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22677" y="1453337"/>
            <a:ext cx="4898644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5434" y="110743"/>
            <a:ext cx="7933131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7840" y="3424808"/>
            <a:ext cx="8162290" cy="3187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50620" marR="5080" indent="-113855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English </a:t>
            </a:r>
            <a:r>
              <a:rPr spc="-20" dirty="0"/>
              <a:t>Legal </a:t>
            </a:r>
            <a:r>
              <a:rPr spc="-10" dirty="0"/>
              <a:t>Language: </a:t>
            </a:r>
            <a:r>
              <a:rPr spc="-890" dirty="0"/>
              <a:t> </a:t>
            </a:r>
            <a:r>
              <a:rPr spc="-5" dirty="0"/>
              <a:t>An</a:t>
            </a:r>
            <a:r>
              <a:rPr spc="-10" dirty="0"/>
              <a:t> </a:t>
            </a:r>
            <a:r>
              <a:rPr spc="-15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88129" y="5480100"/>
            <a:ext cx="1195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J.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Tessuto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312" y="2285873"/>
            <a:ext cx="2238375" cy="183680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875" y="4429061"/>
            <a:ext cx="1714500" cy="111601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29375" y="2214626"/>
            <a:ext cx="2447925" cy="25923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85812" y="214375"/>
            <a:ext cx="971550" cy="97155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84900" y="0"/>
            <a:ext cx="2173224" cy="15843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6" y="611885"/>
            <a:ext cx="7854950" cy="2367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01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Bhatia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(1993: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14)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extends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Swales'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definition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genre: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3970" marR="5080" indent="-1905" algn="just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“it</a:t>
            </a:r>
            <a:r>
              <a:rPr sz="2400" dirty="0">
                <a:latin typeface="Calibri"/>
                <a:cs typeface="Calibri"/>
              </a:rPr>
              <a:t> is a </a:t>
            </a:r>
            <a:r>
              <a:rPr sz="2400" spc="-15" dirty="0">
                <a:latin typeface="Calibri"/>
                <a:cs typeface="Calibri"/>
              </a:rPr>
              <a:t>recognizable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communicative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event</a:t>
            </a:r>
            <a:r>
              <a:rPr sz="2400" spc="-10" dirty="0">
                <a:latin typeface="Calibri"/>
                <a:cs typeface="Calibri"/>
              </a:rPr>
              <a:t> characterized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set of </a:t>
            </a:r>
            <a:r>
              <a:rPr sz="2400" spc="-10" dirty="0">
                <a:latin typeface="Calibri"/>
                <a:cs typeface="Calibri"/>
              </a:rPr>
              <a:t>communicative </a:t>
            </a:r>
            <a:r>
              <a:rPr sz="2400" spc="-5" dirty="0">
                <a:latin typeface="Calibri"/>
                <a:cs typeface="Calibri"/>
              </a:rPr>
              <a:t>purpose(s) identified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understood by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members </a:t>
            </a:r>
            <a:r>
              <a:rPr sz="2400" spc="-5" dirty="0">
                <a:latin typeface="Calibri"/>
                <a:cs typeface="Calibri"/>
              </a:rPr>
              <a:t>of the </a:t>
            </a:r>
            <a:r>
              <a:rPr sz="2400" spc="-15" dirty="0">
                <a:latin typeface="Calibri"/>
                <a:cs typeface="Calibri"/>
              </a:rPr>
              <a:t>professional </a:t>
            </a:r>
            <a:r>
              <a:rPr sz="2400" dirty="0">
                <a:latin typeface="Calibri"/>
                <a:cs typeface="Calibri"/>
              </a:rPr>
              <a:t>or </a:t>
            </a:r>
            <a:r>
              <a:rPr sz="2400" spc="-5" dirty="0">
                <a:latin typeface="Calibri"/>
                <a:cs typeface="Calibri"/>
              </a:rPr>
              <a:t>academic </a:t>
            </a:r>
            <a:r>
              <a:rPr sz="2400" spc="-10" dirty="0">
                <a:latin typeface="Calibri"/>
                <a:cs typeface="Calibri"/>
              </a:rPr>
              <a:t>community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which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regularly </a:t>
            </a:r>
            <a:r>
              <a:rPr sz="2400" spc="-10" dirty="0">
                <a:latin typeface="Calibri"/>
                <a:cs typeface="Calibri"/>
              </a:rPr>
              <a:t>occurs”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3904615"/>
            <a:ext cx="78524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06220" algn="l"/>
                <a:tab pos="2313940" algn="l"/>
                <a:tab pos="2898140" algn="l"/>
                <a:tab pos="4281805" algn="l"/>
                <a:tab pos="5556250" algn="l"/>
                <a:tab pos="6190615" algn="l"/>
              </a:tabLst>
            </a:pP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tin</a:t>
            </a:r>
            <a:r>
              <a:rPr sz="2400" spc="-30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5" dirty="0">
                <a:latin typeface="Calibri"/>
                <a:cs typeface="Calibri"/>
              </a:rPr>
              <a:t>upo</a:t>
            </a:r>
            <a:r>
              <a:rPr sz="2400" dirty="0">
                <a:latin typeface="Calibri"/>
                <a:cs typeface="Calibri"/>
              </a:rPr>
              <a:t>n	t</a:t>
            </a:r>
            <a:r>
              <a:rPr sz="2400" spc="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5" dirty="0">
                <a:latin typeface="Calibri"/>
                <a:cs typeface="Calibri"/>
              </a:rPr>
              <a:t>discu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act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	and	meth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dol</a:t>
            </a:r>
            <a:r>
              <a:rPr sz="2400" spc="-1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gy 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discipline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559300" y="3273425"/>
            <a:ext cx="454025" cy="454025"/>
            <a:chOff x="4559300" y="3273425"/>
            <a:chExt cx="454025" cy="454025"/>
          </a:xfrm>
        </p:grpSpPr>
        <p:sp>
          <p:nvSpPr>
            <p:cNvPr id="5" name="object 5"/>
            <p:cNvSpPr/>
            <p:nvPr/>
          </p:nvSpPr>
          <p:spPr>
            <a:xfrm>
              <a:off x="4572000" y="3286125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321437" y="0"/>
                  </a:moveTo>
                  <a:lnTo>
                    <a:pt x="107187" y="0"/>
                  </a:lnTo>
                  <a:lnTo>
                    <a:pt x="107187" y="214375"/>
                  </a:lnTo>
                  <a:lnTo>
                    <a:pt x="0" y="214375"/>
                  </a:lnTo>
                  <a:lnTo>
                    <a:pt x="214375" y="428625"/>
                  </a:lnTo>
                  <a:lnTo>
                    <a:pt x="428625" y="214375"/>
                  </a:lnTo>
                  <a:lnTo>
                    <a:pt x="321437" y="214375"/>
                  </a:lnTo>
                  <a:lnTo>
                    <a:pt x="32143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72000" y="3286125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214375"/>
                  </a:moveTo>
                  <a:lnTo>
                    <a:pt x="107187" y="214375"/>
                  </a:lnTo>
                  <a:lnTo>
                    <a:pt x="107187" y="0"/>
                  </a:lnTo>
                  <a:lnTo>
                    <a:pt x="321437" y="0"/>
                  </a:lnTo>
                  <a:lnTo>
                    <a:pt x="321437" y="214375"/>
                  </a:lnTo>
                  <a:lnTo>
                    <a:pt x="428625" y="214375"/>
                  </a:lnTo>
                  <a:lnTo>
                    <a:pt x="214375" y="428625"/>
                  </a:lnTo>
                  <a:lnTo>
                    <a:pt x="0" y="21437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7972" y="172973"/>
            <a:ext cx="652589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7885" marR="5080" indent="-211582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Discursive</a:t>
            </a:r>
            <a:r>
              <a:rPr spc="25" dirty="0"/>
              <a:t> </a:t>
            </a:r>
            <a:r>
              <a:rPr spc="-10" dirty="0"/>
              <a:t>practices</a:t>
            </a:r>
            <a:r>
              <a:rPr spc="25"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10" dirty="0"/>
              <a:t>methodology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0" dirty="0"/>
              <a:t>law: </a:t>
            </a:r>
            <a:r>
              <a:rPr spc="-620" dirty="0"/>
              <a:t> </a:t>
            </a:r>
            <a:r>
              <a:rPr spc="-15" dirty="0"/>
              <a:t>legal</a:t>
            </a:r>
            <a:r>
              <a:rPr spc="-40" dirty="0"/>
              <a:t> </a:t>
            </a:r>
            <a:r>
              <a:rPr spc="-10" dirty="0"/>
              <a:t>judgments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691" y="1088262"/>
            <a:ext cx="8663940" cy="51002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Highly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conventionalised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communicative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purpose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formal </a:t>
            </a:r>
            <a:r>
              <a:rPr sz="2000" spc="-4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pronouncement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law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in a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dispute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&gt; compels a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person 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000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compensation </a:t>
            </a:r>
            <a:r>
              <a:rPr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 some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harm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suffered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civil judgments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0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punishment</a:t>
            </a:r>
            <a:r>
              <a:rPr sz="2000" spc="-1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harm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(emphasising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guilt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offender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2000" dirty="0">
                <a:solidFill>
                  <a:srgbClr val="6F2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criminal</a:t>
            </a:r>
            <a:r>
              <a:rPr sz="2000" u="heavy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judgments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marR="635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Patterns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rhetorical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strategies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 associated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with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typical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modes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000" spc="-4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expression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e.g.</a:t>
            </a:r>
          </a:p>
          <a:p>
            <a:pPr marL="327660" marR="5715" indent="444500">
              <a:lnSpc>
                <a:spcPct val="111600"/>
              </a:lnSpc>
              <a:spcBef>
                <a:spcPts val="220"/>
              </a:spcBef>
            </a:pP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Narrative</a:t>
            </a:r>
            <a:r>
              <a:rPr sz="2000" b="1" spc="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  <a:r>
              <a:rPr sz="2000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2000" b="1" spc="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Reported</a:t>
            </a:r>
            <a:r>
              <a:rPr sz="2000" b="1" spc="4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speech</a:t>
            </a:r>
            <a:r>
              <a:rPr sz="2000" b="1" spc="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000" b="1" spc="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factual</a:t>
            </a:r>
            <a:r>
              <a:rPr sz="2000" b="1" spc="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recount</a:t>
            </a:r>
            <a:r>
              <a:rPr sz="2000" b="1" spc="4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b="1" spc="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7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000" spc="-26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sz="2000" spc="-2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</a:t>
            </a:r>
            <a:r>
              <a:rPr sz="2000" spc="-229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sz="2000" spc="-2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appellant</a:t>
            </a:r>
            <a:r>
              <a:rPr sz="2000" spc="-18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2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2000" u="heavy" spc="-2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1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convicted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</a:t>
            </a:r>
            <a:r>
              <a:rPr sz="2000" spc="-2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spc="-2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</a:t>
            </a:r>
            <a:r>
              <a:rPr sz="2000" spc="-1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2000" spc="-2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Crown </a:t>
            </a:r>
            <a:r>
              <a:rPr sz="2000" spc="-6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sz="2000" spc="-1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4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3870">
              <a:lnSpc>
                <a:spcPct val="100000"/>
              </a:lnSpc>
              <a:spcBef>
                <a:spcPts val="445"/>
              </a:spcBef>
            </a:pP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Hypothesising</a:t>
            </a:r>
            <a:r>
              <a:rPr sz="2000" b="1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000" b="1" spc="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Speculating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430">
              <a:lnSpc>
                <a:spcPct val="100000"/>
              </a:lnSpc>
              <a:spcBef>
                <a:spcPts val="540"/>
              </a:spcBef>
            </a:pPr>
            <a:r>
              <a:rPr sz="2000" spc="-229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sz="2000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2000" spc="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sz="2000" spc="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sz="2000" spc="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2000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u="heavy" spc="-204" dirty="0" err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whether</a:t>
            </a:r>
            <a:r>
              <a:rPr sz="2000" spc="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2000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</a:t>
            </a:r>
            <a:r>
              <a:rPr sz="2000" spc="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2000" spc="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conviction</a:t>
            </a:r>
            <a:r>
              <a:rPr sz="2000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justifiable</a:t>
            </a:r>
            <a:r>
              <a:rPr sz="2000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>
              <a:lnSpc>
                <a:spcPct val="100000"/>
              </a:lnSpc>
            </a:pPr>
            <a:r>
              <a:rPr sz="2000" spc="-17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000" spc="-2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spc="-1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6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</a:t>
            </a:r>
            <a:r>
              <a:rPr sz="2000" spc="-2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000" spc="-2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msta</a:t>
            </a:r>
            <a:r>
              <a:rPr sz="2000" spc="-2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spc="-2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</a:t>
            </a:r>
            <a:r>
              <a:rPr sz="2000" spc="-114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86690">
              <a:lnSpc>
                <a:spcPct val="100000"/>
              </a:lnSpc>
              <a:spcBef>
                <a:spcPts val="520"/>
              </a:spcBef>
            </a:pP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Conceding</a:t>
            </a:r>
            <a:r>
              <a:rPr sz="2000" b="1" spc="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r>
              <a:rPr sz="2000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</a:t>
            </a:r>
            <a:r>
              <a:rPr sz="2000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b="1" spc="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concessive</a:t>
            </a:r>
            <a:r>
              <a:rPr sz="2000" b="1" spc="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251460">
              <a:lnSpc>
                <a:spcPct val="100000"/>
              </a:lnSpc>
              <a:spcBef>
                <a:spcPts val="540"/>
              </a:spcBef>
            </a:pPr>
            <a:r>
              <a:rPr sz="2000" u="heavy" spc="-18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Irrespective</a:t>
            </a:r>
            <a:r>
              <a:rPr sz="2000" u="heavy" spc="-11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-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-114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</a:t>
            </a:r>
            <a:r>
              <a:rPr sz="2000" spc="-10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witnesses,</a:t>
            </a:r>
            <a:r>
              <a:rPr sz="2000" spc="-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-1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sz="2000" spc="-1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8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sz="2000" spc="-114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2000" spc="-1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succeed.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26364">
              <a:lnSpc>
                <a:spcPct val="100000"/>
              </a:lnSpc>
              <a:spcBef>
                <a:spcPts val="515"/>
              </a:spcBef>
              <a:tabLst>
                <a:tab pos="2774950" algn="l"/>
                <a:tab pos="4099560" algn="l"/>
                <a:tab pos="6648450" algn="l"/>
              </a:tabLst>
            </a:pP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</a:t>
            </a:r>
            <a:r>
              <a:rPr sz="2000" b="1" spc="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2000" b="1" spc="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</a:t>
            </a:r>
            <a:r>
              <a:rPr sz="2000" b="1" spc="2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quote	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2000" b="1" spc="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Modality	</a:t>
            </a:r>
            <a:r>
              <a:rPr sz="2000" b="1" spc="-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(tentative</a:t>
            </a:r>
            <a:r>
              <a:rPr sz="2000" b="1" spc="6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reasoning)	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2000" b="1" spc="45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</a:t>
            </a:r>
            <a:r>
              <a:rPr sz="20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lexis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5877" y="41910"/>
            <a:ext cx="71805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37055" marR="5080" indent="-1824989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Identifying</a:t>
            </a:r>
            <a:r>
              <a:rPr spc="10" dirty="0"/>
              <a:t> </a:t>
            </a:r>
            <a:r>
              <a:rPr spc="-25" dirty="0"/>
              <a:t>‘communicative</a:t>
            </a:r>
            <a:r>
              <a:rPr spc="30" dirty="0"/>
              <a:t> </a:t>
            </a:r>
            <a:r>
              <a:rPr spc="-10" dirty="0"/>
              <a:t>purpose(s)’</a:t>
            </a:r>
            <a:r>
              <a:rPr spc="55" dirty="0"/>
              <a:t> </a:t>
            </a:r>
            <a:r>
              <a:rPr spc="-5" dirty="0"/>
              <a:t>as</a:t>
            </a:r>
            <a:r>
              <a:rPr dirty="0"/>
              <a:t> </a:t>
            </a:r>
            <a:r>
              <a:rPr spc="-5" dirty="0"/>
              <a:t>a</a:t>
            </a:r>
            <a:r>
              <a:rPr spc="15" dirty="0"/>
              <a:t> </a:t>
            </a:r>
            <a:r>
              <a:rPr spc="-15" dirty="0"/>
              <a:t>genre </a:t>
            </a:r>
            <a:r>
              <a:rPr spc="-620" dirty="0"/>
              <a:t> </a:t>
            </a:r>
            <a:r>
              <a:rPr spc="-15" dirty="0"/>
              <a:t>determinant:</a:t>
            </a:r>
            <a:r>
              <a:rPr dirty="0"/>
              <a:t> </a:t>
            </a:r>
            <a:r>
              <a:rPr spc="-15" dirty="0"/>
              <a:t>legal </a:t>
            </a:r>
            <a:r>
              <a:rPr spc="-20" dirty="0"/>
              <a:t>letter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2165" y="1088262"/>
            <a:ext cx="8340090" cy="5525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95"/>
              </a:spcBef>
              <a:buFont typeface="Calibri"/>
              <a:buAutoNum type="arabicParenBoth"/>
              <a:tabLst>
                <a:tab pos="505459" algn="l"/>
              </a:tabLst>
            </a:pPr>
            <a:r>
              <a:rPr dirty="0"/>
              <a:t>	</a:t>
            </a:r>
            <a:r>
              <a:rPr sz="2200" spc="-20" dirty="0">
                <a:latin typeface="Calibri"/>
                <a:cs typeface="Calibri"/>
              </a:rPr>
              <a:t>letters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from</a:t>
            </a:r>
            <a:r>
              <a:rPr sz="2200" spc="-5" dirty="0">
                <a:latin typeface="Calibri"/>
                <a:cs typeface="Calibri"/>
              </a:rPr>
              <a:t> a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lawyer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client</a:t>
            </a:r>
            <a:r>
              <a:rPr sz="2200" spc="-5" dirty="0">
                <a:latin typeface="Calibri"/>
                <a:cs typeface="Calibri"/>
              </a:rPr>
              <a:t> 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vice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versa: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-15" dirty="0">
                <a:latin typeface="Calibri"/>
                <a:cs typeface="Calibri"/>
              </a:rPr>
              <a:t> provide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notifications and instructions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clients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20" dirty="0">
                <a:latin typeface="Calibri"/>
                <a:cs typeface="Calibri"/>
              </a:rPr>
              <a:t>record </a:t>
            </a:r>
            <a:r>
              <a:rPr sz="2200" spc="-10" dirty="0">
                <a:latin typeface="Calibri"/>
                <a:cs typeface="Calibri"/>
              </a:rPr>
              <a:t>professional </a:t>
            </a:r>
            <a:r>
              <a:rPr sz="2200" i="1" spc="-10" dirty="0">
                <a:latin typeface="Calibri"/>
                <a:cs typeface="Calibri"/>
              </a:rPr>
              <a:t>legal </a:t>
            </a:r>
            <a:r>
              <a:rPr sz="2200" i="1" spc="-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advice</a:t>
            </a:r>
            <a:r>
              <a:rPr sz="2200" i="1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spc="-10" dirty="0">
                <a:latin typeface="Calibri"/>
                <a:cs typeface="Calibri"/>
              </a:rPr>
              <a:t>case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&gt;&gt;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informative/instructional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+</a:t>
            </a:r>
            <a:r>
              <a:rPr sz="2200" dirty="0">
                <a:latin typeface="Calibri"/>
                <a:cs typeface="Calibri"/>
              </a:rPr>
              <a:t> advisory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purpose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arenBoth"/>
            </a:pP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Calibri"/>
              <a:buAutoNum type="arabicParenBoth"/>
              <a:tabLst>
                <a:tab pos="471805" algn="l"/>
              </a:tabLst>
            </a:pPr>
            <a:r>
              <a:rPr dirty="0"/>
              <a:t>	</a:t>
            </a:r>
            <a:r>
              <a:rPr sz="2200" spc="-20" dirty="0">
                <a:latin typeface="Calibri"/>
                <a:cs typeface="Calibri"/>
              </a:rPr>
              <a:t>letters</a:t>
            </a:r>
            <a:r>
              <a:rPr sz="2200" spc="-15" dirty="0">
                <a:latin typeface="Calibri"/>
                <a:cs typeface="Calibri"/>
              </a:rPr>
              <a:t> to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from</a:t>
            </a:r>
            <a:r>
              <a:rPr sz="2200" spc="-10" dirty="0">
                <a:latin typeface="Calibri"/>
                <a:cs typeface="Calibri"/>
              </a:rPr>
              <a:t> opponents</a:t>
            </a:r>
            <a:r>
              <a:rPr sz="2200" spc="-5" dirty="0">
                <a:latin typeface="Calibri"/>
                <a:cs typeface="Calibri"/>
              </a:rPr>
              <a:t> 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other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lawyers: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persuade,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compel,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15" dirty="0">
                <a:latin typeface="Calibri"/>
                <a:cs typeface="Calibri"/>
              </a:rPr>
              <a:t>threaten </a:t>
            </a:r>
            <a:r>
              <a:rPr sz="2200" spc="-5" dirty="0">
                <a:latin typeface="Calibri"/>
                <a:cs typeface="Calibri"/>
              </a:rPr>
              <a:t>the other party(ies)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5" dirty="0">
                <a:latin typeface="Calibri"/>
                <a:cs typeface="Calibri"/>
              </a:rPr>
              <a:t>lawyer(s)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30" dirty="0">
                <a:latin typeface="Calibri"/>
                <a:cs typeface="Calibri"/>
              </a:rPr>
              <a:t>take </a:t>
            </a:r>
            <a:r>
              <a:rPr sz="2200" spc="-10" dirty="0">
                <a:latin typeface="Calibri"/>
                <a:cs typeface="Calibri"/>
              </a:rPr>
              <a:t>certain </a:t>
            </a:r>
            <a:r>
              <a:rPr sz="2200" spc="-5" dirty="0">
                <a:latin typeface="Calibri"/>
                <a:cs typeface="Calibri"/>
              </a:rPr>
              <a:t> action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prior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court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proceedings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00">
              <a:latin typeface="Calibri"/>
              <a:cs typeface="Calibri"/>
            </a:endParaRPr>
          </a:p>
          <a:p>
            <a:pPr marL="2971165" algn="just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Anglo-American civil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law</a:t>
            </a:r>
            <a:endParaRPr sz="2200">
              <a:latin typeface="Calibri"/>
              <a:cs typeface="Calibri"/>
            </a:endParaRPr>
          </a:p>
          <a:p>
            <a:pPr marL="355600" marR="7620" indent="-27940" algn="just">
              <a:lnSpc>
                <a:spcPct val="100000"/>
              </a:lnSpc>
              <a:spcBef>
                <a:spcPts val="530"/>
              </a:spcBef>
            </a:pPr>
            <a:r>
              <a:rPr sz="2200" spc="-15" dirty="0">
                <a:latin typeface="Calibri"/>
                <a:cs typeface="Calibri"/>
              </a:rPr>
              <a:t>letter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written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by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claimant’s</a:t>
            </a:r>
            <a:r>
              <a:rPr sz="2200" spc="-10" dirty="0">
                <a:latin typeface="Calibri"/>
                <a:cs typeface="Calibri"/>
              </a:rPr>
              <a:t> lawyer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demand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other</a:t>
            </a:r>
            <a:r>
              <a:rPr sz="2200" spc="4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side </a:t>
            </a:r>
            <a:r>
              <a:rPr sz="2200" spc="-5" dirty="0">
                <a:latin typeface="Calibri"/>
                <a:cs typeface="Calibri"/>
              </a:rPr>
              <a:t> whom </a:t>
            </a:r>
            <a:r>
              <a:rPr sz="2200" spc="-15" dirty="0">
                <a:latin typeface="Calibri"/>
                <a:cs typeface="Calibri"/>
              </a:rPr>
              <a:t>he/she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considering taking </a:t>
            </a:r>
            <a:r>
              <a:rPr sz="2200" spc="-5" dirty="0">
                <a:latin typeface="Calibri"/>
                <a:cs typeface="Calibri"/>
              </a:rPr>
              <a:t>action </a:t>
            </a:r>
            <a:r>
              <a:rPr sz="2200" spc="-15" dirty="0">
                <a:latin typeface="Calibri"/>
                <a:cs typeface="Calibri"/>
              </a:rPr>
              <a:t>against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accept </a:t>
            </a:r>
            <a:r>
              <a:rPr sz="2200" spc="-5" dirty="0">
                <a:latin typeface="Calibri"/>
                <a:cs typeface="Calibri"/>
              </a:rPr>
              <a:t>liability </a:t>
            </a:r>
            <a:r>
              <a:rPr sz="2200" spc="-10" dirty="0">
                <a:latin typeface="Calibri"/>
                <a:cs typeface="Calibri"/>
              </a:rPr>
              <a:t>by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paying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damages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</a:t>
            </a:r>
            <a:r>
              <a:rPr sz="2200" i="1" spc="-10" dirty="0">
                <a:solidFill>
                  <a:srgbClr val="001F5F"/>
                </a:solidFill>
                <a:latin typeface="Calibri"/>
                <a:cs typeface="Calibri"/>
              </a:rPr>
              <a:t>claim</a:t>
            </a:r>
            <a:r>
              <a:rPr sz="22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15" dirty="0">
                <a:solidFill>
                  <a:srgbClr val="001F5F"/>
                </a:solidFill>
                <a:latin typeface="Calibri"/>
                <a:cs typeface="Calibri"/>
              </a:rPr>
              <a:t>letter</a:t>
            </a:r>
            <a:r>
              <a:rPr sz="2200" i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15" dirty="0">
                <a:solidFill>
                  <a:srgbClr val="001F5F"/>
                </a:solidFill>
                <a:latin typeface="Calibri"/>
                <a:cs typeface="Calibri"/>
              </a:rPr>
              <a:t>before</a:t>
            </a:r>
            <a:r>
              <a:rPr sz="22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001F5F"/>
                </a:solidFill>
                <a:latin typeface="Calibri"/>
                <a:cs typeface="Calibri"/>
              </a:rPr>
              <a:t>action</a:t>
            </a:r>
            <a:r>
              <a:rPr sz="2200" spc="-10" dirty="0">
                <a:latin typeface="Calibri"/>
                <a:cs typeface="Calibri"/>
              </a:rPr>
              <a:t>)</a:t>
            </a:r>
            <a:r>
              <a:rPr sz="2200" dirty="0">
                <a:latin typeface="Calibri"/>
                <a:cs typeface="Calibri"/>
              </a:rPr>
              <a:t> or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00">
              <a:latin typeface="Calibri"/>
              <a:cs typeface="Calibri"/>
            </a:endParaRPr>
          </a:p>
          <a:p>
            <a:pPr marL="391795" algn="just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3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reply</a:t>
            </a:r>
            <a:r>
              <a:rPr sz="2200" spc="27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letter</a:t>
            </a:r>
            <a:r>
              <a:rPr sz="2200" spc="2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written</a:t>
            </a:r>
            <a:r>
              <a:rPr sz="2200" spc="30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by</a:t>
            </a:r>
            <a:r>
              <a:rPr sz="2200" spc="29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08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defendant’s</a:t>
            </a:r>
            <a:r>
              <a:rPr sz="2200" spc="30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lawyer</a:t>
            </a:r>
            <a:r>
              <a:rPr sz="2200" spc="29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3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defend</a:t>
            </a:r>
            <a:r>
              <a:rPr sz="2200" spc="28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</a:t>
            </a:r>
            <a:r>
              <a:rPr sz="2200" spc="29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deny</a:t>
            </a:r>
            <a:endParaRPr sz="22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liability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raised</a:t>
            </a:r>
            <a:r>
              <a:rPr sz="2200" spc="-5" dirty="0">
                <a:latin typeface="Calibri"/>
                <a:cs typeface="Calibri"/>
              </a:rPr>
              <a:t> (</a:t>
            </a:r>
            <a:r>
              <a:rPr sz="2200" i="1" spc="-5" dirty="0">
                <a:solidFill>
                  <a:srgbClr val="001F5F"/>
                </a:solidFill>
                <a:latin typeface="Calibri"/>
                <a:cs typeface="Calibri"/>
              </a:rPr>
              <a:t>reply</a:t>
            </a:r>
            <a:r>
              <a:rPr sz="2200" i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15" dirty="0">
                <a:solidFill>
                  <a:srgbClr val="001F5F"/>
                </a:solidFill>
                <a:latin typeface="Calibri"/>
                <a:cs typeface="Calibri"/>
              </a:rPr>
              <a:t>letter</a:t>
            </a:r>
            <a:r>
              <a:rPr sz="2200" i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20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2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15" dirty="0">
                <a:solidFill>
                  <a:srgbClr val="001F5F"/>
                </a:solidFill>
                <a:latin typeface="Calibri"/>
                <a:cs typeface="Calibri"/>
              </a:rPr>
              <a:t>defend</a:t>
            </a:r>
            <a:r>
              <a:rPr sz="22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or </a:t>
            </a:r>
            <a:r>
              <a:rPr sz="2200" i="1" spc="-20" dirty="0">
                <a:solidFill>
                  <a:srgbClr val="001F5F"/>
                </a:solidFill>
                <a:latin typeface="Calibri"/>
                <a:cs typeface="Calibri"/>
              </a:rPr>
              <a:t>deny</a:t>
            </a:r>
            <a:r>
              <a:rPr sz="22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i="1" spc="-5" dirty="0">
                <a:solidFill>
                  <a:srgbClr val="001F5F"/>
                </a:solidFill>
                <a:latin typeface="Calibri"/>
                <a:cs typeface="Calibri"/>
              </a:rPr>
              <a:t>liability</a:t>
            </a:r>
            <a:r>
              <a:rPr sz="2200" spc="-5" dirty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6375" y="2779648"/>
            <a:ext cx="579755" cy="3488690"/>
            <a:chOff x="206375" y="2779648"/>
            <a:chExt cx="579755" cy="3488690"/>
          </a:xfrm>
        </p:grpSpPr>
        <p:sp>
          <p:nvSpPr>
            <p:cNvPr id="5" name="object 5"/>
            <p:cNvSpPr/>
            <p:nvPr/>
          </p:nvSpPr>
          <p:spPr>
            <a:xfrm>
              <a:off x="212725" y="2785998"/>
              <a:ext cx="215900" cy="1929130"/>
            </a:xfrm>
            <a:custGeom>
              <a:avLst/>
              <a:gdLst/>
              <a:ahLst/>
              <a:cxnLst/>
              <a:rect l="l" t="t" r="r" b="b"/>
              <a:pathLst>
                <a:path w="215900" h="1929129">
                  <a:moveTo>
                    <a:pt x="1587" y="0"/>
                  </a:moveTo>
                  <a:lnTo>
                    <a:pt x="215900" y="1650"/>
                  </a:lnTo>
                </a:path>
                <a:path w="215900" h="1929129">
                  <a:moveTo>
                    <a:pt x="1587" y="0"/>
                  </a:moveTo>
                  <a:lnTo>
                    <a:pt x="0" y="1928876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4287" y="4664455"/>
              <a:ext cx="429259" cy="103505"/>
            </a:xfrm>
            <a:custGeom>
              <a:avLst/>
              <a:gdLst/>
              <a:ahLst/>
              <a:cxnLst/>
              <a:rect l="l" t="t" r="r" b="b"/>
              <a:pathLst>
                <a:path w="429259" h="103504">
                  <a:moveTo>
                    <a:pt x="392642" y="58207"/>
                  </a:moveTo>
                  <a:lnTo>
                    <a:pt x="336537" y="90678"/>
                  </a:lnTo>
                  <a:lnTo>
                    <a:pt x="333502" y="92329"/>
                  </a:lnTo>
                  <a:lnTo>
                    <a:pt x="332460" y="96266"/>
                  </a:lnTo>
                  <a:lnTo>
                    <a:pt x="335965" y="102362"/>
                  </a:lnTo>
                  <a:lnTo>
                    <a:pt x="339852" y="103378"/>
                  </a:lnTo>
                  <a:lnTo>
                    <a:pt x="417705" y="58293"/>
                  </a:lnTo>
                  <a:lnTo>
                    <a:pt x="392642" y="58207"/>
                  </a:lnTo>
                  <a:close/>
                </a:path>
                <a:path w="429259" h="103504">
                  <a:moveTo>
                    <a:pt x="403516" y="51914"/>
                  </a:moveTo>
                  <a:lnTo>
                    <a:pt x="392642" y="58207"/>
                  </a:lnTo>
                  <a:lnTo>
                    <a:pt x="416052" y="58293"/>
                  </a:lnTo>
                  <a:lnTo>
                    <a:pt x="416055" y="57404"/>
                  </a:lnTo>
                  <a:lnTo>
                    <a:pt x="412851" y="57404"/>
                  </a:lnTo>
                  <a:lnTo>
                    <a:pt x="403516" y="51914"/>
                  </a:lnTo>
                  <a:close/>
                </a:path>
                <a:path w="429259" h="103504">
                  <a:moveTo>
                    <a:pt x="340245" y="0"/>
                  </a:moveTo>
                  <a:lnTo>
                    <a:pt x="336346" y="1016"/>
                  </a:lnTo>
                  <a:lnTo>
                    <a:pt x="334568" y="4064"/>
                  </a:lnTo>
                  <a:lnTo>
                    <a:pt x="332790" y="6985"/>
                  </a:lnTo>
                  <a:lnTo>
                    <a:pt x="333806" y="10922"/>
                  </a:lnTo>
                  <a:lnTo>
                    <a:pt x="392620" y="45506"/>
                  </a:lnTo>
                  <a:lnTo>
                    <a:pt x="416102" y="45593"/>
                  </a:lnTo>
                  <a:lnTo>
                    <a:pt x="416052" y="58293"/>
                  </a:lnTo>
                  <a:lnTo>
                    <a:pt x="417705" y="58293"/>
                  </a:lnTo>
                  <a:lnTo>
                    <a:pt x="428675" y="51943"/>
                  </a:lnTo>
                  <a:lnTo>
                    <a:pt x="340245" y="0"/>
                  </a:lnTo>
                  <a:close/>
                </a:path>
                <a:path w="429259" h="103504">
                  <a:moveTo>
                    <a:pt x="50" y="44069"/>
                  </a:moveTo>
                  <a:lnTo>
                    <a:pt x="0" y="56769"/>
                  </a:lnTo>
                  <a:lnTo>
                    <a:pt x="392642" y="58207"/>
                  </a:lnTo>
                  <a:lnTo>
                    <a:pt x="403516" y="51914"/>
                  </a:lnTo>
                  <a:lnTo>
                    <a:pt x="392620" y="45506"/>
                  </a:lnTo>
                  <a:lnTo>
                    <a:pt x="50" y="44069"/>
                  </a:lnTo>
                  <a:close/>
                </a:path>
                <a:path w="429259" h="103504">
                  <a:moveTo>
                    <a:pt x="412902" y="46482"/>
                  </a:moveTo>
                  <a:lnTo>
                    <a:pt x="403516" y="51914"/>
                  </a:lnTo>
                  <a:lnTo>
                    <a:pt x="412851" y="57404"/>
                  </a:lnTo>
                  <a:lnTo>
                    <a:pt x="412902" y="46482"/>
                  </a:lnTo>
                  <a:close/>
                </a:path>
                <a:path w="429259" h="103504">
                  <a:moveTo>
                    <a:pt x="416099" y="46482"/>
                  </a:moveTo>
                  <a:lnTo>
                    <a:pt x="412902" y="46482"/>
                  </a:lnTo>
                  <a:lnTo>
                    <a:pt x="412851" y="57404"/>
                  </a:lnTo>
                  <a:lnTo>
                    <a:pt x="416055" y="57404"/>
                  </a:lnTo>
                  <a:lnTo>
                    <a:pt x="416099" y="46482"/>
                  </a:lnTo>
                  <a:close/>
                </a:path>
                <a:path w="429259" h="103504">
                  <a:moveTo>
                    <a:pt x="392620" y="45506"/>
                  </a:moveTo>
                  <a:lnTo>
                    <a:pt x="403516" y="51914"/>
                  </a:lnTo>
                  <a:lnTo>
                    <a:pt x="412902" y="46482"/>
                  </a:lnTo>
                  <a:lnTo>
                    <a:pt x="416099" y="46482"/>
                  </a:lnTo>
                  <a:lnTo>
                    <a:pt x="416102" y="45593"/>
                  </a:lnTo>
                  <a:lnTo>
                    <a:pt x="392620" y="45506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12725" y="4716525"/>
              <a:ext cx="1905" cy="1500505"/>
            </a:xfrm>
            <a:custGeom>
              <a:avLst/>
              <a:gdLst/>
              <a:ahLst/>
              <a:cxnLst/>
              <a:rect l="l" t="t" r="r" b="b"/>
              <a:pathLst>
                <a:path w="1904" h="1500504">
                  <a:moveTo>
                    <a:pt x="1587" y="0"/>
                  </a:moveTo>
                  <a:lnTo>
                    <a:pt x="0" y="1500124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4299" y="6164694"/>
              <a:ext cx="572135" cy="103505"/>
            </a:xfrm>
            <a:custGeom>
              <a:avLst/>
              <a:gdLst/>
              <a:ahLst/>
              <a:cxnLst/>
              <a:rect l="l" t="t" r="r" b="b"/>
              <a:pathLst>
                <a:path w="572135" h="103504">
                  <a:moveTo>
                    <a:pt x="483057" y="0"/>
                  </a:moveTo>
                  <a:lnTo>
                    <a:pt x="479158" y="1016"/>
                  </a:lnTo>
                  <a:lnTo>
                    <a:pt x="475615" y="7061"/>
                  </a:lnTo>
                  <a:lnTo>
                    <a:pt x="476631" y="10960"/>
                  </a:lnTo>
                  <a:lnTo>
                    <a:pt x="535473" y="45502"/>
                  </a:lnTo>
                  <a:lnTo>
                    <a:pt x="558965" y="45567"/>
                  </a:lnTo>
                  <a:lnTo>
                    <a:pt x="558927" y="58267"/>
                  </a:lnTo>
                  <a:lnTo>
                    <a:pt x="535312" y="58267"/>
                  </a:lnTo>
                  <a:lnTo>
                    <a:pt x="476402" y="92417"/>
                  </a:lnTo>
                  <a:lnTo>
                    <a:pt x="475361" y="96304"/>
                  </a:lnTo>
                  <a:lnTo>
                    <a:pt x="478878" y="102374"/>
                  </a:lnTo>
                  <a:lnTo>
                    <a:pt x="482765" y="103403"/>
                  </a:lnTo>
                  <a:lnTo>
                    <a:pt x="560646" y="58267"/>
                  </a:lnTo>
                  <a:lnTo>
                    <a:pt x="558927" y="58267"/>
                  </a:lnTo>
                  <a:lnTo>
                    <a:pt x="560759" y="58202"/>
                  </a:lnTo>
                  <a:lnTo>
                    <a:pt x="571538" y="51955"/>
                  </a:lnTo>
                  <a:lnTo>
                    <a:pt x="483057" y="0"/>
                  </a:lnTo>
                  <a:close/>
                </a:path>
                <a:path w="572135" h="103504">
                  <a:moveTo>
                    <a:pt x="546334" y="51877"/>
                  </a:moveTo>
                  <a:lnTo>
                    <a:pt x="535424" y="58202"/>
                  </a:lnTo>
                  <a:lnTo>
                    <a:pt x="558927" y="58267"/>
                  </a:lnTo>
                  <a:lnTo>
                    <a:pt x="558929" y="57391"/>
                  </a:lnTo>
                  <a:lnTo>
                    <a:pt x="555726" y="57391"/>
                  </a:lnTo>
                  <a:lnTo>
                    <a:pt x="546334" y="51877"/>
                  </a:lnTo>
                  <a:close/>
                </a:path>
                <a:path w="572135" h="103504">
                  <a:moveTo>
                    <a:pt x="25" y="44018"/>
                  </a:moveTo>
                  <a:lnTo>
                    <a:pt x="0" y="56718"/>
                  </a:lnTo>
                  <a:lnTo>
                    <a:pt x="535424" y="58202"/>
                  </a:lnTo>
                  <a:lnTo>
                    <a:pt x="546334" y="51877"/>
                  </a:lnTo>
                  <a:lnTo>
                    <a:pt x="535473" y="45502"/>
                  </a:lnTo>
                  <a:lnTo>
                    <a:pt x="25" y="44018"/>
                  </a:lnTo>
                  <a:close/>
                </a:path>
                <a:path w="572135" h="103504">
                  <a:moveTo>
                    <a:pt x="555752" y="46418"/>
                  </a:moveTo>
                  <a:lnTo>
                    <a:pt x="546334" y="51877"/>
                  </a:lnTo>
                  <a:lnTo>
                    <a:pt x="555726" y="57391"/>
                  </a:lnTo>
                  <a:lnTo>
                    <a:pt x="555752" y="46418"/>
                  </a:lnTo>
                  <a:close/>
                </a:path>
                <a:path w="572135" h="103504">
                  <a:moveTo>
                    <a:pt x="558962" y="46418"/>
                  </a:moveTo>
                  <a:lnTo>
                    <a:pt x="555752" y="46418"/>
                  </a:lnTo>
                  <a:lnTo>
                    <a:pt x="555726" y="57391"/>
                  </a:lnTo>
                  <a:lnTo>
                    <a:pt x="558929" y="57391"/>
                  </a:lnTo>
                  <a:lnTo>
                    <a:pt x="558962" y="46418"/>
                  </a:lnTo>
                  <a:close/>
                </a:path>
                <a:path w="572135" h="103504">
                  <a:moveTo>
                    <a:pt x="535473" y="45502"/>
                  </a:moveTo>
                  <a:lnTo>
                    <a:pt x="546334" y="51877"/>
                  </a:lnTo>
                  <a:lnTo>
                    <a:pt x="555752" y="46418"/>
                  </a:lnTo>
                  <a:lnTo>
                    <a:pt x="558962" y="46418"/>
                  </a:lnTo>
                  <a:lnTo>
                    <a:pt x="558965" y="45567"/>
                  </a:lnTo>
                  <a:lnTo>
                    <a:pt x="535473" y="45502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13334"/>
            <a:ext cx="8074025" cy="55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‘common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ground’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language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(use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spc="-5" dirty="0">
                <a:latin typeface="Calibri"/>
                <a:cs typeface="Calibri"/>
              </a:rPr>
              <a:t> language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conventionalized </a:t>
            </a:r>
            <a:r>
              <a:rPr sz="2400" spc="-10" dirty="0">
                <a:latin typeface="Calibri"/>
                <a:cs typeface="Calibri"/>
              </a:rPr>
              <a:t>communicative settings </a:t>
            </a:r>
            <a:r>
              <a:rPr sz="2400" dirty="0">
                <a:latin typeface="Calibri"/>
                <a:cs typeface="Calibri"/>
              </a:rPr>
              <a:t>- </a:t>
            </a:r>
            <a:r>
              <a:rPr sz="2400" spc="-10" dirty="0">
                <a:latin typeface="Calibri"/>
                <a:cs typeface="Calibri"/>
              </a:rPr>
              <a:t>gives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rise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specific set of </a:t>
            </a:r>
            <a:r>
              <a:rPr sz="2400" spc="-15" dirty="0">
                <a:latin typeface="Calibri"/>
                <a:cs typeface="Calibri"/>
              </a:rPr>
              <a:t>communicative</a:t>
            </a:r>
            <a:r>
              <a:rPr sz="2400" spc="-10" dirty="0">
                <a:latin typeface="Calibri"/>
                <a:cs typeface="Calibri"/>
              </a:rPr>
              <a:t> goals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specialized </a:t>
            </a:r>
            <a:r>
              <a:rPr sz="2400" spc="-5" dirty="0">
                <a:latin typeface="Calibri"/>
                <a:cs typeface="Calibri"/>
              </a:rPr>
              <a:t> disciplinary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social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group)</a:t>
            </a:r>
            <a:endParaRPr sz="2400">
              <a:latin typeface="Calibri"/>
              <a:cs typeface="Calibri"/>
            </a:endParaRPr>
          </a:p>
          <a:p>
            <a:pPr marL="901065" algn="just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Calibri"/>
                <a:cs typeface="Calibri"/>
              </a:rPr>
              <a:t>&gt;&gt;</a:t>
            </a:r>
            <a:r>
              <a:rPr sz="2400" spc="5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inseparable</a:t>
            </a:r>
            <a:r>
              <a:rPr sz="2400" spc="5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relationship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between</a:t>
            </a:r>
            <a:r>
              <a:rPr sz="2400" spc="5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5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  <a:p>
            <a:pPr marL="355600" marR="6985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&gt;&gt;&gt; </a:t>
            </a:r>
            <a:r>
              <a:rPr sz="2400" spc="-10" dirty="0">
                <a:latin typeface="Calibri"/>
                <a:cs typeface="Calibri"/>
              </a:rPr>
              <a:t>accuracy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5" dirty="0">
                <a:latin typeface="Calibri"/>
                <a:cs typeface="Calibri"/>
              </a:rPr>
              <a:t>wording </a:t>
            </a:r>
            <a:r>
              <a:rPr sz="2400" dirty="0">
                <a:latin typeface="Calibri"/>
                <a:cs typeface="Calibri"/>
              </a:rPr>
              <a:t>is a </a:t>
            </a:r>
            <a:r>
              <a:rPr sz="2400" spc="-10" dirty="0">
                <a:latin typeface="Calibri"/>
                <a:cs typeface="Calibri"/>
              </a:rPr>
              <a:t>desirable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important </a:t>
            </a:r>
            <a:r>
              <a:rPr sz="2400" spc="-15" dirty="0">
                <a:latin typeface="Calibri"/>
                <a:cs typeface="Calibri"/>
              </a:rPr>
              <a:t>attribute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good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lawyer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.........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distrust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derision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lawyer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supposed</a:t>
            </a:r>
            <a:r>
              <a:rPr sz="2400" dirty="0">
                <a:latin typeface="Calibri"/>
                <a:cs typeface="Calibri"/>
              </a:rPr>
              <a:t> abuses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ordinary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language,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e.g.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deployment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archaic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terms,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over- </a:t>
            </a:r>
            <a:r>
              <a:rPr sz="2400" spc="-5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elaborate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syntax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high-sounding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expressions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Problematic </a:t>
            </a:r>
            <a:r>
              <a:rPr sz="2400" spc="-5" dirty="0">
                <a:latin typeface="Calibri"/>
                <a:cs typeface="Calibri"/>
              </a:rPr>
              <a:t>issues: </a:t>
            </a:r>
            <a:r>
              <a:rPr sz="2400" spc="-15" dirty="0">
                <a:latin typeface="Calibri"/>
                <a:cs typeface="Calibri"/>
              </a:rPr>
              <a:t>drafting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legal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5" dirty="0">
                <a:latin typeface="Calibri"/>
                <a:cs typeface="Calibri"/>
              </a:rPr>
              <a:t>field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translation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4158" y="190246"/>
            <a:ext cx="7013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Distinct</a:t>
            </a:r>
            <a:r>
              <a:rPr spc="25" dirty="0"/>
              <a:t> </a:t>
            </a:r>
            <a:r>
              <a:rPr spc="-30" dirty="0"/>
              <a:t>ways</a:t>
            </a:r>
            <a:r>
              <a:rPr spc="-5" dirty="0"/>
              <a:t> of looking</a:t>
            </a:r>
            <a:r>
              <a:rPr spc="5" dirty="0"/>
              <a:t> </a:t>
            </a:r>
            <a:r>
              <a:rPr spc="-15" dirty="0"/>
              <a:t>at</a:t>
            </a:r>
            <a:r>
              <a:rPr spc="-10" dirty="0"/>
              <a:t> English</a:t>
            </a:r>
            <a:r>
              <a:rPr spc="10" dirty="0"/>
              <a:t> </a:t>
            </a:r>
            <a:r>
              <a:rPr spc="-15" dirty="0"/>
              <a:t>legal </a:t>
            </a:r>
            <a:r>
              <a:rPr spc="-5" dirty="0"/>
              <a:t>language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4899"/>
            <a:ext cx="8072755" cy="5001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way</a:t>
            </a:r>
            <a:r>
              <a:rPr sz="2400" spc="3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works</a:t>
            </a:r>
            <a:r>
              <a:rPr sz="2400" spc="3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3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law</a:t>
            </a:r>
            <a:r>
              <a:rPr sz="2400" spc="36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(syntactic,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semantic,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pragmatic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constraints)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involves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several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research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perspectives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shows</a:t>
            </a:r>
            <a:r>
              <a:rPr sz="2400" spc="-10" dirty="0">
                <a:latin typeface="Calibri"/>
                <a:cs typeface="Calibri"/>
              </a:rPr>
              <a:t> how </a:t>
            </a:r>
            <a:r>
              <a:rPr sz="2400" spc="-15" dirty="0">
                <a:latin typeface="Calibri"/>
                <a:cs typeface="Calibri"/>
              </a:rPr>
              <a:t>we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perceive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raises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attention 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interdisciplinary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study</a:t>
            </a:r>
            <a:r>
              <a:rPr sz="2400" spc="-5" dirty="0">
                <a:latin typeface="Calibri"/>
                <a:cs typeface="Calibri"/>
              </a:rPr>
              <a:t> 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is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system-bound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perceived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product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specific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history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culture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642" y="625855"/>
            <a:ext cx="8109584" cy="3929379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Diverse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cumulative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research</a:t>
            </a:r>
            <a:r>
              <a:rPr sz="24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perspectives</a:t>
            </a:r>
            <a:endParaRPr sz="2400">
              <a:latin typeface="Calibri"/>
              <a:cs typeface="Calibri"/>
            </a:endParaRPr>
          </a:p>
          <a:p>
            <a:pPr marL="708660" marR="1251585" indent="488950">
              <a:lnSpc>
                <a:spcPct val="119700"/>
              </a:lnSpc>
              <a:spcBef>
                <a:spcPts val="114"/>
              </a:spcBef>
              <a:tabLst>
                <a:tab pos="1936114" algn="l"/>
                <a:tab pos="2858135" algn="l"/>
                <a:tab pos="3582035" algn="l"/>
                <a:tab pos="4834890" algn="l"/>
              </a:tabLst>
            </a:pP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Le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g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9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0" dirty="0">
                <a:solidFill>
                  <a:srgbClr val="001F5F"/>
                </a:solidFill>
                <a:latin typeface="Arial MT"/>
                <a:cs typeface="Arial MT"/>
              </a:rPr>
              <a:t>register</a:t>
            </a:r>
            <a:r>
              <a:rPr sz="24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&gt;&gt;&gt;&gt;</a:t>
            </a:r>
            <a:r>
              <a:rPr sz="24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spc="-315" dirty="0">
                <a:solidFill>
                  <a:srgbClr val="001F5F"/>
                </a:solidFill>
                <a:latin typeface="Arial MT"/>
                <a:cs typeface="Arial MT"/>
              </a:rPr>
              <a:t>D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20" dirty="0">
                <a:solidFill>
                  <a:srgbClr val="001F5F"/>
                </a:solidFill>
                <a:latin typeface="Arial MT"/>
                <a:cs typeface="Arial MT"/>
              </a:rPr>
              <a:t>scours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e</a:t>
            </a:r>
            <a:r>
              <a:rPr sz="24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an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d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1F5F"/>
                </a:solidFill>
                <a:latin typeface="Arial MT"/>
                <a:cs typeface="Arial MT"/>
              </a:rPr>
              <a:t>Genre  Semiotics	(system</a:t>
            </a:r>
            <a:r>
              <a:rPr sz="2400" spc="-114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1F5F"/>
                </a:solidFill>
                <a:latin typeface="Arial MT"/>
                <a:cs typeface="Arial MT"/>
              </a:rPr>
              <a:t>of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Arial MT"/>
                <a:cs typeface="Arial MT"/>
              </a:rPr>
              <a:t>value-judgments</a:t>
            </a:r>
            <a:r>
              <a:rPr sz="2400" spc="-6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75" dirty="0">
                <a:solidFill>
                  <a:srgbClr val="001F5F"/>
                </a:solidFill>
                <a:latin typeface="Arial MT"/>
                <a:cs typeface="Arial MT"/>
              </a:rPr>
              <a:t>for</a:t>
            </a:r>
            <a:r>
              <a:rPr sz="2400" spc="-114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90" dirty="0">
                <a:solidFill>
                  <a:srgbClr val="001F5F"/>
                </a:solidFill>
                <a:latin typeface="Arial MT"/>
                <a:cs typeface="Arial MT"/>
              </a:rPr>
              <a:t>legal</a:t>
            </a:r>
            <a:r>
              <a:rPr sz="2400" spc="-8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1F5F"/>
                </a:solidFill>
                <a:latin typeface="Arial MT"/>
                <a:cs typeface="Arial MT"/>
              </a:rPr>
              <a:t>inquiry)</a:t>
            </a:r>
            <a:endParaRPr sz="2400">
              <a:latin typeface="Arial MT"/>
              <a:cs typeface="Arial MT"/>
            </a:endParaRPr>
          </a:p>
          <a:p>
            <a:pPr marL="355600" marR="739775" indent="-342900">
              <a:lnSpc>
                <a:spcPct val="100000"/>
              </a:lnSpc>
              <a:spcBef>
                <a:spcPts val="575"/>
              </a:spcBef>
            </a:pPr>
            <a:r>
              <a:rPr sz="2400" spc="-210" dirty="0">
                <a:solidFill>
                  <a:srgbClr val="001F5F"/>
                </a:solidFill>
                <a:latin typeface="Arial MT"/>
                <a:cs typeface="Arial MT"/>
              </a:rPr>
              <a:t>Forensic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0" dirty="0">
                <a:solidFill>
                  <a:srgbClr val="001F5F"/>
                </a:solidFill>
                <a:latin typeface="Arial MT"/>
                <a:cs typeface="Arial MT"/>
              </a:rPr>
              <a:t>linguistics</a:t>
            </a:r>
            <a:r>
              <a:rPr sz="2400" spc="-7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90" dirty="0">
                <a:solidFill>
                  <a:srgbClr val="001F5F"/>
                </a:solidFill>
                <a:latin typeface="Arial MT"/>
                <a:cs typeface="Arial MT"/>
              </a:rPr>
              <a:t>(the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00" dirty="0">
                <a:solidFill>
                  <a:srgbClr val="001F5F"/>
                </a:solidFill>
                <a:latin typeface="Arial MT"/>
                <a:cs typeface="Arial MT"/>
              </a:rPr>
              <a:t>provision</a:t>
            </a:r>
            <a:r>
              <a:rPr sz="2400" spc="-8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1F5F"/>
                </a:solidFill>
                <a:latin typeface="Arial MT"/>
                <a:cs typeface="Arial MT"/>
              </a:rPr>
              <a:t>of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75" dirty="0">
                <a:solidFill>
                  <a:srgbClr val="001F5F"/>
                </a:solidFill>
                <a:latin typeface="Arial MT"/>
                <a:cs typeface="Arial MT"/>
              </a:rPr>
              <a:t>linguistic</a:t>
            </a:r>
            <a:r>
              <a:rPr sz="2400" spc="-6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25" dirty="0">
                <a:solidFill>
                  <a:srgbClr val="001F5F"/>
                </a:solidFill>
                <a:latin typeface="Arial MT"/>
                <a:cs typeface="Arial MT"/>
              </a:rPr>
              <a:t>evidence</a:t>
            </a:r>
            <a:r>
              <a:rPr sz="2400" spc="-7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&gt;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10" dirty="0">
                <a:solidFill>
                  <a:srgbClr val="001F5F"/>
                </a:solidFill>
                <a:latin typeface="Arial MT"/>
                <a:cs typeface="Arial MT"/>
              </a:rPr>
              <a:t>issues</a:t>
            </a:r>
            <a:r>
              <a:rPr sz="2400" spc="-7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1F5F"/>
                </a:solidFill>
                <a:latin typeface="Arial MT"/>
                <a:cs typeface="Arial MT"/>
              </a:rPr>
              <a:t>of </a:t>
            </a:r>
            <a:r>
              <a:rPr sz="2400" spc="-65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204" dirty="0">
                <a:solidFill>
                  <a:srgbClr val="001F5F"/>
                </a:solidFill>
                <a:latin typeface="Arial MT"/>
                <a:cs typeface="Arial MT"/>
              </a:rPr>
              <a:t>authorship)</a:t>
            </a:r>
            <a:endParaRPr sz="2400">
              <a:latin typeface="Arial MT"/>
              <a:cs typeface="Arial MT"/>
            </a:endParaRPr>
          </a:p>
          <a:p>
            <a:pPr marL="989330">
              <a:lnSpc>
                <a:spcPct val="100000"/>
              </a:lnSpc>
              <a:spcBef>
                <a:spcPts val="580"/>
              </a:spcBef>
            </a:pP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Le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g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9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ng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u</a:t>
            </a:r>
            <a:r>
              <a:rPr sz="2400" spc="-140" dirty="0">
                <a:solidFill>
                  <a:srgbClr val="001F5F"/>
                </a:solidFill>
                <a:latin typeface="Arial MT"/>
                <a:cs typeface="Arial MT"/>
              </a:rPr>
              <a:t>isti</a:t>
            </a:r>
            <a:r>
              <a:rPr sz="2400" spc="-225" dirty="0">
                <a:solidFill>
                  <a:srgbClr val="001F5F"/>
                </a:solidFill>
                <a:latin typeface="Arial MT"/>
                <a:cs typeface="Arial MT"/>
              </a:rPr>
              <a:t>c</a:t>
            </a:r>
            <a:r>
              <a:rPr sz="2400" spc="-215" dirty="0">
                <a:solidFill>
                  <a:srgbClr val="001F5F"/>
                </a:solidFill>
                <a:latin typeface="Arial MT"/>
                <a:cs typeface="Arial MT"/>
              </a:rPr>
              <a:t>s</a:t>
            </a:r>
            <a:endParaRPr sz="2400">
              <a:latin typeface="Arial MT"/>
              <a:cs typeface="Arial MT"/>
            </a:endParaRPr>
          </a:p>
          <a:p>
            <a:pPr marL="2665730">
              <a:lnSpc>
                <a:spcPct val="100000"/>
              </a:lnSpc>
              <a:spcBef>
                <a:spcPts val="575"/>
              </a:spcBef>
            </a:pPr>
            <a:r>
              <a:rPr sz="2400" spc="-290" dirty="0">
                <a:solidFill>
                  <a:srgbClr val="001F5F"/>
                </a:solidFill>
                <a:latin typeface="Arial MT"/>
                <a:cs typeface="Arial MT"/>
              </a:rPr>
              <a:t>P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n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ng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u</a:t>
            </a:r>
            <a:r>
              <a:rPr sz="2400" spc="-240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ge</a:t>
            </a:r>
            <a:endParaRPr sz="2400">
              <a:latin typeface="Arial MT"/>
              <a:cs typeface="Arial MT"/>
            </a:endParaRPr>
          </a:p>
          <a:p>
            <a:pPr marL="3364229" marR="5080" indent="-1117600">
              <a:lnSpc>
                <a:spcPts val="3460"/>
              </a:lnSpc>
              <a:spcBef>
                <a:spcPts val="95"/>
              </a:spcBef>
              <a:tabLst>
                <a:tab pos="6122670" algn="l"/>
              </a:tabLst>
            </a:pP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Le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g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9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25" dirty="0">
                <a:solidFill>
                  <a:srgbClr val="001F5F"/>
                </a:solidFill>
                <a:latin typeface="Arial MT"/>
                <a:cs typeface="Arial MT"/>
              </a:rPr>
              <a:t>t</a:t>
            </a:r>
            <a:r>
              <a:rPr sz="2400" spc="-140" dirty="0">
                <a:solidFill>
                  <a:srgbClr val="001F5F"/>
                </a:solidFill>
                <a:latin typeface="Arial MT"/>
                <a:cs typeface="Arial MT"/>
              </a:rPr>
              <a:t>r</a:t>
            </a:r>
            <a:r>
              <a:rPr sz="2400" spc="-240" dirty="0">
                <a:solidFill>
                  <a:srgbClr val="001F5F"/>
                </a:solidFill>
                <a:latin typeface="Arial MT"/>
                <a:cs typeface="Arial MT"/>
              </a:rPr>
              <a:t>ans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185" dirty="0">
                <a:solidFill>
                  <a:srgbClr val="001F5F"/>
                </a:solidFill>
                <a:latin typeface="Arial MT"/>
                <a:cs typeface="Arial MT"/>
              </a:rPr>
              <a:t>ation/Inte</a:t>
            </a:r>
            <a:r>
              <a:rPr sz="2400" spc="-145" dirty="0">
                <a:solidFill>
                  <a:srgbClr val="001F5F"/>
                </a:solidFill>
                <a:latin typeface="Arial MT"/>
                <a:cs typeface="Arial MT"/>
              </a:rPr>
              <a:t>r</a:t>
            </a:r>
            <a:r>
              <a:rPr sz="2400" spc="-175" dirty="0">
                <a:solidFill>
                  <a:srgbClr val="001F5F"/>
                </a:solidFill>
                <a:latin typeface="Arial MT"/>
                <a:cs typeface="Arial MT"/>
              </a:rPr>
              <a:t>preti</a:t>
            </a:r>
            <a:r>
              <a:rPr sz="2400" spc="-240" dirty="0">
                <a:solidFill>
                  <a:srgbClr val="001F5F"/>
                </a:solidFill>
                <a:latin typeface="Arial MT"/>
                <a:cs typeface="Arial MT"/>
              </a:rPr>
              <a:t>n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g</a:t>
            </a:r>
            <a:r>
              <a:rPr sz="24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eg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a</a:t>
            </a:r>
            <a:r>
              <a:rPr sz="2400" spc="-10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90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175" dirty="0">
                <a:solidFill>
                  <a:srgbClr val="001F5F"/>
                </a:solidFill>
                <a:latin typeface="Arial MT"/>
                <a:cs typeface="Arial MT"/>
              </a:rPr>
              <a:t>ter</a:t>
            </a:r>
            <a:r>
              <a:rPr sz="2400" spc="-355" dirty="0">
                <a:solidFill>
                  <a:srgbClr val="001F5F"/>
                </a:solidFill>
                <a:latin typeface="Arial MT"/>
                <a:cs typeface="Arial MT"/>
              </a:rPr>
              <a:t>m</a:t>
            </a:r>
            <a:r>
              <a:rPr sz="2400" spc="-105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n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o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195" dirty="0">
                <a:solidFill>
                  <a:srgbClr val="001F5F"/>
                </a:solidFill>
                <a:latin typeface="Arial MT"/>
                <a:cs typeface="Arial MT"/>
              </a:rPr>
              <a:t>ogy  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L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50" dirty="0">
                <a:solidFill>
                  <a:srgbClr val="001F5F"/>
                </a:solidFill>
                <a:latin typeface="Arial MT"/>
                <a:cs typeface="Arial MT"/>
              </a:rPr>
              <a:t>ng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u</a:t>
            </a:r>
            <a:r>
              <a:rPr sz="2400" spc="-140" dirty="0">
                <a:solidFill>
                  <a:srgbClr val="001F5F"/>
                </a:solidFill>
                <a:latin typeface="Arial MT"/>
                <a:cs typeface="Arial MT"/>
              </a:rPr>
              <a:t>isti</a:t>
            </a:r>
            <a:r>
              <a:rPr sz="2400" spc="-220" dirty="0">
                <a:solidFill>
                  <a:srgbClr val="001F5F"/>
                </a:solidFill>
                <a:latin typeface="Arial MT"/>
                <a:cs typeface="Arial MT"/>
              </a:rPr>
              <a:t>c</a:t>
            </a:r>
            <a:r>
              <a:rPr sz="2400" spc="-7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315" dirty="0">
                <a:solidFill>
                  <a:srgbClr val="001F5F"/>
                </a:solidFill>
                <a:latin typeface="Arial MT"/>
                <a:cs typeface="Arial MT"/>
              </a:rPr>
              <a:t>H</a:t>
            </a:r>
            <a:r>
              <a:rPr sz="2400" spc="-254" dirty="0">
                <a:solidFill>
                  <a:srgbClr val="001F5F"/>
                </a:solidFill>
                <a:latin typeface="Arial MT"/>
                <a:cs typeface="Arial MT"/>
              </a:rPr>
              <a:t>u</a:t>
            </a:r>
            <a:r>
              <a:rPr sz="2400" spc="-305" dirty="0">
                <a:solidFill>
                  <a:srgbClr val="001F5F"/>
                </a:solidFill>
                <a:latin typeface="Arial MT"/>
                <a:cs typeface="Arial MT"/>
              </a:rPr>
              <a:t>ma</a:t>
            </a:r>
            <a:r>
              <a:rPr sz="2400" spc="-245" dirty="0">
                <a:solidFill>
                  <a:srgbClr val="001F5F"/>
                </a:solidFill>
                <a:latin typeface="Arial MT"/>
                <a:cs typeface="Arial MT"/>
              </a:rPr>
              <a:t>n</a:t>
            </a:r>
            <a:r>
              <a:rPr sz="2400" spc="-95" dirty="0">
                <a:solidFill>
                  <a:srgbClr val="001F5F"/>
                </a:solidFill>
                <a:latin typeface="Arial MT"/>
                <a:cs typeface="Arial MT"/>
              </a:rPr>
              <a:t> </a:t>
            </a:r>
            <a:r>
              <a:rPr sz="2400" spc="-315" dirty="0">
                <a:solidFill>
                  <a:srgbClr val="001F5F"/>
                </a:solidFill>
                <a:latin typeface="Arial MT"/>
                <a:cs typeface="Arial MT"/>
              </a:rPr>
              <a:t>R</a:t>
            </a:r>
            <a:r>
              <a:rPr sz="2400" spc="-110" dirty="0">
                <a:solidFill>
                  <a:srgbClr val="001F5F"/>
                </a:solidFill>
                <a:latin typeface="Arial MT"/>
                <a:cs typeface="Arial MT"/>
              </a:rPr>
              <a:t>i</a:t>
            </a:r>
            <a:r>
              <a:rPr sz="2400" spc="-210" dirty="0">
                <a:solidFill>
                  <a:srgbClr val="001F5F"/>
                </a:solidFill>
                <a:latin typeface="Arial MT"/>
                <a:cs typeface="Arial MT"/>
              </a:rPr>
              <a:t>ghts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7186" y="383870"/>
            <a:ext cx="73285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Different</a:t>
            </a:r>
            <a:r>
              <a:rPr spc="-10" dirty="0"/>
              <a:t> </a:t>
            </a:r>
            <a:r>
              <a:rPr spc="-15" dirty="0"/>
              <a:t>texts/discourses/genres</a:t>
            </a:r>
            <a:r>
              <a:rPr spc="45" dirty="0"/>
              <a:t> </a:t>
            </a:r>
            <a:r>
              <a:rPr spc="-5" dirty="0"/>
              <a:t>of </a:t>
            </a:r>
            <a:r>
              <a:rPr spc="-15" dirty="0"/>
              <a:t>legal</a:t>
            </a:r>
            <a:r>
              <a:rPr spc="-30" dirty="0"/>
              <a:t> </a:t>
            </a:r>
            <a:r>
              <a:rPr spc="-10" dirty="0"/>
              <a:t>language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5791" y="1624076"/>
            <a:ext cx="7734300" cy="16351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75"/>
              </a:spcBef>
            </a:pPr>
            <a:r>
              <a:rPr sz="2400" spc="-15" dirty="0">
                <a:latin typeface="Calibri"/>
                <a:cs typeface="Calibri"/>
              </a:rPr>
              <a:t>Legal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>
              <a:latin typeface="Calibri"/>
              <a:cs typeface="Calibri"/>
            </a:endParaRPr>
          </a:p>
          <a:p>
            <a:pPr marL="15240" marR="5080" algn="just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comprehensive</a:t>
            </a:r>
            <a:r>
              <a:rPr sz="2400" spc="-5" dirty="0">
                <a:latin typeface="Calibri"/>
                <a:cs typeface="Calibri"/>
              </a:rPr>
              <a:t> term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refer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any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form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text, </a:t>
            </a:r>
            <a:r>
              <a:rPr sz="2400" spc="-10" dirty="0">
                <a:latin typeface="Calibri"/>
                <a:cs typeface="Calibri"/>
              </a:rPr>
              <a:t> discourse, or genre, </a:t>
            </a:r>
            <a:r>
              <a:rPr sz="2400" spc="-5" dirty="0">
                <a:latin typeface="Calibri"/>
                <a:cs typeface="Calibri"/>
              </a:rPr>
              <a:t>either </a:t>
            </a:r>
            <a:r>
              <a:rPr sz="2400" spc="-15" dirty="0">
                <a:latin typeface="Calibri"/>
                <a:cs typeface="Calibri"/>
              </a:rPr>
              <a:t>spoken </a:t>
            </a:r>
            <a:r>
              <a:rPr sz="2400" spc="-10" dirty="0">
                <a:latin typeface="Calibri"/>
                <a:cs typeface="Calibri"/>
              </a:rPr>
              <a:t>or written, </a:t>
            </a:r>
            <a:r>
              <a:rPr sz="2400" spc="-5" dirty="0">
                <a:latin typeface="Calibri"/>
                <a:cs typeface="Calibri"/>
              </a:rPr>
              <a:t>employed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dirty="0">
                <a:latin typeface="Calibri"/>
                <a:cs typeface="Calibri"/>
              </a:rPr>
              <a:t>its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users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variety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of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legal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contexts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159750" y="2984500"/>
            <a:ext cx="386080" cy="601980"/>
            <a:chOff x="8159750" y="2984500"/>
            <a:chExt cx="386080" cy="601980"/>
          </a:xfrm>
        </p:grpSpPr>
        <p:sp>
          <p:nvSpPr>
            <p:cNvPr id="5" name="object 5"/>
            <p:cNvSpPr/>
            <p:nvPr/>
          </p:nvSpPr>
          <p:spPr>
            <a:xfrm>
              <a:off x="8172450" y="2997200"/>
              <a:ext cx="360680" cy="576580"/>
            </a:xfrm>
            <a:custGeom>
              <a:avLst/>
              <a:gdLst/>
              <a:ahLst/>
              <a:cxnLst/>
              <a:rect l="l" t="t" r="r" b="b"/>
              <a:pathLst>
                <a:path w="360679" h="576579">
                  <a:moveTo>
                    <a:pt x="180213" y="0"/>
                  </a:moveTo>
                  <a:lnTo>
                    <a:pt x="180213" y="144017"/>
                  </a:lnTo>
                  <a:lnTo>
                    <a:pt x="0" y="144017"/>
                  </a:lnTo>
                  <a:lnTo>
                    <a:pt x="0" y="432180"/>
                  </a:lnTo>
                  <a:lnTo>
                    <a:pt x="180213" y="432180"/>
                  </a:lnTo>
                  <a:lnTo>
                    <a:pt x="180213" y="576326"/>
                  </a:lnTo>
                  <a:lnTo>
                    <a:pt x="360425" y="288163"/>
                  </a:lnTo>
                  <a:lnTo>
                    <a:pt x="18021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72450" y="2997200"/>
              <a:ext cx="360680" cy="576580"/>
            </a:xfrm>
            <a:custGeom>
              <a:avLst/>
              <a:gdLst/>
              <a:ahLst/>
              <a:cxnLst/>
              <a:rect l="l" t="t" r="r" b="b"/>
              <a:pathLst>
                <a:path w="360679" h="576579">
                  <a:moveTo>
                    <a:pt x="0" y="144017"/>
                  </a:moveTo>
                  <a:lnTo>
                    <a:pt x="180213" y="144017"/>
                  </a:lnTo>
                  <a:lnTo>
                    <a:pt x="180213" y="0"/>
                  </a:lnTo>
                  <a:lnTo>
                    <a:pt x="360425" y="288163"/>
                  </a:lnTo>
                  <a:lnTo>
                    <a:pt x="180213" y="576326"/>
                  </a:lnTo>
                  <a:lnTo>
                    <a:pt x="180213" y="432180"/>
                  </a:lnTo>
                  <a:lnTo>
                    <a:pt x="0" y="432180"/>
                  </a:lnTo>
                  <a:lnTo>
                    <a:pt x="0" y="14401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3975" y="270459"/>
            <a:ext cx="767905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46990" algn="ctr">
              <a:lnSpc>
                <a:spcPct val="100000"/>
              </a:lnSpc>
              <a:spcBef>
                <a:spcPts val="95"/>
              </a:spcBef>
              <a:tabLst>
                <a:tab pos="342900" algn="l"/>
              </a:tabLst>
            </a:pPr>
            <a:r>
              <a:rPr spc="-5" dirty="0"/>
              <a:t>A</a:t>
            </a:r>
            <a:r>
              <a:rPr spc="5" dirty="0"/>
              <a:t> </a:t>
            </a:r>
            <a:r>
              <a:rPr spc="-5" dirty="0"/>
              <a:t>wealth</a:t>
            </a:r>
            <a:r>
              <a:rPr spc="-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5" dirty="0"/>
              <a:t>genres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15" dirty="0"/>
              <a:t>legal</a:t>
            </a:r>
            <a:r>
              <a:rPr spc="-10" dirty="0"/>
              <a:t> language</a:t>
            </a:r>
            <a:r>
              <a:rPr spc="-5" dirty="0"/>
              <a:t> (not</a:t>
            </a:r>
            <a:r>
              <a:rPr spc="10" dirty="0"/>
              <a:t> </a:t>
            </a:r>
            <a:r>
              <a:rPr spc="-20" dirty="0"/>
              <a:t>exhaustive) </a:t>
            </a:r>
            <a:r>
              <a:rPr spc="-15" dirty="0"/>
              <a:t> created</a:t>
            </a:r>
            <a:r>
              <a:rPr spc="-10" dirty="0"/>
              <a:t> </a:t>
            </a:r>
            <a:r>
              <a:rPr spc="-15" dirty="0"/>
              <a:t>by</a:t>
            </a:r>
            <a:r>
              <a:rPr spc="25" dirty="0"/>
              <a:t> </a:t>
            </a:r>
            <a:r>
              <a:rPr spc="-15" dirty="0"/>
              <a:t>legislators,</a:t>
            </a:r>
            <a:r>
              <a:rPr spc="25" dirty="0"/>
              <a:t> </a:t>
            </a:r>
            <a:r>
              <a:rPr spc="-10" dirty="0"/>
              <a:t>judges,</a:t>
            </a:r>
            <a:r>
              <a:rPr spc="40" dirty="0"/>
              <a:t> </a:t>
            </a:r>
            <a:r>
              <a:rPr spc="-20" dirty="0"/>
              <a:t>lawyers,</a:t>
            </a:r>
            <a:r>
              <a:rPr spc="40" dirty="0"/>
              <a:t> </a:t>
            </a:r>
            <a:r>
              <a:rPr spc="-5" dirty="0"/>
              <a:t>and</a:t>
            </a:r>
            <a:r>
              <a:rPr spc="30" dirty="0"/>
              <a:t> </a:t>
            </a:r>
            <a:r>
              <a:rPr spc="-15" dirty="0"/>
              <a:t>others</a:t>
            </a:r>
            <a:r>
              <a:rPr spc="40" dirty="0"/>
              <a:t> </a:t>
            </a:r>
            <a:r>
              <a:rPr spc="-5" dirty="0"/>
              <a:t>in </a:t>
            </a:r>
            <a:r>
              <a:rPr dirty="0"/>
              <a:t> </a:t>
            </a:r>
            <a:r>
              <a:rPr spc="-5" dirty="0"/>
              <a:t>a	</a:t>
            </a:r>
            <a:r>
              <a:rPr spc="-15" dirty="0"/>
              <a:t>variety </a:t>
            </a:r>
            <a:r>
              <a:rPr spc="-5" dirty="0"/>
              <a:t>of</a:t>
            </a:r>
            <a:r>
              <a:rPr dirty="0"/>
              <a:t> </a:t>
            </a:r>
            <a:r>
              <a:rPr spc="-10" dirty="0"/>
              <a:t>academic</a:t>
            </a:r>
            <a:r>
              <a:rPr spc="5" dirty="0"/>
              <a:t> </a:t>
            </a:r>
            <a:r>
              <a:rPr spc="-5" dirty="0"/>
              <a:t>or</a:t>
            </a:r>
            <a:r>
              <a:rPr spc="10" dirty="0"/>
              <a:t> </a:t>
            </a:r>
            <a:r>
              <a:rPr spc="-20" dirty="0"/>
              <a:t>professional</a:t>
            </a:r>
            <a:r>
              <a:rPr spc="35" dirty="0"/>
              <a:t> </a:t>
            </a:r>
            <a:r>
              <a:rPr spc="-15" dirty="0"/>
              <a:t>settings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66290"/>
            <a:ext cx="8074025" cy="448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763395" algn="l"/>
                <a:tab pos="2849245" algn="l"/>
                <a:tab pos="3242310" algn="l"/>
                <a:tab pos="4284980" algn="l"/>
                <a:tab pos="5129530" algn="l"/>
                <a:tab pos="5821045" algn="l"/>
                <a:tab pos="6991984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legisl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tion	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ed	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	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arious	le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els</a:t>
            </a:r>
            <a:r>
              <a:rPr sz="2400" dirty="0">
                <a:latin typeface="Calibri"/>
                <a:cs typeface="Calibri"/>
              </a:rPr>
              <a:t>	(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.</a:t>
            </a:r>
            <a:r>
              <a:rPr sz="2400" spc="-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.	</a:t>
            </a:r>
            <a:r>
              <a:rPr sz="2400" i="1" dirty="0">
                <a:solidFill>
                  <a:srgbClr val="205868"/>
                </a:solidFill>
                <a:latin typeface="Calibri"/>
                <a:cs typeface="Calibri"/>
              </a:rPr>
              <a:t>tr</a:t>
            </a:r>
            <a:r>
              <a:rPr sz="2400" i="1" spc="5" dirty="0">
                <a:solidFill>
                  <a:srgbClr val="205868"/>
                </a:solidFill>
                <a:latin typeface="Calibri"/>
                <a:cs typeface="Calibri"/>
              </a:rPr>
              <a:t>e</a:t>
            </a:r>
            <a:r>
              <a:rPr sz="2400" i="1" spc="-10" dirty="0">
                <a:solidFill>
                  <a:srgbClr val="205868"/>
                </a:solidFill>
                <a:latin typeface="Calibri"/>
                <a:cs typeface="Calibri"/>
              </a:rPr>
              <a:t>a</a:t>
            </a:r>
            <a:r>
              <a:rPr sz="2400" i="1" dirty="0">
                <a:solidFill>
                  <a:srgbClr val="205868"/>
                </a:solidFill>
                <a:latin typeface="Calibri"/>
                <a:cs typeface="Calibri"/>
              </a:rPr>
              <a:t>tie</a:t>
            </a:r>
            <a:r>
              <a:rPr sz="2400" i="1" spc="15" dirty="0">
                <a:solidFill>
                  <a:srgbClr val="205868"/>
                </a:solidFill>
                <a:latin typeface="Calibri"/>
                <a:cs typeface="Calibri"/>
              </a:rPr>
              <a:t>s</a:t>
            </a:r>
            <a:r>
              <a:rPr sz="2400" dirty="0">
                <a:solidFill>
                  <a:srgbClr val="205868"/>
                </a:solidFill>
                <a:latin typeface="Calibri"/>
                <a:cs typeface="Calibri"/>
              </a:rPr>
              <a:t>,	</a:t>
            </a:r>
            <a:r>
              <a:rPr sz="2400" i="1" spc="-25" dirty="0">
                <a:solidFill>
                  <a:srgbClr val="205868"/>
                </a:solidFill>
                <a:latin typeface="Calibri"/>
                <a:cs typeface="Calibri"/>
              </a:rPr>
              <a:t>s</a:t>
            </a:r>
            <a:r>
              <a:rPr sz="2400" i="1" spc="-40" dirty="0">
                <a:solidFill>
                  <a:srgbClr val="205868"/>
                </a:solidFill>
                <a:latin typeface="Calibri"/>
                <a:cs typeface="Calibri"/>
              </a:rPr>
              <a:t>t</a:t>
            </a:r>
            <a:r>
              <a:rPr sz="2400" i="1" spc="-5" dirty="0">
                <a:solidFill>
                  <a:srgbClr val="205868"/>
                </a:solidFill>
                <a:latin typeface="Calibri"/>
                <a:cs typeface="Calibri"/>
              </a:rPr>
              <a:t>atu</a:t>
            </a:r>
            <a:r>
              <a:rPr sz="2400" i="1" spc="-35" dirty="0">
                <a:solidFill>
                  <a:srgbClr val="205868"/>
                </a:solidFill>
                <a:latin typeface="Calibri"/>
                <a:cs typeface="Calibri"/>
              </a:rPr>
              <a:t>t</a:t>
            </a:r>
            <a:r>
              <a:rPr sz="2400" i="1" dirty="0">
                <a:solidFill>
                  <a:srgbClr val="205868"/>
                </a:solidFill>
                <a:latin typeface="Calibri"/>
                <a:cs typeface="Calibri"/>
              </a:rPr>
              <a:t>e</a:t>
            </a:r>
            <a:r>
              <a:rPr sz="2400" i="1" spc="-5" dirty="0">
                <a:solidFill>
                  <a:srgbClr val="205868"/>
                </a:solidFill>
                <a:latin typeface="Calibri"/>
                <a:cs typeface="Calibri"/>
              </a:rPr>
              <a:t>s</a:t>
            </a:r>
            <a:r>
              <a:rPr sz="2400" dirty="0">
                <a:solidFill>
                  <a:srgbClr val="205868"/>
                </a:solidFill>
                <a:latin typeface="Calibri"/>
                <a:cs typeface="Calibri"/>
              </a:rPr>
              <a:t>,  </a:t>
            </a:r>
            <a:r>
              <a:rPr sz="2400" i="1" dirty="0">
                <a:solidFill>
                  <a:srgbClr val="205868"/>
                </a:solidFill>
                <a:latin typeface="Calibri"/>
                <a:cs typeface="Calibri"/>
              </a:rPr>
              <a:t>rules/regulations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judicial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decisions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</a:t>
            </a:r>
            <a:r>
              <a:rPr sz="2400" dirty="0">
                <a:solidFill>
                  <a:srgbClr val="974707"/>
                </a:solidFill>
                <a:latin typeface="Calibri"/>
                <a:cs typeface="Calibri"/>
              </a:rPr>
              <a:t>.</a:t>
            </a:r>
            <a:r>
              <a:rPr sz="2400" spc="-30" dirty="0">
                <a:solidFill>
                  <a:srgbClr val="974707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974707"/>
                </a:solidFill>
                <a:latin typeface="Calibri"/>
                <a:cs typeface="Calibri"/>
              </a:rPr>
              <a:t>judgments</a:t>
            </a:r>
            <a:r>
              <a:rPr sz="2400" spc="-5" dirty="0">
                <a:solidFill>
                  <a:srgbClr val="974707"/>
                </a:solidFill>
                <a:latin typeface="Calibri"/>
                <a:cs typeface="Calibri"/>
              </a:rPr>
              <a:t>,</a:t>
            </a:r>
            <a:r>
              <a:rPr sz="2400" spc="-15" dirty="0">
                <a:solidFill>
                  <a:srgbClr val="974707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974707"/>
                </a:solidFill>
                <a:latin typeface="Calibri"/>
                <a:cs typeface="Calibri"/>
              </a:rPr>
              <a:t>orders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private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legal documents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77923B"/>
                </a:solidFill>
                <a:latin typeface="Calibri"/>
                <a:cs typeface="Calibri"/>
              </a:rPr>
              <a:t>contracts</a:t>
            </a:r>
            <a:r>
              <a:rPr sz="2400" spc="-10" dirty="0">
                <a:solidFill>
                  <a:srgbClr val="77923B"/>
                </a:solidFill>
                <a:latin typeface="Calibri"/>
                <a:cs typeface="Calibri"/>
              </a:rPr>
              <a:t>,</a:t>
            </a:r>
            <a:r>
              <a:rPr sz="2400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77923B"/>
                </a:solidFill>
                <a:latin typeface="Calibri"/>
                <a:cs typeface="Calibri"/>
              </a:rPr>
              <a:t>deeds</a:t>
            </a:r>
            <a:r>
              <a:rPr sz="2400" dirty="0">
                <a:solidFill>
                  <a:srgbClr val="77923B"/>
                </a:solidFill>
                <a:latin typeface="Calibri"/>
                <a:cs typeface="Calibri"/>
              </a:rPr>
              <a:t>,</a:t>
            </a:r>
            <a:r>
              <a:rPr sz="2400" spc="5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77923B"/>
                </a:solidFill>
                <a:latin typeface="Calibri"/>
                <a:cs typeface="Calibri"/>
              </a:rPr>
              <a:t>licenses</a:t>
            </a:r>
            <a:r>
              <a:rPr sz="2400" spc="-5" dirty="0">
                <a:solidFill>
                  <a:srgbClr val="77923B"/>
                </a:solidFill>
                <a:latin typeface="Calibri"/>
                <a:cs typeface="Calibri"/>
              </a:rPr>
              <a:t>,</a:t>
            </a:r>
            <a:r>
              <a:rPr sz="2400" spc="-10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77923B"/>
                </a:solidFill>
                <a:latin typeface="Calibri"/>
                <a:cs typeface="Calibri"/>
              </a:rPr>
              <a:t>wills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courtroom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discourse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943735"/>
                </a:solidFill>
                <a:latin typeface="Calibri"/>
                <a:cs typeface="Calibri"/>
              </a:rPr>
              <a:t>lawyer-witness</a:t>
            </a:r>
            <a:r>
              <a:rPr sz="2400" i="1" spc="535" dirty="0">
                <a:solidFill>
                  <a:srgbClr val="943735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943735"/>
                </a:solidFill>
                <a:latin typeface="Calibri"/>
                <a:cs typeface="Calibri"/>
              </a:rPr>
              <a:t>examination</a:t>
            </a:r>
            <a:r>
              <a:rPr sz="2400" spc="-15" dirty="0">
                <a:solidFill>
                  <a:srgbClr val="943735"/>
                </a:solidFill>
                <a:latin typeface="Calibri"/>
                <a:cs typeface="Calibri"/>
              </a:rPr>
              <a:t>, </a:t>
            </a:r>
            <a:r>
              <a:rPr sz="2400" spc="-10" dirty="0">
                <a:solidFill>
                  <a:srgbClr val="943735"/>
                </a:solidFill>
                <a:latin typeface="Calibri"/>
                <a:cs typeface="Calibri"/>
              </a:rPr>
              <a:t> </a:t>
            </a:r>
            <a:r>
              <a:rPr sz="2400" i="1" spc="-25" dirty="0">
                <a:solidFill>
                  <a:srgbClr val="943735"/>
                </a:solidFill>
                <a:latin typeface="Calibri"/>
                <a:cs typeface="Calibri"/>
              </a:rPr>
              <a:t>judge’s</a:t>
            </a:r>
            <a:r>
              <a:rPr sz="2400" i="1" spc="-10" dirty="0">
                <a:solidFill>
                  <a:srgbClr val="943735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943735"/>
                </a:solidFill>
                <a:latin typeface="Calibri"/>
                <a:cs typeface="Calibri"/>
              </a:rPr>
              <a:t>summing-up</a:t>
            </a:r>
            <a:r>
              <a:rPr sz="2400" spc="-5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out-of-court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discourse </a:t>
            </a:r>
            <a:r>
              <a:rPr sz="2400" dirty="0">
                <a:latin typeface="Calibri"/>
                <a:cs typeface="Calibri"/>
              </a:rPr>
              <a:t>(e.g.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legal </a:t>
            </a:r>
            <a:r>
              <a:rPr sz="2400" i="1" spc="-10" dirty="0">
                <a:solidFill>
                  <a:srgbClr val="E36C09"/>
                </a:solidFill>
                <a:latin typeface="Calibri"/>
                <a:cs typeface="Calibri"/>
              </a:rPr>
              <a:t>consultation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between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lawyer </a:t>
            </a:r>
            <a:r>
              <a:rPr sz="2400" i="1" spc="-530" dirty="0">
                <a:solidFill>
                  <a:srgbClr val="E36C09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and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client </a:t>
            </a:r>
            <a:r>
              <a:rPr sz="2400" spc="-10" dirty="0">
                <a:latin typeface="Calibri"/>
                <a:cs typeface="Calibri"/>
              </a:rPr>
              <a:t>such </a:t>
            </a:r>
            <a:r>
              <a:rPr sz="2400" dirty="0">
                <a:latin typeface="Calibri"/>
                <a:cs typeface="Calibri"/>
              </a:rPr>
              <a:t>as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i="1" spc="-15" dirty="0">
                <a:solidFill>
                  <a:srgbClr val="E36C09"/>
                </a:solidFill>
                <a:latin typeface="Calibri"/>
                <a:cs typeface="Calibri"/>
              </a:rPr>
              <a:t>letter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writing </a:t>
            </a:r>
            <a:r>
              <a:rPr sz="2400" spc="-5" dirty="0">
                <a:solidFill>
                  <a:srgbClr val="E36C09"/>
                </a:solidFill>
                <a:latin typeface="Calibri"/>
                <a:cs typeface="Calibri"/>
              </a:rPr>
              <a:t>or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between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lawyers</a:t>
            </a:r>
            <a:r>
              <a:rPr sz="2400" dirty="0">
                <a:solidFill>
                  <a:srgbClr val="E36C09"/>
                </a:solidFill>
                <a:latin typeface="Calibri"/>
                <a:cs typeface="Calibri"/>
              </a:rPr>
              <a:t>,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police </a:t>
            </a:r>
            <a:r>
              <a:rPr sz="2400" i="1" dirty="0">
                <a:solidFill>
                  <a:srgbClr val="E36C09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investigation</a:t>
            </a:r>
            <a:r>
              <a:rPr sz="2400" spc="-5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discourses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law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social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media</a:t>
            </a:r>
            <a:r>
              <a:rPr sz="2400" dirty="0">
                <a:latin typeface="Calibri"/>
                <a:cs typeface="Calibri"/>
              </a:rPr>
              <a:t> (e.g.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6F2F9F"/>
                </a:solidFill>
                <a:latin typeface="Calibri"/>
                <a:cs typeface="Calibri"/>
              </a:rPr>
              <a:t>blogs</a:t>
            </a:r>
            <a:r>
              <a:rPr sz="2400" spc="-5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academic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writing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Calibri"/>
                <a:cs typeface="Calibri"/>
              </a:rPr>
              <a:t>research</a:t>
            </a:r>
            <a:r>
              <a:rPr sz="2400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Calibri"/>
                <a:cs typeface="Calibri"/>
              </a:rPr>
              <a:t>articles</a:t>
            </a:r>
            <a:r>
              <a:rPr sz="2400" spc="-5" dirty="0">
                <a:solidFill>
                  <a:srgbClr val="C00000"/>
                </a:solidFill>
                <a:latin typeface="Calibri"/>
                <a:cs typeface="Calibri"/>
              </a:rPr>
              <a:t>, </a:t>
            </a:r>
            <a:r>
              <a:rPr sz="2400" i="1" spc="-10" dirty="0">
                <a:solidFill>
                  <a:srgbClr val="C00000"/>
                </a:solidFill>
                <a:latin typeface="Calibri"/>
                <a:cs typeface="Calibri"/>
              </a:rPr>
              <a:t>case</a:t>
            </a:r>
            <a:r>
              <a:rPr sz="2400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Calibri"/>
                <a:cs typeface="Calibri"/>
              </a:rPr>
              <a:t>notes</a:t>
            </a:r>
            <a:r>
              <a:rPr sz="2400" spc="-5" dirty="0">
                <a:solidFill>
                  <a:srgbClr val="C00000"/>
                </a:solidFill>
                <a:latin typeface="Calibri"/>
                <a:cs typeface="Calibri"/>
              </a:rPr>
              <a:t>,</a:t>
            </a:r>
            <a:r>
              <a:rPr sz="24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C00000"/>
                </a:solidFill>
                <a:latin typeface="Calibri"/>
                <a:cs typeface="Calibri"/>
              </a:rPr>
              <a:t>textbooks</a:t>
            </a:r>
            <a:r>
              <a:rPr sz="2400" spc="-1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8778"/>
            <a:ext cx="7938770" cy="9042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Some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genres </a:t>
            </a:r>
            <a:r>
              <a:rPr sz="2400" spc="-15" dirty="0">
                <a:latin typeface="Calibri"/>
                <a:cs typeface="Calibri"/>
              </a:rPr>
              <a:t>create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binding</a:t>
            </a:r>
            <a:r>
              <a:rPr sz="2400" spc="-5" dirty="0">
                <a:latin typeface="Calibri"/>
                <a:cs typeface="Calibri"/>
              </a:rPr>
              <a:t>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legal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effects</a:t>
            </a:r>
            <a:endParaRPr sz="2400">
              <a:latin typeface="Calibri"/>
              <a:cs typeface="Calibri"/>
            </a:endParaRPr>
          </a:p>
          <a:p>
            <a:pPr marL="79375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Calibri"/>
                <a:cs typeface="Calibri"/>
              </a:rPr>
              <a:t>&gt;&gt; </a:t>
            </a:r>
            <a:r>
              <a:rPr sz="2400" spc="-10" dirty="0">
                <a:latin typeface="Calibri"/>
                <a:cs typeface="Calibri"/>
              </a:rPr>
              <a:t>authoritative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75F92"/>
                </a:solidFill>
                <a:latin typeface="Calibri"/>
                <a:cs typeface="Calibri"/>
              </a:rPr>
              <a:t>treaties</a:t>
            </a:r>
            <a:r>
              <a:rPr sz="2400" dirty="0">
                <a:solidFill>
                  <a:srgbClr val="375F92"/>
                </a:solidFill>
                <a:latin typeface="Calibri"/>
                <a:cs typeface="Calibri"/>
              </a:rPr>
              <a:t>,</a:t>
            </a:r>
            <a:r>
              <a:rPr sz="2400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375F92"/>
                </a:solidFill>
                <a:latin typeface="Calibri"/>
                <a:cs typeface="Calibri"/>
              </a:rPr>
              <a:t>constitutions</a:t>
            </a:r>
            <a:r>
              <a:rPr sz="2400" spc="-5" dirty="0">
                <a:solidFill>
                  <a:srgbClr val="375F92"/>
                </a:solidFill>
                <a:latin typeface="Calibri"/>
                <a:cs typeface="Calibri"/>
              </a:rPr>
              <a:t>, </a:t>
            </a:r>
            <a:r>
              <a:rPr sz="2400" i="1" spc="-10" dirty="0">
                <a:solidFill>
                  <a:srgbClr val="375F92"/>
                </a:solidFill>
                <a:latin typeface="Calibri"/>
                <a:cs typeface="Calibri"/>
              </a:rPr>
              <a:t>statutes</a:t>
            </a:r>
            <a:r>
              <a:rPr sz="2400" i="1" spc="-10" dirty="0">
                <a:latin typeface="Calibri"/>
                <a:cs typeface="Calibri"/>
              </a:rPr>
              <a:t>, </a:t>
            </a:r>
            <a:r>
              <a:rPr sz="2400" i="1" spc="-10" dirty="0">
                <a:solidFill>
                  <a:srgbClr val="00AF50"/>
                </a:solidFill>
                <a:latin typeface="Calibri"/>
                <a:cs typeface="Calibri"/>
              </a:rPr>
              <a:t>contracts</a:t>
            </a:r>
            <a:r>
              <a:rPr sz="2400" spc="-10" dirty="0">
                <a:solidFill>
                  <a:srgbClr val="00AF50"/>
                </a:solidFill>
                <a:latin typeface="Calibri"/>
                <a:cs typeface="Calibri"/>
              </a:rPr>
              <a:t>,</a:t>
            </a:r>
            <a:r>
              <a:rPr sz="2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AF50"/>
                </a:solidFill>
                <a:latin typeface="Calibri"/>
                <a:cs typeface="Calibri"/>
              </a:rPr>
              <a:t>wills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836290"/>
            <a:ext cx="1943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336675" algn="l"/>
              </a:tabLst>
            </a:pPr>
            <a:r>
              <a:rPr sz="2400" dirty="0">
                <a:latin typeface="Calibri"/>
                <a:cs typeface="Calibri"/>
              </a:rPr>
              <a:t>c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b="1" dirty="0">
                <a:latin typeface="Calibri"/>
                <a:cs typeface="Calibri"/>
              </a:rPr>
              <a:t>le</a:t>
            </a:r>
            <a:r>
              <a:rPr sz="2400" b="1" spc="-35" dirty="0">
                <a:latin typeface="Calibri"/>
                <a:cs typeface="Calibri"/>
              </a:rPr>
              <a:t>g</a:t>
            </a:r>
            <a:r>
              <a:rPr sz="2400" b="1" spc="-10" dirty="0">
                <a:latin typeface="Calibri"/>
                <a:cs typeface="Calibri"/>
              </a:rPr>
              <a:t>a</a:t>
            </a:r>
            <a:r>
              <a:rPr sz="2400" b="1" dirty="0">
                <a:latin typeface="Calibri"/>
                <a:cs typeface="Calibri"/>
              </a:rPr>
              <a:t>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56077" y="2836290"/>
            <a:ext cx="5952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6660" algn="l"/>
                <a:tab pos="1512570" algn="l"/>
                <a:tab pos="3022600" algn="l"/>
                <a:tab pos="4830445" algn="l"/>
              </a:tabLst>
            </a:pPr>
            <a:r>
              <a:rPr sz="2400" b="1" dirty="0">
                <a:latin typeface="Calibri"/>
                <a:cs typeface="Calibri"/>
              </a:rPr>
              <a:t>anal</a:t>
            </a:r>
            <a:r>
              <a:rPr sz="2400" b="1" spc="-15" dirty="0">
                <a:latin typeface="Calibri"/>
                <a:cs typeface="Calibri"/>
              </a:rPr>
              <a:t>y</a:t>
            </a:r>
            <a:r>
              <a:rPr sz="2400" b="1" dirty="0">
                <a:latin typeface="Calibri"/>
                <a:cs typeface="Calibri"/>
              </a:rPr>
              <a:t>sis	</a:t>
            </a:r>
            <a:r>
              <a:rPr sz="2400" dirty="0">
                <a:latin typeface="Calibri"/>
                <a:cs typeface="Calibri"/>
              </a:rPr>
              <a:t>-	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xp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essi</a:t>
            </a:r>
            <a:r>
              <a:rPr sz="2400" spc="1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g	authori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3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5" dirty="0">
                <a:latin typeface="Calibri"/>
                <a:cs typeface="Calibri"/>
              </a:rPr>
              <a:t>(binding)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3202000"/>
            <a:ext cx="51435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51225" algn="l"/>
              </a:tabLst>
            </a:pPr>
            <a:r>
              <a:rPr sz="2400" spc="-10" dirty="0">
                <a:latin typeface="Calibri"/>
                <a:cs typeface="Calibri"/>
              </a:rPr>
              <a:t>pronouncement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	</a:t>
            </a:r>
            <a:r>
              <a:rPr sz="2400" dirty="0">
                <a:latin typeface="Calibri"/>
                <a:cs typeface="Calibri"/>
              </a:rPr>
              <a:t>&gt;&gt;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622422"/>
                </a:solidFill>
                <a:latin typeface="Calibri"/>
                <a:cs typeface="Calibri"/>
              </a:rPr>
              <a:t>judgments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836107"/>
            <a:ext cx="80721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express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resolution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client’s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case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e.g.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lawyer-client</a:t>
            </a:r>
            <a:r>
              <a:rPr sz="2400" i="1" spc="60" dirty="0">
                <a:solidFill>
                  <a:srgbClr val="E36C09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E36C09"/>
                </a:solidFill>
                <a:latin typeface="Calibri"/>
                <a:cs typeface="Calibri"/>
              </a:rPr>
              <a:t>advisory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i="1" spc="-10" dirty="0">
                <a:solidFill>
                  <a:srgbClr val="E36C09"/>
                </a:solidFill>
                <a:latin typeface="Calibri"/>
                <a:cs typeface="Calibri"/>
              </a:rPr>
              <a:t>letter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1926" y="1412811"/>
            <a:ext cx="2605024" cy="111601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24300" y="1196975"/>
            <a:ext cx="1771650" cy="11811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5287" y="1196975"/>
            <a:ext cx="2959100" cy="10795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94551" y="3284473"/>
            <a:ext cx="1838325" cy="16383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27087" y="3789362"/>
            <a:ext cx="1790700" cy="2159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014" y="572261"/>
            <a:ext cx="8520430" cy="3244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Each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genre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text/discourse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tends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to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own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stereotypical </a:t>
            </a:r>
            <a:r>
              <a:rPr sz="2400" spc="-15" dirty="0">
                <a:latin typeface="Calibri"/>
                <a:cs typeface="Calibri"/>
              </a:rPr>
              <a:t>format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generally </a:t>
            </a:r>
            <a:r>
              <a:rPr sz="2400" spc="-15" dirty="0">
                <a:latin typeface="Calibri"/>
                <a:cs typeface="Calibri"/>
              </a:rPr>
              <a:t>written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legal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spc="-10" dirty="0">
                <a:latin typeface="Calibri"/>
                <a:cs typeface="Calibri"/>
              </a:rPr>
              <a:t>or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"legalese“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i="1" spc="-5" dirty="0">
                <a:solidFill>
                  <a:srgbClr val="006FC0"/>
                </a:solidFill>
                <a:latin typeface="Calibri"/>
                <a:cs typeface="Calibri"/>
              </a:rPr>
              <a:t>treaties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,</a:t>
            </a:r>
            <a:r>
              <a:rPr sz="2400" spc="3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6FC0"/>
                </a:solidFill>
                <a:latin typeface="Calibri"/>
                <a:cs typeface="Calibri"/>
              </a:rPr>
              <a:t>constitutions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,</a:t>
            </a:r>
            <a:r>
              <a:rPr sz="2400" spc="3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6FC0"/>
                </a:solidFill>
                <a:latin typeface="Calibri"/>
                <a:cs typeface="Calibri"/>
              </a:rPr>
              <a:t>legislation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,</a:t>
            </a:r>
            <a:r>
              <a:rPr sz="2400" spc="3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006FC0"/>
                </a:solidFill>
                <a:latin typeface="Calibri"/>
                <a:cs typeface="Calibri"/>
              </a:rPr>
              <a:t>statutes</a:t>
            </a:r>
            <a:r>
              <a:rPr sz="2400" spc="-15" dirty="0">
                <a:solidFill>
                  <a:srgbClr val="006FC0"/>
                </a:solidFill>
                <a:latin typeface="Calibri"/>
                <a:cs typeface="Calibri"/>
              </a:rPr>
              <a:t>,</a:t>
            </a:r>
            <a:r>
              <a:rPr sz="2400" spc="3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6FC0"/>
                </a:solidFill>
                <a:latin typeface="Calibri"/>
                <a:cs typeface="Calibri"/>
              </a:rPr>
              <a:t>regulations</a:t>
            </a:r>
            <a:r>
              <a:rPr sz="2400" i="1" spc="3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establish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rights</a:t>
            </a:r>
            <a:r>
              <a:rPr sz="24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libri"/>
                <a:cs typeface="Calibri"/>
              </a:rPr>
              <a:t>duties</a:t>
            </a:r>
            <a:r>
              <a:rPr sz="2400" b="1" spc="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people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institutions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 large</a:t>
            </a:r>
            <a:endParaRPr sz="2400">
              <a:latin typeface="Calibri"/>
              <a:cs typeface="Calibri"/>
            </a:endParaRPr>
          </a:p>
          <a:p>
            <a:pPr marL="1170940" marR="1884045" indent="340995">
              <a:lnSpc>
                <a:spcPct val="120000"/>
              </a:lnSpc>
            </a:pPr>
            <a:r>
              <a:rPr sz="2400" spc="-5" dirty="0">
                <a:latin typeface="Calibri"/>
                <a:cs typeface="Calibri"/>
              </a:rPr>
              <a:t>Austin (1962) </a:t>
            </a:r>
            <a:r>
              <a:rPr sz="2400" dirty="0">
                <a:latin typeface="Calibri"/>
                <a:cs typeface="Calibri"/>
              </a:rPr>
              <a:t>&gt; </a:t>
            </a:r>
            <a:r>
              <a:rPr sz="2400" spc="-10" dirty="0">
                <a:latin typeface="Calibri"/>
                <a:cs typeface="Calibri"/>
              </a:rPr>
              <a:t>“written performatives”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operative/dispositive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lawyer’s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parlance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2866" y="4666360"/>
            <a:ext cx="7993380" cy="12852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763905">
              <a:lnSpc>
                <a:spcPct val="100000"/>
              </a:lnSpc>
              <a:spcBef>
                <a:spcPts val="700"/>
              </a:spcBef>
            </a:pPr>
            <a:r>
              <a:rPr sz="2400" i="1" spc="-10" dirty="0">
                <a:solidFill>
                  <a:srgbClr val="00AF50"/>
                </a:solidFill>
                <a:latin typeface="Calibri"/>
                <a:cs typeface="Calibri"/>
              </a:rPr>
              <a:t>contract</a:t>
            </a:r>
            <a:r>
              <a:rPr sz="2400" i="1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contains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promises</a:t>
            </a:r>
            <a:endParaRPr sz="2400">
              <a:latin typeface="Calibri"/>
              <a:cs typeface="Calibri"/>
            </a:endParaRPr>
          </a:p>
          <a:p>
            <a:pPr marL="15240" marR="5080" indent="-3175">
              <a:lnSpc>
                <a:spcPct val="102499"/>
              </a:lnSpc>
              <a:spcBef>
                <a:spcPts val="530"/>
              </a:spcBef>
            </a:pP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In</a:t>
            </a:r>
            <a:r>
              <a:rPr sz="2400" spc="-114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consideration</a:t>
            </a:r>
            <a:r>
              <a:rPr sz="2400" spc="-7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of</a:t>
            </a:r>
            <a:r>
              <a:rPr sz="2400" spc="-10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the</a:t>
            </a:r>
            <a:r>
              <a:rPr sz="2400" spc="-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u="heavy" spc="-2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 MT"/>
                <a:cs typeface="Arial MT"/>
              </a:rPr>
              <a:t>covenants</a:t>
            </a:r>
            <a:r>
              <a:rPr sz="2400" spc="-6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contained</a:t>
            </a:r>
            <a:r>
              <a:rPr sz="2400" spc="-7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5" dirty="0">
                <a:solidFill>
                  <a:srgbClr val="00AF50"/>
                </a:solidFill>
                <a:latin typeface="Arial MT"/>
                <a:cs typeface="Arial MT"/>
              </a:rPr>
              <a:t>herein,</a:t>
            </a:r>
            <a:r>
              <a:rPr sz="2400" spc="-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the</a:t>
            </a:r>
            <a:r>
              <a:rPr sz="2400" spc="-11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0" dirty="0">
                <a:solidFill>
                  <a:srgbClr val="00AF50"/>
                </a:solidFill>
                <a:latin typeface="Arial MT"/>
                <a:cs typeface="Arial MT"/>
              </a:rPr>
              <a:t>parties</a:t>
            </a:r>
            <a:r>
              <a:rPr sz="2400" spc="-9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u="heavy" spc="-22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 MT"/>
                <a:cs typeface="Arial MT"/>
              </a:rPr>
              <a:t>agree</a:t>
            </a:r>
            <a:r>
              <a:rPr sz="2400" spc="-9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35" dirty="0">
                <a:solidFill>
                  <a:srgbClr val="00AF50"/>
                </a:solidFill>
                <a:latin typeface="Arial MT"/>
                <a:cs typeface="Arial MT"/>
              </a:rPr>
              <a:t>as </a:t>
            </a:r>
            <a:r>
              <a:rPr sz="2400" spc="-65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70" dirty="0">
                <a:solidFill>
                  <a:srgbClr val="00AF50"/>
                </a:solidFill>
                <a:latin typeface="Arial MT"/>
                <a:cs typeface="Arial MT"/>
              </a:rPr>
              <a:t>follows....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30175" y="2416175"/>
            <a:ext cx="386080" cy="71755"/>
            <a:chOff x="130175" y="2416175"/>
            <a:chExt cx="386080" cy="71755"/>
          </a:xfrm>
        </p:grpSpPr>
        <p:sp>
          <p:nvSpPr>
            <p:cNvPr id="5" name="object 5"/>
            <p:cNvSpPr/>
            <p:nvPr/>
          </p:nvSpPr>
          <p:spPr>
            <a:xfrm>
              <a:off x="142875" y="2428875"/>
              <a:ext cx="360680" cy="46355"/>
            </a:xfrm>
            <a:custGeom>
              <a:avLst/>
              <a:gdLst/>
              <a:ahLst/>
              <a:cxnLst/>
              <a:rect l="l" t="t" r="r" b="b"/>
              <a:pathLst>
                <a:path w="360680" h="46355">
                  <a:moveTo>
                    <a:pt x="337350" y="0"/>
                  </a:moveTo>
                  <a:lnTo>
                    <a:pt x="337350" y="11557"/>
                  </a:lnTo>
                  <a:lnTo>
                    <a:pt x="0" y="11557"/>
                  </a:lnTo>
                  <a:lnTo>
                    <a:pt x="0" y="34544"/>
                  </a:lnTo>
                  <a:lnTo>
                    <a:pt x="337350" y="34544"/>
                  </a:lnTo>
                  <a:lnTo>
                    <a:pt x="337350" y="46100"/>
                  </a:lnTo>
                  <a:lnTo>
                    <a:pt x="360362" y="22987"/>
                  </a:lnTo>
                  <a:lnTo>
                    <a:pt x="3373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2875" y="2428875"/>
              <a:ext cx="360680" cy="46355"/>
            </a:xfrm>
            <a:custGeom>
              <a:avLst/>
              <a:gdLst/>
              <a:ahLst/>
              <a:cxnLst/>
              <a:rect l="l" t="t" r="r" b="b"/>
              <a:pathLst>
                <a:path w="360680" h="46355">
                  <a:moveTo>
                    <a:pt x="0" y="11557"/>
                  </a:moveTo>
                  <a:lnTo>
                    <a:pt x="337350" y="11557"/>
                  </a:lnTo>
                  <a:lnTo>
                    <a:pt x="337350" y="0"/>
                  </a:lnTo>
                  <a:lnTo>
                    <a:pt x="360362" y="22987"/>
                  </a:lnTo>
                  <a:lnTo>
                    <a:pt x="337350" y="46100"/>
                  </a:lnTo>
                  <a:lnTo>
                    <a:pt x="337350" y="34544"/>
                  </a:lnTo>
                  <a:lnTo>
                    <a:pt x="0" y="34544"/>
                  </a:lnTo>
                  <a:lnTo>
                    <a:pt x="0" y="1155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44550" y="4943475"/>
            <a:ext cx="386080" cy="69850"/>
            <a:chOff x="844550" y="4943475"/>
            <a:chExt cx="386080" cy="69850"/>
          </a:xfrm>
        </p:grpSpPr>
        <p:sp>
          <p:nvSpPr>
            <p:cNvPr id="8" name="object 8"/>
            <p:cNvSpPr/>
            <p:nvPr/>
          </p:nvSpPr>
          <p:spPr>
            <a:xfrm>
              <a:off x="857250" y="4956175"/>
              <a:ext cx="360680" cy="44450"/>
            </a:xfrm>
            <a:custGeom>
              <a:avLst/>
              <a:gdLst/>
              <a:ahLst/>
              <a:cxnLst/>
              <a:rect l="l" t="t" r="r" b="b"/>
              <a:pathLst>
                <a:path w="360680" h="44450">
                  <a:moveTo>
                    <a:pt x="338137" y="0"/>
                  </a:moveTo>
                  <a:lnTo>
                    <a:pt x="338137" y="11049"/>
                  </a:lnTo>
                  <a:lnTo>
                    <a:pt x="0" y="11049"/>
                  </a:lnTo>
                  <a:lnTo>
                    <a:pt x="0" y="33274"/>
                  </a:lnTo>
                  <a:lnTo>
                    <a:pt x="338137" y="33274"/>
                  </a:lnTo>
                  <a:lnTo>
                    <a:pt x="338137" y="44450"/>
                  </a:lnTo>
                  <a:lnTo>
                    <a:pt x="360362" y="22225"/>
                  </a:lnTo>
                  <a:lnTo>
                    <a:pt x="33813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57250" y="4956175"/>
              <a:ext cx="360680" cy="44450"/>
            </a:xfrm>
            <a:custGeom>
              <a:avLst/>
              <a:gdLst/>
              <a:ahLst/>
              <a:cxnLst/>
              <a:rect l="l" t="t" r="r" b="b"/>
              <a:pathLst>
                <a:path w="360680" h="44450">
                  <a:moveTo>
                    <a:pt x="0" y="11049"/>
                  </a:moveTo>
                  <a:lnTo>
                    <a:pt x="338137" y="11049"/>
                  </a:lnTo>
                  <a:lnTo>
                    <a:pt x="338137" y="0"/>
                  </a:lnTo>
                  <a:lnTo>
                    <a:pt x="360362" y="22225"/>
                  </a:lnTo>
                  <a:lnTo>
                    <a:pt x="338137" y="44450"/>
                  </a:lnTo>
                  <a:lnTo>
                    <a:pt x="338137" y="33274"/>
                  </a:lnTo>
                  <a:lnTo>
                    <a:pt x="0" y="33274"/>
                  </a:lnTo>
                  <a:lnTo>
                    <a:pt x="0" y="11049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2080" y="155574"/>
            <a:ext cx="48037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What</a:t>
            </a:r>
            <a:r>
              <a:rPr spc="-1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language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15" dirty="0"/>
              <a:t>law </a:t>
            </a:r>
            <a:r>
              <a:rPr spc="-5" dirty="0"/>
              <a:t>about?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952322"/>
            <a:ext cx="8072120" cy="2367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spc="-10" dirty="0">
                <a:latin typeface="Calibri"/>
                <a:cs typeface="Calibri"/>
              </a:rPr>
              <a:t>Law</a:t>
            </a:r>
            <a:r>
              <a:rPr sz="2400" b="1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found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everywhere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entire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explosion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news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that</a:t>
            </a:r>
            <a:endParaRPr sz="2400">
              <a:latin typeface="Calibri"/>
              <a:cs typeface="Calibri"/>
            </a:endParaRPr>
          </a:p>
          <a:p>
            <a:pPr marL="354965" algn="just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journalists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live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explore</a:t>
            </a:r>
            <a:r>
              <a:rPr sz="2400" dirty="0">
                <a:latin typeface="Calibri"/>
                <a:cs typeface="Calibri"/>
              </a:rPr>
              <a:t> 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media</a:t>
            </a:r>
            <a:r>
              <a:rPr sz="2400" spc="-5" dirty="0">
                <a:latin typeface="Calibri"/>
                <a:cs typeface="Calibri"/>
              </a:rPr>
              <a:t> outlets</a:t>
            </a:r>
            <a:endParaRPr sz="2400">
              <a:latin typeface="Calibri"/>
              <a:cs typeface="Calibri"/>
            </a:endParaRPr>
          </a:p>
          <a:p>
            <a:pPr marL="354965" marR="5080" algn="just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Calibri"/>
                <a:cs typeface="Calibri"/>
              </a:rPr>
              <a:t>Lawsuits</a:t>
            </a:r>
            <a:r>
              <a:rPr sz="2400" spc="-5" dirty="0">
                <a:latin typeface="Calibri"/>
                <a:cs typeface="Calibri"/>
              </a:rPr>
              <a:t> (one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person</a:t>
            </a:r>
            <a:r>
              <a:rPr sz="2400" spc="-5" dirty="0">
                <a:latin typeface="Calibri"/>
                <a:cs typeface="Calibri"/>
              </a:rPr>
              <a:t> brings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against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another)</a:t>
            </a:r>
            <a:r>
              <a:rPr sz="2400" dirty="0">
                <a:latin typeface="Calibri"/>
                <a:cs typeface="Calibri"/>
              </a:rPr>
              <a:t> &gt;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pain</a:t>
            </a:r>
            <a:r>
              <a:rPr sz="2400" i="1" dirty="0">
                <a:latin typeface="Calibri"/>
                <a:cs typeface="Calibri"/>
              </a:rPr>
              <a:t> and 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suffering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i="1" spc="-5" dirty="0">
                <a:latin typeface="Calibri"/>
                <a:cs typeface="Calibri"/>
              </a:rPr>
              <a:t>punitive damages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i="1" dirty="0">
                <a:latin typeface="Calibri"/>
                <a:cs typeface="Calibri"/>
              </a:rPr>
              <a:t>loss of </a:t>
            </a:r>
            <a:r>
              <a:rPr sz="2400" i="1" spc="-5" dirty="0">
                <a:latin typeface="Calibri"/>
                <a:cs typeface="Calibri"/>
              </a:rPr>
              <a:t>companionship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i="1" dirty="0">
                <a:latin typeface="Calibri"/>
                <a:cs typeface="Calibri"/>
              </a:rPr>
              <a:t>class 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action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10" dirty="0">
                <a:latin typeface="Calibri"/>
                <a:cs typeface="Calibri"/>
              </a:rPr>
              <a:t> etc…</a:t>
            </a:r>
            <a:endParaRPr sz="2400">
              <a:latin typeface="Calibri"/>
              <a:cs typeface="Calibri"/>
            </a:endParaRPr>
          </a:p>
          <a:p>
            <a:pPr marL="353695" algn="just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Calibri"/>
                <a:cs typeface="Calibri"/>
              </a:rPr>
              <a:t>Criminal</a:t>
            </a:r>
            <a:r>
              <a:rPr sz="2400" spc="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trials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(prosecutor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brings</a:t>
            </a:r>
            <a:r>
              <a:rPr sz="2400" spc="5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case</a:t>
            </a:r>
            <a:r>
              <a:rPr sz="2400" spc="54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against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alleged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38520" y="3293821"/>
            <a:ext cx="26803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4984" algn="l"/>
                <a:tab pos="2515235" algn="l"/>
              </a:tabLst>
            </a:pPr>
            <a:r>
              <a:rPr sz="2400" dirty="0">
                <a:latin typeface="Calibri"/>
                <a:cs typeface="Calibri"/>
              </a:rPr>
              <a:t>-	</a:t>
            </a:r>
            <a:r>
              <a:rPr sz="2400" i="1" dirty="0">
                <a:latin typeface="Calibri"/>
                <a:cs typeface="Calibri"/>
              </a:rPr>
              <a:t>i</a:t>
            </a:r>
            <a:r>
              <a:rPr sz="2400" i="1" spc="-20" dirty="0">
                <a:latin typeface="Calibri"/>
                <a:cs typeface="Calibri"/>
              </a:rPr>
              <a:t>m</a:t>
            </a:r>
            <a:r>
              <a:rPr sz="2400" i="1" spc="-5" dirty="0">
                <a:latin typeface="Calibri"/>
                <a:cs typeface="Calibri"/>
              </a:rPr>
              <a:t>pe</a:t>
            </a:r>
            <a:r>
              <a:rPr sz="2400" i="1" spc="5" dirty="0">
                <a:latin typeface="Calibri"/>
                <a:cs typeface="Calibri"/>
              </a:rPr>
              <a:t>r</a:t>
            </a:r>
            <a:r>
              <a:rPr sz="2400" i="1" spc="-5" dirty="0">
                <a:latin typeface="Calibri"/>
                <a:cs typeface="Calibri"/>
              </a:rPr>
              <a:t>son</a:t>
            </a:r>
            <a:r>
              <a:rPr sz="2400" i="1" dirty="0">
                <a:latin typeface="Calibri"/>
                <a:cs typeface="Calibri"/>
              </a:rPr>
              <a:t>ation	</a:t>
            </a:r>
            <a:r>
              <a:rPr sz="2400" dirty="0">
                <a:latin typeface="Calibri"/>
                <a:cs typeface="Calibri"/>
              </a:rPr>
              <a:t>–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0117" y="3293821"/>
            <a:ext cx="4867910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4925" algn="l"/>
                <a:tab pos="1661795" algn="l"/>
                <a:tab pos="2778760" algn="l"/>
                <a:tab pos="3135630" algn="l"/>
              </a:tabLst>
            </a:pPr>
            <a:r>
              <a:rPr sz="2400" spc="-5" dirty="0">
                <a:latin typeface="Calibri"/>
                <a:cs typeface="Calibri"/>
              </a:rPr>
              <a:t>criminal)	</a:t>
            </a:r>
            <a:r>
              <a:rPr sz="2400" dirty="0">
                <a:latin typeface="Calibri"/>
                <a:cs typeface="Calibri"/>
              </a:rPr>
              <a:t>&gt;	</a:t>
            </a:r>
            <a:r>
              <a:rPr sz="2400" i="1" dirty="0">
                <a:latin typeface="Calibri"/>
                <a:cs typeface="Calibri"/>
              </a:rPr>
              <a:t>murder	</a:t>
            </a:r>
            <a:r>
              <a:rPr sz="2400" dirty="0">
                <a:latin typeface="Calibri"/>
                <a:cs typeface="Calibri"/>
              </a:rPr>
              <a:t>–	</a:t>
            </a:r>
            <a:r>
              <a:rPr sz="2400" i="1" spc="-5" dirty="0">
                <a:latin typeface="Calibri"/>
                <a:cs typeface="Calibri"/>
              </a:rPr>
              <a:t>manslaughter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spc="-5" dirty="0">
                <a:latin typeface="Calibri"/>
                <a:cs typeface="Calibri"/>
              </a:rPr>
              <a:t>handling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stolen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goods </a:t>
            </a:r>
            <a:r>
              <a:rPr sz="2400" i="1" dirty="0">
                <a:latin typeface="Calibri"/>
                <a:cs typeface="Calibri"/>
              </a:rPr>
              <a:t>-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etc....</a:t>
            </a:r>
            <a:endParaRPr sz="2400">
              <a:latin typeface="Calibri"/>
              <a:cs typeface="Calibri"/>
            </a:endParaRPr>
          </a:p>
          <a:p>
            <a:pPr marL="33655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Calibri"/>
                <a:cs typeface="Calibri"/>
              </a:rPr>
              <a:t>Businesses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going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bunkrupt etc.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4572063"/>
            <a:ext cx="9144000" cy="2286000"/>
            <a:chOff x="0" y="4572063"/>
            <a:chExt cx="9144000" cy="22860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16650" y="4662550"/>
              <a:ext cx="2927349" cy="219544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572063"/>
              <a:ext cx="3663950" cy="205257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43376" y="4857750"/>
              <a:ext cx="2571750" cy="1771650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15925" y="1916176"/>
            <a:ext cx="311150" cy="168275"/>
            <a:chOff x="415925" y="1916176"/>
            <a:chExt cx="311150" cy="168275"/>
          </a:xfrm>
        </p:grpSpPr>
        <p:sp>
          <p:nvSpPr>
            <p:cNvPr id="11" name="object 11"/>
            <p:cNvSpPr/>
            <p:nvPr/>
          </p:nvSpPr>
          <p:spPr>
            <a:xfrm>
              <a:off x="428625" y="1928876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214312" y="0"/>
                  </a:moveTo>
                  <a:lnTo>
                    <a:pt x="214312" y="35687"/>
                  </a:lnTo>
                  <a:lnTo>
                    <a:pt x="0" y="35687"/>
                  </a:lnTo>
                  <a:lnTo>
                    <a:pt x="0" y="107061"/>
                  </a:lnTo>
                  <a:lnTo>
                    <a:pt x="214312" y="107061"/>
                  </a:lnTo>
                  <a:lnTo>
                    <a:pt x="214312" y="142875"/>
                  </a:lnTo>
                  <a:lnTo>
                    <a:pt x="285750" y="71374"/>
                  </a:lnTo>
                  <a:lnTo>
                    <a:pt x="2143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8625" y="1928876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0" y="35687"/>
                  </a:moveTo>
                  <a:lnTo>
                    <a:pt x="214312" y="35687"/>
                  </a:lnTo>
                  <a:lnTo>
                    <a:pt x="214312" y="0"/>
                  </a:lnTo>
                  <a:lnTo>
                    <a:pt x="285750" y="71374"/>
                  </a:lnTo>
                  <a:lnTo>
                    <a:pt x="214312" y="142875"/>
                  </a:lnTo>
                  <a:lnTo>
                    <a:pt x="214312" y="107061"/>
                  </a:lnTo>
                  <a:lnTo>
                    <a:pt x="0" y="107061"/>
                  </a:lnTo>
                  <a:lnTo>
                    <a:pt x="0" y="356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15925" y="3059048"/>
            <a:ext cx="311150" cy="168275"/>
            <a:chOff x="415925" y="3059048"/>
            <a:chExt cx="311150" cy="168275"/>
          </a:xfrm>
        </p:grpSpPr>
        <p:sp>
          <p:nvSpPr>
            <p:cNvPr id="14" name="object 14"/>
            <p:cNvSpPr/>
            <p:nvPr/>
          </p:nvSpPr>
          <p:spPr>
            <a:xfrm>
              <a:off x="428625" y="3071748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214312" y="0"/>
                  </a:moveTo>
                  <a:lnTo>
                    <a:pt x="214312" y="35813"/>
                  </a:lnTo>
                  <a:lnTo>
                    <a:pt x="0" y="35813"/>
                  </a:lnTo>
                  <a:lnTo>
                    <a:pt x="0" y="107187"/>
                  </a:lnTo>
                  <a:lnTo>
                    <a:pt x="214312" y="107187"/>
                  </a:lnTo>
                  <a:lnTo>
                    <a:pt x="214312" y="142875"/>
                  </a:lnTo>
                  <a:lnTo>
                    <a:pt x="285750" y="71500"/>
                  </a:lnTo>
                  <a:lnTo>
                    <a:pt x="2143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8625" y="3071748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0" y="35813"/>
                  </a:moveTo>
                  <a:lnTo>
                    <a:pt x="214312" y="35813"/>
                  </a:lnTo>
                  <a:lnTo>
                    <a:pt x="214312" y="0"/>
                  </a:lnTo>
                  <a:lnTo>
                    <a:pt x="285750" y="71500"/>
                  </a:lnTo>
                  <a:lnTo>
                    <a:pt x="214312" y="142875"/>
                  </a:lnTo>
                  <a:lnTo>
                    <a:pt x="214312" y="107187"/>
                  </a:lnTo>
                  <a:lnTo>
                    <a:pt x="0" y="107187"/>
                  </a:lnTo>
                  <a:lnTo>
                    <a:pt x="0" y="3581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415925" y="4273550"/>
            <a:ext cx="311150" cy="168275"/>
            <a:chOff x="415925" y="4273550"/>
            <a:chExt cx="311150" cy="168275"/>
          </a:xfrm>
        </p:grpSpPr>
        <p:sp>
          <p:nvSpPr>
            <p:cNvPr id="17" name="object 17"/>
            <p:cNvSpPr/>
            <p:nvPr/>
          </p:nvSpPr>
          <p:spPr>
            <a:xfrm>
              <a:off x="428625" y="4286250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214312" y="0"/>
                  </a:moveTo>
                  <a:lnTo>
                    <a:pt x="214312" y="35687"/>
                  </a:lnTo>
                  <a:lnTo>
                    <a:pt x="0" y="35687"/>
                  </a:lnTo>
                  <a:lnTo>
                    <a:pt x="0" y="107187"/>
                  </a:lnTo>
                  <a:lnTo>
                    <a:pt x="214312" y="107187"/>
                  </a:lnTo>
                  <a:lnTo>
                    <a:pt x="214312" y="142875"/>
                  </a:lnTo>
                  <a:lnTo>
                    <a:pt x="285750" y="71374"/>
                  </a:lnTo>
                  <a:lnTo>
                    <a:pt x="2143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28625" y="4286250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0" y="35687"/>
                  </a:moveTo>
                  <a:lnTo>
                    <a:pt x="214312" y="35687"/>
                  </a:lnTo>
                  <a:lnTo>
                    <a:pt x="214312" y="0"/>
                  </a:lnTo>
                  <a:lnTo>
                    <a:pt x="285750" y="71374"/>
                  </a:lnTo>
                  <a:lnTo>
                    <a:pt x="214312" y="142875"/>
                  </a:lnTo>
                  <a:lnTo>
                    <a:pt x="214312" y="107187"/>
                  </a:lnTo>
                  <a:lnTo>
                    <a:pt x="0" y="107187"/>
                  </a:lnTo>
                  <a:lnTo>
                    <a:pt x="0" y="3568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66" y="1080261"/>
            <a:ext cx="7747000" cy="448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5080" indent="341630">
              <a:lnSpc>
                <a:spcPct val="100000"/>
              </a:lnSpc>
              <a:spcBef>
                <a:spcPts val="100"/>
              </a:spcBef>
              <a:tabLst>
                <a:tab pos="958850" algn="l"/>
                <a:tab pos="2171065" algn="l"/>
                <a:tab pos="3964940" algn="l"/>
                <a:tab pos="4827270" algn="l"/>
                <a:tab pos="5510530" algn="l"/>
                <a:tab pos="6653530" algn="l"/>
              </a:tabLst>
            </a:pPr>
            <a:r>
              <a:rPr sz="2400" i="1" spc="-15" dirty="0">
                <a:solidFill>
                  <a:srgbClr val="00AF50"/>
                </a:solidFill>
                <a:latin typeface="Calibri"/>
                <a:cs typeface="Calibri"/>
              </a:rPr>
              <a:t>w</a:t>
            </a:r>
            <a:r>
              <a:rPr sz="2400" i="1" dirty="0">
                <a:solidFill>
                  <a:srgbClr val="00AF50"/>
                </a:solidFill>
                <a:latin typeface="Calibri"/>
                <a:cs typeface="Calibri"/>
              </a:rPr>
              <a:t>ill	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ains	</a:t>
            </a:r>
            <a:r>
              <a:rPr sz="2400" spc="-5" dirty="0">
                <a:solidFill>
                  <a:srgbClr val="00AF50"/>
                </a:solidFill>
                <a:latin typeface="Calibri"/>
                <a:cs typeface="Calibri"/>
              </a:rPr>
              <a:t>pe</a:t>
            </a:r>
            <a:r>
              <a:rPr sz="2400" dirty="0">
                <a:solidFill>
                  <a:srgbClr val="00AF50"/>
                </a:solidFill>
                <a:latin typeface="Calibri"/>
                <a:cs typeface="Calibri"/>
              </a:rPr>
              <a:t>r</a:t>
            </a:r>
            <a:r>
              <a:rPr sz="2400" spc="-50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r>
              <a:rPr sz="2400" spc="-5" dirty="0">
                <a:solidFill>
                  <a:srgbClr val="00AF50"/>
                </a:solidFill>
                <a:latin typeface="Calibri"/>
                <a:cs typeface="Calibri"/>
              </a:rPr>
              <a:t>orm</a:t>
            </a:r>
            <a:r>
              <a:rPr sz="2400" spc="-25" dirty="0">
                <a:solidFill>
                  <a:srgbClr val="00AF50"/>
                </a:solidFill>
                <a:latin typeface="Calibri"/>
                <a:cs typeface="Calibri"/>
              </a:rPr>
              <a:t>a</a:t>
            </a:r>
            <a:r>
              <a:rPr sz="2400" dirty="0">
                <a:solidFill>
                  <a:srgbClr val="00AF50"/>
                </a:solidFill>
                <a:latin typeface="Calibri"/>
                <a:cs typeface="Calibri"/>
              </a:rPr>
              <a:t>ti</a:t>
            </a:r>
            <a:r>
              <a:rPr sz="2400" spc="-30" dirty="0">
                <a:solidFill>
                  <a:srgbClr val="00AF50"/>
                </a:solidFill>
                <a:latin typeface="Calibri"/>
                <a:cs typeface="Calibri"/>
              </a:rPr>
              <a:t>v</a:t>
            </a:r>
            <a:r>
              <a:rPr sz="2400" dirty="0">
                <a:solidFill>
                  <a:srgbClr val="00AF50"/>
                </a:solidFill>
                <a:latin typeface="Calibri"/>
                <a:cs typeface="Calibri"/>
              </a:rPr>
              <a:t>e	</a:t>
            </a:r>
            <a:r>
              <a:rPr sz="2400" b="1" u="heavy" spc="-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v</a:t>
            </a:r>
            <a:r>
              <a:rPr sz="2400" b="1" u="heavy" spc="-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er</a:t>
            </a:r>
            <a:r>
              <a:rPr sz="2400" b="1" u="heavy" spc="-1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b</a:t>
            </a:r>
            <a:r>
              <a:rPr sz="2400" b="1" u="heavy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libri"/>
                <a:cs typeface="Calibri"/>
              </a:rPr>
              <a:t>s</a:t>
            </a:r>
            <a:r>
              <a:rPr sz="2400" b="1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2400" dirty="0">
                <a:latin typeface="Calibri"/>
                <a:cs typeface="Calibri"/>
              </a:rPr>
              <a:t>th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25" dirty="0">
                <a:latin typeface="Calibri"/>
                <a:cs typeface="Calibri"/>
              </a:rPr>
              <a:t>s</a:t>
            </a:r>
            <a:r>
              <a:rPr sz="2400" spc="-6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er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operty  upon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death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400" spc="-120" dirty="0">
                <a:solidFill>
                  <a:srgbClr val="00AF50"/>
                </a:solidFill>
                <a:latin typeface="Arial MT"/>
                <a:cs typeface="Arial MT"/>
              </a:rPr>
              <a:t>I</a:t>
            </a:r>
            <a:r>
              <a:rPr sz="2400" spc="-10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u="heavy" spc="-22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 MT"/>
                <a:cs typeface="Arial MT"/>
              </a:rPr>
              <a:t>revoke</a:t>
            </a:r>
            <a:r>
              <a:rPr sz="2400" spc="-10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50" dirty="0">
                <a:solidFill>
                  <a:srgbClr val="00AF50"/>
                </a:solidFill>
                <a:latin typeface="Arial MT"/>
                <a:cs typeface="Arial MT"/>
              </a:rPr>
              <a:t>all</a:t>
            </a:r>
            <a:r>
              <a:rPr sz="2400" spc="-9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former</a:t>
            </a:r>
            <a:r>
              <a:rPr sz="2400" spc="-12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testamentary</a:t>
            </a:r>
            <a:r>
              <a:rPr sz="2400" spc="-8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0" dirty="0">
                <a:solidFill>
                  <a:srgbClr val="00AF50"/>
                </a:solidFill>
                <a:latin typeface="Arial MT"/>
                <a:cs typeface="Arial MT"/>
              </a:rPr>
              <a:t>dispositions.</a:t>
            </a:r>
            <a:r>
              <a:rPr sz="2400" spc="-7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5" dirty="0">
                <a:latin typeface="Arial MT"/>
                <a:cs typeface="Arial MT"/>
              </a:rPr>
              <a:t>(</a:t>
            </a:r>
            <a:r>
              <a:rPr sz="2400" i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revocation</a:t>
            </a:r>
            <a:r>
              <a:rPr sz="2400" i="1" u="heavy" spc="-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i="1" u="heavy" spc="-2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clause</a:t>
            </a:r>
            <a:r>
              <a:rPr sz="2400" spc="-204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15240" marR="5080" indent="7620" algn="just">
              <a:lnSpc>
                <a:spcPct val="100000"/>
              </a:lnSpc>
              <a:spcBef>
                <a:spcPts val="645"/>
              </a:spcBef>
            </a:pPr>
            <a:r>
              <a:rPr sz="2400" spc="-120" dirty="0">
                <a:solidFill>
                  <a:srgbClr val="00AF50"/>
                </a:solidFill>
                <a:latin typeface="Arial MT"/>
                <a:cs typeface="Arial MT"/>
              </a:rPr>
              <a:t>I </a:t>
            </a:r>
            <a:r>
              <a:rPr sz="2400" u="heavy" spc="-2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 MT"/>
                <a:cs typeface="Arial MT"/>
              </a:rPr>
              <a:t>appoint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35" dirty="0">
                <a:solidFill>
                  <a:srgbClr val="00AF50"/>
                </a:solidFill>
                <a:latin typeface="Arial MT"/>
                <a:cs typeface="Arial MT"/>
              </a:rPr>
              <a:t>as</a:t>
            </a:r>
            <a:r>
              <a:rPr sz="2400" spc="-229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-28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0" dirty="0">
                <a:solidFill>
                  <a:srgbClr val="00AF50"/>
                </a:solidFill>
                <a:latin typeface="Arial MT"/>
                <a:cs typeface="Arial MT"/>
              </a:rPr>
              <a:t>executors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-28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40" dirty="0">
                <a:solidFill>
                  <a:srgbClr val="00AF50"/>
                </a:solidFill>
                <a:latin typeface="Arial MT"/>
                <a:cs typeface="Arial MT"/>
              </a:rPr>
              <a:t>son</a:t>
            </a:r>
            <a:r>
              <a:rPr sz="2400" spc="-23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85" dirty="0">
                <a:solidFill>
                  <a:srgbClr val="00AF50"/>
                </a:solidFill>
                <a:latin typeface="Arial MT"/>
                <a:cs typeface="Arial MT"/>
              </a:rPr>
              <a:t>Adam</a:t>
            </a:r>
            <a:r>
              <a:rPr sz="2400" spc="-28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5" dirty="0">
                <a:solidFill>
                  <a:srgbClr val="00AF50"/>
                </a:solidFill>
                <a:latin typeface="Arial MT"/>
                <a:cs typeface="Arial MT"/>
              </a:rPr>
              <a:t>Smith</a:t>
            </a:r>
            <a:r>
              <a:rPr sz="2400" spc="-22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of</a:t>
            </a:r>
            <a:r>
              <a:rPr sz="2400" spc="-18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45" dirty="0">
                <a:solidFill>
                  <a:srgbClr val="00AF50"/>
                </a:solidFill>
                <a:latin typeface="Arial MT"/>
                <a:cs typeface="Arial MT"/>
              </a:rPr>
              <a:t>4</a:t>
            </a:r>
            <a:r>
              <a:rPr sz="2400" spc="-24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9" dirty="0">
                <a:solidFill>
                  <a:srgbClr val="00AF50"/>
                </a:solidFill>
                <a:latin typeface="Arial MT"/>
                <a:cs typeface="Arial MT"/>
              </a:rPr>
              <a:t>Baker</a:t>
            </a:r>
            <a:r>
              <a:rPr sz="2400" spc="-22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5" dirty="0">
                <a:solidFill>
                  <a:srgbClr val="00AF50"/>
                </a:solidFill>
                <a:latin typeface="Arial MT"/>
                <a:cs typeface="Arial MT"/>
              </a:rPr>
              <a:t>Street </a:t>
            </a:r>
            <a:r>
              <a:rPr sz="2400" spc="-1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45" dirty="0">
                <a:solidFill>
                  <a:srgbClr val="00AF50"/>
                </a:solidFill>
                <a:latin typeface="Arial MT"/>
                <a:cs typeface="Arial MT"/>
              </a:rPr>
              <a:t>London</a:t>
            </a:r>
            <a:r>
              <a:rPr sz="2400" spc="18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40" dirty="0">
                <a:solidFill>
                  <a:srgbClr val="00AF50"/>
                </a:solidFill>
                <a:latin typeface="Arial MT"/>
                <a:cs typeface="Arial MT"/>
              </a:rPr>
              <a:t>and</a:t>
            </a:r>
            <a:r>
              <a:rPr sz="2400" spc="1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daughter</a:t>
            </a:r>
            <a:r>
              <a:rPr sz="2400" spc="24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9" dirty="0">
                <a:solidFill>
                  <a:srgbClr val="00AF50"/>
                </a:solidFill>
                <a:latin typeface="Arial MT"/>
                <a:cs typeface="Arial MT"/>
              </a:rPr>
              <a:t>Sophie</a:t>
            </a:r>
            <a:r>
              <a:rPr sz="2400" spc="21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5" dirty="0">
                <a:solidFill>
                  <a:srgbClr val="00AF50"/>
                </a:solidFill>
                <a:latin typeface="Arial MT"/>
                <a:cs typeface="Arial MT"/>
              </a:rPr>
              <a:t>Smith</a:t>
            </a:r>
            <a:r>
              <a:rPr sz="2400" spc="22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of</a:t>
            </a:r>
            <a:r>
              <a:rPr sz="2400" spc="30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40" dirty="0">
                <a:solidFill>
                  <a:srgbClr val="00AF50"/>
                </a:solidFill>
                <a:latin typeface="Arial MT"/>
                <a:cs typeface="Arial MT"/>
              </a:rPr>
              <a:t>4</a:t>
            </a:r>
            <a:r>
              <a:rPr sz="2400" spc="1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60" dirty="0">
                <a:solidFill>
                  <a:srgbClr val="00AF50"/>
                </a:solidFill>
                <a:latin typeface="Arial MT"/>
                <a:cs typeface="Arial MT"/>
              </a:rPr>
              <a:t>Goodge</a:t>
            </a:r>
            <a:r>
              <a:rPr sz="2400" spc="15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5" dirty="0">
                <a:solidFill>
                  <a:srgbClr val="00AF50"/>
                </a:solidFill>
                <a:latin typeface="Arial MT"/>
                <a:cs typeface="Arial MT"/>
              </a:rPr>
              <a:t>Street </a:t>
            </a:r>
            <a:r>
              <a:rPr sz="2400" spc="-1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9" dirty="0">
                <a:solidFill>
                  <a:srgbClr val="00AF50"/>
                </a:solidFill>
                <a:latin typeface="Arial MT"/>
                <a:cs typeface="Arial MT"/>
              </a:rPr>
              <a:t>London.</a:t>
            </a:r>
            <a:r>
              <a:rPr sz="2400" spc="-7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0" dirty="0">
                <a:latin typeface="Arial MT"/>
                <a:cs typeface="Arial MT"/>
              </a:rPr>
              <a:t>(</a:t>
            </a:r>
            <a:r>
              <a:rPr sz="2400" i="1" u="heavy" spc="-2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appointment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i="1" u="heavy" spc="-1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2400" i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i="1" u="heavy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executors</a:t>
            </a:r>
            <a:r>
              <a:rPr sz="2400" spc="-210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15240" marR="6985" indent="7620" algn="just">
              <a:lnSpc>
                <a:spcPct val="100000"/>
              </a:lnSpc>
              <a:spcBef>
                <a:spcPts val="580"/>
              </a:spcBef>
            </a:pPr>
            <a:r>
              <a:rPr sz="2400" spc="-120" dirty="0">
                <a:solidFill>
                  <a:srgbClr val="00AF50"/>
                </a:solidFill>
                <a:latin typeface="Arial MT"/>
                <a:cs typeface="Arial MT"/>
              </a:rPr>
              <a:t>I </a:t>
            </a:r>
            <a:r>
              <a:rPr sz="2400" u="heavy" spc="-204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Arial MT"/>
                <a:cs typeface="Arial MT"/>
              </a:rPr>
              <a:t>give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0" dirty="0">
                <a:solidFill>
                  <a:srgbClr val="00AF50"/>
                </a:solidFill>
                <a:latin typeface="Arial MT"/>
                <a:cs typeface="Arial MT"/>
              </a:rPr>
              <a:t>the </a:t>
            </a:r>
            <a:r>
              <a:rPr sz="2400" spc="-204" dirty="0">
                <a:solidFill>
                  <a:srgbClr val="00AF50"/>
                </a:solidFill>
                <a:latin typeface="Arial MT"/>
                <a:cs typeface="Arial MT"/>
              </a:rPr>
              <a:t>residue </a:t>
            </a: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of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8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0" dirty="0">
                <a:solidFill>
                  <a:srgbClr val="00AF50"/>
                </a:solidFill>
                <a:latin typeface="Arial MT"/>
                <a:cs typeface="Arial MT"/>
              </a:rPr>
              <a:t>estate </a:t>
            </a:r>
            <a:r>
              <a:rPr sz="2400" spc="-180" dirty="0">
                <a:solidFill>
                  <a:srgbClr val="00AF50"/>
                </a:solidFill>
                <a:latin typeface="Arial MT"/>
                <a:cs typeface="Arial MT"/>
              </a:rPr>
              <a:t>after </a:t>
            </a:r>
            <a:r>
              <a:rPr sz="2400" spc="-245" dirty="0">
                <a:solidFill>
                  <a:srgbClr val="00AF50"/>
                </a:solidFill>
                <a:latin typeface="Arial MT"/>
                <a:cs typeface="Arial MT"/>
              </a:rPr>
              <a:t>payment</a:t>
            </a:r>
            <a:r>
              <a:rPr sz="2400" spc="17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85" dirty="0">
                <a:solidFill>
                  <a:srgbClr val="00AF50"/>
                </a:solidFill>
                <a:latin typeface="Arial MT"/>
                <a:cs typeface="Arial MT"/>
              </a:rPr>
              <a:t>of </a:t>
            </a:r>
            <a:r>
              <a:rPr sz="2400" spc="-150" dirty="0">
                <a:solidFill>
                  <a:srgbClr val="00AF50"/>
                </a:solidFill>
                <a:latin typeface="Arial MT"/>
                <a:cs typeface="Arial MT"/>
              </a:rPr>
              <a:t>all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9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debts</a:t>
            </a:r>
            <a:r>
              <a:rPr sz="2400" spc="23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00" dirty="0">
                <a:solidFill>
                  <a:srgbClr val="00AF50"/>
                </a:solidFill>
                <a:latin typeface="Arial MT"/>
                <a:cs typeface="Arial MT"/>
              </a:rPr>
              <a:t>equally </a:t>
            </a:r>
            <a:r>
              <a:rPr sz="2400" spc="-19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80" dirty="0">
                <a:solidFill>
                  <a:srgbClr val="00AF50"/>
                </a:solidFill>
                <a:latin typeface="Arial MT"/>
                <a:cs typeface="Arial MT"/>
              </a:rPr>
              <a:t>to</a:t>
            </a:r>
            <a:r>
              <a:rPr sz="2400" spc="-13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90" dirty="0">
                <a:solidFill>
                  <a:srgbClr val="00AF50"/>
                </a:solidFill>
                <a:latin typeface="Arial MT"/>
                <a:cs typeface="Arial MT"/>
              </a:rPr>
              <a:t>my</a:t>
            </a:r>
            <a:r>
              <a:rPr sz="2400" spc="-114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225" dirty="0">
                <a:solidFill>
                  <a:srgbClr val="00AF50"/>
                </a:solidFill>
                <a:latin typeface="Arial MT"/>
                <a:cs typeface="Arial MT"/>
              </a:rPr>
              <a:t>tw</a:t>
            </a:r>
            <a:r>
              <a:rPr sz="2400" spc="-245" dirty="0">
                <a:solidFill>
                  <a:srgbClr val="00AF50"/>
                </a:solidFill>
                <a:latin typeface="Arial MT"/>
                <a:cs typeface="Arial MT"/>
              </a:rPr>
              <a:t>o</a:t>
            </a:r>
            <a:r>
              <a:rPr sz="2400" spc="-10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90" dirty="0">
                <a:solidFill>
                  <a:srgbClr val="00AF50"/>
                </a:solidFill>
                <a:latin typeface="Arial MT"/>
                <a:cs typeface="Arial MT"/>
              </a:rPr>
              <a:t>chi</a:t>
            </a:r>
            <a:r>
              <a:rPr sz="2400" spc="-114" dirty="0">
                <a:solidFill>
                  <a:srgbClr val="00AF50"/>
                </a:solidFill>
                <a:latin typeface="Arial MT"/>
                <a:cs typeface="Arial MT"/>
              </a:rPr>
              <a:t>l</a:t>
            </a:r>
            <a:r>
              <a:rPr sz="2400" spc="-215" dirty="0">
                <a:solidFill>
                  <a:srgbClr val="00AF50"/>
                </a:solidFill>
                <a:latin typeface="Arial MT"/>
                <a:cs typeface="Arial MT"/>
              </a:rPr>
              <a:t>dre</a:t>
            </a:r>
            <a:r>
              <a:rPr sz="2400" spc="-245" dirty="0">
                <a:solidFill>
                  <a:srgbClr val="00AF50"/>
                </a:solidFill>
                <a:latin typeface="Arial MT"/>
                <a:cs typeface="Arial MT"/>
              </a:rPr>
              <a:t>n</a:t>
            </a:r>
            <a:r>
              <a:rPr sz="2400" spc="-120" dirty="0">
                <a:solidFill>
                  <a:srgbClr val="00AF50"/>
                </a:solidFill>
                <a:latin typeface="Arial MT"/>
                <a:cs typeface="Arial MT"/>
              </a:rPr>
              <a:t>.</a:t>
            </a:r>
            <a:r>
              <a:rPr sz="2400" spc="-75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spc="-145" dirty="0">
                <a:latin typeface="Arial MT"/>
                <a:cs typeface="Arial MT"/>
              </a:rPr>
              <a:t>(</a:t>
            </a:r>
            <a:r>
              <a:rPr sz="2400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resid</a:t>
            </a:r>
            <a:r>
              <a:rPr sz="2400" i="1" u="heavy" spc="-25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</a:t>
            </a:r>
            <a:r>
              <a:rPr sz="2400" i="1" u="heavy" spc="-2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</a:t>
            </a:r>
            <a:r>
              <a:rPr sz="2400" i="1" u="heavy" spc="-2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</a:t>
            </a:r>
            <a:r>
              <a:rPr sz="2400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cla</a:t>
            </a:r>
            <a:r>
              <a:rPr sz="2400" i="1" u="heavy" spc="-25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</a:t>
            </a:r>
            <a:r>
              <a:rPr sz="2400" i="1" u="heavy" spc="-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2400" i="1" u="heavy" spc="-2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2400" spc="-145" dirty="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>
              <a:latin typeface="Arial MT"/>
              <a:cs typeface="Arial MT"/>
            </a:endParaRPr>
          </a:p>
          <a:p>
            <a:pPr marL="831215">
              <a:lnSpc>
                <a:spcPct val="100000"/>
              </a:lnSpc>
            </a:pPr>
            <a:r>
              <a:rPr sz="2400" i="1" spc="-5" dirty="0">
                <a:solidFill>
                  <a:srgbClr val="00AF50"/>
                </a:solidFill>
                <a:latin typeface="Calibri"/>
                <a:cs typeface="Calibri"/>
              </a:rPr>
              <a:t>deed</a:t>
            </a:r>
            <a:r>
              <a:rPr sz="2400" i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transfers</a:t>
            </a:r>
            <a:r>
              <a:rPr sz="2400" spc="-10" dirty="0">
                <a:latin typeface="Calibri"/>
                <a:cs typeface="Calibri"/>
              </a:rPr>
              <a:t> property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during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lifetime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15" dirty="0">
                <a:latin typeface="Calibri"/>
                <a:cs typeface="Calibri"/>
              </a:rPr>
              <a:t> maker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12750" y="1273175"/>
            <a:ext cx="386080" cy="71755"/>
            <a:chOff x="412750" y="1273175"/>
            <a:chExt cx="386080" cy="71755"/>
          </a:xfrm>
        </p:grpSpPr>
        <p:sp>
          <p:nvSpPr>
            <p:cNvPr id="4" name="object 4"/>
            <p:cNvSpPr/>
            <p:nvPr/>
          </p:nvSpPr>
          <p:spPr>
            <a:xfrm>
              <a:off x="425450" y="1285875"/>
              <a:ext cx="360680" cy="46355"/>
            </a:xfrm>
            <a:custGeom>
              <a:avLst/>
              <a:gdLst/>
              <a:ahLst/>
              <a:cxnLst/>
              <a:rect l="l" t="t" r="r" b="b"/>
              <a:pathLst>
                <a:path w="360680" h="46355">
                  <a:moveTo>
                    <a:pt x="337350" y="0"/>
                  </a:moveTo>
                  <a:lnTo>
                    <a:pt x="337350" y="11557"/>
                  </a:lnTo>
                  <a:lnTo>
                    <a:pt x="0" y="11557"/>
                  </a:lnTo>
                  <a:lnTo>
                    <a:pt x="0" y="34544"/>
                  </a:lnTo>
                  <a:lnTo>
                    <a:pt x="337350" y="34544"/>
                  </a:lnTo>
                  <a:lnTo>
                    <a:pt x="337350" y="46100"/>
                  </a:lnTo>
                  <a:lnTo>
                    <a:pt x="360362" y="22987"/>
                  </a:lnTo>
                  <a:lnTo>
                    <a:pt x="3373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5450" y="1285875"/>
              <a:ext cx="360680" cy="46355"/>
            </a:xfrm>
            <a:custGeom>
              <a:avLst/>
              <a:gdLst/>
              <a:ahLst/>
              <a:cxnLst/>
              <a:rect l="l" t="t" r="r" b="b"/>
              <a:pathLst>
                <a:path w="360680" h="46355">
                  <a:moveTo>
                    <a:pt x="0" y="11557"/>
                  </a:moveTo>
                  <a:lnTo>
                    <a:pt x="337350" y="11557"/>
                  </a:lnTo>
                  <a:lnTo>
                    <a:pt x="337350" y="0"/>
                  </a:lnTo>
                  <a:lnTo>
                    <a:pt x="360362" y="22987"/>
                  </a:lnTo>
                  <a:lnTo>
                    <a:pt x="337350" y="46100"/>
                  </a:lnTo>
                  <a:lnTo>
                    <a:pt x="337350" y="34544"/>
                  </a:lnTo>
                  <a:lnTo>
                    <a:pt x="0" y="34544"/>
                  </a:lnTo>
                  <a:lnTo>
                    <a:pt x="0" y="1155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841375" y="5372100"/>
            <a:ext cx="386080" cy="69850"/>
            <a:chOff x="841375" y="5372100"/>
            <a:chExt cx="386080" cy="69850"/>
          </a:xfrm>
        </p:grpSpPr>
        <p:sp>
          <p:nvSpPr>
            <p:cNvPr id="7" name="object 7"/>
            <p:cNvSpPr/>
            <p:nvPr/>
          </p:nvSpPr>
          <p:spPr>
            <a:xfrm>
              <a:off x="854075" y="5384800"/>
              <a:ext cx="360680" cy="44450"/>
            </a:xfrm>
            <a:custGeom>
              <a:avLst/>
              <a:gdLst/>
              <a:ahLst/>
              <a:cxnLst/>
              <a:rect l="l" t="t" r="r" b="b"/>
              <a:pathLst>
                <a:path w="360680" h="44450">
                  <a:moveTo>
                    <a:pt x="338137" y="0"/>
                  </a:moveTo>
                  <a:lnTo>
                    <a:pt x="338137" y="11175"/>
                  </a:lnTo>
                  <a:lnTo>
                    <a:pt x="0" y="11175"/>
                  </a:lnTo>
                  <a:lnTo>
                    <a:pt x="0" y="33400"/>
                  </a:lnTo>
                  <a:lnTo>
                    <a:pt x="338137" y="33400"/>
                  </a:lnTo>
                  <a:lnTo>
                    <a:pt x="338137" y="44450"/>
                  </a:lnTo>
                  <a:lnTo>
                    <a:pt x="360362" y="22225"/>
                  </a:lnTo>
                  <a:lnTo>
                    <a:pt x="33813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54075" y="5384800"/>
              <a:ext cx="360680" cy="44450"/>
            </a:xfrm>
            <a:custGeom>
              <a:avLst/>
              <a:gdLst/>
              <a:ahLst/>
              <a:cxnLst/>
              <a:rect l="l" t="t" r="r" b="b"/>
              <a:pathLst>
                <a:path w="360680" h="44450">
                  <a:moveTo>
                    <a:pt x="0" y="11175"/>
                  </a:moveTo>
                  <a:lnTo>
                    <a:pt x="338137" y="11175"/>
                  </a:lnTo>
                  <a:lnTo>
                    <a:pt x="338137" y="0"/>
                  </a:lnTo>
                  <a:lnTo>
                    <a:pt x="360362" y="22225"/>
                  </a:lnTo>
                  <a:lnTo>
                    <a:pt x="338137" y="44450"/>
                  </a:lnTo>
                  <a:lnTo>
                    <a:pt x="338137" y="33400"/>
                  </a:lnTo>
                  <a:lnTo>
                    <a:pt x="0" y="33400"/>
                  </a:lnTo>
                  <a:lnTo>
                    <a:pt x="0" y="1117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809625"/>
            <a:ext cx="45942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55675">
              <a:lnSpc>
                <a:spcPct val="100000"/>
              </a:lnSpc>
              <a:spcBef>
                <a:spcPts val="100"/>
              </a:spcBef>
              <a:tabLst>
                <a:tab pos="2536825" algn="l"/>
              </a:tabLst>
            </a:pPr>
            <a:r>
              <a:rPr sz="2400" i="1" spc="-5" dirty="0">
                <a:solidFill>
                  <a:srgbClr val="00AFEF"/>
                </a:solidFill>
                <a:latin typeface="Calibri"/>
                <a:cs typeface="Calibri"/>
              </a:rPr>
              <a:t>treaties</a:t>
            </a:r>
            <a:r>
              <a:rPr sz="2400" spc="-5" dirty="0">
                <a:solidFill>
                  <a:srgbClr val="00AFEF"/>
                </a:solidFill>
                <a:latin typeface="Calibri"/>
                <a:cs typeface="Calibri"/>
              </a:rPr>
              <a:t>,	</a:t>
            </a:r>
            <a:r>
              <a:rPr sz="2400" i="1" spc="-5" dirty="0">
                <a:solidFill>
                  <a:srgbClr val="00AFEF"/>
                </a:solidFill>
                <a:latin typeface="Calibri"/>
                <a:cs typeface="Calibri"/>
              </a:rPr>
              <a:t>constitutions</a:t>
            </a:r>
            <a:r>
              <a:rPr sz="2400" spc="-5" dirty="0">
                <a:solidFill>
                  <a:srgbClr val="00AFEF"/>
                </a:solidFill>
                <a:latin typeface="Calibri"/>
                <a:cs typeface="Calibri"/>
              </a:rPr>
              <a:t>, </a:t>
            </a:r>
            <a:r>
              <a:rPr sz="240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AFEF"/>
                </a:solidFill>
                <a:latin typeface="Calibri"/>
                <a:cs typeface="Calibri"/>
              </a:rPr>
              <a:t>regulations</a:t>
            </a:r>
            <a:r>
              <a:rPr sz="2400" i="1" spc="-5" dirty="0">
                <a:latin typeface="Calibri"/>
                <a:cs typeface="Calibri"/>
              </a:rPr>
              <a:t>,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AF50"/>
                </a:solidFill>
                <a:latin typeface="Calibri"/>
                <a:cs typeface="Calibri"/>
              </a:rPr>
              <a:t>contract,</a:t>
            </a:r>
            <a:r>
              <a:rPr sz="2400" i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AF50"/>
                </a:solidFill>
                <a:latin typeface="Calibri"/>
                <a:cs typeface="Calibri"/>
              </a:rPr>
              <a:t>will,</a:t>
            </a:r>
            <a:r>
              <a:rPr sz="2400" i="1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AF50"/>
                </a:solidFill>
                <a:latin typeface="Calibri"/>
                <a:cs typeface="Calibri"/>
              </a:rPr>
              <a:t>deed</a:t>
            </a:r>
            <a:r>
              <a:rPr sz="2400" i="1" dirty="0">
                <a:latin typeface="Calibri"/>
                <a:cs typeface="Calibri"/>
              </a:rPr>
              <a:t>,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.......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4796" y="809625"/>
            <a:ext cx="1376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solidFill>
                  <a:srgbClr val="00AFEF"/>
                </a:solidFill>
                <a:latin typeface="Calibri"/>
                <a:cs typeface="Calibri"/>
              </a:rPr>
              <a:t>legislation</a:t>
            </a:r>
            <a:r>
              <a:rPr sz="2400" spc="-5" dirty="0">
                <a:solidFill>
                  <a:srgbClr val="00AFE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512557" y="809625"/>
            <a:ext cx="1095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15" dirty="0">
                <a:solidFill>
                  <a:srgbClr val="00AFEF"/>
                </a:solidFill>
                <a:latin typeface="Calibri"/>
                <a:cs typeface="Calibri"/>
              </a:rPr>
              <a:t>statutes</a:t>
            </a:r>
            <a:r>
              <a:rPr sz="2400" spc="-15" dirty="0">
                <a:solidFill>
                  <a:srgbClr val="00AFEF"/>
                </a:solidFill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2931414"/>
            <a:ext cx="30765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75385" algn="l"/>
                <a:tab pos="2419350" algn="l"/>
              </a:tabLst>
            </a:pPr>
            <a:r>
              <a:rPr sz="2400" b="1" spc="-10" dirty="0">
                <a:latin typeface="Calibri"/>
                <a:cs typeface="Calibri"/>
              </a:rPr>
              <a:t>Genres	</a:t>
            </a:r>
            <a:r>
              <a:rPr sz="2400" spc="-15" dirty="0">
                <a:latin typeface="Calibri"/>
                <a:cs typeface="Calibri"/>
              </a:rPr>
              <a:t>forming	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considerably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terms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71671" y="2931414"/>
            <a:ext cx="4636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  <a:tab pos="1861185" algn="l"/>
                <a:tab pos="2708910" algn="l"/>
                <a:tab pos="4098925" algn="l"/>
              </a:tabLst>
            </a:pPr>
            <a:r>
              <a:rPr sz="2400" spc="-5" dirty="0">
                <a:latin typeface="Calibri"/>
                <a:cs typeface="Calibri"/>
              </a:rPr>
              <a:t>uni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	le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al	langua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4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101845"/>
            <a:ext cx="8071484" cy="21482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626745" indent="-61468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626745" algn="l"/>
                <a:tab pos="627380" algn="l"/>
              </a:tabLst>
            </a:pPr>
            <a:r>
              <a:rPr sz="2400" dirty="0">
                <a:latin typeface="Calibri"/>
                <a:cs typeface="Calibri"/>
              </a:rPr>
              <a:t>modes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communication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(written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spc="-15" dirty="0">
                <a:latin typeface="Calibri"/>
                <a:cs typeface="Calibri"/>
              </a:rPr>
              <a:t>spoken)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629920" algn="l"/>
                <a:tab pos="630555" algn="l"/>
                <a:tab pos="2753360" algn="l"/>
                <a:tab pos="4323080" algn="l"/>
                <a:tab pos="5594350" algn="l"/>
                <a:tab pos="5995035" algn="l"/>
                <a:tab pos="6757034" algn="l"/>
              </a:tabLst>
            </a:pPr>
            <a:r>
              <a:rPr dirty="0"/>
              <a:t>	</a:t>
            </a:r>
            <a:r>
              <a:rPr sz="2400" spc="-110" dirty="0">
                <a:latin typeface="Calibri"/>
                <a:cs typeface="Calibri"/>
              </a:rPr>
              <a:t>‘</a:t>
            </a:r>
            <a:r>
              <a:rPr sz="2400" spc="-20" dirty="0">
                <a:latin typeface="Calibri"/>
                <a:cs typeface="Calibri"/>
              </a:rPr>
              <a:t>co</a:t>
            </a:r>
            <a:r>
              <a:rPr sz="2400" dirty="0">
                <a:latin typeface="Calibri"/>
                <a:cs typeface="Calibri"/>
              </a:rPr>
              <a:t>mmun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5" dirty="0">
                <a:latin typeface="Calibri"/>
                <a:cs typeface="Calibri"/>
              </a:rPr>
              <a:t>purpose(s</a:t>
            </a:r>
            <a:r>
              <a:rPr sz="2400" dirty="0">
                <a:latin typeface="Calibri"/>
                <a:cs typeface="Calibri"/>
              </a:rPr>
              <a:t>)’	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ch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ed	in	their	</a:t>
            </a:r>
            <a:r>
              <a:rPr sz="2400" spc="-5" dirty="0">
                <a:latin typeface="Calibri"/>
                <a:cs typeface="Calibri"/>
              </a:rPr>
              <a:t>situ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nal  </a:t>
            </a:r>
            <a:r>
              <a:rPr sz="2400" spc="-15" dirty="0">
                <a:latin typeface="Calibri"/>
                <a:cs typeface="Calibri"/>
              </a:rPr>
              <a:t>contexts</a:t>
            </a:r>
            <a:endParaRPr sz="2400">
              <a:latin typeface="Calibri"/>
              <a:cs typeface="Calibri"/>
            </a:endParaRPr>
          </a:p>
          <a:p>
            <a:pPr marL="626745" indent="-61468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26745" algn="l"/>
                <a:tab pos="627380" algn="l"/>
              </a:tabLst>
            </a:pPr>
            <a:r>
              <a:rPr sz="2400" spc="-20" dirty="0">
                <a:latin typeface="Calibri"/>
                <a:cs typeface="Calibri"/>
              </a:rPr>
              <a:t>different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participants</a:t>
            </a:r>
            <a:r>
              <a:rPr sz="2400" spc="-15" dirty="0">
                <a:latin typeface="Calibri"/>
                <a:cs typeface="Calibri"/>
              </a:rPr>
              <a:t> involved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genre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production</a:t>
            </a:r>
            <a:endParaRPr sz="2400">
              <a:latin typeface="Calibri"/>
              <a:cs typeface="Calibri"/>
            </a:endParaRPr>
          </a:p>
          <a:p>
            <a:pPr marL="626745" indent="-61468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626745" algn="l"/>
                <a:tab pos="627380" algn="l"/>
              </a:tabLst>
            </a:pPr>
            <a:r>
              <a:rPr sz="2400" spc="-5" dirty="0">
                <a:latin typeface="Calibri"/>
                <a:cs typeface="Calibri"/>
              </a:rPr>
              <a:t>linguistic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features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199001" y="1831975"/>
            <a:ext cx="457200" cy="457200"/>
            <a:chOff x="4199001" y="1831975"/>
            <a:chExt cx="457200" cy="457200"/>
          </a:xfrm>
        </p:grpSpPr>
        <p:sp>
          <p:nvSpPr>
            <p:cNvPr id="9" name="object 9"/>
            <p:cNvSpPr/>
            <p:nvPr/>
          </p:nvSpPr>
          <p:spPr>
            <a:xfrm>
              <a:off x="4211701" y="1844675"/>
              <a:ext cx="431800" cy="431800"/>
            </a:xfrm>
            <a:custGeom>
              <a:avLst/>
              <a:gdLst/>
              <a:ahLst/>
              <a:cxnLst/>
              <a:rect l="l" t="t" r="r" b="b"/>
              <a:pathLst>
                <a:path w="431800" h="431800">
                  <a:moveTo>
                    <a:pt x="323850" y="0"/>
                  </a:moveTo>
                  <a:lnTo>
                    <a:pt x="107950" y="0"/>
                  </a:lnTo>
                  <a:lnTo>
                    <a:pt x="107950" y="215900"/>
                  </a:lnTo>
                  <a:lnTo>
                    <a:pt x="0" y="215900"/>
                  </a:lnTo>
                  <a:lnTo>
                    <a:pt x="215900" y="431800"/>
                  </a:lnTo>
                  <a:lnTo>
                    <a:pt x="431800" y="215900"/>
                  </a:lnTo>
                  <a:lnTo>
                    <a:pt x="323850" y="215900"/>
                  </a:lnTo>
                  <a:lnTo>
                    <a:pt x="3238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11701" y="1844675"/>
              <a:ext cx="431800" cy="431800"/>
            </a:xfrm>
            <a:custGeom>
              <a:avLst/>
              <a:gdLst/>
              <a:ahLst/>
              <a:cxnLst/>
              <a:rect l="l" t="t" r="r" b="b"/>
              <a:pathLst>
                <a:path w="431800" h="431800">
                  <a:moveTo>
                    <a:pt x="0" y="215900"/>
                  </a:moveTo>
                  <a:lnTo>
                    <a:pt x="107950" y="215900"/>
                  </a:lnTo>
                  <a:lnTo>
                    <a:pt x="107950" y="0"/>
                  </a:lnTo>
                  <a:lnTo>
                    <a:pt x="323850" y="0"/>
                  </a:lnTo>
                  <a:lnTo>
                    <a:pt x="323850" y="215900"/>
                  </a:lnTo>
                  <a:lnTo>
                    <a:pt x="431800" y="215900"/>
                  </a:lnTo>
                  <a:lnTo>
                    <a:pt x="215900" y="431800"/>
                  </a:lnTo>
                  <a:lnTo>
                    <a:pt x="0" y="2159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Focal</a:t>
            </a:r>
            <a:r>
              <a:rPr spc="-10" dirty="0"/>
              <a:t> areas </a:t>
            </a:r>
            <a:r>
              <a:rPr spc="-5" dirty="0"/>
              <a:t>of</a:t>
            </a:r>
            <a:r>
              <a:rPr dirty="0"/>
              <a:t> </a:t>
            </a:r>
            <a:r>
              <a:rPr spc="-15" dirty="0"/>
              <a:t>legal</a:t>
            </a:r>
            <a:r>
              <a:rPr spc="-10" dirty="0"/>
              <a:t> </a:t>
            </a:r>
            <a:r>
              <a:rPr spc="-5" dirty="0"/>
              <a:t>language</a:t>
            </a:r>
            <a:r>
              <a:rPr spc="-20" dirty="0"/>
              <a:t> </a:t>
            </a:r>
            <a:r>
              <a:rPr spc="-15" dirty="0"/>
              <a:t>research</a:t>
            </a:r>
            <a:r>
              <a:rPr dirty="0"/>
              <a:t> </a:t>
            </a:r>
            <a:r>
              <a:rPr spc="-5" dirty="0"/>
              <a:t>:</a:t>
            </a:r>
            <a:r>
              <a:rPr spc="5" dirty="0"/>
              <a:t> </a:t>
            </a:r>
            <a:r>
              <a:rPr spc="-10" dirty="0"/>
              <a:t>some</a:t>
            </a:r>
            <a:r>
              <a:rPr spc="15" dirty="0"/>
              <a:t> </a:t>
            </a:r>
            <a:r>
              <a:rPr spc="-20" dirty="0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067" y="1148588"/>
            <a:ext cx="8250555" cy="4855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5080" indent="-1905" algn="just">
              <a:lnSpc>
                <a:spcPct val="100000"/>
              </a:lnSpc>
              <a:spcBef>
                <a:spcPts val="100"/>
              </a:spcBef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Courtroom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discourse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943735"/>
                </a:solidFill>
                <a:latin typeface="Calibri"/>
                <a:cs typeface="Calibri"/>
              </a:rPr>
              <a:t>lawyer-witness</a:t>
            </a:r>
            <a:r>
              <a:rPr sz="2400" i="1" dirty="0">
                <a:solidFill>
                  <a:srgbClr val="943735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943735"/>
                </a:solidFill>
                <a:latin typeface="Calibri"/>
                <a:cs typeface="Calibri"/>
              </a:rPr>
              <a:t>examination</a:t>
            </a:r>
            <a:r>
              <a:rPr sz="2400" spc="-15" dirty="0">
                <a:latin typeface="Calibri"/>
                <a:cs typeface="Calibri"/>
              </a:rPr>
              <a:t>)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&gt;&gt;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turn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allocation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courtroom (spoken </a:t>
            </a:r>
            <a:r>
              <a:rPr sz="2400" spc="-10" dirty="0">
                <a:latin typeface="Calibri"/>
                <a:cs typeface="Calibri"/>
              </a:rPr>
              <a:t>interaction) </a:t>
            </a:r>
            <a:r>
              <a:rPr sz="2400" spc="-15" dirty="0">
                <a:latin typeface="Calibri"/>
                <a:cs typeface="Calibri"/>
              </a:rPr>
              <a:t>constrained </a:t>
            </a:r>
            <a:r>
              <a:rPr sz="2400" spc="-10" dirty="0">
                <a:latin typeface="Calibri"/>
                <a:cs typeface="Calibri"/>
              </a:rPr>
              <a:t>by power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relations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(lawyers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layfolk)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3970" marR="5080" indent="-1905" algn="just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Coerciveness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courtroom </a:t>
            </a:r>
            <a:r>
              <a:rPr sz="2400" spc="-5" dirty="0">
                <a:latin typeface="Calibri"/>
                <a:cs typeface="Calibri"/>
              </a:rPr>
              <a:t>questioning (Danet et </a:t>
            </a:r>
            <a:r>
              <a:rPr sz="2400" dirty="0">
                <a:latin typeface="Calibri"/>
                <a:cs typeface="Calibri"/>
              </a:rPr>
              <a:t>al. </a:t>
            </a:r>
            <a:r>
              <a:rPr sz="2400" spc="-10" dirty="0">
                <a:latin typeface="Calibri"/>
                <a:cs typeface="Calibri"/>
              </a:rPr>
              <a:t>1980, </a:t>
            </a:r>
            <a:r>
              <a:rPr sz="2400" spc="-5" dirty="0">
                <a:latin typeface="Calibri"/>
                <a:cs typeface="Calibri"/>
              </a:rPr>
              <a:t>Harris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1984,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2001;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Lowndess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2002;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Stygall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2012)</a:t>
            </a:r>
            <a:r>
              <a:rPr sz="2400" spc="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during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cross- </a:t>
            </a:r>
            <a:r>
              <a:rPr sz="2400" spc="-5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examination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degrees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coercion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lawyers'</a:t>
            </a:r>
            <a:r>
              <a:rPr sz="2400" spc="5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questions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ranging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very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open</a:t>
            </a:r>
            <a:endParaRPr sz="2400">
              <a:latin typeface="Calibri"/>
              <a:cs typeface="Calibri"/>
            </a:endParaRPr>
          </a:p>
          <a:p>
            <a:pPr marL="1308100" algn="just">
              <a:lnSpc>
                <a:spcPct val="100000"/>
              </a:lnSpc>
              <a:spcBef>
                <a:spcPts val="580"/>
              </a:spcBef>
            </a:pP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"can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you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tell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us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anything</a:t>
            </a:r>
            <a:r>
              <a:rPr sz="2400" i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about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incident?"</a:t>
            </a:r>
            <a:endParaRPr sz="2400">
              <a:latin typeface="Calibri"/>
              <a:cs typeface="Calibri"/>
            </a:endParaRPr>
          </a:p>
          <a:p>
            <a:pPr marL="79375" algn="just">
              <a:lnSpc>
                <a:spcPct val="100000"/>
              </a:lnSpc>
              <a:spcBef>
                <a:spcPts val="575"/>
              </a:spcBef>
            </a:pP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highly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coercive</a:t>
            </a:r>
            <a:endParaRPr sz="2400">
              <a:latin typeface="Calibri"/>
              <a:cs typeface="Calibri"/>
            </a:endParaRPr>
          </a:p>
          <a:p>
            <a:pPr marL="147955" marR="666115" indent="1022350" algn="just">
              <a:lnSpc>
                <a:spcPts val="3460"/>
              </a:lnSpc>
              <a:spcBef>
                <a:spcPts val="9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"you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removed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it,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didn't you?"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&gt; </a:t>
            </a:r>
            <a:r>
              <a:rPr sz="2400" spc="-5" dirty="0">
                <a:latin typeface="Calibri"/>
                <a:cs typeface="Calibri"/>
              </a:rPr>
              <a:t>leading questions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significance of </a:t>
            </a:r>
            <a:r>
              <a:rPr sz="2400" spc="-15" dirty="0">
                <a:latin typeface="Calibri"/>
                <a:cs typeface="Calibri"/>
              </a:rPr>
              <a:t>narrative</a:t>
            </a:r>
            <a:r>
              <a:rPr sz="2400" spc="-10" dirty="0">
                <a:latin typeface="Calibri"/>
                <a:cs typeface="Calibri"/>
              </a:rPr>
              <a:t> account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larger</a:t>
            </a:r>
            <a:r>
              <a:rPr sz="2400" dirty="0">
                <a:latin typeface="Calibri"/>
                <a:cs typeface="Calibri"/>
              </a:rPr>
              <a:t> trial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narrative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38125" y="5773737"/>
            <a:ext cx="314325" cy="97155"/>
            <a:chOff x="238125" y="5773737"/>
            <a:chExt cx="314325" cy="97155"/>
          </a:xfrm>
        </p:grpSpPr>
        <p:sp>
          <p:nvSpPr>
            <p:cNvPr id="5" name="object 5"/>
            <p:cNvSpPr/>
            <p:nvPr/>
          </p:nvSpPr>
          <p:spPr>
            <a:xfrm>
              <a:off x="250825" y="5786437"/>
              <a:ext cx="288925" cy="71755"/>
            </a:xfrm>
            <a:custGeom>
              <a:avLst/>
              <a:gdLst/>
              <a:ahLst/>
              <a:cxnLst/>
              <a:rect l="l" t="t" r="r" b="b"/>
              <a:pathLst>
                <a:path w="288925" h="71754">
                  <a:moveTo>
                    <a:pt x="253212" y="0"/>
                  </a:moveTo>
                  <a:lnTo>
                    <a:pt x="253212" y="17856"/>
                  </a:lnTo>
                  <a:lnTo>
                    <a:pt x="0" y="17856"/>
                  </a:lnTo>
                  <a:lnTo>
                    <a:pt x="0" y="53581"/>
                  </a:lnTo>
                  <a:lnTo>
                    <a:pt x="253212" y="53581"/>
                  </a:lnTo>
                  <a:lnTo>
                    <a:pt x="253212" y="71437"/>
                  </a:lnTo>
                  <a:lnTo>
                    <a:pt x="288925" y="35725"/>
                  </a:lnTo>
                  <a:lnTo>
                    <a:pt x="25321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0825" y="5786437"/>
              <a:ext cx="288925" cy="71755"/>
            </a:xfrm>
            <a:custGeom>
              <a:avLst/>
              <a:gdLst/>
              <a:ahLst/>
              <a:cxnLst/>
              <a:rect l="l" t="t" r="r" b="b"/>
              <a:pathLst>
                <a:path w="288925" h="71754">
                  <a:moveTo>
                    <a:pt x="0" y="17856"/>
                  </a:moveTo>
                  <a:lnTo>
                    <a:pt x="253212" y="17856"/>
                  </a:lnTo>
                  <a:lnTo>
                    <a:pt x="253212" y="0"/>
                  </a:lnTo>
                  <a:lnTo>
                    <a:pt x="288925" y="35725"/>
                  </a:lnTo>
                  <a:lnTo>
                    <a:pt x="253212" y="71437"/>
                  </a:lnTo>
                  <a:lnTo>
                    <a:pt x="253212" y="53581"/>
                  </a:lnTo>
                  <a:lnTo>
                    <a:pt x="0" y="53581"/>
                  </a:lnTo>
                  <a:lnTo>
                    <a:pt x="0" y="17856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Focal</a:t>
            </a:r>
            <a:r>
              <a:rPr spc="-10" dirty="0"/>
              <a:t> areas </a:t>
            </a:r>
            <a:r>
              <a:rPr spc="-5" dirty="0"/>
              <a:t>of</a:t>
            </a:r>
            <a:r>
              <a:rPr dirty="0"/>
              <a:t> </a:t>
            </a:r>
            <a:r>
              <a:rPr spc="-15" dirty="0"/>
              <a:t>legal</a:t>
            </a:r>
            <a:r>
              <a:rPr spc="-10" dirty="0"/>
              <a:t> </a:t>
            </a:r>
            <a:r>
              <a:rPr spc="-5" dirty="0"/>
              <a:t>language</a:t>
            </a:r>
            <a:r>
              <a:rPr spc="-20" dirty="0"/>
              <a:t> </a:t>
            </a:r>
            <a:r>
              <a:rPr spc="-15" dirty="0"/>
              <a:t>research</a:t>
            </a:r>
            <a:r>
              <a:rPr dirty="0"/>
              <a:t> </a:t>
            </a:r>
            <a:r>
              <a:rPr spc="-5" dirty="0"/>
              <a:t>:</a:t>
            </a:r>
            <a:r>
              <a:rPr spc="5" dirty="0"/>
              <a:t> </a:t>
            </a:r>
            <a:r>
              <a:rPr spc="-10" dirty="0"/>
              <a:t>some</a:t>
            </a:r>
            <a:r>
              <a:rPr spc="15" dirty="0"/>
              <a:t> </a:t>
            </a:r>
            <a:r>
              <a:rPr spc="-20" dirty="0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691" y="719785"/>
            <a:ext cx="8592820" cy="5952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From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linguistic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perspective,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discourse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analysis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also</a:t>
            </a:r>
            <a:r>
              <a:rPr sz="2400" spc="-5" dirty="0">
                <a:latin typeface="Calibri"/>
                <a:cs typeface="Calibri"/>
              </a:rPr>
              <a:t> utilised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dirty="0">
              <a:latin typeface="Calibri"/>
              <a:cs typeface="Calibri"/>
            </a:endParaRPr>
          </a:p>
          <a:p>
            <a:pPr marL="355600" marR="8890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see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how legal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language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inherently vague/fuzzy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(Bhatia, Engberg,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Gotti,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Heller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2005)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practices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attendant discourses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'legal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communities'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 their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elaboration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identities,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roles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cultures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 </a:t>
            </a:r>
            <a:r>
              <a:rPr sz="2400" spc="-10" dirty="0">
                <a:latin typeface="Calibri"/>
                <a:cs typeface="Calibri"/>
              </a:rPr>
              <a:t>Bhatia, </a:t>
            </a:r>
            <a:r>
              <a:rPr sz="2400" spc="-5" dirty="0">
                <a:latin typeface="Calibri"/>
                <a:cs typeface="Calibri"/>
              </a:rPr>
              <a:t> Candlin,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Gotti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2003;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Bhatia,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Candlin,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Engberg</a:t>
            </a:r>
            <a:r>
              <a:rPr sz="2400" spc="-5" dirty="0">
                <a:latin typeface="Calibri"/>
                <a:cs typeface="Calibri"/>
              </a:rPr>
              <a:t> 2008;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Bhatia,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Candlin, </a:t>
            </a:r>
            <a:r>
              <a:rPr sz="2400" spc="-15" dirty="0">
                <a:latin typeface="Calibri"/>
                <a:cs typeface="Calibri"/>
              </a:rPr>
              <a:t>Evangelisti </a:t>
            </a:r>
            <a:r>
              <a:rPr sz="2400" spc="-5" dirty="0">
                <a:latin typeface="Calibri"/>
                <a:cs typeface="Calibri"/>
              </a:rPr>
              <a:t>2008; Bhatia, </a:t>
            </a:r>
            <a:r>
              <a:rPr sz="2400" spc="-10" dirty="0">
                <a:latin typeface="Calibri"/>
                <a:cs typeface="Calibri"/>
              </a:rPr>
              <a:t>Candlin, Gotti </a:t>
            </a:r>
            <a:r>
              <a:rPr sz="2400" spc="-5" dirty="0">
                <a:latin typeface="Calibri"/>
                <a:cs typeface="Calibri"/>
              </a:rPr>
              <a:t>2010/2012; Bhatia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2011; </a:t>
            </a:r>
            <a:r>
              <a:rPr sz="2400" spc="-35" dirty="0">
                <a:latin typeface="Calibri"/>
                <a:cs typeface="Calibri"/>
              </a:rPr>
              <a:t>Tessuto </a:t>
            </a:r>
            <a:r>
              <a:rPr sz="2400" spc="-5" dirty="0">
                <a:latin typeface="Calibri"/>
                <a:cs typeface="Calibri"/>
              </a:rPr>
              <a:t>2012; </a:t>
            </a:r>
            <a:r>
              <a:rPr sz="2400" dirty="0">
                <a:latin typeface="Calibri"/>
                <a:cs typeface="Calibri"/>
              </a:rPr>
              <a:t>Williams and </a:t>
            </a:r>
            <a:r>
              <a:rPr sz="2400" spc="-35" dirty="0">
                <a:latin typeface="Calibri"/>
                <a:cs typeface="Calibri"/>
              </a:rPr>
              <a:t>Tessuto </a:t>
            </a:r>
            <a:r>
              <a:rPr sz="2400" spc="-5" dirty="0">
                <a:latin typeface="Calibri"/>
                <a:cs typeface="Calibri"/>
              </a:rPr>
              <a:t>2013; Bhatia, </a:t>
            </a:r>
            <a:r>
              <a:rPr sz="2400" spc="-15" dirty="0">
                <a:latin typeface="Calibri"/>
                <a:cs typeface="Calibri"/>
              </a:rPr>
              <a:t>Garzone,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Salvi,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Tessuto,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Williams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2014;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Bhatia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Gotti</a:t>
            </a:r>
            <a:r>
              <a:rPr sz="2400" spc="-10" dirty="0">
                <a:latin typeface="Calibri"/>
                <a:cs typeface="Calibri"/>
              </a:rPr>
              <a:t> 2015;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Tessuto, 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Bhatia,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Garzone,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Williams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2016)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3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  <a:tab pos="1096010" algn="l"/>
                <a:tab pos="1793875" algn="l"/>
                <a:tab pos="3083560" algn="l"/>
                <a:tab pos="4386580" algn="l"/>
                <a:tab pos="5842635" algn="l"/>
                <a:tab pos="6847205" algn="l"/>
                <a:tab pos="7525384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	i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	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	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	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,	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er	and	id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ol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gy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(Wagner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Cheng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2011;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Bhatia,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Hafner,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Miller,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Wagner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2012)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4213" y="262509"/>
            <a:ext cx="5736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Characteristics</a:t>
            </a:r>
            <a:r>
              <a:rPr dirty="0"/>
              <a:t> </a:t>
            </a:r>
            <a:r>
              <a:rPr spc="-5" dirty="0"/>
              <a:t>of</a:t>
            </a:r>
            <a:r>
              <a:rPr spc="10" dirty="0"/>
              <a:t> </a:t>
            </a:r>
            <a:r>
              <a:rPr spc="-10" dirty="0"/>
              <a:t>English</a:t>
            </a:r>
            <a:r>
              <a:rPr spc="10" dirty="0"/>
              <a:t> </a:t>
            </a:r>
            <a:r>
              <a:rPr spc="-15" dirty="0"/>
              <a:t>legal</a:t>
            </a:r>
            <a:r>
              <a:rPr spc="-30" dirty="0"/>
              <a:t> </a:t>
            </a:r>
            <a:r>
              <a:rPr spc="-5" dirty="0"/>
              <a:t>language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91665"/>
            <a:ext cx="7590790" cy="2147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How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spc="-10" dirty="0">
                <a:latin typeface="Calibri"/>
                <a:cs typeface="Calibri"/>
              </a:rPr>
              <a:t>get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way</a:t>
            </a:r>
            <a:r>
              <a:rPr sz="2400" spc="-10" dirty="0">
                <a:latin typeface="Calibri"/>
                <a:cs typeface="Calibri"/>
              </a:rPr>
              <a:t> that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is?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How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develop?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68300"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history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lawyers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45426" y="3702050"/>
            <a:ext cx="954405" cy="311150"/>
            <a:chOff x="7345426" y="3702050"/>
            <a:chExt cx="954405" cy="311150"/>
          </a:xfrm>
        </p:grpSpPr>
        <p:sp>
          <p:nvSpPr>
            <p:cNvPr id="5" name="object 5"/>
            <p:cNvSpPr/>
            <p:nvPr/>
          </p:nvSpPr>
          <p:spPr>
            <a:xfrm>
              <a:off x="7358126" y="3714750"/>
              <a:ext cx="929005" cy="285750"/>
            </a:xfrm>
            <a:custGeom>
              <a:avLst/>
              <a:gdLst/>
              <a:ahLst/>
              <a:cxnLst/>
              <a:rect l="l" t="t" r="r" b="b"/>
              <a:pathLst>
                <a:path w="929004" h="285750">
                  <a:moveTo>
                    <a:pt x="785749" y="0"/>
                  </a:moveTo>
                  <a:lnTo>
                    <a:pt x="785749" y="71500"/>
                  </a:lnTo>
                  <a:lnTo>
                    <a:pt x="0" y="71500"/>
                  </a:lnTo>
                  <a:lnTo>
                    <a:pt x="0" y="214375"/>
                  </a:lnTo>
                  <a:lnTo>
                    <a:pt x="785749" y="214375"/>
                  </a:lnTo>
                  <a:lnTo>
                    <a:pt x="785749" y="285750"/>
                  </a:lnTo>
                  <a:lnTo>
                    <a:pt x="928624" y="142875"/>
                  </a:lnTo>
                  <a:lnTo>
                    <a:pt x="78574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58126" y="3714750"/>
              <a:ext cx="929005" cy="285750"/>
            </a:xfrm>
            <a:custGeom>
              <a:avLst/>
              <a:gdLst/>
              <a:ahLst/>
              <a:cxnLst/>
              <a:rect l="l" t="t" r="r" b="b"/>
              <a:pathLst>
                <a:path w="929004" h="285750">
                  <a:moveTo>
                    <a:pt x="0" y="71500"/>
                  </a:moveTo>
                  <a:lnTo>
                    <a:pt x="785749" y="71500"/>
                  </a:lnTo>
                  <a:lnTo>
                    <a:pt x="785749" y="0"/>
                  </a:lnTo>
                  <a:lnTo>
                    <a:pt x="928624" y="142875"/>
                  </a:lnTo>
                  <a:lnTo>
                    <a:pt x="785749" y="285750"/>
                  </a:lnTo>
                  <a:lnTo>
                    <a:pt x="785749" y="214375"/>
                  </a:lnTo>
                  <a:lnTo>
                    <a:pt x="0" y="214375"/>
                  </a:lnTo>
                  <a:lnTo>
                    <a:pt x="0" y="715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9448"/>
            <a:ext cx="8267700" cy="5862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92780">
              <a:lnSpc>
                <a:spcPct val="100000"/>
              </a:lnSpc>
              <a:spcBef>
                <a:spcPts val="105"/>
              </a:spcBef>
            </a:pPr>
            <a:r>
              <a:rPr sz="2000" spc="-165" dirty="0">
                <a:solidFill>
                  <a:srgbClr val="943735"/>
                </a:solidFill>
                <a:latin typeface="Arial MT"/>
                <a:cs typeface="Arial MT"/>
              </a:rPr>
              <a:t>originated</a:t>
            </a:r>
            <a:r>
              <a:rPr sz="2000" spc="-12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45" dirty="0">
                <a:solidFill>
                  <a:srgbClr val="943735"/>
                </a:solidFill>
                <a:latin typeface="Arial MT"/>
                <a:cs typeface="Arial MT"/>
              </a:rPr>
              <a:t>in</a:t>
            </a:r>
            <a:r>
              <a:rPr sz="2000" spc="-10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70" dirty="0">
                <a:solidFill>
                  <a:srgbClr val="943735"/>
                </a:solidFill>
                <a:latin typeface="Arial MT"/>
                <a:cs typeface="Arial MT"/>
              </a:rPr>
              <a:t>ancient</a:t>
            </a:r>
            <a:r>
              <a:rPr sz="2000" spc="-9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80" dirty="0">
                <a:solidFill>
                  <a:srgbClr val="943735"/>
                </a:solidFill>
                <a:latin typeface="Arial MT"/>
                <a:cs typeface="Arial MT"/>
              </a:rPr>
              <a:t>times</a:t>
            </a:r>
            <a:r>
              <a:rPr sz="2000" spc="-10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85" dirty="0">
                <a:solidFill>
                  <a:srgbClr val="943735"/>
                </a:solidFill>
                <a:latin typeface="Arial MT"/>
                <a:cs typeface="Arial MT"/>
              </a:rPr>
              <a:t>from</a:t>
            </a:r>
            <a:r>
              <a:rPr sz="2000" spc="-12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85" dirty="0">
                <a:solidFill>
                  <a:srgbClr val="943735"/>
                </a:solidFill>
                <a:latin typeface="Arial MT"/>
                <a:cs typeface="Arial MT"/>
              </a:rPr>
              <a:t>England’s</a:t>
            </a:r>
            <a:r>
              <a:rPr sz="2000" spc="-8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90" dirty="0">
                <a:solidFill>
                  <a:srgbClr val="943735"/>
                </a:solidFill>
                <a:latin typeface="Arial MT"/>
                <a:cs typeface="Arial MT"/>
              </a:rPr>
              <a:t>shared</a:t>
            </a:r>
            <a:r>
              <a:rPr sz="2000" spc="-10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200" dirty="0">
                <a:solidFill>
                  <a:srgbClr val="943735"/>
                </a:solidFill>
                <a:latin typeface="Arial MT"/>
                <a:cs typeface="Arial MT"/>
              </a:rPr>
              <a:t>body</a:t>
            </a:r>
            <a:endParaRPr sz="2000">
              <a:latin typeface="Arial MT"/>
              <a:cs typeface="Arial MT"/>
            </a:endParaRPr>
          </a:p>
          <a:p>
            <a:pPr marL="3192780">
              <a:lnSpc>
                <a:spcPct val="100000"/>
              </a:lnSpc>
            </a:pPr>
            <a:r>
              <a:rPr sz="2000" spc="-204" dirty="0">
                <a:solidFill>
                  <a:srgbClr val="943735"/>
                </a:solidFill>
                <a:latin typeface="Arial MT"/>
                <a:cs typeface="Arial MT"/>
              </a:rPr>
              <a:t>o</a:t>
            </a:r>
            <a:r>
              <a:rPr sz="2000" spc="-100" dirty="0">
                <a:solidFill>
                  <a:srgbClr val="943735"/>
                </a:solidFill>
                <a:latin typeface="Arial MT"/>
                <a:cs typeface="Arial MT"/>
              </a:rPr>
              <a:t>f</a:t>
            </a:r>
            <a:r>
              <a:rPr sz="2000" spc="-13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85" dirty="0">
                <a:solidFill>
                  <a:srgbClr val="943735"/>
                </a:solidFill>
                <a:latin typeface="Arial MT"/>
                <a:cs typeface="Arial MT"/>
              </a:rPr>
              <a:t>l</a:t>
            </a:r>
            <a:r>
              <a:rPr sz="2000" spc="-210" dirty="0">
                <a:solidFill>
                  <a:srgbClr val="943735"/>
                </a:solidFill>
                <a:latin typeface="Arial MT"/>
                <a:cs typeface="Arial MT"/>
              </a:rPr>
              <a:t>a</a:t>
            </a:r>
            <a:r>
              <a:rPr sz="2000" spc="-260" dirty="0">
                <a:solidFill>
                  <a:srgbClr val="943735"/>
                </a:solidFill>
                <a:latin typeface="Arial MT"/>
                <a:cs typeface="Arial MT"/>
              </a:rPr>
              <a:t>w</a:t>
            </a:r>
            <a:r>
              <a:rPr sz="2000" spc="-10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200" dirty="0">
                <a:solidFill>
                  <a:srgbClr val="943735"/>
                </a:solidFill>
                <a:latin typeface="Arial MT"/>
                <a:cs typeface="Arial MT"/>
              </a:rPr>
              <a:t>–</a:t>
            </a:r>
            <a:r>
              <a:rPr sz="2000" spc="-114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55" dirty="0">
                <a:solidFill>
                  <a:srgbClr val="943735"/>
                </a:solidFill>
                <a:latin typeface="Arial MT"/>
                <a:cs typeface="Arial MT"/>
              </a:rPr>
              <a:t>th</a:t>
            </a:r>
            <a:r>
              <a:rPr sz="2000" spc="-200" dirty="0">
                <a:solidFill>
                  <a:srgbClr val="943735"/>
                </a:solidFill>
                <a:latin typeface="Arial MT"/>
                <a:cs typeface="Arial MT"/>
              </a:rPr>
              <a:t>e</a:t>
            </a:r>
            <a:r>
              <a:rPr sz="2000" spc="-12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85" dirty="0">
                <a:solidFill>
                  <a:srgbClr val="943735"/>
                </a:solidFill>
                <a:latin typeface="Arial MT"/>
                <a:cs typeface="Arial MT"/>
              </a:rPr>
              <a:t>‘</a:t>
            </a:r>
            <a:r>
              <a:rPr sz="2000" spc="-195" dirty="0">
                <a:solidFill>
                  <a:srgbClr val="943735"/>
                </a:solidFill>
                <a:latin typeface="Arial MT"/>
                <a:cs typeface="Arial MT"/>
              </a:rPr>
              <a:t>c</a:t>
            </a:r>
            <a:r>
              <a:rPr sz="2000" spc="-254" dirty="0">
                <a:solidFill>
                  <a:srgbClr val="943735"/>
                </a:solidFill>
                <a:latin typeface="Arial MT"/>
                <a:cs typeface="Arial MT"/>
              </a:rPr>
              <a:t>ommo</a:t>
            </a:r>
            <a:r>
              <a:rPr sz="2000" spc="-200" dirty="0">
                <a:solidFill>
                  <a:srgbClr val="943735"/>
                </a:solidFill>
                <a:latin typeface="Arial MT"/>
                <a:cs typeface="Arial MT"/>
              </a:rPr>
              <a:t>n</a:t>
            </a:r>
            <a:r>
              <a:rPr sz="2000" spc="-10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85" dirty="0">
                <a:solidFill>
                  <a:srgbClr val="943735"/>
                </a:solidFill>
                <a:latin typeface="Arial MT"/>
                <a:cs typeface="Arial MT"/>
              </a:rPr>
              <a:t>l</a:t>
            </a:r>
            <a:r>
              <a:rPr sz="2000" spc="-210" dirty="0">
                <a:solidFill>
                  <a:srgbClr val="943735"/>
                </a:solidFill>
                <a:latin typeface="Arial MT"/>
                <a:cs typeface="Arial MT"/>
              </a:rPr>
              <a:t>a</a:t>
            </a:r>
            <a:r>
              <a:rPr sz="2000" spc="-170" dirty="0">
                <a:solidFill>
                  <a:srgbClr val="943735"/>
                </a:solidFill>
                <a:latin typeface="Arial MT"/>
                <a:cs typeface="Arial MT"/>
              </a:rPr>
              <a:t>w’</a:t>
            </a:r>
            <a:r>
              <a:rPr sz="2000" spc="-16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204" dirty="0">
                <a:solidFill>
                  <a:srgbClr val="943735"/>
                </a:solidFill>
                <a:latin typeface="Arial MT"/>
                <a:cs typeface="Arial MT"/>
              </a:rPr>
              <a:t>o</a:t>
            </a:r>
            <a:r>
              <a:rPr sz="2000" spc="-100" dirty="0">
                <a:solidFill>
                  <a:srgbClr val="943735"/>
                </a:solidFill>
                <a:latin typeface="Arial MT"/>
                <a:cs typeface="Arial MT"/>
              </a:rPr>
              <a:t>f</a:t>
            </a:r>
            <a:r>
              <a:rPr sz="2000" spc="-114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55" dirty="0">
                <a:solidFill>
                  <a:srgbClr val="943735"/>
                </a:solidFill>
                <a:latin typeface="Arial MT"/>
                <a:cs typeface="Arial MT"/>
              </a:rPr>
              <a:t>th</a:t>
            </a:r>
            <a:r>
              <a:rPr sz="2000" spc="-200" dirty="0">
                <a:solidFill>
                  <a:srgbClr val="943735"/>
                </a:solidFill>
                <a:latin typeface="Arial MT"/>
                <a:cs typeface="Arial MT"/>
              </a:rPr>
              <a:t>e</a:t>
            </a:r>
            <a:r>
              <a:rPr sz="2000" spc="-12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000" spc="-180" dirty="0">
                <a:solidFill>
                  <a:srgbClr val="943735"/>
                </a:solidFill>
                <a:latin typeface="Arial MT"/>
                <a:cs typeface="Arial MT"/>
              </a:rPr>
              <a:t>realm</a:t>
            </a:r>
            <a:endParaRPr sz="2000">
              <a:latin typeface="Arial MT"/>
              <a:cs typeface="Arial MT"/>
            </a:endParaRPr>
          </a:p>
          <a:p>
            <a:pPr marL="355600" marR="199390" indent="-342900" algn="just">
              <a:lnSpc>
                <a:spcPct val="100099"/>
              </a:lnSpc>
              <a:spcBef>
                <a:spcPts val="81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Many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such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characteristics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their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roots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historical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origins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4" dirty="0">
                <a:solidFill>
                  <a:srgbClr val="943735"/>
                </a:solidFill>
                <a:latin typeface="Arial MT"/>
                <a:cs typeface="Arial MT"/>
              </a:rPr>
              <a:t>English</a:t>
            </a:r>
            <a:r>
              <a:rPr sz="2400" spc="-200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400" spc="-220" dirty="0">
                <a:solidFill>
                  <a:srgbClr val="943735"/>
                </a:solidFill>
                <a:latin typeface="Arial MT"/>
                <a:cs typeface="Arial MT"/>
              </a:rPr>
              <a:t>law</a:t>
            </a:r>
            <a:r>
              <a:rPr sz="2400" spc="-215" dirty="0">
                <a:solidFill>
                  <a:srgbClr val="94373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latin typeface="Calibri"/>
                <a:cs typeface="Calibri"/>
              </a:rPr>
              <a:t>influenced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two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traditions: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202565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Latin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&gt;&gt;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 of</a:t>
            </a:r>
            <a:r>
              <a:rPr sz="2400" dirty="0">
                <a:latin typeface="Calibri"/>
                <a:cs typeface="Calibri"/>
              </a:rPr>
              <a:t> 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educated</a:t>
            </a:r>
            <a:r>
              <a:rPr sz="2400" spc="-5" dirty="0">
                <a:latin typeface="Calibri"/>
                <a:cs typeface="Calibri"/>
              </a:rPr>
              <a:t> classes</a:t>
            </a:r>
            <a:r>
              <a:rPr sz="2400" dirty="0">
                <a:latin typeface="Calibri"/>
                <a:cs typeface="Calibri"/>
              </a:rPr>
              <a:t> in </a:t>
            </a:r>
            <a:r>
              <a:rPr sz="2400" spc="-25" dirty="0">
                <a:latin typeface="Calibri"/>
                <a:cs typeface="Calibri"/>
              </a:rPr>
              <a:t>England’s 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medieval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times</a:t>
            </a:r>
            <a:endParaRPr sz="2400">
              <a:latin typeface="Calibri"/>
              <a:cs typeface="Calibri"/>
            </a:endParaRPr>
          </a:p>
          <a:p>
            <a:pPr marL="355600" marR="200660" indent="-342900" algn="just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French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&gt;&gt; </a:t>
            </a:r>
            <a:r>
              <a:rPr sz="2400" spc="-1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Anglo-Norman’s </a:t>
            </a:r>
            <a:r>
              <a:rPr sz="2400" spc="-10" dirty="0">
                <a:latin typeface="Calibri"/>
                <a:cs typeface="Calibri"/>
              </a:rPr>
              <a:t>French </a:t>
            </a:r>
            <a:r>
              <a:rPr sz="2400" spc="-5" dirty="0">
                <a:latin typeface="Calibri"/>
                <a:cs typeface="Calibri"/>
              </a:rPr>
              <a:t>language used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legal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pleadings </a:t>
            </a:r>
            <a:r>
              <a:rPr sz="2400" spc="-15" dirty="0">
                <a:latin typeface="Calibri"/>
                <a:cs typeface="Calibri"/>
              </a:rPr>
              <a:t>later </a:t>
            </a:r>
            <a:r>
              <a:rPr sz="2400" spc="-5" dirty="0">
                <a:latin typeface="Calibri"/>
                <a:cs typeface="Calibri"/>
              </a:rPr>
              <a:t>developed </a:t>
            </a:r>
            <a:r>
              <a:rPr sz="2400" spc="-15" dirty="0">
                <a:latin typeface="Calibri"/>
                <a:cs typeface="Calibri"/>
              </a:rPr>
              <a:t>into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Law French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(i.e. </a:t>
            </a:r>
            <a:r>
              <a:rPr sz="2400" spc="-20" dirty="0">
                <a:latin typeface="Calibri"/>
                <a:cs typeface="Calibri"/>
              </a:rPr>
              <a:t>royal </a:t>
            </a:r>
            <a:r>
              <a:rPr sz="2400" spc="-10" dirty="0">
                <a:latin typeface="Calibri"/>
                <a:cs typeface="Calibri"/>
              </a:rPr>
              <a:t>courts </a:t>
            </a:r>
            <a:r>
              <a:rPr sz="2400" spc="-25" dirty="0">
                <a:latin typeface="Calibri"/>
                <a:cs typeface="Calibri"/>
              </a:rPr>
              <a:t>at 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this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time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were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conducted</a:t>
            </a:r>
            <a:r>
              <a:rPr sz="2400" dirty="0">
                <a:latin typeface="Calibri"/>
                <a:cs typeface="Calibri"/>
              </a:rPr>
              <a:t> 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French)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200660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Other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characteristics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persist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different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degrees</a:t>
            </a:r>
            <a:r>
              <a:rPr sz="2400" dirty="0">
                <a:latin typeface="Calibri"/>
                <a:cs typeface="Calibri"/>
              </a:rPr>
              <a:t> 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 </a:t>
            </a:r>
            <a:r>
              <a:rPr sz="2400" spc="-5" dirty="0">
                <a:latin typeface="Calibri"/>
                <a:cs typeface="Calibri"/>
              </a:rPr>
              <a:t> 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usage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modern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day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&gt;&gt;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justifiable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attempts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reach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formality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precision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00375" y="704087"/>
            <a:ext cx="570230" cy="725170"/>
          </a:xfrm>
          <a:custGeom>
            <a:avLst/>
            <a:gdLst/>
            <a:ahLst/>
            <a:cxnLst/>
            <a:rect l="l" t="t" r="r" b="b"/>
            <a:pathLst>
              <a:path w="570229" h="725169">
                <a:moveTo>
                  <a:pt x="17144" y="620649"/>
                </a:moveTo>
                <a:lnTo>
                  <a:pt x="13969" y="623062"/>
                </a:lnTo>
                <a:lnTo>
                  <a:pt x="13462" y="626490"/>
                </a:lnTo>
                <a:lnTo>
                  <a:pt x="0" y="724662"/>
                </a:lnTo>
                <a:lnTo>
                  <a:pt x="15026" y="718692"/>
                </a:lnTo>
                <a:lnTo>
                  <a:pt x="12700" y="718692"/>
                </a:lnTo>
                <a:lnTo>
                  <a:pt x="2793" y="710819"/>
                </a:lnTo>
                <a:lnTo>
                  <a:pt x="17280" y="692345"/>
                </a:lnTo>
                <a:lnTo>
                  <a:pt x="26035" y="628269"/>
                </a:lnTo>
                <a:lnTo>
                  <a:pt x="26543" y="624713"/>
                </a:lnTo>
                <a:lnTo>
                  <a:pt x="24130" y="621538"/>
                </a:lnTo>
                <a:lnTo>
                  <a:pt x="20700" y="621029"/>
                </a:lnTo>
                <a:lnTo>
                  <a:pt x="17144" y="620649"/>
                </a:lnTo>
                <a:close/>
              </a:path>
              <a:path w="570229" h="725169">
                <a:moveTo>
                  <a:pt x="17280" y="692345"/>
                </a:moveTo>
                <a:lnTo>
                  <a:pt x="2793" y="710819"/>
                </a:lnTo>
                <a:lnTo>
                  <a:pt x="12700" y="718692"/>
                </a:lnTo>
                <a:lnTo>
                  <a:pt x="15090" y="715645"/>
                </a:lnTo>
                <a:lnTo>
                  <a:pt x="14097" y="715645"/>
                </a:lnTo>
                <a:lnTo>
                  <a:pt x="5461" y="708913"/>
                </a:lnTo>
                <a:lnTo>
                  <a:pt x="15566" y="704887"/>
                </a:lnTo>
                <a:lnTo>
                  <a:pt x="17280" y="692345"/>
                </a:lnTo>
                <a:close/>
              </a:path>
              <a:path w="570229" h="725169">
                <a:moveTo>
                  <a:pt x="90677" y="675004"/>
                </a:moveTo>
                <a:lnTo>
                  <a:pt x="87375" y="676275"/>
                </a:lnTo>
                <a:lnTo>
                  <a:pt x="27142" y="700274"/>
                </a:lnTo>
                <a:lnTo>
                  <a:pt x="12700" y="718692"/>
                </a:lnTo>
                <a:lnTo>
                  <a:pt x="15026" y="718692"/>
                </a:lnTo>
                <a:lnTo>
                  <a:pt x="92075" y="688086"/>
                </a:lnTo>
                <a:lnTo>
                  <a:pt x="95376" y="686815"/>
                </a:lnTo>
                <a:lnTo>
                  <a:pt x="96900" y="683133"/>
                </a:lnTo>
                <a:lnTo>
                  <a:pt x="95631" y="679831"/>
                </a:lnTo>
                <a:lnTo>
                  <a:pt x="94361" y="676656"/>
                </a:lnTo>
                <a:lnTo>
                  <a:pt x="90677" y="675004"/>
                </a:lnTo>
                <a:close/>
              </a:path>
              <a:path w="570229" h="725169">
                <a:moveTo>
                  <a:pt x="15566" y="704887"/>
                </a:moveTo>
                <a:lnTo>
                  <a:pt x="5461" y="708913"/>
                </a:lnTo>
                <a:lnTo>
                  <a:pt x="14097" y="715645"/>
                </a:lnTo>
                <a:lnTo>
                  <a:pt x="15566" y="704887"/>
                </a:lnTo>
                <a:close/>
              </a:path>
              <a:path w="570229" h="725169">
                <a:moveTo>
                  <a:pt x="27142" y="700274"/>
                </a:moveTo>
                <a:lnTo>
                  <a:pt x="15566" y="704887"/>
                </a:lnTo>
                <a:lnTo>
                  <a:pt x="14097" y="715645"/>
                </a:lnTo>
                <a:lnTo>
                  <a:pt x="15090" y="715645"/>
                </a:lnTo>
                <a:lnTo>
                  <a:pt x="27142" y="700274"/>
                </a:lnTo>
                <a:close/>
              </a:path>
              <a:path w="570229" h="725169">
                <a:moveTo>
                  <a:pt x="560197" y="0"/>
                </a:moveTo>
                <a:lnTo>
                  <a:pt x="17280" y="692345"/>
                </a:lnTo>
                <a:lnTo>
                  <a:pt x="15566" y="704887"/>
                </a:lnTo>
                <a:lnTo>
                  <a:pt x="27142" y="700274"/>
                </a:lnTo>
                <a:lnTo>
                  <a:pt x="570102" y="7874"/>
                </a:lnTo>
                <a:lnTo>
                  <a:pt x="560197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3350" y="475868"/>
            <a:ext cx="1256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Le</a:t>
            </a:r>
            <a:r>
              <a:rPr spc="-55" dirty="0"/>
              <a:t>g</a:t>
            </a:r>
            <a:r>
              <a:rPr spc="-5" dirty="0"/>
              <a:t>alese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13586"/>
            <a:ext cx="8073390" cy="5220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423670" algn="l"/>
                <a:tab pos="2545715" algn="l"/>
                <a:tab pos="4064000" algn="l"/>
                <a:tab pos="4935855" algn="l"/>
                <a:tab pos="5943600" algn="l"/>
                <a:tab pos="6583680" algn="l"/>
                <a:tab pos="7364095" algn="l"/>
              </a:tabLst>
            </a:pPr>
            <a:r>
              <a:rPr sz="2400" spc="-5" dirty="0">
                <a:latin typeface="Calibri"/>
                <a:cs typeface="Calibri"/>
              </a:rPr>
              <a:t>Se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al	au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ho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s	</a:t>
            </a:r>
            <a:r>
              <a:rPr sz="2400" spc="-5" dirty="0">
                <a:latin typeface="Calibri"/>
                <a:cs typeface="Calibri"/>
              </a:rPr>
              <a:t>(M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85" dirty="0">
                <a:latin typeface="Calibri"/>
                <a:cs typeface="Calibri"/>
              </a:rPr>
              <a:t>k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f	</a:t>
            </a:r>
            <a:r>
              <a:rPr sz="2400" spc="-5" dirty="0">
                <a:latin typeface="Calibri"/>
                <a:cs typeface="Calibri"/>
              </a:rPr>
              <a:t>1963</a:t>
            </a:r>
            <a:r>
              <a:rPr sz="2400" dirty="0">
                <a:latin typeface="Calibri"/>
                <a:cs typeface="Calibri"/>
              </a:rPr>
              <a:t>;	</a:t>
            </a:r>
            <a:r>
              <a:rPr sz="2400" spc="-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20" dirty="0">
                <a:latin typeface="Calibri"/>
                <a:cs typeface="Calibri"/>
              </a:rPr>
              <a:t>y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al	and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35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y	1</a:t>
            </a:r>
            <a:r>
              <a:rPr sz="2400" spc="-25" dirty="0">
                <a:latin typeface="Calibri"/>
                <a:cs typeface="Calibri"/>
              </a:rPr>
              <a:t>9</a:t>
            </a:r>
            <a:r>
              <a:rPr sz="2400" dirty="0">
                <a:latin typeface="Calibri"/>
                <a:cs typeface="Calibri"/>
              </a:rPr>
              <a:t>6</a:t>
            </a:r>
            <a:r>
              <a:rPr sz="2400" spc="-10" dirty="0">
                <a:latin typeface="Calibri"/>
                <a:cs typeface="Calibri"/>
              </a:rPr>
              <a:t>9</a:t>
            </a:r>
            <a:r>
              <a:rPr sz="2400" dirty="0">
                <a:latin typeface="Calibri"/>
                <a:cs typeface="Calibri"/>
              </a:rPr>
              <a:t>;  </a:t>
            </a:r>
            <a:r>
              <a:rPr sz="2400" spc="-10" dirty="0">
                <a:latin typeface="Calibri"/>
                <a:cs typeface="Calibri"/>
              </a:rPr>
              <a:t>Tiersma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1999; Mattila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2006)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dirty="0">
              <a:latin typeface="Calibri"/>
              <a:cs typeface="Calibri"/>
            </a:endParaRPr>
          </a:p>
          <a:p>
            <a:pPr marL="355600" marR="7620" algn="just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lexical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syntactic</a:t>
            </a:r>
            <a:r>
              <a:rPr sz="2400" spc="-10" dirty="0">
                <a:latin typeface="Calibri"/>
                <a:cs typeface="Calibri"/>
              </a:rPr>
              <a:t> complexities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language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documents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over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centuries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dirty="0">
              <a:latin typeface="Calibri"/>
              <a:cs typeface="Calibri"/>
            </a:endParaRPr>
          </a:p>
          <a:p>
            <a:pPr marL="355600" marR="5715" algn="just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identified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distinct </a:t>
            </a:r>
            <a:r>
              <a:rPr lang="it-IT"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‘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dialect</a:t>
            </a:r>
            <a:r>
              <a:rPr lang="it-IT"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’</a:t>
            </a:r>
            <a:r>
              <a:rPr sz="2400" spc="-30" dirty="0">
                <a:latin typeface="Calibri"/>
                <a:cs typeface="Calibri"/>
              </a:rPr>
              <a:t>, </a:t>
            </a:r>
            <a:r>
              <a:rPr sz="2400" spc="-15" dirty="0">
                <a:latin typeface="Calibri"/>
                <a:cs typeface="Calibri"/>
              </a:rPr>
              <a:t>derogatorily </a:t>
            </a:r>
            <a:r>
              <a:rPr sz="2400" spc="-5" dirty="0">
                <a:latin typeface="Calibri"/>
                <a:cs typeface="Calibri"/>
              </a:rPr>
              <a:t>known </a:t>
            </a:r>
            <a:r>
              <a:rPr sz="2400" dirty="0">
                <a:latin typeface="Calibri"/>
                <a:cs typeface="Calibri"/>
              </a:rPr>
              <a:t>as </a:t>
            </a:r>
            <a:r>
              <a:rPr lang="it-IT"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‘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legalese</a:t>
            </a:r>
            <a:r>
              <a:rPr lang="it-IT"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’</a:t>
            </a:r>
            <a:r>
              <a:rPr sz="2400" spc="-5" dirty="0">
                <a:latin typeface="Calibri"/>
                <a:cs typeface="Calibri"/>
              </a:rPr>
              <a:t>: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refers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conventional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profession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characterized by archaic usage, prolixity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redundancy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laymen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read</a:t>
            </a:r>
            <a:r>
              <a:rPr sz="2400" dirty="0">
                <a:latin typeface="Calibri"/>
                <a:cs typeface="Calibri"/>
              </a:rPr>
              <a:t> 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understand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 dirty="0">
              <a:latin typeface="Calibri"/>
              <a:cs typeface="Calibri"/>
            </a:endParaRPr>
          </a:p>
          <a:p>
            <a:pPr marL="355600" marR="5715" indent="-1905" algn="just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Conservative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some </a:t>
            </a:r>
            <a:r>
              <a:rPr sz="2400" spc="-20" dirty="0">
                <a:latin typeface="Calibri"/>
                <a:cs typeface="Calibri"/>
              </a:rPr>
              <a:t>extent static </a:t>
            </a:r>
            <a:r>
              <a:rPr sz="2400" spc="-10" dirty="0">
                <a:latin typeface="Calibri"/>
                <a:cs typeface="Calibri"/>
              </a:rPr>
              <a:t>language </a:t>
            </a:r>
            <a:r>
              <a:rPr sz="2400" dirty="0">
                <a:latin typeface="Calibri"/>
                <a:cs typeface="Calibri"/>
              </a:rPr>
              <a:t>&gt;&gt; </a:t>
            </a:r>
            <a:r>
              <a:rPr sz="2400" spc="-20" dirty="0">
                <a:latin typeface="Calibri"/>
                <a:cs typeface="Calibri"/>
              </a:rPr>
              <a:t>different </a:t>
            </a:r>
            <a:r>
              <a:rPr sz="2400" spc="-15" dirty="0">
                <a:latin typeface="Calibri"/>
                <a:cs typeface="Calibri"/>
              </a:rPr>
              <a:t> from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ordinary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7362" y="2487676"/>
            <a:ext cx="168275" cy="3097530"/>
            <a:chOff x="487362" y="2487676"/>
            <a:chExt cx="168275" cy="3097530"/>
          </a:xfrm>
        </p:grpSpPr>
        <p:sp>
          <p:nvSpPr>
            <p:cNvPr id="5" name="object 5"/>
            <p:cNvSpPr/>
            <p:nvPr/>
          </p:nvSpPr>
          <p:spPr>
            <a:xfrm>
              <a:off x="500062" y="2500376"/>
              <a:ext cx="142875" cy="3072130"/>
            </a:xfrm>
            <a:custGeom>
              <a:avLst/>
              <a:gdLst/>
              <a:ahLst/>
              <a:cxnLst/>
              <a:rect l="l" t="t" r="r" b="b"/>
              <a:pathLst>
                <a:path w="142875" h="3072129">
                  <a:moveTo>
                    <a:pt x="107162" y="0"/>
                  </a:moveTo>
                  <a:lnTo>
                    <a:pt x="35725" y="0"/>
                  </a:lnTo>
                  <a:lnTo>
                    <a:pt x="35725" y="3000375"/>
                  </a:lnTo>
                  <a:lnTo>
                    <a:pt x="0" y="3000375"/>
                  </a:lnTo>
                  <a:lnTo>
                    <a:pt x="71437" y="3071749"/>
                  </a:lnTo>
                  <a:lnTo>
                    <a:pt x="142875" y="3000375"/>
                  </a:lnTo>
                  <a:lnTo>
                    <a:pt x="107162" y="3000375"/>
                  </a:lnTo>
                  <a:lnTo>
                    <a:pt x="10716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0062" y="2500376"/>
              <a:ext cx="142875" cy="3072130"/>
            </a:xfrm>
            <a:custGeom>
              <a:avLst/>
              <a:gdLst/>
              <a:ahLst/>
              <a:cxnLst/>
              <a:rect l="l" t="t" r="r" b="b"/>
              <a:pathLst>
                <a:path w="142875" h="3072129">
                  <a:moveTo>
                    <a:pt x="0" y="3000375"/>
                  </a:moveTo>
                  <a:lnTo>
                    <a:pt x="35725" y="3000375"/>
                  </a:lnTo>
                  <a:lnTo>
                    <a:pt x="35725" y="0"/>
                  </a:lnTo>
                  <a:lnTo>
                    <a:pt x="107162" y="0"/>
                  </a:lnTo>
                  <a:lnTo>
                    <a:pt x="107162" y="3000375"/>
                  </a:lnTo>
                  <a:lnTo>
                    <a:pt x="142875" y="3000375"/>
                  </a:lnTo>
                  <a:lnTo>
                    <a:pt x="71437" y="3071749"/>
                  </a:lnTo>
                  <a:lnTo>
                    <a:pt x="0" y="300037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3350" y="475868"/>
            <a:ext cx="1256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Le</a:t>
            </a:r>
            <a:r>
              <a:rPr spc="-55" dirty="0"/>
              <a:t>g</a:t>
            </a:r>
            <a:r>
              <a:rPr spc="-5" dirty="0"/>
              <a:t>alese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79284"/>
            <a:ext cx="8070215" cy="30257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David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Mellinkoff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noted years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ago</a:t>
            </a:r>
            <a:endParaRPr sz="2400">
              <a:latin typeface="Calibri"/>
              <a:cs typeface="Calibri"/>
            </a:endParaRPr>
          </a:p>
          <a:p>
            <a:pPr marL="2127885">
              <a:lnSpc>
                <a:spcPct val="100000"/>
              </a:lnSpc>
              <a:spcBef>
                <a:spcPts val="580"/>
              </a:spcBef>
            </a:pPr>
            <a:r>
              <a:rPr sz="2400" i="1" spc="-5" dirty="0">
                <a:latin typeface="Calibri"/>
                <a:cs typeface="Calibri"/>
              </a:rPr>
              <a:t>The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Language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" dirty="0">
                <a:latin typeface="Calibri"/>
                <a:cs typeface="Calibri"/>
              </a:rPr>
              <a:t> Law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(</a:t>
            </a:r>
            <a:r>
              <a:rPr sz="2400" spc="-5" dirty="0">
                <a:latin typeface="Calibri"/>
                <a:cs typeface="Calibri"/>
              </a:rPr>
              <a:t>1963)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tabLst>
                <a:tab pos="1382395" algn="l"/>
                <a:tab pos="2113915" algn="l"/>
                <a:tab pos="3138805" algn="l"/>
                <a:tab pos="4316730" algn="l"/>
                <a:tab pos="5800090" algn="l"/>
                <a:tab pos="6787515" algn="l"/>
              </a:tabLst>
            </a:pPr>
            <a:r>
              <a:rPr sz="2400" spc="-5" dirty="0">
                <a:latin typeface="Calibri"/>
                <a:cs typeface="Calibri"/>
              </a:rPr>
              <a:t>English	</a:t>
            </a:r>
            <a:r>
              <a:rPr sz="2400" spc="-15" dirty="0">
                <a:latin typeface="Calibri"/>
                <a:cs typeface="Calibri"/>
              </a:rPr>
              <a:t>legal	</a:t>
            </a:r>
            <a:r>
              <a:rPr sz="2400" spc="-5" dirty="0">
                <a:latin typeface="Calibri"/>
                <a:cs typeface="Calibri"/>
              </a:rPr>
              <a:t>writing	</a:t>
            </a:r>
            <a:r>
              <a:rPr sz="2400" dirty="0">
                <a:latin typeface="Calibri"/>
                <a:cs typeface="Calibri"/>
              </a:rPr>
              <a:t>includes	</a:t>
            </a:r>
            <a:r>
              <a:rPr sz="2400" spc="-20" dirty="0">
                <a:latin typeface="Calibri"/>
                <a:cs typeface="Calibri"/>
              </a:rPr>
              <a:t>‘distinctive	words,	</a:t>
            </a:r>
            <a:r>
              <a:rPr sz="2400" spc="-5" dirty="0">
                <a:latin typeface="Calibri"/>
                <a:cs typeface="Calibri"/>
              </a:rPr>
              <a:t>meanings,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phrases,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expression’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2425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credited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launching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plain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American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5600" y="1643126"/>
            <a:ext cx="1905" cy="2145030"/>
          </a:xfrm>
          <a:custGeom>
            <a:avLst/>
            <a:gdLst/>
            <a:ahLst/>
            <a:cxnLst/>
            <a:rect l="l" t="t" r="r" b="b"/>
            <a:pathLst>
              <a:path w="1904" h="2145029">
                <a:moveTo>
                  <a:pt x="1587" y="0"/>
                </a:moveTo>
                <a:lnTo>
                  <a:pt x="0" y="2144649"/>
                </a:lnTo>
              </a:path>
            </a:pathLst>
          </a:custGeom>
          <a:ln w="1270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3225" y="3852671"/>
            <a:ext cx="361315" cy="290830"/>
          </a:xfrm>
          <a:custGeom>
            <a:avLst/>
            <a:gdLst/>
            <a:ahLst/>
            <a:cxnLst/>
            <a:rect l="l" t="t" r="r" b="b"/>
            <a:pathLst>
              <a:path w="361315" h="290829">
                <a:moveTo>
                  <a:pt x="261518" y="263144"/>
                </a:moveTo>
                <a:lnTo>
                  <a:pt x="258292" y="265556"/>
                </a:lnTo>
                <a:lnTo>
                  <a:pt x="257263" y="272541"/>
                </a:lnTo>
                <a:lnTo>
                  <a:pt x="259664" y="275716"/>
                </a:lnTo>
                <a:lnTo>
                  <a:pt x="361175" y="290702"/>
                </a:lnTo>
                <a:lnTo>
                  <a:pt x="360049" y="287781"/>
                </a:lnTo>
                <a:lnTo>
                  <a:pt x="347370" y="287781"/>
                </a:lnTo>
                <a:lnTo>
                  <a:pt x="329105" y="273170"/>
                </a:lnTo>
                <a:lnTo>
                  <a:pt x="261518" y="263144"/>
                </a:lnTo>
                <a:close/>
              </a:path>
              <a:path w="361315" h="290829">
                <a:moveTo>
                  <a:pt x="329105" y="273170"/>
                </a:moveTo>
                <a:lnTo>
                  <a:pt x="347370" y="287781"/>
                </a:lnTo>
                <a:lnTo>
                  <a:pt x="349504" y="285114"/>
                </a:lnTo>
                <a:lnTo>
                  <a:pt x="345401" y="285114"/>
                </a:lnTo>
                <a:lnTo>
                  <a:pt x="341507" y="275010"/>
                </a:lnTo>
                <a:lnTo>
                  <a:pt x="329105" y="273170"/>
                </a:lnTo>
                <a:close/>
              </a:path>
              <a:path w="361315" h="290829">
                <a:moveTo>
                  <a:pt x="320586" y="193294"/>
                </a:moveTo>
                <a:lnTo>
                  <a:pt x="314045" y="195833"/>
                </a:lnTo>
                <a:lnTo>
                  <a:pt x="312407" y="199516"/>
                </a:lnTo>
                <a:lnTo>
                  <a:pt x="336957" y="263206"/>
                </a:lnTo>
                <a:lnTo>
                  <a:pt x="355295" y="277875"/>
                </a:lnTo>
                <a:lnTo>
                  <a:pt x="347370" y="287781"/>
                </a:lnTo>
                <a:lnTo>
                  <a:pt x="360049" y="287781"/>
                </a:lnTo>
                <a:lnTo>
                  <a:pt x="324256" y="194944"/>
                </a:lnTo>
                <a:lnTo>
                  <a:pt x="320586" y="193294"/>
                </a:lnTo>
                <a:close/>
              </a:path>
              <a:path w="361315" h="290829">
                <a:moveTo>
                  <a:pt x="341507" y="275010"/>
                </a:moveTo>
                <a:lnTo>
                  <a:pt x="345401" y="285114"/>
                </a:lnTo>
                <a:lnTo>
                  <a:pt x="352259" y="276605"/>
                </a:lnTo>
                <a:lnTo>
                  <a:pt x="341507" y="275010"/>
                </a:lnTo>
                <a:close/>
              </a:path>
              <a:path w="361315" h="290829">
                <a:moveTo>
                  <a:pt x="336957" y="263206"/>
                </a:moveTo>
                <a:lnTo>
                  <a:pt x="341507" y="275010"/>
                </a:lnTo>
                <a:lnTo>
                  <a:pt x="352259" y="276605"/>
                </a:lnTo>
                <a:lnTo>
                  <a:pt x="345401" y="285114"/>
                </a:lnTo>
                <a:lnTo>
                  <a:pt x="349504" y="285114"/>
                </a:lnTo>
                <a:lnTo>
                  <a:pt x="355295" y="277875"/>
                </a:lnTo>
                <a:lnTo>
                  <a:pt x="336957" y="263206"/>
                </a:lnTo>
                <a:close/>
              </a:path>
              <a:path w="361315" h="290829">
                <a:moveTo>
                  <a:pt x="7924" y="0"/>
                </a:moveTo>
                <a:lnTo>
                  <a:pt x="0" y="9905"/>
                </a:lnTo>
                <a:lnTo>
                  <a:pt x="329105" y="273170"/>
                </a:lnTo>
                <a:lnTo>
                  <a:pt x="341507" y="275010"/>
                </a:lnTo>
                <a:lnTo>
                  <a:pt x="336957" y="263206"/>
                </a:lnTo>
                <a:lnTo>
                  <a:pt x="7924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4357" y="475868"/>
            <a:ext cx="341502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Legalese:</a:t>
            </a:r>
            <a:r>
              <a:rPr spc="-60" dirty="0"/>
              <a:t> </a:t>
            </a:r>
            <a:r>
              <a:rPr spc="-5" dirty="0"/>
              <a:t>main</a:t>
            </a:r>
            <a:r>
              <a:rPr spc="-30" dirty="0"/>
              <a:t> </a:t>
            </a:r>
            <a:r>
              <a:rPr spc="-20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13586"/>
            <a:ext cx="7489190" cy="55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Lexical</a:t>
            </a:r>
            <a:r>
              <a:rPr sz="2400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features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2425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Latin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terms</a:t>
            </a:r>
            <a:endParaRPr sz="2400">
              <a:latin typeface="Calibri"/>
              <a:cs typeface="Calibri"/>
            </a:endParaRPr>
          </a:p>
          <a:p>
            <a:pPr marR="367665" algn="ctr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ab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initio,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prima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facie,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obiter 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dicta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2425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terms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French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origin</a:t>
            </a:r>
            <a:endParaRPr sz="2400">
              <a:latin typeface="Calibri"/>
              <a:cs typeface="Calibri"/>
            </a:endParaRPr>
          </a:p>
          <a:p>
            <a:pPr marL="1308100" marR="892810" indent="-478790">
              <a:lnSpc>
                <a:spcPts val="3460"/>
              </a:lnSpc>
              <a:spcBef>
                <a:spcPts val="210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appeal,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complaint,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counsel,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damage,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evidence, </a:t>
            </a:r>
            <a:r>
              <a:rPr sz="2400" i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indictment,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justice, 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party,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sue,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verdict</a:t>
            </a:r>
            <a:endParaRPr sz="2400">
              <a:latin typeface="Calibri"/>
              <a:cs typeface="Calibri"/>
            </a:endParaRPr>
          </a:p>
          <a:p>
            <a:pPr marL="2332355">
              <a:lnSpc>
                <a:spcPct val="100000"/>
              </a:lnSpc>
              <a:spcBef>
                <a:spcPts val="360"/>
              </a:spcBef>
            </a:pPr>
            <a:r>
              <a:rPr sz="2400" dirty="0">
                <a:latin typeface="Calibri"/>
                <a:cs typeface="Calibri"/>
              </a:rPr>
              <a:t>including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unusual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order</a:t>
            </a:r>
            <a:endParaRPr sz="24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80"/>
              </a:spcBef>
            </a:pP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Attorney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General,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accounts</a:t>
            </a:r>
            <a:r>
              <a:rPr sz="2400" i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payable,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malice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aforethought</a:t>
            </a:r>
            <a:endParaRPr sz="2400">
              <a:latin typeface="Calibri"/>
              <a:cs typeface="Calibri"/>
            </a:endParaRPr>
          </a:p>
          <a:p>
            <a:pPr marL="2756535">
              <a:lnSpc>
                <a:spcPct val="100000"/>
              </a:lnSpc>
            </a:pP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notary</a:t>
            </a:r>
            <a:r>
              <a:rPr sz="2400" i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public</a:t>
            </a:r>
            <a:endParaRPr sz="2400">
              <a:latin typeface="Calibri"/>
              <a:cs typeface="Calibri"/>
            </a:endParaRPr>
          </a:p>
          <a:p>
            <a:pPr marL="1841500" marR="62865" indent="-142049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Calibri"/>
                <a:cs typeface="Calibri"/>
              </a:rPr>
              <a:t>adjectives </a:t>
            </a:r>
            <a:r>
              <a:rPr sz="2400" spc="-10" dirty="0">
                <a:latin typeface="Calibri"/>
                <a:cs typeface="Calibri"/>
              </a:rPr>
              <a:t>standing </a:t>
            </a:r>
            <a:r>
              <a:rPr sz="2400" spc="-5" dirty="0">
                <a:latin typeface="Calibri"/>
                <a:cs typeface="Calibri"/>
              </a:rPr>
              <a:t>behind nouns they </a:t>
            </a:r>
            <a:r>
              <a:rPr sz="2400" dirty="0">
                <a:latin typeface="Calibri"/>
                <a:cs typeface="Calibri"/>
              </a:rPr>
              <a:t>modify in </a:t>
            </a:r>
            <a:r>
              <a:rPr sz="2400" spc="-10" dirty="0">
                <a:latin typeface="Calibri"/>
                <a:cs typeface="Calibri"/>
              </a:rPr>
              <a:t>phrases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Adj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+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Nn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&gt;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General 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Attorney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0825" y="5157723"/>
            <a:ext cx="433705" cy="0"/>
          </a:xfrm>
          <a:custGeom>
            <a:avLst/>
            <a:gdLst/>
            <a:ahLst/>
            <a:cxnLst/>
            <a:rect l="l" t="t" r="r" b="b"/>
            <a:pathLst>
              <a:path w="433705">
                <a:moveTo>
                  <a:pt x="0" y="0"/>
                </a:moveTo>
                <a:lnTo>
                  <a:pt x="433387" y="0"/>
                </a:lnTo>
              </a:path>
            </a:pathLst>
          </a:custGeom>
          <a:ln w="1270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73037" y="5157723"/>
            <a:ext cx="654685" cy="915669"/>
            <a:chOff x="173037" y="5157723"/>
            <a:chExt cx="654685" cy="915669"/>
          </a:xfrm>
        </p:grpSpPr>
        <p:sp>
          <p:nvSpPr>
            <p:cNvPr id="6" name="object 6"/>
            <p:cNvSpPr/>
            <p:nvPr/>
          </p:nvSpPr>
          <p:spPr>
            <a:xfrm>
              <a:off x="179387" y="5157723"/>
              <a:ext cx="0" cy="864235"/>
            </a:xfrm>
            <a:custGeom>
              <a:avLst/>
              <a:gdLst/>
              <a:ahLst/>
              <a:cxnLst/>
              <a:rect l="l" t="t" r="r" b="b"/>
              <a:pathLst>
                <a:path h="864235">
                  <a:moveTo>
                    <a:pt x="0" y="0"/>
                  </a:moveTo>
                  <a:lnTo>
                    <a:pt x="0" y="863663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9387" y="5969685"/>
              <a:ext cx="648335" cy="103505"/>
            </a:xfrm>
            <a:custGeom>
              <a:avLst/>
              <a:gdLst/>
              <a:ahLst/>
              <a:cxnLst/>
              <a:rect l="l" t="t" r="r" b="b"/>
              <a:pathLst>
                <a:path w="648335" h="103504">
                  <a:moveTo>
                    <a:pt x="622521" y="51701"/>
                  </a:moveTo>
                  <a:lnTo>
                    <a:pt x="552704" y="92430"/>
                  </a:lnTo>
                  <a:lnTo>
                    <a:pt x="551675" y="96316"/>
                  </a:lnTo>
                  <a:lnTo>
                    <a:pt x="555205" y="102374"/>
                  </a:lnTo>
                  <a:lnTo>
                    <a:pt x="559092" y="103403"/>
                  </a:lnTo>
                  <a:lnTo>
                    <a:pt x="636839" y="58051"/>
                  </a:lnTo>
                  <a:lnTo>
                    <a:pt x="635127" y="58051"/>
                  </a:lnTo>
                  <a:lnTo>
                    <a:pt x="635127" y="57188"/>
                  </a:lnTo>
                  <a:lnTo>
                    <a:pt x="631926" y="57188"/>
                  </a:lnTo>
                  <a:lnTo>
                    <a:pt x="622521" y="51701"/>
                  </a:lnTo>
                  <a:close/>
                </a:path>
                <a:path w="648335" h="103504">
                  <a:moveTo>
                    <a:pt x="611636" y="45351"/>
                  </a:moveTo>
                  <a:lnTo>
                    <a:pt x="0" y="45351"/>
                  </a:lnTo>
                  <a:lnTo>
                    <a:pt x="0" y="58051"/>
                  </a:lnTo>
                  <a:lnTo>
                    <a:pt x="611636" y="58051"/>
                  </a:lnTo>
                  <a:lnTo>
                    <a:pt x="622521" y="51701"/>
                  </a:lnTo>
                  <a:lnTo>
                    <a:pt x="611636" y="45351"/>
                  </a:lnTo>
                  <a:close/>
                </a:path>
                <a:path w="648335" h="103504">
                  <a:moveTo>
                    <a:pt x="636840" y="45351"/>
                  </a:moveTo>
                  <a:lnTo>
                    <a:pt x="635127" y="45351"/>
                  </a:lnTo>
                  <a:lnTo>
                    <a:pt x="635127" y="58051"/>
                  </a:lnTo>
                  <a:lnTo>
                    <a:pt x="636839" y="58051"/>
                  </a:lnTo>
                  <a:lnTo>
                    <a:pt x="647725" y="51701"/>
                  </a:lnTo>
                  <a:lnTo>
                    <a:pt x="636840" y="45351"/>
                  </a:lnTo>
                  <a:close/>
                </a:path>
                <a:path w="648335" h="103504">
                  <a:moveTo>
                    <a:pt x="631926" y="46215"/>
                  </a:moveTo>
                  <a:lnTo>
                    <a:pt x="622521" y="51701"/>
                  </a:lnTo>
                  <a:lnTo>
                    <a:pt x="631926" y="57188"/>
                  </a:lnTo>
                  <a:lnTo>
                    <a:pt x="631926" y="46215"/>
                  </a:lnTo>
                  <a:close/>
                </a:path>
                <a:path w="648335" h="103504">
                  <a:moveTo>
                    <a:pt x="635127" y="46215"/>
                  </a:moveTo>
                  <a:lnTo>
                    <a:pt x="631926" y="46215"/>
                  </a:lnTo>
                  <a:lnTo>
                    <a:pt x="631926" y="57188"/>
                  </a:lnTo>
                  <a:lnTo>
                    <a:pt x="635127" y="57188"/>
                  </a:lnTo>
                  <a:lnTo>
                    <a:pt x="635127" y="46215"/>
                  </a:lnTo>
                  <a:close/>
                </a:path>
                <a:path w="648335" h="103504">
                  <a:moveTo>
                    <a:pt x="559092" y="0"/>
                  </a:moveTo>
                  <a:lnTo>
                    <a:pt x="555205" y="1016"/>
                  </a:lnTo>
                  <a:lnTo>
                    <a:pt x="551675" y="7073"/>
                  </a:lnTo>
                  <a:lnTo>
                    <a:pt x="552704" y="10972"/>
                  </a:lnTo>
                  <a:lnTo>
                    <a:pt x="622521" y="51701"/>
                  </a:lnTo>
                  <a:lnTo>
                    <a:pt x="631926" y="46215"/>
                  </a:lnTo>
                  <a:lnTo>
                    <a:pt x="635127" y="46215"/>
                  </a:lnTo>
                  <a:lnTo>
                    <a:pt x="635127" y="45351"/>
                  </a:lnTo>
                  <a:lnTo>
                    <a:pt x="636840" y="45351"/>
                  </a:lnTo>
                  <a:lnTo>
                    <a:pt x="559092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5791" y="1818513"/>
            <a:ext cx="6718300" cy="353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7950" marR="542290" indent="-1365885">
              <a:lnSpc>
                <a:spcPct val="120000"/>
              </a:lnSpc>
              <a:spcBef>
                <a:spcPts val="100"/>
              </a:spcBef>
            </a:pPr>
            <a:r>
              <a:rPr sz="2400" spc="-45" dirty="0">
                <a:latin typeface="Calibri"/>
                <a:cs typeface="Calibri"/>
              </a:rPr>
              <a:t>Terms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art </a:t>
            </a:r>
            <a:r>
              <a:rPr sz="2400" spc="-5" dirty="0">
                <a:latin typeface="Calibri"/>
                <a:cs typeface="Calibri"/>
              </a:rPr>
              <a:t>(or </a:t>
            </a:r>
            <a:r>
              <a:rPr sz="2400" spc="-10" dirty="0">
                <a:latin typeface="Calibri"/>
                <a:cs typeface="Calibri"/>
              </a:rPr>
              <a:t>legal jargon)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20" dirty="0">
                <a:latin typeface="Calibri"/>
                <a:cs typeface="Calibri"/>
              </a:rPr>
              <a:t>different </a:t>
            </a:r>
            <a:r>
              <a:rPr sz="2400" spc="-5" dirty="0">
                <a:latin typeface="Calibri"/>
                <a:cs typeface="Calibri"/>
              </a:rPr>
              <a:t>origins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borrowed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ordinary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words</a:t>
            </a:r>
            <a:endParaRPr sz="2400">
              <a:latin typeface="Calibri"/>
              <a:cs typeface="Calibri"/>
            </a:endParaRPr>
          </a:p>
          <a:p>
            <a:pPr marL="226568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Calibri"/>
                <a:cs typeface="Calibri"/>
              </a:rPr>
              <a:t>used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with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special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meanings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217170">
              <a:lnSpc>
                <a:spcPct val="100000"/>
              </a:lnSpc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consideration</a:t>
            </a:r>
            <a:endParaRPr sz="2400">
              <a:latin typeface="Calibri"/>
              <a:cs typeface="Calibri"/>
            </a:endParaRPr>
          </a:p>
          <a:p>
            <a:pPr marL="1992630">
              <a:lnSpc>
                <a:spcPct val="100000"/>
              </a:lnSpc>
              <a:spcBef>
                <a:spcPts val="580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duress</a:t>
            </a:r>
            <a:endParaRPr sz="2400">
              <a:latin typeface="Calibri"/>
              <a:cs typeface="Calibri"/>
            </a:endParaRPr>
          </a:p>
          <a:p>
            <a:pPr marL="2948305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privity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endParaRPr sz="2400">
              <a:latin typeface="Calibri"/>
              <a:cs typeface="Calibri"/>
            </a:endParaRPr>
          </a:p>
          <a:p>
            <a:pPr marL="5269865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redemption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5791" y="656335"/>
            <a:ext cx="76606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If</a:t>
            </a:r>
            <a:r>
              <a:rPr sz="2400" spc="-10" dirty="0"/>
              <a:t> </a:t>
            </a:r>
            <a:r>
              <a:rPr sz="2400" spc="-5" dirty="0"/>
              <a:t>law</a:t>
            </a:r>
            <a:r>
              <a:rPr sz="2400" spc="-20" dirty="0"/>
              <a:t> </a:t>
            </a:r>
            <a:r>
              <a:rPr sz="2400" spc="-5" dirty="0"/>
              <a:t>pervades</a:t>
            </a:r>
            <a:r>
              <a:rPr sz="2400" spc="10" dirty="0"/>
              <a:t> </a:t>
            </a:r>
            <a:r>
              <a:rPr sz="2400" spc="-5" dirty="0"/>
              <a:t>our lives,</a:t>
            </a:r>
            <a:r>
              <a:rPr sz="2400" spc="-10" dirty="0"/>
              <a:t> </a:t>
            </a:r>
            <a:r>
              <a:rPr sz="2400" dirty="0"/>
              <a:t>its</a:t>
            </a:r>
            <a:r>
              <a:rPr sz="2400" spc="-20" dirty="0"/>
              <a:t> </a:t>
            </a:r>
            <a:r>
              <a:rPr sz="2400" spc="-10" dirty="0"/>
              <a:t>Language</a:t>
            </a:r>
            <a:r>
              <a:rPr sz="2400" spc="5" dirty="0"/>
              <a:t> </a:t>
            </a:r>
            <a:r>
              <a:rPr sz="2400" spc="-5" dirty="0"/>
              <a:t>has </a:t>
            </a:r>
            <a:r>
              <a:rPr sz="2400" dirty="0"/>
              <a:t>an</a:t>
            </a:r>
            <a:r>
              <a:rPr sz="2400" spc="-5" dirty="0"/>
              <a:t> influence</a:t>
            </a:r>
            <a:r>
              <a:rPr sz="2400" dirty="0"/>
              <a:t> </a:t>
            </a:r>
            <a:r>
              <a:rPr sz="2400" spc="-5" dirty="0"/>
              <a:t>on law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878839" y="1534414"/>
            <a:ext cx="77311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73150" algn="l"/>
                <a:tab pos="1534795" algn="l"/>
                <a:tab pos="2346325" algn="l"/>
                <a:tab pos="2760980" algn="l"/>
                <a:tab pos="3330575" algn="l"/>
                <a:tab pos="3938904" algn="l"/>
                <a:tab pos="4254500" algn="l"/>
                <a:tab pos="5992495" algn="l"/>
                <a:tab pos="6699250" algn="l"/>
              </a:tabLst>
            </a:pPr>
            <a:r>
              <a:rPr sz="2400" spc="-5" dirty="0">
                <a:latin typeface="Calibri"/>
                <a:cs typeface="Calibri"/>
              </a:rPr>
              <a:t>shape</a:t>
            </a:r>
            <a:r>
              <a:rPr sz="2400" dirty="0">
                <a:latin typeface="Calibri"/>
                <a:cs typeface="Calibri"/>
              </a:rPr>
              <a:t>d	</a:t>
            </a:r>
            <a:r>
              <a:rPr sz="2400" spc="-1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y	</a:t>
            </a:r>
            <a:r>
              <a:rPr sz="2400" i="1" spc="-5" dirty="0">
                <a:latin typeface="Calibri"/>
                <a:cs typeface="Calibri"/>
              </a:rPr>
              <a:t>us</a:t>
            </a:r>
            <a:r>
              <a:rPr sz="2400" i="1" spc="5" dirty="0">
                <a:latin typeface="Calibri"/>
                <a:cs typeface="Calibri"/>
              </a:rPr>
              <a:t>e</a:t>
            </a:r>
            <a:r>
              <a:rPr sz="2400" i="1" dirty="0">
                <a:latin typeface="Calibri"/>
                <a:cs typeface="Calibri"/>
              </a:rPr>
              <a:t>rs	of	the	law	&gt;	</a:t>
            </a:r>
            <a:r>
              <a:rPr sz="2400" i="1" spc="-5" dirty="0">
                <a:latin typeface="Calibri"/>
                <a:cs typeface="Calibri"/>
              </a:rPr>
              <a:t>pr</a:t>
            </a:r>
            <a:r>
              <a:rPr sz="2400" i="1" spc="5" dirty="0">
                <a:latin typeface="Calibri"/>
                <a:cs typeface="Calibri"/>
              </a:rPr>
              <a:t>a</a:t>
            </a:r>
            <a:r>
              <a:rPr sz="2400" i="1" dirty="0">
                <a:latin typeface="Calibri"/>
                <a:cs typeface="Calibri"/>
              </a:rPr>
              <a:t>ctitioners	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.</a:t>
            </a:r>
            <a:r>
              <a:rPr sz="2400" spc="-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.	l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w</a:t>
            </a:r>
            <a:r>
              <a:rPr sz="2400" spc="-20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s,  </a:t>
            </a:r>
            <a:r>
              <a:rPr sz="2400" spc="-10" dirty="0">
                <a:latin typeface="Calibri"/>
                <a:cs typeface="Calibri"/>
              </a:rPr>
              <a:t>judges,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legislators)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 </a:t>
            </a:r>
            <a:r>
              <a:rPr sz="2400" i="1" spc="-5" dirty="0">
                <a:latin typeface="Calibri"/>
                <a:cs typeface="Calibri"/>
              </a:rPr>
              <a:t>academics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professors)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9126" y="2500248"/>
            <a:ext cx="2228850" cy="2057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9375" y="3857625"/>
            <a:ext cx="2438400" cy="1828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0062" y="2857500"/>
            <a:ext cx="2628900" cy="174307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00250" y="4714937"/>
            <a:ext cx="3663950" cy="2052574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4711446" y="1137666"/>
            <a:ext cx="575310" cy="362585"/>
          </a:xfrm>
          <a:custGeom>
            <a:avLst/>
            <a:gdLst/>
            <a:ahLst/>
            <a:cxnLst/>
            <a:rect l="l" t="t" r="r" b="b"/>
            <a:pathLst>
              <a:path w="575310" h="362584">
                <a:moveTo>
                  <a:pt x="472820" y="346710"/>
                </a:moveTo>
                <a:lnTo>
                  <a:pt x="469900" y="349504"/>
                </a:lnTo>
                <a:lnTo>
                  <a:pt x="469645" y="356488"/>
                </a:lnTo>
                <a:lnTo>
                  <a:pt x="472439" y="359410"/>
                </a:lnTo>
                <a:lnTo>
                  <a:pt x="574928" y="362585"/>
                </a:lnTo>
                <a:lnTo>
                  <a:pt x="574195" y="361188"/>
                </a:lnTo>
                <a:lnTo>
                  <a:pt x="560958" y="361188"/>
                </a:lnTo>
                <a:lnTo>
                  <a:pt x="541129" y="348797"/>
                </a:lnTo>
                <a:lnTo>
                  <a:pt x="472820" y="346710"/>
                </a:lnTo>
                <a:close/>
              </a:path>
              <a:path w="575310" h="362584">
                <a:moveTo>
                  <a:pt x="541129" y="348797"/>
                </a:moveTo>
                <a:lnTo>
                  <a:pt x="560958" y="361188"/>
                </a:lnTo>
                <a:lnTo>
                  <a:pt x="562481" y="358775"/>
                </a:lnTo>
                <a:lnTo>
                  <a:pt x="558673" y="358775"/>
                </a:lnTo>
                <a:lnTo>
                  <a:pt x="553606" y="349174"/>
                </a:lnTo>
                <a:lnTo>
                  <a:pt x="541129" y="348797"/>
                </a:lnTo>
                <a:close/>
              </a:path>
              <a:path w="575310" h="362584">
                <a:moveTo>
                  <a:pt x="523366" y="270510"/>
                </a:moveTo>
                <a:lnTo>
                  <a:pt x="520191" y="272161"/>
                </a:lnTo>
                <a:lnTo>
                  <a:pt x="517143" y="273812"/>
                </a:lnTo>
                <a:lnTo>
                  <a:pt x="516000" y="277622"/>
                </a:lnTo>
                <a:lnTo>
                  <a:pt x="517525" y="280797"/>
                </a:lnTo>
                <a:lnTo>
                  <a:pt x="547738" y="338052"/>
                </a:lnTo>
                <a:lnTo>
                  <a:pt x="567689" y="350520"/>
                </a:lnTo>
                <a:lnTo>
                  <a:pt x="560958" y="361188"/>
                </a:lnTo>
                <a:lnTo>
                  <a:pt x="574195" y="361188"/>
                </a:lnTo>
                <a:lnTo>
                  <a:pt x="528827" y="274828"/>
                </a:lnTo>
                <a:lnTo>
                  <a:pt x="527176" y="271780"/>
                </a:lnTo>
                <a:lnTo>
                  <a:pt x="523366" y="270510"/>
                </a:lnTo>
                <a:close/>
              </a:path>
              <a:path w="575310" h="362584">
                <a:moveTo>
                  <a:pt x="553606" y="349174"/>
                </a:moveTo>
                <a:lnTo>
                  <a:pt x="558673" y="358775"/>
                </a:lnTo>
                <a:lnTo>
                  <a:pt x="564514" y="349504"/>
                </a:lnTo>
                <a:lnTo>
                  <a:pt x="553606" y="349174"/>
                </a:lnTo>
                <a:close/>
              </a:path>
              <a:path w="575310" h="362584">
                <a:moveTo>
                  <a:pt x="547738" y="338052"/>
                </a:moveTo>
                <a:lnTo>
                  <a:pt x="553606" y="349174"/>
                </a:lnTo>
                <a:lnTo>
                  <a:pt x="564514" y="349504"/>
                </a:lnTo>
                <a:lnTo>
                  <a:pt x="558673" y="358775"/>
                </a:lnTo>
                <a:lnTo>
                  <a:pt x="562481" y="358775"/>
                </a:lnTo>
                <a:lnTo>
                  <a:pt x="567689" y="350520"/>
                </a:lnTo>
                <a:lnTo>
                  <a:pt x="547738" y="338052"/>
                </a:lnTo>
                <a:close/>
              </a:path>
              <a:path w="575310" h="362584">
                <a:moveTo>
                  <a:pt x="6730" y="0"/>
                </a:moveTo>
                <a:lnTo>
                  <a:pt x="0" y="10668"/>
                </a:lnTo>
                <a:lnTo>
                  <a:pt x="541129" y="348797"/>
                </a:lnTo>
                <a:lnTo>
                  <a:pt x="553606" y="349174"/>
                </a:lnTo>
                <a:lnTo>
                  <a:pt x="547738" y="338052"/>
                </a:lnTo>
                <a:lnTo>
                  <a:pt x="6730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5791" y="1452448"/>
            <a:ext cx="7734300" cy="5001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Archaic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referential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adverbs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Here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2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There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Where</a:t>
            </a:r>
            <a:r>
              <a:rPr sz="2400" i="1" spc="2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+</a:t>
            </a:r>
            <a:r>
              <a:rPr sz="2400" spc="2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preposition</a:t>
            </a:r>
            <a:endParaRPr sz="24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</a:pP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(pronominal</a:t>
            </a:r>
            <a:r>
              <a:rPr sz="2400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adverbs)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Old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 origin: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  <a:spcBef>
                <a:spcPts val="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Hereby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[adv.]</a:t>
            </a:r>
            <a:r>
              <a:rPr sz="2400" dirty="0">
                <a:latin typeface="Calibri"/>
                <a:cs typeface="Calibri"/>
              </a:rPr>
              <a:t> modern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equivalent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‘in</a:t>
            </a:r>
            <a:r>
              <a:rPr sz="2400" spc="-5" dirty="0">
                <a:latin typeface="Calibri"/>
                <a:cs typeface="Calibri"/>
              </a:rPr>
              <a:t> this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way’,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‘by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this’</a:t>
            </a:r>
            <a:endParaRPr sz="24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  <a:spcBef>
                <a:spcPts val="57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Hereof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[adv.]</a:t>
            </a:r>
            <a:r>
              <a:rPr sz="2400" dirty="0">
                <a:latin typeface="Calibri"/>
                <a:cs typeface="Calibri"/>
              </a:rPr>
              <a:t> modern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equivalent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‘of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this’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Thereby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[adv.]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modern </a:t>
            </a:r>
            <a:r>
              <a:rPr sz="2400" spc="-10" dirty="0">
                <a:latin typeface="Calibri"/>
                <a:cs typeface="Calibri"/>
              </a:rPr>
              <a:t>equivalent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‘in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that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way’,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‘by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that’</a:t>
            </a:r>
            <a:endParaRPr sz="24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580"/>
              </a:spcBef>
              <a:tabLst>
                <a:tab pos="1228725" algn="l"/>
                <a:tab pos="2387600" algn="l"/>
                <a:tab pos="3479800" algn="l"/>
                <a:tab pos="4603750" algn="l"/>
                <a:tab pos="6047105" algn="l"/>
                <a:tab pos="6504305" algn="l"/>
                <a:tab pos="7400290" algn="l"/>
              </a:tabLst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Wher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f	</a:t>
            </a:r>
            <a:r>
              <a:rPr sz="2400" dirty="0">
                <a:latin typeface="Calibri"/>
                <a:cs typeface="Calibri"/>
              </a:rPr>
              <a:t>[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el</a:t>
            </a:r>
            <a:r>
              <a:rPr sz="2400" spc="-2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	a</a:t>
            </a:r>
            <a:r>
              <a:rPr sz="2400" spc="5" dirty="0">
                <a:latin typeface="Calibri"/>
                <a:cs typeface="Calibri"/>
              </a:rPr>
              <a:t>d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erb]	mod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rn	equi</a:t>
            </a:r>
            <a:r>
              <a:rPr sz="2400" spc="-4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al</a:t>
            </a:r>
            <a:r>
              <a:rPr sz="2400" spc="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85" dirty="0">
                <a:latin typeface="Calibri"/>
                <a:cs typeface="Calibri"/>
              </a:rPr>
              <a:t>‘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	wh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80" dirty="0">
                <a:latin typeface="Calibri"/>
                <a:cs typeface="Calibri"/>
              </a:rPr>
              <a:t>t</a:t>
            </a:r>
            <a:r>
              <a:rPr sz="2400" spc="-229" dirty="0">
                <a:latin typeface="Calibri"/>
                <a:cs typeface="Calibri"/>
              </a:rPr>
              <a:t>’</a:t>
            </a:r>
            <a:r>
              <a:rPr sz="2400" dirty="0">
                <a:latin typeface="Calibri"/>
                <a:cs typeface="Calibri"/>
              </a:rPr>
              <a:t>,	</a:t>
            </a:r>
            <a:r>
              <a:rPr sz="2400" spc="-85" dirty="0">
                <a:latin typeface="Calibri"/>
                <a:cs typeface="Calibri"/>
              </a:rPr>
              <a:t>‘</a:t>
            </a:r>
            <a:r>
              <a:rPr sz="2400" spc="-5" dirty="0">
                <a:latin typeface="Calibri"/>
                <a:cs typeface="Calibri"/>
              </a:rPr>
              <a:t>of</a:t>
            </a:r>
            <a:endParaRPr sz="24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which’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  <a:spcBef>
                <a:spcPts val="5"/>
              </a:spcBef>
              <a:tabLst>
                <a:tab pos="1420495" algn="l"/>
                <a:tab pos="1907539" algn="l"/>
                <a:tab pos="3357879" algn="l"/>
                <a:tab pos="4952365" algn="l"/>
                <a:tab pos="6000115" algn="l"/>
                <a:tab pos="7489190" algn="l"/>
              </a:tabLst>
            </a:pPr>
            <a:r>
              <a:rPr sz="2400" spc="-5" dirty="0">
                <a:latin typeface="Calibri"/>
                <a:cs typeface="Calibri"/>
              </a:rPr>
              <a:t>sh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rtha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d	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ese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ting	i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orm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n	al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ady	me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ne</a:t>
            </a:r>
            <a:r>
              <a:rPr sz="2400" dirty="0">
                <a:latin typeface="Calibri"/>
                <a:cs typeface="Calibri"/>
              </a:rPr>
              <a:t>d	in</a:t>
            </a:r>
            <a:endParaRPr sz="24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the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text</a:t>
            </a:r>
            <a:endParaRPr sz="24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  <a:spcBef>
                <a:spcPts val="57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parties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hereto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…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instead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parties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this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contract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…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92125" y="2065401"/>
            <a:ext cx="365760" cy="3292475"/>
            <a:chOff x="492125" y="2065401"/>
            <a:chExt cx="365760" cy="3292475"/>
          </a:xfrm>
        </p:grpSpPr>
        <p:sp>
          <p:nvSpPr>
            <p:cNvPr id="4" name="object 4"/>
            <p:cNvSpPr/>
            <p:nvPr/>
          </p:nvSpPr>
          <p:spPr>
            <a:xfrm>
              <a:off x="498475" y="2071751"/>
              <a:ext cx="1905" cy="2930525"/>
            </a:xfrm>
            <a:custGeom>
              <a:avLst/>
              <a:gdLst/>
              <a:ahLst/>
              <a:cxnLst/>
              <a:rect l="l" t="t" r="r" b="b"/>
              <a:pathLst>
                <a:path w="1904" h="2930525">
                  <a:moveTo>
                    <a:pt x="1587" y="0"/>
                  </a:moveTo>
                  <a:lnTo>
                    <a:pt x="0" y="2930525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95579" y="4996180"/>
              <a:ext cx="361950" cy="361950"/>
            </a:xfrm>
            <a:custGeom>
              <a:avLst/>
              <a:gdLst/>
              <a:ahLst/>
              <a:cxnLst/>
              <a:rect l="l" t="t" r="r" b="b"/>
              <a:pathLst>
                <a:path w="361950" h="361950">
                  <a:moveTo>
                    <a:pt x="265696" y="323215"/>
                  </a:moveTo>
                  <a:lnTo>
                    <a:pt x="262216" y="325247"/>
                  </a:lnTo>
                  <a:lnTo>
                    <a:pt x="260438" y="332105"/>
                  </a:lnTo>
                  <a:lnTo>
                    <a:pt x="262458" y="335534"/>
                  </a:lnTo>
                  <a:lnTo>
                    <a:pt x="361695" y="361696"/>
                  </a:lnTo>
                  <a:lnTo>
                    <a:pt x="360526" y="357251"/>
                  </a:lnTo>
                  <a:lnTo>
                    <a:pt x="348297" y="357251"/>
                  </a:lnTo>
                  <a:lnTo>
                    <a:pt x="331637" y="340587"/>
                  </a:lnTo>
                  <a:lnTo>
                    <a:pt x="265696" y="323215"/>
                  </a:lnTo>
                  <a:close/>
                </a:path>
                <a:path w="361950" h="361950">
                  <a:moveTo>
                    <a:pt x="331637" y="340587"/>
                  </a:moveTo>
                  <a:lnTo>
                    <a:pt x="348297" y="357251"/>
                  </a:lnTo>
                  <a:lnTo>
                    <a:pt x="351206" y="354330"/>
                  </a:lnTo>
                  <a:lnTo>
                    <a:pt x="346633" y="354330"/>
                  </a:lnTo>
                  <a:lnTo>
                    <a:pt x="343867" y="343809"/>
                  </a:lnTo>
                  <a:lnTo>
                    <a:pt x="331637" y="340587"/>
                  </a:lnTo>
                  <a:close/>
                </a:path>
                <a:path w="361950" h="361950">
                  <a:moveTo>
                    <a:pt x="332105" y="260350"/>
                  </a:moveTo>
                  <a:lnTo>
                    <a:pt x="325323" y="262128"/>
                  </a:lnTo>
                  <a:lnTo>
                    <a:pt x="323303" y="265684"/>
                  </a:lnTo>
                  <a:lnTo>
                    <a:pt x="324192" y="268986"/>
                  </a:lnTo>
                  <a:lnTo>
                    <a:pt x="340663" y="331623"/>
                  </a:lnTo>
                  <a:lnTo>
                    <a:pt x="357276" y="348234"/>
                  </a:lnTo>
                  <a:lnTo>
                    <a:pt x="348297" y="357251"/>
                  </a:lnTo>
                  <a:lnTo>
                    <a:pt x="360526" y="357251"/>
                  </a:lnTo>
                  <a:lnTo>
                    <a:pt x="335584" y="262382"/>
                  </a:lnTo>
                  <a:lnTo>
                    <a:pt x="332105" y="260350"/>
                  </a:lnTo>
                  <a:close/>
                </a:path>
                <a:path w="361950" h="361950">
                  <a:moveTo>
                    <a:pt x="343867" y="343809"/>
                  </a:moveTo>
                  <a:lnTo>
                    <a:pt x="346633" y="354330"/>
                  </a:lnTo>
                  <a:lnTo>
                    <a:pt x="354393" y="346583"/>
                  </a:lnTo>
                  <a:lnTo>
                    <a:pt x="343867" y="343809"/>
                  </a:lnTo>
                  <a:close/>
                </a:path>
                <a:path w="361950" h="361950">
                  <a:moveTo>
                    <a:pt x="340663" y="331623"/>
                  </a:moveTo>
                  <a:lnTo>
                    <a:pt x="343867" y="343809"/>
                  </a:lnTo>
                  <a:lnTo>
                    <a:pt x="354393" y="346583"/>
                  </a:lnTo>
                  <a:lnTo>
                    <a:pt x="346633" y="354330"/>
                  </a:lnTo>
                  <a:lnTo>
                    <a:pt x="351206" y="354330"/>
                  </a:lnTo>
                  <a:lnTo>
                    <a:pt x="357276" y="348234"/>
                  </a:lnTo>
                  <a:lnTo>
                    <a:pt x="340663" y="331623"/>
                  </a:lnTo>
                  <a:close/>
                </a:path>
                <a:path w="361950" h="361950">
                  <a:moveTo>
                    <a:pt x="8978" y="0"/>
                  </a:moveTo>
                  <a:lnTo>
                    <a:pt x="0" y="8890"/>
                  </a:lnTo>
                  <a:lnTo>
                    <a:pt x="331637" y="340587"/>
                  </a:lnTo>
                  <a:lnTo>
                    <a:pt x="343867" y="343809"/>
                  </a:lnTo>
                  <a:lnTo>
                    <a:pt x="340663" y="331623"/>
                  </a:lnTo>
                  <a:lnTo>
                    <a:pt x="8978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489584"/>
            <a:ext cx="43745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8540" algn="l"/>
                <a:tab pos="2260600" algn="l"/>
                <a:tab pos="3606800" algn="l"/>
              </a:tabLst>
            </a:pPr>
            <a:r>
              <a:rPr sz="2400" spc="-5" dirty="0">
                <a:latin typeface="Calibri"/>
                <a:cs typeface="Calibri"/>
              </a:rPr>
              <a:t>Othe</a:t>
            </a:r>
            <a:r>
              <a:rPr sz="2400" dirty="0">
                <a:latin typeface="Calibri"/>
                <a:cs typeface="Calibri"/>
              </a:rPr>
              <a:t>r	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ch</a:t>
            </a:r>
            <a:r>
              <a:rPr sz="2400" spc="5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c,	le</a:t>
            </a:r>
            <a:r>
              <a:rPr sz="2400" spc="-60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ali</a:t>
            </a:r>
            <a:r>
              <a:rPr sz="2400" spc="-2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c	</a:t>
            </a:r>
            <a:r>
              <a:rPr sz="2400" spc="-25" dirty="0">
                <a:latin typeface="Calibri"/>
                <a:cs typeface="Calibri"/>
              </a:rPr>
              <a:t>w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5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ds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2689" y="489584"/>
            <a:ext cx="575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with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47840" y="489584"/>
            <a:ext cx="1313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Calibri"/>
                <a:cs typeface="Calibri"/>
              </a:rPr>
              <a:t>referential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20990" y="489584"/>
            <a:ext cx="685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alue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5791" y="855345"/>
            <a:ext cx="7733665" cy="5293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635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(unfamilar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pro-forms)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replace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(whole </a:t>
            </a:r>
            <a:r>
              <a:rPr sz="2400" spc="-5" dirty="0">
                <a:latin typeface="Calibri"/>
                <a:cs typeface="Calibri"/>
              </a:rPr>
              <a:t> purpose of </a:t>
            </a:r>
            <a:r>
              <a:rPr sz="2400" spc="-15" dirty="0">
                <a:latin typeface="Calibri"/>
                <a:cs typeface="Calibri"/>
              </a:rPr>
              <a:t>pro-forms) </a:t>
            </a:r>
            <a:r>
              <a:rPr sz="2400" spc="-5" dirty="0">
                <a:latin typeface="Calibri"/>
                <a:cs typeface="Calibri"/>
              </a:rPr>
              <a:t>but used </a:t>
            </a:r>
            <a:r>
              <a:rPr sz="2400" dirty="0">
                <a:latin typeface="Calibri"/>
                <a:cs typeface="Calibri"/>
              </a:rPr>
              <a:t>as </a:t>
            </a:r>
            <a:r>
              <a:rPr sz="2400" spc="-5" dirty="0">
                <a:latin typeface="Calibri"/>
                <a:cs typeface="Calibri"/>
              </a:rPr>
              <a:t>adjectives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modify </a:t>
            </a:r>
            <a:r>
              <a:rPr sz="2400" spc="-1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 noun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5240" marR="5080" algn="just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demonstrative </a:t>
            </a:r>
            <a:r>
              <a:rPr sz="2400" spc="-5" dirty="0">
                <a:latin typeface="Calibri"/>
                <a:cs typeface="Calibri"/>
              </a:rPr>
              <a:t>adjectives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said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such </a:t>
            </a:r>
            <a:r>
              <a:rPr sz="2400" spc="-5" dirty="0">
                <a:latin typeface="Calibri"/>
                <a:cs typeface="Calibri"/>
              </a:rPr>
              <a:t>(or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aforesaid</a:t>
            </a:r>
            <a:r>
              <a:rPr sz="2400" spc="-5" dirty="0">
                <a:latin typeface="Calibri"/>
                <a:cs typeface="Calibri"/>
              </a:rPr>
              <a:t>)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5" dirty="0">
                <a:latin typeface="Calibri"/>
                <a:cs typeface="Calibri"/>
              </a:rPr>
              <a:t>refer 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back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person </a:t>
            </a:r>
            <a:r>
              <a:rPr sz="2400" spc="-5" dirty="0">
                <a:latin typeface="Calibri"/>
                <a:cs typeface="Calibri"/>
              </a:rPr>
              <a:t>or thing already mentioned (in place of </a:t>
            </a:r>
            <a:r>
              <a:rPr sz="2400" spc="-35" dirty="0">
                <a:latin typeface="Calibri"/>
                <a:cs typeface="Calibri"/>
              </a:rPr>
              <a:t>‘it’, 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‘he’,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‘she’,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etc.)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</a:t>
            </a:r>
            <a:r>
              <a:rPr sz="2400" spc="495" dirty="0"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said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John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Smith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i="1" spc="-45" dirty="0">
                <a:latin typeface="Calibri"/>
                <a:cs typeface="Calibri"/>
              </a:rPr>
              <a:t>-er,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spc="-50" dirty="0">
                <a:latin typeface="Calibri"/>
                <a:cs typeface="Calibri"/>
              </a:rPr>
              <a:t>-or,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-ee </a:t>
            </a:r>
            <a:r>
              <a:rPr sz="2400" spc="-5" dirty="0">
                <a:latin typeface="Calibri"/>
                <a:cs typeface="Calibri"/>
              </a:rPr>
              <a:t>name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endings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10" dirty="0">
                <a:latin typeface="Calibri"/>
                <a:cs typeface="Calibri"/>
              </a:rPr>
              <a:t> agents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  <a:p>
            <a:pPr marL="1240790" marR="1742439" indent="1228725">
              <a:lnSpc>
                <a:spcPts val="3460"/>
              </a:lnSpc>
              <a:spcBef>
                <a:spcPts val="204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lessor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lessee 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(mis)representor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(mis)representee</a:t>
            </a:r>
            <a:endParaRPr sz="2400">
              <a:latin typeface="Calibri"/>
              <a:cs typeface="Calibri"/>
            </a:endParaRPr>
          </a:p>
          <a:p>
            <a:pPr marL="15240" marR="5715">
              <a:lnSpc>
                <a:spcPct val="100000"/>
              </a:lnSpc>
              <a:spcBef>
                <a:spcPts val="365"/>
              </a:spcBef>
            </a:pPr>
            <a:r>
              <a:rPr sz="2400" spc="-10" dirty="0">
                <a:latin typeface="Calibri"/>
                <a:cs typeface="Calibri"/>
              </a:rPr>
              <a:t>reciprocal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opposite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nature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relationship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indicated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alternative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endings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5925" y="2630551"/>
            <a:ext cx="168275" cy="311150"/>
            <a:chOff x="415925" y="2630551"/>
            <a:chExt cx="168275" cy="311150"/>
          </a:xfrm>
        </p:grpSpPr>
        <p:sp>
          <p:nvSpPr>
            <p:cNvPr id="8" name="object 8"/>
            <p:cNvSpPr/>
            <p:nvPr/>
          </p:nvSpPr>
          <p:spPr>
            <a:xfrm>
              <a:off x="428625" y="2643251"/>
              <a:ext cx="142875" cy="285750"/>
            </a:xfrm>
            <a:custGeom>
              <a:avLst/>
              <a:gdLst/>
              <a:ahLst/>
              <a:cxnLst/>
              <a:rect l="l" t="t" r="r" b="b"/>
              <a:pathLst>
                <a:path w="142875" h="285750">
                  <a:moveTo>
                    <a:pt x="71437" y="0"/>
                  </a:moveTo>
                  <a:lnTo>
                    <a:pt x="71437" y="71374"/>
                  </a:lnTo>
                  <a:lnTo>
                    <a:pt x="0" y="71374"/>
                  </a:lnTo>
                  <a:lnTo>
                    <a:pt x="0" y="214249"/>
                  </a:lnTo>
                  <a:lnTo>
                    <a:pt x="71437" y="214249"/>
                  </a:lnTo>
                  <a:lnTo>
                    <a:pt x="71437" y="285623"/>
                  </a:lnTo>
                  <a:lnTo>
                    <a:pt x="142875" y="142748"/>
                  </a:lnTo>
                  <a:lnTo>
                    <a:pt x="7143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625" y="2643251"/>
              <a:ext cx="142875" cy="285750"/>
            </a:xfrm>
            <a:custGeom>
              <a:avLst/>
              <a:gdLst/>
              <a:ahLst/>
              <a:cxnLst/>
              <a:rect l="l" t="t" r="r" b="b"/>
              <a:pathLst>
                <a:path w="142875" h="285750">
                  <a:moveTo>
                    <a:pt x="0" y="71374"/>
                  </a:moveTo>
                  <a:lnTo>
                    <a:pt x="71437" y="71374"/>
                  </a:lnTo>
                  <a:lnTo>
                    <a:pt x="71437" y="0"/>
                  </a:lnTo>
                  <a:lnTo>
                    <a:pt x="142875" y="142748"/>
                  </a:lnTo>
                  <a:lnTo>
                    <a:pt x="71437" y="285623"/>
                  </a:lnTo>
                  <a:lnTo>
                    <a:pt x="71437" y="214249"/>
                  </a:lnTo>
                  <a:lnTo>
                    <a:pt x="0" y="214249"/>
                  </a:lnTo>
                  <a:lnTo>
                    <a:pt x="0" y="7137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15925" y="4130675"/>
            <a:ext cx="168275" cy="311150"/>
            <a:chOff x="415925" y="4130675"/>
            <a:chExt cx="168275" cy="311150"/>
          </a:xfrm>
        </p:grpSpPr>
        <p:sp>
          <p:nvSpPr>
            <p:cNvPr id="11" name="object 11"/>
            <p:cNvSpPr/>
            <p:nvPr/>
          </p:nvSpPr>
          <p:spPr>
            <a:xfrm>
              <a:off x="428625" y="4143375"/>
              <a:ext cx="142875" cy="285750"/>
            </a:xfrm>
            <a:custGeom>
              <a:avLst/>
              <a:gdLst/>
              <a:ahLst/>
              <a:cxnLst/>
              <a:rect l="l" t="t" r="r" b="b"/>
              <a:pathLst>
                <a:path w="142875" h="285750">
                  <a:moveTo>
                    <a:pt x="71437" y="0"/>
                  </a:moveTo>
                  <a:lnTo>
                    <a:pt x="71437" y="71374"/>
                  </a:lnTo>
                  <a:lnTo>
                    <a:pt x="0" y="71374"/>
                  </a:lnTo>
                  <a:lnTo>
                    <a:pt x="0" y="214249"/>
                  </a:lnTo>
                  <a:lnTo>
                    <a:pt x="71437" y="214249"/>
                  </a:lnTo>
                  <a:lnTo>
                    <a:pt x="71437" y="285750"/>
                  </a:lnTo>
                  <a:lnTo>
                    <a:pt x="142875" y="142875"/>
                  </a:lnTo>
                  <a:lnTo>
                    <a:pt x="7143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8625" y="4143375"/>
              <a:ext cx="142875" cy="285750"/>
            </a:xfrm>
            <a:custGeom>
              <a:avLst/>
              <a:gdLst/>
              <a:ahLst/>
              <a:cxnLst/>
              <a:rect l="l" t="t" r="r" b="b"/>
              <a:pathLst>
                <a:path w="142875" h="285750">
                  <a:moveTo>
                    <a:pt x="0" y="71374"/>
                  </a:moveTo>
                  <a:lnTo>
                    <a:pt x="71437" y="71374"/>
                  </a:lnTo>
                  <a:lnTo>
                    <a:pt x="71437" y="0"/>
                  </a:lnTo>
                  <a:lnTo>
                    <a:pt x="142875" y="142875"/>
                  </a:lnTo>
                  <a:lnTo>
                    <a:pt x="71437" y="285750"/>
                  </a:lnTo>
                  <a:lnTo>
                    <a:pt x="71437" y="214249"/>
                  </a:lnTo>
                  <a:lnTo>
                    <a:pt x="0" y="214249"/>
                  </a:lnTo>
                  <a:lnTo>
                    <a:pt x="0" y="7137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1095502"/>
            <a:ext cx="7730490" cy="522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100"/>
              </a:spcBef>
              <a:tabLst>
                <a:tab pos="1559560" algn="l"/>
                <a:tab pos="2512060" algn="l"/>
                <a:tab pos="2903855" algn="l"/>
                <a:tab pos="5112385" algn="l"/>
                <a:tab pos="5481320" algn="l"/>
                <a:tab pos="6690359" algn="l"/>
                <a:tab pos="7463155" algn="l"/>
              </a:tabLst>
            </a:pPr>
            <a:r>
              <a:rPr sz="2400" dirty="0">
                <a:latin typeface="Calibri"/>
                <a:cs typeface="Calibri"/>
              </a:rPr>
              <a:t>Pleonas</a:t>
            </a:r>
            <a:r>
              <a:rPr sz="2400" spc="-15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:	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trings	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	</a:t>
            </a:r>
            <a:r>
              <a:rPr sz="2400" spc="-5" dirty="0">
                <a:latin typeface="Calibri"/>
                <a:cs typeface="Calibri"/>
              </a:rPr>
              <a:t>(n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spc="5" dirty="0">
                <a:latin typeface="Calibri"/>
                <a:cs typeface="Calibri"/>
              </a:rPr>
              <a:t>)</a:t>
            </a:r>
            <a:r>
              <a:rPr sz="2400" spc="-5" dirty="0">
                <a:latin typeface="Calibri"/>
                <a:cs typeface="Calibri"/>
              </a:rPr>
              <a:t>-</a:t>
            </a:r>
            <a:r>
              <a:rPr sz="2400" spc="-5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yno</a:t>
            </a:r>
            <a:r>
              <a:rPr sz="2400" spc="-5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yms	in	</a:t>
            </a:r>
            <a:r>
              <a:rPr sz="2400" spc="-5" dirty="0">
                <a:latin typeface="Calibri"/>
                <a:cs typeface="Calibri"/>
              </a:rPr>
              <a:t>di</a:t>
            </a:r>
            <a:r>
              <a:rPr sz="2400" spc="-40" dirty="0">
                <a:latin typeface="Calibri"/>
                <a:cs typeface="Calibri"/>
              </a:rPr>
              <a:t>f</a:t>
            </a:r>
            <a:r>
              <a:rPr sz="2400" spc="-6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5" dirty="0">
                <a:latin typeface="Calibri"/>
                <a:cs typeface="Calibri"/>
              </a:rPr>
              <a:t>part</a:t>
            </a:r>
            <a:r>
              <a:rPr sz="2400" dirty="0">
                <a:latin typeface="Calibri"/>
                <a:cs typeface="Calibri"/>
              </a:rPr>
              <a:t>s	</a:t>
            </a:r>
            <a:r>
              <a:rPr sz="2400" spc="-10" dirty="0">
                <a:latin typeface="Calibri"/>
                <a:cs typeface="Calibri"/>
              </a:rPr>
              <a:t>of  </a:t>
            </a:r>
            <a:r>
              <a:rPr sz="2400" spc="-5" dirty="0">
                <a:latin typeface="Calibri"/>
                <a:cs typeface="Calibri"/>
              </a:rPr>
              <a:t>speech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two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three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words</a:t>
            </a:r>
            <a:endParaRPr sz="2400">
              <a:latin typeface="Calibri"/>
              <a:cs typeface="Calibri"/>
            </a:endParaRPr>
          </a:p>
          <a:p>
            <a:pPr marL="308229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Doublets</a:t>
            </a:r>
            <a:endParaRPr sz="240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  <a:spcBef>
                <a:spcPts val="580"/>
              </a:spcBef>
              <a:tabLst>
                <a:tab pos="963294" algn="l"/>
                <a:tab pos="1616075" algn="l"/>
                <a:tab pos="2842895" algn="l"/>
                <a:tab pos="3144520" algn="l"/>
                <a:tab pos="4193540" algn="l"/>
                <a:tab pos="4847590" algn="l"/>
                <a:tab pos="6096000" algn="l"/>
                <a:tab pos="6397625" algn="l"/>
                <a:tab pos="7243445" algn="l"/>
              </a:tabLst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aidi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ng	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d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abe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ting	/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ag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r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eed	and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eclar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d	/	claim	and 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demand</a:t>
            </a:r>
            <a:r>
              <a:rPr sz="2400" i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</a:t>
            </a:r>
            <a:r>
              <a:rPr sz="2400" i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fit</a:t>
            </a:r>
            <a:r>
              <a:rPr sz="2400" i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proper</a:t>
            </a:r>
            <a:r>
              <a:rPr sz="2400" i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</a:t>
            </a:r>
            <a:r>
              <a:rPr sz="2400" i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null</a:t>
            </a:r>
            <a:r>
              <a:rPr sz="2400" i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void</a:t>
            </a:r>
            <a:r>
              <a:rPr sz="2400" i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</a:t>
            </a:r>
            <a:r>
              <a:rPr sz="2400" i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power</a:t>
            </a:r>
            <a:r>
              <a:rPr sz="2400" i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authority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use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enjoyment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terms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condition</a:t>
            </a:r>
            <a:endParaRPr sz="2400">
              <a:latin typeface="Calibri"/>
              <a:cs typeface="Calibri"/>
            </a:endParaRPr>
          </a:p>
          <a:p>
            <a:pPr marL="3408679">
              <a:lnSpc>
                <a:spcPct val="100000"/>
              </a:lnSpc>
              <a:spcBef>
                <a:spcPts val="575"/>
              </a:spcBef>
            </a:pP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Triplets</a:t>
            </a:r>
            <a:endParaRPr sz="24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amend,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vary or 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revoke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costs,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charges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expenses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dispute, </a:t>
            </a:r>
            <a:r>
              <a:rPr sz="2400" i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controversy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claim /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lawful,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valid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binding</a:t>
            </a:r>
            <a:r>
              <a:rPr sz="2400" i="1" spc="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/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right,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title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interest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amplify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meaning</a:t>
            </a:r>
            <a:r>
              <a:rPr sz="2400" spc="5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add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rhetorical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effect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legal </a:t>
            </a:r>
            <a:r>
              <a:rPr sz="2400" spc="-5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idea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expressed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8208"/>
            <a:ext cx="8068309" cy="653795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Ritualized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r>
              <a:rPr sz="2400" spc="-15" dirty="0">
                <a:latin typeface="Calibri"/>
                <a:cs typeface="Calibri"/>
              </a:rPr>
              <a:t> forms,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 </a:t>
            </a:r>
            <a:r>
              <a:rPr sz="2400" spc="-5" dirty="0">
                <a:latin typeface="Calibri"/>
                <a:cs typeface="Calibri"/>
              </a:rPr>
              <a:t>parallelisms</a:t>
            </a:r>
            <a:endParaRPr sz="2400">
              <a:latin typeface="Calibri"/>
              <a:cs typeface="Calibri"/>
            </a:endParaRPr>
          </a:p>
          <a:p>
            <a:pPr marL="762635">
              <a:lnSpc>
                <a:spcPct val="100000"/>
              </a:lnSpc>
              <a:spcBef>
                <a:spcPts val="57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truth,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whole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truth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nothing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but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truth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30" dirty="0">
                <a:latin typeface="Calibri"/>
                <a:cs typeface="Calibri"/>
              </a:rPr>
              <a:t>Vague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words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leading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uncertainty</a:t>
            </a:r>
            <a:endParaRPr sz="2400">
              <a:latin typeface="Calibri"/>
              <a:cs typeface="Calibri"/>
            </a:endParaRPr>
          </a:p>
          <a:p>
            <a:pPr marL="1308100">
              <a:lnSpc>
                <a:spcPct val="100000"/>
              </a:lnSpc>
              <a:spcBef>
                <a:spcPts val="580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reasonable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man,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reasonable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care, proper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Overuse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shall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auxiliary</a:t>
            </a:r>
            <a:r>
              <a:rPr sz="2400" spc="-15" dirty="0">
                <a:latin typeface="Calibri"/>
                <a:cs typeface="Calibri"/>
              </a:rPr>
              <a:t> to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express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different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meanings </a:t>
            </a:r>
            <a:r>
              <a:rPr sz="2400" spc="-5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Status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: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"Full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capacity"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2400" i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have</a:t>
            </a:r>
            <a:r>
              <a:rPr sz="240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following</a:t>
            </a:r>
            <a:r>
              <a:rPr sz="24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meaning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 . .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 </a:t>
            </a:r>
            <a:r>
              <a:rPr sz="24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Future </a:t>
            </a:r>
            <a:r>
              <a:rPr sz="24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action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: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If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then the 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contract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price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increased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</a:pPr>
            <a:r>
              <a:rPr sz="2400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Faulty</a:t>
            </a:r>
            <a:r>
              <a:rPr sz="2400" u="heavy" spc="1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imposing</a:t>
            </a:r>
            <a:r>
              <a:rPr sz="2400" u="heavy" spc="1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of</a:t>
            </a:r>
            <a:r>
              <a:rPr sz="2400" u="heavy" spc="1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obligation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:</a:t>
            </a:r>
            <a:r>
              <a:rPr sz="2400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spc="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remaining</a:t>
            </a:r>
            <a:r>
              <a:rPr sz="2400" spc="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oil</a:t>
            </a:r>
            <a:r>
              <a:rPr sz="2400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2400" i="1" spc="1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400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sold</a:t>
            </a:r>
            <a:r>
              <a:rPr sz="2400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by </a:t>
            </a:r>
            <a:r>
              <a:rPr sz="2400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lessee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902075">
              <a:lnSpc>
                <a:spcPct val="100000"/>
              </a:lnSpc>
              <a:spcBef>
                <a:spcPts val="580"/>
              </a:spcBef>
            </a:pPr>
            <a:r>
              <a:rPr sz="2400" spc="-10" dirty="0">
                <a:latin typeface="Calibri"/>
                <a:cs typeface="Calibri"/>
              </a:rPr>
              <a:t>etc……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Phrasal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verbs</a:t>
            </a:r>
            <a:endParaRPr sz="2400">
              <a:latin typeface="Calibri"/>
              <a:cs typeface="Calibri"/>
            </a:endParaRPr>
          </a:p>
          <a:p>
            <a:pPr marL="1035050">
              <a:lnSpc>
                <a:spcPct val="100000"/>
              </a:lnSpc>
              <a:spcBef>
                <a:spcPts val="575"/>
              </a:spcBef>
            </a:pPr>
            <a:r>
              <a:rPr sz="2400" i="1" spc="-10" dirty="0">
                <a:latin typeface="Calibri"/>
                <a:cs typeface="Calibri"/>
              </a:rPr>
              <a:t>...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parties </a:t>
            </a:r>
            <a:r>
              <a:rPr sz="2400" i="1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enter </a:t>
            </a:r>
            <a:r>
              <a:rPr sz="2400" i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into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contract ...</a:t>
            </a:r>
            <a:endParaRPr sz="2400">
              <a:latin typeface="Calibri"/>
              <a:cs typeface="Calibri"/>
            </a:endParaRPr>
          </a:p>
          <a:p>
            <a:pPr marL="1512570">
              <a:lnSpc>
                <a:spcPct val="100000"/>
              </a:lnSpc>
              <a:spcBef>
                <a:spcPts val="580"/>
              </a:spcBef>
            </a:pP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...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u="heavy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serve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documents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upon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the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parties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...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09544" y="3841241"/>
            <a:ext cx="1224280" cy="20320"/>
          </a:xfrm>
          <a:custGeom>
            <a:avLst/>
            <a:gdLst/>
            <a:ahLst/>
            <a:cxnLst/>
            <a:rect l="l" t="t" r="r" b="b"/>
            <a:pathLst>
              <a:path w="1224279" h="20320">
                <a:moveTo>
                  <a:pt x="1223771" y="0"/>
                </a:moveTo>
                <a:lnTo>
                  <a:pt x="0" y="0"/>
                </a:lnTo>
                <a:lnTo>
                  <a:pt x="0" y="19811"/>
                </a:lnTo>
                <a:lnTo>
                  <a:pt x="1223771" y="19811"/>
                </a:lnTo>
                <a:lnTo>
                  <a:pt x="12237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415028" y="5157978"/>
            <a:ext cx="1224280" cy="20320"/>
          </a:xfrm>
          <a:custGeom>
            <a:avLst/>
            <a:gdLst/>
            <a:ahLst/>
            <a:cxnLst/>
            <a:rect l="l" t="t" r="r" b="b"/>
            <a:pathLst>
              <a:path w="1224279" h="20320">
                <a:moveTo>
                  <a:pt x="1223772" y="0"/>
                </a:moveTo>
                <a:lnTo>
                  <a:pt x="0" y="0"/>
                </a:lnTo>
                <a:lnTo>
                  <a:pt x="0" y="19812"/>
                </a:lnTo>
                <a:lnTo>
                  <a:pt x="1223772" y="19812"/>
                </a:lnTo>
                <a:lnTo>
                  <a:pt x="12237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489584"/>
            <a:ext cx="8071484" cy="5586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Syntactic</a:t>
            </a:r>
            <a:r>
              <a:rPr sz="2400" u="heavy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features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Extremely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long,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complex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sentences: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many</a:t>
            </a:r>
            <a:r>
              <a:rPr sz="2400" spc="-5" dirty="0">
                <a:latin typeface="Calibri"/>
                <a:cs typeface="Calibri"/>
              </a:rPr>
              <a:t> embedded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clauses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  <a:tab pos="2573020" algn="l"/>
                <a:tab pos="3482975" algn="l"/>
                <a:tab pos="5103495" algn="l"/>
                <a:tab pos="5851525" algn="l"/>
                <a:tab pos="6749415" algn="l"/>
                <a:tab pos="7762875" algn="l"/>
              </a:tabLst>
            </a:pPr>
            <a:r>
              <a:rPr sz="240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minali</a:t>
            </a:r>
            <a:r>
              <a:rPr sz="2400" spc="-35" dirty="0">
                <a:latin typeface="Calibri"/>
                <a:cs typeface="Calibri"/>
              </a:rPr>
              <a:t>z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ons</a:t>
            </a:r>
            <a:r>
              <a:rPr sz="2400" dirty="0">
                <a:latin typeface="Calibri"/>
                <a:cs typeface="Calibri"/>
              </a:rPr>
              <a:t>:	</a:t>
            </a:r>
            <a:r>
              <a:rPr sz="2400" spc="-5" dirty="0">
                <a:latin typeface="Calibri"/>
                <a:cs typeface="Calibri"/>
              </a:rPr>
              <a:t>noun</a:t>
            </a:r>
            <a:r>
              <a:rPr sz="2400" dirty="0">
                <a:latin typeface="Calibri"/>
                <a:cs typeface="Calibri"/>
              </a:rPr>
              <a:t>s	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3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truc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ed	</a:t>
            </a:r>
            <a:r>
              <a:rPr sz="2400" spc="-5" dirty="0">
                <a:latin typeface="Calibri"/>
                <a:cs typeface="Calibri"/>
              </a:rPr>
              <a:t>f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m	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b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,	</a:t>
            </a:r>
            <a:r>
              <a:rPr sz="2400" spc="-5" dirty="0">
                <a:latin typeface="Calibri"/>
                <a:cs typeface="Calibri"/>
              </a:rPr>
              <a:t>usuall</a:t>
            </a:r>
            <a:r>
              <a:rPr sz="2400" dirty="0">
                <a:latin typeface="Calibri"/>
                <a:cs typeface="Calibri"/>
              </a:rPr>
              <a:t>y	</a:t>
            </a:r>
            <a:r>
              <a:rPr sz="2400" spc="-15" dirty="0">
                <a:latin typeface="Calibri"/>
                <a:cs typeface="Calibri"/>
              </a:rPr>
              <a:t>by  </a:t>
            </a:r>
            <a:r>
              <a:rPr sz="2400" dirty="0">
                <a:latin typeface="Calibri"/>
                <a:cs typeface="Calibri"/>
              </a:rPr>
              <a:t>adding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‘ing’,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‘tion’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‘al’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ending</a:t>
            </a:r>
            <a:endParaRPr sz="2400">
              <a:latin typeface="Calibri"/>
              <a:cs typeface="Calibri"/>
            </a:endParaRPr>
          </a:p>
          <a:p>
            <a:pPr marL="1580515">
              <a:lnSpc>
                <a:spcPct val="100000"/>
              </a:lnSpc>
              <a:spcBef>
                <a:spcPts val="575"/>
              </a:spcBef>
            </a:pP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after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consideration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of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facts</a:t>
            </a:r>
            <a:endParaRPr sz="2400">
              <a:latin typeface="Calibri"/>
              <a:cs typeface="Calibri"/>
            </a:endParaRPr>
          </a:p>
          <a:p>
            <a:pPr marL="2673985">
              <a:lnSpc>
                <a:spcPct val="100000"/>
              </a:lnSpc>
              <a:spcBef>
                <a:spcPts val="580"/>
              </a:spcBef>
            </a:pPr>
            <a:r>
              <a:rPr sz="2400" spc="-10" dirty="0">
                <a:latin typeface="Calibri"/>
                <a:cs typeface="Calibri"/>
              </a:rPr>
              <a:t>instead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</a:t>
            </a:r>
            <a:endParaRPr sz="2400">
              <a:latin typeface="Calibri"/>
              <a:cs typeface="Calibri"/>
            </a:endParaRPr>
          </a:p>
          <a:p>
            <a:pPr marL="1649095">
              <a:lnSpc>
                <a:spcPct val="100000"/>
              </a:lnSpc>
              <a:spcBef>
                <a:spcPts val="57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court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considered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the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facts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308100">
              <a:lnSpc>
                <a:spcPct val="100000"/>
              </a:lnSpc>
              <a:spcBef>
                <a:spcPts val="5"/>
              </a:spcBef>
            </a:pP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make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application </a:t>
            </a:r>
            <a:r>
              <a:rPr sz="2400" spc="-10" dirty="0">
                <a:latin typeface="Calibri"/>
                <a:cs typeface="Calibri"/>
              </a:rPr>
              <a:t>instead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apply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Passive</a:t>
            </a:r>
            <a:r>
              <a:rPr sz="2400" spc="-10" dirty="0">
                <a:latin typeface="Calibri"/>
                <a:cs typeface="Calibri"/>
              </a:rPr>
              <a:t> voice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sentence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structures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instead </a:t>
            </a:r>
            <a:r>
              <a:rPr sz="2400" spc="-5" dirty="0">
                <a:latin typeface="Calibri"/>
                <a:cs typeface="Calibri"/>
              </a:rPr>
              <a:t>of active </a:t>
            </a:r>
            <a:r>
              <a:rPr sz="2400" spc="-15" dirty="0">
                <a:latin typeface="Calibri"/>
                <a:cs typeface="Calibri"/>
              </a:rPr>
              <a:t>forms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891665"/>
            <a:ext cx="8072120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045844" algn="l"/>
                <a:tab pos="1446530" algn="l"/>
                <a:tab pos="3103880" algn="l"/>
                <a:tab pos="3479800" algn="l"/>
                <a:tab pos="4204335" algn="l"/>
                <a:tab pos="5735955" algn="l"/>
                <a:tab pos="6426835" algn="l"/>
              </a:tabLst>
            </a:pPr>
            <a:r>
              <a:rPr sz="2400" spc="-5" dirty="0">
                <a:latin typeface="Calibri"/>
                <a:cs typeface="Calibri"/>
              </a:rPr>
              <a:t>Lac</a:t>
            </a:r>
            <a:r>
              <a:rPr sz="2400" dirty="0">
                <a:latin typeface="Calibri"/>
                <a:cs typeface="Calibri"/>
              </a:rPr>
              <a:t>k	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5" dirty="0">
                <a:latin typeface="Calibri"/>
                <a:cs typeface="Calibri"/>
              </a:rPr>
              <a:t>u</a:t>
            </a:r>
            <a:r>
              <a:rPr sz="2400" spc="-5" dirty="0">
                <a:latin typeface="Calibri"/>
                <a:cs typeface="Calibri"/>
              </a:rPr>
              <a:t>nctu</a:t>
            </a:r>
            <a:r>
              <a:rPr sz="2400" spc="-2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tion	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n	le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al	</a:t>
            </a:r>
            <a:r>
              <a:rPr sz="2400" spc="-5" dirty="0">
                <a:latin typeface="Calibri"/>
                <a:cs typeface="Calibri"/>
              </a:rPr>
              <a:t>docum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ts	(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.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.	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v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y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anc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 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deeds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20" dirty="0">
                <a:latin typeface="Calibri"/>
                <a:cs typeface="Calibri"/>
              </a:rPr>
              <a:t>Poor</a:t>
            </a:r>
            <a:r>
              <a:rPr sz="2400" spc="4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paragraphing</a:t>
            </a:r>
            <a:r>
              <a:rPr sz="2400" spc="4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434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aid</a:t>
            </a:r>
            <a:r>
              <a:rPr sz="2400" spc="4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reading</a:t>
            </a:r>
            <a:r>
              <a:rPr sz="2400" spc="4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spc="44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understanding</a:t>
            </a:r>
            <a:r>
              <a:rPr sz="2400" spc="4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4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information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presented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2490" y="180848"/>
            <a:ext cx="779525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19200" marR="5080" indent="-1207135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England’s</a:t>
            </a:r>
            <a:r>
              <a:rPr spc="15" dirty="0"/>
              <a:t> </a:t>
            </a:r>
            <a:r>
              <a:rPr spc="-10" dirty="0"/>
              <a:t>Common</a:t>
            </a:r>
            <a:r>
              <a:rPr spc="25" dirty="0"/>
              <a:t> </a:t>
            </a:r>
            <a:r>
              <a:rPr spc="-15" dirty="0"/>
              <a:t>Law</a:t>
            </a:r>
            <a:r>
              <a:rPr spc="5" dirty="0"/>
              <a:t> </a:t>
            </a:r>
            <a:r>
              <a:rPr spc="-10" dirty="0"/>
              <a:t>language</a:t>
            </a:r>
            <a:r>
              <a:rPr spc="15" dirty="0"/>
              <a:t> </a:t>
            </a:r>
            <a:r>
              <a:rPr spc="-10" dirty="0"/>
              <a:t>seeping</a:t>
            </a:r>
            <a:r>
              <a:rPr spc="15" dirty="0"/>
              <a:t> </a:t>
            </a:r>
            <a:r>
              <a:rPr spc="-20" dirty="0"/>
              <a:t>into</a:t>
            </a:r>
            <a:r>
              <a:rPr spc="20" dirty="0"/>
              <a:t> </a:t>
            </a:r>
            <a:r>
              <a:rPr spc="-15" dirty="0"/>
              <a:t>distinct </a:t>
            </a:r>
            <a:r>
              <a:rPr spc="-615" dirty="0"/>
              <a:t> </a:t>
            </a:r>
            <a:r>
              <a:rPr spc="-20" dirty="0"/>
              <a:t>forms</a:t>
            </a:r>
            <a:r>
              <a:rPr spc="-10" dirty="0"/>
              <a:t> </a:t>
            </a:r>
            <a:r>
              <a:rPr spc="-5" dirty="0"/>
              <a:t>of</a:t>
            </a:r>
            <a:r>
              <a:rPr spc="15" dirty="0"/>
              <a:t> 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legal</a:t>
            </a:r>
            <a:r>
              <a:rPr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English</a:t>
            </a:r>
            <a:r>
              <a:rPr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FF0000"/>
                </a:solidFill>
              </a:rPr>
              <a:t>we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5" dirty="0">
                <a:solidFill>
                  <a:srgbClr val="FF0000"/>
                </a:solidFill>
              </a:rPr>
              <a:t>know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today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56461"/>
            <a:ext cx="57321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262380" algn="l"/>
                <a:tab pos="1452880" algn="l"/>
                <a:tab pos="2395220" algn="l"/>
                <a:tab pos="2873375" algn="l"/>
                <a:tab pos="3216275" algn="l"/>
                <a:tab pos="3512185" algn="l"/>
                <a:tab pos="4220845" algn="l"/>
                <a:tab pos="4647565" algn="l"/>
                <a:tab pos="4719320" algn="l"/>
                <a:tab pos="5383530" algn="l"/>
              </a:tabLst>
            </a:pPr>
            <a:r>
              <a:rPr sz="2400" spc="-5" dirty="0">
                <a:latin typeface="Calibri"/>
                <a:cs typeface="Calibri"/>
              </a:rPr>
              <a:t>Othe</a:t>
            </a:r>
            <a:r>
              <a:rPr sz="2400" dirty="0">
                <a:latin typeface="Calibri"/>
                <a:cs typeface="Calibri"/>
              </a:rPr>
              <a:t>r	cha</a:t>
            </a:r>
            <a:r>
              <a:rPr sz="2400" spc="-6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ac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eri</a:t>
            </a:r>
            <a:r>
              <a:rPr sz="2400" spc="-3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cs	</a:t>
            </a:r>
            <a:r>
              <a:rPr sz="2400" spc="-5" dirty="0">
                <a:latin typeface="Calibri"/>
                <a:cs typeface="Calibri"/>
              </a:rPr>
              <a:t>pe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si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	</a:t>
            </a:r>
            <a:r>
              <a:rPr sz="2400" spc="-5" dirty="0">
                <a:latin typeface="Calibri"/>
                <a:cs typeface="Calibri"/>
              </a:rPr>
              <a:t>di</a:t>
            </a:r>
            <a:r>
              <a:rPr sz="2400" spc="-25" dirty="0">
                <a:latin typeface="Calibri"/>
                <a:cs typeface="Calibri"/>
              </a:rPr>
              <a:t>f</a:t>
            </a:r>
            <a:r>
              <a:rPr sz="2400" spc="-6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  </a:t>
            </a:r>
            <a:r>
              <a:rPr sz="2400" spc="-5" dirty="0">
                <a:latin typeface="Calibri"/>
                <a:cs typeface="Calibri"/>
              </a:rPr>
              <a:t>English		</a:t>
            </a:r>
            <a:r>
              <a:rPr sz="2400" spc="-15" dirty="0">
                <a:latin typeface="Calibri"/>
                <a:cs typeface="Calibri"/>
              </a:rPr>
              <a:t>usage	</a:t>
            </a:r>
            <a:r>
              <a:rPr sz="2400" spc="-5" dirty="0">
                <a:latin typeface="Calibri"/>
                <a:cs typeface="Calibri"/>
              </a:rPr>
              <a:t>of	</a:t>
            </a:r>
            <a:r>
              <a:rPr sz="2400" dirty="0">
                <a:latin typeface="Calibri"/>
                <a:cs typeface="Calibri"/>
              </a:rPr>
              <a:t>the	modern		</a:t>
            </a:r>
            <a:r>
              <a:rPr sz="2400" spc="-20" dirty="0">
                <a:latin typeface="Calibri"/>
                <a:cs typeface="Calibri"/>
              </a:rPr>
              <a:t>day	</a:t>
            </a:r>
            <a:r>
              <a:rPr sz="2400" dirty="0">
                <a:latin typeface="Calibri"/>
                <a:cs typeface="Calibri"/>
              </a:rPr>
              <a:t>&gt;&gt;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27089" y="1156461"/>
            <a:ext cx="10083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 marR="5080" indent="-10795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eg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  </a:t>
            </a:r>
            <a:r>
              <a:rPr sz="2400" spc="-10" dirty="0">
                <a:latin typeface="Calibri"/>
                <a:cs typeface="Calibri"/>
              </a:rPr>
              <a:t>reflect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0742" y="1156461"/>
            <a:ext cx="11474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2080">
              <a:lnSpc>
                <a:spcPct val="100000"/>
              </a:lnSpc>
              <a:spcBef>
                <a:spcPts val="100"/>
              </a:spcBef>
              <a:tabLst>
                <a:tab pos="558165" algn="l"/>
              </a:tabLst>
            </a:pPr>
            <a:r>
              <a:rPr sz="2400" dirty="0">
                <a:latin typeface="Calibri"/>
                <a:cs typeface="Calibri"/>
              </a:rPr>
              <a:t>in	le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al  </a:t>
            </a:r>
            <a:r>
              <a:rPr sz="2400" spc="-5" dirty="0">
                <a:latin typeface="Calibri"/>
                <a:cs typeface="Calibri"/>
              </a:rPr>
              <a:t>hi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20" dirty="0">
                <a:latin typeface="Calibri"/>
                <a:cs typeface="Calibri"/>
              </a:rPr>
              <a:t>ic</a:t>
            </a:r>
            <a:r>
              <a:rPr sz="2400" dirty="0">
                <a:latin typeface="Calibri"/>
                <a:cs typeface="Calibri"/>
              </a:rPr>
              <a:t>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7840" y="1888363"/>
            <a:ext cx="8160384" cy="1269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development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throughout</a:t>
            </a:r>
            <a:r>
              <a:rPr sz="2400" dirty="0">
                <a:latin typeface="Calibri"/>
                <a:cs typeface="Calibri"/>
              </a:rPr>
              <a:t> the </a:t>
            </a:r>
            <a:r>
              <a:rPr sz="2400" spc="-5" dirty="0">
                <a:latin typeface="Calibri"/>
                <a:cs typeface="Calibri"/>
              </a:rPr>
              <a:t>centuries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>
              <a:latin typeface="Calibri"/>
              <a:cs typeface="Calibri"/>
            </a:endParaRPr>
          </a:p>
          <a:p>
            <a:pPr marL="393700" indent="-342900">
              <a:lnSpc>
                <a:spcPct val="100000"/>
              </a:lnSpc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400" spc="-20" dirty="0">
                <a:latin typeface="Calibri"/>
                <a:cs typeface="Calibri"/>
              </a:rPr>
              <a:t>England’s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system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11</a:t>
            </a:r>
            <a:r>
              <a:rPr sz="2400" spc="-7" baseline="24305" dirty="0">
                <a:latin typeface="Calibri"/>
                <a:cs typeface="Calibri"/>
              </a:rPr>
              <a:t>th</a:t>
            </a:r>
            <a:r>
              <a:rPr sz="2400" spc="480" baseline="2430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3439" y="3040760"/>
            <a:ext cx="5607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7" baseline="-16203" dirty="0">
                <a:latin typeface="Calibri"/>
                <a:cs typeface="Calibri"/>
              </a:rPr>
              <a:t>18</a:t>
            </a:r>
            <a:r>
              <a:rPr sz="1600" spc="-5" dirty="0">
                <a:latin typeface="Calibri"/>
                <a:cs typeface="Calibri"/>
              </a:rPr>
              <a:t>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84122" y="3132201"/>
            <a:ext cx="7124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century</a:t>
            </a:r>
            <a:r>
              <a:rPr sz="2400" spc="4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40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beyond</a:t>
            </a:r>
            <a:r>
              <a:rPr sz="2400" spc="409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made</a:t>
            </a:r>
            <a:r>
              <a:rPr sz="2400" spc="4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39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headway</a:t>
            </a:r>
            <a:r>
              <a:rPr sz="2400" spc="4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with</a:t>
            </a:r>
            <a:r>
              <a:rPr sz="2400" spc="4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increasing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675"/>
              </a:spcBef>
            </a:pPr>
            <a:r>
              <a:rPr spc="-10" dirty="0"/>
              <a:t>centralization</a:t>
            </a:r>
          </a:p>
          <a:p>
            <a:pPr marL="393700" marR="5588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93700" algn="l"/>
              </a:tabLst>
            </a:pPr>
            <a:r>
              <a:rPr dirty="0"/>
              <a:t>Main </a:t>
            </a:r>
            <a:r>
              <a:rPr spc="-15" dirty="0"/>
              <a:t>story </a:t>
            </a:r>
            <a:r>
              <a:rPr spc="-5" dirty="0"/>
              <a:t>of English </a:t>
            </a:r>
            <a:r>
              <a:rPr spc="-10" dirty="0"/>
              <a:t>common law </a:t>
            </a:r>
            <a:r>
              <a:rPr spc="-5" dirty="0"/>
              <a:t>language </a:t>
            </a:r>
            <a:r>
              <a:rPr spc="-15" dirty="0"/>
              <a:t>from </a:t>
            </a:r>
            <a:r>
              <a:rPr dirty="0"/>
              <a:t>the </a:t>
            </a:r>
            <a:r>
              <a:rPr spc="-10" dirty="0"/>
              <a:t>18</a:t>
            </a:r>
            <a:r>
              <a:rPr sz="2400" spc="-15" baseline="24305" dirty="0"/>
              <a:t>th</a:t>
            </a:r>
            <a:r>
              <a:rPr sz="2400" spc="-7" baseline="24305" dirty="0"/>
              <a:t> </a:t>
            </a:r>
            <a:r>
              <a:rPr sz="2400" spc="-25" dirty="0"/>
              <a:t>to </a:t>
            </a:r>
            <a:r>
              <a:rPr sz="2400" spc="-20" dirty="0"/>
              <a:t> </a:t>
            </a:r>
            <a:r>
              <a:rPr sz="2400" dirty="0"/>
              <a:t>the</a:t>
            </a:r>
            <a:r>
              <a:rPr sz="2400" spc="5" dirty="0"/>
              <a:t> </a:t>
            </a:r>
            <a:r>
              <a:rPr sz="2400" spc="-5" dirty="0"/>
              <a:t>20</a:t>
            </a:r>
            <a:r>
              <a:rPr sz="2400" spc="-7" baseline="24305" dirty="0"/>
              <a:t>th</a:t>
            </a:r>
            <a:r>
              <a:rPr sz="2400" baseline="24305" dirty="0"/>
              <a:t> </a:t>
            </a:r>
            <a:r>
              <a:rPr sz="2400" spc="-5" dirty="0"/>
              <a:t>century</a:t>
            </a:r>
            <a:r>
              <a:rPr sz="2400" dirty="0"/>
              <a:t> </a:t>
            </a:r>
            <a:r>
              <a:rPr sz="2400" spc="-10" dirty="0"/>
              <a:t>was</a:t>
            </a:r>
            <a:r>
              <a:rPr sz="2400" spc="-5" dirty="0"/>
              <a:t> its</a:t>
            </a:r>
            <a:r>
              <a:rPr sz="2400" dirty="0"/>
              <a:t> 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</a:rPr>
              <a:t>exportation</a:t>
            </a:r>
            <a:r>
              <a:rPr sz="2400" spc="-10" dirty="0"/>
              <a:t> </a:t>
            </a:r>
            <a:r>
              <a:rPr sz="2400" spc="-15" dirty="0"/>
              <a:t>to</a:t>
            </a:r>
            <a:r>
              <a:rPr sz="2400" spc="-10" dirty="0"/>
              <a:t> </a:t>
            </a:r>
            <a:r>
              <a:rPr sz="2400" spc="-5" dirty="0"/>
              <a:t>other</a:t>
            </a:r>
            <a:r>
              <a:rPr sz="2400" dirty="0"/>
              <a:t> </a:t>
            </a:r>
            <a:r>
              <a:rPr sz="2400" spc="-10" dirty="0"/>
              <a:t>common</a:t>
            </a:r>
            <a:r>
              <a:rPr sz="2400" spc="520" dirty="0"/>
              <a:t> </a:t>
            </a:r>
            <a:r>
              <a:rPr sz="2400" spc="-15" dirty="0"/>
              <a:t>law </a:t>
            </a:r>
            <a:r>
              <a:rPr sz="2400" spc="-530" dirty="0"/>
              <a:t> </a:t>
            </a:r>
            <a:r>
              <a:rPr sz="2400" spc="-10" dirty="0"/>
              <a:t>legal</a:t>
            </a:r>
            <a:r>
              <a:rPr sz="2400" spc="-30" dirty="0"/>
              <a:t> </a:t>
            </a:r>
            <a:r>
              <a:rPr sz="2400" spc="-20" dirty="0"/>
              <a:t>systems </a:t>
            </a:r>
            <a:r>
              <a:rPr sz="2400" dirty="0"/>
              <a:t>and </a:t>
            </a:r>
            <a:r>
              <a:rPr sz="2400" spc="-5" dirty="0"/>
              <a:t>language </a:t>
            </a:r>
            <a:r>
              <a:rPr sz="2400" spc="-10" dirty="0"/>
              <a:t>that</a:t>
            </a:r>
            <a:r>
              <a:rPr sz="2400" spc="-15" dirty="0"/>
              <a:t> </a:t>
            </a:r>
            <a:r>
              <a:rPr sz="2400" spc="-20" dirty="0"/>
              <a:t>operate</a:t>
            </a:r>
            <a:r>
              <a:rPr sz="2400" spc="5" dirty="0"/>
              <a:t> </a:t>
            </a:r>
            <a:r>
              <a:rPr sz="2400" spc="-20" dirty="0"/>
              <a:t>today</a:t>
            </a:r>
            <a:endParaRPr sz="2400"/>
          </a:p>
          <a:p>
            <a:pPr marL="1346200" algn="just">
              <a:lnSpc>
                <a:spcPct val="100000"/>
              </a:lnSpc>
              <a:spcBef>
                <a:spcPts val="580"/>
              </a:spcBef>
            </a:pPr>
            <a:r>
              <a:rPr u="heavy" spc="-5" dirty="0">
                <a:uFill>
                  <a:solidFill>
                    <a:srgbClr val="000000"/>
                  </a:solidFill>
                </a:uFill>
              </a:rPr>
              <a:t>(Common</a:t>
            </a:r>
            <a:r>
              <a:rPr u="heavy" spc="-3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</a:rPr>
              <a:t>Law)</a:t>
            </a:r>
            <a:r>
              <a:rPr u="heavy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</a:rPr>
              <a:t>English-speaking</a:t>
            </a:r>
            <a:r>
              <a:rPr u="heavy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heavy" spc="-10" dirty="0">
                <a:uFill>
                  <a:solidFill>
                    <a:srgbClr val="000000"/>
                  </a:solidFill>
                </a:uFill>
              </a:rPr>
              <a:t>countries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200"/>
          </a:p>
          <a:p>
            <a:pPr marL="393700" marR="58419" indent="-342900">
              <a:lnSpc>
                <a:spcPct val="100000"/>
              </a:lnSpc>
            </a:pPr>
            <a:r>
              <a:rPr sz="2000" dirty="0"/>
              <a:t>UK,</a:t>
            </a:r>
            <a:r>
              <a:rPr sz="2000" spc="95" dirty="0"/>
              <a:t> </a:t>
            </a:r>
            <a:r>
              <a:rPr sz="2000" dirty="0"/>
              <a:t>USA,</a:t>
            </a:r>
            <a:r>
              <a:rPr sz="2000" spc="95" dirty="0"/>
              <a:t> </a:t>
            </a:r>
            <a:r>
              <a:rPr sz="2000" spc="-10" dirty="0"/>
              <a:t>Australia,</a:t>
            </a:r>
            <a:r>
              <a:rPr sz="2000" spc="95" dirty="0"/>
              <a:t> </a:t>
            </a:r>
            <a:r>
              <a:rPr sz="2000" spc="-5" dirty="0"/>
              <a:t>New</a:t>
            </a:r>
            <a:r>
              <a:rPr sz="2000" spc="90" dirty="0"/>
              <a:t> </a:t>
            </a:r>
            <a:r>
              <a:rPr sz="2000" spc="-5" dirty="0"/>
              <a:t>Zealand,</a:t>
            </a:r>
            <a:r>
              <a:rPr sz="2000" spc="85" dirty="0"/>
              <a:t> </a:t>
            </a:r>
            <a:r>
              <a:rPr sz="2000" spc="-5" dirty="0"/>
              <a:t>Canada</a:t>
            </a:r>
            <a:r>
              <a:rPr sz="2000" spc="95" dirty="0"/>
              <a:t> </a:t>
            </a:r>
            <a:r>
              <a:rPr sz="2000" spc="-5" dirty="0"/>
              <a:t>and</a:t>
            </a:r>
            <a:r>
              <a:rPr sz="2000" spc="100" dirty="0"/>
              <a:t> </a:t>
            </a:r>
            <a:r>
              <a:rPr sz="2000" spc="-5" dirty="0"/>
              <a:t>some</a:t>
            </a:r>
            <a:r>
              <a:rPr sz="2000" spc="90" dirty="0"/>
              <a:t> </a:t>
            </a:r>
            <a:r>
              <a:rPr sz="2000" spc="-5" dirty="0"/>
              <a:t>of</a:t>
            </a:r>
            <a:r>
              <a:rPr sz="2000" spc="90" dirty="0"/>
              <a:t> </a:t>
            </a:r>
            <a:r>
              <a:rPr sz="2000" spc="-5" dirty="0"/>
              <a:t>the</a:t>
            </a:r>
            <a:r>
              <a:rPr sz="2000" spc="90" dirty="0"/>
              <a:t> </a:t>
            </a:r>
            <a:r>
              <a:rPr sz="2000" spc="-10" dirty="0"/>
              <a:t>former</a:t>
            </a:r>
            <a:r>
              <a:rPr sz="2000" spc="90" dirty="0"/>
              <a:t> </a:t>
            </a:r>
            <a:r>
              <a:rPr sz="2000" spc="-5" dirty="0"/>
              <a:t>colonies</a:t>
            </a:r>
            <a:r>
              <a:rPr sz="2000" spc="90" dirty="0"/>
              <a:t> </a:t>
            </a:r>
            <a:r>
              <a:rPr sz="2000" spc="-5" dirty="0"/>
              <a:t>of </a:t>
            </a:r>
            <a:r>
              <a:rPr sz="2000" spc="-434" dirty="0"/>
              <a:t> </a:t>
            </a:r>
            <a:r>
              <a:rPr sz="2000" dirty="0"/>
              <a:t>England</a:t>
            </a:r>
            <a:r>
              <a:rPr sz="2000" spc="-40" dirty="0"/>
              <a:t> </a:t>
            </a:r>
            <a:r>
              <a:rPr sz="2000" spc="-5" dirty="0"/>
              <a:t>in</a:t>
            </a:r>
            <a:r>
              <a:rPr sz="2000" spc="10" dirty="0"/>
              <a:t> </a:t>
            </a:r>
            <a:r>
              <a:rPr sz="2000" spc="-5" dirty="0"/>
              <a:t>Africa</a:t>
            </a:r>
            <a:r>
              <a:rPr sz="2000" spc="5" dirty="0"/>
              <a:t> </a:t>
            </a:r>
            <a:r>
              <a:rPr sz="2000" dirty="0"/>
              <a:t>and</a:t>
            </a:r>
            <a:r>
              <a:rPr sz="2000" spc="-10" dirty="0"/>
              <a:t> </a:t>
            </a:r>
            <a:r>
              <a:rPr sz="2000" dirty="0"/>
              <a:t>Asia</a:t>
            </a:r>
            <a:r>
              <a:rPr sz="2000" spc="15" dirty="0"/>
              <a:t> </a:t>
            </a:r>
            <a:r>
              <a:rPr sz="2000" dirty="0"/>
              <a:t>- </a:t>
            </a:r>
            <a:r>
              <a:rPr sz="2000" spc="5" dirty="0"/>
              <a:t>e.g.</a:t>
            </a:r>
            <a:r>
              <a:rPr sz="2000" spc="-20" dirty="0"/>
              <a:t> </a:t>
            </a:r>
            <a:r>
              <a:rPr sz="2000" spc="-5" dirty="0"/>
              <a:t>Nigeria,</a:t>
            </a:r>
            <a:r>
              <a:rPr sz="2000" dirty="0"/>
              <a:t> </a:t>
            </a:r>
            <a:r>
              <a:rPr sz="2000" spc="-20" dirty="0"/>
              <a:t>Kenya,</a:t>
            </a:r>
            <a:r>
              <a:rPr sz="2000" spc="-15" dirty="0"/>
              <a:t> </a:t>
            </a:r>
            <a:r>
              <a:rPr sz="2000" spc="-10" dirty="0"/>
              <a:t>Malaysia</a:t>
            </a:r>
            <a:r>
              <a:rPr sz="2000" spc="25" dirty="0"/>
              <a:t> </a:t>
            </a:r>
            <a:r>
              <a:rPr sz="2000" dirty="0"/>
              <a:t>and</a:t>
            </a:r>
            <a:r>
              <a:rPr sz="2000" spc="-5" dirty="0"/>
              <a:t> Hong</a:t>
            </a:r>
            <a:r>
              <a:rPr sz="2000" spc="-25" dirty="0"/>
              <a:t> </a:t>
            </a:r>
            <a:r>
              <a:rPr sz="2000" spc="-15" dirty="0"/>
              <a:t>Kong</a:t>
            </a:r>
            <a:endParaRPr sz="20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691" y="419227"/>
            <a:ext cx="84842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Exportation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English law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other </a:t>
            </a:r>
            <a:r>
              <a:rPr sz="2400" spc="-10" dirty="0">
                <a:latin typeface="Calibri"/>
                <a:cs typeface="Calibri"/>
              </a:rPr>
              <a:t>common </a:t>
            </a:r>
            <a:r>
              <a:rPr sz="2400" spc="-15" dirty="0">
                <a:latin typeface="Calibri"/>
                <a:cs typeface="Calibri"/>
              </a:rPr>
              <a:t>law </a:t>
            </a:r>
            <a:r>
              <a:rPr sz="2400" spc="-5" dirty="0">
                <a:latin typeface="Calibri"/>
                <a:cs typeface="Calibri"/>
              </a:rPr>
              <a:t>jurisdictions </a:t>
            </a:r>
            <a:r>
              <a:rPr sz="2400" dirty="0">
                <a:latin typeface="Calibri"/>
                <a:cs typeface="Calibri"/>
              </a:rPr>
              <a:t>also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means    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     </a:t>
            </a:r>
            <a:r>
              <a:rPr sz="2400" spc="-10" dirty="0">
                <a:latin typeface="Calibri"/>
                <a:cs typeface="Calibri"/>
              </a:rPr>
              <a:t>distinctive</a:t>
            </a:r>
            <a:r>
              <a:rPr sz="2400" spc="700" dirty="0">
                <a:latin typeface="Calibri"/>
                <a:cs typeface="Calibri"/>
              </a:rPr>
              <a:t> </a:t>
            </a:r>
            <a:r>
              <a:rPr sz="2400" spc="193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development</a:t>
            </a:r>
            <a:r>
              <a:rPr sz="2400" spc="710" dirty="0">
                <a:latin typeface="Calibri"/>
                <a:cs typeface="Calibri"/>
              </a:rPr>
              <a:t>  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710" dirty="0">
                <a:latin typeface="Calibri"/>
                <a:cs typeface="Calibri"/>
              </a:rPr>
              <a:t>  </a:t>
            </a:r>
            <a:r>
              <a:rPr sz="2400" spc="7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700" dirty="0">
                <a:latin typeface="Calibri"/>
                <a:cs typeface="Calibri"/>
              </a:rPr>
              <a:t>   </a:t>
            </a:r>
            <a:r>
              <a:rPr sz="2400" spc="-5" dirty="0">
                <a:latin typeface="Calibri"/>
                <a:cs typeface="Calibri"/>
              </a:rPr>
              <a:t>English </a:t>
            </a:r>
            <a:r>
              <a:rPr sz="2400" dirty="0">
                <a:latin typeface="Calibri"/>
                <a:cs typeface="Calibri"/>
              </a:rPr>
              <a:t> 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other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English-speaking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countries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50837" y="1922526"/>
          <a:ext cx="8568690" cy="4419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6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ScotE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chamber/set(of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barristers)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stable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equivalent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barrister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advocate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565150">
                        <a:lnSpc>
                          <a:spcPts val="2760"/>
                        </a:lnSpc>
                        <a:spcBef>
                          <a:spcPts val="1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trial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lawyer/appellate </a:t>
                      </a:r>
                      <a:r>
                        <a:rPr sz="2000" spc="-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lawyer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contributory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negligence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contributory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negligence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comparative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negligence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7056">
                <a:tc>
                  <a:txBody>
                    <a:bodyPr/>
                    <a:lstStyle/>
                    <a:p>
                      <a:pPr marL="68580" marR="981075">
                        <a:lnSpc>
                          <a:spcPts val="2760"/>
                        </a:lnSpc>
                        <a:spcBef>
                          <a:spcPts val="1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balance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2000" spc="-43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probabilities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977900">
                        <a:lnSpc>
                          <a:spcPts val="2760"/>
                        </a:lnSpc>
                        <a:spcBef>
                          <a:spcPts val="1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balance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2000" spc="-43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probabilities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929640">
                        <a:lnSpc>
                          <a:spcPts val="2760"/>
                        </a:lnSpc>
                        <a:spcBef>
                          <a:spcPts val="1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preponderance</a:t>
                      </a:r>
                      <a:r>
                        <a:rPr sz="2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2000" spc="-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evidence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representative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action,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group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action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representative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action,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group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action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class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action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50837" y="565150"/>
          <a:ext cx="8568690" cy="30175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6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ScotE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15" dirty="0">
                          <a:latin typeface="Calibri"/>
                          <a:cs typeface="Calibri"/>
                        </a:rPr>
                        <a:t>corporate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07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competition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competition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antitrust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conditional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fees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conditional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fees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92075">
                        <a:lnSpc>
                          <a:spcPts val="2760"/>
                        </a:lnSpc>
                        <a:spcBef>
                          <a:spcPts val="10"/>
                        </a:spcBef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contingency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fees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(‘no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win, </a:t>
                      </a:r>
                      <a:r>
                        <a:rPr sz="2000" spc="-43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fee’)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material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facts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material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facts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key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facts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68580" marR="448309">
                        <a:lnSpc>
                          <a:spcPts val="2760"/>
                        </a:lnSpc>
                        <a:spcBef>
                          <a:spcPts val="1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postal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rule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(in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contract </a:t>
                      </a:r>
                      <a:r>
                        <a:rPr sz="2000" spc="-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law)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postal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rule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mailbox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rule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02640" y="3803345"/>
            <a:ext cx="7693025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Calibri"/>
                <a:cs typeface="Calibri"/>
              </a:rPr>
              <a:t>different </a:t>
            </a:r>
            <a:r>
              <a:rPr sz="2400" spc="-5" dirty="0">
                <a:latin typeface="Calibri"/>
                <a:cs typeface="Calibri"/>
              </a:rPr>
              <a:t>terms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0" dirty="0">
                <a:latin typeface="Calibri"/>
                <a:cs typeface="Calibri"/>
              </a:rPr>
              <a:t>almost </a:t>
            </a:r>
            <a:r>
              <a:rPr sz="2400" spc="-5" dirty="0">
                <a:latin typeface="Calibri"/>
                <a:cs typeface="Calibri"/>
              </a:rPr>
              <a:t>similar concepts </a:t>
            </a:r>
            <a:r>
              <a:rPr sz="2400" spc="-15" dirty="0">
                <a:latin typeface="Calibri"/>
                <a:cs typeface="Calibri"/>
              </a:rPr>
              <a:t>exist </a:t>
            </a:r>
            <a:r>
              <a:rPr sz="2400" spc="-20" dirty="0">
                <a:latin typeface="Calibri"/>
                <a:cs typeface="Calibri"/>
              </a:rPr>
              <a:t>today </a:t>
            </a:r>
            <a:r>
              <a:rPr sz="2400" spc="-5" dirty="0">
                <a:latin typeface="Calibri"/>
                <a:cs typeface="Calibri"/>
              </a:rPr>
              <a:t>among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English-speaking </a:t>
            </a:r>
            <a:r>
              <a:rPr sz="2400" spc="-10" dirty="0">
                <a:latin typeface="Calibri"/>
                <a:cs typeface="Calibri"/>
              </a:rPr>
              <a:t>countries</a:t>
            </a:r>
            <a:r>
              <a:rPr sz="2400" spc="-5" dirty="0">
                <a:latin typeface="Calibri"/>
                <a:cs typeface="Calibri"/>
              </a:rPr>
              <a:t> or </a:t>
            </a:r>
            <a:r>
              <a:rPr sz="2400" spc="-15" dirty="0">
                <a:latin typeface="Calibri"/>
                <a:cs typeface="Calibri"/>
              </a:rPr>
              <a:t>native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‘localities’ of English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ENL </a:t>
            </a:r>
            <a:r>
              <a:rPr sz="2400" spc="-10" dirty="0">
                <a:latin typeface="Calibri"/>
                <a:cs typeface="Calibri"/>
              </a:rPr>
              <a:t>(Kachru </a:t>
            </a:r>
            <a:r>
              <a:rPr sz="2400" spc="-5" dirty="0">
                <a:latin typeface="Calibri"/>
                <a:cs typeface="Calibri"/>
              </a:rPr>
              <a:t>1992: on </a:t>
            </a:r>
            <a:r>
              <a:rPr sz="2400" spc="-1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traditional cultural </a:t>
            </a:r>
            <a:r>
              <a:rPr sz="2400" spc="-5" dirty="0">
                <a:latin typeface="Calibri"/>
                <a:cs typeface="Calibri"/>
              </a:rPr>
              <a:t>and linguistic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bases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English)</a:t>
            </a:r>
            <a:endParaRPr sz="2400">
              <a:latin typeface="Calibri"/>
              <a:cs typeface="Calibri"/>
            </a:endParaRPr>
          </a:p>
          <a:p>
            <a:pPr marL="3766820">
              <a:lnSpc>
                <a:spcPct val="100000"/>
              </a:lnSpc>
              <a:spcBef>
                <a:spcPts val="5"/>
              </a:spcBef>
            </a:pPr>
            <a:r>
              <a:rPr sz="2400" spc="-15" dirty="0">
                <a:latin typeface="Calibri"/>
                <a:cs typeface="Calibri"/>
              </a:rPr>
              <a:t>Why?</a:t>
            </a:r>
            <a:endParaRPr sz="2400">
              <a:latin typeface="Calibri"/>
              <a:cs typeface="Calibri"/>
            </a:endParaRPr>
          </a:p>
          <a:p>
            <a:pPr marL="12700" marR="5080" indent="68580">
              <a:lnSpc>
                <a:spcPct val="100000"/>
              </a:lnSpc>
              <a:tabLst>
                <a:tab pos="1818639" algn="l"/>
                <a:tab pos="2397760" algn="l"/>
                <a:tab pos="5798820" algn="l"/>
              </a:tabLst>
            </a:pPr>
            <a:r>
              <a:rPr sz="2400" dirty="0">
                <a:latin typeface="Calibri"/>
                <a:cs typeface="Calibri"/>
              </a:rPr>
              <a:t>necessary</a:t>
            </a:r>
            <a:r>
              <a:rPr sz="2400" spc="4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to	</a:t>
            </a:r>
            <a:r>
              <a:rPr sz="2400" spc="-5" dirty="0">
                <a:latin typeface="Calibri"/>
                <a:cs typeface="Calibri"/>
              </a:rPr>
              <a:t>suit	national</a:t>
            </a:r>
            <a:r>
              <a:rPr sz="2400" spc="45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4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locale-specific	</a:t>
            </a:r>
            <a:r>
              <a:rPr sz="2400" spc="-10" dirty="0">
                <a:latin typeface="Calibri"/>
                <a:cs typeface="Calibri"/>
              </a:rPr>
              <a:t>conditions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traditions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substantive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procedural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ENL</a:t>
            </a:r>
            <a:r>
              <a:rPr sz="2400" spc="-10" dirty="0">
                <a:latin typeface="Calibri"/>
                <a:cs typeface="Calibri"/>
              </a:rPr>
              <a:t> settings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8937" y="3998848"/>
            <a:ext cx="438784" cy="1858645"/>
            <a:chOff x="388937" y="3998848"/>
            <a:chExt cx="438784" cy="1858645"/>
          </a:xfrm>
        </p:grpSpPr>
        <p:sp>
          <p:nvSpPr>
            <p:cNvPr id="5" name="object 5"/>
            <p:cNvSpPr/>
            <p:nvPr/>
          </p:nvSpPr>
          <p:spPr>
            <a:xfrm>
              <a:off x="395287" y="4005198"/>
              <a:ext cx="288925" cy="1800860"/>
            </a:xfrm>
            <a:custGeom>
              <a:avLst/>
              <a:gdLst/>
              <a:ahLst/>
              <a:cxnLst/>
              <a:rect l="l" t="t" r="r" b="b"/>
              <a:pathLst>
                <a:path w="288925" h="1800860">
                  <a:moveTo>
                    <a:pt x="0" y="0"/>
                  </a:moveTo>
                  <a:lnTo>
                    <a:pt x="288925" y="0"/>
                  </a:lnTo>
                </a:path>
                <a:path w="288925" h="1800860">
                  <a:moveTo>
                    <a:pt x="0" y="0"/>
                  </a:moveTo>
                  <a:lnTo>
                    <a:pt x="0" y="1800288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5287" y="5753785"/>
              <a:ext cx="432434" cy="103505"/>
            </a:xfrm>
            <a:custGeom>
              <a:avLst/>
              <a:gdLst/>
              <a:ahLst/>
              <a:cxnLst/>
              <a:rect l="l" t="t" r="r" b="b"/>
              <a:pathLst>
                <a:path w="432434" h="103504">
                  <a:moveTo>
                    <a:pt x="406621" y="51701"/>
                  </a:moveTo>
                  <a:lnTo>
                    <a:pt x="336804" y="92430"/>
                  </a:lnTo>
                  <a:lnTo>
                    <a:pt x="335775" y="96316"/>
                  </a:lnTo>
                  <a:lnTo>
                    <a:pt x="339305" y="102374"/>
                  </a:lnTo>
                  <a:lnTo>
                    <a:pt x="343192" y="103403"/>
                  </a:lnTo>
                  <a:lnTo>
                    <a:pt x="420939" y="58051"/>
                  </a:lnTo>
                  <a:lnTo>
                    <a:pt x="419227" y="58051"/>
                  </a:lnTo>
                  <a:lnTo>
                    <a:pt x="419227" y="57188"/>
                  </a:lnTo>
                  <a:lnTo>
                    <a:pt x="416026" y="57188"/>
                  </a:lnTo>
                  <a:lnTo>
                    <a:pt x="406621" y="51701"/>
                  </a:lnTo>
                  <a:close/>
                </a:path>
                <a:path w="432434" h="103504">
                  <a:moveTo>
                    <a:pt x="395736" y="45351"/>
                  </a:moveTo>
                  <a:lnTo>
                    <a:pt x="0" y="45351"/>
                  </a:lnTo>
                  <a:lnTo>
                    <a:pt x="0" y="58051"/>
                  </a:lnTo>
                  <a:lnTo>
                    <a:pt x="395736" y="58051"/>
                  </a:lnTo>
                  <a:lnTo>
                    <a:pt x="406621" y="51701"/>
                  </a:lnTo>
                  <a:lnTo>
                    <a:pt x="395736" y="45351"/>
                  </a:lnTo>
                  <a:close/>
                </a:path>
                <a:path w="432434" h="103504">
                  <a:moveTo>
                    <a:pt x="420940" y="45351"/>
                  </a:moveTo>
                  <a:lnTo>
                    <a:pt x="419227" y="45351"/>
                  </a:lnTo>
                  <a:lnTo>
                    <a:pt x="419227" y="58051"/>
                  </a:lnTo>
                  <a:lnTo>
                    <a:pt x="420939" y="58051"/>
                  </a:lnTo>
                  <a:lnTo>
                    <a:pt x="431825" y="51701"/>
                  </a:lnTo>
                  <a:lnTo>
                    <a:pt x="420940" y="45351"/>
                  </a:lnTo>
                  <a:close/>
                </a:path>
                <a:path w="432434" h="103504">
                  <a:moveTo>
                    <a:pt x="416026" y="46215"/>
                  </a:moveTo>
                  <a:lnTo>
                    <a:pt x="406621" y="51701"/>
                  </a:lnTo>
                  <a:lnTo>
                    <a:pt x="416026" y="57188"/>
                  </a:lnTo>
                  <a:lnTo>
                    <a:pt x="416026" y="46215"/>
                  </a:lnTo>
                  <a:close/>
                </a:path>
                <a:path w="432434" h="103504">
                  <a:moveTo>
                    <a:pt x="419227" y="46215"/>
                  </a:moveTo>
                  <a:lnTo>
                    <a:pt x="416026" y="46215"/>
                  </a:lnTo>
                  <a:lnTo>
                    <a:pt x="416026" y="57188"/>
                  </a:lnTo>
                  <a:lnTo>
                    <a:pt x="419227" y="57188"/>
                  </a:lnTo>
                  <a:lnTo>
                    <a:pt x="419227" y="46215"/>
                  </a:lnTo>
                  <a:close/>
                </a:path>
                <a:path w="432434" h="103504">
                  <a:moveTo>
                    <a:pt x="343192" y="0"/>
                  </a:moveTo>
                  <a:lnTo>
                    <a:pt x="339305" y="1016"/>
                  </a:lnTo>
                  <a:lnTo>
                    <a:pt x="335775" y="7073"/>
                  </a:lnTo>
                  <a:lnTo>
                    <a:pt x="336804" y="10972"/>
                  </a:lnTo>
                  <a:lnTo>
                    <a:pt x="406621" y="51701"/>
                  </a:lnTo>
                  <a:lnTo>
                    <a:pt x="416026" y="46215"/>
                  </a:lnTo>
                  <a:lnTo>
                    <a:pt x="419227" y="46215"/>
                  </a:lnTo>
                  <a:lnTo>
                    <a:pt x="419227" y="45351"/>
                  </a:lnTo>
                  <a:lnTo>
                    <a:pt x="420940" y="45351"/>
                  </a:lnTo>
                  <a:lnTo>
                    <a:pt x="343192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50138"/>
            <a:ext cx="8073390" cy="2293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......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complexity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technicality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English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5" dirty="0">
                <a:latin typeface="Calibri"/>
                <a:cs typeface="Calibri"/>
              </a:rPr>
              <a:t> language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throughout </a:t>
            </a:r>
            <a:r>
              <a:rPr sz="2400" spc="-5" dirty="0">
                <a:latin typeface="Calibri"/>
                <a:cs typeface="Calibri"/>
              </a:rPr>
              <a:t>centuries &gt;&gt;&gt; </a:t>
            </a:r>
            <a:r>
              <a:rPr sz="2400" spc="-10" dirty="0">
                <a:latin typeface="Calibri"/>
                <a:cs typeface="Calibri"/>
              </a:rPr>
              <a:t>pressures </a:t>
            </a:r>
            <a:r>
              <a:rPr sz="2400" spc="-20" dirty="0">
                <a:latin typeface="Calibri"/>
                <a:cs typeface="Calibri"/>
              </a:rPr>
              <a:t>for reform </a:t>
            </a:r>
            <a:r>
              <a:rPr sz="2400" spc="-5" dirty="0">
                <a:latin typeface="Calibri"/>
                <a:cs typeface="Calibri"/>
              </a:rPr>
              <a:t>by </a:t>
            </a:r>
            <a:r>
              <a:rPr sz="2400" spc="-10" dirty="0">
                <a:latin typeface="Calibri"/>
                <a:cs typeface="Calibri"/>
              </a:rPr>
              <a:t>members </a:t>
            </a:r>
            <a:r>
              <a:rPr sz="2400" spc="5" dirty="0">
                <a:latin typeface="Calibri"/>
                <a:cs typeface="Calibri"/>
              </a:rPr>
              <a:t>of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Plain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Movement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major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English- 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speaking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countries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Calibri"/>
                <a:cs typeface="Calibri"/>
              </a:rPr>
              <a:t>US-based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movement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(beginning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1970s)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promotes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plain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public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private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sectors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508449"/>
            <a:ext cx="67208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inspiring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source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other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international </a:t>
            </a:r>
            <a:r>
              <a:rPr sz="2400" spc="-5" dirty="0">
                <a:latin typeface="Calibri"/>
                <a:cs typeface="Calibri"/>
              </a:rPr>
              <a:t>associations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27087" y="5013325"/>
            <a:ext cx="8158480" cy="1764030"/>
            <a:chOff x="827087" y="5013325"/>
            <a:chExt cx="8158480" cy="17640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59176" y="5661025"/>
              <a:ext cx="5926074" cy="111601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7087" y="5013325"/>
              <a:ext cx="3347974" cy="919162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84857" y="245744"/>
            <a:ext cx="45745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From</a:t>
            </a:r>
            <a:r>
              <a:rPr spc="-10" dirty="0"/>
              <a:t> legalese</a:t>
            </a:r>
            <a:r>
              <a:rPr spc="-25" dirty="0"/>
              <a:t> </a:t>
            </a:r>
            <a:r>
              <a:rPr spc="-20" dirty="0"/>
              <a:t>to</a:t>
            </a:r>
            <a:r>
              <a:rPr spc="-10" dirty="0"/>
              <a:t> </a:t>
            </a:r>
            <a:r>
              <a:rPr spc="-10" dirty="0">
                <a:solidFill>
                  <a:srgbClr val="FF0000"/>
                </a:solidFill>
              </a:rPr>
              <a:t>plain</a:t>
            </a:r>
            <a:r>
              <a:rPr spc="-5" dirty="0">
                <a:solidFill>
                  <a:srgbClr val="FF0000"/>
                </a:solidFill>
              </a:rPr>
              <a:t> language</a:t>
            </a: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71751" y="3213100"/>
            <a:ext cx="5369500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9538" y="261950"/>
            <a:ext cx="4343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Legal</a:t>
            </a:r>
            <a:r>
              <a:rPr spc="-65" dirty="0"/>
              <a:t> </a:t>
            </a:r>
            <a:r>
              <a:rPr spc="-10" dirty="0"/>
              <a:t>implications</a:t>
            </a:r>
            <a:r>
              <a:rPr dirty="0"/>
              <a:t> </a:t>
            </a:r>
            <a:r>
              <a:rPr spc="-5" dirty="0"/>
              <a:t>of</a:t>
            </a:r>
            <a:r>
              <a:rPr spc="-25" dirty="0"/>
              <a:t> </a:t>
            </a:r>
            <a:r>
              <a:rPr spc="-5" dirty="0"/>
              <a:t>language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40558"/>
            <a:ext cx="6300470" cy="30988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constitutions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into existence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laws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statutes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enacted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contractual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agreements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take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effect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interactions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between</a:t>
            </a:r>
            <a:r>
              <a:rPr sz="2400" spc="-5" dirty="0">
                <a:latin typeface="Calibri"/>
                <a:cs typeface="Calibri"/>
              </a:rPr>
              <a:t> police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suspects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conversations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between</a:t>
            </a:r>
            <a:r>
              <a:rPr sz="2400" spc="-10" dirty="0">
                <a:latin typeface="Calibri"/>
                <a:cs typeface="Calibri"/>
              </a:rPr>
              <a:t> lawyers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their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clients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making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defamatory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statement,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5613" y="571500"/>
            <a:ext cx="114300" cy="4787900"/>
          </a:xfrm>
          <a:custGeom>
            <a:avLst/>
            <a:gdLst/>
            <a:ahLst/>
            <a:cxnLst/>
            <a:rect l="l" t="t" r="r" b="b"/>
            <a:pathLst>
              <a:path w="114300" h="4787900">
                <a:moveTo>
                  <a:pt x="12395" y="4677029"/>
                </a:moveTo>
                <a:lnTo>
                  <a:pt x="1790" y="4683125"/>
                </a:lnTo>
                <a:lnTo>
                  <a:pt x="0" y="4689983"/>
                </a:lnTo>
                <a:lnTo>
                  <a:pt x="57111" y="4787900"/>
                </a:lnTo>
                <a:lnTo>
                  <a:pt x="69944" y="4765929"/>
                </a:lnTo>
                <a:lnTo>
                  <a:pt x="46012" y="4765929"/>
                </a:lnTo>
                <a:lnTo>
                  <a:pt x="46020" y="4724817"/>
                </a:lnTo>
                <a:lnTo>
                  <a:pt x="19202" y="4678807"/>
                </a:lnTo>
                <a:lnTo>
                  <a:pt x="12395" y="4677029"/>
                </a:lnTo>
                <a:close/>
              </a:path>
              <a:path w="114300" h="4787900">
                <a:moveTo>
                  <a:pt x="46025" y="4724826"/>
                </a:moveTo>
                <a:lnTo>
                  <a:pt x="46012" y="4765929"/>
                </a:lnTo>
                <a:lnTo>
                  <a:pt x="68237" y="4765929"/>
                </a:lnTo>
                <a:lnTo>
                  <a:pt x="68238" y="4760341"/>
                </a:lnTo>
                <a:lnTo>
                  <a:pt x="47523" y="4760341"/>
                </a:lnTo>
                <a:lnTo>
                  <a:pt x="57129" y="4743877"/>
                </a:lnTo>
                <a:lnTo>
                  <a:pt x="46025" y="4724826"/>
                </a:lnTo>
                <a:close/>
              </a:path>
              <a:path w="114300" h="4787900">
                <a:moveTo>
                  <a:pt x="101892" y="4677029"/>
                </a:moveTo>
                <a:lnTo>
                  <a:pt x="95097" y="4678807"/>
                </a:lnTo>
                <a:lnTo>
                  <a:pt x="68250" y="4724817"/>
                </a:lnTo>
                <a:lnTo>
                  <a:pt x="68237" y="4765929"/>
                </a:lnTo>
                <a:lnTo>
                  <a:pt x="69944" y="4765929"/>
                </a:lnTo>
                <a:lnTo>
                  <a:pt x="114287" y="4689983"/>
                </a:lnTo>
                <a:lnTo>
                  <a:pt x="112496" y="4683252"/>
                </a:lnTo>
                <a:lnTo>
                  <a:pt x="107200" y="4680077"/>
                </a:lnTo>
                <a:lnTo>
                  <a:pt x="101892" y="4677029"/>
                </a:lnTo>
                <a:close/>
              </a:path>
              <a:path w="114300" h="4787900">
                <a:moveTo>
                  <a:pt x="57129" y="4743877"/>
                </a:moveTo>
                <a:lnTo>
                  <a:pt x="47523" y="4760341"/>
                </a:lnTo>
                <a:lnTo>
                  <a:pt x="66725" y="4760341"/>
                </a:lnTo>
                <a:lnTo>
                  <a:pt x="57129" y="4743877"/>
                </a:lnTo>
                <a:close/>
              </a:path>
              <a:path w="114300" h="4787900">
                <a:moveTo>
                  <a:pt x="68250" y="4724817"/>
                </a:moveTo>
                <a:lnTo>
                  <a:pt x="57129" y="4743877"/>
                </a:lnTo>
                <a:lnTo>
                  <a:pt x="66725" y="4760341"/>
                </a:lnTo>
                <a:lnTo>
                  <a:pt x="68238" y="4760341"/>
                </a:lnTo>
                <a:lnTo>
                  <a:pt x="68250" y="4724817"/>
                </a:lnTo>
                <a:close/>
              </a:path>
              <a:path w="114300" h="4787900">
                <a:moveTo>
                  <a:pt x="69811" y="0"/>
                </a:moveTo>
                <a:lnTo>
                  <a:pt x="47586" y="0"/>
                </a:lnTo>
                <a:lnTo>
                  <a:pt x="46025" y="4724826"/>
                </a:lnTo>
                <a:lnTo>
                  <a:pt x="57129" y="4743877"/>
                </a:lnTo>
                <a:lnTo>
                  <a:pt x="68245" y="4724826"/>
                </a:lnTo>
                <a:lnTo>
                  <a:pt x="69811" y="0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78738"/>
            <a:ext cx="8072120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091565" algn="l"/>
                <a:tab pos="2343150" algn="l"/>
                <a:tab pos="3908425" algn="l"/>
                <a:tab pos="4193540" algn="l"/>
                <a:tab pos="4900930" algn="l"/>
                <a:tab pos="6604634" algn="l"/>
                <a:tab pos="7042150" algn="l"/>
              </a:tabLst>
            </a:pPr>
            <a:r>
              <a:rPr sz="2400" dirty="0">
                <a:latin typeface="Calibri"/>
                <a:cs typeface="Calibri"/>
              </a:rPr>
              <a:t>Plain	langua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op</a:t>
            </a:r>
            <a:r>
              <a:rPr sz="2400" spc="-15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ts	=	le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al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act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tion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s	&gt;&gt;	l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10" dirty="0">
                <a:latin typeface="Calibri"/>
                <a:cs typeface="Calibri"/>
              </a:rPr>
              <a:t>w</a:t>
            </a:r>
            <a:r>
              <a:rPr sz="2400" spc="-20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s,  </a:t>
            </a:r>
            <a:r>
              <a:rPr sz="2400" spc="-10" dirty="0">
                <a:latin typeface="Calibri"/>
                <a:cs typeface="Calibri"/>
              </a:rPr>
              <a:t>judges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parliamentary </a:t>
            </a:r>
            <a:r>
              <a:rPr sz="2400" spc="-15" dirty="0">
                <a:latin typeface="Calibri"/>
                <a:cs typeface="Calibri"/>
              </a:rPr>
              <a:t>draftsmen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argue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3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clarity,</a:t>
            </a:r>
            <a:r>
              <a:rPr sz="2400" spc="3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simplicity</a:t>
            </a:r>
            <a:r>
              <a:rPr sz="2400" spc="3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directness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39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drafting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legislation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other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documents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3566541"/>
            <a:ext cx="201295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16660" algn="l"/>
              </a:tabLst>
            </a:pPr>
            <a:r>
              <a:rPr sz="2400" spc="-10" dirty="0">
                <a:latin typeface="Calibri"/>
                <a:cs typeface="Calibri"/>
              </a:rPr>
              <a:t>believe	that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omp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eh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nsible  </a:t>
            </a:r>
            <a:r>
              <a:rPr sz="2400" spc="-10" dirty="0">
                <a:latin typeface="Calibri"/>
                <a:cs typeface="Calibri"/>
              </a:rPr>
              <a:t>lawyers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06395" y="3566541"/>
            <a:ext cx="57035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0020" marR="5080" indent="-147955">
              <a:lnSpc>
                <a:spcPct val="100000"/>
              </a:lnSpc>
              <a:spcBef>
                <a:spcPts val="100"/>
              </a:spcBef>
              <a:tabLst>
                <a:tab pos="1012190" algn="l"/>
                <a:tab pos="1035050" algn="l"/>
                <a:tab pos="2710180" algn="l"/>
                <a:tab pos="3649345" algn="l"/>
                <a:tab pos="4224020" algn="l"/>
                <a:tab pos="4851400" algn="l"/>
              </a:tabLst>
            </a:pPr>
            <a:r>
              <a:rPr sz="2400" dirty="0">
                <a:latin typeface="Calibri"/>
                <a:cs typeface="Calibri"/>
              </a:rPr>
              <a:t>these	</a:t>
            </a:r>
            <a:r>
              <a:rPr sz="2400" spc="-5" dirty="0">
                <a:latin typeface="Calibri"/>
                <a:cs typeface="Calibri"/>
              </a:rPr>
              <a:t>docum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ts	</a:t>
            </a:r>
            <a:r>
              <a:rPr sz="2400" spc="-5" dirty="0">
                <a:latin typeface="Calibri"/>
                <a:cs typeface="Calibri"/>
              </a:rPr>
              <a:t>ne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d	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o	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eadily  when		</a:t>
            </a:r>
            <a:r>
              <a:rPr sz="2400" spc="-10" dirty="0">
                <a:latin typeface="Calibri"/>
                <a:cs typeface="Calibri"/>
              </a:rPr>
              <a:t>legal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91253" y="3932301"/>
            <a:ext cx="3916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0620" algn="l"/>
                <a:tab pos="1525905" algn="l"/>
                <a:tab pos="2885440" algn="l"/>
                <a:tab pos="3328670" algn="l"/>
              </a:tabLst>
            </a:pP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	is	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4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spc="-20" dirty="0">
                <a:latin typeface="Calibri"/>
                <a:cs typeface="Calibri"/>
              </a:rPr>
              <a:t>ey</a:t>
            </a:r>
            <a:r>
              <a:rPr sz="2400" dirty="0">
                <a:latin typeface="Calibri"/>
                <a:cs typeface="Calibri"/>
              </a:rPr>
              <a:t>ed	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o	</a:t>
            </a:r>
            <a:r>
              <a:rPr sz="2400" spc="-5" dirty="0">
                <a:latin typeface="Calibri"/>
                <a:cs typeface="Calibri"/>
              </a:rPr>
              <a:t>non</a:t>
            </a:r>
            <a:r>
              <a:rPr sz="2400" dirty="0">
                <a:latin typeface="Calibri"/>
                <a:cs typeface="Calibri"/>
              </a:rPr>
              <a:t>-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9754" y="475868"/>
            <a:ext cx="7386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More</a:t>
            </a:r>
            <a:r>
              <a:rPr dirty="0"/>
              <a:t> </a:t>
            </a:r>
            <a:r>
              <a:rPr spc="-15" dirty="0"/>
              <a:t>recent</a:t>
            </a:r>
            <a:r>
              <a:rPr spc="-5" dirty="0"/>
              <a:t> addition</a:t>
            </a:r>
            <a:r>
              <a:rPr spc="30" dirty="0"/>
              <a:t> </a:t>
            </a:r>
            <a:r>
              <a:rPr spc="-20" dirty="0"/>
              <a:t>to</a:t>
            </a:r>
            <a:r>
              <a:rPr spc="-5" dirty="0"/>
              <a:t> Plain</a:t>
            </a:r>
            <a:r>
              <a:rPr spc="5" dirty="0"/>
              <a:t> </a:t>
            </a:r>
            <a:r>
              <a:rPr spc="-10" dirty="0"/>
              <a:t>Language</a:t>
            </a:r>
            <a:r>
              <a:rPr dirty="0"/>
              <a:t> </a:t>
            </a:r>
            <a:r>
              <a:rPr spc="-15" dirty="0"/>
              <a:t>Movement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7316" y="1517650"/>
            <a:ext cx="7731759" cy="2806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5080" indent="-1905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Butt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Castle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(2006)</a:t>
            </a:r>
            <a:r>
              <a:rPr sz="2400" spc="-5" dirty="0">
                <a:latin typeface="Calibri"/>
                <a:cs typeface="Calibri"/>
              </a:rPr>
              <a:t> dig</a:t>
            </a:r>
            <a:r>
              <a:rPr sz="2400" dirty="0">
                <a:latin typeface="Calibri"/>
                <a:cs typeface="Calibri"/>
              </a:rPr>
              <a:t> 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hole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through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traditional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dirty="0">
                <a:latin typeface="Calibri"/>
                <a:cs typeface="Calibri"/>
              </a:rPr>
              <a:t> its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peculiar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characteristics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that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make</a:t>
            </a:r>
            <a:r>
              <a:rPr sz="2400" spc="-15" dirty="0">
                <a:latin typeface="Calibri"/>
                <a:cs typeface="Calibri"/>
              </a:rPr>
              <a:t> legal </a:t>
            </a:r>
            <a:r>
              <a:rPr sz="2400" spc="-10" dirty="0">
                <a:latin typeface="Calibri"/>
                <a:cs typeface="Calibri"/>
              </a:rPr>
              <a:t> documents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aloof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users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3970" marR="6985" algn="just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Propose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5" dirty="0">
                <a:latin typeface="Calibri"/>
                <a:cs typeface="Calibri"/>
              </a:rPr>
              <a:t>step-by-step </a:t>
            </a:r>
            <a:r>
              <a:rPr sz="2400" dirty="0">
                <a:latin typeface="Calibri"/>
                <a:cs typeface="Calibri"/>
              </a:rPr>
              <a:t>guide </a:t>
            </a:r>
            <a:r>
              <a:rPr sz="2400" spc="-15" dirty="0">
                <a:latin typeface="Calibri"/>
                <a:cs typeface="Calibri"/>
              </a:rPr>
              <a:t>to drafting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the </a:t>
            </a:r>
            <a:r>
              <a:rPr sz="2400" dirty="0">
                <a:latin typeface="Calibri"/>
                <a:cs typeface="Calibri"/>
              </a:rPr>
              <a:t>modern </a:t>
            </a:r>
            <a:r>
              <a:rPr sz="2400" spc="-5" dirty="0">
                <a:latin typeface="Calibri"/>
                <a:cs typeface="Calibri"/>
              </a:rPr>
              <a:t>style,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examples</a:t>
            </a:r>
            <a:r>
              <a:rPr sz="2400" spc="-15" dirty="0">
                <a:latin typeface="Calibri"/>
                <a:cs typeface="Calibri"/>
              </a:rPr>
              <a:t> from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four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types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legal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documents</a:t>
            </a:r>
            <a:endParaRPr sz="2400">
              <a:latin typeface="Calibri"/>
              <a:cs typeface="Calibri"/>
            </a:endParaRPr>
          </a:p>
          <a:p>
            <a:pPr marL="488315">
              <a:lnSpc>
                <a:spcPct val="100000"/>
              </a:lnSpc>
              <a:spcBef>
                <a:spcPts val="580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leases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company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constitutions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wills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conveyances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8737" y="1844675"/>
            <a:ext cx="739775" cy="1435735"/>
            <a:chOff x="58737" y="1844675"/>
            <a:chExt cx="739775" cy="1435735"/>
          </a:xfrm>
        </p:grpSpPr>
        <p:sp>
          <p:nvSpPr>
            <p:cNvPr id="5" name="object 5"/>
            <p:cNvSpPr/>
            <p:nvPr/>
          </p:nvSpPr>
          <p:spPr>
            <a:xfrm>
              <a:off x="71437" y="2437765"/>
              <a:ext cx="714375" cy="829944"/>
            </a:xfrm>
            <a:custGeom>
              <a:avLst/>
              <a:gdLst/>
              <a:ahLst/>
              <a:cxnLst/>
              <a:rect l="l" t="t" r="r" b="b"/>
              <a:pathLst>
                <a:path w="714375" h="829945">
                  <a:moveTo>
                    <a:pt x="0" y="0"/>
                  </a:moveTo>
                  <a:lnTo>
                    <a:pt x="1" y="178688"/>
                  </a:lnTo>
                  <a:lnTo>
                    <a:pt x="2020" y="222467"/>
                  </a:lnTo>
                  <a:lnTo>
                    <a:pt x="7990" y="265489"/>
                  </a:lnTo>
                  <a:lnTo>
                    <a:pt x="17784" y="307620"/>
                  </a:lnTo>
                  <a:lnTo>
                    <a:pt x="31272" y="348724"/>
                  </a:lnTo>
                  <a:lnTo>
                    <a:pt x="48326" y="388667"/>
                  </a:lnTo>
                  <a:lnTo>
                    <a:pt x="68815" y="427312"/>
                  </a:lnTo>
                  <a:lnTo>
                    <a:pt x="92612" y="464525"/>
                  </a:lnTo>
                  <a:lnTo>
                    <a:pt x="119587" y="500171"/>
                  </a:lnTo>
                  <a:lnTo>
                    <a:pt x="149612" y="534114"/>
                  </a:lnTo>
                  <a:lnTo>
                    <a:pt x="182557" y="566219"/>
                  </a:lnTo>
                  <a:lnTo>
                    <a:pt x="218294" y="596351"/>
                  </a:lnTo>
                  <a:lnTo>
                    <a:pt x="256694" y="624374"/>
                  </a:lnTo>
                  <a:lnTo>
                    <a:pt x="297627" y="650153"/>
                  </a:lnTo>
                  <a:lnTo>
                    <a:pt x="340965" y="673554"/>
                  </a:lnTo>
                  <a:lnTo>
                    <a:pt x="386579" y="694441"/>
                  </a:lnTo>
                  <a:lnTo>
                    <a:pt x="434340" y="712678"/>
                  </a:lnTo>
                  <a:lnTo>
                    <a:pt x="484119" y="728131"/>
                  </a:lnTo>
                  <a:lnTo>
                    <a:pt x="535787" y="740663"/>
                  </a:lnTo>
                  <a:lnTo>
                    <a:pt x="535787" y="829945"/>
                  </a:lnTo>
                  <a:lnTo>
                    <a:pt x="714375" y="669798"/>
                  </a:lnTo>
                  <a:lnTo>
                    <a:pt x="616796" y="562101"/>
                  </a:lnTo>
                  <a:lnTo>
                    <a:pt x="535774" y="562101"/>
                  </a:lnTo>
                  <a:lnTo>
                    <a:pt x="484108" y="549549"/>
                  </a:lnTo>
                  <a:lnTo>
                    <a:pt x="434331" y="534078"/>
                  </a:lnTo>
                  <a:lnTo>
                    <a:pt x="386572" y="515825"/>
                  </a:lnTo>
                  <a:lnTo>
                    <a:pt x="340959" y="494925"/>
                  </a:lnTo>
                  <a:lnTo>
                    <a:pt x="297622" y="471512"/>
                  </a:lnTo>
                  <a:lnTo>
                    <a:pt x="256690" y="445722"/>
                  </a:lnTo>
                  <a:lnTo>
                    <a:pt x="218291" y="417691"/>
                  </a:lnTo>
                  <a:lnTo>
                    <a:pt x="182555" y="387552"/>
                  </a:lnTo>
                  <a:lnTo>
                    <a:pt x="149610" y="355441"/>
                  </a:lnTo>
                  <a:lnTo>
                    <a:pt x="119586" y="321493"/>
                  </a:lnTo>
                  <a:lnTo>
                    <a:pt x="92611" y="285844"/>
                  </a:lnTo>
                  <a:lnTo>
                    <a:pt x="68814" y="248628"/>
                  </a:lnTo>
                  <a:lnTo>
                    <a:pt x="48325" y="209980"/>
                  </a:lnTo>
                  <a:lnTo>
                    <a:pt x="31272" y="170037"/>
                  </a:lnTo>
                  <a:lnTo>
                    <a:pt x="17783" y="128932"/>
                  </a:lnTo>
                  <a:lnTo>
                    <a:pt x="7989" y="86800"/>
                  </a:lnTo>
                  <a:lnTo>
                    <a:pt x="2018" y="43778"/>
                  </a:lnTo>
                  <a:lnTo>
                    <a:pt x="0" y="0"/>
                  </a:lnTo>
                  <a:close/>
                </a:path>
                <a:path w="714375" h="829945">
                  <a:moveTo>
                    <a:pt x="535787" y="472694"/>
                  </a:moveTo>
                  <a:lnTo>
                    <a:pt x="535774" y="562101"/>
                  </a:lnTo>
                  <a:lnTo>
                    <a:pt x="616796" y="562101"/>
                  </a:lnTo>
                  <a:lnTo>
                    <a:pt x="535787" y="472694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1355" y="1857375"/>
              <a:ext cx="715010" cy="669925"/>
            </a:xfrm>
            <a:custGeom>
              <a:avLst/>
              <a:gdLst/>
              <a:ahLst/>
              <a:cxnLst/>
              <a:rect l="l" t="t" r="r" b="b"/>
              <a:pathLst>
                <a:path w="715010" h="669925">
                  <a:moveTo>
                    <a:pt x="714457" y="0"/>
                  </a:moveTo>
                  <a:lnTo>
                    <a:pt x="659337" y="1714"/>
                  </a:lnTo>
                  <a:lnTo>
                    <a:pt x="604551" y="6858"/>
                  </a:lnTo>
                  <a:lnTo>
                    <a:pt x="552173" y="15106"/>
                  </a:lnTo>
                  <a:lnTo>
                    <a:pt x="501435" y="26291"/>
                  </a:lnTo>
                  <a:lnTo>
                    <a:pt x="452452" y="40286"/>
                  </a:lnTo>
                  <a:lnTo>
                    <a:pt x="405340" y="56962"/>
                  </a:lnTo>
                  <a:lnTo>
                    <a:pt x="360215" y="76191"/>
                  </a:lnTo>
                  <a:lnTo>
                    <a:pt x="317190" y="97845"/>
                  </a:lnTo>
                  <a:lnTo>
                    <a:pt x="276382" y="121796"/>
                  </a:lnTo>
                  <a:lnTo>
                    <a:pt x="237905" y="147917"/>
                  </a:lnTo>
                  <a:lnTo>
                    <a:pt x="201875" y="176079"/>
                  </a:lnTo>
                  <a:lnTo>
                    <a:pt x="168408" y="206154"/>
                  </a:lnTo>
                  <a:lnTo>
                    <a:pt x="137617" y="238013"/>
                  </a:lnTo>
                  <a:lnTo>
                    <a:pt x="109620" y="271530"/>
                  </a:lnTo>
                  <a:lnTo>
                    <a:pt x="84530" y="306576"/>
                  </a:lnTo>
                  <a:lnTo>
                    <a:pt x="62463" y="343023"/>
                  </a:lnTo>
                  <a:lnTo>
                    <a:pt x="43534" y="380743"/>
                  </a:lnTo>
                  <a:lnTo>
                    <a:pt x="27859" y="419608"/>
                  </a:lnTo>
                  <a:lnTo>
                    <a:pt x="15553" y="459489"/>
                  </a:lnTo>
                  <a:lnTo>
                    <a:pt x="6731" y="500260"/>
                  </a:lnTo>
                  <a:lnTo>
                    <a:pt x="1508" y="541791"/>
                  </a:lnTo>
                  <a:lnTo>
                    <a:pt x="0" y="583956"/>
                  </a:lnTo>
                  <a:lnTo>
                    <a:pt x="2321" y="626625"/>
                  </a:lnTo>
                  <a:lnTo>
                    <a:pt x="8586" y="669667"/>
                  </a:lnTo>
                  <a:lnTo>
                    <a:pt x="18528" y="627856"/>
                  </a:lnTo>
                  <a:lnTo>
                    <a:pt x="32007" y="587254"/>
                  </a:lnTo>
                  <a:lnTo>
                    <a:pt x="48877" y="547963"/>
                  </a:lnTo>
                  <a:lnTo>
                    <a:pt x="68995" y="510086"/>
                  </a:lnTo>
                  <a:lnTo>
                    <a:pt x="92216" y="473723"/>
                  </a:lnTo>
                  <a:lnTo>
                    <a:pt x="118395" y="438975"/>
                  </a:lnTo>
                  <a:lnTo>
                    <a:pt x="147387" y="405943"/>
                  </a:lnTo>
                  <a:lnTo>
                    <a:pt x="179047" y="374728"/>
                  </a:lnTo>
                  <a:lnTo>
                    <a:pt x="213231" y="345430"/>
                  </a:lnTo>
                  <a:lnTo>
                    <a:pt x="249795" y="318150"/>
                  </a:lnTo>
                  <a:lnTo>
                    <a:pt x="288593" y="292990"/>
                  </a:lnTo>
                  <a:lnTo>
                    <a:pt x="329481" y="270050"/>
                  </a:lnTo>
                  <a:lnTo>
                    <a:pt x="372314" y="249431"/>
                  </a:lnTo>
                  <a:lnTo>
                    <a:pt x="416947" y="231234"/>
                  </a:lnTo>
                  <a:lnTo>
                    <a:pt x="463237" y="215560"/>
                  </a:lnTo>
                  <a:lnTo>
                    <a:pt x="511037" y="202510"/>
                  </a:lnTo>
                  <a:lnTo>
                    <a:pt x="560204" y="192184"/>
                  </a:lnTo>
                  <a:lnTo>
                    <a:pt x="610593" y="184683"/>
                  </a:lnTo>
                  <a:lnTo>
                    <a:pt x="662059" y="180109"/>
                  </a:lnTo>
                  <a:lnTo>
                    <a:pt x="714457" y="178562"/>
                  </a:lnTo>
                  <a:lnTo>
                    <a:pt x="714457" y="0"/>
                  </a:lnTo>
                  <a:close/>
                </a:path>
              </a:pathLst>
            </a:custGeom>
            <a:solidFill>
              <a:srgbClr val="4068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1437" y="1857375"/>
              <a:ext cx="714375" cy="1410335"/>
            </a:xfrm>
            <a:custGeom>
              <a:avLst/>
              <a:gdLst/>
              <a:ahLst/>
              <a:cxnLst/>
              <a:rect l="l" t="t" r="r" b="b"/>
              <a:pathLst>
                <a:path w="714375" h="1410335">
                  <a:moveTo>
                    <a:pt x="0" y="580389"/>
                  </a:moveTo>
                  <a:lnTo>
                    <a:pt x="2018" y="624168"/>
                  </a:lnTo>
                  <a:lnTo>
                    <a:pt x="7989" y="667190"/>
                  </a:lnTo>
                  <a:lnTo>
                    <a:pt x="17783" y="709322"/>
                  </a:lnTo>
                  <a:lnTo>
                    <a:pt x="31272" y="750427"/>
                  </a:lnTo>
                  <a:lnTo>
                    <a:pt x="48325" y="790370"/>
                  </a:lnTo>
                  <a:lnTo>
                    <a:pt x="68814" y="829018"/>
                  </a:lnTo>
                  <a:lnTo>
                    <a:pt x="92611" y="866234"/>
                  </a:lnTo>
                  <a:lnTo>
                    <a:pt x="119586" y="901883"/>
                  </a:lnTo>
                  <a:lnTo>
                    <a:pt x="149610" y="935831"/>
                  </a:lnTo>
                  <a:lnTo>
                    <a:pt x="182555" y="967942"/>
                  </a:lnTo>
                  <a:lnTo>
                    <a:pt x="218291" y="998081"/>
                  </a:lnTo>
                  <a:lnTo>
                    <a:pt x="256690" y="1026112"/>
                  </a:lnTo>
                  <a:lnTo>
                    <a:pt x="297622" y="1051902"/>
                  </a:lnTo>
                  <a:lnTo>
                    <a:pt x="340959" y="1075315"/>
                  </a:lnTo>
                  <a:lnTo>
                    <a:pt x="386572" y="1096215"/>
                  </a:lnTo>
                  <a:lnTo>
                    <a:pt x="434331" y="1114468"/>
                  </a:lnTo>
                  <a:lnTo>
                    <a:pt x="484108" y="1129939"/>
                  </a:lnTo>
                  <a:lnTo>
                    <a:pt x="535774" y="1142491"/>
                  </a:lnTo>
                  <a:lnTo>
                    <a:pt x="535787" y="1053084"/>
                  </a:lnTo>
                  <a:lnTo>
                    <a:pt x="714375" y="1250188"/>
                  </a:lnTo>
                  <a:lnTo>
                    <a:pt x="535787" y="1410335"/>
                  </a:lnTo>
                  <a:lnTo>
                    <a:pt x="535787" y="1321053"/>
                  </a:lnTo>
                  <a:lnTo>
                    <a:pt x="484119" y="1308521"/>
                  </a:lnTo>
                  <a:lnTo>
                    <a:pt x="434340" y="1293068"/>
                  </a:lnTo>
                  <a:lnTo>
                    <a:pt x="386579" y="1274831"/>
                  </a:lnTo>
                  <a:lnTo>
                    <a:pt x="340965" y="1253944"/>
                  </a:lnTo>
                  <a:lnTo>
                    <a:pt x="297627" y="1230543"/>
                  </a:lnTo>
                  <a:lnTo>
                    <a:pt x="256694" y="1204764"/>
                  </a:lnTo>
                  <a:lnTo>
                    <a:pt x="218294" y="1176741"/>
                  </a:lnTo>
                  <a:lnTo>
                    <a:pt x="182557" y="1146609"/>
                  </a:lnTo>
                  <a:lnTo>
                    <a:pt x="149612" y="1114504"/>
                  </a:lnTo>
                  <a:lnTo>
                    <a:pt x="119587" y="1080561"/>
                  </a:lnTo>
                  <a:lnTo>
                    <a:pt x="92612" y="1044915"/>
                  </a:lnTo>
                  <a:lnTo>
                    <a:pt x="68815" y="1007702"/>
                  </a:lnTo>
                  <a:lnTo>
                    <a:pt x="48326" y="969057"/>
                  </a:lnTo>
                  <a:lnTo>
                    <a:pt x="31272" y="929114"/>
                  </a:lnTo>
                  <a:lnTo>
                    <a:pt x="17784" y="888010"/>
                  </a:lnTo>
                  <a:lnTo>
                    <a:pt x="7990" y="845879"/>
                  </a:lnTo>
                  <a:lnTo>
                    <a:pt x="2020" y="802857"/>
                  </a:lnTo>
                  <a:lnTo>
                    <a:pt x="1" y="759078"/>
                  </a:lnTo>
                  <a:lnTo>
                    <a:pt x="0" y="580389"/>
                  </a:lnTo>
                  <a:lnTo>
                    <a:pt x="1959" y="537073"/>
                  </a:lnTo>
                  <a:lnTo>
                    <a:pt x="7745" y="494622"/>
                  </a:lnTo>
                  <a:lnTo>
                    <a:pt x="17220" y="453148"/>
                  </a:lnTo>
                  <a:lnTo>
                    <a:pt x="30246" y="412762"/>
                  </a:lnTo>
                  <a:lnTo>
                    <a:pt x="46684" y="373579"/>
                  </a:lnTo>
                  <a:lnTo>
                    <a:pt x="66396" y="335708"/>
                  </a:lnTo>
                  <a:lnTo>
                    <a:pt x="89244" y="299264"/>
                  </a:lnTo>
                  <a:lnTo>
                    <a:pt x="115090" y="264358"/>
                  </a:lnTo>
                  <a:lnTo>
                    <a:pt x="143796" y="231102"/>
                  </a:lnTo>
                  <a:lnTo>
                    <a:pt x="175224" y="199608"/>
                  </a:lnTo>
                  <a:lnTo>
                    <a:pt x="209236" y="169989"/>
                  </a:lnTo>
                  <a:lnTo>
                    <a:pt x="245693" y="142357"/>
                  </a:lnTo>
                  <a:lnTo>
                    <a:pt x="284457" y="116824"/>
                  </a:lnTo>
                  <a:lnTo>
                    <a:pt x="325390" y="93502"/>
                  </a:lnTo>
                  <a:lnTo>
                    <a:pt x="368355" y="72504"/>
                  </a:lnTo>
                  <a:lnTo>
                    <a:pt x="413212" y="53941"/>
                  </a:lnTo>
                  <a:lnTo>
                    <a:pt x="459825" y="37927"/>
                  </a:lnTo>
                  <a:lnTo>
                    <a:pt x="508054" y="24572"/>
                  </a:lnTo>
                  <a:lnTo>
                    <a:pt x="557761" y="13990"/>
                  </a:lnTo>
                  <a:lnTo>
                    <a:pt x="608809" y="6292"/>
                  </a:lnTo>
                  <a:lnTo>
                    <a:pt x="661060" y="1591"/>
                  </a:lnTo>
                  <a:lnTo>
                    <a:pt x="714375" y="0"/>
                  </a:lnTo>
                  <a:lnTo>
                    <a:pt x="714375" y="178562"/>
                  </a:lnTo>
                  <a:lnTo>
                    <a:pt x="661976" y="180109"/>
                  </a:lnTo>
                  <a:lnTo>
                    <a:pt x="610511" y="184683"/>
                  </a:lnTo>
                  <a:lnTo>
                    <a:pt x="560122" y="192184"/>
                  </a:lnTo>
                  <a:lnTo>
                    <a:pt x="510955" y="202510"/>
                  </a:lnTo>
                  <a:lnTo>
                    <a:pt x="463155" y="215560"/>
                  </a:lnTo>
                  <a:lnTo>
                    <a:pt x="416865" y="231234"/>
                  </a:lnTo>
                  <a:lnTo>
                    <a:pt x="372232" y="249431"/>
                  </a:lnTo>
                  <a:lnTo>
                    <a:pt x="329399" y="270050"/>
                  </a:lnTo>
                  <a:lnTo>
                    <a:pt x="288511" y="292990"/>
                  </a:lnTo>
                  <a:lnTo>
                    <a:pt x="249713" y="318150"/>
                  </a:lnTo>
                  <a:lnTo>
                    <a:pt x="213149" y="345430"/>
                  </a:lnTo>
                  <a:lnTo>
                    <a:pt x="178965" y="374728"/>
                  </a:lnTo>
                  <a:lnTo>
                    <a:pt x="147304" y="405943"/>
                  </a:lnTo>
                  <a:lnTo>
                    <a:pt x="118312" y="438975"/>
                  </a:lnTo>
                  <a:lnTo>
                    <a:pt x="92134" y="473723"/>
                  </a:lnTo>
                  <a:lnTo>
                    <a:pt x="68913" y="510086"/>
                  </a:lnTo>
                  <a:lnTo>
                    <a:pt x="48795" y="547963"/>
                  </a:lnTo>
                  <a:lnTo>
                    <a:pt x="31924" y="587254"/>
                  </a:lnTo>
                  <a:lnTo>
                    <a:pt x="18446" y="627856"/>
                  </a:lnTo>
                  <a:lnTo>
                    <a:pt x="8503" y="669671"/>
                  </a:lnTo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991" y="268350"/>
            <a:ext cx="77323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Some</a:t>
            </a:r>
            <a:r>
              <a:rPr spc="-5" dirty="0"/>
              <a:t> </a:t>
            </a:r>
            <a:r>
              <a:rPr spc="-10" dirty="0"/>
              <a:t>plain</a:t>
            </a:r>
            <a:r>
              <a:rPr spc="15" dirty="0"/>
              <a:t> </a:t>
            </a:r>
            <a:r>
              <a:rPr spc="-5" dirty="0"/>
              <a:t>language</a:t>
            </a:r>
            <a:r>
              <a:rPr spc="5" dirty="0"/>
              <a:t> </a:t>
            </a:r>
            <a:r>
              <a:rPr spc="-15" dirty="0"/>
              <a:t>developments</a:t>
            </a:r>
            <a:r>
              <a:rPr spc="20" dirty="0"/>
              <a:t> </a:t>
            </a:r>
            <a:r>
              <a:rPr spc="-15" dirty="0"/>
              <a:t>around</a:t>
            </a:r>
            <a:r>
              <a:rPr spc="3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10" dirty="0"/>
              <a:t>world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02614"/>
            <a:ext cx="8073390" cy="5440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Success of plain language </a:t>
            </a:r>
            <a:r>
              <a:rPr sz="2400" dirty="0">
                <a:latin typeface="Calibri"/>
                <a:cs typeface="Calibri"/>
              </a:rPr>
              <a:t>as a ‘movement’ (a </a:t>
            </a:r>
            <a:r>
              <a:rPr sz="2400" spc="-5" dirty="0">
                <a:latin typeface="Calibri"/>
                <a:cs typeface="Calibri"/>
              </a:rPr>
              <a:t>quasi-political,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society-changing cause) kicks on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law </a:t>
            </a:r>
            <a:r>
              <a:rPr sz="2400" spc="-5" dirty="0">
                <a:latin typeface="Calibri"/>
                <a:cs typeface="Calibri"/>
              </a:rPr>
              <a:t>firms and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legislation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English-speaking </a:t>
            </a:r>
            <a:r>
              <a:rPr sz="2400" spc="-10" dirty="0">
                <a:latin typeface="Calibri"/>
                <a:cs typeface="Calibri"/>
              </a:rPr>
              <a:t>countries</a:t>
            </a:r>
            <a:endParaRPr sz="24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Calibri"/>
                <a:cs typeface="Calibri"/>
              </a:rPr>
              <a:t>US &amp; </a:t>
            </a:r>
            <a:r>
              <a:rPr sz="2400" b="1" spc="-10" dirty="0">
                <a:latin typeface="Calibri"/>
                <a:cs typeface="Calibri"/>
              </a:rPr>
              <a:t>Australia</a:t>
            </a:r>
            <a:r>
              <a:rPr sz="2400" spc="-10" dirty="0">
                <a:latin typeface="Calibri"/>
                <a:cs typeface="Calibri"/>
              </a:rPr>
              <a:t>: </a:t>
            </a:r>
            <a:r>
              <a:rPr sz="2400" spc="-5" dirty="0">
                <a:latin typeface="Calibri"/>
                <a:cs typeface="Calibri"/>
              </a:rPr>
              <a:t>high </a:t>
            </a:r>
            <a:r>
              <a:rPr sz="2400" spc="-15" dirty="0">
                <a:latin typeface="Calibri"/>
                <a:cs typeface="Calibri"/>
              </a:rPr>
              <a:t>profile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public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private sectors </a:t>
            </a:r>
            <a:r>
              <a:rPr sz="2400" spc="-1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 law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schools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dirty="0">
                <a:latin typeface="Calibri"/>
                <a:cs typeface="Calibri"/>
              </a:rPr>
              <a:t> writing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focusing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clear</a:t>
            </a:r>
            <a:r>
              <a:rPr sz="2400" spc="-10" dirty="0">
                <a:latin typeface="Calibri"/>
                <a:cs typeface="Calibri"/>
              </a:rPr>
              <a:t> communication</a:t>
            </a:r>
            <a:endParaRPr sz="24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Canada</a:t>
            </a:r>
            <a:r>
              <a:rPr sz="2400" b="1" spc="434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4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New</a:t>
            </a:r>
            <a:r>
              <a:rPr sz="2400" b="1" spc="4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Zealand</a:t>
            </a:r>
            <a:r>
              <a:rPr sz="2400" spc="-10" dirty="0">
                <a:latin typeface="Calibri"/>
                <a:cs typeface="Calibri"/>
              </a:rPr>
              <a:t>:</a:t>
            </a:r>
            <a:r>
              <a:rPr sz="2400" spc="4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plain</a:t>
            </a:r>
            <a:r>
              <a:rPr sz="2400" spc="4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43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practitioners</a:t>
            </a:r>
            <a:r>
              <a:rPr sz="2400" spc="4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and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advocates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Calibri"/>
                <a:cs typeface="Calibri"/>
              </a:rPr>
              <a:t>UK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Plain</a:t>
            </a:r>
            <a:r>
              <a:rPr sz="2400" i="1" spc="5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English</a:t>
            </a:r>
            <a:r>
              <a:rPr sz="2400" i="1" spc="52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Campaign</a:t>
            </a:r>
            <a:r>
              <a:rPr sz="2400" i="1" spc="5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4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Plain</a:t>
            </a:r>
            <a:r>
              <a:rPr sz="2400" i="1" spc="53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Language </a:t>
            </a:r>
            <a:r>
              <a:rPr sz="2400" i="1" dirty="0">
                <a:latin typeface="Calibri"/>
                <a:cs typeface="Calibri"/>
              </a:rPr>
              <a:t> Commission </a:t>
            </a:r>
            <a:r>
              <a:rPr sz="2400" dirty="0">
                <a:latin typeface="Calibri"/>
                <a:cs typeface="Calibri"/>
              </a:rPr>
              <a:t>lead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charge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provide </a:t>
            </a:r>
            <a:r>
              <a:rPr sz="2400" spc="-5" dirty="0">
                <a:latin typeface="Calibri"/>
                <a:cs typeface="Calibri"/>
              </a:rPr>
              <a:t>rewriting </a:t>
            </a:r>
            <a:r>
              <a:rPr sz="2400" dirty="0">
                <a:latin typeface="Calibri"/>
                <a:cs typeface="Calibri"/>
              </a:rPr>
              <a:t>services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training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major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legislative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developments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statutory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writing - </a:t>
            </a:r>
            <a:r>
              <a:rPr sz="2400" spc="-5" dirty="0">
                <a:latin typeface="Calibri"/>
                <a:cs typeface="Calibri"/>
              </a:rPr>
              <a:t>new </a:t>
            </a:r>
            <a:r>
              <a:rPr sz="2400" dirty="0">
                <a:latin typeface="Calibri"/>
                <a:cs typeface="Calibri"/>
              </a:rPr>
              <a:t>rules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civil </a:t>
            </a:r>
            <a:r>
              <a:rPr sz="2400" spc="-15" dirty="0">
                <a:latin typeface="Calibri"/>
                <a:cs typeface="Calibri"/>
              </a:rPr>
              <a:t>procedure </a:t>
            </a:r>
            <a:r>
              <a:rPr sz="2400" dirty="0">
                <a:latin typeface="Calibri"/>
                <a:cs typeface="Calibri"/>
              </a:rPr>
              <a:t>- </a:t>
            </a:r>
            <a:r>
              <a:rPr sz="2400" spc="-5" dirty="0">
                <a:latin typeface="Calibri"/>
                <a:cs typeface="Calibri"/>
              </a:rPr>
              <a:t>language used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court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proceedings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South</a:t>
            </a:r>
            <a:r>
              <a:rPr sz="2400" b="1" spc="50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Africa</a:t>
            </a:r>
            <a:r>
              <a:rPr sz="2400" spc="-5" dirty="0">
                <a:latin typeface="Calibri"/>
                <a:cs typeface="Calibri"/>
              </a:rPr>
              <a:t>: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law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firms</a:t>
            </a:r>
            <a:r>
              <a:rPr sz="2400" spc="5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establish</a:t>
            </a:r>
            <a:r>
              <a:rPr sz="2400" spc="4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plain</a:t>
            </a:r>
            <a:r>
              <a:rPr sz="2400" spc="50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5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practices</a:t>
            </a:r>
            <a:r>
              <a:rPr sz="2400" spc="5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 </a:t>
            </a:r>
            <a:r>
              <a:rPr sz="2400" spc="-5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government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active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plain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legislation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5548" y="0"/>
            <a:ext cx="569341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0059" marR="5080" indent="-4679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Exceptions</a:t>
            </a:r>
            <a:r>
              <a:rPr spc="5" dirty="0"/>
              <a:t> </a:t>
            </a:r>
            <a:r>
              <a:rPr spc="-20" dirty="0"/>
              <a:t>to</a:t>
            </a:r>
            <a:r>
              <a:rPr spc="-5" dirty="0"/>
              <a:t> </a:t>
            </a:r>
            <a:r>
              <a:rPr spc="-10" dirty="0"/>
              <a:t>plain</a:t>
            </a:r>
            <a:r>
              <a:rPr dirty="0"/>
              <a:t> </a:t>
            </a:r>
            <a:r>
              <a:rPr spc="-5" dirty="0"/>
              <a:t>language</a:t>
            </a:r>
            <a:r>
              <a:rPr dirty="0"/>
              <a:t> </a:t>
            </a:r>
            <a:r>
              <a:rPr spc="-15" dirty="0"/>
              <a:t>proposals: </a:t>
            </a:r>
            <a:r>
              <a:rPr spc="-615" dirty="0"/>
              <a:t> </a:t>
            </a:r>
            <a:r>
              <a:rPr spc="-5" dirty="0"/>
              <a:t>‘enacting’</a:t>
            </a:r>
            <a:r>
              <a:rPr dirty="0"/>
              <a:t> </a:t>
            </a:r>
            <a:r>
              <a:rPr spc="-15" dirty="0"/>
              <a:t>formula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UK </a:t>
            </a:r>
            <a:r>
              <a:rPr spc="-20" dirty="0"/>
              <a:t>statutes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1446" y="942213"/>
            <a:ext cx="8112125" cy="5321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r>
              <a:rPr lang="it-IT" sz="2200" b="1" u="sng" dirty="0">
                <a:latin typeface="+mj-lt"/>
                <a:cs typeface="Lucida Sans Unicode"/>
              </a:rPr>
              <a:t>BE IT ENACTED by the </a:t>
            </a:r>
            <a:r>
              <a:rPr lang="it-IT" sz="2200" b="1" u="sng" dirty="0" err="1">
                <a:latin typeface="+mj-lt"/>
                <a:cs typeface="Lucida Sans Unicode"/>
              </a:rPr>
              <a:t>Queen’s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most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excellent</a:t>
            </a:r>
            <a:r>
              <a:rPr lang="it-IT" sz="2200" b="1" u="sng" dirty="0">
                <a:latin typeface="+mj-lt"/>
                <a:cs typeface="Lucida Sans Unicode"/>
              </a:rPr>
              <a:t> Majesty, by and with the </a:t>
            </a:r>
            <a:r>
              <a:rPr lang="it-IT" sz="2200" b="1" u="sng" dirty="0" err="1">
                <a:latin typeface="+mj-lt"/>
                <a:cs typeface="Lucida Sans Unicode"/>
              </a:rPr>
              <a:t>advice</a:t>
            </a:r>
            <a:r>
              <a:rPr lang="it-IT" sz="2200" b="1" u="sng" dirty="0">
                <a:latin typeface="+mj-lt"/>
                <a:cs typeface="Lucida Sans Unicode"/>
              </a:rPr>
              <a:t> and </a:t>
            </a:r>
            <a:r>
              <a:rPr lang="it-IT" sz="2200" b="1" u="sng" dirty="0" err="1">
                <a:latin typeface="+mj-lt"/>
                <a:cs typeface="Lucida Sans Unicode"/>
              </a:rPr>
              <a:t>consent</a:t>
            </a:r>
            <a:r>
              <a:rPr lang="it-IT" sz="2200" b="1" u="sng" dirty="0">
                <a:latin typeface="+mj-lt"/>
                <a:cs typeface="Lucida Sans Unicode"/>
              </a:rPr>
              <a:t> of the Lords Spiritual and </a:t>
            </a:r>
            <a:r>
              <a:rPr lang="it-IT" sz="2200" b="1" u="sng" dirty="0" err="1">
                <a:latin typeface="+mj-lt"/>
                <a:cs typeface="Lucida Sans Unicode"/>
              </a:rPr>
              <a:t>Temporal</a:t>
            </a:r>
            <a:r>
              <a:rPr lang="it-IT" sz="2200" b="1" u="sng" dirty="0">
                <a:latin typeface="+mj-lt"/>
                <a:cs typeface="Lucida Sans Unicode"/>
              </a:rPr>
              <a:t>, and Commons, </a:t>
            </a:r>
            <a:r>
              <a:rPr lang="it-IT" sz="2200" b="1" u="sng" dirty="0" err="1">
                <a:latin typeface="+mj-lt"/>
                <a:cs typeface="Lucida Sans Unicode"/>
              </a:rPr>
              <a:t>inthis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present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Parlament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assembled</a:t>
            </a:r>
            <a:r>
              <a:rPr lang="it-IT" sz="2200" b="1" u="sng" dirty="0">
                <a:latin typeface="+mj-lt"/>
                <a:cs typeface="Lucida Sans Unicode"/>
              </a:rPr>
              <a:t>, and the authority of the </a:t>
            </a:r>
            <a:r>
              <a:rPr lang="it-IT" sz="2200" b="1" u="sng" dirty="0" err="1">
                <a:latin typeface="+mj-lt"/>
                <a:cs typeface="Lucida Sans Unicode"/>
              </a:rPr>
              <a:t>same</a:t>
            </a:r>
            <a:r>
              <a:rPr lang="it-IT" sz="2200" b="1" u="sng" dirty="0">
                <a:latin typeface="+mj-lt"/>
                <a:cs typeface="Lucida Sans Unicode"/>
              </a:rPr>
              <a:t> </a:t>
            </a:r>
            <a:r>
              <a:rPr lang="it-IT" sz="2200" b="1" u="sng" dirty="0" err="1">
                <a:latin typeface="+mj-lt"/>
                <a:cs typeface="Lucida Sans Unicode"/>
              </a:rPr>
              <a:t>as</a:t>
            </a:r>
            <a:r>
              <a:rPr lang="it-IT" sz="2200" b="1" u="sng" dirty="0">
                <a:latin typeface="+mj-lt"/>
                <a:cs typeface="Lucida Sans Unicode"/>
              </a:rPr>
              <a:t> follows.</a:t>
            </a:r>
            <a:r>
              <a:rPr lang="it-IT" sz="2200" b="1" u="sng" spc="-565" dirty="0">
                <a:uFill>
                  <a:solidFill>
                    <a:srgbClr val="000000"/>
                  </a:solidFill>
                </a:uFill>
                <a:latin typeface="+mj-lt"/>
                <a:cs typeface="Lucida Sans Unicode"/>
              </a:rPr>
              <a:t> 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 dirty="0">
              <a:latin typeface="+mj-lt"/>
              <a:cs typeface="Lucida Sans Unicode"/>
            </a:endParaRPr>
          </a:p>
          <a:p>
            <a:pPr marL="56515" marR="5080" algn="just">
              <a:lnSpc>
                <a:spcPct val="100000"/>
              </a:lnSpc>
            </a:pPr>
            <a:r>
              <a:rPr sz="2200" spc="-5" dirty="0">
                <a:latin typeface="+mj-lt"/>
                <a:cs typeface="Calibri"/>
              </a:rPr>
              <a:t>Enacting </a:t>
            </a:r>
            <a:r>
              <a:rPr sz="2200" spc="-15" dirty="0">
                <a:latin typeface="+mj-lt"/>
                <a:cs typeface="Calibri"/>
              </a:rPr>
              <a:t>formula </a:t>
            </a:r>
            <a:r>
              <a:rPr sz="2200" spc="-10" dirty="0">
                <a:latin typeface="+mj-lt"/>
                <a:cs typeface="Calibri"/>
              </a:rPr>
              <a:t>performatively gives </a:t>
            </a:r>
            <a:r>
              <a:rPr sz="2200" spc="-15" dirty="0">
                <a:latin typeface="+mj-lt"/>
                <a:cs typeface="Calibri"/>
              </a:rPr>
              <a:t>statutory text </a:t>
            </a:r>
            <a:r>
              <a:rPr sz="2200" spc="-25" dirty="0">
                <a:latin typeface="+mj-lt"/>
                <a:cs typeface="Calibri"/>
              </a:rPr>
              <a:t>force </a:t>
            </a:r>
            <a:r>
              <a:rPr sz="2200" spc="-5" dirty="0">
                <a:latin typeface="+mj-lt"/>
                <a:cs typeface="Calibri"/>
              </a:rPr>
              <a:t>of law </a:t>
            </a:r>
            <a:r>
              <a:rPr sz="2200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(binding)</a:t>
            </a:r>
            <a:r>
              <a:rPr sz="2200" dirty="0">
                <a:latin typeface="+mj-lt"/>
                <a:cs typeface="Calibri"/>
              </a:rPr>
              <a:t> </a:t>
            </a:r>
            <a:r>
              <a:rPr sz="2200" spc="-25" dirty="0">
                <a:latin typeface="+mj-lt"/>
                <a:cs typeface="Calibri"/>
              </a:rPr>
              <a:t>for</a:t>
            </a:r>
            <a:r>
              <a:rPr sz="2200" spc="-20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people</a:t>
            </a:r>
            <a:r>
              <a:rPr sz="2200" dirty="0">
                <a:latin typeface="+mj-lt"/>
                <a:cs typeface="Calibri"/>
              </a:rPr>
              <a:t> </a:t>
            </a:r>
            <a:r>
              <a:rPr sz="2200" spc="-15" dirty="0">
                <a:latin typeface="+mj-lt"/>
                <a:cs typeface="Calibri"/>
              </a:rPr>
              <a:t>at</a:t>
            </a:r>
            <a:r>
              <a:rPr sz="2200" spc="-10" dirty="0">
                <a:latin typeface="+mj-lt"/>
                <a:cs typeface="Calibri"/>
              </a:rPr>
              <a:t> </a:t>
            </a:r>
            <a:r>
              <a:rPr sz="2200" spc="-15" dirty="0">
                <a:latin typeface="+mj-lt"/>
                <a:cs typeface="Calibri"/>
              </a:rPr>
              <a:t>large</a:t>
            </a:r>
            <a:r>
              <a:rPr sz="2200" spc="-10" dirty="0">
                <a:latin typeface="+mj-lt"/>
                <a:cs typeface="Calibri"/>
              </a:rPr>
              <a:t> </a:t>
            </a:r>
            <a:r>
              <a:rPr sz="2200" dirty="0">
                <a:latin typeface="+mj-lt"/>
                <a:cs typeface="Calibri"/>
              </a:rPr>
              <a:t>&gt;&gt;</a:t>
            </a:r>
            <a:r>
              <a:rPr sz="2200" spc="5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enactment</a:t>
            </a:r>
            <a:r>
              <a:rPr sz="2200" dirty="0">
                <a:latin typeface="+mj-lt"/>
                <a:cs typeface="Calibri"/>
              </a:rPr>
              <a:t> </a:t>
            </a:r>
            <a:r>
              <a:rPr sz="2200" spc="-15" dirty="0">
                <a:latin typeface="+mj-lt"/>
                <a:cs typeface="Calibri"/>
              </a:rPr>
              <a:t>‘speech</a:t>
            </a:r>
            <a:r>
              <a:rPr sz="2200" spc="-10" dirty="0">
                <a:latin typeface="+mj-lt"/>
                <a:cs typeface="Calibri"/>
              </a:rPr>
              <a:t> </a:t>
            </a:r>
            <a:r>
              <a:rPr sz="2200" spc="15" dirty="0">
                <a:latin typeface="+mj-lt"/>
                <a:cs typeface="Calibri"/>
              </a:rPr>
              <a:t>act’</a:t>
            </a:r>
            <a:r>
              <a:rPr sz="2200" spc="20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of </a:t>
            </a:r>
            <a:r>
              <a:rPr sz="2200" spc="-5" dirty="0">
                <a:latin typeface="+mj-lt"/>
                <a:cs typeface="Calibri"/>
              </a:rPr>
              <a:t> ‘parliamentary</a:t>
            </a:r>
            <a:r>
              <a:rPr sz="2200" spc="-50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intention’</a:t>
            </a:r>
            <a:endParaRPr sz="2200" dirty="0">
              <a:latin typeface="+mj-lt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 dirty="0">
              <a:latin typeface="+mj-lt"/>
              <a:cs typeface="Calibri"/>
            </a:endParaRPr>
          </a:p>
          <a:p>
            <a:pPr marL="56515" marR="5715" algn="just">
              <a:lnSpc>
                <a:spcPct val="100000"/>
              </a:lnSpc>
            </a:pPr>
            <a:r>
              <a:rPr sz="2200" spc="-15" dirty="0">
                <a:latin typeface="+mj-lt"/>
                <a:cs typeface="Calibri"/>
              </a:rPr>
              <a:t>Antiquated words </a:t>
            </a:r>
            <a:r>
              <a:rPr sz="2200" dirty="0">
                <a:latin typeface="+mj-lt"/>
                <a:cs typeface="Calibri"/>
              </a:rPr>
              <a:t>and </a:t>
            </a:r>
            <a:r>
              <a:rPr sz="2200" spc="-10" dirty="0">
                <a:latin typeface="+mj-lt"/>
                <a:cs typeface="Calibri"/>
              </a:rPr>
              <a:t>infrequent expressions </a:t>
            </a:r>
            <a:r>
              <a:rPr sz="2200" spc="-5" dirty="0">
                <a:latin typeface="+mj-lt"/>
                <a:cs typeface="Calibri"/>
              </a:rPr>
              <a:t>resulting </a:t>
            </a:r>
            <a:r>
              <a:rPr sz="2200" spc="-15" dirty="0">
                <a:latin typeface="+mj-lt"/>
                <a:cs typeface="Calibri"/>
              </a:rPr>
              <a:t>from </a:t>
            </a:r>
            <a:r>
              <a:rPr sz="2200" dirty="0">
                <a:latin typeface="+mj-lt"/>
                <a:cs typeface="Calibri"/>
              </a:rPr>
              <a:t>the </a:t>
            </a:r>
            <a:r>
              <a:rPr sz="2200" spc="5" dirty="0">
                <a:latin typeface="+mj-lt"/>
                <a:cs typeface="Calibri"/>
              </a:rPr>
              <a:t> </a:t>
            </a:r>
            <a:r>
              <a:rPr sz="2200" spc="-15" dirty="0">
                <a:latin typeface="+mj-lt"/>
                <a:cs typeface="Calibri"/>
              </a:rPr>
              <a:t>historical</a:t>
            </a:r>
            <a:r>
              <a:rPr sz="2200" spc="-20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tradition:</a:t>
            </a:r>
            <a:endParaRPr sz="2200" dirty="0">
              <a:latin typeface="+mj-lt"/>
              <a:cs typeface="Calibri"/>
            </a:endParaRPr>
          </a:p>
          <a:p>
            <a:pPr marL="56515" marR="6985" indent="-3175" algn="just">
              <a:lnSpc>
                <a:spcPct val="110300"/>
              </a:lnSpc>
              <a:spcBef>
                <a:spcPts val="270"/>
              </a:spcBef>
            </a:pPr>
            <a:r>
              <a:rPr sz="2200" spc="-10" dirty="0">
                <a:latin typeface="+mj-lt"/>
                <a:cs typeface="Calibri"/>
              </a:rPr>
              <a:t>jussive/passive </a:t>
            </a:r>
            <a:r>
              <a:rPr sz="2200" spc="-10" dirty="0" err="1">
                <a:latin typeface="+mj-lt"/>
                <a:cs typeface="Calibri"/>
              </a:rPr>
              <a:t>imperativ</a:t>
            </a:r>
            <a:r>
              <a:rPr lang="it-IT" sz="2200" spc="-10" dirty="0">
                <a:latin typeface="+mj-lt"/>
                <a:cs typeface="Calibri"/>
              </a:rPr>
              <a:t>e (</a:t>
            </a:r>
            <a:r>
              <a:rPr lang="it-IT" sz="2200" b="1" u="sng" spc="-10" dirty="0">
                <a:latin typeface="+mj-lt"/>
                <a:cs typeface="Calibri"/>
              </a:rPr>
              <a:t>BE IT EMACTED</a:t>
            </a:r>
            <a:r>
              <a:rPr lang="it-IT" sz="2200" spc="-10" dirty="0">
                <a:latin typeface="+mj-lt"/>
                <a:cs typeface="Calibri"/>
              </a:rPr>
              <a:t>) </a:t>
            </a:r>
            <a:r>
              <a:rPr sz="2200" dirty="0">
                <a:latin typeface="+mj-lt"/>
                <a:cs typeface="Calibri"/>
              </a:rPr>
              <a:t>&gt;&gt; </a:t>
            </a:r>
            <a:r>
              <a:rPr sz="2200" spc="-5" dirty="0">
                <a:latin typeface="+mj-lt"/>
                <a:cs typeface="Calibri"/>
              </a:rPr>
              <a:t>binding </a:t>
            </a:r>
            <a:r>
              <a:rPr sz="2200" spc="-20" dirty="0">
                <a:latin typeface="+mj-lt"/>
                <a:cs typeface="Calibri"/>
              </a:rPr>
              <a:t>force </a:t>
            </a:r>
            <a:r>
              <a:rPr sz="2200" spc="-5" dirty="0">
                <a:latin typeface="+mj-lt"/>
                <a:cs typeface="Calibri"/>
              </a:rPr>
              <a:t>of </a:t>
            </a:r>
            <a:r>
              <a:rPr sz="2200" spc="-15" dirty="0">
                <a:latin typeface="+mj-lt"/>
                <a:cs typeface="Calibri"/>
              </a:rPr>
              <a:t>statutes </a:t>
            </a:r>
            <a:r>
              <a:rPr sz="2200" spc="-10" dirty="0">
                <a:latin typeface="+mj-lt"/>
                <a:cs typeface="Calibri"/>
              </a:rPr>
              <a:t> prepositions</a:t>
            </a:r>
            <a:r>
              <a:rPr lang="it-IT" sz="2200" spc="-10" dirty="0">
                <a:latin typeface="+mj-lt"/>
                <a:cs typeface="Calibri"/>
              </a:rPr>
              <a:t> (</a:t>
            </a:r>
            <a:r>
              <a:rPr lang="it-IT" sz="2200" b="1" u="sng" spc="-10" dirty="0">
                <a:latin typeface="+mj-lt"/>
                <a:cs typeface="Calibri"/>
              </a:rPr>
              <a:t>by and with</a:t>
            </a:r>
            <a:r>
              <a:rPr lang="it-IT" sz="2200" spc="-10" dirty="0">
                <a:latin typeface="+mj-lt"/>
                <a:cs typeface="Calibri"/>
              </a:rPr>
              <a:t>) </a:t>
            </a:r>
            <a:r>
              <a:rPr sz="2200" dirty="0">
                <a:latin typeface="+mj-lt"/>
                <a:cs typeface="Calibri"/>
              </a:rPr>
              <a:t>with </a:t>
            </a:r>
            <a:r>
              <a:rPr sz="2200" spc="-5" dirty="0">
                <a:latin typeface="+mj-lt"/>
                <a:cs typeface="Calibri"/>
              </a:rPr>
              <a:t>similar </a:t>
            </a:r>
            <a:r>
              <a:rPr sz="2200" dirty="0">
                <a:latin typeface="+mj-lt"/>
                <a:cs typeface="Calibri"/>
              </a:rPr>
              <a:t>meaning </a:t>
            </a:r>
            <a:r>
              <a:rPr sz="2200" spc="-10" dirty="0">
                <a:latin typeface="+mj-lt"/>
                <a:cs typeface="Calibri"/>
              </a:rPr>
              <a:t>('doublet') </a:t>
            </a:r>
            <a:r>
              <a:rPr sz="2200" dirty="0">
                <a:latin typeface="+mj-lt"/>
                <a:cs typeface="Calibri"/>
              </a:rPr>
              <a:t>&gt;&gt; add </a:t>
            </a:r>
            <a:r>
              <a:rPr sz="2200" spc="5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rhetorical</a:t>
            </a:r>
            <a:r>
              <a:rPr sz="2200" spc="-25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emphasis</a:t>
            </a:r>
            <a:r>
              <a:rPr sz="2200" spc="-15" dirty="0">
                <a:latin typeface="+mj-lt"/>
                <a:cs typeface="Calibri"/>
              </a:rPr>
              <a:t> to</a:t>
            </a:r>
            <a:r>
              <a:rPr sz="2200" spc="-10" dirty="0">
                <a:latin typeface="+mj-lt"/>
                <a:cs typeface="Calibri"/>
              </a:rPr>
              <a:t> </a:t>
            </a:r>
            <a:r>
              <a:rPr sz="2200" dirty="0">
                <a:latin typeface="+mj-lt"/>
                <a:cs typeface="Calibri"/>
              </a:rPr>
              <a:t>the idea</a:t>
            </a:r>
            <a:r>
              <a:rPr sz="2200" spc="-10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being</a:t>
            </a:r>
            <a:r>
              <a:rPr sz="2200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expressed</a:t>
            </a:r>
            <a:endParaRPr sz="2200" dirty="0">
              <a:latin typeface="+mj-lt"/>
              <a:cs typeface="Calibri"/>
            </a:endParaRPr>
          </a:p>
          <a:p>
            <a:pPr marL="53340" algn="just">
              <a:lnSpc>
                <a:spcPct val="100000"/>
              </a:lnSpc>
              <a:spcBef>
                <a:spcPts val="565"/>
              </a:spcBef>
            </a:pPr>
            <a:r>
              <a:rPr sz="2200" spc="-5" dirty="0">
                <a:latin typeface="+mj-lt"/>
                <a:cs typeface="Calibri"/>
              </a:rPr>
              <a:t>us</a:t>
            </a:r>
            <a:r>
              <a:rPr sz="2200" dirty="0">
                <a:latin typeface="+mj-lt"/>
                <a:cs typeface="Calibri"/>
              </a:rPr>
              <a:t>e </a:t>
            </a:r>
            <a:r>
              <a:rPr sz="2200" spc="-10" dirty="0">
                <a:latin typeface="+mj-lt"/>
                <a:cs typeface="Calibri"/>
              </a:rPr>
              <a:t>o</a:t>
            </a:r>
            <a:r>
              <a:rPr sz="2200" dirty="0">
                <a:latin typeface="+mj-lt"/>
                <a:cs typeface="Calibri"/>
              </a:rPr>
              <a:t>f</a:t>
            </a:r>
            <a:r>
              <a:rPr lang="it-IT" sz="2200" dirty="0">
                <a:latin typeface="+mj-lt"/>
                <a:cs typeface="Calibri"/>
              </a:rPr>
              <a:t> </a:t>
            </a:r>
            <a:r>
              <a:rPr lang="it-IT" sz="2200" b="1" u="sng" dirty="0" err="1">
                <a:latin typeface="+mj-lt"/>
                <a:cs typeface="Calibri"/>
              </a:rPr>
              <a:t>same</a:t>
            </a:r>
            <a:r>
              <a:rPr sz="2200" spc="-185" dirty="0">
                <a:latin typeface="+mj-lt"/>
                <a:cs typeface="Trebuchet MS"/>
              </a:rPr>
              <a:t> </a:t>
            </a:r>
            <a:r>
              <a:rPr sz="2200" dirty="0">
                <a:latin typeface="+mj-lt"/>
                <a:cs typeface="Calibri"/>
              </a:rPr>
              <a:t>in</a:t>
            </a:r>
            <a:r>
              <a:rPr sz="2200" spc="-30" dirty="0">
                <a:latin typeface="+mj-lt"/>
                <a:cs typeface="Calibri"/>
              </a:rPr>
              <a:t>s</a:t>
            </a:r>
            <a:r>
              <a:rPr sz="2200" spc="-25" dirty="0">
                <a:latin typeface="+mj-lt"/>
                <a:cs typeface="Calibri"/>
              </a:rPr>
              <a:t>t</a:t>
            </a:r>
            <a:r>
              <a:rPr sz="2200" dirty="0">
                <a:latin typeface="+mj-lt"/>
                <a:cs typeface="Calibri"/>
              </a:rPr>
              <a:t>e</a:t>
            </a:r>
            <a:r>
              <a:rPr sz="2200" spc="5" dirty="0">
                <a:latin typeface="+mj-lt"/>
                <a:cs typeface="Calibri"/>
              </a:rPr>
              <a:t>a</a:t>
            </a:r>
            <a:r>
              <a:rPr sz="2200" dirty="0">
                <a:latin typeface="+mj-lt"/>
                <a:cs typeface="Calibri"/>
              </a:rPr>
              <a:t>d</a:t>
            </a:r>
            <a:r>
              <a:rPr sz="2200" spc="-20" dirty="0">
                <a:latin typeface="+mj-lt"/>
                <a:cs typeface="Calibri"/>
              </a:rPr>
              <a:t> </a:t>
            </a:r>
            <a:r>
              <a:rPr sz="2200" spc="-10" dirty="0">
                <a:latin typeface="+mj-lt"/>
                <a:cs typeface="Calibri"/>
              </a:rPr>
              <a:t>o</a:t>
            </a:r>
            <a:r>
              <a:rPr sz="2200" dirty="0">
                <a:latin typeface="+mj-lt"/>
                <a:cs typeface="Calibri"/>
              </a:rPr>
              <a:t>f</a:t>
            </a:r>
            <a:r>
              <a:rPr sz="2200" spc="5" dirty="0">
                <a:latin typeface="+mj-lt"/>
                <a:cs typeface="Calibri"/>
              </a:rPr>
              <a:t> </a:t>
            </a:r>
            <a:r>
              <a:rPr sz="2200" dirty="0">
                <a:latin typeface="+mj-lt"/>
                <a:cs typeface="Calibri"/>
              </a:rPr>
              <a:t>the modern</a:t>
            </a:r>
            <a:r>
              <a:rPr sz="2200" spc="-15" dirty="0">
                <a:latin typeface="+mj-lt"/>
                <a:cs typeface="Calibri"/>
              </a:rPr>
              <a:t> </a:t>
            </a:r>
            <a:r>
              <a:rPr sz="2200" dirty="0">
                <a:latin typeface="+mj-lt"/>
                <a:cs typeface="Calibri"/>
              </a:rPr>
              <a:t>al</a:t>
            </a:r>
            <a:r>
              <a:rPr sz="2200" spc="-25" dirty="0">
                <a:latin typeface="+mj-lt"/>
                <a:cs typeface="Calibri"/>
              </a:rPr>
              <a:t>t</a:t>
            </a:r>
            <a:r>
              <a:rPr sz="2200" dirty="0">
                <a:latin typeface="+mj-lt"/>
                <a:cs typeface="Calibri"/>
              </a:rPr>
              <a:t>er</a:t>
            </a:r>
            <a:r>
              <a:rPr sz="2200" spc="5" dirty="0">
                <a:latin typeface="+mj-lt"/>
                <a:cs typeface="Calibri"/>
              </a:rPr>
              <a:t>n</a:t>
            </a:r>
            <a:r>
              <a:rPr sz="2200" spc="-25" dirty="0">
                <a:latin typeface="+mj-lt"/>
                <a:cs typeface="Calibri"/>
              </a:rPr>
              <a:t>a</a:t>
            </a:r>
            <a:r>
              <a:rPr sz="2200" dirty="0">
                <a:latin typeface="+mj-lt"/>
                <a:cs typeface="Calibri"/>
              </a:rPr>
              <a:t>ti</a:t>
            </a:r>
            <a:r>
              <a:rPr sz="2200" spc="-30" dirty="0">
                <a:latin typeface="+mj-lt"/>
                <a:cs typeface="Calibri"/>
              </a:rPr>
              <a:t>v</a:t>
            </a:r>
            <a:r>
              <a:rPr sz="2200" dirty="0">
                <a:latin typeface="+mj-lt"/>
                <a:cs typeface="Calibri"/>
              </a:rPr>
              <a:t>e</a:t>
            </a:r>
            <a:r>
              <a:rPr sz="2200" spc="-5" dirty="0">
                <a:latin typeface="+mj-lt"/>
                <a:cs typeface="Calibri"/>
              </a:rPr>
              <a:t> p</a:t>
            </a:r>
            <a:r>
              <a:rPr sz="2200" spc="-35" dirty="0">
                <a:latin typeface="+mj-lt"/>
                <a:cs typeface="Calibri"/>
              </a:rPr>
              <a:t>r</a:t>
            </a:r>
            <a:r>
              <a:rPr sz="2200" spc="-5" dirty="0">
                <a:latin typeface="+mj-lt"/>
                <a:cs typeface="Calibri"/>
              </a:rPr>
              <a:t>on</a:t>
            </a:r>
            <a:r>
              <a:rPr sz="2200" spc="-15" dirty="0">
                <a:latin typeface="+mj-lt"/>
                <a:cs typeface="Calibri"/>
              </a:rPr>
              <a:t>o</a:t>
            </a:r>
            <a:r>
              <a:rPr sz="2200" spc="-5" dirty="0">
                <a:latin typeface="+mj-lt"/>
                <a:cs typeface="Calibri"/>
              </a:rPr>
              <a:t>u</a:t>
            </a:r>
            <a:r>
              <a:rPr sz="2200" dirty="0">
                <a:latin typeface="+mj-lt"/>
                <a:cs typeface="Calibri"/>
              </a:rPr>
              <a:t>n</a:t>
            </a:r>
            <a:r>
              <a:rPr sz="2200" spc="10" dirty="0">
                <a:latin typeface="+mj-lt"/>
                <a:cs typeface="Calibri"/>
              </a:rPr>
              <a:t> </a:t>
            </a:r>
            <a:r>
              <a:rPr sz="2200" spc="-5" dirty="0">
                <a:latin typeface="+mj-lt"/>
                <a:cs typeface="Calibri"/>
              </a:rPr>
              <a:t>(‘th</a:t>
            </a:r>
            <a:r>
              <a:rPr sz="2200" spc="5" dirty="0">
                <a:latin typeface="+mj-lt"/>
                <a:cs typeface="Calibri"/>
              </a:rPr>
              <a:t>e</a:t>
            </a:r>
            <a:r>
              <a:rPr sz="2200" dirty="0">
                <a:latin typeface="+mj-lt"/>
                <a:cs typeface="Calibri"/>
              </a:rPr>
              <a:t>m’)</a:t>
            </a:r>
          </a:p>
        </p:txBody>
      </p:sp>
      <p:sp>
        <p:nvSpPr>
          <p:cNvPr id="4" name="object 4"/>
          <p:cNvSpPr/>
          <p:nvPr/>
        </p:nvSpPr>
        <p:spPr>
          <a:xfrm>
            <a:off x="248462" y="5078857"/>
            <a:ext cx="363220" cy="165735"/>
          </a:xfrm>
          <a:custGeom>
            <a:avLst/>
            <a:gdLst/>
            <a:ahLst/>
            <a:cxnLst/>
            <a:rect l="l" t="t" r="r" b="b"/>
            <a:pathLst>
              <a:path w="363220" h="165735">
                <a:moveTo>
                  <a:pt x="326826" y="142870"/>
                </a:moveTo>
                <a:lnTo>
                  <a:pt x="259384" y="152781"/>
                </a:lnTo>
                <a:lnTo>
                  <a:pt x="256997" y="156083"/>
                </a:lnTo>
                <a:lnTo>
                  <a:pt x="258013" y="162941"/>
                </a:lnTo>
                <a:lnTo>
                  <a:pt x="261251" y="165354"/>
                </a:lnTo>
                <a:lnTo>
                  <a:pt x="354148" y="151638"/>
                </a:lnTo>
                <a:lnTo>
                  <a:pt x="348691" y="151638"/>
                </a:lnTo>
                <a:lnTo>
                  <a:pt x="326826" y="142870"/>
                </a:lnTo>
                <a:close/>
              </a:path>
              <a:path w="363220" h="165735">
                <a:moveTo>
                  <a:pt x="339371" y="141026"/>
                </a:moveTo>
                <a:lnTo>
                  <a:pt x="326826" y="142870"/>
                </a:lnTo>
                <a:lnTo>
                  <a:pt x="348691" y="151638"/>
                </a:lnTo>
                <a:lnTo>
                  <a:pt x="349504" y="149606"/>
                </a:lnTo>
                <a:lnTo>
                  <a:pt x="346049" y="149606"/>
                </a:lnTo>
                <a:lnTo>
                  <a:pt x="339371" y="141026"/>
                </a:lnTo>
                <a:close/>
              </a:path>
              <a:path w="363220" h="165735">
                <a:moveTo>
                  <a:pt x="295732" y="68961"/>
                </a:moveTo>
                <a:lnTo>
                  <a:pt x="290195" y="73279"/>
                </a:lnTo>
                <a:lnTo>
                  <a:pt x="289699" y="77216"/>
                </a:lnTo>
                <a:lnTo>
                  <a:pt x="331640" y="131094"/>
                </a:lnTo>
                <a:lnTo>
                  <a:pt x="353415" y="139827"/>
                </a:lnTo>
                <a:lnTo>
                  <a:pt x="348691" y="151638"/>
                </a:lnTo>
                <a:lnTo>
                  <a:pt x="354148" y="151638"/>
                </a:lnTo>
                <a:lnTo>
                  <a:pt x="362750" y="150368"/>
                </a:lnTo>
                <a:lnTo>
                  <a:pt x="301879" y="72136"/>
                </a:lnTo>
                <a:lnTo>
                  <a:pt x="299720" y="69469"/>
                </a:lnTo>
                <a:lnTo>
                  <a:pt x="295732" y="68961"/>
                </a:lnTo>
                <a:close/>
              </a:path>
              <a:path w="363220" h="165735">
                <a:moveTo>
                  <a:pt x="350126" y="139446"/>
                </a:moveTo>
                <a:lnTo>
                  <a:pt x="339371" y="141026"/>
                </a:lnTo>
                <a:lnTo>
                  <a:pt x="346049" y="149606"/>
                </a:lnTo>
                <a:lnTo>
                  <a:pt x="350126" y="139446"/>
                </a:lnTo>
                <a:close/>
              </a:path>
              <a:path w="363220" h="165735">
                <a:moveTo>
                  <a:pt x="352465" y="139446"/>
                </a:moveTo>
                <a:lnTo>
                  <a:pt x="350126" y="139446"/>
                </a:lnTo>
                <a:lnTo>
                  <a:pt x="346049" y="149606"/>
                </a:lnTo>
                <a:lnTo>
                  <a:pt x="349504" y="149606"/>
                </a:lnTo>
                <a:lnTo>
                  <a:pt x="353415" y="139827"/>
                </a:lnTo>
                <a:lnTo>
                  <a:pt x="352465" y="139446"/>
                </a:lnTo>
                <a:close/>
              </a:path>
              <a:path w="363220" h="165735">
                <a:moveTo>
                  <a:pt x="4724" y="0"/>
                </a:moveTo>
                <a:lnTo>
                  <a:pt x="0" y="11811"/>
                </a:lnTo>
                <a:lnTo>
                  <a:pt x="326826" y="142870"/>
                </a:lnTo>
                <a:lnTo>
                  <a:pt x="339371" y="141026"/>
                </a:lnTo>
                <a:lnTo>
                  <a:pt x="331640" y="131094"/>
                </a:lnTo>
                <a:lnTo>
                  <a:pt x="4724" y="0"/>
                </a:lnTo>
                <a:close/>
              </a:path>
              <a:path w="363220" h="165735">
                <a:moveTo>
                  <a:pt x="331640" y="131094"/>
                </a:moveTo>
                <a:lnTo>
                  <a:pt x="339371" y="141026"/>
                </a:lnTo>
                <a:lnTo>
                  <a:pt x="350126" y="139446"/>
                </a:lnTo>
                <a:lnTo>
                  <a:pt x="352465" y="139446"/>
                </a:lnTo>
                <a:lnTo>
                  <a:pt x="331640" y="131094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8462" y="6302832"/>
            <a:ext cx="363220" cy="165735"/>
          </a:xfrm>
          <a:custGeom>
            <a:avLst/>
            <a:gdLst/>
            <a:ahLst/>
            <a:cxnLst/>
            <a:rect l="l" t="t" r="r" b="b"/>
            <a:pathLst>
              <a:path w="363220" h="165735">
                <a:moveTo>
                  <a:pt x="326880" y="142830"/>
                </a:moveTo>
                <a:lnTo>
                  <a:pt x="259384" y="152806"/>
                </a:lnTo>
                <a:lnTo>
                  <a:pt x="256997" y="156044"/>
                </a:lnTo>
                <a:lnTo>
                  <a:pt x="258013" y="162979"/>
                </a:lnTo>
                <a:lnTo>
                  <a:pt x="261251" y="165366"/>
                </a:lnTo>
                <a:lnTo>
                  <a:pt x="354585" y="151574"/>
                </a:lnTo>
                <a:lnTo>
                  <a:pt x="348691" y="151574"/>
                </a:lnTo>
                <a:lnTo>
                  <a:pt x="326880" y="142830"/>
                </a:lnTo>
                <a:close/>
              </a:path>
              <a:path w="363220" h="165735">
                <a:moveTo>
                  <a:pt x="339359" y="140986"/>
                </a:moveTo>
                <a:lnTo>
                  <a:pt x="326880" y="142830"/>
                </a:lnTo>
                <a:lnTo>
                  <a:pt x="348691" y="151574"/>
                </a:lnTo>
                <a:lnTo>
                  <a:pt x="349489" y="149580"/>
                </a:lnTo>
                <a:lnTo>
                  <a:pt x="346049" y="149580"/>
                </a:lnTo>
                <a:lnTo>
                  <a:pt x="339359" y="140986"/>
                </a:lnTo>
                <a:close/>
              </a:path>
              <a:path w="363220" h="165735">
                <a:moveTo>
                  <a:pt x="295732" y="68897"/>
                </a:moveTo>
                <a:lnTo>
                  <a:pt x="290195" y="73202"/>
                </a:lnTo>
                <a:lnTo>
                  <a:pt x="289699" y="77190"/>
                </a:lnTo>
                <a:lnTo>
                  <a:pt x="331615" y="131037"/>
                </a:lnTo>
                <a:lnTo>
                  <a:pt x="353415" y="139776"/>
                </a:lnTo>
                <a:lnTo>
                  <a:pt x="348691" y="151574"/>
                </a:lnTo>
                <a:lnTo>
                  <a:pt x="354585" y="151574"/>
                </a:lnTo>
                <a:lnTo>
                  <a:pt x="362750" y="150368"/>
                </a:lnTo>
                <a:lnTo>
                  <a:pt x="299720" y="69392"/>
                </a:lnTo>
                <a:lnTo>
                  <a:pt x="295732" y="68897"/>
                </a:lnTo>
                <a:close/>
              </a:path>
              <a:path w="363220" h="165735">
                <a:moveTo>
                  <a:pt x="350126" y="139395"/>
                </a:moveTo>
                <a:lnTo>
                  <a:pt x="339359" y="140986"/>
                </a:lnTo>
                <a:lnTo>
                  <a:pt x="346049" y="149580"/>
                </a:lnTo>
                <a:lnTo>
                  <a:pt x="350126" y="139395"/>
                </a:lnTo>
                <a:close/>
              </a:path>
              <a:path w="363220" h="165735">
                <a:moveTo>
                  <a:pt x="352465" y="139395"/>
                </a:moveTo>
                <a:lnTo>
                  <a:pt x="350126" y="139395"/>
                </a:lnTo>
                <a:lnTo>
                  <a:pt x="346049" y="149580"/>
                </a:lnTo>
                <a:lnTo>
                  <a:pt x="349489" y="149580"/>
                </a:lnTo>
                <a:lnTo>
                  <a:pt x="353415" y="139776"/>
                </a:lnTo>
                <a:lnTo>
                  <a:pt x="352465" y="139395"/>
                </a:lnTo>
                <a:close/>
              </a:path>
              <a:path w="363220" h="165735">
                <a:moveTo>
                  <a:pt x="4724" y="0"/>
                </a:moveTo>
                <a:lnTo>
                  <a:pt x="0" y="11785"/>
                </a:lnTo>
                <a:lnTo>
                  <a:pt x="326880" y="142830"/>
                </a:lnTo>
                <a:lnTo>
                  <a:pt x="339359" y="140986"/>
                </a:lnTo>
                <a:lnTo>
                  <a:pt x="331615" y="131037"/>
                </a:lnTo>
                <a:lnTo>
                  <a:pt x="4724" y="0"/>
                </a:lnTo>
                <a:close/>
              </a:path>
              <a:path w="363220" h="165735">
                <a:moveTo>
                  <a:pt x="331615" y="131037"/>
                </a:moveTo>
                <a:lnTo>
                  <a:pt x="339359" y="140986"/>
                </a:lnTo>
                <a:lnTo>
                  <a:pt x="350126" y="139395"/>
                </a:lnTo>
                <a:lnTo>
                  <a:pt x="352465" y="139395"/>
                </a:lnTo>
                <a:lnTo>
                  <a:pt x="331615" y="131037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8462" y="5510657"/>
            <a:ext cx="363220" cy="165735"/>
          </a:xfrm>
          <a:custGeom>
            <a:avLst/>
            <a:gdLst/>
            <a:ahLst/>
            <a:cxnLst/>
            <a:rect l="l" t="t" r="r" b="b"/>
            <a:pathLst>
              <a:path w="363220" h="165735">
                <a:moveTo>
                  <a:pt x="326879" y="142843"/>
                </a:moveTo>
                <a:lnTo>
                  <a:pt x="259384" y="152819"/>
                </a:lnTo>
                <a:lnTo>
                  <a:pt x="256997" y="156044"/>
                </a:lnTo>
                <a:lnTo>
                  <a:pt x="258013" y="162991"/>
                </a:lnTo>
                <a:lnTo>
                  <a:pt x="261251" y="165392"/>
                </a:lnTo>
                <a:lnTo>
                  <a:pt x="354592" y="151587"/>
                </a:lnTo>
                <a:lnTo>
                  <a:pt x="348691" y="151587"/>
                </a:lnTo>
                <a:lnTo>
                  <a:pt x="326879" y="142843"/>
                </a:lnTo>
                <a:close/>
              </a:path>
              <a:path w="363220" h="165735">
                <a:moveTo>
                  <a:pt x="339358" y="140999"/>
                </a:moveTo>
                <a:lnTo>
                  <a:pt x="326879" y="142843"/>
                </a:lnTo>
                <a:lnTo>
                  <a:pt x="348691" y="151587"/>
                </a:lnTo>
                <a:lnTo>
                  <a:pt x="349489" y="149593"/>
                </a:lnTo>
                <a:lnTo>
                  <a:pt x="346049" y="149593"/>
                </a:lnTo>
                <a:lnTo>
                  <a:pt x="339358" y="140999"/>
                </a:lnTo>
                <a:close/>
              </a:path>
              <a:path w="363220" h="165735">
                <a:moveTo>
                  <a:pt x="295732" y="68961"/>
                </a:moveTo>
                <a:lnTo>
                  <a:pt x="290195" y="73279"/>
                </a:lnTo>
                <a:lnTo>
                  <a:pt x="289699" y="77216"/>
                </a:lnTo>
                <a:lnTo>
                  <a:pt x="331610" y="131047"/>
                </a:lnTo>
                <a:lnTo>
                  <a:pt x="353415" y="139788"/>
                </a:lnTo>
                <a:lnTo>
                  <a:pt x="348691" y="151587"/>
                </a:lnTo>
                <a:lnTo>
                  <a:pt x="354592" y="151587"/>
                </a:lnTo>
                <a:lnTo>
                  <a:pt x="362750" y="150380"/>
                </a:lnTo>
                <a:lnTo>
                  <a:pt x="301879" y="72136"/>
                </a:lnTo>
                <a:lnTo>
                  <a:pt x="299720" y="69469"/>
                </a:lnTo>
                <a:lnTo>
                  <a:pt x="295732" y="68961"/>
                </a:lnTo>
                <a:close/>
              </a:path>
              <a:path w="363220" h="165735">
                <a:moveTo>
                  <a:pt x="350126" y="139407"/>
                </a:moveTo>
                <a:lnTo>
                  <a:pt x="339358" y="140999"/>
                </a:lnTo>
                <a:lnTo>
                  <a:pt x="346049" y="149593"/>
                </a:lnTo>
                <a:lnTo>
                  <a:pt x="350126" y="139407"/>
                </a:lnTo>
                <a:close/>
              </a:path>
              <a:path w="363220" h="165735">
                <a:moveTo>
                  <a:pt x="352465" y="139407"/>
                </a:moveTo>
                <a:lnTo>
                  <a:pt x="350126" y="139407"/>
                </a:lnTo>
                <a:lnTo>
                  <a:pt x="346049" y="149593"/>
                </a:lnTo>
                <a:lnTo>
                  <a:pt x="349489" y="149593"/>
                </a:lnTo>
                <a:lnTo>
                  <a:pt x="353415" y="139788"/>
                </a:lnTo>
                <a:lnTo>
                  <a:pt x="352465" y="139407"/>
                </a:lnTo>
                <a:close/>
              </a:path>
              <a:path w="363220" h="165735">
                <a:moveTo>
                  <a:pt x="4724" y="0"/>
                </a:moveTo>
                <a:lnTo>
                  <a:pt x="0" y="11811"/>
                </a:lnTo>
                <a:lnTo>
                  <a:pt x="326879" y="142843"/>
                </a:lnTo>
                <a:lnTo>
                  <a:pt x="339358" y="140999"/>
                </a:lnTo>
                <a:lnTo>
                  <a:pt x="331610" y="131047"/>
                </a:lnTo>
                <a:lnTo>
                  <a:pt x="4724" y="0"/>
                </a:lnTo>
                <a:close/>
              </a:path>
              <a:path w="363220" h="165735">
                <a:moveTo>
                  <a:pt x="331610" y="131047"/>
                </a:moveTo>
                <a:lnTo>
                  <a:pt x="339358" y="140999"/>
                </a:lnTo>
                <a:lnTo>
                  <a:pt x="350126" y="139407"/>
                </a:lnTo>
                <a:lnTo>
                  <a:pt x="352465" y="139407"/>
                </a:lnTo>
                <a:lnTo>
                  <a:pt x="331610" y="131047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8638" y="272542"/>
            <a:ext cx="3505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Plain</a:t>
            </a:r>
            <a:r>
              <a:rPr spc="-15" dirty="0"/>
              <a:t> </a:t>
            </a:r>
            <a:r>
              <a:rPr spc="-5" dirty="0"/>
              <a:t>language</a:t>
            </a:r>
            <a:r>
              <a:rPr spc="-20" dirty="0"/>
              <a:t> </a:t>
            </a:r>
            <a:r>
              <a:rPr spc="-15" dirty="0"/>
              <a:t>in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-15" dirty="0"/>
              <a:t> </a:t>
            </a:r>
            <a:r>
              <a:rPr spc="-10" dirty="0"/>
              <a:t>EU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8839" y="1166876"/>
            <a:ext cx="773112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Also, </a:t>
            </a:r>
            <a:r>
              <a:rPr sz="2400" spc="-5" dirty="0">
                <a:latin typeface="Calibri"/>
                <a:cs typeface="Calibri"/>
              </a:rPr>
              <a:t>plain language </a:t>
            </a:r>
            <a:r>
              <a:rPr sz="2400" spc="-10" dirty="0">
                <a:latin typeface="Calibri"/>
                <a:cs typeface="Calibri"/>
              </a:rPr>
              <a:t>standards </a:t>
            </a:r>
            <a:r>
              <a:rPr sz="2400" dirty="0">
                <a:latin typeface="Calibri"/>
                <a:cs typeface="Calibri"/>
              </a:rPr>
              <a:t>applied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European </a:t>
            </a:r>
            <a:r>
              <a:rPr sz="2400" spc="-5" dirty="0">
                <a:latin typeface="Calibri"/>
                <a:cs typeface="Calibri"/>
              </a:rPr>
              <a:t>Union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institutions</a:t>
            </a:r>
            <a:r>
              <a:rPr sz="2400" dirty="0">
                <a:latin typeface="Calibri"/>
                <a:cs typeface="Calibri"/>
              </a:rPr>
              <a:t> -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directed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people</a:t>
            </a:r>
            <a:r>
              <a:rPr sz="2400" dirty="0">
                <a:latin typeface="Calibri"/>
                <a:cs typeface="Calibri"/>
              </a:rPr>
              <a:t> who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spc="-15" dirty="0">
                <a:latin typeface="Calibri"/>
                <a:cs typeface="Calibri"/>
              </a:rPr>
              <a:t> 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write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many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different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types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documents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(genres)</a:t>
            </a:r>
            <a:endParaRPr sz="2400">
              <a:latin typeface="Calibri"/>
              <a:cs typeface="Calibri"/>
            </a:endParaRPr>
          </a:p>
          <a:p>
            <a:pPr marL="760730" algn="just">
              <a:lnSpc>
                <a:spcPct val="100000"/>
              </a:lnSpc>
              <a:spcBef>
                <a:spcPts val="575"/>
              </a:spcBef>
            </a:pP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legislation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minutes</a:t>
            </a: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speeches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press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releases </a:t>
            </a:r>
            <a:r>
              <a:rPr sz="2400" spc="-10" dirty="0">
                <a:solidFill>
                  <a:srgbClr val="001F5F"/>
                </a:solidFill>
                <a:latin typeface="Calibri"/>
                <a:cs typeface="Calibri"/>
              </a:rPr>
              <a:t>etc.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EU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plain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principles: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Joint</a:t>
            </a:r>
            <a:r>
              <a:rPr sz="2400" i="1" spc="16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Practical</a:t>
            </a:r>
            <a:r>
              <a:rPr sz="2400" i="1" spc="16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Guide</a:t>
            </a:r>
            <a:r>
              <a:rPr sz="2400" i="1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European</a:t>
            </a: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Parliament,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Council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Commission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EU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multilingual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legislation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must</a:t>
            </a:r>
            <a:r>
              <a:rPr sz="2400" spc="-5" dirty="0">
                <a:latin typeface="Calibri"/>
                <a:cs typeface="Calibri"/>
              </a:rPr>
              <a:t> be</a:t>
            </a:r>
            <a:r>
              <a:rPr sz="2400" dirty="0">
                <a:latin typeface="Calibri"/>
                <a:cs typeface="Calibri"/>
              </a:rPr>
              <a:t> made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readily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comprehensible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variety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EU </a:t>
            </a:r>
            <a:r>
              <a:rPr sz="2400" spc="-10" dirty="0">
                <a:latin typeface="Calibri"/>
                <a:cs typeface="Calibri"/>
              </a:rPr>
              <a:t>multicultural </a:t>
            </a:r>
            <a:r>
              <a:rPr sz="2400" spc="-5" dirty="0">
                <a:latin typeface="Calibri"/>
                <a:cs typeface="Calibri"/>
              </a:rPr>
              <a:t>audiences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whom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important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rights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responsibilities</a:t>
            </a:r>
            <a:r>
              <a:rPr sz="2400" spc="-15" dirty="0">
                <a:latin typeface="Calibri"/>
                <a:cs typeface="Calibri"/>
              </a:rPr>
              <a:t> are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defined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77812" y="3422650"/>
            <a:ext cx="436880" cy="1428115"/>
            <a:chOff x="277812" y="3422650"/>
            <a:chExt cx="436880" cy="1428115"/>
          </a:xfrm>
        </p:grpSpPr>
        <p:sp>
          <p:nvSpPr>
            <p:cNvPr id="5" name="object 5"/>
            <p:cNvSpPr/>
            <p:nvPr/>
          </p:nvSpPr>
          <p:spPr>
            <a:xfrm>
              <a:off x="284162" y="3429000"/>
              <a:ext cx="358775" cy="1357630"/>
            </a:xfrm>
            <a:custGeom>
              <a:avLst/>
              <a:gdLst/>
              <a:ahLst/>
              <a:cxnLst/>
              <a:rect l="l" t="t" r="r" b="b"/>
              <a:pathLst>
                <a:path w="358775" h="1357629">
                  <a:moveTo>
                    <a:pt x="1587" y="0"/>
                  </a:moveTo>
                  <a:lnTo>
                    <a:pt x="358775" y="1650"/>
                  </a:lnTo>
                </a:path>
                <a:path w="358775" h="1357629">
                  <a:moveTo>
                    <a:pt x="1587" y="0"/>
                  </a:moveTo>
                  <a:lnTo>
                    <a:pt x="0" y="1357249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5724" y="4747005"/>
              <a:ext cx="429259" cy="103505"/>
            </a:xfrm>
            <a:custGeom>
              <a:avLst/>
              <a:gdLst/>
              <a:ahLst/>
              <a:cxnLst/>
              <a:rect l="l" t="t" r="r" b="b"/>
              <a:pathLst>
                <a:path w="429259" h="103504">
                  <a:moveTo>
                    <a:pt x="392642" y="58207"/>
                  </a:moveTo>
                  <a:lnTo>
                    <a:pt x="336537" y="90678"/>
                  </a:lnTo>
                  <a:lnTo>
                    <a:pt x="333502" y="92329"/>
                  </a:lnTo>
                  <a:lnTo>
                    <a:pt x="332460" y="96266"/>
                  </a:lnTo>
                  <a:lnTo>
                    <a:pt x="335965" y="102362"/>
                  </a:lnTo>
                  <a:lnTo>
                    <a:pt x="339852" y="103378"/>
                  </a:lnTo>
                  <a:lnTo>
                    <a:pt x="417705" y="58293"/>
                  </a:lnTo>
                  <a:lnTo>
                    <a:pt x="392642" y="58207"/>
                  </a:lnTo>
                  <a:close/>
                </a:path>
                <a:path w="429259" h="103504">
                  <a:moveTo>
                    <a:pt x="403516" y="51914"/>
                  </a:moveTo>
                  <a:lnTo>
                    <a:pt x="392642" y="58207"/>
                  </a:lnTo>
                  <a:lnTo>
                    <a:pt x="416052" y="58293"/>
                  </a:lnTo>
                  <a:lnTo>
                    <a:pt x="416055" y="57404"/>
                  </a:lnTo>
                  <a:lnTo>
                    <a:pt x="412851" y="57404"/>
                  </a:lnTo>
                  <a:lnTo>
                    <a:pt x="403516" y="51914"/>
                  </a:lnTo>
                  <a:close/>
                </a:path>
                <a:path w="429259" h="103504">
                  <a:moveTo>
                    <a:pt x="340245" y="0"/>
                  </a:moveTo>
                  <a:lnTo>
                    <a:pt x="336346" y="1016"/>
                  </a:lnTo>
                  <a:lnTo>
                    <a:pt x="334568" y="4064"/>
                  </a:lnTo>
                  <a:lnTo>
                    <a:pt x="332790" y="6985"/>
                  </a:lnTo>
                  <a:lnTo>
                    <a:pt x="333806" y="10922"/>
                  </a:lnTo>
                  <a:lnTo>
                    <a:pt x="392620" y="45506"/>
                  </a:lnTo>
                  <a:lnTo>
                    <a:pt x="416102" y="45593"/>
                  </a:lnTo>
                  <a:lnTo>
                    <a:pt x="416052" y="58293"/>
                  </a:lnTo>
                  <a:lnTo>
                    <a:pt x="417705" y="58293"/>
                  </a:lnTo>
                  <a:lnTo>
                    <a:pt x="428675" y="51943"/>
                  </a:lnTo>
                  <a:lnTo>
                    <a:pt x="340245" y="0"/>
                  </a:lnTo>
                  <a:close/>
                </a:path>
                <a:path w="429259" h="103504">
                  <a:moveTo>
                    <a:pt x="50" y="44069"/>
                  </a:moveTo>
                  <a:lnTo>
                    <a:pt x="0" y="56769"/>
                  </a:lnTo>
                  <a:lnTo>
                    <a:pt x="392642" y="58207"/>
                  </a:lnTo>
                  <a:lnTo>
                    <a:pt x="403516" y="51914"/>
                  </a:lnTo>
                  <a:lnTo>
                    <a:pt x="392620" y="45506"/>
                  </a:lnTo>
                  <a:lnTo>
                    <a:pt x="50" y="44069"/>
                  </a:lnTo>
                  <a:close/>
                </a:path>
                <a:path w="429259" h="103504">
                  <a:moveTo>
                    <a:pt x="412902" y="46482"/>
                  </a:moveTo>
                  <a:lnTo>
                    <a:pt x="403516" y="51914"/>
                  </a:lnTo>
                  <a:lnTo>
                    <a:pt x="412851" y="57404"/>
                  </a:lnTo>
                  <a:lnTo>
                    <a:pt x="412902" y="46482"/>
                  </a:lnTo>
                  <a:close/>
                </a:path>
                <a:path w="429259" h="103504">
                  <a:moveTo>
                    <a:pt x="416099" y="46482"/>
                  </a:moveTo>
                  <a:lnTo>
                    <a:pt x="412902" y="46482"/>
                  </a:lnTo>
                  <a:lnTo>
                    <a:pt x="412851" y="57404"/>
                  </a:lnTo>
                  <a:lnTo>
                    <a:pt x="416055" y="57404"/>
                  </a:lnTo>
                  <a:lnTo>
                    <a:pt x="416099" y="46482"/>
                  </a:lnTo>
                  <a:close/>
                </a:path>
                <a:path w="429259" h="103504">
                  <a:moveTo>
                    <a:pt x="392620" y="45506"/>
                  </a:moveTo>
                  <a:lnTo>
                    <a:pt x="403516" y="51914"/>
                  </a:lnTo>
                  <a:lnTo>
                    <a:pt x="412902" y="46482"/>
                  </a:lnTo>
                  <a:lnTo>
                    <a:pt x="416099" y="46482"/>
                  </a:lnTo>
                  <a:lnTo>
                    <a:pt x="416102" y="45593"/>
                  </a:lnTo>
                  <a:lnTo>
                    <a:pt x="392620" y="45506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84"/>
            <a:ext cx="8411845" cy="6318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25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Language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Law:</a:t>
            </a:r>
            <a:r>
              <a:rPr sz="2400" spc="3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technical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vocabulary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(lexicon)</a:t>
            </a:r>
            <a:r>
              <a:rPr sz="2400" spc="3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3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familiar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to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practitioners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but </a:t>
            </a:r>
            <a:r>
              <a:rPr sz="2400" spc="-15" dirty="0">
                <a:latin typeface="Calibri"/>
                <a:cs typeface="Calibri"/>
              </a:rPr>
              <a:t>foreign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rest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marR="5080" indent="-274320">
              <a:lnSpc>
                <a:spcPct val="100000"/>
              </a:lnSpc>
              <a:tabLst>
                <a:tab pos="894715" algn="l"/>
                <a:tab pos="1313815" algn="l"/>
                <a:tab pos="1971039" algn="l"/>
                <a:tab pos="3164840" algn="l"/>
                <a:tab pos="3452495" algn="l"/>
                <a:tab pos="5225415" algn="l"/>
                <a:tab pos="6122035" algn="l"/>
                <a:tab pos="6436995" algn="l"/>
                <a:tab pos="7261859" algn="l"/>
                <a:tab pos="7661275" algn="l"/>
              </a:tabLst>
            </a:pP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urt	of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f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i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r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	in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2400" i="1" spc="-40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	/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fir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-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s</a:t>
            </a:r>
            <a:r>
              <a:rPr sz="2400" i="1" spc="-50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an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	</a:t>
            </a: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ur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t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:	</a:t>
            </a:r>
            <a:r>
              <a:rPr sz="2400" dirty="0">
                <a:latin typeface="Calibri"/>
                <a:cs typeface="Calibri"/>
              </a:rPr>
              <a:t>a	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our</a:t>
            </a:r>
            <a:r>
              <a:rPr sz="2400" dirty="0">
                <a:latin typeface="Calibri"/>
                <a:cs typeface="Calibri"/>
              </a:rPr>
              <a:t>t	in	which  </a:t>
            </a:r>
            <a:r>
              <a:rPr sz="2400" spc="-10" dirty="0">
                <a:latin typeface="Calibri"/>
                <a:cs typeface="Calibri"/>
              </a:rPr>
              <a:t>proceedings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started</a:t>
            </a:r>
            <a:endParaRPr sz="2400">
              <a:latin typeface="Calibri"/>
              <a:cs typeface="Calibri"/>
            </a:endParaRPr>
          </a:p>
          <a:p>
            <a:pPr marL="2536825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reasons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going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court: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grounds</a:t>
            </a:r>
            <a:endParaRPr sz="2400">
              <a:latin typeface="Calibri"/>
              <a:cs typeface="Calibri"/>
            </a:endParaRPr>
          </a:p>
          <a:p>
            <a:pPr marL="12700" marR="69850">
              <a:lnSpc>
                <a:spcPct val="240000"/>
              </a:lnSpc>
            </a:pPr>
            <a:r>
              <a:rPr sz="2400" spc="-5" dirty="0">
                <a:latin typeface="Calibri"/>
                <a:cs typeface="Calibri"/>
              </a:rPr>
              <a:t>English or American </a:t>
            </a:r>
            <a:r>
              <a:rPr sz="2400" spc="-10" dirty="0">
                <a:latin typeface="Calibri"/>
                <a:cs typeface="Calibri"/>
              </a:rPr>
              <a:t>lawyers argue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case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court: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right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of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audience </a:t>
            </a:r>
            <a:r>
              <a:rPr sz="2400" i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400" i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have</a:t>
            </a:r>
            <a:r>
              <a:rPr sz="2400" i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ownership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property: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property</a:t>
            </a:r>
            <a:r>
              <a:rPr sz="2400" spc="-5" dirty="0">
                <a:latin typeface="Calibri"/>
                <a:cs typeface="Calibri"/>
              </a:rPr>
              <a:t> belongs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you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Calibri"/>
              <a:cs typeface="Calibri"/>
            </a:endParaRPr>
          </a:p>
          <a:p>
            <a:pPr marL="1445260" marR="1911350" indent="-1230630">
              <a:lnSpc>
                <a:spcPct val="120000"/>
              </a:lnSpc>
            </a:pP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injury,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loss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harm </a:t>
            </a:r>
            <a:r>
              <a:rPr sz="2400" spc="-5" dirty="0">
                <a:latin typeface="Calibri"/>
                <a:cs typeface="Calibri"/>
              </a:rPr>
              <a:t>(caused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someone):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damag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e </a:t>
            </a:r>
            <a:r>
              <a:rPr sz="2400" i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compensation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(sum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money):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damage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80"/>
              </a:spcBef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compensation</a:t>
            </a:r>
            <a:r>
              <a:rPr sz="2400" i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claimed</a:t>
            </a:r>
            <a:r>
              <a:rPr sz="2400" i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(by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injured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party)</a:t>
            </a:r>
            <a:endParaRPr sz="2400">
              <a:latin typeface="Calibri"/>
              <a:cs typeface="Calibri"/>
            </a:endParaRPr>
          </a:p>
          <a:p>
            <a:pPr marL="3178175">
              <a:lnSpc>
                <a:spcPct val="100000"/>
              </a:lnSpc>
            </a:pP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awarded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(by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court)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6687" y="1616075"/>
            <a:ext cx="311150" cy="240029"/>
            <a:chOff x="166687" y="1616075"/>
            <a:chExt cx="311150" cy="240029"/>
          </a:xfrm>
        </p:grpSpPr>
        <p:sp>
          <p:nvSpPr>
            <p:cNvPr id="4" name="object 4"/>
            <p:cNvSpPr/>
            <p:nvPr/>
          </p:nvSpPr>
          <p:spPr>
            <a:xfrm>
              <a:off x="179387" y="162877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30">
                  <a:moveTo>
                    <a:pt x="178600" y="0"/>
                  </a:moveTo>
                  <a:lnTo>
                    <a:pt x="178600" y="53594"/>
                  </a:lnTo>
                  <a:lnTo>
                    <a:pt x="0" y="53594"/>
                  </a:lnTo>
                  <a:lnTo>
                    <a:pt x="0" y="160782"/>
                  </a:lnTo>
                  <a:lnTo>
                    <a:pt x="178600" y="160782"/>
                  </a:lnTo>
                  <a:lnTo>
                    <a:pt x="178600" y="214375"/>
                  </a:lnTo>
                  <a:lnTo>
                    <a:pt x="285750" y="107187"/>
                  </a:lnTo>
                  <a:lnTo>
                    <a:pt x="1786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9387" y="162877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30">
                  <a:moveTo>
                    <a:pt x="0" y="53594"/>
                  </a:moveTo>
                  <a:lnTo>
                    <a:pt x="178600" y="53594"/>
                  </a:lnTo>
                  <a:lnTo>
                    <a:pt x="178600" y="0"/>
                  </a:lnTo>
                  <a:lnTo>
                    <a:pt x="285750" y="107187"/>
                  </a:lnTo>
                  <a:lnTo>
                    <a:pt x="178600" y="214375"/>
                  </a:lnTo>
                  <a:lnTo>
                    <a:pt x="178600" y="160782"/>
                  </a:lnTo>
                  <a:lnTo>
                    <a:pt x="0" y="160782"/>
                  </a:lnTo>
                  <a:lnTo>
                    <a:pt x="0" y="5359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95250" y="3273425"/>
            <a:ext cx="311150" cy="240029"/>
            <a:chOff x="95250" y="3273425"/>
            <a:chExt cx="311150" cy="240029"/>
          </a:xfrm>
        </p:grpSpPr>
        <p:sp>
          <p:nvSpPr>
            <p:cNvPr id="7" name="object 7"/>
            <p:cNvSpPr/>
            <p:nvPr/>
          </p:nvSpPr>
          <p:spPr>
            <a:xfrm>
              <a:off x="107950" y="328612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29">
                  <a:moveTo>
                    <a:pt x="178600" y="0"/>
                  </a:moveTo>
                  <a:lnTo>
                    <a:pt x="178600" y="53594"/>
                  </a:lnTo>
                  <a:lnTo>
                    <a:pt x="0" y="53594"/>
                  </a:lnTo>
                  <a:lnTo>
                    <a:pt x="0" y="160782"/>
                  </a:lnTo>
                  <a:lnTo>
                    <a:pt x="178600" y="160782"/>
                  </a:lnTo>
                  <a:lnTo>
                    <a:pt x="178600" y="214375"/>
                  </a:lnTo>
                  <a:lnTo>
                    <a:pt x="285750" y="107187"/>
                  </a:lnTo>
                  <a:lnTo>
                    <a:pt x="1786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7950" y="328612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29">
                  <a:moveTo>
                    <a:pt x="0" y="53594"/>
                  </a:moveTo>
                  <a:lnTo>
                    <a:pt x="178600" y="53594"/>
                  </a:lnTo>
                  <a:lnTo>
                    <a:pt x="178600" y="0"/>
                  </a:lnTo>
                  <a:lnTo>
                    <a:pt x="285750" y="107187"/>
                  </a:lnTo>
                  <a:lnTo>
                    <a:pt x="178600" y="214375"/>
                  </a:lnTo>
                  <a:lnTo>
                    <a:pt x="178600" y="160782"/>
                  </a:lnTo>
                  <a:lnTo>
                    <a:pt x="0" y="160782"/>
                  </a:lnTo>
                  <a:lnTo>
                    <a:pt x="0" y="5359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95250" y="4137025"/>
            <a:ext cx="311150" cy="240029"/>
            <a:chOff x="95250" y="4137025"/>
            <a:chExt cx="311150" cy="240029"/>
          </a:xfrm>
        </p:grpSpPr>
        <p:sp>
          <p:nvSpPr>
            <p:cNvPr id="10" name="object 10"/>
            <p:cNvSpPr/>
            <p:nvPr/>
          </p:nvSpPr>
          <p:spPr>
            <a:xfrm>
              <a:off x="107950" y="414972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29">
                  <a:moveTo>
                    <a:pt x="178600" y="0"/>
                  </a:moveTo>
                  <a:lnTo>
                    <a:pt x="178600" y="53593"/>
                  </a:lnTo>
                  <a:lnTo>
                    <a:pt x="0" y="53593"/>
                  </a:lnTo>
                  <a:lnTo>
                    <a:pt x="0" y="160781"/>
                  </a:lnTo>
                  <a:lnTo>
                    <a:pt x="178600" y="160781"/>
                  </a:lnTo>
                  <a:lnTo>
                    <a:pt x="178600" y="214249"/>
                  </a:lnTo>
                  <a:lnTo>
                    <a:pt x="285750" y="107187"/>
                  </a:lnTo>
                  <a:lnTo>
                    <a:pt x="1786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7950" y="4149725"/>
              <a:ext cx="285750" cy="214629"/>
            </a:xfrm>
            <a:custGeom>
              <a:avLst/>
              <a:gdLst/>
              <a:ahLst/>
              <a:cxnLst/>
              <a:rect l="l" t="t" r="r" b="b"/>
              <a:pathLst>
                <a:path w="285750" h="214629">
                  <a:moveTo>
                    <a:pt x="0" y="53593"/>
                  </a:moveTo>
                  <a:lnTo>
                    <a:pt x="178600" y="53593"/>
                  </a:lnTo>
                  <a:lnTo>
                    <a:pt x="178600" y="0"/>
                  </a:lnTo>
                  <a:lnTo>
                    <a:pt x="285750" y="107187"/>
                  </a:lnTo>
                  <a:lnTo>
                    <a:pt x="178600" y="214249"/>
                  </a:lnTo>
                  <a:lnTo>
                    <a:pt x="178600" y="160781"/>
                  </a:lnTo>
                  <a:lnTo>
                    <a:pt x="0" y="160781"/>
                  </a:lnTo>
                  <a:lnTo>
                    <a:pt x="0" y="53593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166687" y="5071998"/>
            <a:ext cx="314325" cy="1033780"/>
            <a:chOff x="166687" y="5071998"/>
            <a:chExt cx="314325" cy="1033780"/>
          </a:xfrm>
        </p:grpSpPr>
        <p:sp>
          <p:nvSpPr>
            <p:cNvPr id="13" name="object 13"/>
            <p:cNvSpPr/>
            <p:nvPr/>
          </p:nvSpPr>
          <p:spPr>
            <a:xfrm>
              <a:off x="179387" y="5084698"/>
              <a:ext cx="288925" cy="1008380"/>
            </a:xfrm>
            <a:custGeom>
              <a:avLst/>
              <a:gdLst/>
              <a:ahLst/>
              <a:cxnLst/>
              <a:rect l="l" t="t" r="r" b="b"/>
              <a:pathLst>
                <a:path w="288925" h="1008379">
                  <a:moveTo>
                    <a:pt x="144462" y="0"/>
                  </a:moveTo>
                  <a:lnTo>
                    <a:pt x="144462" y="252094"/>
                  </a:lnTo>
                  <a:lnTo>
                    <a:pt x="0" y="252094"/>
                  </a:lnTo>
                  <a:lnTo>
                    <a:pt x="0" y="756107"/>
                  </a:lnTo>
                  <a:lnTo>
                    <a:pt x="144462" y="756107"/>
                  </a:lnTo>
                  <a:lnTo>
                    <a:pt x="144462" y="1008126"/>
                  </a:lnTo>
                  <a:lnTo>
                    <a:pt x="288925" y="504088"/>
                  </a:lnTo>
                  <a:lnTo>
                    <a:pt x="14446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9387" y="5084698"/>
              <a:ext cx="288925" cy="1008380"/>
            </a:xfrm>
            <a:custGeom>
              <a:avLst/>
              <a:gdLst/>
              <a:ahLst/>
              <a:cxnLst/>
              <a:rect l="l" t="t" r="r" b="b"/>
              <a:pathLst>
                <a:path w="288925" h="1008379">
                  <a:moveTo>
                    <a:pt x="0" y="252094"/>
                  </a:moveTo>
                  <a:lnTo>
                    <a:pt x="144462" y="252094"/>
                  </a:lnTo>
                  <a:lnTo>
                    <a:pt x="144462" y="0"/>
                  </a:lnTo>
                  <a:lnTo>
                    <a:pt x="288925" y="504088"/>
                  </a:lnTo>
                  <a:lnTo>
                    <a:pt x="144462" y="1008126"/>
                  </a:lnTo>
                  <a:lnTo>
                    <a:pt x="144462" y="756107"/>
                  </a:lnTo>
                  <a:lnTo>
                    <a:pt x="0" y="756107"/>
                  </a:lnTo>
                  <a:lnTo>
                    <a:pt x="0" y="25209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46709"/>
            <a:ext cx="8073390" cy="361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1905">
              <a:lnSpc>
                <a:spcPct val="100000"/>
              </a:lnSpc>
              <a:spcBef>
                <a:spcPts val="100"/>
              </a:spcBef>
              <a:tabLst>
                <a:tab pos="1445260" algn="l"/>
                <a:tab pos="2030095" algn="l"/>
                <a:tab pos="2437765" algn="l"/>
                <a:tab pos="3458845" algn="l"/>
                <a:tab pos="4079240" algn="l"/>
                <a:tab pos="5362575" algn="l"/>
                <a:tab pos="6295390" algn="l"/>
                <a:tab pos="6863715" algn="l"/>
              </a:tabLst>
            </a:pP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egu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ar	</a:t>
            </a:r>
            <a:r>
              <a:rPr sz="2400" spc="-5" dirty="0">
                <a:latin typeface="Calibri"/>
                <a:cs typeface="Calibri"/>
              </a:rPr>
              <a:t>us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	l</a:t>
            </a:r>
            <a:r>
              <a:rPr sz="2400" spc="-3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xi</a:t>
            </a:r>
            <a:r>
              <a:rPr sz="2400" spc="-15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n	and	g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amm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r	with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n	the	</a:t>
            </a:r>
            <a:r>
              <a:rPr sz="2400" spc="-5" dirty="0">
                <a:latin typeface="Calibri"/>
                <a:cs typeface="Calibri"/>
              </a:rPr>
              <a:t>particular  socio-cultural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area: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dirty="0">
                <a:latin typeface="Calibri"/>
                <a:cs typeface="Calibri"/>
              </a:rPr>
              <a:t> is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specialized</a:t>
            </a:r>
            <a:r>
              <a:rPr sz="2400" spc="-5" dirty="0">
                <a:latin typeface="Calibri"/>
                <a:cs typeface="Calibri"/>
              </a:rPr>
              <a:t> subject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(like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every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discipline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 </a:t>
            </a:r>
            <a:r>
              <a:rPr sz="2400" spc="-10" dirty="0">
                <a:latin typeface="Calibri"/>
                <a:cs typeface="Calibri"/>
              </a:rPr>
              <a:t> Economics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Sociology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Medicine)</a:t>
            </a:r>
            <a:r>
              <a:rPr sz="2400" dirty="0">
                <a:latin typeface="Calibri"/>
                <a:cs typeface="Calibri"/>
              </a:rPr>
              <a:t> &gt;&gt;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‘language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users’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exclude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others</a:t>
            </a:r>
            <a:r>
              <a:rPr sz="2400" dirty="0">
                <a:latin typeface="Calibri"/>
                <a:cs typeface="Calibri"/>
              </a:rPr>
              <a:t> who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expert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discipline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2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needs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2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specialized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“variety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language”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(Tiersma</a:t>
            </a:r>
            <a:r>
              <a:rPr sz="2400" spc="2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1999)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“legal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register”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(Kurzon </a:t>
            </a:r>
            <a:r>
              <a:rPr sz="2400" spc="-5" dirty="0">
                <a:latin typeface="Calibri"/>
                <a:cs typeface="Calibri"/>
              </a:rPr>
              <a:t>1999)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4444060"/>
            <a:ext cx="6343650" cy="163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541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535305" algn="l"/>
                <a:tab pos="1730375" algn="l"/>
                <a:tab pos="2111375" algn="l"/>
                <a:tab pos="3556000" algn="l"/>
                <a:tab pos="5060950" algn="l"/>
              </a:tabLst>
            </a:pP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o	</a:t>
            </a:r>
            <a:r>
              <a:rPr sz="2400" spc="-4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xp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ess	/	</a:t>
            </a:r>
            <a:r>
              <a:rPr sz="2400" spc="-5" dirty="0">
                <a:latin typeface="Calibri"/>
                <a:cs typeface="Calibri"/>
              </a:rPr>
              <a:t>ne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oti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	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mp</a:t>
            </a:r>
            <a:r>
              <a:rPr sz="2400" spc="-1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	meaning</a:t>
            </a:r>
            <a:r>
              <a:rPr sz="2400" spc="-1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,  </a:t>
            </a:r>
            <a:r>
              <a:rPr sz="2400" spc="-10" dirty="0">
                <a:latin typeface="Calibri"/>
                <a:cs typeface="Calibri"/>
              </a:rPr>
              <a:t>propositional,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social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functional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meanings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60742" y="5322214"/>
            <a:ext cx="1147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inc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spc="-5" dirty="0">
                <a:latin typeface="Calibri"/>
                <a:cs typeface="Calibri"/>
              </a:rPr>
              <a:t>uding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84"/>
            <a:ext cx="8071484" cy="2074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Regular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lexicon</a:t>
            </a:r>
            <a:r>
              <a:rPr sz="2400" spc="-10" dirty="0">
                <a:latin typeface="Calibri"/>
                <a:cs typeface="Calibri"/>
              </a:rPr>
              <a:t> often</a:t>
            </a:r>
            <a:r>
              <a:rPr sz="2400" spc="-5" dirty="0">
                <a:latin typeface="Calibri"/>
                <a:cs typeface="Calibri"/>
              </a:rPr>
              <a:t> used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10" dirty="0">
                <a:latin typeface="Calibri"/>
                <a:cs typeface="Calibri"/>
              </a:rPr>
              <a:t> highlight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differences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from </a:t>
            </a:r>
            <a:r>
              <a:rPr sz="2400" spc="-10" dirty="0">
                <a:latin typeface="Calibri"/>
                <a:cs typeface="Calibri"/>
              </a:rPr>
              <a:t>the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stereotypical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interpretation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ordinary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R="1501775" algn="ctr">
              <a:lnSpc>
                <a:spcPct val="100000"/>
              </a:lnSpc>
            </a:pP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Technical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terms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legal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only</a:t>
            </a:r>
            <a:endParaRPr sz="2400">
              <a:latin typeface="Calibri"/>
              <a:cs typeface="Calibri"/>
            </a:endParaRPr>
          </a:p>
          <a:p>
            <a:pPr marL="133350" algn="ctr">
              <a:lnSpc>
                <a:spcPct val="100000"/>
              </a:lnSpc>
              <a:spcBef>
                <a:spcPts val="580"/>
              </a:spcBef>
            </a:pP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acquittal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–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guilty plea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 finding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of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guilty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 …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7316" y="2324227"/>
            <a:ext cx="2985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6785" algn="l"/>
                <a:tab pos="2373630" algn="l"/>
              </a:tabLst>
            </a:pP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er</a:t>
            </a:r>
            <a:r>
              <a:rPr sz="2400" spc="5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s	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or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ed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" dirty="0">
                <a:latin typeface="Calibri"/>
                <a:cs typeface="Calibri"/>
              </a:rPr>
              <a:t>f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om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40830" y="2324227"/>
            <a:ext cx="1967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770" algn="l"/>
                <a:tab pos="1724025" algn="l"/>
              </a:tabLst>
            </a:pPr>
            <a:r>
              <a:rPr sz="2400" dirty="0">
                <a:latin typeface="Calibri"/>
                <a:cs typeface="Calibri"/>
              </a:rPr>
              <a:t>-	</a:t>
            </a:r>
            <a:r>
              <a:rPr sz="2400" spc="-5" dirty="0">
                <a:latin typeface="Calibri"/>
                <a:cs typeface="Calibri"/>
              </a:rPr>
              <a:t>ope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ting	in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2689986"/>
            <a:ext cx="2993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15464" algn="l"/>
              </a:tabLst>
            </a:pPr>
            <a:r>
              <a:rPr sz="2400" spc="-10" dirty="0">
                <a:latin typeface="Calibri"/>
                <a:cs typeface="Calibri"/>
              </a:rPr>
              <a:t>semantically	extended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50919" y="2324227"/>
            <a:ext cx="24034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 marR="5080" indent="-59690">
              <a:lnSpc>
                <a:spcPct val="100000"/>
              </a:lnSpc>
              <a:spcBef>
                <a:spcPts val="100"/>
              </a:spcBef>
              <a:tabLst>
                <a:tab pos="1271270" algn="l"/>
                <a:tab pos="1377950" algn="l"/>
              </a:tabLst>
            </a:pPr>
            <a:r>
              <a:rPr sz="2400" spc="-5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dina</a:t>
            </a:r>
            <a:r>
              <a:rPr sz="2400" spc="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y	langua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  </a:t>
            </a:r>
            <a:r>
              <a:rPr sz="2400" spc="-15" dirty="0">
                <a:latin typeface="Calibri"/>
                <a:cs typeface="Calibri"/>
              </a:rPr>
              <a:t>contexts		</a:t>
            </a:r>
            <a:r>
              <a:rPr sz="2400" dirty="0">
                <a:latin typeface="Calibri"/>
                <a:cs typeface="Calibri"/>
              </a:rPr>
              <a:t>&gt;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32728" y="2689986"/>
            <a:ext cx="2774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9225" algn="l"/>
              </a:tabLst>
            </a:pPr>
            <a:r>
              <a:rPr sz="2400" spc="-10" dirty="0">
                <a:latin typeface="Calibri"/>
                <a:cs typeface="Calibri"/>
              </a:rPr>
              <a:t>acquiring	specialized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3055746"/>
            <a:ext cx="670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meanings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law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because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proper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conduct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law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8839" y="3494913"/>
            <a:ext cx="21786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62150" algn="l"/>
                <a:tab pos="2072005" algn="l"/>
              </a:tabLst>
            </a:pPr>
            <a:r>
              <a:rPr sz="2400" i="1" spc="-30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sid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tion		-  nervous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shock	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-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27375" y="3494913"/>
            <a:ext cx="5478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84480">
              <a:lnSpc>
                <a:spcPct val="100000"/>
              </a:lnSpc>
              <a:spcBef>
                <a:spcPts val="100"/>
              </a:spcBef>
              <a:tabLst>
                <a:tab pos="1797050" algn="l"/>
                <a:tab pos="1833880" algn="l"/>
                <a:tab pos="3660140" algn="l"/>
                <a:tab pos="4133850" algn="l"/>
              </a:tabLst>
            </a:pP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d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iminish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d		r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sp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o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nsibilit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y	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-	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gli</a:t>
            </a:r>
            <a:r>
              <a:rPr sz="2400" i="1" spc="10" dirty="0">
                <a:solidFill>
                  <a:srgbClr val="001F5F"/>
                </a:solidFill>
                <a:latin typeface="Calibri"/>
                <a:cs typeface="Calibri"/>
              </a:rPr>
              <a:t>g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</a:t>
            </a:r>
            <a:r>
              <a:rPr sz="2400" i="1" spc="5" dirty="0">
                <a:solidFill>
                  <a:srgbClr val="001F5F"/>
                </a:solidFill>
                <a:latin typeface="Calibri"/>
                <a:cs typeface="Calibri"/>
              </a:rPr>
              <a:t>n</a:t>
            </a:r>
            <a:r>
              <a:rPr sz="2400" i="1" spc="-15" dirty="0">
                <a:solidFill>
                  <a:srgbClr val="001F5F"/>
                </a:solidFill>
                <a:latin typeface="Calibri"/>
                <a:cs typeface="Calibri"/>
              </a:rPr>
              <a:t>c</a:t>
            </a:r>
            <a:r>
              <a:rPr sz="2400" i="1" dirty="0">
                <a:solidFill>
                  <a:srgbClr val="001F5F"/>
                </a:solidFill>
                <a:latin typeface="Calibri"/>
                <a:cs typeface="Calibri"/>
              </a:rPr>
              <a:t>e 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recklessness	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actual</a:t>
            </a:r>
            <a:r>
              <a:rPr sz="2400" i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/</a:t>
            </a:r>
            <a:r>
              <a:rPr sz="2400" i="1" u="heavy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grievous</a:t>
            </a:r>
            <a:r>
              <a:rPr sz="2400" i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bodily</a:t>
            </a:r>
            <a:r>
              <a:rPr sz="2400" i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1F5F"/>
                </a:solidFill>
                <a:latin typeface="Calibri"/>
                <a:cs typeface="Calibri"/>
              </a:rPr>
              <a:t>harm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39" y="4738878"/>
            <a:ext cx="77292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7160">
              <a:lnSpc>
                <a:spcPct val="100000"/>
              </a:lnSpc>
              <a:spcBef>
                <a:spcPts val="100"/>
              </a:spcBef>
            </a:pP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actual</a:t>
            </a:r>
            <a:r>
              <a:rPr sz="2400" i="1" u="heavy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/</a:t>
            </a:r>
            <a:r>
              <a:rPr sz="2400" i="1" u="heavy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grievous</a:t>
            </a:r>
            <a:r>
              <a:rPr sz="2400" i="1" u="heavy" spc="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&gt;&gt;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premodifiers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crimes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at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different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levels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seriousness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 criminal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liability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11150" y="4986273"/>
            <a:ext cx="457200" cy="170180"/>
            <a:chOff x="311150" y="4986273"/>
            <a:chExt cx="457200" cy="170180"/>
          </a:xfrm>
        </p:grpSpPr>
        <p:sp>
          <p:nvSpPr>
            <p:cNvPr id="13" name="object 13"/>
            <p:cNvSpPr/>
            <p:nvPr/>
          </p:nvSpPr>
          <p:spPr>
            <a:xfrm>
              <a:off x="323850" y="4998973"/>
              <a:ext cx="431800" cy="144780"/>
            </a:xfrm>
            <a:custGeom>
              <a:avLst/>
              <a:gdLst/>
              <a:ahLst/>
              <a:cxnLst/>
              <a:rect l="l" t="t" r="r" b="b"/>
              <a:pathLst>
                <a:path w="431800" h="144779">
                  <a:moveTo>
                    <a:pt x="359575" y="0"/>
                  </a:moveTo>
                  <a:lnTo>
                    <a:pt x="359575" y="36194"/>
                  </a:lnTo>
                  <a:lnTo>
                    <a:pt x="0" y="36194"/>
                  </a:lnTo>
                  <a:lnTo>
                    <a:pt x="0" y="108457"/>
                  </a:lnTo>
                  <a:lnTo>
                    <a:pt x="359575" y="108457"/>
                  </a:lnTo>
                  <a:lnTo>
                    <a:pt x="359575" y="144525"/>
                  </a:lnTo>
                  <a:lnTo>
                    <a:pt x="431800" y="72262"/>
                  </a:lnTo>
                  <a:lnTo>
                    <a:pt x="35957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3850" y="4998973"/>
              <a:ext cx="431800" cy="144780"/>
            </a:xfrm>
            <a:custGeom>
              <a:avLst/>
              <a:gdLst/>
              <a:ahLst/>
              <a:cxnLst/>
              <a:rect l="l" t="t" r="r" b="b"/>
              <a:pathLst>
                <a:path w="431800" h="144779">
                  <a:moveTo>
                    <a:pt x="0" y="36194"/>
                  </a:moveTo>
                  <a:lnTo>
                    <a:pt x="359575" y="36194"/>
                  </a:lnTo>
                  <a:lnTo>
                    <a:pt x="359575" y="0"/>
                  </a:lnTo>
                  <a:lnTo>
                    <a:pt x="431800" y="72262"/>
                  </a:lnTo>
                  <a:lnTo>
                    <a:pt x="359575" y="144525"/>
                  </a:lnTo>
                  <a:lnTo>
                    <a:pt x="359575" y="108457"/>
                  </a:lnTo>
                  <a:lnTo>
                    <a:pt x="0" y="108457"/>
                  </a:lnTo>
                  <a:lnTo>
                    <a:pt x="0" y="3619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35634"/>
            <a:ext cx="80727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characteristic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5" dirty="0">
                <a:latin typeface="Calibri"/>
                <a:cs typeface="Calibri"/>
              </a:rPr>
              <a:t>Legal </a:t>
            </a:r>
            <a:r>
              <a:rPr sz="2400" spc="-5" dirty="0">
                <a:latin typeface="Calibri"/>
                <a:cs typeface="Calibri"/>
              </a:rPr>
              <a:t>English or English </a:t>
            </a:r>
            <a:r>
              <a:rPr sz="2400" spc="-10" dirty="0">
                <a:latin typeface="Calibri"/>
                <a:cs typeface="Calibri"/>
              </a:rPr>
              <a:t>legal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its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spc="-10" dirty="0">
                <a:latin typeface="Calibri"/>
                <a:cs typeface="Calibri"/>
              </a:rPr>
              <a:t>by experts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5" dirty="0">
                <a:latin typeface="Calibri"/>
                <a:cs typeface="Calibri"/>
              </a:rPr>
              <a:t>field </a:t>
            </a:r>
            <a:r>
              <a:rPr sz="2400" spc="-15" dirty="0">
                <a:latin typeface="Calibri"/>
                <a:cs typeface="Calibri"/>
              </a:rPr>
              <a:t>to communicate </a:t>
            </a:r>
            <a:r>
              <a:rPr sz="2400" dirty="0">
                <a:latin typeface="Calibri"/>
                <a:cs typeface="Calibri"/>
              </a:rPr>
              <a:t>among </a:t>
            </a:r>
            <a:r>
              <a:rPr sz="2400" spc="-5" dirty="0">
                <a:latin typeface="Calibri"/>
                <a:cs typeface="Calibri"/>
              </a:rPr>
              <a:t>each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other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2684526"/>
            <a:ext cx="77304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731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Sager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(1990:</a:t>
            </a:r>
            <a:r>
              <a:rPr sz="2400" spc="-5" dirty="0">
                <a:latin typeface="Calibri"/>
                <a:cs typeface="Calibri"/>
              </a:rPr>
              <a:t> 105)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dirty="0">
                <a:latin typeface="Calibri"/>
                <a:cs typeface="Calibri"/>
              </a:rPr>
              <a:t> 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definition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special</a:t>
            </a:r>
            <a:r>
              <a:rPr sz="24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languages</a:t>
            </a:r>
            <a:r>
              <a:rPr sz="2400" spc="-5" dirty="0">
                <a:latin typeface="Calibri"/>
                <a:cs typeface="Calibri"/>
              </a:rPr>
              <a:t>: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“semi-autonomous, </a:t>
            </a:r>
            <a:r>
              <a:rPr sz="2400" spc="-15" dirty="0">
                <a:latin typeface="Calibri"/>
                <a:cs typeface="Calibri"/>
              </a:rPr>
              <a:t>complex </a:t>
            </a:r>
            <a:r>
              <a:rPr sz="2400" spc="-5" dirty="0">
                <a:latin typeface="Calibri"/>
                <a:cs typeface="Calibri"/>
              </a:rPr>
              <a:t>semiotic </a:t>
            </a:r>
            <a:r>
              <a:rPr sz="2400" spc="-20" dirty="0">
                <a:latin typeface="Calibri"/>
                <a:cs typeface="Calibri"/>
              </a:rPr>
              <a:t>systems </a:t>
            </a:r>
            <a:r>
              <a:rPr sz="2400" spc="-5" dirty="0">
                <a:latin typeface="Calibri"/>
                <a:cs typeface="Calibri"/>
              </a:rPr>
              <a:t>based on </a:t>
            </a:r>
            <a:r>
              <a:rPr sz="2400" spc="-1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derived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-10" dirty="0">
                <a:latin typeface="Calibri"/>
                <a:cs typeface="Calibri"/>
              </a:rPr>
              <a:t> general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language“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791325" y="1986026"/>
            <a:ext cx="601980" cy="313055"/>
            <a:chOff x="6791325" y="1986026"/>
            <a:chExt cx="601980" cy="313055"/>
          </a:xfrm>
        </p:grpSpPr>
        <p:sp>
          <p:nvSpPr>
            <p:cNvPr id="5" name="object 5"/>
            <p:cNvSpPr/>
            <p:nvPr/>
          </p:nvSpPr>
          <p:spPr>
            <a:xfrm>
              <a:off x="6804025" y="1998726"/>
              <a:ext cx="576580" cy="287655"/>
            </a:xfrm>
            <a:custGeom>
              <a:avLst/>
              <a:gdLst/>
              <a:ahLst/>
              <a:cxnLst/>
              <a:rect l="l" t="t" r="r" b="b"/>
              <a:pathLst>
                <a:path w="576579" h="287655">
                  <a:moveTo>
                    <a:pt x="432180" y="0"/>
                  </a:moveTo>
                  <a:lnTo>
                    <a:pt x="144018" y="0"/>
                  </a:lnTo>
                  <a:lnTo>
                    <a:pt x="144018" y="143637"/>
                  </a:lnTo>
                  <a:lnTo>
                    <a:pt x="0" y="143637"/>
                  </a:lnTo>
                  <a:lnTo>
                    <a:pt x="288163" y="287274"/>
                  </a:lnTo>
                  <a:lnTo>
                    <a:pt x="576326" y="143637"/>
                  </a:lnTo>
                  <a:lnTo>
                    <a:pt x="432180" y="143637"/>
                  </a:lnTo>
                  <a:lnTo>
                    <a:pt x="43218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04025" y="1998726"/>
              <a:ext cx="576580" cy="287655"/>
            </a:xfrm>
            <a:custGeom>
              <a:avLst/>
              <a:gdLst/>
              <a:ahLst/>
              <a:cxnLst/>
              <a:rect l="l" t="t" r="r" b="b"/>
              <a:pathLst>
                <a:path w="576579" h="287655">
                  <a:moveTo>
                    <a:pt x="0" y="143637"/>
                  </a:moveTo>
                  <a:lnTo>
                    <a:pt x="144018" y="143637"/>
                  </a:lnTo>
                  <a:lnTo>
                    <a:pt x="144018" y="0"/>
                  </a:lnTo>
                  <a:lnTo>
                    <a:pt x="432180" y="0"/>
                  </a:lnTo>
                  <a:lnTo>
                    <a:pt x="432180" y="143637"/>
                  </a:lnTo>
                  <a:lnTo>
                    <a:pt x="576326" y="143637"/>
                  </a:lnTo>
                  <a:lnTo>
                    <a:pt x="288163" y="287274"/>
                  </a:lnTo>
                  <a:lnTo>
                    <a:pt x="0" y="143637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89584"/>
            <a:ext cx="8074025" cy="48545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Specialist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spc="-5" dirty="0">
                <a:latin typeface="Calibri"/>
                <a:cs typeface="Calibri"/>
              </a:rPr>
              <a:t>experts:</a:t>
            </a:r>
            <a:endParaRPr sz="24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  <a:spcBef>
                <a:spcPts val="575"/>
              </a:spcBef>
            </a:pPr>
            <a:r>
              <a:rPr sz="2400" i="1" spc="-5" dirty="0">
                <a:latin typeface="Calibri"/>
                <a:cs typeface="Calibri"/>
              </a:rPr>
              <a:t>Discourse</a:t>
            </a:r>
            <a:r>
              <a:rPr sz="2400" i="1" spc="530" dirty="0">
                <a:latin typeface="Calibri"/>
                <a:cs typeface="Calibri"/>
              </a:rPr>
              <a:t> </a:t>
            </a:r>
            <a:r>
              <a:rPr sz="2400" i="1" spc="54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community</a:t>
            </a:r>
            <a:r>
              <a:rPr sz="2400" i="1" spc="520" dirty="0">
                <a:latin typeface="Calibri"/>
                <a:cs typeface="Calibri"/>
              </a:rPr>
              <a:t> </a:t>
            </a:r>
            <a:r>
              <a:rPr sz="2400" i="1" spc="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(Swales</a:t>
            </a:r>
            <a:r>
              <a:rPr sz="2400" spc="785" dirty="0">
                <a:latin typeface="Calibri"/>
                <a:cs typeface="Calibri"/>
              </a:rPr>
              <a:t>  </a:t>
            </a:r>
            <a:r>
              <a:rPr sz="2400" spc="-5" dirty="0">
                <a:latin typeface="Calibri"/>
                <a:cs typeface="Calibri"/>
              </a:rPr>
              <a:t>1990):</a:t>
            </a:r>
            <a:r>
              <a:rPr sz="2400" spc="800" dirty="0">
                <a:latin typeface="Calibri"/>
                <a:cs typeface="Calibri"/>
              </a:rPr>
              <a:t> </a:t>
            </a:r>
            <a:r>
              <a:rPr sz="2400" spc="8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    </a:t>
            </a:r>
            <a:r>
              <a:rPr sz="2400" spc="-10" dirty="0">
                <a:latin typeface="Calibri"/>
                <a:cs typeface="Calibri"/>
              </a:rPr>
              <a:t>term</a:t>
            </a:r>
            <a:r>
              <a:rPr sz="2400" spc="785" dirty="0">
                <a:latin typeface="Calibri"/>
                <a:cs typeface="Calibri"/>
              </a:rPr>
              <a:t> 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composition</a:t>
            </a:r>
            <a:r>
              <a:rPr sz="2400" spc="-5" dirty="0">
                <a:latin typeface="Calibri"/>
                <a:cs typeface="Calibri"/>
              </a:rPr>
              <a:t> studies</a:t>
            </a:r>
            <a:r>
              <a:rPr sz="2400" dirty="0">
                <a:latin typeface="Calibri"/>
                <a:cs typeface="Calibri"/>
              </a:rPr>
              <a:t> 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sociolinguistics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for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group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 </a:t>
            </a:r>
            <a:r>
              <a:rPr sz="2400" spc="-5" dirty="0">
                <a:latin typeface="Calibri"/>
                <a:cs typeface="Calibri"/>
              </a:rPr>
              <a:t> people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involved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communicating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about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particular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topic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dirty="0">
                <a:latin typeface="Calibri"/>
                <a:cs typeface="Calibri"/>
              </a:rPr>
              <a:t> 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particular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field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Calibri"/>
              <a:cs typeface="Calibri"/>
            </a:endParaRPr>
          </a:p>
          <a:p>
            <a:pPr marL="355600" marR="5715" indent="68580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a </a:t>
            </a:r>
            <a:r>
              <a:rPr sz="2400" spc="-15" dirty="0">
                <a:latin typeface="Calibri"/>
                <a:cs typeface="Calibri"/>
              </a:rPr>
              <a:t>group </a:t>
            </a:r>
            <a:r>
              <a:rPr sz="2400" spc="-5" dirty="0">
                <a:latin typeface="Calibri"/>
                <a:cs typeface="Calibri"/>
              </a:rPr>
              <a:t>of people who </a:t>
            </a:r>
            <a:r>
              <a:rPr sz="2400" spc="-10" dirty="0">
                <a:latin typeface="Calibri"/>
                <a:cs typeface="Calibri"/>
              </a:rPr>
              <a:t>share </a:t>
            </a:r>
            <a:r>
              <a:rPr sz="2400" spc="-5" dirty="0">
                <a:latin typeface="Calibri"/>
                <a:cs typeface="Calibri"/>
              </a:rPr>
              <a:t>certain language-using </a:t>
            </a:r>
            <a:r>
              <a:rPr sz="2400" spc="-10" dirty="0">
                <a:latin typeface="Calibri"/>
                <a:cs typeface="Calibri"/>
              </a:rPr>
              <a:t>practices </a:t>
            </a:r>
            <a:r>
              <a:rPr sz="2400" spc="-5" dirty="0">
                <a:latin typeface="Calibri"/>
                <a:cs typeface="Calibri"/>
              </a:rPr>
              <a:t> typical of </a:t>
            </a:r>
            <a:r>
              <a:rPr sz="2400" spc="-15" dirty="0">
                <a:latin typeface="Calibri"/>
                <a:cs typeface="Calibri"/>
              </a:rPr>
              <a:t>“registers”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20" dirty="0">
                <a:latin typeface="Calibri"/>
                <a:cs typeface="Calibri"/>
              </a:rPr>
              <a:t>“genres” </a:t>
            </a:r>
            <a:r>
              <a:rPr sz="2400" dirty="0">
                <a:latin typeface="Calibri"/>
                <a:cs typeface="Calibri"/>
              </a:rPr>
              <a:t>(e.g. </a:t>
            </a:r>
            <a:r>
              <a:rPr sz="2400" spc="-15" dirty="0">
                <a:latin typeface="Calibri"/>
                <a:cs typeface="Calibri"/>
              </a:rPr>
              <a:t>Swales </a:t>
            </a:r>
            <a:r>
              <a:rPr sz="2400" spc="-5" dirty="0">
                <a:latin typeface="Calibri"/>
                <a:cs typeface="Calibri"/>
              </a:rPr>
              <a:t>1990, 1998;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Berkenkotter/Huckin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1995)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Calibri"/>
              <a:cs typeface="Calibri"/>
            </a:endParaRPr>
          </a:p>
          <a:p>
            <a:pPr marL="355600" marR="5715" algn="just">
              <a:lnSpc>
                <a:spcPct val="100000"/>
              </a:lnSpc>
            </a:pPr>
            <a:r>
              <a:rPr sz="2400" i="1" spc="-10" dirty="0">
                <a:latin typeface="Calibri"/>
                <a:cs typeface="Calibri"/>
              </a:rPr>
              <a:t>Specialized</a:t>
            </a:r>
            <a:r>
              <a:rPr sz="2400" i="1" spc="-5" dirty="0">
                <a:latin typeface="Calibri"/>
                <a:cs typeface="Calibri"/>
              </a:rPr>
              <a:t> discourse</a:t>
            </a:r>
            <a:r>
              <a:rPr sz="2400" i="1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(Gotti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2003)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levels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language: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lexical,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morpho-syntactic,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textual,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pragmatic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5287" y="1268475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925" y="0"/>
                </a:lnTo>
              </a:path>
            </a:pathLst>
          </a:custGeom>
          <a:ln w="12700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317500" y="1268475"/>
            <a:ext cx="367030" cy="3652520"/>
            <a:chOff x="317500" y="1268475"/>
            <a:chExt cx="367030" cy="3652520"/>
          </a:xfrm>
        </p:grpSpPr>
        <p:sp>
          <p:nvSpPr>
            <p:cNvPr id="5" name="object 5"/>
            <p:cNvSpPr/>
            <p:nvPr/>
          </p:nvSpPr>
          <p:spPr>
            <a:xfrm>
              <a:off x="323850" y="1268475"/>
              <a:ext cx="0" cy="3600450"/>
            </a:xfrm>
            <a:custGeom>
              <a:avLst/>
              <a:gdLst/>
              <a:ahLst/>
              <a:cxnLst/>
              <a:rect l="l" t="t" r="r" b="b"/>
              <a:pathLst>
                <a:path h="3600450">
                  <a:moveTo>
                    <a:pt x="0" y="0"/>
                  </a:moveTo>
                  <a:lnTo>
                    <a:pt x="0" y="1944624"/>
                  </a:lnTo>
                </a:path>
                <a:path h="3600450">
                  <a:moveTo>
                    <a:pt x="0" y="1944624"/>
                  </a:moveTo>
                  <a:lnTo>
                    <a:pt x="0" y="3600323"/>
                  </a:lnTo>
                </a:path>
              </a:pathLst>
            </a:custGeom>
            <a:ln w="1270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3850" y="3161410"/>
              <a:ext cx="360680" cy="1759585"/>
            </a:xfrm>
            <a:custGeom>
              <a:avLst/>
              <a:gdLst/>
              <a:ahLst/>
              <a:cxnLst/>
              <a:rect l="l" t="t" r="r" b="b"/>
              <a:pathLst>
                <a:path w="360680" h="1759585">
                  <a:moveTo>
                    <a:pt x="360387" y="1707388"/>
                  </a:moveTo>
                  <a:lnTo>
                    <a:pt x="349491" y="1701038"/>
                  </a:lnTo>
                  <a:lnTo>
                    <a:pt x="271754" y="1655699"/>
                  </a:lnTo>
                  <a:lnTo>
                    <a:pt x="267868" y="1656715"/>
                  </a:lnTo>
                  <a:lnTo>
                    <a:pt x="264337" y="1662811"/>
                  </a:lnTo>
                  <a:lnTo>
                    <a:pt x="265366" y="1666748"/>
                  </a:lnTo>
                  <a:lnTo>
                    <a:pt x="324116" y="1701038"/>
                  </a:lnTo>
                  <a:lnTo>
                    <a:pt x="0" y="1701038"/>
                  </a:lnTo>
                  <a:lnTo>
                    <a:pt x="0" y="1713738"/>
                  </a:lnTo>
                  <a:lnTo>
                    <a:pt x="324332" y="1713738"/>
                  </a:lnTo>
                  <a:lnTo>
                    <a:pt x="265366" y="1748155"/>
                  </a:lnTo>
                  <a:lnTo>
                    <a:pt x="264337" y="1752092"/>
                  </a:lnTo>
                  <a:lnTo>
                    <a:pt x="267868" y="1758188"/>
                  </a:lnTo>
                  <a:lnTo>
                    <a:pt x="271754" y="1759204"/>
                  </a:lnTo>
                  <a:lnTo>
                    <a:pt x="349516" y="1713738"/>
                  </a:lnTo>
                  <a:lnTo>
                    <a:pt x="360387" y="1707388"/>
                  </a:lnTo>
                  <a:close/>
                </a:path>
                <a:path w="360680" h="1759585">
                  <a:moveTo>
                    <a:pt x="360387" y="51689"/>
                  </a:moveTo>
                  <a:lnTo>
                    <a:pt x="349491" y="45339"/>
                  </a:lnTo>
                  <a:lnTo>
                    <a:pt x="271754" y="0"/>
                  </a:lnTo>
                  <a:lnTo>
                    <a:pt x="267868" y="1016"/>
                  </a:lnTo>
                  <a:lnTo>
                    <a:pt x="264337" y="7112"/>
                  </a:lnTo>
                  <a:lnTo>
                    <a:pt x="265366" y="10922"/>
                  </a:lnTo>
                  <a:lnTo>
                    <a:pt x="324345" y="45339"/>
                  </a:lnTo>
                  <a:lnTo>
                    <a:pt x="0" y="45339"/>
                  </a:lnTo>
                  <a:lnTo>
                    <a:pt x="0" y="58039"/>
                  </a:lnTo>
                  <a:lnTo>
                    <a:pt x="324345" y="58039"/>
                  </a:lnTo>
                  <a:lnTo>
                    <a:pt x="265366" y="92456"/>
                  </a:lnTo>
                  <a:lnTo>
                    <a:pt x="264337" y="96266"/>
                  </a:lnTo>
                  <a:lnTo>
                    <a:pt x="267868" y="102362"/>
                  </a:lnTo>
                  <a:lnTo>
                    <a:pt x="271754" y="103378"/>
                  </a:lnTo>
                  <a:lnTo>
                    <a:pt x="349491" y="58039"/>
                  </a:lnTo>
                  <a:lnTo>
                    <a:pt x="360387" y="51689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3677</Words>
  <Application>Microsoft Office PowerPoint</Application>
  <PresentationFormat>Presentazione su schermo (4:3)</PresentationFormat>
  <Paragraphs>368</Paragraphs>
  <Slides>44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44</vt:i4>
      </vt:variant>
    </vt:vector>
  </HeadingPairs>
  <TitlesOfParts>
    <vt:vector size="48" baseType="lpstr">
      <vt:lpstr>Arial</vt:lpstr>
      <vt:lpstr>Arial MT</vt:lpstr>
      <vt:lpstr>Calibri</vt:lpstr>
      <vt:lpstr>Office Theme</vt:lpstr>
      <vt:lpstr>English Legal Language:  An overview</vt:lpstr>
      <vt:lpstr>What is language and law about?</vt:lpstr>
      <vt:lpstr>If law pervades our lives, its Language has an influence on law</vt:lpstr>
      <vt:lpstr>Legal implications of language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Discursive practices and methodology of law:  legal judgments</vt:lpstr>
      <vt:lpstr>Identifying ‘communicative purpose(s)’ as a genre  determinant: legal letter</vt:lpstr>
      <vt:lpstr>Presentazione standard di PowerPoint</vt:lpstr>
      <vt:lpstr>Distinct ways of looking at English legal language</vt:lpstr>
      <vt:lpstr>Presentazione standard di PowerPoint</vt:lpstr>
      <vt:lpstr>Different texts/discourses/genres of legal language</vt:lpstr>
      <vt:lpstr>A wealth of genres of legal language (not exhaustive)  created by legislators, judges, lawyers, and others in  a variety of academic or professional settings</vt:lpstr>
      <vt:lpstr>Presentazione standard di PowerPoint</vt:lpstr>
      <vt:lpstr>Presentazione standard di PowerPoint</vt:lpstr>
      <vt:lpstr>Presentazione standard di PowerPoint</vt:lpstr>
      <vt:lpstr>statutes,</vt:lpstr>
      <vt:lpstr>Focal areas of legal language research : some examples</vt:lpstr>
      <vt:lpstr>Focal areas of legal language research : some examples</vt:lpstr>
      <vt:lpstr>Characteristics of English legal language</vt:lpstr>
      <vt:lpstr>Presentazione standard di PowerPoint</vt:lpstr>
      <vt:lpstr>Legalese</vt:lpstr>
      <vt:lpstr>Legalese</vt:lpstr>
      <vt:lpstr>Legalese: main features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England’s Common Law language seeping into distinct  forms of legal English we know today</vt:lpstr>
      <vt:lpstr>Presentazione standard di PowerPoint</vt:lpstr>
      <vt:lpstr>Presentazione standard di PowerPoint</vt:lpstr>
      <vt:lpstr>From legalese to plain language</vt:lpstr>
      <vt:lpstr>Presentazione standard di PowerPoint</vt:lpstr>
      <vt:lpstr>More recent addition to Plain Language Movement</vt:lpstr>
      <vt:lpstr>Some plain language developments around the world</vt:lpstr>
      <vt:lpstr>Exceptions to plain language proposals:  ‘enacting’ formula of UK statutes</vt:lpstr>
      <vt:lpstr>Plain language in the EU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Language and Law</dc:title>
  <dc:creator>Rw</dc:creator>
  <cp:lastModifiedBy>Utente</cp:lastModifiedBy>
  <cp:revision>2</cp:revision>
  <dcterms:created xsi:type="dcterms:W3CDTF">2024-02-04T18:03:40Z</dcterms:created>
  <dcterms:modified xsi:type="dcterms:W3CDTF">2024-02-10T16:42:51Z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2019-01-31T00:00:00Z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2024-02-04T00:00:00Z</vt:filetime>
  </property>
</Properties>
</file>