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597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0" b="0" i="0">
                <a:solidFill>
                  <a:srgbClr val="1A7A2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00" b="0" i="0">
                <a:solidFill>
                  <a:srgbClr val="1A7A2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00" b="0" i="0">
                <a:solidFill>
                  <a:srgbClr val="1A7A2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00" b="0" i="0">
                <a:solidFill>
                  <a:srgbClr val="1A7A2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53870" y="728217"/>
            <a:ext cx="4047490" cy="139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0" b="0" i="0">
                <a:solidFill>
                  <a:srgbClr val="1A7A2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13433" y="2027198"/>
            <a:ext cx="4932680" cy="7327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13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www.facebook.com/MultilanguageLex" TargetMode="External"/><Relationship Id="rId12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multilex.it" TargetMode="External"/><Relationship Id="rId11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hyperlink" Target="http://www.multilex.it/" TargetMode="External"/><Relationship Id="rId10" Type="http://schemas.openxmlformats.org/officeDocument/2006/relationships/image" Target="../media/image5.jpg"/><Relationship Id="rId4" Type="http://schemas.openxmlformats.org/officeDocument/2006/relationships/image" Target="../media/image3.png"/><Relationship Id="rId9" Type="http://schemas.openxmlformats.org/officeDocument/2006/relationships/hyperlink" Target="https://twitter.com/MultiLexItalia" TargetMode="External"/><Relationship Id="rId14" Type="http://schemas.openxmlformats.org/officeDocument/2006/relationships/image" Target="../media/image7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multilex.it/blog/" TargetMode="External"/><Relationship Id="rId13" Type="http://schemas.openxmlformats.org/officeDocument/2006/relationships/image" Target="../media/image7.jpg"/><Relationship Id="rId3" Type="http://schemas.openxmlformats.org/officeDocument/2006/relationships/hyperlink" Target="https://twitter.com/MultiLexItalia" TargetMode="External"/><Relationship Id="rId7" Type="http://schemas.openxmlformats.org/officeDocument/2006/relationships/hyperlink" Target="http://multilex.it/askmultilex-consulenza-gratuita-per-traduzioni-faq/" TargetMode="External"/><Relationship Id="rId12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multilex.it/collana-dizionari-giuridici-gratuiti/" TargetMode="External"/><Relationship Id="rId11" Type="http://schemas.openxmlformats.org/officeDocument/2006/relationships/image" Target="../media/image5.jpg"/><Relationship Id="rId5" Type="http://schemas.openxmlformats.org/officeDocument/2006/relationships/hyperlink" Target="https://plus.google.com/%2BMultilexItalia" TargetMode="External"/><Relationship Id="rId10" Type="http://schemas.openxmlformats.org/officeDocument/2006/relationships/image" Target="../media/image4.jpg"/><Relationship Id="rId4" Type="http://schemas.openxmlformats.org/officeDocument/2006/relationships/hyperlink" Target="https://www.linkedin.com/company/multilex---multilanguage-%26-lex" TargetMode="External"/><Relationship Id="rId9" Type="http://schemas.openxmlformats.org/officeDocument/2006/relationships/hyperlink" Target="mailto:info@multilex.it" TargetMode="Externa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plus.google.com/%2BMultilexItalia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jpg"/><Relationship Id="rId2" Type="http://schemas.openxmlformats.org/officeDocument/2006/relationships/hyperlink" Target="https://www.facebook.com/MultilanguageLex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linkedin.com/company/multilex---multilanguage-%26-lex" TargetMode="External"/><Relationship Id="rId5" Type="http://schemas.openxmlformats.org/officeDocument/2006/relationships/image" Target="../media/image5.jpg"/><Relationship Id="rId4" Type="http://schemas.openxmlformats.org/officeDocument/2006/relationships/hyperlink" Target="https://twitter.com/MultiLexItalia" TargetMode="External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3870" y="728217"/>
            <a:ext cx="4047490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15" dirty="0"/>
              <a:t>Multi</a:t>
            </a:r>
            <a:r>
              <a:rPr spc="-315" dirty="0">
                <a:solidFill>
                  <a:srgbClr val="0D3B8B"/>
                </a:solidFill>
              </a:rPr>
              <a:t>Lex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06725" y="7705978"/>
            <a:ext cx="1543685" cy="26136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66929" y="8851735"/>
            <a:ext cx="138880" cy="9258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176270" y="9178925"/>
            <a:ext cx="130809" cy="13144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313433" y="2027198"/>
            <a:ext cx="4932680" cy="7327900"/>
          </a:xfrm>
          <a:prstGeom prst="rect">
            <a:avLst/>
          </a:prstGeom>
        </p:spPr>
        <p:txBody>
          <a:bodyPr vert="horz" wrap="square" lIns="0" tIns="2597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45"/>
              </a:spcBef>
            </a:pPr>
            <a:r>
              <a:rPr sz="4000" i="1" u="sng" spc="-4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presenta</a:t>
            </a:r>
            <a:endParaRPr sz="4000">
              <a:latin typeface="Times New Roman"/>
              <a:cs typeface="Times New Roman"/>
            </a:endParaRPr>
          </a:p>
          <a:p>
            <a:pPr marL="12065" marR="5080" indent="-1270" algn="ctr">
              <a:lnSpc>
                <a:spcPts val="4500"/>
              </a:lnSpc>
              <a:spcBef>
                <a:spcPts val="2350"/>
              </a:spcBef>
            </a:pPr>
            <a:r>
              <a:rPr sz="4000" spc="-145" dirty="0">
                <a:latin typeface="Times New Roman"/>
                <a:cs typeface="Times New Roman"/>
              </a:rPr>
              <a:t>la</a:t>
            </a:r>
            <a:r>
              <a:rPr sz="4000" spc="-10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1°</a:t>
            </a:r>
            <a:r>
              <a:rPr sz="4000" spc="-165" dirty="0">
                <a:latin typeface="Times New Roman"/>
                <a:cs typeface="Times New Roman"/>
              </a:rPr>
              <a:t> </a:t>
            </a:r>
            <a:r>
              <a:rPr sz="4000" spc="-70" dirty="0">
                <a:latin typeface="Times New Roman"/>
                <a:cs typeface="Times New Roman"/>
              </a:rPr>
              <a:t>edizione</a:t>
            </a:r>
            <a:r>
              <a:rPr sz="4000" spc="-125" dirty="0">
                <a:latin typeface="Times New Roman"/>
                <a:cs typeface="Times New Roman"/>
              </a:rPr>
              <a:t> </a:t>
            </a:r>
            <a:r>
              <a:rPr sz="4000" spc="-25" dirty="0">
                <a:latin typeface="Times New Roman"/>
                <a:cs typeface="Times New Roman"/>
              </a:rPr>
              <a:t>del </a:t>
            </a:r>
            <a:r>
              <a:rPr sz="4000" dirty="0">
                <a:latin typeface="Times New Roman"/>
                <a:cs typeface="Times New Roman"/>
              </a:rPr>
              <a:t>“</a:t>
            </a:r>
            <a:r>
              <a:rPr sz="4000" b="1" dirty="0">
                <a:latin typeface="Times New Roman"/>
                <a:cs typeface="Times New Roman"/>
              </a:rPr>
              <a:t>Dizionario</a:t>
            </a:r>
            <a:r>
              <a:rPr sz="4000" b="1" spc="-110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Giuridico </a:t>
            </a:r>
            <a:r>
              <a:rPr sz="4000" b="1" spc="-55" dirty="0">
                <a:latin typeface="Times New Roman"/>
                <a:cs typeface="Times New Roman"/>
              </a:rPr>
              <a:t>Generale</a:t>
            </a:r>
            <a:r>
              <a:rPr sz="4000" b="1" spc="-14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ITA</a:t>
            </a:r>
            <a:r>
              <a:rPr sz="4000" b="1" spc="-125" dirty="0">
                <a:latin typeface="Times New Roman"/>
                <a:cs typeface="Times New Roman"/>
              </a:rPr>
              <a:t> </a:t>
            </a:r>
            <a:r>
              <a:rPr sz="4000" b="1" spc="385" dirty="0">
                <a:latin typeface="Times New Roman"/>
                <a:cs typeface="Times New Roman"/>
              </a:rPr>
              <a:t>&gt;</a:t>
            </a:r>
            <a:r>
              <a:rPr sz="4000" b="1" spc="-135" dirty="0">
                <a:latin typeface="Times New Roman"/>
                <a:cs typeface="Times New Roman"/>
              </a:rPr>
              <a:t> </a:t>
            </a:r>
            <a:r>
              <a:rPr sz="4000" b="1" spc="95" dirty="0">
                <a:latin typeface="Times New Roman"/>
                <a:cs typeface="Times New Roman"/>
              </a:rPr>
              <a:t>ENG</a:t>
            </a:r>
            <a:r>
              <a:rPr sz="4000" spc="95" dirty="0">
                <a:latin typeface="Times New Roman"/>
                <a:cs typeface="Times New Roman"/>
              </a:rPr>
              <a:t>”</a:t>
            </a:r>
            <a:endParaRPr sz="4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655"/>
              </a:spcBef>
            </a:pPr>
            <a:r>
              <a:rPr sz="4200" b="1" i="1" spc="-30" dirty="0">
                <a:latin typeface="Times New Roman"/>
                <a:cs typeface="Times New Roman"/>
              </a:rPr>
              <a:t>della</a:t>
            </a:r>
            <a:r>
              <a:rPr sz="4200" b="1" i="1" spc="-229" dirty="0">
                <a:latin typeface="Times New Roman"/>
                <a:cs typeface="Times New Roman"/>
              </a:rPr>
              <a:t> </a:t>
            </a:r>
            <a:r>
              <a:rPr sz="4200" b="1" i="1" spc="-10" dirty="0">
                <a:latin typeface="Times New Roman"/>
                <a:cs typeface="Times New Roman"/>
              </a:rPr>
              <a:t>Collana</a:t>
            </a:r>
            <a:endParaRPr sz="4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15"/>
              </a:spcBef>
            </a:pPr>
            <a:r>
              <a:rPr sz="9000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9000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9000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9000">
              <a:latin typeface="Times New Roman"/>
              <a:cs typeface="Times New Roman"/>
            </a:endParaRPr>
          </a:p>
          <a:p>
            <a:pPr marL="1451610" marR="1442720" algn="ctr">
              <a:lnSpc>
                <a:spcPct val="187700"/>
              </a:lnSpc>
              <a:spcBef>
                <a:spcPts val="5285"/>
              </a:spcBef>
            </a:pPr>
            <a:r>
              <a:rPr sz="1200" b="1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5"/>
              </a:rPr>
              <a:t>Multilex.it</a:t>
            </a:r>
            <a:r>
              <a:rPr sz="1200" b="1" spc="-4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45" dirty="0">
                <a:latin typeface="Times New Roman"/>
                <a:cs typeface="Times New Roman"/>
              </a:rPr>
              <a:t>Multilanguage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&amp;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Lex </a:t>
            </a:r>
            <a:r>
              <a:rPr sz="1200" spc="-30" dirty="0">
                <a:latin typeface="Times New Roman"/>
                <a:cs typeface="Times New Roman"/>
              </a:rPr>
              <a:t>Piazza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del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Popolo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18,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Roma</a:t>
            </a:r>
            <a:endParaRPr sz="1200">
              <a:latin typeface="Times New Roman"/>
              <a:cs typeface="Times New Roman"/>
            </a:endParaRPr>
          </a:p>
          <a:p>
            <a:pPr marL="182245" algn="ctr">
              <a:lnSpc>
                <a:spcPct val="100000"/>
              </a:lnSpc>
              <a:spcBef>
                <a:spcPts val="1360"/>
              </a:spcBef>
            </a:pPr>
            <a:r>
              <a:rPr sz="1200" b="1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6"/>
              </a:rPr>
              <a:t>info@multilex.it</a:t>
            </a:r>
            <a:endParaRPr sz="1200">
              <a:latin typeface="Times New Roman"/>
              <a:cs typeface="Times New Roman"/>
            </a:endParaRPr>
          </a:p>
          <a:p>
            <a:pPr marL="206375" algn="ctr">
              <a:lnSpc>
                <a:spcPct val="100000"/>
              </a:lnSpc>
              <a:spcBef>
                <a:spcPts val="1260"/>
              </a:spcBef>
            </a:pPr>
            <a:r>
              <a:rPr sz="1200" b="1" dirty="0">
                <a:latin typeface="Times New Roman"/>
                <a:cs typeface="Times New Roman"/>
              </a:rPr>
              <a:t>+39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35" dirty="0">
                <a:latin typeface="Times New Roman"/>
                <a:cs typeface="Times New Roman"/>
              </a:rPr>
              <a:t>345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35" dirty="0">
                <a:latin typeface="Times New Roman"/>
                <a:cs typeface="Times New Roman"/>
              </a:rPr>
              <a:t>655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20" dirty="0">
                <a:latin typeface="Times New Roman"/>
                <a:cs typeface="Times New Roman"/>
              </a:rPr>
              <a:t>8674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7" name="object 7">
            <a:hlinkClick r:id="rId7"/>
          </p:cNvPr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247389" y="9525000"/>
            <a:ext cx="220979" cy="210184"/>
          </a:xfrm>
          <a:prstGeom prst="rect">
            <a:avLst/>
          </a:prstGeom>
        </p:spPr>
      </p:pic>
      <p:pic>
        <p:nvPicPr>
          <p:cNvPr id="8" name="object 8">
            <a:hlinkClick r:id="rId9"/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532504" y="9521825"/>
            <a:ext cx="215264" cy="213359"/>
          </a:xfrm>
          <a:prstGeom prst="rect">
            <a:avLst/>
          </a:prstGeom>
        </p:spPr>
      </p:pic>
      <p:pic>
        <p:nvPicPr>
          <p:cNvPr id="9" name="object 9">
            <a:hlinkClick r:id="rId11"/>
          </p:cNvPr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810000" y="9521825"/>
            <a:ext cx="219710" cy="213359"/>
          </a:xfrm>
          <a:prstGeom prst="rect">
            <a:avLst/>
          </a:prstGeom>
        </p:spPr>
      </p:pic>
      <p:pic>
        <p:nvPicPr>
          <p:cNvPr id="10" name="object 10">
            <a:hlinkClick r:id="rId13"/>
          </p:cNvPr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093209" y="9521825"/>
            <a:ext cx="216535" cy="21335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Ciò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comporta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entails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Ciò è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dimostrato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dal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fatto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demonstrated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by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fact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Ciò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ricorre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tutti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casi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cui…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occurs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whenever…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Ciò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trova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applicazione…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shall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apply…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(la)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Circostanza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(the)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fact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Circostanze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fatto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Factual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circumstances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Clausola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virtù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della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quale…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Clause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by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virtue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which…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Codice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Civile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Civil</a:t>
                      </a:r>
                      <a:r>
                        <a:rPr sz="1200" i="1" spc="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Collegio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sindacale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Board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Statutory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Auditors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ben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può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dedursi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can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inferred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from…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Come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dedotto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da…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argued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by…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disposto</a:t>
                      </a:r>
                      <a:r>
                        <a:rPr sz="1200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dall’articolo…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required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by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article…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Come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evidenziato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pointed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out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è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evidente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evident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356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28090" marR="289560" indent="-935990">
                        <a:lnSpc>
                          <a:spcPct val="101699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Come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epigrafe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difesi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ed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elettivamente domiciliati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80135" marR="283845" indent="-788035">
                        <a:lnSpc>
                          <a:spcPct val="101699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Defended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having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elected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domicile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as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reported</a:t>
                      </a:r>
                      <a:r>
                        <a:rPr sz="1200" i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above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sopra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visto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seen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above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Comma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Paragraph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Commettere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atto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commit an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Comparsa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costituzione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risposta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Answer</a:t>
                      </a:r>
                      <a:r>
                        <a:rPr sz="1200" i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brief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9245" marR="303530" indent="144780">
                        <a:lnSpc>
                          <a:spcPct val="101699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Comparsa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costituzione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risposta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istanza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chiamata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causa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terzo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74750" marR="293370" indent="-871855">
                        <a:lnSpc>
                          <a:spcPct val="101699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Answer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brief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request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third-party involvement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Con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il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presente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atto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si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costituisce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giudizio…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Hereby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appears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court…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dovuta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diligenza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due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Con</a:t>
                      </a:r>
                      <a:r>
                        <a:rPr sz="12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ragionevole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accuratezza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reasonable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accuracy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22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7015" marR="241935" indent="1270" algn="ctr">
                        <a:lnSpc>
                          <a:spcPct val="101699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riserva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ulteriormente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produrre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formulare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istanze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istruttorie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nei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termini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legge.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71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0810" marR="121920" indent="-1905" algn="ctr">
                        <a:lnSpc>
                          <a:spcPct val="101699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hereby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reserve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right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produce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additional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documents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submit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requests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investigation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within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terms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provided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by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law.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499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04215" marR="121920" indent="-574675">
                        <a:lnSpc>
                          <a:spcPct val="101699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Con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vittoria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spese,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diritti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onorari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causa,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oltre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agli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accessori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legge.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9865" marR="183515" indent="635" algn="ctr">
                        <a:lnSpc>
                          <a:spcPct val="101699"/>
                        </a:lnSpc>
                        <a:spcBef>
                          <a:spcPts val="675"/>
                        </a:spcBef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losing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party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shall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bear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any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all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dues,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fees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costs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case,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addition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any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additional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charges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prescribed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by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law.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57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Condotta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Conduct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Condotta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colposa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Negligent</a:t>
                      </a:r>
                      <a:r>
                        <a:rPr sz="1200" i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conduct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Condotta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dolosa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Fraudulent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conduct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Condotta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illecita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Unlawful</a:t>
                      </a:r>
                      <a:r>
                        <a:rPr sz="1200" i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conduct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Conduce</a:t>
                      </a:r>
                      <a:r>
                        <a:rPr sz="1200" spc="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inevitabilmente</a:t>
                      </a:r>
                      <a:r>
                        <a:rPr sz="1200" spc="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ad</a:t>
                      </a:r>
                      <a:r>
                        <a:rPr sz="1200" spc="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escludere…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inevitably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leads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one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rule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out…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Condurre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trattative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conduct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negotiations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Conforme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alle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norme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Compliant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rules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Conseguenza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immediata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diretta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Immediate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direct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consequence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Conseguenza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indiretta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soltanto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eventuale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Indirect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only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possible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consequence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Conservazione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patrimonio sociale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Preservation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 corporate</a:t>
                      </a:r>
                      <a:r>
                        <a:rPr sz="1200" i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assets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Considerazioni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punto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diritto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Considerations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right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Considerazioni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preliminari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merito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Preliminary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considerations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to…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Consiglio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amministrazione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Board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directors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Consistere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in…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consist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of…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Contabilizzare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account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Contestazioni</a:t>
                      </a:r>
                      <a:r>
                        <a:rPr sz="12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fondate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Founded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objections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Contrariamente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quanto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affermato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Contrary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assertions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made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Controparte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Opposite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party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Controversia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Dispute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Convenire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giudizio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summon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Convenuto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Defendant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Corte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d’appello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Court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appeal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Consulente</a:t>
                      </a:r>
                      <a:r>
                        <a:rPr sz="1200" spc="-5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legale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Legal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counsel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Consulenza</a:t>
                      </a:r>
                      <a:r>
                        <a:rPr sz="1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tecnica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Expert’s</a:t>
                      </a:r>
                      <a:r>
                        <a:rPr sz="1200" i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report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Continuità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aziendale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Continuity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business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Contributo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unificato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Single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court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fee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Corresponsabile</a:t>
                      </a:r>
                      <a:r>
                        <a:rPr sz="1200" spc="6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Jointly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liable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with…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Costituirsi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giudizio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appear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court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Credito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vantato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Receivable</a:t>
                      </a:r>
                      <a:r>
                        <a:rPr sz="1200" i="1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claimed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CTU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(Consulenza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Tecnica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Ufficio)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Court-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appointed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expert’s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report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D’altronde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other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hand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Da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ciò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consegue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come…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From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this,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follows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ciò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discende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il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diritto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gives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rise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right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Dal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punto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vista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operativo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From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operational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point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view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Danno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diretto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Direct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damage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Danno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ingiusto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Unfair</a:t>
                      </a:r>
                      <a:r>
                        <a:rPr sz="1200" i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damage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Danno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lamentato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Damage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complained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Danno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risarcibile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Indemnifiable</a:t>
                      </a:r>
                      <a:r>
                        <a:rPr sz="1200" i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damage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Danno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subito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Damage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suffered</a:t>
                      </a:r>
                      <a:r>
                        <a:rPr sz="1200" i="1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by…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Dare prova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specifica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provide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specific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evidence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Dati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contabili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Accounting</a:t>
                      </a:r>
                      <a:r>
                        <a:rPr sz="1200" i="1" spc="-5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Decisione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impugnata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Ruling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appealed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against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Dedurre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argue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tutto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sprovvista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prova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Devoid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any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proof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Delegante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Delegating</a:t>
                      </a:r>
                      <a:r>
                        <a:rPr sz="1200" i="1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body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Deliberare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resolve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Delibera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dell’assemblea</a:t>
                      </a:r>
                      <a:r>
                        <a:rPr sz="1200" spc="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dei</a:t>
                      </a:r>
                      <a:r>
                        <a:rPr sz="1200" spc="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soci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Resolution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shareholders’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meeting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Deposito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Bilancio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Filing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Financial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Statements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Derivare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Arise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from…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Destinazione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integrale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delle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riserve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Full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allocation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reserves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Determinato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determinabile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Which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determined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determined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converso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Conversely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Dichiarazioni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garanzie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Representations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warranties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Difendersi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compiutamente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submit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complete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defense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arguments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Dimostrare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il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contrario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provide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evidence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contrary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Dipendere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da…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depend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on…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Direttore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generale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General</a:t>
                      </a:r>
                      <a:r>
                        <a:rPr sz="1200" i="1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manager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Dirigente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Executive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seguito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definito/a/e/i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come...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Hereinafter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referred to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Discrezionalità</a:t>
                      </a:r>
                      <a:r>
                        <a:rPr sz="1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tecnica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Technical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discretion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Distinguere</a:t>
                      </a:r>
                      <a:r>
                        <a:rPr sz="1200" spc="-5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nettamente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clearly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distinguish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Distribuire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gli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utili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distribute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profits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Diversamente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quanto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affermato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nel…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Contrary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what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was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stated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in…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Documentazione</a:t>
                      </a:r>
                      <a:r>
                        <a:rPr sz="12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bancaria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Bank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documents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Dolosamente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Fraudulently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Domanda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avversaria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Opposite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party’s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claim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Domanda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manleva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Request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indemnity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Domanda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regresso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Request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recourse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(la)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Domanda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dovrà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essere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rigettata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(the)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Claim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shall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rejected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Domanda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priva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fondamento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Unfounded</a:t>
                      </a:r>
                      <a:r>
                        <a:rPr sz="1200" i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claim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Domanda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spiegata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Claim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submitted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by…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Dovere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vigilanza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Obligation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supervise,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Duty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supervision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Dovere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specifico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Specific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duty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Fornitori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(di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merci)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Suppliers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(of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goods)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È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emerso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has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emerged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È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evidente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evident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È</a:t>
                      </a:r>
                      <a:r>
                        <a:rPr sz="1200" spc="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indispensabile</a:t>
                      </a:r>
                      <a:r>
                        <a:rPr sz="1200" spc="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rilevare</a:t>
                      </a:r>
                      <a:r>
                        <a:rPr sz="1200" spc="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essential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point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out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È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rimesso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ad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una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scelta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choice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of…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È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risultato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chiaro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became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clear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Eccepire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object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Effetto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depauperativo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Effect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impoverishing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Effettuare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un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versamento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favore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make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payment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favour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of…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Eleggere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domicilio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elect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domicile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Elementi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costitutivi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Constituent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elements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Emettere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una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sentenza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issue a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judgment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73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Equo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prezzo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Fair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price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Esercizio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Financial</a:t>
                      </a:r>
                      <a:r>
                        <a:rPr sz="1200" i="1" spc="-5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year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Esposizione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lacunosa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dei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fatti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Incomplete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description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facts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Essere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fonte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responsabilità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give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rise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liability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Essere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immuni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da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colpa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fault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Essere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grado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esprimere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giudizio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able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give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opinion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Essere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perfettamente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conoscenza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di/che…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perfectly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aware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of/that…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Evento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dannoso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Harmful</a:t>
                      </a:r>
                      <a:r>
                        <a:rPr sz="1200" i="1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event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Ex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amministratore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Former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director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Ex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Articolo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Pursuant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Article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Falsità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dati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Falseness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data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Falso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valutazioni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False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measurements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51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Fare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causa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200" spc="-60" dirty="0">
                          <a:latin typeface="Calibri"/>
                          <a:cs typeface="Calibri"/>
                        </a:rPr>
                        <a:t>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03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33705" marR="425450" indent="88265">
                        <a:lnSpc>
                          <a:spcPct val="101699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sue…,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take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action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against...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commence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proceedings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against…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Fare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legittimo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affidamento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merito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make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legitimate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reliance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on…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733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Fatti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all’origine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della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controversia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Facts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behind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dispute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Fattispecie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Case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Fattispecie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esame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Case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question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Fatto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imputabile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Fact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attributable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Fatturato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Turnover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Ferme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le</a:t>
                      </a:r>
                      <a:r>
                        <a:rPr sz="1200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osservazioni</a:t>
                      </a:r>
                      <a:r>
                        <a:rPr sz="1200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svolte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in/nel/nella…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90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13790" marR="368300" indent="-739140">
                        <a:lnSpc>
                          <a:spcPct val="101699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Without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prejudice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any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observations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submitted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in…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Finanziamento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soci in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conto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capitale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Shareholder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loan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account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capital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Fondo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svalutazione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Provision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debts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Fonte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un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obbligo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Source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obligation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Fornitore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Supplier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Fornitura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Supply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Frode,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inganno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Fraud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Funzione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apicale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Top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management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position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Giova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ribadire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 is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useful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repeat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400303"/>
            <a:ext cx="5983605" cy="2265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3830" algn="ctr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80"/>
              </a:spcBef>
            </a:pPr>
            <a:endParaRPr sz="2000">
              <a:latin typeface="Times New Roman"/>
              <a:cs typeface="Times New Roman"/>
            </a:endParaRPr>
          </a:p>
          <a:p>
            <a:pPr marL="165100" algn="ctr">
              <a:lnSpc>
                <a:spcPct val="100000"/>
              </a:lnSpc>
            </a:pP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STRUTTURA</a:t>
            </a:r>
            <a:r>
              <a:rPr sz="1400" b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DEL</a:t>
            </a:r>
            <a:r>
              <a:rPr sz="1400" b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DIZIONARIO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07900"/>
              </a:lnSpc>
            </a:pPr>
            <a:r>
              <a:rPr sz="1400" dirty="0">
                <a:latin typeface="Times New Roman"/>
                <a:cs typeface="Times New Roman"/>
              </a:rPr>
              <a:t>Il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Dizionario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Giuridico Generale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ITA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125" dirty="0">
                <a:latin typeface="Times New Roman"/>
                <a:cs typeface="Times New Roman"/>
              </a:rPr>
              <a:t>&gt;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ENG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Times New Roman"/>
                <a:cs typeface="Times New Roman"/>
              </a:rPr>
              <a:t>(nel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Times New Roman"/>
                <a:cs typeface="Times New Roman"/>
              </a:rPr>
              <a:t>seguito,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65" dirty="0">
                <a:latin typeface="Times New Roman"/>
                <a:cs typeface="Times New Roman"/>
              </a:rPr>
              <a:t>il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“Dizionario”)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è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diviso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due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colonne: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35" dirty="0">
                <a:latin typeface="Times New Roman"/>
                <a:cs typeface="Times New Roman"/>
              </a:rPr>
              <a:t>sinistra,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ordine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35" dirty="0">
                <a:latin typeface="Times New Roman"/>
                <a:cs typeface="Times New Roman"/>
              </a:rPr>
              <a:t>alfabetico,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35" dirty="0">
                <a:latin typeface="Times New Roman"/>
                <a:cs typeface="Times New Roman"/>
              </a:rPr>
              <a:t>lemmi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le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Times New Roman"/>
                <a:cs typeface="Times New Roman"/>
              </a:rPr>
              <a:t>frasi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40" dirty="0">
                <a:latin typeface="Times New Roman"/>
                <a:cs typeface="Times New Roman"/>
              </a:rPr>
              <a:t>italiano,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destra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la </a:t>
            </a:r>
            <a:r>
              <a:rPr sz="1400" spc="-20" dirty="0">
                <a:latin typeface="Times New Roman"/>
                <a:cs typeface="Times New Roman"/>
              </a:rPr>
              <a:t>colonna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contenente</a:t>
            </a:r>
            <a:r>
              <a:rPr sz="1400" dirty="0">
                <a:latin typeface="Times New Roman"/>
                <a:cs typeface="Times New Roman"/>
              </a:rPr>
              <a:t> la/e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traduzione/i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inglese.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35"/>
              </a:spcBef>
            </a:pPr>
            <a:endParaRPr sz="1400">
              <a:latin typeface="Times New Roman"/>
              <a:cs typeface="Times New Roman"/>
            </a:endParaRPr>
          </a:p>
          <a:p>
            <a:pPr marL="462280">
              <a:lnSpc>
                <a:spcPct val="100000"/>
              </a:lnSpc>
            </a:pPr>
            <a:r>
              <a:rPr sz="1400" i="1" spc="-85" dirty="0">
                <a:latin typeface="Times New Roman"/>
                <a:cs typeface="Times New Roman"/>
              </a:rPr>
              <a:t>Estratto</a:t>
            </a:r>
            <a:r>
              <a:rPr sz="1400" i="1" spc="10" dirty="0">
                <a:latin typeface="Times New Roman"/>
                <a:cs typeface="Times New Roman"/>
              </a:rPr>
              <a:t> </a:t>
            </a:r>
            <a:r>
              <a:rPr sz="1400" i="1" spc="-120" dirty="0">
                <a:latin typeface="Times New Roman"/>
                <a:cs typeface="Times New Roman"/>
              </a:rPr>
              <a:t>dal</a:t>
            </a:r>
            <a:r>
              <a:rPr sz="1400" i="1" spc="40" dirty="0">
                <a:latin typeface="Times New Roman"/>
                <a:cs typeface="Times New Roman"/>
              </a:rPr>
              <a:t> </a:t>
            </a:r>
            <a:r>
              <a:rPr sz="1400" i="1" spc="-20" dirty="0">
                <a:latin typeface="Times New Roman"/>
                <a:cs typeface="Times New Roman"/>
              </a:rPr>
              <a:t>Dizionario: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2926333"/>
          <a:ext cx="6292850" cy="34690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Accordo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transattivo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Settlement</a:t>
                      </a:r>
                      <a:r>
                        <a:rPr sz="1200" i="1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agreement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Accertare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dichiarare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responsabilità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establish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declare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liability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Acquisire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piena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consapevolezza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circa…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gain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full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awareness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Acquisizione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Acquisition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Ad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ogni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buon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any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case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706627" y="6823329"/>
            <a:ext cx="6148705" cy="2541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COME</a:t>
            </a:r>
            <a:r>
              <a:rPr sz="1400" b="1" u="sng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CERCARE</a:t>
            </a:r>
            <a:r>
              <a:rPr sz="1400" b="1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UNA</a:t>
            </a:r>
            <a:r>
              <a:rPr sz="1400" b="1" u="sng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FRASE</a:t>
            </a:r>
            <a:r>
              <a:rPr sz="1400" b="1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1400" b="1" u="sng" spc="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UNA</a:t>
            </a:r>
            <a:r>
              <a:rPr sz="1400" b="1" u="sng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PAROLA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7900"/>
              </a:lnSpc>
            </a:pPr>
            <a:r>
              <a:rPr sz="1400" dirty="0">
                <a:latin typeface="Times New Roman"/>
                <a:cs typeface="Times New Roman"/>
              </a:rPr>
              <a:t>Il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modo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più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semplice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per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cercare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una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frase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una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parola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all’interno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del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Dizionario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è </a:t>
            </a:r>
            <a:r>
              <a:rPr sz="1400" dirty="0">
                <a:latin typeface="Times New Roman"/>
                <a:cs typeface="Times New Roman"/>
              </a:rPr>
              <a:t>inserirla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nella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barra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della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ricerca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che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viene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mostrata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digitando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il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comando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“ctrl+F” </a:t>
            </a:r>
            <a:r>
              <a:rPr sz="1400" dirty="0">
                <a:latin typeface="Times New Roman"/>
                <a:cs typeface="Times New Roman"/>
              </a:rPr>
              <a:t>oppure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35" dirty="0">
                <a:latin typeface="Times New Roman"/>
                <a:cs typeface="Times New Roman"/>
              </a:rPr>
              <a:t>cliccando </a:t>
            </a:r>
            <a:r>
              <a:rPr sz="1400" dirty="0">
                <a:latin typeface="Times New Roman"/>
                <a:cs typeface="Times New Roman"/>
              </a:rPr>
              <a:t>su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35" dirty="0">
                <a:latin typeface="Times New Roman"/>
                <a:cs typeface="Times New Roman"/>
              </a:rPr>
              <a:t>“Modifica”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140" dirty="0">
                <a:latin typeface="Times New Roman"/>
                <a:cs typeface="Times New Roman"/>
              </a:rPr>
              <a:t>&gt;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“Trova”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35" dirty="0">
                <a:latin typeface="Times New Roman"/>
                <a:cs typeface="Times New Roman"/>
              </a:rPr>
              <a:t>nella </a:t>
            </a:r>
            <a:r>
              <a:rPr sz="1400" spc="-10" dirty="0">
                <a:latin typeface="Times New Roman"/>
                <a:cs typeface="Times New Roman"/>
              </a:rPr>
              <a:t>barra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degli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strumenti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del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.pdf.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35"/>
              </a:spcBef>
            </a:pP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CONSULTAZIONE</a:t>
            </a:r>
            <a:r>
              <a:rPr sz="1400" b="1" u="sng" spc="1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ALTERNATIVA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7900"/>
              </a:lnSpc>
            </a:pPr>
            <a:r>
              <a:rPr sz="1400" dirty="0">
                <a:latin typeface="Times New Roman"/>
                <a:cs typeface="Times New Roman"/>
              </a:rPr>
              <a:t>Un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modo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alternativo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di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usare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il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Dizionario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è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consultarlo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come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se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fosse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un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manuale. </a:t>
            </a:r>
            <a:r>
              <a:rPr sz="1400" dirty="0">
                <a:latin typeface="Times New Roman"/>
                <a:cs typeface="Times New Roman"/>
              </a:rPr>
              <a:t>Grazie</a:t>
            </a:r>
            <a:r>
              <a:rPr sz="1400" spc="3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ad</a:t>
            </a:r>
            <a:r>
              <a:rPr sz="1400" spc="3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esso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potrai</a:t>
            </a:r>
            <a:r>
              <a:rPr sz="1400" spc="3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imparare</a:t>
            </a:r>
            <a:r>
              <a:rPr sz="1400" spc="3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3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rudimenti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della</a:t>
            </a:r>
            <a:r>
              <a:rPr sz="1400" spc="3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Traduzione</a:t>
            </a:r>
            <a:r>
              <a:rPr sz="1400" spc="3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Giuridica.</a:t>
            </a:r>
            <a:r>
              <a:rPr sz="1400" spc="3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Studialo </a:t>
            </a:r>
            <a:r>
              <a:rPr sz="1400" spc="-55" dirty="0">
                <a:latin typeface="Times New Roman"/>
                <a:cs typeface="Times New Roman"/>
              </a:rPr>
              <a:t>dall’inizio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fino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60" dirty="0">
                <a:latin typeface="Times New Roman"/>
                <a:cs typeface="Times New Roman"/>
              </a:rPr>
              <a:t>alla</a:t>
            </a:r>
            <a:r>
              <a:rPr sz="1400" spc="-25" dirty="0">
                <a:latin typeface="Times New Roman"/>
                <a:cs typeface="Times New Roman"/>
              </a:rPr>
              <a:t> fine,</a:t>
            </a:r>
            <a:r>
              <a:rPr sz="1400" spc="-30" dirty="0">
                <a:latin typeface="Times New Roman"/>
                <a:cs typeface="Times New Roman"/>
              </a:rPr>
              <a:t> stampalo,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sottolinealo.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7983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Giudice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primo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grado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Court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first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instance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Giudizio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Proceedings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Giurisprudenza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Previous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court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rulings</a:t>
                      </a:r>
                      <a:r>
                        <a:rPr sz="1200" i="1" spc="-15" baseline="27777" dirty="0">
                          <a:latin typeface="Calibri"/>
                          <a:cs typeface="Calibri"/>
                        </a:rPr>
                        <a:t>1</a:t>
                      </a:r>
                      <a:endParaRPr sz="1200" baseline="27777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Giurisprudenza</a:t>
                      </a:r>
                      <a:r>
                        <a:rPr sz="1200" spc="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legittimità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Supreme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Court’s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rulings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Giurisprudenza</a:t>
                      </a:r>
                      <a:r>
                        <a:rPr sz="12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merito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Court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rulings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merits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Giusta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delega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According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power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attorney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Il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mero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fatto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mere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fact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Immettere</a:t>
                      </a:r>
                      <a:r>
                        <a:rPr sz="1200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nuovo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capitale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inject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new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capital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Immune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vizi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Free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from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defects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Impegnarsi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undertake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Inadempimento</a:t>
                      </a:r>
                      <a:r>
                        <a:rPr sz="12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contrattuale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Breach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contract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altre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parole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other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words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calce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presente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atto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Attached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hereto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719327" y="9532314"/>
            <a:ext cx="1829435" cy="7620"/>
          </a:xfrm>
          <a:custGeom>
            <a:avLst/>
            <a:gdLst/>
            <a:ahLst/>
            <a:cxnLst/>
            <a:rect l="l" t="t" r="r" b="b"/>
            <a:pathLst>
              <a:path w="1829435" h="7620">
                <a:moveTo>
                  <a:pt x="1829435" y="0"/>
                </a:moveTo>
                <a:lnTo>
                  <a:pt x="0" y="0"/>
                </a:lnTo>
                <a:lnTo>
                  <a:pt x="0" y="7620"/>
                </a:lnTo>
                <a:lnTo>
                  <a:pt x="1829435" y="7620"/>
                </a:lnTo>
                <a:lnTo>
                  <a:pt x="18294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81227" y="9591243"/>
            <a:ext cx="6128385" cy="27305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8100" marR="30480">
              <a:lnSpc>
                <a:spcPct val="102499"/>
              </a:lnSpc>
              <a:spcBef>
                <a:spcPts val="80"/>
              </a:spcBef>
            </a:pPr>
            <a:r>
              <a:rPr sz="750" baseline="27777" dirty="0">
                <a:latin typeface="Calibri"/>
                <a:cs typeface="Calibri"/>
              </a:rPr>
              <a:t>1</a:t>
            </a:r>
            <a:r>
              <a:rPr sz="750" spc="60" baseline="27777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La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traduzione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più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diffusa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è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“Case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law”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ma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abbiamo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deciso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di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non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adottarla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giacché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in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Italia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non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esiste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un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concetto</a:t>
            </a:r>
            <a:r>
              <a:rPr sz="800" spc="-2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simile,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se</a:t>
            </a:r>
            <a:r>
              <a:rPr sz="800" spc="-5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non</a:t>
            </a:r>
            <a:r>
              <a:rPr sz="800" spc="-1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in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alcuni</a:t>
            </a:r>
            <a:r>
              <a:rPr sz="800" spc="-15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specifici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casi.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conclusione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Finally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conseguenza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ciò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result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considerazione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fatto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consideration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fact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conto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futuro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aumento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capitale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account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future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capital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increases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fatto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ed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diritto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Both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 fact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right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maniera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irregolare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improper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manner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merito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ogni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caso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any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case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 via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istruttoria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measure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investigation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 via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preliminare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preliminary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basis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Infondatezza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Groundlessness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ossequio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accordance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with…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particolare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Specifically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 prima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convocazione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first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call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355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primo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luogo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Firstly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qualità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di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his/her/their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capacity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as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quella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that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occasion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relazione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alle…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relation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to…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seconda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convocazione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second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call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solido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tra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loro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Jointly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severally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tutti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quei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casi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cui…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cases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which…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 via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presuntiva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presumptive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basis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Inadempimento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Non-compliance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51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12850" marR="186055" indent="-1021080">
                        <a:lnSpc>
                          <a:spcPct val="101699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Incombe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sul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terzo l’onere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fornire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prova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relativa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49985" marR="208915" indent="-935990">
                        <a:lnSpc>
                          <a:spcPct val="101699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burden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third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party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provide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evidence</a:t>
                      </a:r>
                      <a:r>
                        <a:rPr sz="1200" i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of…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Incremento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delle</a:t>
                      </a:r>
                      <a:r>
                        <a:rPr sz="1200" spc="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passività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Increase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liabilities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499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12850" marR="307975" indent="-897890">
                        <a:lnSpc>
                          <a:spcPct val="101699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Intraprendere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un’azione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disciplinare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nei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confronti…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take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disciplinary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action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against…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90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Instaurare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giudizio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initiate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proceedings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Irregolarità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contabili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Accounting</a:t>
                      </a:r>
                      <a:r>
                        <a:rPr sz="1200" i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irregularities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Irregolarità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fiscali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Tax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irregularities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Irrogare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sanzioni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impose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sanctions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Illecito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(agg.)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Unlawful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Imperizia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Inexperience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Implica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automaticamente</a:t>
                      </a:r>
                      <a:r>
                        <a:rPr sz="1200" spc="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automatically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implies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Imprudenza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Carelessness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aggiunta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quanto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previsto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addition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provisions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under…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coincidenza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con…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same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time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the…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conclusione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Finally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funzione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dell’apporto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causale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Depending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causal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contribution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via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meramente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subordinata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merely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subordinated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basis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Incombe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sull’attore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l’onere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dimostrare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burden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 the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plaintiff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prove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Ingiustificato</a:t>
                      </a:r>
                      <a:r>
                        <a:rPr sz="1200" spc="-6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arricchimento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Unjustified</a:t>
                      </a:r>
                      <a:r>
                        <a:rPr sz="1200" i="1" spc="-5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enrichment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733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Insussistenza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Non-existence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Interessano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il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presente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giudizio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…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relevant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these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proceedings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9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64920" marR="303530" indent="-957580">
                        <a:lnSpc>
                          <a:spcPct val="101699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Intraprendere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un’azione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nei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confronti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di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qualcuno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take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action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against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someone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90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Iscrivere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perdite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al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bilancio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recognise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losses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accounts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Liquidazione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danno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Payment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damages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Malafede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Bad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faith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Mancata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informazione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Failure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provide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information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Mandato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gestione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Management</a:t>
                      </a:r>
                      <a:r>
                        <a:rPr sz="1200" i="1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mandate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Margine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discrezionalità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Degree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discretion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Meramente</a:t>
                      </a:r>
                      <a:r>
                        <a:rPr sz="1200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esplorativo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mere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purpose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discovering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evidence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Meritevoli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rigetto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Deserving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rejection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Mero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interesse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Mere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interest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Muovere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contestazioni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concernenti…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raise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objections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concerning…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consegue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follows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73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Negozio</a:t>
                      </a:r>
                      <a:r>
                        <a:rPr sz="1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giuridico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Legal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transaction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Nei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seguenti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casi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following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cases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Negligenza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Negligence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Nel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caso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specie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 present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case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Nel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corso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giudizio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course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proceedings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Nel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corso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delle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trattative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course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negotiations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Nel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merito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merits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Nell’interesse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 interests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60119" marR="652780" indent="-302260">
                        <a:lnSpc>
                          <a:spcPct val="101699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Nella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ipotesi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accoglimento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delle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domande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event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granting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…’s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claims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90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Nella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non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creduta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ipotesi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cui…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unlikely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event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which…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Nella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prima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ipotesi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first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case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Nesso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causale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tra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...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...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Causal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link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between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...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...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Non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è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corretto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affermare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not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correct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hold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Non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significa,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per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sé,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Does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mean,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itself,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733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Non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sono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emersi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aspetti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rilevanti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important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issues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arose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Non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sussiste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alcuna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prova…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98195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There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no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evidence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Non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vi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è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prova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Non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vi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è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alcuna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correlazione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tra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…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correlation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exists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between</a:t>
                      </a:r>
                      <a:r>
                        <a:rPr sz="1200" i="1" spc="2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...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50" dirty="0">
                          <a:latin typeface="Calibri"/>
                          <a:cs typeface="Calibri"/>
                        </a:rPr>
                        <a:t>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Nota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Integrativa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alla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bozza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bilancio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Notes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draft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financial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statements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Notificare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qualcosa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qualcuno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serve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something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someone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Obbligazione</a:t>
                      </a:r>
                      <a:r>
                        <a:rPr sz="1200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incombente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...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obligation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...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1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Obblighi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diritti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derivanti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dal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contratto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03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14120" marR="349250" indent="-858519">
                        <a:lnSpc>
                          <a:spcPct val="101699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Rights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obligations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arising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from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agreement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Obbligo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posto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carico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Obligation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placed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5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Occorre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considerare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necessary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consider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Occorre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distinguere…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necessary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distinguish…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Occorre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richiamare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brevemente…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necessary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refer,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brief,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to…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Offrire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prova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provide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evidence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Oggetto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risarcimento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Object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compensation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733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Omettere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fail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Onere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Charge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9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46430" marR="117475" indent="-524510">
                        <a:lnSpc>
                          <a:spcPct val="101699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Oltre interessi legali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rivalutazione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monetaria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dalla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domanda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pagamento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84480" marR="177800" indent="-100965">
                        <a:lnSpc>
                          <a:spcPct val="101699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Plus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legal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interest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currency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appreciation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request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payment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(l’)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Onere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della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prova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è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capo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terzo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(the)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Burden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proof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lies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third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party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Osservanza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delle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norme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legge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inerenti…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0780" marR="376555" indent="-775970">
                        <a:lnSpc>
                          <a:spcPct val="101699"/>
                        </a:lnSpc>
                        <a:spcBef>
                          <a:spcPts val="680"/>
                        </a:spcBef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Compliance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provisions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law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concerning…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63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Ottenere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il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risarcimento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dei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danni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subiti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seek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compensation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any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damage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suffered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Ove</a:t>
                      </a:r>
                      <a:r>
                        <a:rPr sz="1200" spc="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effettivamente</a:t>
                      </a:r>
                      <a:r>
                        <a:rPr sz="1200" spc="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esistenti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Where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actually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existing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Pacifico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giurisprudenza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Well-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established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principle in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court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rulings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Parere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legale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Legal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opinion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Partecipazione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totalitaria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nella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controllata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Total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stake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subsidiary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Partecipazione</a:t>
                      </a:r>
                      <a:r>
                        <a:rPr sz="1200" spc="5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societaria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Company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shareholding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Passivo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sociale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Company’s</a:t>
                      </a:r>
                      <a:r>
                        <a:rPr sz="1200" i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liabilities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Patrimonio</a:t>
                      </a:r>
                      <a:r>
                        <a:rPr sz="1200" spc="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personale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Personal</a:t>
                      </a:r>
                      <a:r>
                        <a:rPr sz="1200" i="1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assets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Patrimonio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sociale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Corporate</a:t>
                      </a:r>
                      <a:r>
                        <a:rPr sz="1200" i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assets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Patrimonio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della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società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Company’s</a:t>
                      </a:r>
                      <a:r>
                        <a:rPr sz="1200" i="1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assets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Patrimonio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netto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della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società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Company’s</a:t>
                      </a:r>
                      <a:r>
                        <a:rPr sz="1200" i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shareholders’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equity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Per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cui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è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evidente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reason,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evident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Per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sé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per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suoi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aventi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causa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itself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its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assignees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Per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tali</a:t>
                      </a:r>
                      <a:r>
                        <a:rPr sz="1200" spc="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ragioni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these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reasons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Perdita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capitale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sociale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Loss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share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capital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Per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l’effetto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result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Per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ragioni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cui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appresso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reasons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specified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below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Per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stesse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ragioni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 same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reasons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Per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mera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ipotesi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Merely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hypothesis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Per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mero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tuziorismo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mere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sake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defense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Perdite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Esercizio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Operating</a:t>
                      </a:r>
                      <a:r>
                        <a:rPr sz="1200" i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losses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Pertanto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Therefore,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Thus,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Hence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Politiche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bilancio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Budget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policies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Possono</a:t>
                      </a:r>
                      <a:r>
                        <a:rPr sz="1200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essere</a:t>
                      </a:r>
                      <a:r>
                        <a:rPr sz="1200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così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riassunti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31850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May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summarized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follows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Potenziale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acquirente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Potential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buyer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Pratica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commerciale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25525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Business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practice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Pregiudizievole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Prejudicial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Pregiudizio</a:t>
                      </a:r>
                      <a:r>
                        <a:rPr sz="1200" spc="-5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derivante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24560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Damage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caused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Premesse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contratto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0095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Recitals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agreement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Presidente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Consiglio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Amministrazione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76884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Chairman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Board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Directors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Presunta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Alleged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Presunta,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ma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allo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stato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indimostrata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7550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Alleged,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but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yet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proven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Presupposti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Assumptions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Presupposti</a:t>
                      </a:r>
                      <a:r>
                        <a:rPr sz="1200" spc="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per</a:t>
                      </a:r>
                      <a:r>
                        <a:rPr sz="1200" spc="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l’azione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10260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Requirements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Prevedere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provide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Prezzo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determinato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sulla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base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9905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Price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determined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basis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Prezzo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pagato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eccessivo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rispetto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6905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Excessive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price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compared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to…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400303"/>
            <a:ext cx="6148705" cy="9139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2000">
              <a:latin typeface="Times New Roman"/>
              <a:cs typeface="Times New Roman"/>
            </a:endParaRPr>
          </a:p>
          <a:p>
            <a:pPr marL="200025" marR="194310" algn="ctr">
              <a:lnSpc>
                <a:spcPct val="107900"/>
              </a:lnSpc>
              <a:spcBef>
                <a:spcPts val="5"/>
              </a:spcBef>
            </a:pP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ISCRIVITI</a:t>
            </a:r>
            <a:r>
              <a:rPr sz="1400" b="1" u="sng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ALLE</a:t>
            </a:r>
            <a:r>
              <a:rPr sz="1400" b="1" u="sng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NOSTRE</a:t>
            </a:r>
            <a:r>
              <a:rPr sz="1400" b="1" u="sng" spc="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PAGINE</a:t>
            </a:r>
            <a:r>
              <a:rPr sz="1400" b="1" u="sng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PER</a:t>
            </a:r>
            <a:r>
              <a:rPr sz="1400" b="1" u="sng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1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NON</a:t>
            </a:r>
            <a:r>
              <a:rPr sz="1400" b="1" u="sng" spc="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PERDERE</a:t>
            </a:r>
            <a:r>
              <a:rPr sz="1400" b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1400" b="1" u="sng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PROSSIMI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#MULTIDIZ</a:t>
            </a:r>
            <a:r>
              <a:rPr sz="1400" b="1" u="sng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E</a:t>
            </a:r>
            <a:r>
              <a:rPr sz="1400" b="1" u="sng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GLI</a:t>
            </a:r>
            <a:r>
              <a:rPr sz="1400" b="1" u="sng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ALTRI</a:t>
            </a:r>
            <a:r>
              <a:rPr sz="1400" b="1" u="sng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STRUMENTI</a:t>
            </a:r>
            <a:r>
              <a:rPr sz="1400" b="1" u="sng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</a:t>
            </a:r>
            <a:r>
              <a:rPr sz="1400" b="1" u="sng" spc="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#MULTILEX!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30" dirty="0">
                <a:latin typeface="Times New Roman"/>
                <a:cs typeface="Times New Roman"/>
              </a:rPr>
              <a:t>Iscriviti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5" dirty="0">
                <a:latin typeface="Times New Roman"/>
                <a:cs typeface="Times New Roman"/>
              </a:rPr>
              <a:t>alle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nostre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35" dirty="0">
                <a:latin typeface="Times New Roman"/>
                <a:cs typeface="Times New Roman"/>
              </a:rPr>
              <a:t>pagine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di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b="1" u="sng" dirty="0">
                <a:solidFill>
                  <a:srgbClr val="1A7A2C"/>
                </a:solidFill>
                <a:uFill>
                  <a:solidFill>
                    <a:srgbClr val="1A7A2C"/>
                  </a:solidFill>
                </a:uFill>
                <a:latin typeface="Times New Roman"/>
                <a:cs typeface="Times New Roman"/>
                <a:hlinkClick r:id="rId2"/>
              </a:rPr>
              <a:t>Facebook</a:t>
            </a:r>
            <a:r>
              <a:rPr sz="1400" b="1" spc="-20" dirty="0">
                <a:solidFill>
                  <a:srgbClr val="1A7A2C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b="1" u="sng" spc="-25" dirty="0">
                <a:solidFill>
                  <a:srgbClr val="0D3B8B"/>
                </a:solidFill>
                <a:uFill>
                  <a:solidFill>
                    <a:srgbClr val="0D3B8B"/>
                  </a:solidFill>
                </a:uFill>
                <a:latin typeface="Times New Roman"/>
                <a:cs typeface="Times New Roman"/>
                <a:hlinkClick r:id="rId3"/>
              </a:rPr>
              <a:t>Twitter</a:t>
            </a:r>
            <a:r>
              <a:rPr sz="1400" b="1" spc="-25" dirty="0">
                <a:solidFill>
                  <a:srgbClr val="0D3B8B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b="1" u="sng" spc="-10" dirty="0">
                <a:solidFill>
                  <a:srgbClr val="1A7A2C"/>
                </a:solidFill>
                <a:uFill>
                  <a:solidFill>
                    <a:srgbClr val="1A7A2C"/>
                  </a:solidFill>
                </a:uFill>
                <a:latin typeface="Times New Roman"/>
                <a:cs typeface="Times New Roman"/>
                <a:hlinkClick r:id="rId4"/>
              </a:rPr>
              <a:t>LinkedIn</a:t>
            </a:r>
            <a:r>
              <a:rPr sz="1400" b="1" spc="-15" dirty="0">
                <a:solidFill>
                  <a:srgbClr val="1A7A2C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-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b="1" u="sng" dirty="0">
                <a:solidFill>
                  <a:srgbClr val="0D3B8B"/>
                </a:solidFill>
                <a:uFill>
                  <a:solidFill>
                    <a:srgbClr val="0D3B8B"/>
                  </a:solidFill>
                </a:uFill>
                <a:latin typeface="Times New Roman"/>
                <a:cs typeface="Times New Roman"/>
                <a:hlinkClick r:id="rId5"/>
              </a:rPr>
              <a:t>Google+</a:t>
            </a:r>
            <a:r>
              <a:rPr sz="1400" b="1" spc="-20" dirty="0">
                <a:solidFill>
                  <a:srgbClr val="0D3B8B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potrai: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400">
              <a:latin typeface="Times New Roman"/>
              <a:cs typeface="Times New Roman"/>
            </a:endParaRPr>
          </a:p>
          <a:p>
            <a:pPr marL="690880" marR="5080" indent="-228600" algn="just">
              <a:lnSpc>
                <a:spcPct val="107900"/>
              </a:lnSpc>
              <a:buSzPct val="71428"/>
              <a:buFont typeface="Symbol"/>
              <a:buChar char=""/>
              <a:tabLst>
                <a:tab pos="690880" algn="l"/>
              </a:tabLst>
            </a:pP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Scaricare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1400" b="1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1400" b="1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r>
              <a:rPr sz="1400" dirty="0">
                <a:latin typeface="Times New Roman"/>
                <a:cs typeface="Times New Roman"/>
              </a:rPr>
              <a:t>: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dizionari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45" dirty="0">
                <a:latin typeface="Times New Roman"/>
                <a:cs typeface="Times New Roman"/>
              </a:rPr>
              <a:t>giuridici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Times New Roman"/>
                <a:cs typeface="Times New Roman"/>
              </a:rPr>
              <a:t>tematici,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Times New Roman"/>
                <a:cs typeface="Times New Roman"/>
              </a:rPr>
              <a:t>gratuiti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45" dirty="0">
                <a:latin typeface="Times New Roman"/>
                <a:cs typeface="Times New Roman"/>
              </a:rPr>
              <a:t>utilissimi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per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tutti </a:t>
            </a:r>
            <a:r>
              <a:rPr sz="1400" dirty="0">
                <a:latin typeface="Times New Roman"/>
                <a:cs typeface="Times New Roman"/>
              </a:rPr>
              <a:t>coloro</a:t>
            </a:r>
            <a:r>
              <a:rPr sz="1400" spc="4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che,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operatori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del</a:t>
            </a:r>
            <a:r>
              <a:rPr sz="1400" spc="4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diritto</a:t>
            </a:r>
            <a:r>
              <a:rPr sz="1400" spc="4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traduttori,</a:t>
            </a:r>
            <a:r>
              <a:rPr sz="1400" spc="4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vogliano</a:t>
            </a:r>
            <a:r>
              <a:rPr sz="1400" spc="4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cimentarsi</a:t>
            </a:r>
            <a:r>
              <a:rPr sz="1400" spc="4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nelle </a:t>
            </a:r>
            <a:r>
              <a:rPr sz="1400" dirty="0">
                <a:latin typeface="Times New Roman"/>
                <a:cs typeface="Times New Roman"/>
              </a:rPr>
              <a:t>traduzioni</a:t>
            </a:r>
            <a:r>
              <a:rPr sz="1400" spc="21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giuridiche</a:t>
            </a:r>
            <a:r>
              <a:rPr sz="1400" spc="21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dall’italiano</a:t>
            </a:r>
            <a:r>
              <a:rPr sz="1400" spc="21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all’inglese</a:t>
            </a:r>
            <a:r>
              <a:rPr sz="1400" spc="220" dirty="0"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(vedi</a:t>
            </a:r>
            <a:r>
              <a:rPr sz="1400" spc="210" dirty="0">
                <a:latin typeface="Times New Roman"/>
                <a:cs typeface="Times New Roman"/>
              </a:rPr>
              <a:t>  </a:t>
            </a:r>
            <a:r>
              <a:rPr sz="14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6"/>
              </a:rPr>
              <a:t>qui</a:t>
            </a:r>
            <a:r>
              <a:rPr sz="1400" spc="215" dirty="0">
                <a:solidFill>
                  <a:srgbClr val="0000FF"/>
                </a:solidFill>
                <a:latin typeface="Times New Roman"/>
                <a:cs typeface="Times New Roman"/>
              </a:rPr>
              <a:t>  </a:t>
            </a:r>
            <a:r>
              <a:rPr sz="1400" dirty="0">
                <a:latin typeface="Times New Roman"/>
                <a:cs typeface="Times New Roman"/>
              </a:rPr>
              <a:t>per</a:t>
            </a:r>
            <a:r>
              <a:rPr sz="1400" spc="210" dirty="0">
                <a:latin typeface="Times New Roman"/>
                <a:cs typeface="Times New Roman"/>
              </a:rPr>
              <a:t>  </a:t>
            </a:r>
            <a:r>
              <a:rPr sz="1400" spc="-10" dirty="0">
                <a:latin typeface="Times New Roman"/>
                <a:cs typeface="Times New Roman"/>
              </a:rPr>
              <a:t>ulteriori informazioni);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5"/>
              </a:spcBef>
              <a:buFont typeface="Symbol"/>
              <a:buChar char=""/>
            </a:pPr>
            <a:endParaRPr sz="1400">
              <a:latin typeface="Times New Roman"/>
              <a:cs typeface="Times New Roman"/>
            </a:endParaRPr>
          </a:p>
          <a:p>
            <a:pPr marL="690880" marR="5715" indent="-228600" algn="just">
              <a:lnSpc>
                <a:spcPct val="108000"/>
              </a:lnSpc>
              <a:spcBef>
                <a:spcPts val="5"/>
              </a:spcBef>
              <a:buSzPct val="71428"/>
              <a:buFont typeface="Symbol"/>
              <a:buChar char=""/>
              <a:tabLst>
                <a:tab pos="690880" algn="l"/>
              </a:tabLst>
            </a:pPr>
            <a:r>
              <a:rPr sz="14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Scaricare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1400" b="1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1400" b="1" dirty="0">
                <a:solidFill>
                  <a:srgbClr val="0D3B8B"/>
                </a:solidFill>
                <a:latin typeface="Times New Roman"/>
                <a:cs typeface="Times New Roman"/>
              </a:rPr>
              <a:t>Forms</a:t>
            </a:r>
            <a:r>
              <a:rPr sz="1400" dirty="0">
                <a:latin typeface="Times New Roman"/>
                <a:cs typeface="Times New Roman"/>
              </a:rPr>
              <a:t>:</a:t>
            </a:r>
            <a:r>
              <a:rPr sz="1400" spc="-30" dirty="0">
                <a:latin typeface="Times New Roman"/>
                <a:cs typeface="Times New Roman"/>
              </a:rPr>
              <a:t> modelli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contrattuali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atti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40" dirty="0">
                <a:latin typeface="Times New Roman"/>
                <a:cs typeface="Times New Roman"/>
              </a:rPr>
              <a:t>giuridici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gratuiti</a:t>
            </a:r>
            <a:r>
              <a:rPr sz="1400" dirty="0">
                <a:latin typeface="Times New Roman"/>
                <a:cs typeface="Times New Roman"/>
              </a:rPr>
              <a:t> con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testi </a:t>
            </a:r>
            <a:r>
              <a:rPr sz="1400" spc="-45" dirty="0">
                <a:latin typeface="Times New Roman"/>
                <a:cs typeface="Times New Roman"/>
              </a:rPr>
              <a:t>paralleli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50" dirty="0">
                <a:latin typeface="Times New Roman"/>
                <a:cs typeface="Times New Roman"/>
              </a:rPr>
              <a:t>ITA/ENG,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ITA/DEU,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ITA/ESP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etc.;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buFont typeface="Symbol"/>
              <a:buChar char=""/>
            </a:pPr>
            <a:endParaRPr sz="1400">
              <a:latin typeface="Times New Roman"/>
              <a:cs typeface="Times New Roman"/>
            </a:endParaRPr>
          </a:p>
          <a:p>
            <a:pPr marL="690880" marR="6350" indent="-228600" algn="just">
              <a:lnSpc>
                <a:spcPct val="107900"/>
              </a:lnSpc>
              <a:buSzPct val="71428"/>
              <a:buFont typeface="Symbol"/>
              <a:buChar char=""/>
              <a:tabLst>
                <a:tab pos="690880" algn="l"/>
              </a:tabLst>
            </a:pP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Partecipare</a:t>
            </a:r>
            <a:r>
              <a:rPr sz="14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1400" b="1" dirty="0">
                <a:solidFill>
                  <a:srgbClr val="1A7A2C"/>
                </a:solidFill>
                <a:latin typeface="Times New Roman"/>
                <a:cs typeface="Times New Roman"/>
              </a:rPr>
              <a:t>Ask</a:t>
            </a:r>
            <a:r>
              <a:rPr sz="1400" b="1" dirty="0">
                <a:solidFill>
                  <a:srgbClr val="0D3B8B"/>
                </a:solidFill>
                <a:latin typeface="Times New Roman"/>
                <a:cs typeface="Times New Roman"/>
              </a:rPr>
              <a:t>Multilex</a:t>
            </a:r>
            <a:r>
              <a:rPr sz="1400" dirty="0">
                <a:latin typeface="Times New Roman"/>
                <a:cs typeface="Times New Roman"/>
              </a:rPr>
              <a:t>: incontro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settimanale</a:t>
            </a:r>
            <a:r>
              <a:rPr sz="1400" dirty="0">
                <a:latin typeface="Times New Roman"/>
                <a:cs typeface="Times New Roman"/>
              </a:rPr>
              <a:t> di </a:t>
            </a:r>
            <a:r>
              <a:rPr sz="1400" spc="-20" dirty="0">
                <a:latin typeface="Times New Roman"/>
                <a:cs typeface="Times New Roman"/>
              </a:rPr>
              <a:t>consulenza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gratuita.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Tu </a:t>
            </a:r>
            <a:r>
              <a:rPr sz="1400" spc="-20" dirty="0">
                <a:latin typeface="Times New Roman"/>
                <a:cs typeface="Times New Roman"/>
              </a:rPr>
              <a:t>ci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Times New Roman"/>
                <a:cs typeface="Times New Roman"/>
              </a:rPr>
              <a:t>chiedi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una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breve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traduzione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una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Times New Roman"/>
                <a:cs typeface="Times New Roman"/>
              </a:rPr>
              <a:t>consulenza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noi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ti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forniamo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35" dirty="0">
                <a:latin typeface="Times New Roman"/>
                <a:cs typeface="Times New Roman"/>
              </a:rPr>
              <a:t>la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traduzione </a:t>
            </a:r>
            <a:r>
              <a:rPr sz="1400" dirty="0">
                <a:latin typeface="Times New Roman"/>
                <a:cs typeface="Times New Roman"/>
              </a:rPr>
              <a:t>o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35" dirty="0">
                <a:latin typeface="Times New Roman"/>
                <a:cs typeface="Times New Roman"/>
              </a:rPr>
              <a:t>la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risposta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breve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tempo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40" dirty="0">
                <a:latin typeface="Times New Roman"/>
                <a:cs typeface="Times New Roman"/>
              </a:rPr>
              <a:t>(vedi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7"/>
              </a:rPr>
              <a:t>qui</a:t>
            </a:r>
            <a:r>
              <a:rPr sz="1400" spc="-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per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ulteriori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informazioni).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0"/>
              </a:spcBef>
              <a:buFont typeface="Symbol"/>
              <a:buChar char=""/>
            </a:pPr>
            <a:endParaRPr sz="1400">
              <a:latin typeface="Times New Roman"/>
              <a:cs typeface="Times New Roman"/>
            </a:endParaRPr>
          </a:p>
          <a:p>
            <a:pPr marL="690880" marR="6350" indent="-228600" algn="just">
              <a:lnSpc>
                <a:spcPct val="107900"/>
              </a:lnSpc>
              <a:buSzPct val="71428"/>
              <a:buFont typeface="Symbol"/>
              <a:buChar char=""/>
              <a:tabLst>
                <a:tab pos="690880" algn="l"/>
              </a:tabLst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Leggere</a:t>
            </a:r>
            <a:r>
              <a:rPr sz="1400" b="1" spc="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post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di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1400" b="1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1400" b="1" dirty="0">
                <a:solidFill>
                  <a:srgbClr val="0D3B8B"/>
                </a:solidFill>
                <a:latin typeface="Times New Roman"/>
                <a:cs typeface="Times New Roman"/>
              </a:rPr>
              <a:t>Blog</a:t>
            </a:r>
            <a:r>
              <a:rPr sz="1400" dirty="0">
                <a:latin typeface="Times New Roman"/>
                <a:cs typeface="Times New Roman"/>
              </a:rPr>
              <a:t>,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il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8"/>
              </a:rPr>
              <a:t>Blog</a:t>
            </a:r>
            <a:r>
              <a:rPr sz="1400" u="sng" spc="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8"/>
              </a:rPr>
              <a:t> </a:t>
            </a:r>
            <a:r>
              <a:rPr sz="14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8"/>
              </a:rPr>
              <a:t>di</a:t>
            </a:r>
            <a:r>
              <a:rPr sz="1400" u="sng" spc="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8"/>
              </a:rPr>
              <a:t> </a:t>
            </a:r>
            <a:r>
              <a:rPr sz="1400" u="sng" spc="-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8"/>
              </a:rPr>
              <a:t>MultiLex</a:t>
            </a:r>
            <a:r>
              <a:rPr sz="1400" spc="-40" dirty="0">
                <a:latin typeface="Times New Roman"/>
                <a:cs typeface="Times New Roman"/>
              </a:rPr>
              <a:t>: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cultura,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curiosità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storie </a:t>
            </a:r>
            <a:r>
              <a:rPr sz="1400" spc="-50" dirty="0">
                <a:latin typeface="Times New Roman"/>
                <a:cs typeface="Times New Roman"/>
              </a:rPr>
              <a:t>legate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60" dirty="0">
                <a:latin typeface="Times New Roman"/>
                <a:cs typeface="Times New Roman"/>
              </a:rPr>
              <a:t>alla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Traduzione</a:t>
            </a:r>
            <a:r>
              <a:rPr sz="1400" spc="-25" dirty="0">
                <a:latin typeface="Times New Roman"/>
                <a:cs typeface="Times New Roman"/>
              </a:rPr>
              <a:t> Giuridica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non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solo.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AVVERTENZE</a:t>
            </a:r>
            <a:endParaRPr sz="1400">
              <a:latin typeface="Times New Roman"/>
              <a:cs typeface="Times New Roman"/>
            </a:endParaRPr>
          </a:p>
          <a:p>
            <a:pPr marL="12700" marR="210820">
              <a:lnSpc>
                <a:spcPct val="107900"/>
              </a:lnSpc>
              <a:spcBef>
                <a:spcPts val="1585"/>
              </a:spcBef>
            </a:pPr>
            <a:r>
              <a:rPr sz="1400" dirty="0">
                <a:latin typeface="Times New Roman"/>
                <a:cs typeface="Times New Roman"/>
              </a:rPr>
              <a:t>Il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Dizionario</a:t>
            </a:r>
            <a:r>
              <a:rPr sz="1400" spc="-30" dirty="0">
                <a:latin typeface="Times New Roman"/>
                <a:cs typeface="Times New Roman"/>
              </a:rPr>
              <a:t> costituisce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un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mero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aiuto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nella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redazione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della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traduzione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45" dirty="0">
                <a:latin typeface="Times New Roman"/>
                <a:cs typeface="Times New Roman"/>
              </a:rPr>
              <a:t>inglese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delle </a:t>
            </a:r>
            <a:r>
              <a:rPr sz="1400" spc="-20" dirty="0">
                <a:latin typeface="Times New Roman"/>
                <a:cs typeface="Times New Roman"/>
              </a:rPr>
              <a:t>parole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frasi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40" dirty="0">
                <a:latin typeface="Times New Roman"/>
                <a:cs typeface="Times New Roman"/>
              </a:rPr>
              <a:t>italiane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60" dirty="0">
                <a:latin typeface="Times New Roman"/>
                <a:cs typeface="Times New Roman"/>
              </a:rPr>
              <a:t>ivi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citate.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318770">
              <a:lnSpc>
                <a:spcPct val="107900"/>
              </a:lnSpc>
            </a:pPr>
            <a:r>
              <a:rPr sz="1400" spc="-40" dirty="0">
                <a:latin typeface="Times New Roman"/>
                <a:cs typeface="Times New Roman"/>
              </a:rPr>
              <a:t>Rimane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inteso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che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5" dirty="0">
                <a:latin typeface="Times New Roman"/>
                <a:cs typeface="Times New Roman"/>
              </a:rPr>
              <a:t>il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traduttore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non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potrà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Times New Roman"/>
                <a:cs typeface="Times New Roman"/>
              </a:rPr>
              <a:t>basare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5" dirty="0">
                <a:latin typeface="Times New Roman"/>
                <a:cs typeface="Times New Roman"/>
              </a:rPr>
              <a:t>il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proprio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lavoro</a:t>
            </a:r>
            <a:r>
              <a:rPr sz="1400" spc="-40" dirty="0">
                <a:latin typeface="Times New Roman"/>
                <a:cs typeface="Times New Roman"/>
              </a:rPr>
              <a:t> esclusivamente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sul Dizionario, </a:t>
            </a:r>
            <a:r>
              <a:rPr sz="1400" spc="-45" dirty="0">
                <a:latin typeface="Times New Roman"/>
                <a:cs typeface="Times New Roman"/>
              </a:rPr>
              <a:t>giacché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la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parola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frase </a:t>
            </a:r>
            <a:r>
              <a:rPr sz="1400" dirty="0">
                <a:latin typeface="Times New Roman"/>
                <a:cs typeface="Times New Roman"/>
              </a:rPr>
              <a:t>tradotta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può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Times New Roman"/>
                <a:cs typeface="Times New Roman"/>
              </a:rPr>
              <a:t>assumere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un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40" dirty="0">
                <a:latin typeface="Times New Roman"/>
                <a:cs typeface="Times New Roman"/>
              </a:rPr>
              <a:t>significato </a:t>
            </a:r>
            <a:r>
              <a:rPr sz="1400" spc="-25" dirty="0">
                <a:latin typeface="Times New Roman"/>
                <a:cs typeface="Times New Roman"/>
              </a:rPr>
              <a:t>diverso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in </a:t>
            </a:r>
            <a:r>
              <a:rPr sz="1400" spc="-45" dirty="0">
                <a:latin typeface="Times New Roman"/>
                <a:cs typeface="Times New Roman"/>
              </a:rPr>
              <a:t>inglese, </a:t>
            </a:r>
            <a:r>
              <a:rPr sz="1400" spc="-20" dirty="0">
                <a:latin typeface="Times New Roman"/>
                <a:cs typeface="Times New Roman"/>
              </a:rPr>
              <a:t>anche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base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45" dirty="0">
                <a:latin typeface="Times New Roman"/>
                <a:cs typeface="Times New Roman"/>
              </a:rPr>
              <a:t>al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contesto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cui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35" dirty="0">
                <a:latin typeface="Times New Roman"/>
                <a:cs typeface="Times New Roman"/>
              </a:rPr>
              <a:t>viene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utilizzata.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427990">
              <a:lnSpc>
                <a:spcPct val="107900"/>
              </a:lnSpc>
            </a:pP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ogni </a:t>
            </a:r>
            <a:r>
              <a:rPr sz="1400" spc="-30" dirty="0">
                <a:latin typeface="Times New Roman"/>
                <a:cs typeface="Times New Roman"/>
              </a:rPr>
              <a:t>caso,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45" dirty="0">
                <a:latin typeface="Times New Roman"/>
                <a:cs typeface="Times New Roman"/>
              </a:rPr>
              <a:t>MutiLex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non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Times New Roman"/>
                <a:cs typeface="Times New Roman"/>
              </a:rPr>
              <a:t>assume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35" dirty="0">
                <a:latin typeface="Times New Roman"/>
                <a:cs typeface="Times New Roman"/>
              </a:rPr>
              <a:t>alcuna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Times New Roman"/>
                <a:cs typeface="Times New Roman"/>
              </a:rPr>
              <a:t>responsabilità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riferimento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traduzioni </a:t>
            </a:r>
            <a:r>
              <a:rPr sz="1400" spc="-25" dirty="0">
                <a:latin typeface="Times New Roman"/>
                <a:cs typeface="Times New Roman"/>
              </a:rPr>
              <a:t>inesatte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35" dirty="0">
                <a:latin typeface="Times New Roman"/>
                <a:cs typeface="Times New Roman"/>
              </a:rPr>
              <a:t>imprecise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frutto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dell’utilizzo</a:t>
            </a:r>
            <a:r>
              <a:rPr sz="1400" spc="-20" dirty="0">
                <a:latin typeface="Times New Roman"/>
                <a:cs typeface="Times New Roman"/>
              </a:rPr>
              <a:t> del</a:t>
            </a:r>
            <a:r>
              <a:rPr sz="1400" spc="-10" dirty="0">
                <a:latin typeface="Times New Roman"/>
                <a:cs typeface="Times New Roman"/>
              </a:rPr>
              <a:t> Dizionario.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669925">
              <a:lnSpc>
                <a:spcPct val="107900"/>
              </a:lnSpc>
            </a:pPr>
            <a:r>
              <a:rPr sz="1400" dirty="0">
                <a:latin typeface="Times New Roman"/>
                <a:cs typeface="Times New Roman"/>
              </a:rPr>
              <a:t>Una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traduzione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45" dirty="0">
                <a:latin typeface="Times New Roman"/>
                <a:cs typeface="Times New Roman"/>
              </a:rPr>
              <a:t>giuridica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va</a:t>
            </a:r>
            <a:r>
              <a:rPr sz="1400" spc="-30" dirty="0">
                <a:latin typeface="Times New Roman"/>
                <a:cs typeface="Times New Roman"/>
              </a:rPr>
              <a:t> affidata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ad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un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professionista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del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diritto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Times New Roman"/>
                <a:cs typeface="Times New Roman"/>
              </a:rPr>
              <a:t>va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sempre </a:t>
            </a:r>
            <a:r>
              <a:rPr sz="1400" spc="-40" dirty="0">
                <a:latin typeface="Times New Roman"/>
                <a:cs typeface="Times New Roman"/>
              </a:rPr>
              <a:t>verificata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20" dirty="0">
                <a:latin typeface="Times New Roman"/>
                <a:cs typeface="Times New Roman"/>
              </a:rPr>
              <a:t>prima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di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poter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Times New Roman"/>
                <a:cs typeface="Times New Roman"/>
              </a:rPr>
              <a:t>essere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divulgata.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109220">
              <a:lnSpc>
                <a:spcPct val="107800"/>
              </a:lnSpc>
            </a:pPr>
            <a:r>
              <a:rPr sz="1400" spc="-55" dirty="0">
                <a:latin typeface="Times New Roman"/>
                <a:cs typeface="Times New Roman"/>
              </a:rPr>
              <a:t>P.S.: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30" dirty="0">
                <a:latin typeface="Times New Roman"/>
                <a:cs typeface="Times New Roman"/>
              </a:rPr>
              <a:t>Capita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tutti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di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45" dirty="0">
                <a:latin typeface="Times New Roman"/>
                <a:cs typeface="Times New Roman"/>
              </a:rPr>
              <a:t>sbagliare.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60" dirty="0">
                <a:latin typeface="Times New Roman"/>
                <a:cs typeface="Times New Roman"/>
              </a:rPr>
              <a:t>Segnalaci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errori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0" dirty="0">
                <a:latin typeface="Times New Roman"/>
                <a:cs typeface="Times New Roman"/>
              </a:rPr>
              <a:t>suggeriscici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25" dirty="0">
                <a:latin typeface="Times New Roman"/>
                <a:cs typeface="Times New Roman"/>
              </a:rPr>
              <a:t>modifiche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90" dirty="0">
                <a:latin typeface="Times New Roman"/>
                <a:cs typeface="Times New Roman"/>
              </a:rPr>
              <a:t>e/o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integrazioni </a:t>
            </a:r>
            <a:r>
              <a:rPr sz="1400" spc="-25" dirty="0">
                <a:latin typeface="Times New Roman"/>
                <a:cs typeface="Times New Roman"/>
              </a:rPr>
              <a:t>scrivendo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u="sng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9"/>
              </a:rPr>
              <a:t>info@multilex.it</a:t>
            </a:r>
            <a:r>
              <a:rPr sz="1400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oppure</a:t>
            </a:r>
            <a:r>
              <a:rPr sz="1400" spc="-20" dirty="0">
                <a:latin typeface="Times New Roman"/>
                <a:cs typeface="Times New Roman"/>
              </a:rPr>
              <a:t> contattandoci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40" dirty="0">
                <a:latin typeface="Times New Roman"/>
                <a:cs typeface="Times New Roman"/>
              </a:rPr>
              <a:t>sulle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nostre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35" dirty="0">
                <a:latin typeface="Times New Roman"/>
                <a:cs typeface="Times New Roman"/>
              </a:rPr>
              <a:t>pagine</a:t>
            </a:r>
            <a:r>
              <a:rPr sz="1400" spc="-10" dirty="0">
                <a:latin typeface="Times New Roman"/>
                <a:cs typeface="Times New Roman"/>
              </a:rPr>
              <a:t> sociali.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3"/>
          </p:cNvPr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4"/>
          </p:cNvPr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5"/>
          </p:cNvPr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Principali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aspetti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Main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issues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Principio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Principle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Principio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Chiarezza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Principle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Clarity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Principio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Correttezza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Principle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Fairness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Principio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Veridicità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Principle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Truthfulness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Privo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deleghe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Without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any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delegated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powers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Privo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fondamento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Unfounded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Privo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qualsiasi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riscontro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probatorio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Not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supported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by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any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evidence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Procedura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arbitrale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Arbitration</a:t>
                      </a:r>
                      <a:r>
                        <a:rPr sz="1200" i="1" spc="-7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proceedings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Produrre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un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danno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Produce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damage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Prospettazione</a:t>
                      </a:r>
                      <a:r>
                        <a:rPr sz="1200" spc="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controparte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Arguments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submitted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by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opposite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party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"/>
                          <a:cs typeface="Calibri"/>
                        </a:rPr>
                        <a:t>Prova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Evidence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Prova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danno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Proof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damage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Prova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della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sussistenza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Proof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existence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of…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0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Prova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merito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Evidence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Prova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ne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è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il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fatto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proven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by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fact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59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7790" marR="93345" algn="ctr">
                        <a:lnSpc>
                          <a:spcPct val="1018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Qualunque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fatto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doloso</a:t>
                      </a:r>
                      <a:r>
                        <a:rPr sz="1200" spc="-5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colposo,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cagiona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ad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altri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danno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ingiusto,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obbliga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colui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ha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commesso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il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fatto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risarcire il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danno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9225" marR="143510" algn="ctr">
                        <a:lnSpc>
                          <a:spcPct val="101699"/>
                        </a:lnSpc>
                        <a:spcBef>
                          <a:spcPts val="670"/>
                        </a:spcBef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Any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fraudulent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negligent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act,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which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causes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unfair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damage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others,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obliges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perpetrator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act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compensate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damage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50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Quando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sussistono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seguenti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condizioni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When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following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conditions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fulfilled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Quanto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detto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trova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(altresì)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conferma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(also)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confirmed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Quota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interna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responsabilità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internal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share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liability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(Le)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ragioni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sono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ascrivibili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reasons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may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attributed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46150" marR="212090" indent="-728980">
                        <a:lnSpc>
                          <a:spcPct val="101699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(Le)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ragioni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della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presente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azione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risiedono esclusivamente</a:t>
                      </a:r>
                      <a:r>
                        <a:rPr sz="12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in…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reasons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action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exclusively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lie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in…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90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(la)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Ragione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per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quale…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reason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which…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Rapporti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intercorsi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tra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…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Relationships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between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…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50" dirty="0">
                          <a:latin typeface="Calibri"/>
                          <a:cs typeface="Calibri"/>
                        </a:rPr>
                        <a:t>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Rappresentare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modo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veritiero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corretto…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give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true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fair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view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Rappresentato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difeso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Represented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defended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Realizzazione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dell’oggetto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sociale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Achievement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corporate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purpose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7337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Relazione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natura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contrattuale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Contractual</a:t>
                      </a:r>
                      <a:r>
                        <a:rPr sz="1200" i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relationship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Relazione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sul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bilancio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Report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financial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statements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Registri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commerciali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delle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società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Commercial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registers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companies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Regresso</a:t>
                      </a:r>
                      <a:r>
                        <a:rPr sz="1200" spc="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tra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coobbligati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Recourse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between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co-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obligors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Rendere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tutto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prive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pregio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make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fully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devoid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any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value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Rendere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ragione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provide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reasons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1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28090" marR="198120" indent="-1026160">
                        <a:lnSpc>
                          <a:spcPct val="101699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Respinta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ogni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contraria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istanza,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eccezione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deduzione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8985" marR="218440" indent="-542925">
                        <a:lnSpc>
                          <a:spcPct val="101699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Having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rejected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any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petition,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objection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argument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contrary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Responsabilità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Liability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Responsabilità</a:t>
                      </a:r>
                      <a:r>
                        <a:rPr sz="12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aquiliana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Tort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law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liability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Responsabilità</a:t>
                      </a:r>
                      <a:r>
                        <a:rPr sz="1200" spc="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contrattuale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Contractual</a:t>
                      </a:r>
                      <a:r>
                        <a:rPr sz="1200" i="1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liability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Responsabilità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 natura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extracontrattuale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Liability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tort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Responsabilità</a:t>
                      </a:r>
                      <a:r>
                        <a:rPr sz="1200" spc="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esclusiva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Exclusive</a:t>
                      </a:r>
                      <a:r>
                        <a:rPr sz="1200" i="1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liability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Responsabilità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nei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confronti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Liability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towards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Responsabilità</a:t>
                      </a:r>
                      <a:r>
                        <a:rPr sz="1200" spc="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solidale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Joint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several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liability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355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Ricapitalizzare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recapitalize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Richiesta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indennizzo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Request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compensation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Richiesta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inammissibile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Inadmissible</a:t>
                      </a:r>
                      <a:r>
                        <a:rPr sz="1200" i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request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Ricoprire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carica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hold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position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Ricorrente,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Attore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Plaintiff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Ricorrenza</a:t>
                      </a:r>
                      <a:r>
                        <a:rPr sz="1200" spc="-5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dei</a:t>
                      </a:r>
                      <a:r>
                        <a:rPr sz="1200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presupposti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dell’azione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Existence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requirements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action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Ricostituzione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del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capitale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sociale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Replenishment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share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capital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Riduzione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fatturato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Reduction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turnover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Riduzione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valore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Reduction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value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Rigettare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una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domanda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reject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claim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353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2550" marR="78740" indent="-1270" algn="ctr">
                        <a:lnSpc>
                          <a:spcPct val="101699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…rigettare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tutte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domande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spiegate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da…,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quanto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tutto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infondate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fatto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ed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diritto,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oltre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che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non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provate.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635" marR="120014" indent="-1905" algn="ctr">
                        <a:lnSpc>
                          <a:spcPct val="101699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…reject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all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claims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submitted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by…,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they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fully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unfounded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fact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law,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addition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being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not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proven.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Rigetto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delle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pretese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avversarie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Rejection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opposite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party’s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claims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Rilevare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ed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eccepire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point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out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object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Ripartizione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della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Responsabilità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Allocation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responsibilities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Ripianare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perdite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balance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losses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Risalire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date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back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Risarcibile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Indemnifiable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Risarcimento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danno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Compensation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damages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Risarcire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un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Danno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Compensate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Damage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Rischio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derivante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Risk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arising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from…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Rischio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soccombenza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Risk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losing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Riservarsi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nomina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reserve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right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appoint…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Risiedere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nella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circostanza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lie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circumstance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Risorse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finanziarie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Financial</a:t>
                      </a:r>
                      <a:r>
                        <a:rPr sz="1200" i="1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resources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Risulta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necessario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It is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necessary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Risulta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smentito</a:t>
                      </a:r>
                      <a:r>
                        <a:rPr sz="1200" spc="-5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dalla</a:t>
                      </a:r>
                      <a:r>
                        <a:rPr sz="1200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circostanza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denied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by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circumstance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Ritenere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....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responsabile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hold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...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liable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for…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Sentenza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Judgment,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Ruling,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Decision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(la)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Sentenza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citata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(the)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Judgment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question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Separazione</a:t>
                      </a:r>
                      <a:r>
                        <a:rPr sz="1200" spc="-5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patrimoniale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Segregation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assets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Scelta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discrezionale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ed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autonoma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Independent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discretionary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choice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Secondo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tesi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avversaria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According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opposite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party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Sfera</a:t>
                      </a:r>
                      <a:r>
                        <a:rPr sz="12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giuridico-patrimoniale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Legal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financial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position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Sfera</a:t>
                      </a:r>
                      <a:r>
                        <a:rPr sz="1200" spc="-5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patrimoniale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…’s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assets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Si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producono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seguenti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documenti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copia…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9675" marR="417195" indent="-786765">
                        <a:lnSpc>
                          <a:spcPct val="101800"/>
                        </a:lnSpc>
                        <a:spcBef>
                          <a:spcPts val="680"/>
                        </a:spcBef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copy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following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documents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is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produced…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63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Si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è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rivelato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essere…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has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proven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Si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veda(no),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tal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proposito,…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See,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regard,…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Situazione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patrimoniale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finanziaria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Equity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financial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position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"/>
                          <a:cs typeface="Calibri"/>
                        </a:rPr>
                        <a:t>Socio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Shareholder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Socio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uscente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Retiring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shareholder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Sollevare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eccezioni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raise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objections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Solo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via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ipotetica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Merely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hypothetical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basis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Somma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Amount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Somma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complessiva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Overall</a:t>
                      </a:r>
                      <a:r>
                        <a:rPr sz="1200" i="1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amount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Sorveglianza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Supervision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Sostenere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hold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Sotto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il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profilo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del…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From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point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view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the…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Sottoscrizione</a:t>
                      </a:r>
                      <a:r>
                        <a:rPr sz="1200" spc="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contratto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Execution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agreement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Spese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lite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Litigation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costs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Statuto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Articles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association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Stipulare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un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contratto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enter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into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agreement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Subire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danno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suffer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damage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Subire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una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significativa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variazione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undergone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significant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change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Successivamente</a:t>
                      </a:r>
                      <a:r>
                        <a:rPr sz="1200" spc="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After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Sul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punto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è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stato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osservato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regard,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has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been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pointed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out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Sulla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base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quale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According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which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Sulla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base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quanto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sopra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basis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above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Sulla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base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della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disciplina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Codice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Civile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0765" marR="161925" indent="-873760">
                        <a:lnSpc>
                          <a:spcPct val="101699"/>
                        </a:lnSpc>
                        <a:spcBef>
                          <a:spcPts val="670"/>
                        </a:spcBef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According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regulations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laid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down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the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Italian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Civil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50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Sul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punto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regard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Suprema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Corte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Cassazione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Supreme</a:t>
                      </a:r>
                      <a:r>
                        <a:rPr sz="1200" i="1" spc="-5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Court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Tenere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indenne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manlevare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da…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Indemnify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hold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harmless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against…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Tenuta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dei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libri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contabili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Keeping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accounting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books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Terzo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Third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Party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Terzo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acquirente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Third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party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purchaser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Teso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Aimed</a:t>
                      </a:r>
                      <a:r>
                        <a:rPr sz="1200" i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Tranne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Except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Transigere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controversia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settle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dispute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Trattative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Negotiations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Tribunale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adito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Court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appealed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77857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Trovare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conferma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nel…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confirmed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by…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Tutto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ciò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premesso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Now,</a:t>
                      </a:r>
                      <a:r>
                        <a:rPr sz="1200" i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therefore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9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Tutto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ciò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premesso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fatto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90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33830" marR="182880" indent="-1243965">
                        <a:lnSpc>
                          <a:spcPct val="101699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Having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made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above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considerations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fact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Vale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pena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rammentare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worth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noting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Valore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nullo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Null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Valore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negativo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Negative</a:t>
                      </a:r>
                      <a:r>
                        <a:rPr sz="1200" i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value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Valore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nominale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credito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Face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value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receivable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99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62355" marR="198755" indent="-859790">
                        <a:lnSpc>
                          <a:spcPct val="101699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Veridicità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correttezza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delle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dichiarazioni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garanzie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fornite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5275" marR="288925" indent="173355">
                        <a:lnSpc>
                          <a:spcPct val="101699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Truthfulness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correctness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representations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warranties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provided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Vertenza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legale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Legal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dispute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Viceversa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contrary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22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 marR="71120" algn="ctr">
                        <a:lnSpc>
                          <a:spcPct val="1018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Voglia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il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Tribunale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Ill.mo,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respinta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ogni</a:t>
                      </a:r>
                      <a:r>
                        <a:rPr sz="1200" spc="5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contraria</a:t>
                      </a:r>
                      <a:r>
                        <a:rPr sz="1200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istanza,</a:t>
                      </a:r>
                      <a:r>
                        <a:rPr sz="1200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eccezione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5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deduzione,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anche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istruttoria…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52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6525" marR="131445" indent="1905" algn="ctr">
                        <a:lnSpc>
                          <a:spcPct val="101699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May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please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honorable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Court,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having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rejected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any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petition,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objection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argument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contrary,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including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requests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investigations…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condizione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condition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 breve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scadenza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Short-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term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favore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favor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 firma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Signed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by…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nostro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giudizio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our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opinion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nostro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sommesso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avviso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our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humble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opinion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parere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unanime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unanimous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opinion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propria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discrezione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its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discretion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seguito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della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riforma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Following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reform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titolo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risarcimento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danno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By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way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compensation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damage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tutto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voler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concedere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best,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most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Abrogato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Repealed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Accertamento</a:t>
                      </a:r>
                      <a:r>
                        <a:rPr sz="1200" spc="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della</a:t>
                      </a:r>
                      <a:r>
                        <a:rPr sz="1200" spc="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colpa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Assessment of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negligence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Ai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sensi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per gli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effetti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cui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agli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articoli…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Pursuant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purposes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articles…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1030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Al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prezzo</a:t>
                      </a:r>
                      <a:r>
                        <a:rPr sz="1200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complessivo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overall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price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Al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riguardo,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basti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considerare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come…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regard,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suffices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consider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Al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solo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fine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sole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purpose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Alla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luce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light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of…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Allo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stato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present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Ammontare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Amount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Ammontare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danno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Amount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damage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(l’)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Ammontare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è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determinato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determinabile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(the)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Amount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can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determined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Abbandonare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il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giudizio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abandon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proceedings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Abbattimento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 capitale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sociale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Reduction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share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capital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Accantonamento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Provision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Accordo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aggiuntivo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Addendum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Agreement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Accordo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riservatezza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Confidentiality</a:t>
                      </a:r>
                      <a:r>
                        <a:rPr sz="1200" i="1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agreement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Accordo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non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adempiuto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dalle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parti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Agreement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not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complied</a:t>
                      </a:r>
                      <a:r>
                        <a:rPr sz="1200" i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by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parties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Accordo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transattivo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Settlement</a:t>
                      </a:r>
                      <a:r>
                        <a:rPr sz="1200" i="1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agreement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Accertare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dichiarare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responsabilità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establish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declare the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liability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Acquisire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piena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consapevolezza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circa…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gain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full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awareness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Acquisizione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Acquisition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Ad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ogni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buon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any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case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Adempimento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Fulfillment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Adottare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provvedimenti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take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measures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Affermazione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Assertion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Agenzia</a:t>
                      </a:r>
                      <a:r>
                        <a:rPr sz="1200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delle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Entrate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Revenue</a:t>
                      </a:r>
                      <a:r>
                        <a:rPr sz="1200" i="1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Agency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Agire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modo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informato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act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informed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manner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Ai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sensi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dell’accordo…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By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agreement…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Ai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sensi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per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gli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effetti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degli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articoli…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Pursuant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purposes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articles…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Al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riguardo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è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opportuno</a:t>
                      </a:r>
                      <a:r>
                        <a:rPr sz="1200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sottolineare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regard,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should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noted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Amministratore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(di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società)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Director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3559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12520" marR="697230" indent="-408940">
                        <a:lnSpc>
                          <a:spcPct val="101699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Amministratore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(di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società)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senza</a:t>
                      </a:r>
                      <a:r>
                        <a:rPr sz="1200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deleghe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Director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without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delegated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powers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90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Anche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voler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ammettere…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Even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if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one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acknowledges…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Antecedente</a:t>
                      </a:r>
                      <a:r>
                        <a:rPr sz="1200" spc="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Prior</a:t>
                      </a:r>
                      <a:r>
                        <a:rPr sz="1200" i="1" spc="-4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Appannaggio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esclusivo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Exclusive</a:t>
                      </a:r>
                      <a:r>
                        <a:rPr sz="1200" i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responsibility</a:t>
                      </a:r>
                      <a:r>
                        <a:rPr sz="1200" i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of…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Appellato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Defendant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Apporto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all’evento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causativo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del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danno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Contribution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event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causing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damage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Articolo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Article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(l’)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Articolo…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dispone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che…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Article…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provides</a:t>
                      </a:r>
                      <a:r>
                        <a:rPr sz="1200" i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that…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Aspetto</a:t>
                      </a:r>
                      <a:r>
                        <a:rPr sz="1200" spc="-7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dirimente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Issue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having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material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effect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Aspetto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particolarmente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rilevante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Particularly</a:t>
                      </a:r>
                      <a:r>
                        <a:rPr sz="1200" i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important</a:t>
                      </a:r>
                      <a:r>
                        <a:rPr sz="1200" i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aspect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Assemblea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totalitaria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dei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soci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General</a:t>
                      </a:r>
                      <a:r>
                        <a:rPr sz="1200" i="1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shareholders’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meeting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499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64920" marR="324485" indent="-935990">
                        <a:lnSpc>
                          <a:spcPct val="101699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Assetto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organizzativo,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amministrativo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contabile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3810" marR="111760" indent="-1155700">
                        <a:lnSpc>
                          <a:spcPct val="101699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Organizational,</a:t>
                      </a:r>
                      <a:r>
                        <a:rPr sz="1200" i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administrative</a:t>
                      </a:r>
                      <a:r>
                        <a:rPr sz="1200" i="1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i="1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accounting structure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Assumere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obbligo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undertake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obligation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Astenersi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dal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compiere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attività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abstain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from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carrying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out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activities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Attività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esplorativa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Exploratory</a:t>
                      </a:r>
                      <a:r>
                        <a:rPr sz="1200" i="1" spc="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inquiry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Atto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colposo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Negligent</a:t>
                      </a:r>
                      <a:r>
                        <a:rPr sz="1200" i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act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Atto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citazione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Writ of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summons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Atto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doloso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Fraudulent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act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Atto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pregiudizievole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Prejudicial</a:t>
                      </a:r>
                      <a:r>
                        <a:rPr sz="1200" i="1" spc="-5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conduct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Attore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Plaintiff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Autorità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governative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Governmental</a:t>
                      </a:r>
                      <a:r>
                        <a:rPr sz="1200" i="1" spc="5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authorities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Avere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diritto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a…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be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entitled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to…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Avere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diritto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ad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agire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nei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confronti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entitled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take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action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against…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Avere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valore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nullo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1200" i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null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value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Azione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(di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società)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Share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1089660" marR="497205" indent="-585470">
                        <a:lnSpc>
                          <a:spcPct val="101699"/>
                        </a:lnSpc>
                        <a:spcBef>
                          <a:spcPts val="6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Azione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responsabilità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contro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gli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amministratori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63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Action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against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directors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Azione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disciplinare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Disciplinary</a:t>
                      </a:r>
                      <a:r>
                        <a:rPr sz="1200" i="1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907" y="400303"/>
            <a:ext cx="11747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#</a:t>
            </a:r>
            <a:r>
              <a:rPr sz="2000" b="1" spc="-10" dirty="0">
                <a:solidFill>
                  <a:srgbClr val="1A7A2C"/>
                </a:solidFill>
                <a:latin typeface="Times New Roman"/>
                <a:cs typeface="Times New Roman"/>
              </a:rPr>
              <a:t>Multi</a:t>
            </a:r>
            <a:r>
              <a:rPr sz="2000" b="1" spc="-10" dirty="0">
                <a:solidFill>
                  <a:srgbClr val="0D3B8B"/>
                </a:solidFill>
                <a:latin typeface="Times New Roman"/>
                <a:cs typeface="Times New Roman"/>
              </a:rPr>
              <a:t>Diz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47389" y="10032365"/>
            <a:ext cx="220979" cy="210184"/>
          </a:xfrm>
          <a:prstGeom prst="rect">
            <a:avLst/>
          </a:prstGeom>
        </p:spPr>
      </p:pic>
      <p:pic>
        <p:nvPicPr>
          <p:cNvPr id="4" name="object 4">
            <a:hlinkClick r:id="rId4"/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32504" y="10029190"/>
            <a:ext cx="215264" cy="213359"/>
          </a:xfrm>
          <a:prstGeom prst="rect">
            <a:avLst/>
          </a:prstGeom>
        </p:spPr>
      </p:pic>
      <p:pic>
        <p:nvPicPr>
          <p:cNvPr id="5" name="object 5">
            <a:hlinkClick r:id="rId6"/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10000" y="10029190"/>
            <a:ext cx="219710" cy="213359"/>
          </a:xfrm>
          <a:prstGeom prst="rect">
            <a:avLst/>
          </a:prstGeom>
        </p:spPr>
      </p:pic>
      <p:pic>
        <p:nvPicPr>
          <p:cNvPr id="6" name="object 6">
            <a:hlinkClick r:id="rId8"/>
          </p:cNvPr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209" y="10029190"/>
            <a:ext cx="216535" cy="213359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7700" y="1085087"/>
          <a:ext cx="6292850" cy="8546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ITALIANO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i="1" spc="-10" dirty="0">
                          <a:latin typeface="Calibri"/>
                          <a:cs typeface="Calibri"/>
                        </a:rPr>
                        <a:t>ENGLISH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Basarsi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su…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rely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on…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Bilancio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Financial</a:t>
                      </a:r>
                      <a:r>
                        <a:rPr sz="1200" i="1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Statements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Bilancio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esercizio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Annual</a:t>
                      </a:r>
                      <a:r>
                        <a:rPr sz="1200" i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accounts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Bilancio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illecito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Unlawful</a:t>
                      </a:r>
                      <a:r>
                        <a:rPr sz="1200" i="1" spc="-6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accounts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Camera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arbitrale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Chamber</a:t>
                      </a:r>
                      <a:r>
                        <a:rPr sz="1200" i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arbitration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Capitale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sociale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Share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capital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Caso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specie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latin typeface="Calibri"/>
                          <a:cs typeface="Calibri"/>
                        </a:rPr>
                        <a:t>Case</a:t>
                      </a:r>
                      <a:r>
                        <a:rPr sz="1200" i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200" i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latin typeface="Calibri"/>
                          <a:cs typeface="Calibri"/>
                        </a:rPr>
                        <a:t>stake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Causare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un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Danno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Cause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Damage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Censura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Objection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Censura</a:t>
                      </a:r>
                      <a:r>
                        <a:rPr sz="1200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mossa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nei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confronti</a:t>
                      </a:r>
                      <a:r>
                        <a:rPr sz="1200" spc="-3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Criticism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expressed</a:t>
                      </a:r>
                      <a:r>
                        <a:rPr sz="1200" i="1" spc="-3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against…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Cessione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Transfer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Chiamare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causa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1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implead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Chiamata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causa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spc="-10" dirty="0">
                          <a:latin typeface="Calibri"/>
                          <a:cs typeface="Calibri"/>
                        </a:rPr>
                        <a:t>Impleader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32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Chiedere</a:t>
                      </a:r>
                      <a:r>
                        <a:rPr sz="1200" spc="-4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l’integrale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rigetto</a:t>
                      </a:r>
                      <a:r>
                        <a:rPr sz="1200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di…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seek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full</a:t>
                      </a:r>
                      <a:r>
                        <a:rPr sz="1200" i="1" spc="-20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rejection</a:t>
                      </a:r>
                      <a:r>
                        <a:rPr sz="1200" i="1" spc="-1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i="1" spc="-25" dirty="0">
                          <a:solidFill>
                            <a:srgbClr val="0000FF"/>
                          </a:solidFill>
                          <a:latin typeface="Calibri"/>
                          <a:cs typeface="Calibri"/>
                        </a:rPr>
                        <a:t>of…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4568</Words>
  <Application>Microsoft Office PowerPoint</Application>
  <PresentationFormat>Personalizzato</PresentationFormat>
  <Paragraphs>2159</Paragraphs>
  <Slides>38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42" baseType="lpstr">
      <vt:lpstr>Calibri</vt:lpstr>
      <vt:lpstr>Symbol</vt:lpstr>
      <vt:lpstr>Times New Roman</vt:lpstr>
      <vt:lpstr>Office Theme</vt:lpstr>
      <vt:lpstr>MultiLex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ITALIANO</dc:title>
  <dc:creator>MultiLex</dc:creator>
  <cp:keywords>Dizionario Giuridico;MultiLex;Gratuito</cp:keywords>
  <cp:lastModifiedBy>Federica Paccaferri</cp:lastModifiedBy>
  <cp:revision>1</cp:revision>
  <dcterms:created xsi:type="dcterms:W3CDTF">2024-03-10T12:22:42Z</dcterms:created>
  <dcterms:modified xsi:type="dcterms:W3CDTF">2024-03-10T12:23:21Z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2014-07-08T00:00:00Z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2024-03-10T00:00:00Z</vt:filetime>
  </property>
  <property fmtid="{D5CDD505-2E9C-101B-9397-08002B2CF9AE}" pid="5" name="Producer">
    <vt:lpwstr>Microsoft® Word 2013</vt:lpwstr>
  </property>
</Properties>
</file>