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4" r:id="rId28"/>
    <p:sldId id="282" r:id="rId29"/>
    <p:sldId id="283"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0" autoAdjust="0"/>
    <p:restoredTop sz="94660"/>
  </p:normalViewPr>
  <p:slideViewPr>
    <p:cSldViewPr snapToGrid="0">
      <p:cViewPr varScale="1">
        <p:scale>
          <a:sx n="102" d="100"/>
          <a:sy n="102" d="100"/>
        </p:scale>
        <p:origin x="870"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6C5CEF-983E-C337-648E-7CA2F544672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1493D9C-3C0A-EFF3-0BCA-EFC9DFAF2E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69D384E-189B-041B-0C7D-254DCC74E689}"/>
              </a:ext>
            </a:extLst>
          </p:cNvPr>
          <p:cNvSpPr>
            <a:spLocks noGrp="1"/>
          </p:cNvSpPr>
          <p:nvPr>
            <p:ph type="dt" sz="half" idx="10"/>
          </p:nvPr>
        </p:nvSpPr>
        <p:spPr/>
        <p:txBody>
          <a:bodyPr/>
          <a:lstStyle/>
          <a:p>
            <a:fld id="{9CD320F0-34BD-45FE-A1EA-B7F66AFB169F}" type="datetimeFigureOut">
              <a:rPr lang="it-IT" smtClean="0"/>
              <a:t>20/04/2024</a:t>
            </a:fld>
            <a:endParaRPr lang="it-IT"/>
          </a:p>
        </p:txBody>
      </p:sp>
      <p:sp>
        <p:nvSpPr>
          <p:cNvPr id="5" name="Segnaposto piè di pagina 4">
            <a:extLst>
              <a:ext uri="{FF2B5EF4-FFF2-40B4-BE49-F238E27FC236}">
                <a16:creationId xmlns:a16="http://schemas.microsoft.com/office/drawing/2014/main" id="{20442B39-4D2F-5A87-BAB9-86FA8A34727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BA28A3E-7078-9394-F4BE-322745F775B2}"/>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2827561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5CFF4B-F17F-5D9E-FA44-7617F2EE9E7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FE46E09-E506-1654-109C-4DB0F14A5766}"/>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2F98234-7896-39C8-EBA4-518D4AB80A23}"/>
              </a:ext>
            </a:extLst>
          </p:cNvPr>
          <p:cNvSpPr>
            <a:spLocks noGrp="1"/>
          </p:cNvSpPr>
          <p:nvPr>
            <p:ph type="dt" sz="half" idx="10"/>
          </p:nvPr>
        </p:nvSpPr>
        <p:spPr/>
        <p:txBody>
          <a:bodyPr/>
          <a:lstStyle/>
          <a:p>
            <a:fld id="{9CD320F0-34BD-45FE-A1EA-B7F66AFB169F}" type="datetimeFigureOut">
              <a:rPr lang="it-IT" smtClean="0"/>
              <a:t>20/04/2024</a:t>
            </a:fld>
            <a:endParaRPr lang="it-IT"/>
          </a:p>
        </p:txBody>
      </p:sp>
      <p:sp>
        <p:nvSpPr>
          <p:cNvPr id="5" name="Segnaposto piè di pagina 4">
            <a:extLst>
              <a:ext uri="{FF2B5EF4-FFF2-40B4-BE49-F238E27FC236}">
                <a16:creationId xmlns:a16="http://schemas.microsoft.com/office/drawing/2014/main" id="{84EAF06B-4AAF-564F-247F-92994900885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FF904CF-D639-FCE3-7226-CF618ABC5BA5}"/>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2068683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6F42DB5-74C4-145B-1EB0-A9B10DE20D5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AB6D34A-5641-E5D9-78A6-1D843C8B15F5}"/>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C957810-4392-F3AF-B8AA-58B5BE2ED9E5}"/>
              </a:ext>
            </a:extLst>
          </p:cNvPr>
          <p:cNvSpPr>
            <a:spLocks noGrp="1"/>
          </p:cNvSpPr>
          <p:nvPr>
            <p:ph type="dt" sz="half" idx="10"/>
          </p:nvPr>
        </p:nvSpPr>
        <p:spPr/>
        <p:txBody>
          <a:bodyPr/>
          <a:lstStyle/>
          <a:p>
            <a:fld id="{9CD320F0-34BD-45FE-A1EA-B7F66AFB169F}" type="datetimeFigureOut">
              <a:rPr lang="it-IT" smtClean="0"/>
              <a:t>20/04/2024</a:t>
            </a:fld>
            <a:endParaRPr lang="it-IT"/>
          </a:p>
        </p:txBody>
      </p:sp>
      <p:sp>
        <p:nvSpPr>
          <p:cNvPr id="5" name="Segnaposto piè di pagina 4">
            <a:extLst>
              <a:ext uri="{FF2B5EF4-FFF2-40B4-BE49-F238E27FC236}">
                <a16:creationId xmlns:a16="http://schemas.microsoft.com/office/drawing/2014/main" id="{25EDC04C-6397-9957-8235-65BB87D9F6E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1D01E77-D9BD-295A-B5A7-5502C1F1720B}"/>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3327948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1D6D84-2236-98ED-A352-DF09CDF9F9A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9FC6673-C188-79B9-1659-63323C9C774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80A2159-AF19-965F-6B0F-CCD273D818F9}"/>
              </a:ext>
            </a:extLst>
          </p:cNvPr>
          <p:cNvSpPr>
            <a:spLocks noGrp="1"/>
          </p:cNvSpPr>
          <p:nvPr>
            <p:ph type="dt" sz="half" idx="10"/>
          </p:nvPr>
        </p:nvSpPr>
        <p:spPr/>
        <p:txBody>
          <a:bodyPr/>
          <a:lstStyle/>
          <a:p>
            <a:fld id="{9CD320F0-34BD-45FE-A1EA-B7F66AFB169F}" type="datetimeFigureOut">
              <a:rPr lang="it-IT" smtClean="0"/>
              <a:t>20/04/2024</a:t>
            </a:fld>
            <a:endParaRPr lang="it-IT"/>
          </a:p>
        </p:txBody>
      </p:sp>
      <p:sp>
        <p:nvSpPr>
          <p:cNvPr id="5" name="Segnaposto piè di pagina 4">
            <a:extLst>
              <a:ext uri="{FF2B5EF4-FFF2-40B4-BE49-F238E27FC236}">
                <a16:creationId xmlns:a16="http://schemas.microsoft.com/office/drawing/2014/main" id="{5AF825D3-2CF7-F674-AA02-E7D9A6E42B0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7CAE037-F004-7F5F-66E6-F103AB9958C4}"/>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3652258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AAD776-1F11-C9DB-5129-7693E5D798A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4FD41B1-FEF1-9C20-C89B-67C3A14F13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A85E074B-692F-C537-93DF-DC1BDE20E8F8}"/>
              </a:ext>
            </a:extLst>
          </p:cNvPr>
          <p:cNvSpPr>
            <a:spLocks noGrp="1"/>
          </p:cNvSpPr>
          <p:nvPr>
            <p:ph type="dt" sz="half" idx="10"/>
          </p:nvPr>
        </p:nvSpPr>
        <p:spPr/>
        <p:txBody>
          <a:bodyPr/>
          <a:lstStyle/>
          <a:p>
            <a:fld id="{9CD320F0-34BD-45FE-A1EA-B7F66AFB169F}" type="datetimeFigureOut">
              <a:rPr lang="it-IT" smtClean="0"/>
              <a:t>20/04/2024</a:t>
            </a:fld>
            <a:endParaRPr lang="it-IT"/>
          </a:p>
        </p:txBody>
      </p:sp>
      <p:sp>
        <p:nvSpPr>
          <p:cNvPr id="5" name="Segnaposto piè di pagina 4">
            <a:extLst>
              <a:ext uri="{FF2B5EF4-FFF2-40B4-BE49-F238E27FC236}">
                <a16:creationId xmlns:a16="http://schemas.microsoft.com/office/drawing/2014/main" id="{907A5A4A-5E8E-90C1-ED84-630BC75971B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48199FF-CEFD-79EC-FBD8-2D206E94DBD5}"/>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587179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6CFA00-E785-4946-80FA-A3A9EA06AF2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3268234-10B4-42F8-9BA9-D644288466F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210A379E-251B-150D-3758-D84AF8DA4A1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55E9491-E253-3207-FF70-352B1578057F}"/>
              </a:ext>
            </a:extLst>
          </p:cNvPr>
          <p:cNvSpPr>
            <a:spLocks noGrp="1"/>
          </p:cNvSpPr>
          <p:nvPr>
            <p:ph type="dt" sz="half" idx="10"/>
          </p:nvPr>
        </p:nvSpPr>
        <p:spPr/>
        <p:txBody>
          <a:bodyPr/>
          <a:lstStyle/>
          <a:p>
            <a:fld id="{9CD320F0-34BD-45FE-A1EA-B7F66AFB169F}" type="datetimeFigureOut">
              <a:rPr lang="it-IT" smtClean="0"/>
              <a:t>20/04/2024</a:t>
            </a:fld>
            <a:endParaRPr lang="it-IT"/>
          </a:p>
        </p:txBody>
      </p:sp>
      <p:sp>
        <p:nvSpPr>
          <p:cNvPr id="6" name="Segnaposto piè di pagina 5">
            <a:extLst>
              <a:ext uri="{FF2B5EF4-FFF2-40B4-BE49-F238E27FC236}">
                <a16:creationId xmlns:a16="http://schemas.microsoft.com/office/drawing/2014/main" id="{320EBE54-25F3-8EA0-5BEA-E1027BD7BDB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2FD0533-3F37-6CBA-9186-A88A1363979F}"/>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1637803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41C926-7D8E-666F-B74F-287013B15A41}"/>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99A6E24-2E31-7397-2D9E-A0DF8425D5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5E13F590-114A-25A3-011B-B6862F0F48F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13071BC-21D7-A2D3-7CCF-92663809D1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7771E69-72F5-851A-DA51-C6C7E9BF60F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95098EA8-39D6-CF52-7519-F4E74A6AFACC}"/>
              </a:ext>
            </a:extLst>
          </p:cNvPr>
          <p:cNvSpPr>
            <a:spLocks noGrp="1"/>
          </p:cNvSpPr>
          <p:nvPr>
            <p:ph type="dt" sz="half" idx="10"/>
          </p:nvPr>
        </p:nvSpPr>
        <p:spPr/>
        <p:txBody>
          <a:bodyPr/>
          <a:lstStyle/>
          <a:p>
            <a:fld id="{9CD320F0-34BD-45FE-A1EA-B7F66AFB169F}" type="datetimeFigureOut">
              <a:rPr lang="it-IT" smtClean="0"/>
              <a:t>20/04/2024</a:t>
            </a:fld>
            <a:endParaRPr lang="it-IT"/>
          </a:p>
        </p:txBody>
      </p:sp>
      <p:sp>
        <p:nvSpPr>
          <p:cNvPr id="8" name="Segnaposto piè di pagina 7">
            <a:extLst>
              <a:ext uri="{FF2B5EF4-FFF2-40B4-BE49-F238E27FC236}">
                <a16:creationId xmlns:a16="http://schemas.microsoft.com/office/drawing/2014/main" id="{2E7EE4F5-1D64-06A8-72EB-F40AE1FCD050}"/>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03A0A27-972A-09D9-CACC-1F4E644CD30B}"/>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158326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F64652-362F-C767-9E82-549F376B808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19E46AF-C38B-D5EC-AF24-0C035310B9FD}"/>
              </a:ext>
            </a:extLst>
          </p:cNvPr>
          <p:cNvSpPr>
            <a:spLocks noGrp="1"/>
          </p:cNvSpPr>
          <p:nvPr>
            <p:ph type="dt" sz="half" idx="10"/>
          </p:nvPr>
        </p:nvSpPr>
        <p:spPr/>
        <p:txBody>
          <a:bodyPr/>
          <a:lstStyle/>
          <a:p>
            <a:fld id="{9CD320F0-34BD-45FE-A1EA-B7F66AFB169F}" type="datetimeFigureOut">
              <a:rPr lang="it-IT" smtClean="0"/>
              <a:t>20/04/2024</a:t>
            </a:fld>
            <a:endParaRPr lang="it-IT"/>
          </a:p>
        </p:txBody>
      </p:sp>
      <p:sp>
        <p:nvSpPr>
          <p:cNvPr id="4" name="Segnaposto piè di pagina 3">
            <a:extLst>
              <a:ext uri="{FF2B5EF4-FFF2-40B4-BE49-F238E27FC236}">
                <a16:creationId xmlns:a16="http://schemas.microsoft.com/office/drawing/2014/main" id="{8F889D69-7B4B-3972-68E8-B66C55B10FA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F1522485-7AE3-1BE2-E308-484C9CC373B2}"/>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711535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520283F-BAA2-F432-BEF3-20A091EAD72D}"/>
              </a:ext>
            </a:extLst>
          </p:cNvPr>
          <p:cNvSpPr>
            <a:spLocks noGrp="1"/>
          </p:cNvSpPr>
          <p:nvPr>
            <p:ph type="dt" sz="half" idx="10"/>
          </p:nvPr>
        </p:nvSpPr>
        <p:spPr/>
        <p:txBody>
          <a:bodyPr/>
          <a:lstStyle/>
          <a:p>
            <a:fld id="{9CD320F0-34BD-45FE-A1EA-B7F66AFB169F}" type="datetimeFigureOut">
              <a:rPr lang="it-IT" smtClean="0"/>
              <a:t>20/04/2024</a:t>
            </a:fld>
            <a:endParaRPr lang="it-IT"/>
          </a:p>
        </p:txBody>
      </p:sp>
      <p:sp>
        <p:nvSpPr>
          <p:cNvPr id="3" name="Segnaposto piè di pagina 2">
            <a:extLst>
              <a:ext uri="{FF2B5EF4-FFF2-40B4-BE49-F238E27FC236}">
                <a16:creationId xmlns:a16="http://schemas.microsoft.com/office/drawing/2014/main" id="{CECC97D8-C46C-4E89-32FE-17D056177F43}"/>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A0C8978-215D-F00C-3472-C9B443137723}"/>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2569756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7C88C2-B720-9ED5-CB77-1BDDFA32096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E09693A-9C79-DEB0-BE23-D09A4CC6AB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71488EA-AC73-70A3-665F-F387F57B41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1567826-6F0B-1DBC-15A5-6E6D6D1CDF94}"/>
              </a:ext>
            </a:extLst>
          </p:cNvPr>
          <p:cNvSpPr>
            <a:spLocks noGrp="1"/>
          </p:cNvSpPr>
          <p:nvPr>
            <p:ph type="dt" sz="half" idx="10"/>
          </p:nvPr>
        </p:nvSpPr>
        <p:spPr/>
        <p:txBody>
          <a:bodyPr/>
          <a:lstStyle/>
          <a:p>
            <a:fld id="{9CD320F0-34BD-45FE-A1EA-B7F66AFB169F}" type="datetimeFigureOut">
              <a:rPr lang="it-IT" smtClean="0"/>
              <a:t>20/04/2024</a:t>
            </a:fld>
            <a:endParaRPr lang="it-IT"/>
          </a:p>
        </p:txBody>
      </p:sp>
      <p:sp>
        <p:nvSpPr>
          <p:cNvPr id="6" name="Segnaposto piè di pagina 5">
            <a:extLst>
              <a:ext uri="{FF2B5EF4-FFF2-40B4-BE49-F238E27FC236}">
                <a16:creationId xmlns:a16="http://schemas.microsoft.com/office/drawing/2014/main" id="{0FB079AB-3C07-F3AA-7F9A-4F54D764F58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73332DF-4ABF-B92C-758F-708C45507AC6}"/>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1273704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D12E4F-748F-22A4-19CE-228A4259591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F569E0FD-F324-7E78-80F2-BD9A0EC478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75EDD14-03D6-33CD-3654-D36B010AF4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8A81A96-321D-9954-ADF3-85583079CFD1}"/>
              </a:ext>
            </a:extLst>
          </p:cNvPr>
          <p:cNvSpPr>
            <a:spLocks noGrp="1"/>
          </p:cNvSpPr>
          <p:nvPr>
            <p:ph type="dt" sz="half" idx="10"/>
          </p:nvPr>
        </p:nvSpPr>
        <p:spPr/>
        <p:txBody>
          <a:bodyPr/>
          <a:lstStyle/>
          <a:p>
            <a:fld id="{9CD320F0-34BD-45FE-A1EA-B7F66AFB169F}" type="datetimeFigureOut">
              <a:rPr lang="it-IT" smtClean="0"/>
              <a:t>20/04/2024</a:t>
            </a:fld>
            <a:endParaRPr lang="it-IT"/>
          </a:p>
        </p:txBody>
      </p:sp>
      <p:sp>
        <p:nvSpPr>
          <p:cNvPr id="6" name="Segnaposto piè di pagina 5">
            <a:extLst>
              <a:ext uri="{FF2B5EF4-FFF2-40B4-BE49-F238E27FC236}">
                <a16:creationId xmlns:a16="http://schemas.microsoft.com/office/drawing/2014/main" id="{DC8706DC-F94F-02DE-E172-A033521E475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F1BC716-F776-3330-40B3-E10F230732E7}"/>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643236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63838BE-9282-9611-AC07-290366EE94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567B594-5F34-0BFA-43CF-C08F8DAB0C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2186481-0899-F37A-B759-F1E2D7AA15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D320F0-34BD-45FE-A1EA-B7F66AFB169F}" type="datetimeFigureOut">
              <a:rPr lang="it-IT" smtClean="0"/>
              <a:t>20/04/2024</a:t>
            </a:fld>
            <a:endParaRPr lang="it-IT"/>
          </a:p>
        </p:txBody>
      </p:sp>
      <p:sp>
        <p:nvSpPr>
          <p:cNvPr id="5" name="Segnaposto piè di pagina 4">
            <a:extLst>
              <a:ext uri="{FF2B5EF4-FFF2-40B4-BE49-F238E27FC236}">
                <a16:creationId xmlns:a16="http://schemas.microsoft.com/office/drawing/2014/main" id="{DC49C392-5AFE-B340-A56E-5AD8717CB1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E538A5B-C7BA-AE18-8377-4784162887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9BD28D-9F03-455E-A692-EBC53D8B64E9}" type="slidenum">
              <a:rPr lang="it-IT" smtClean="0"/>
              <a:t>‹N›</a:t>
            </a:fld>
            <a:endParaRPr lang="it-IT"/>
          </a:p>
        </p:txBody>
      </p:sp>
    </p:spTree>
    <p:extLst>
      <p:ext uri="{BB962C8B-B14F-4D97-AF65-F5344CB8AC3E}">
        <p14:creationId xmlns:p14="http://schemas.microsoft.com/office/powerpoint/2010/main" val="1998996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C8051B0E-954F-8A72-FA7D-6EDC4C7E9051}"/>
              </a:ext>
            </a:extLst>
          </p:cNvPr>
          <p:cNvSpPr txBox="1"/>
          <p:nvPr/>
        </p:nvSpPr>
        <p:spPr>
          <a:xfrm>
            <a:off x="421064" y="428178"/>
            <a:ext cx="11349872" cy="4524315"/>
          </a:xfrm>
          <a:prstGeom prst="rect">
            <a:avLst/>
          </a:prstGeom>
          <a:noFill/>
        </p:spPr>
        <p:txBody>
          <a:bodyPr wrap="square" rtlCol="0">
            <a:spAutoFit/>
          </a:bodyPr>
          <a:lstStyle/>
          <a:p>
            <a:r>
              <a:rPr lang="it-IT" sz="3200" dirty="0"/>
              <a:t>Della Mastropietro si perdeva, quindi, ogni traccia dalle ore 11 del 30 gennaio 2018 fino alle ore 9 del giorno successivo </a:t>
            </a:r>
            <a:r>
              <a:rPr lang="it-IT" sz="3200" dirty="0" err="1"/>
              <a:t>allorchè</a:t>
            </a:r>
            <a:r>
              <a:rPr lang="it-IT" sz="3200" dirty="0"/>
              <a:t> le due valige, contenenti i resti cadaverici della giovane, erano rinvenute dalla polizia municipale e dai carabinieri. Una di queste corrispondeva, per forma a colore, a quella che Pamela portava con sé allorché si era recata in farmacia.</a:t>
            </a:r>
          </a:p>
          <a:p>
            <a:r>
              <a:rPr lang="it-IT" sz="3200" dirty="0"/>
              <a:t>Il riconoscimento di </a:t>
            </a:r>
            <a:r>
              <a:rPr lang="it-IT" sz="3200" dirty="0" err="1"/>
              <a:t>Oseghale</a:t>
            </a:r>
            <a:r>
              <a:rPr lang="it-IT" sz="3200" dirty="0"/>
              <a:t> da parte dello Zamora induceva la PG ad effettuare la perquisizione della casa da lui abitata, sita al quarto piano di via Spalato 124. </a:t>
            </a:r>
          </a:p>
        </p:txBody>
      </p:sp>
    </p:spTree>
    <p:extLst>
      <p:ext uri="{BB962C8B-B14F-4D97-AF65-F5344CB8AC3E}">
        <p14:creationId xmlns:p14="http://schemas.microsoft.com/office/powerpoint/2010/main" val="1774740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4EAC3BF-12BE-A6C0-B086-16DCBDA71E15}"/>
              </a:ext>
            </a:extLst>
          </p:cNvPr>
          <p:cNvSpPr>
            <a:spLocks noGrp="1"/>
          </p:cNvSpPr>
          <p:nvPr>
            <p:ph idx="1"/>
          </p:nvPr>
        </p:nvSpPr>
        <p:spPr>
          <a:xfrm>
            <a:off x="612742" y="433633"/>
            <a:ext cx="10741058" cy="5743330"/>
          </a:xfrm>
        </p:spPr>
        <p:txBody>
          <a:bodyPr>
            <a:normAutofit lnSpcReduction="10000"/>
          </a:bodyPr>
          <a:lstStyle/>
          <a:p>
            <a:pPr marL="0" indent="0">
              <a:buNone/>
            </a:pPr>
            <a:r>
              <a:rPr lang="it-IT" sz="3200" dirty="0"/>
              <a:t>Non ha, quindi, alcun senso, a giudizio di questa Corte, sollevare dubbi sulle cause della morte di Pamela solo per la difficoltà (tradottasi talora in franca impossibilità: si tenga presente che anche la superficie del fegato è stata detersa con varichina che fissa le cellule e può alterare la morfologia delle ferita – cfr. pag. 21 de. Tombolini – ed erano asportati e distrutti – lo si ripete – i tessuti cutanei della porzione basale del torace attinti delle coltellate risultate mortali) di effettuare ulteriori accertamenti in conseguenza di condotte deliberatamente poste in essere dall’imputato per finalità inquinanti, ammesse pacificamente persino dai consulenti della difesa (cfr. pag. 33 ud. 3 aprile 2019: " Ah, non lo so io penso per eliminare le tracce, qualsiasi treccia biologica, organica e per alterare gli eventuali risultati possibili " ).</a:t>
            </a:r>
          </a:p>
        </p:txBody>
      </p:sp>
    </p:spTree>
    <p:extLst>
      <p:ext uri="{BB962C8B-B14F-4D97-AF65-F5344CB8AC3E}">
        <p14:creationId xmlns:p14="http://schemas.microsoft.com/office/powerpoint/2010/main" val="294275563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5F1061D-FDE2-4B0E-70B1-C4F39DA932B5}"/>
              </a:ext>
            </a:extLst>
          </p:cNvPr>
          <p:cNvSpPr>
            <a:spLocks noGrp="1"/>
          </p:cNvSpPr>
          <p:nvPr>
            <p:ph idx="1"/>
          </p:nvPr>
        </p:nvSpPr>
        <p:spPr>
          <a:xfrm>
            <a:off x="532015" y="681644"/>
            <a:ext cx="10821785" cy="5495319"/>
          </a:xfrm>
        </p:spPr>
        <p:txBody>
          <a:bodyPr>
            <a:noAutofit/>
          </a:bodyPr>
          <a:lstStyle/>
          <a:p>
            <a:pPr marL="0" indent="0">
              <a:buNone/>
            </a:pPr>
            <a:r>
              <a:rPr lang="it-IT" sz="2400" dirty="0" err="1">
                <a:effectLst/>
                <a:latin typeface="Calibri (Corpo)"/>
                <a:ea typeface="Calibri" panose="020F0502020204030204" pitchFamily="34" charset="0"/>
              </a:rPr>
              <a:t>It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is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important</a:t>
            </a:r>
            <a:r>
              <a:rPr lang="it-IT" sz="2400" dirty="0">
                <a:effectLst/>
                <a:latin typeface="Calibri (Corpo)"/>
                <a:ea typeface="Calibri" panose="020F0502020204030204" pitchFamily="34" charset="0"/>
              </a:rPr>
              <a:t> to </a:t>
            </a:r>
            <a:r>
              <a:rPr lang="it-IT" sz="2400" dirty="0" err="1">
                <a:effectLst/>
                <a:latin typeface="Calibri (Corpo)"/>
                <a:ea typeface="Calibri" panose="020F0502020204030204" pitchFamily="34" charset="0"/>
              </a:rPr>
              <a:t>remember</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then</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that</a:t>
            </a:r>
            <a:r>
              <a:rPr lang="it-IT" sz="2400" dirty="0">
                <a:effectLst/>
                <a:latin typeface="Calibri (Corpo)"/>
                <a:ea typeface="Calibri" panose="020F0502020204030204" pitchFamily="34" charset="0"/>
              </a:rPr>
              <a:t> from the </a:t>
            </a:r>
            <a:r>
              <a:rPr lang="it-IT" sz="2400" dirty="0" err="1">
                <a:effectLst/>
                <a:latin typeface="Calibri (Corpo)"/>
                <a:ea typeface="Calibri" panose="020F0502020204030204" pitchFamily="34" charset="0"/>
              </a:rPr>
              <a:t>interceptions</a:t>
            </a:r>
            <a:r>
              <a:rPr lang="it-IT" sz="2400" dirty="0">
                <a:effectLst/>
                <a:latin typeface="Calibri (Corpo)"/>
                <a:ea typeface="Calibri" panose="020F0502020204030204" pitchFamily="34" charset="0"/>
              </a:rPr>
              <a:t> in </a:t>
            </a:r>
            <a:r>
              <a:rPr lang="it-IT" sz="2400" dirty="0" err="1">
                <a:effectLst/>
                <a:latin typeface="Calibri (Corpo)"/>
                <a:ea typeface="Calibri" panose="020F0502020204030204" pitchFamily="34" charset="0"/>
              </a:rPr>
              <a:t>prison</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it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seems</a:t>
            </a:r>
            <a:r>
              <a:rPr lang="it-IT" sz="2400" dirty="0">
                <a:effectLst/>
                <a:latin typeface="Calibri (Corpo)"/>
                <a:ea typeface="Calibri" panose="020F0502020204030204" pitchFamily="34" charset="0"/>
              </a:rPr>
              <a:t> to emerge Lucky </a:t>
            </a:r>
            <a:r>
              <a:rPr lang="it-IT" sz="2400" dirty="0" err="1">
                <a:effectLst/>
                <a:latin typeface="Calibri (Corpo)"/>
                <a:ea typeface="Calibri" panose="020F0502020204030204" pitchFamily="34" charset="0"/>
              </a:rPr>
              <a:t>Desmond's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extraneousness</a:t>
            </a:r>
            <a:r>
              <a:rPr lang="it-IT" sz="2400" dirty="0">
                <a:effectLst/>
                <a:latin typeface="Calibri (Corpo)"/>
                <a:ea typeface="Calibri" panose="020F0502020204030204" pitchFamily="34" charset="0"/>
              </a:rPr>
              <a:t> to </a:t>
            </a:r>
            <a:r>
              <a:rPr lang="it-IT" sz="2400" dirty="0" err="1">
                <a:effectLst/>
                <a:latin typeface="Calibri (Corpo)"/>
                <a:ea typeface="Calibri" panose="020F0502020204030204" pitchFamily="34" charset="0"/>
              </a:rPr>
              <a:t>what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happened</a:t>
            </a:r>
            <a:r>
              <a:rPr lang="it-IT" sz="2400" dirty="0">
                <a:effectLst/>
                <a:latin typeface="Calibri (Corpo)"/>
                <a:ea typeface="Calibri" panose="020F0502020204030204" pitchFamily="34" charset="0"/>
              </a:rPr>
              <a:t> in the house in Via Spalato, </a:t>
            </a:r>
            <a:r>
              <a:rPr lang="it-IT" sz="2400" dirty="0" err="1">
                <a:effectLst/>
                <a:latin typeface="Calibri (Corpo)"/>
                <a:ea typeface="Calibri" panose="020F0502020204030204" pitchFamily="34" charset="0"/>
              </a:rPr>
              <a:t>saying</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that</a:t>
            </a:r>
            <a:r>
              <a:rPr lang="it-IT" sz="2400" dirty="0">
                <a:effectLst/>
                <a:latin typeface="Calibri (Corpo)"/>
                <a:ea typeface="Calibri" panose="020F0502020204030204" pitchFamily="34" charset="0"/>
              </a:rPr>
              <a:t> the </a:t>
            </a:r>
            <a:r>
              <a:rPr lang="it-IT" sz="2400" dirty="0" err="1">
                <a:effectLst/>
                <a:latin typeface="Calibri (Corpo)"/>
                <a:ea typeface="Calibri" panose="020F0502020204030204" pitchFamily="34" charset="0"/>
              </a:rPr>
              <a:t>defendant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was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even</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surprised</a:t>
            </a:r>
            <a:r>
              <a:rPr lang="it-IT" sz="2400" dirty="0">
                <a:effectLst/>
                <a:latin typeface="Calibri (Corpo)"/>
                <a:ea typeface="Calibri" panose="020F0502020204030204" pitchFamily="34" charset="0"/>
              </a:rPr>
              <a:t> to </a:t>
            </a:r>
            <a:r>
              <a:rPr lang="it-IT" sz="2400" dirty="0" err="1">
                <a:effectLst/>
                <a:latin typeface="Calibri (Corpo)"/>
                <a:ea typeface="Calibri" panose="020F0502020204030204" pitchFamily="34" charset="0"/>
              </a:rPr>
              <a:t>see</a:t>
            </a:r>
            <a:r>
              <a:rPr lang="it-IT" sz="2400" dirty="0">
                <a:effectLst/>
                <a:latin typeface="Calibri (Corpo)"/>
                <a:ea typeface="Calibri" panose="020F0502020204030204" pitchFamily="34" charset="0"/>
              </a:rPr>
              <a:t> the </a:t>
            </a:r>
            <a:r>
              <a:rPr lang="it-IT" sz="2400" dirty="0" err="1">
                <a:effectLst/>
                <a:latin typeface="Calibri (Corpo)"/>
                <a:ea typeface="Calibri" panose="020F0502020204030204" pitchFamily="34" charset="0"/>
              </a:rPr>
              <a:t>necessity</a:t>
            </a:r>
            <a:r>
              <a:rPr lang="it-IT" sz="2400" dirty="0">
                <a:effectLst/>
                <a:latin typeface="Calibri (Corpo)"/>
                <a:ea typeface="Calibri" panose="020F0502020204030204" pitchFamily="34" charset="0"/>
              </a:rPr>
              <a:t> of </a:t>
            </a:r>
            <a:r>
              <a:rPr lang="it-IT" sz="2400" dirty="0" err="1">
                <a:effectLst/>
                <a:latin typeface="Calibri (Corpo)"/>
                <a:ea typeface="Calibri" panose="020F0502020204030204" pitchFamily="34" charset="0"/>
              </a:rPr>
              <a:t>having</a:t>
            </a:r>
            <a:r>
              <a:rPr lang="it-IT" sz="2400" dirty="0">
                <a:effectLst/>
                <a:latin typeface="Calibri (Corpo)"/>
                <a:ea typeface="Calibri" panose="020F0502020204030204" pitchFamily="34" charset="0"/>
              </a:rPr>
              <a:t> to </a:t>
            </a:r>
            <a:r>
              <a:rPr lang="it-IT" sz="2400" dirty="0" err="1">
                <a:effectLst/>
                <a:latin typeface="Calibri (Corpo)"/>
                <a:ea typeface="Calibri" panose="020F0502020204030204" pitchFamily="34" charset="0"/>
              </a:rPr>
              <a:t>defend</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himself</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against</a:t>
            </a:r>
            <a:r>
              <a:rPr lang="it-IT" sz="2400" dirty="0">
                <a:effectLst/>
                <a:latin typeface="Calibri (Corpo)"/>
                <a:ea typeface="Calibri" panose="020F0502020204030204" pitchFamily="34" charset="0"/>
              </a:rPr>
              <a:t> the </a:t>
            </a:r>
            <a:r>
              <a:rPr lang="it-IT" sz="2400" dirty="0" err="1">
                <a:effectLst/>
                <a:latin typeface="Calibri (Corpo)"/>
                <a:ea typeface="Calibri" panose="020F0502020204030204" pitchFamily="34" charset="0"/>
              </a:rPr>
              <a:t>charges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that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had</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been</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addressed</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him</a:t>
            </a:r>
            <a:r>
              <a:rPr lang="it-IT" sz="2400" dirty="0">
                <a:effectLst/>
                <a:latin typeface="Calibri (Corpo)"/>
                <a:ea typeface="Calibri" panose="020F0502020204030204" pitchFamily="34" charset="0"/>
              </a:rPr>
              <a:t> by </a:t>
            </a:r>
            <a:r>
              <a:rPr lang="it-IT" sz="2400" dirty="0" err="1">
                <a:effectLst/>
                <a:latin typeface="Calibri (Corpo)"/>
                <a:ea typeface="Calibri" panose="020F0502020204030204" pitchFamily="34" charset="0"/>
              </a:rPr>
              <a:t>Oseghale</a:t>
            </a:r>
            <a:r>
              <a:rPr lang="it-IT" sz="2400" dirty="0">
                <a:effectLst/>
                <a:latin typeface="Calibri (Corpo)"/>
                <a:ea typeface="Calibri" panose="020F0502020204030204" pitchFamily="34" charset="0"/>
              </a:rPr>
              <a:t>.</a:t>
            </a:r>
          </a:p>
          <a:p>
            <a:pPr marL="0" indent="0">
              <a:buNone/>
            </a:pPr>
            <a:r>
              <a:rPr lang="it-IT" sz="2400" kern="100" dirty="0" err="1">
                <a:effectLst/>
                <a:latin typeface="Calibri (Corpo)"/>
                <a:ea typeface="Calibri" panose="020F0502020204030204" pitchFamily="34" charset="0"/>
                <a:cs typeface="Times New Roman" panose="02020603050405020304" pitchFamily="18" charset="0"/>
              </a:rPr>
              <a:t>All</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Marino's</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declarations</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true</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which</a:t>
            </a:r>
            <a:r>
              <a:rPr lang="it-IT" sz="2400" kern="100" dirty="0">
                <a:effectLst/>
                <a:latin typeface="Calibri (Corpo)"/>
                <a:ea typeface="Calibri" panose="020F0502020204030204" pitchFamily="34" charset="0"/>
                <a:cs typeface="Times New Roman" panose="02020603050405020304" pitchFamily="18" charset="0"/>
              </a:rPr>
              <a:t> are on the </a:t>
            </a:r>
            <a:r>
              <a:rPr lang="it-IT" sz="2400" kern="100" dirty="0" err="1">
                <a:effectLst/>
                <a:latin typeface="Calibri (Corpo)"/>
                <a:ea typeface="Calibri" panose="020F0502020204030204" pitchFamily="34" charset="0"/>
                <a:cs typeface="Times New Roman" panose="02020603050405020304" pitchFamily="18" charset="0"/>
              </a:rPr>
              <a:t>contrary</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extremely</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limping</a:t>
            </a:r>
            <a:r>
              <a:rPr lang="it-IT" sz="2400" kern="100" dirty="0">
                <a:effectLst/>
                <a:latin typeface="Calibri (Corpo)"/>
                <a:ea typeface="Calibri" panose="020F0502020204030204" pitchFamily="34" charset="0"/>
                <a:cs typeface="Times New Roman" panose="02020603050405020304" pitchFamily="18" charset="0"/>
              </a:rPr>
              <a:t>, under more </a:t>
            </a:r>
            <a:r>
              <a:rPr lang="it-IT" sz="2400" kern="100" dirty="0" err="1">
                <a:effectLst/>
                <a:latin typeface="Calibri (Corpo)"/>
                <a:ea typeface="Calibri" panose="020F0502020204030204" pitchFamily="34" charset="0"/>
                <a:cs typeface="Times New Roman" panose="02020603050405020304" pitchFamily="18" charset="0"/>
              </a:rPr>
              <a:t>than</a:t>
            </a:r>
            <a:r>
              <a:rPr lang="it-IT" sz="2400" kern="100" dirty="0">
                <a:effectLst/>
                <a:latin typeface="Calibri (Corpo)"/>
                <a:ea typeface="Calibri" panose="020F0502020204030204" pitchFamily="34" charset="0"/>
                <a:cs typeface="Times New Roman" panose="02020603050405020304" pitchFamily="18" charset="0"/>
              </a:rPr>
              <a:t> one </a:t>
            </a:r>
            <a:r>
              <a:rPr lang="it-IT" sz="2400" kern="100" dirty="0" err="1">
                <a:effectLst/>
                <a:latin typeface="Calibri (Corpo)"/>
                <a:ea typeface="Calibri" panose="020F0502020204030204" pitchFamily="34" charset="0"/>
                <a:cs typeface="Times New Roman" panose="02020603050405020304" pitchFamily="18" charset="0"/>
              </a:rPr>
              <a:t>profile</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it</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is</a:t>
            </a:r>
            <a:r>
              <a:rPr lang="it-IT" sz="2400" kern="100" dirty="0">
                <a:effectLst/>
                <a:latin typeface="Calibri (Corpo)"/>
                <a:ea typeface="Calibri" panose="020F0502020204030204" pitchFamily="34" charset="0"/>
                <a:cs typeface="Times New Roman" panose="02020603050405020304" pitchFamily="18" charset="0"/>
              </a:rPr>
              <a:t> an </a:t>
            </a:r>
            <a:r>
              <a:rPr lang="it-IT" sz="2400" kern="100" dirty="0" err="1">
                <a:effectLst/>
                <a:latin typeface="Calibri (Corpo)"/>
                <a:ea typeface="Calibri" panose="020F0502020204030204" pitchFamily="34" charset="0"/>
                <a:cs typeface="Times New Roman" panose="02020603050405020304" pitchFamily="18" charset="0"/>
              </a:rPr>
              <a:t>incorrect</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inferential</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hermeneutic</a:t>
            </a:r>
            <a:r>
              <a:rPr lang="it-IT" sz="2400" kern="100" dirty="0">
                <a:effectLst/>
                <a:latin typeface="Calibri (Corpo)"/>
                <a:ea typeface="Calibri" panose="020F0502020204030204" pitchFamily="34" charset="0"/>
                <a:cs typeface="Times New Roman" panose="02020603050405020304" pitchFamily="18" charset="0"/>
              </a:rPr>
              <a:t> option, in </a:t>
            </a:r>
            <a:r>
              <a:rPr lang="it-IT" sz="2400" kern="100" dirty="0" err="1">
                <a:effectLst/>
                <a:latin typeface="Calibri (Corpo)"/>
                <a:ea typeface="Calibri" panose="020F0502020204030204" pitchFamily="34" charset="0"/>
                <a:cs typeface="Times New Roman" panose="02020603050405020304" pitchFamily="18" charset="0"/>
              </a:rPr>
              <a:t>which</a:t>
            </a:r>
            <a:r>
              <a:rPr lang="it-IT" sz="2400" kern="100" dirty="0">
                <a:effectLst/>
                <a:latin typeface="Calibri (Corpo)"/>
                <a:ea typeface="Calibri" panose="020F0502020204030204" pitchFamily="34" charset="0"/>
                <a:cs typeface="Times New Roman" panose="02020603050405020304" pitchFamily="18" charset="0"/>
              </a:rPr>
              <a:t> from the single (</a:t>
            </a:r>
            <a:r>
              <a:rPr lang="it-IT" sz="2400" kern="100" dirty="0" err="1">
                <a:effectLst/>
                <a:latin typeface="Calibri (Corpo)"/>
                <a:ea typeface="Calibri" panose="020F0502020204030204" pitchFamily="34" charset="0"/>
                <a:cs typeface="Times New Roman" panose="02020603050405020304" pitchFamily="18" charset="0"/>
              </a:rPr>
              <a:t>generic</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element</a:t>
            </a:r>
            <a:r>
              <a:rPr lang="it-IT" sz="2400" kern="100" dirty="0">
                <a:effectLst/>
                <a:latin typeface="Calibri (Corpo)"/>
                <a:ea typeface="Calibri" panose="020F0502020204030204" pitchFamily="34" charset="0"/>
                <a:cs typeface="Times New Roman" panose="02020603050405020304" pitchFamily="18" charset="0"/>
              </a:rPr>
              <a:t>, an </a:t>
            </a:r>
            <a:r>
              <a:rPr lang="it-IT" sz="2400" kern="100" dirty="0" err="1">
                <a:effectLst/>
                <a:latin typeface="Calibri (Corpo)"/>
                <a:ea typeface="Calibri" panose="020F0502020204030204" pitchFamily="34" charset="0"/>
                <a:cs typeface="Times New Roman" panose="02020603050405020304" pitchFamily="18" charset="0"/>
              </a:rPr>
              <a:t>attempt</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is</a:t>
            </a:r>
            <a:r>
              <a:rPr lang="it-IT" sz="2400" kern="100" dirty="0">
                <a:effectLst/>
                <a:latin typeface="Calibri (Corpo)"/>
                <a:ea typeface="Calibri" panose="020F0502020204030204" pitchFamily="34" charset="0"/>
                <a:cs typeface="Times New Roman" panose="02020603050405020304" pitchFamily="18" charset="0"/>
              </a:rPr>
              <a:t> made to </a:t>
            </a:r>
            <a:r>
              <a:rPr lang="it-IT" sz="2400" kern="100" dirty="0" err="1">
                <a:effectLst/>
                <a:latin typeface="Calibri (Corpo)"/>
                <a:ea typeface="Calibri" panose="020F0502020204030204" pitchFamily="34" charset="0"/>
                <a:cs typeface="Times New Roman" panose="02020603050405020304" pitchFamily="18" charset="0"/>
              </a:rPr>
              <a:t>attribute</a:t>
            </a:r>
            <a:r>
              <a:rPr lang="it-IT" sz="2400" kern="100" dirty="0">
                <a:effectLst/>
                <a:latin typeface="Calibri (Corpo)"/>
                <a:ea typeface="Calibri" panose="020F0502020204030204" pitchFamily="34" charset="0"/>
                <a:cs typeface="Times New Roman" panose="02020603050405020304" pitchFamily="18" charset="0"/>
              </a:rPr>
              <a:t> a </a:t>
            </a:r>
            <a:r>
              <a:rPr lang="it-IT" sz="2400" kern="100" dirty="0" err="1">
                <a:effectLst/>
                <a:latin typeface="Calibri (Corpo)"/>
                <a:ea typeface="Calibri" panose="020F0502020204030204" pitchFamily="34" charset="0"/>
                <a:cs typeface="Times New Roman" panose="02020603050405020304" pitchFamily="18" charset="0"/>
              </a:rPr>
              <a:t>seal</a:t>
            </a:r>
            <a:r>
              <a:rPr lang="it-IT" sz="2400" kern="100" dirty="0">
                <a:effectLst/>
                <a:latin typeface="Calibri (Corpo)"/>
                <a:ea typeface="Calibri" panose="020F0502020204030204" pitchFamily="34" charset="0"/>
                <a:cs typeface="Times New Roman" panose="02020603050405020304" pitchFamily="18" charset="0"/>
              </a:rPr>
              <a:t> of </a:t>
            </a:r>
            <a:r>
              <a:rPr lang="it-IT" sz="2400" kern="100" dirty="0" err="1">
                <a:effectLst/>
                <a:latin typeface="Calibri (Corpo)"/>
                <a:ea typeface="Calibri" panose="020F0502020204030204" pitchFamily="34" charset="0"/>
                <a:cs typeface="Times New Roman" panose="02020603050405020304" pitchFamily="18" charset="0"/>
              </a:rPr>
              <a:t>originality</a:t>
            </a:r>
            <a:r>
              <a:rPr lang="it-IT" sz="2400" kern="100" dirty="0">
                <a:effectLst/>
                <a:latin typeface="Calibri (Corpo)"/>
                <a:ea typeface="Calibri" panose="020F0502020204030204" pitchFamily="34" charset="0"/>
                <a:cs typeface="Times New Roman" panose="02020603050405020304" pitchFamily="18" charset="0"/>
              </a:rPr>
              <a:t> and </a:t>
            </a:r>
            <a:r>
              <a:rPr lang="it-IT" sz="2400" kern="100" dirty="0" err="1">
                <a:effectLst/>
                <a:latin typeface="Calibri (Corpo)"/>
                <a:ea typeface="Calibri" panose="020F0502020204030204" pitchFamily="34" charset="0"/>
                <a:cs typeface="Times New Roman" panose="02020603050405020304" pitchFamily="18" charset="0"/>
              </a:rPr>
              <a:t>truthfulness</a:t>
            </a:r>
            <a:r>
              <a:rPr lang="it-IT" sz="2400" kern="100" dirty="0">
                <a:effectLst/>
                <a:latin typeface="Calibri (Corpo)"/>
                <a:ea typeface="Calibri" panose="020F0502020204030204" pitchFamily="34" charset="0"/>
                <a:cs typeface="Times New Roman" panose="02020603050405020304" pitchFamily="18" charset="0"/>
              </a:rPr>
              <a:t> to ali </a:t>
            </a:r>
            <a:r>
              <a:rPr lang="it-IT" sz="2400" kern="100" dirty="0" err="1">
                <a:effectLst/>
                <a:latin typeface="Calibri (Corpo)"/>
                <a:ea typeface="Calibri" panose="020F0502020204030204" pitchFamily="34" charset="0"/>
                <a:cs typeface="Times New Roman" panose="02020603050405020304" pitchFamily="18" charset="0"/>
              </a:rPr>
              <a:t>that</a:t>
            </a:r>
            <a:r>
              <a:rPr lang="it-IT" sz="2400" kern="100" dirty="0">
                <a:effectLst/>
                <a:latin typeface="Calibri (Corpo)"/>
                <a:ea typeface="Calibri" panose="020F0502020204030204" pitchFamily="34" charset="0"/>
                <a:cs typeface="Times New Roman" panose="02020603050405020304" pitchFamily="18" charset="0"/>
              </a:rPr>
              <a:t> the </a:t>
            </a:r>
            <a:r>
              <a:rPr lang="it-IT" sz="2400" kern="100" dirty="0" err="1">
                <a:effectLst/>
                <a:latin typeface="Calibri (Corpo)"/>
                <a:ea typeface="Calibri" panose="020F0502020204030204" pitchFamily="34" charset="0"/>
                <a:cs typeface="Times New Roman" panose="02020603050405020304" pitchFamily="18" charset="0"/>
              </a:rPr>
              <a:t>witness</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related</a:t>
            </a:r>
            <a:r>
              <a:rPr lang="it-IT" sz="2400" kern="100" dirty="0">
                <a:effectLst/>
                <a:latin typeface="Calibri (Corpo)"/>
                <a:ea typeface="Calibri" panose="020F0502020204030204" pitchFamily="34" charset="0"/>
                <a:cs typeface="Times New Roman" panose="02020603050405020304" pitchFamily="18" charset="0"/>
              </a:rPr>
              <a:t> and </a:t>
            </a:r>
            <a:r>
              <a:rPr lang="it-IT" sz="2400" kern="100" dirty="0" err="1">
                <a:effectLst/>
                <a:latin typeface="Calibri (Corpo)"/>
                <a:ea typeface="Calibri" panose="020F0502020204030204" pitchFamily="34" charset="0"/>
                <a:cs typeface="Times New Roman" panose="02020603050405020304" pitchFamily="18" charset="0"/>
              </a:rPr>
              <a:t>which</a:t>
            </a:r>
            <a:r>
              <a:rPr lang="it-IT" sz="2400" kern="100" dirty="0">
                <a:effectLst/>
                <a:latin typeface="Calibri (Corpo)"/>
                <a:ea typeface="Calibri" panose="020F0502020204030204" pitchFamily="34" charset="0"/>
                <a:cs typeface="Times New Roman" panose="02020603050405020304" pitchFamily="18" charset="0"/>
              </a:rPr>
              <a:t>, must </a:t>
            </a:r>
            <a:r>
              <a:rPr lang="it-IT" sz="2400" kern="100" dirty="0" err="1">
                <a:effectLst/>
                <a:latin typeface="Calibri (Corpo)"/>
                <a:ea typeface="Calibri" panose="020F0502020204030204" pitchFamily="34" charset="0"/>
                <a:cs typeface="Times New Roman" panose="02020603050405020304" pitchFamily="18" charset="0"/>
              </a:rPr>
              <a:t>actually</a:t>
            </a:r>
            <a:r>
              <a:rPr lang="it-IT" sz="2400" kern="100" dirty="0">
                <a:effectLst/>
                <a:latin typeface="Calibri (Corpo)"/>
                <a:ea typeface="Calibri" panose="020F0502020204030204" pitchFamily="34" charset="0"/>
                <a:cs typeface="Times New Roman" panose="02020603050405020304" pitchFamily="18" charset="0"/>
              </a:rPr>
              <a:t> and </a:t>
            </a:r>
            <a:r>
              <a:rPr lang="it-IT" sz="2400" kern="100" dirty="0" err="1">
                <a:effectLst/>
                <a:latin typeface="Calibri (Corpo)"/>
                <a:ea typeface="Calibri" panose="020F0502020204030204" pitchFamily="34" charset="0"/>
                <a:cs typeface="Times New Roman" panose="02020603050405020304" pitchFamily="18" charset="0"/>
              </a:rPr>
              <a:t>obviuosly</a:t>
            </a:r>
            <a:r>
              <a:rPr lang="it-IT" sz="2400" kern="100" dirty="0">
                <a:effectLst/>
                <a:latin typeface="Calibri (Corpo)"/>
                <a:ea typeface="Calibri" panose="020F0502020204030204" pitchFamily="34" charset="0"/>
                <a:cs typeface="Times New Roman" panose="02020603050405020304" pitchFamily="18" charset="0"/>
              </a:rPr>
              <a:t> be </a:t>
            </a:r>
            <a:r>
              <a:rPr lang="it-IT" sz="2400" kern="100" dirty="0" err="1">
                <a:effectLst/>
                <a:latin typeface="Calibri (Corpo)"/>
                <a:ea typeface="Calibri" panose="020F0502020204030204" pitchFamily="34" charset="0"/>
                <a:cs typeface="Times New Roman" panose="02020603050405020304" pitchFamily="18" charset="0"/>
              </a:rPr>
              <a:t>proved</a:t>
            </a:r>
            <a:r>
              <a:rPr lang="it-IT" sz="2400" kern="100" dirty="0">
                <a:effectLst/>
                <a:latin typeface="Calibri (Corpo)"/>
                <a:ea typeface="Calibri" panose="020F0502020204030204" pitchFamily="34" charset="0"/>
                <a:cs typeface="Times New Roman" panose="02020603050405020304" pitchFamily="18" charset="0"/>
              </a:rPr>
              <a:t>.</a:t>
            </a:r>
            <a:endParaRPr lang="it-IT" sz="2400" kern="100" dirty="0">
              <a:latin typeface="Calibri (Corpo)"/>
              <a:ea typeface="Calibri" panose="020F0502020204030204" pitchFamily="34" charset="0"/>
              <a:cs typeface="Times New Roman" panose="02020603050405020304" pitchFamily="18" charset="0"/>
            </a:endParaRPr>
          </a:p>
          <a:p>
            <a:pPr marL="0" indent="0">
              <a:buNone/>
            </a:pPr>
            <a:r>
              <a:rPr lang="it-IT" sz="2400" kern="100" dirty="0" err="1">
                <a:latin typeface="Calibri (Corpo)"/>
                <a:ea typeface="Calibri" panose="020F0502020204030204" pitchFamily="34" charset="0"/>
                <a:cs typeface="Times New Roman" panose="02020603050405020304" pitchFamily="18" charset="0"/>
              </a:rPr>
              <a:t>I</a:t>
            </a:r>
            <a:r>
              <a:rPr lang="it-IT" sz="2400" dirty="0" err="1">
                <a:effectLst/>
                <a:latin typeface="Calibri (Corpo)"/>
                <a:ea typeface="Calibri" panose="020F0502020204030204" pitchFamily="34" charset="0"/>
              </a:rPr>
              <a:t>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is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also</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true</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that</a:t>
            </a:r>
            <a:r>
              <a:rPr lang="it-IT" sz="2400" dirty="0">
                <a:effectLst/>
                <a:latin typeface="Calibri (Corpo)"/>
                <a:ea typeface="Calibri" panose="020F0502020204030204" pitchFamily="34" charset="0"/>
              </a:rPr>
              <a:t> Giardini Stefano, the </a:t>
            </a:r>
            <a:r>
              <a:rPr lang="it-IT" sz="2400" dirty="0" err="1">
                <a:effectLst/>
                <a:latin typeface="Calibri (Corpo)"/>
                <a:ea typeface="Calibri" panose="020F0502020204030204" pitchFamily="34" charset="0"/>
              </a:rPr>
              <a:t>defendant's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cellmate</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was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called</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uncle</a:t>
            </a:r>
            <a:r>
              <a:rPr lang="it-IT" sz="2400" dirty="0">
                <a:effectLst/>
                <a:latin typeface="Calibri (Corpo)"/>
                <a:ea typeface="Calibri" panose="020F0502020204030204" pitchFamily="34" charset="0"/>
              </a:rPr>
              <a:t>" in </a:t>
            </a:r>
            <a:r>
              <a:rPr lang="it-IT" sz="2400" dirty="0" err="1">
                <a:effectLst/>
                <a:latin typeface="Calibri (Corpo)"/>
                <a:ea typeface="Calibri" panose="020F0502020204030204" pitchFamily="34" charset="0"/>
              </a:rPr>
              <a:t>prison</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see</a:t>
            </a:r>
            <a:r>
              <a:rPr lang="it-IT" sz="2400" dirty="0">
                <a:effectLst/>
                <a:latin typeface="Calibri (Corpo)"/>
                <a:ea typeface="Calibri" panose="020F0502020204030204" pitchFamily="34" charset="0"/>
              </a:rPr>
              <a:t> page 79 of the </a:t>
            </a:r>
            <a:r>
              <a:rPr lang="it-IT" sz="2400" dirty="0" err="1">
                <a:effectLst/>
                <a:latin typeface="Calibri (Corpo)"/>
                <a:ea typeface="Calibri" panose="020F0502020204030204" pitchFamily="34" charset="0"/>
              </a:rPr>
              <a:t>testimony</a:t>
            </a:r>
            <a:r>
              <a:rPr lang="it-IT" sz="2400" dirty="0">
                <a:effectLst/>
                <a:latin typeface="Calibri (Corpo)"/>
                <a:ea typeface="Calibri" panose="020F0502020204030204" pitchFamily="34" charset="0"/>
              </a:rPr>
              <a:t> of Giardini in the hearing of the 6th of March) and </a:t>
            </a:r>
            <a:r>
              <a:rPr lang="it-IT" sz="2400" dirty="0" err="1">
                <a:effectLst/>
                <a:latin typeface="Calibri (Corpo)"/>
                <a:ea typeface="Calibri" panose="020F0502020204030204" pitchFamily="34" charset="0"/>
              </a:rPr>
              <a:t>that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Oseghale</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confessed</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nothing</a:t>
            </a:r>
            <a:r>
              <a:rPr lang="it-IT" sz="2400" dirty="0">
                <a:effectLst/>
                <a:latin typeface="Calibri (Corpo)"/>
                <a:ea typeface="Calibri" panose="020F0502020204030204" pitchFamily="34" charset="0"/>
              </a:rPr>
              <a:t> to </a:t>
            </a:r>
            <a:r>
              <a:rPr lang="it-IT" sz="2400" dirty="0" err="1">
                <a:effectLst/>
                <a:latin typeface="Calibri (Corpo)"/>
                <a:ea typeface="Calibri" panose="020F0502020204030204" pitchFamily="34" charset="0"/>
              </a:rPr>
              <a:t>his</a:t>
            </a:r>
            <a:r>
              <a:rPr lang="it-IT" sz="2400" dirty="0">
                <a:effectLst/>
                <a:latin typeface="Calibri (Corpo)"/>
                <a:ea typeface="Calibri" panose="020F0502020204030204" pitchFamily="34" charset="0"/>
              </a:rPr>
              <a:t> celi </a:t>
            </a:r>
            <a:r>
              <a:rPr lang="it-IT" sz="2400" dirty="0" err="1">
                <a:effectLst/>
                <a:latin typeface="Calibri (Corpo)"/>
                <a:ea typeface="Calibri" panose="020F0502020204030204" pitchFamily="34" charset="0"/>
              </a:rPr>
              <a:t>mates</a:t>
            </a:r>
            <a:r>
              <a:rPr lang="it-IT" sz="2400" dirty="0">
                <a:effectLst/>
                <a:latin typeface="Calibri (Corpo)"/>
                <a:ea typeface="Calibri" panose="020F0502020204030204" pitchFamily="34" charset="0"/>
              </a:rPr>
              <a:t> in relation to </a:t>
            </a:r>
            <a:r>
              <a:rPr lang="it-IT" sz="2400" dirty="0" err="1">
                <a:effectLst/>
                <a:latin typeface="Calibri (Corpo)"/>
                <a:ea typeface="Calibri" panose="020F0502020204030204" pitchFamily="34" charset="0"/>
              </a:rPr>
              <a:t>his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involvement</a:t>
            </a:r>
            <a:r>
              <a:rPr lang="it-IT" sz="2400" dirty="0">
                <a:effectLst/>
                <a:latin typeface="Calibri (Corpo)"/>
                <a:ea typeface="Calibri" panose="020F0502020204030204" pitchFamily="34" charset="0"/>
              </a:rPr>
              <a:t> in </a:t>
            </a:r>
            <a:r>
              <a:rPr lang="it-IT" sz="2400" dirty="0" err="1">
                <a:effectLst/>
                <a:latin typeface="Calibri (Corpo)"/>
                <a:ea typeface="Calibri" panose="020F0502020204030204" pitchFamily="34" charset="0"/>
              </a:rPr>
              <a:t>Pamela's</a:t>
            </a:r>
            <a:r>
              <a:rPr lang="it-IT" sz="2400" dirty="0">
                <a:effectLst/>
                <a:latin typeface="Calibri (Corpo)"/>
                <a:ea typeface="Calibri" panose="020F0502020204030204" pitchFamily="34" charset="0"/>
              </a:rPr>
              <a:t> murder, </a:t>
            </a:r>
            <a:r>
              <a:rPr lang="it-IT" sz="2400" dirty="0" err="1">
                <a:effectLst/>
                <a:latin typeface="Calibri (Corpo)"/>
                <a:ea typeface="Calibri" panose="020F0502020204030204" pitchFamily="34" charset="0"/>
              </a:rPr>
              <a:t>claiming</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that</a:t>
            </a:r>
            <a:r>
              <a:rPr lang="it-IT" sz="2400" dirty="0">
                <a:effectLst/>
                <a:latin typeface="Calibri (Corpo)"/>
                <a:ea typeface="Calibri" panose="020F0502020204030204" pitchFamily="34" charset="0"/>
              </a:rPr>
              <a:t> the giri </a:t>
            </a:r>
            <a:r>
              <a:rPr lang="it-IT" sz="2400" dirty="0" err="1">
                <a:effectLst/>
                <a:latin typeface="Calibri (Corpo)"/>
                <a:ea typeface="Calibri" panose="020F0502020204030204" pitchFamily="34" charset="0"/>
              </a:rPr>
              <a:t>had</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felt</a:t>
            </a:r>
            <a:r>
              <a:rPr lang="it-IT" sz="2400" dirty="0">
                <a:effectLst/>
                <a:latin typeface="Calibri (Corpo)"/>
                <a:ea typeface="Calibri" panose="020F0502020204030204" pitchFamily="34" charset="0"/>
              </a:rPr>
              <a:t> ili </a:t>
            </a:r>
            <a:r>
              <a:rPr lang="it-IT" sz="2400" dirty="0" err="1">
                <a:effectLst/>
                <a:latin typeface="Calibri (Corpo)"/>
                <a:ea typeface="Calibri" panose="020F0502020204030204" pitchFamily="34" charset="0"/>
              </a:rPr>
              <a:t>as</a:t>
            </a:r>
            <a:r>
              <a:rPr lang="it-IT" sz="2400" dirty="0">
                <a:effectLst/>
                <a:latin typeface="Calibri (Corpo)"/>
                <a:ea typeface="Calibri" panose="020F0502020204030204" pitchFamily="34" charset="0"/>
              </a:rPr>
              <a:t> a </a:t>
            </a:r>
            <a:r>
              <a:rPr lang="it-IT" sz="2400" dirty="0" err="1">
                <a:effectLst/>
                <a:latin typeface="Calibri (Corpo)"/>
                <a:ea typeface="Calibri" panose="020F0502020204030204" pitchFamily="34" charset="0"/>
              </a:rPr>
              <a:t>result</a:t>
            </a:r>
            <a:r>
              <a:rPr lang="it-IT" sz="2400" dirty="0">
                <a:effectLst/>
                <a:latin typeface="Calibri (Corpo)"/>
                <a:ea typeface="Calibri" panose="020F0502020204030204" pitchFamily="34" charset="0"/>
              </a:rPr>
              <a:t> of </a:t>
            </a:r>
            <a:r>
              <a:rPr lang="it-IT" sz="2400" dirty="0" err="1">
                <a:effectLst/>
                <a:latin typeface="Calibri (Corpo)"/>
                <a:ea typeface="Calibri" panose="020F0502020204030204" pitchFamily="34" charset="0"/>
              </a:rPr>
              <a:t>taking</a:t>
            </a:r>
            <a:r>
              <a:rPr lang="it-IT" sz="2400" dirty="0">
                <a:effectLst/>
                <a:latin typeface="Calibri (Corpo)"/>
                <a:ea typeface="Calibri" panose="020F0502020204030204" pitchFamily="34" charset="0"/>
              </a:rPr>
              <a:t> the </a:t>
            </a:r>
            <a:r>
              <a:rPr lang="it-IT" sz="2400" dirty="0" err="1">
                <a:effectLst/>
                <a:latin typeface="Calibri (Corpo)"/>
                <a:ea typeface="Calibri" panose="020F0502020204030204" pitchFamily="34" charset="0"/>
              </a:rPr>
              <a:t>drug</a:t>
            </a:r>
            <a:r>
              <a:rPr lang="it-IT" sz="2400" dirty="0">
                <a:effectLst/>
                <a:latin typeface="Calibri (Corpo)"/>
                <a:ea typeface="Calibri" panose="020F0502020204030204" pitchFamily="34" charset="0"/>
              </a:rPr>
              <a:t>.</a:t>
            </a:r>
            <a:endParaRPr lang="it-IT" sz="2400" dirty="0">
              <a:latin typeface="Calibri (Corpo)"/>
            </a:endParaRPr>
          </a:p>
        </p:txBody>
      </p:sp>
    </p:spTree>
    <p:extLst>
      <p:ext uri="{BB962C8B-B14F-4D97-AF65-F5344CB8AC3E}">
        <p14:creationId xmlns:p14="http://schemas.microsoft.com/office/powerpoint/2010/main" val="36245712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83D0B01-5250-04ED-F162-DDE5DFB50DCA}"/>
              </a:ext>
            </a:extLst>
          </p:cNvPr>
          <p:cNvSpPr>
            <a:spLocks noGrp="1"/>
          </p:cNvSpPr>
          <p:nvPr>
            <p:ph idx="1"/>
          </p:nvPr>
        </p:nvSpPr>
        <p:spPr>
          <a:xfrm>
            <a:off x="615142" y="365760"/>
            <a:ext cx="10738658" cy="5811203"/>
          </a:xfrm>
        </p:spPr>
        <p:txBody>
          <a:bodyPr>
            <a:noAutofit/>
          </a:bodyPr>
          <a:lstStyle/>
          <a:p>
            <a:pPr marL="0" indent="0">
              <a:buNone/>
            </a:pPr>
            <a:r>
              <a:rPr lang="it-IT" kern="100" dirty="0">
                <a:latin typeface="Calibri (Corpo)"/>
                <a:ea typeface="Calibri" panose="020F0502020204030204" pitchFamily="34" charset="0"/>
                <a:cs typeface="Times New Roman" panose="02020603050405020304" pitchFamily="18" charset="0"/>
              </a:rPr>
              <a:t>T</a:t>
            </a:r>
            <a:r>
              <a:rPr lang="it-IT" kern="100" dirty="0">
                <a:effectLst/>
                <a:latin typeface="Calibri (Corpo)"/>
                <a:ea typeface="Calibri" panose="020F0502020204030204" pitchFamily="34" charset="0"/>
                <a:cs typeface="Times New Roman" panose="02020603050405020304" pitchFamily="18" charset="0"/>
              </a:rPr>
              <a:t>he </a:t>
            </a:r>
            <a:r>
              <a:rPr lang="it-IT" kern="100" dirty="0" err="1">
                <a:effectLst/>
                <a:latin typeface="Calibri (Corpo)"/>
                <a:ea typeface="Calibri" panose="020F0502020204030204" pitchFamily="34" charset="0"/>
                <a:cs typeface="Times New Roman" panose="02020603050405020304" pitchFamily="18" charset="0"/>
              </a:rPr>
              <a:t>intermediation</a:t>
            </a:r>
            <a:r>
              <a:rPr lang="it-IT" kern="100" dirty="0">
                <a:effectLst/>
                <a:latin typeface="Calibri (Corpo)"/>
                <a:ea typeface="Calibri" panose="020F0502020204030204" pitchFamily="34" charset="0"/>
                <a:cs typeface="Times New Roman" panose="02020603050405020304" pitchFamily="18" charset="0"/>
              </a:rPr>
              <a:t> of Stefano Re (</a:t>
            </a:r>
            <a:r>
              <a:rPr lang="it-IT" kern="100" dirty="0" err="1">
                <a:effectLst/>
                <a:latin typeface="Calibri (Corpo)"/>
                <a:ea typeface="Calibri" panose="020F0502020204030204" pitchFamily="34" charset="0"/>
                <a:cs typeface="Times New Roman" panose="02020603050405020304" pitchFamily="18" charset="0"/>
              </a:rPr>
              <a:t>who</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admitted</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circumstance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will</a:t>
            </a:r>
            <a:r>
              <a:rPr lang="it-IT" kern="100" dirty="0">
                <a:effectLst/>
                <a:latin typeface="Calibri (Corpo)"/>
                <a:ea typeface="Calibri" panose="020F0502020204030204" pitchFamily="34" charset="0"/>
                <a:cs typeface="Times New Roman" panose="02020603050405020304" pitchFamily="18" charset="0"/>
              </a:rPr>
              <a:t> be </a:t>
            </a:r>
            <a:r>
              <a:rPr lang="it-IT" kern="100" dirty="0" err="1">
                <a:effectLst/>
                <a:latin typeface="Calibri (Corpo)"/>
                <a:ea typeface="Calibri" panose="020F0502020204030204" pitchFamily="34" charset="0"/>
                <a:cs typeface="Times New Roman" panose="02020603050405020304" pitchFamily="18" charset="0"/>
              </a:rPr>
              <a:t>said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shortly</a:t>
            </a:r>
            <a:r>
              <a:rPr lang="it-IT" kern="100" dirty="0">
                <a:effectLst/>
                <a:latin typeface="Calibri (Corpo)"/>
                <a:ea typeface="Calibri" panose="020F0502020204030204" pitchFamily="34" charset="0"/>
                <a:cs typeface="Times New Roman" panose="02020603050405020304" pitchFamily="18" charset="0"/>
              </a:rPr>
              <a:t>), Marino </a:t>
            </a:r>
            <a:r>
              <a:rPr lang="it-IT" kern="100" dirty="0" err="1">
                <a:effectLst/>
                <a:latin typeface="Calibri (Corpo)"/>
                <a:ea typeface="Calibri" panose="020F0502020204030204" pitchFamily="34" charset="0"/>
                <a:cs typeface="Times New Roman" panose="02020603050405020304" pitchFamily="18" charset="0"/>
              </a:rPr>
              <a:t>learned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details</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procedural</a:t>
            </a:r>
            <a:r>
              <a:rPr lang="it-IT" kern="100" dirty="0">
                <a:effectLst/>
                <a:latin typeface="Calibri (Corpo)"/>
                <a:ea typeface="Calibri" panose="020F0502020204030204" pitchFamily="34" charset="0"/>
                <a:cs typeface="Times New Roman" panose="02020603050405020304" pitchFamily="18" charset="0"/>
              </a:rPr>
              <a:t> events </a:t>
            </a:r>
            <a:r>
              <a:rPr lang="it-IT" kern="100" dirty="0" err="1">
                <a:effectLst/>
                <a:latin typeface="Calibri (Corpo)"/>
                <a:ea typeface="Calibri" panose="020F0502020204030204" pitchFamily="34" charset="0"/>
                <a:cs typeface="Times New Roman" panose="02020603050405020304" pitchFamily="18" charset="0"/>
              </a:rPr>
              <a:t>concerning</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Oseghale</a:t>
            </a:r>
            <a:r>
              <a:rPr lang="it-IT" kern="100" dirty="0">
                <a:effectLst/>
                <a:latin typeface="Calibri (Corpo)"/>
                <a:ea typeface="Calibri" panose="020F0502020204030204" pitchFamily="34" charset="0"/>
                <a:cs typeface="Times New Roman" panose="02020603050405020304" pitchFamily="18" charset="0"/>
              </a:rPr>
              <a:t>, to be </a:t>
            </a:r>
            <a:r>
              <a:rPr lang="it-IT" kern="100" dirty="0" err="1">
                <a:effectLst/>
                <a:latin typeface="Calibri (Corpo)"/>
                <a:ea typeface="Calibri" panose="020F0502020204030204" pitchFamily="34" charset="0"/>
                <a:cs typeface="Times New Roman" panose="02020603050405020304" pitchFamily="18" charset="0"/>
              </a:rPr>
              <a:t>plausibly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used</a:t>
            </a:r>
            <a:r>
              <a:rPr lang="it-IT" kern="100" dirty="0">
                <a:effectLst/>
                <a:latin typeface="Calibri (Corpo)"/>
                <a:ea typeface="Calibri" panose="020F0502020204030204" pitchFamily="34" charset="0"/>
                <a:cs typeface="Times New Roman" panose="02020603050405020304" pitchFamily="18" charset="0"/>
              </a:rPr>
              <a:t> to </a:t>
            </a:r>
            <a:r>
              <a:rPr lang="it-IT" kern="100" dirty="0" err="1">
                <a:effectLst/>
                <a:latin typeface="Calibri (Corpo)"/>
                <a:ea typeface="Calibri" panose="020F0502020204030204" pitchFamily="34" charset="0"/>
                <a:cs typeface="Times New Roman" panose="02020603050405020304" pitchFamily="18" charset="0"/>
              </a:rPr>
              <a:t>obtain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accreditation</a:t>
            </a:r>
            <a:r>
              <a:rPr lang="it-IT" kern="100" dirty="0">
                <a:effectLst/>
                <a:latin typeface="Calibri (Corpo)"/>
                <a:ea typeface="Calibri" panose="020F0502020204030204" pitchFamily="34" charset="0"/>
                <a:cs typeface="Times New Roman" panose="02020603050405020304" pitchFamily="18" charset="0"/>
              </a:rPr>
              <a:t> from the </a:t>
            </a:r>
            <a:r>
              <a:rPr lang="it-IT" kern="100" dirty="0" err="1">
                <a:effectLst/>
                <a:latin typeface="Calibri (Corpo)"/>
                <a:ea typeface="Calibri" panose="020F0502020204030204" pitchFamily="34" charset="0"/>
                <a:cs typeface="Times New Roman" panose="02020603050405020304" pitchFamily="18" charset="0"/>
              </a:rPr>
              <a:t>judicial</a:t>
            </a:r>
            <a:r>
              <a:rPr lang="it-IT" kern="100" dirty="0">
                <a:effectLst/>
                <a:latin typeface="Calibri (Corpo)"/>
                <a:ea typeface="Calibri" panose="020F0502020204030204" pitchFamily="34" charset="0"/>
                <a:cs typeface="Times New Roman" panose="02020603050405020304" pitchFamily="18" charset="0"/>
              </a:rPr>
              <a:t> authority and </a:t>
            </a:r>
            <a:r>
              <a:rPr lang="it-IT" kern="100" dirty="0" err="1">
                <a:effectLst/>
                <a:latin typeface="Calibri (Corpo)"/>
                <a:ea typeface="Calibri" panose="020F0502020204030204" pitchFamily="34" charset="0"/>
                <a:cs typeface="Times New Roman" panose="02020603050405020304" pitchFamily="18" charset="0"/>
              </a:rPr>
              <a:t>return</a:t>
            </a:r>
            <a:r>
              <a:rPr lang="it-IT" kern="100" dirty="0">
                <a:effectLst/>
                <a:latin typeface="Calibri (Corpo)"/>
                <a:ea typeface="Calibri" panose="020F0502020204030204" pitchFamily="34" charset="0"/>
                <a:cs typeface="Times New Roman" panose="02020603050405020304" pitchFamily="18" charset="0"/>
              </a:rPr>
              <a:t> to take </a:t>
            </a:r>
            <a:r>
              <a:rPr lang="it-IT" kern="100" dirty="0" err="1">
                <a:effectLst/>
                <a:latin typeface="Calibri (Corpo)"/>
                <a:ea typeface="Calibri" panose="020F0502020204030204" pitchFamily="34" charset="0"/>
                <a:cs typeface="Times New Roman" panose="02020603050405020304" pitchFamily="18" charset="0"/>
              </a:rPr>
              <a:t>advantage</a:t>
            </a:r>
            <a:r>
              <a:rPr lang="it-IT" kern="100" dirty="0">
                <a:effectLst/>
                <a:latin typeface="Calibri (Corpo)"/>
                <a:ea typeface="Calibri" panose="020F0502020204030204" pitchFamily="34" charset="0"/>
                <a:cs typeface="Times New Roman" panose="02020603050405020304" pitchFamily="18" charset="0"/>
              </a:rPr>
              <a:t> of </a:t>
            </a:r>
            <a:r>
              <a:rPr lang="it-IT" kern="100" dirty="0" err="1">
                <a:effectLst/>
                <a:latin typeface="Calibri (Corpo)"/>
                <a:ea typeface="Calibri" panose="020F0502020204030204" pitchFamily="34" charset="0"/>
                <a:cs typeface="Times New Roman" panose="02020603050405020304" pitchFamily="18" charset="0"/>
              </a:rPr>
              <a:t>those</a:t>
            </a:r>
            <a:r>
              <a:rPr lang="it-IT" kern="100" dirty="0">
                <a:effectLst/>
                <a:latin typeface="Calibri (Corpo)"/>
                <a:ea typeface="Calibri" panose="020F0502020204030204" pitchFamily="34" charset="0"/>
                <a:cs typeface="Times New Roman" panose="02020603050405020304" pitchFamily="18" charset="0"/>
              </a:rPr>
              <a:t> benefits </a:t>
            </a:r>
            <a:r>
              <a:rPr lang="it-IT" kern="100" dirty="0" err="1">
                <a:effectLst/>
                <a:latin typeface="Calibri (Corpo)"/>
                <a:ea typeface="Calibri" panose="020F0502020204030204" pitchFamily="34" charset="0"/>
                <a:cs typeface="Times New Roman" panose="02020603050405020304" pitchFamily="18" charset="0"/>
              </a:rPr>
              <a:t>that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had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been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revoked</a:t>
            </a:r>
            <a:r>
              <a:rPr lang="it-IT" kern="100" dirty="0">
                <a:effectLst/>
                <a:latin typeface="Calibri (Corpo)"/>
                <a:ea typeface="Calibri" panose="020F0502020204030204" pitchFamily="34" charset="0"/>
                <a:cs typeface="Times New Roman" panose="02020603050405020304" pitchFamily="18" charset="0"/>
              </a:rPr>
              <a:t> to </a:t>
            </a:r>
            <a:r>
              <a:rPr lang="it-IT" kern="100" dirty="0" err="1">
                <a:effectLst/>
                <a:latin typeface="Calibri (Corpo)"/>
                <a:ea typeface="Calibri" panose="020F0502020204030204" pitchFamily="34" charset="0"/>
                <a:cs typeface="Times New Roman" panose="02020603050405020304" pitchFamily="18" charset="0"/>
              </a:rPr>
              <a:t>him</a:t>
            </a:r>
            <a:r>
              <a:rPr lang="it-IT" kern="100" dirty="0">
                <a:effectLst/>
                <a:latin typeface="Calibri (Corpo)"/>
                <a:ea typeface="Calibri" panose="020F0502020204030204" pitchFamily="34" charset="0"/>
                <a:cs typeface="Times New Roman" panose="02020603050405020304" pitchFamily="18" charset="0"/>
              </a:rPr>
              <a:t>.</a:t>
            </a:r>
          </a:p>
          <a:p>
            <a:pPr marL="0" indent="0">
              <a:buNone/>
            </a:pPr>
            <a:r>
              <a:rPr lang="it-IT" dirty="0" err="1">
                <a:effectLst/>
                <a:latin typeface="Calibri (Corpo)"/>
                <a:ea typeface="Calibri" panose="020F0502020204030204" pitchFamily="34" charset="0"/>
              </a:rPr>
              <a:t>Finally</a:t>
            </a:r>
            <a:r>
              <a:rPr lang="it-IT" dirty="0">
                <a:effectLst/>
                <a:latin typeface="Calibri (Corpo)"/>
                <a:ea typeface="Calibri" panose="020F0502020204030204" pitchFamily="34" charset="0"/>
              </a:rPr>
              <a:t>, no </a:t>
            </a:r>
            <a:r>
              <a:rPr lang="it-IT" dirty="0" err="1">
                <a:effectLst/>
                <a:latin typeface="Calibri (Corpo)"/>
                <a:ea typeface="Calibri" panose="020F0502020204030204" pitchFamily="34" charset="0"/>
              </a:rPr>
              <a:t>objective</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evidence</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emerged</a:t>
            </a:r>
            <a:r>
              <a:rPr lang="it-IT" dirty="0">
                <a:effectLst/>
                <a:latin typeface="Calibri (Corpo)"/>
                <a:ea typeface="Calibri" panose="020F0502020204030204" pitchFamily="34" charset="0"/>
              </a:rPr>
              <a:t> from the </a:t>
            </a:r>
            <a:r>
              <a:rPr lang="it-IT" dirty="0" err="1">
                <a:effectLst/>
                <a:latin typeface="Calibri (Corpo)"/>
                <a:ea typeface="Calibri" panose="020F0502020204030204" pitchFamily="34" charset="0"/>
              </a:rPr>
              <a:t>preliminary</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investigation</a:t>
            </a:r>
            <a:r>
              <a:rPr lang="it-IT" dirty="0">
                <a:effectLst/>
                <a:latin typeface="Calibri (Corpo)"/>
                <a:ea typeface="Calibri" panose="020F0502020204030204" pitchFamily="34" charset="0"/>
              </a:rPr>
              <a:t>, of the </a:t>
            </a:r>
            <a:r>
              <a:rPr lang="it-IT" dirty="0" err="1">
                <a:effectLst/>
                <a:latin typeface="Calibri (Corpo)"/>
                <a:ea typeface="Calibri" panose="020F0502020204030204" pitchFamily="34" charset="0"/>
              </a:rPr>
              <a:t>defendant's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affiliation</a:t>
            </a:r>
            <a:r>
              <a:rPr lang="it-IT" dirty="0">
                <a:effectLst/>
                <a:latin typeface="Calibri (Corpo)"/>
                <a:ea typeface="Calibri" panose="020F0502020204030204" pitchFamily="34" charset="0"/>
              </a:rPr>
              <a:t> with </a:t>
            </a:r>
            <a:r>
              <a:rPr lang="it-IT" dirty="0" err="1">
                <a:effectLst/>
                <a:latin typeface="Calibri (Corpo)"/>
                <a:ea typeface="Calibri" panose="020F0502020204030204" pitchFamily="34" charset="0"/>
              </a:rPr>
              <a:t>criminal</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organìzations</a:t>
            </a:r>
            <a:r>
              <a:rPr lang="it-IT" dirty="0">
                <a:effectLst/>
                <a:latin typeface="Calibri (Corpo)"/>
                <a:ea typeface="Calibri" panose="020F0502020204030204" pitchFamily="34" charset="0"/>
              </a:rPr>
              <a:t>.</a:t>
            </a:r>
          </a:p>
          <a:p>
            <a:pPr marL="0" indent="0">
              <a:buNone/>
            </a:pPr>
            <a:r>
              <a:rPr lang="it-IT" kern="100" dirty="0" err="1">
                <a:effectLst/>
                <a:latin typeface="Calibri (Corpo)"/>
                <a:ea typeface="Calibri" panose="020F0502020204030204" pitchFamily="34" charset="0"/>
                <a:cs typeface="Times New Roman" panose="02020603050405020304" pitchFamily="18" charset="0"/>
              </a:rPr>
              <a:t>Analysing</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examination</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other</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alleged</a:t>
            </a:r>
            <a:r>
              <a:rPr lang="it-IT" kern="100" dirty="0">
                <a:effectLst/>
                <a:latin typeface="Calibri (Corpo)"/>
                <a:ea typeface="Calibri" panose="020F0502020204030204" pitchFamily="34" charset="0"/>
                <a:cs typeface="Times New Roman" panose="02020603050405020304" pitchFamily="18" charset="0"/>
              </a:rPr>
              <a:t> crimes, </a:t>
            </a:r>
            <a:r>
              <a:rPr lang="it-IT" kern="100" dirty="0" err="1">
                <a:effectLst/>
                <a:latin typeface="Calibri (Corpo)"/>
                <a:ea typeface="Calibri" panose="020F0502020204030204" pitchFamily="34" charset="0"/>
                <a:cs typeface="Times New Roman" panose="02020603050405020304" pitchFamily="18" charset="0"/>
              </a:rPr>
              <a:t>as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regards</a:t>
            </a:r>
            <a:r>
              <a:rPr lang="it-IT" kern="100" dirty="0">
                <a:effectLst/>
                <a:latin typeface="Calibri (Corpo)"/>
                <a:ea typeface="Calibri" panose="020F0502020204030204" pitchFamily="34" charset="0"/>
                <a:cs typeface="Times New Roman" panose="02020603050405020304" pitchFamily="18" charset="0"/>
              </a:rPr>
              <a:t> the crime </a:t>
            </a:r>
            <a:r>
              <a:rPr lang="it-IT" kern="100" dirty="0" err="1">
                <a:effectLst/>
                <a:latin typeface="Calibri (Corpo)"/>
                <a:ea typeface="Calibri" panose="020F0502020204030204" pitchFamily="34" charset="0"/>
                <a:cs typeface="Times New Roman" panose="02020603050405020304" pitchFamily="18" charset="0"/>
              </a:rPr>
              <a:t>referred</a:t>
            </a:r>
            <a:r>
              <a:rPr lang="it-IT" kern="100" dirty="0">
                <a:effectLst/>
                <a:latin typeface="Calibri (Corpo)"/>
                <a:ea typeface="Calibri" panose="020F0502020204030204" pitchFamily="34" charset="0"/>
                <a:cs typeface="Times New Roman" panose="02020603050405020304" pitchFamily="18" charset="0"/>
              </a:rPr>
              <a:t> to in Artide 410 of the </a:t>
            </a:r>
            <a:r>
              <a:rPr lang="it-IT" kern="100" dirty="0" err="1">
                <a:effectLst/>
                <a:latin typeface="Calibri (Corpo)"/>
                <a:ea typeface="Calibri" panose="020F0502020204030204" pitchFamily="34" charset="0"/>
                <a:cs typeface="Times New Roman" panose="02020603050405020304" pitchFamily="18" charset="0"/>
              </a:rPr>
              <a:t>Criminal</a:t>
            </a:r>
            <a:r>
              <a:rPr lang="it-IT" kern="100" dirty="0">
                <a:effectLst/>
                <a:latin typeface="Calibri (Corpo)"/>
                <a:ea typeface="Calibri" panose="020F0502020204030204" pitchFamily="34" charset="0"/>
                <a:cs typeface="Times New Roman" panose="02020603050405020304" pitchFamily="18" charset="0"/>
              </a:rPr>
              <a:t> Code, no </a:t>
            </a:r>
            <a:r>
              <a:rPr lang="it-IT" kern="100" dirty="0" err="1">
                <a:effectLst/>
                <a:latin typeface="Calibri (Corpo)"/>
                <a:ea typeface="Calibri" panose="020F0502020204030204" pitchFamily="34" charset="0"/>
                <a:cs typeface="Times New Roman" panose="02020603050405020304" pitchFamily="18" charset="0"/>
              </a:rPr>
              <a:t>doubts</a:t>
            </a:r>
            <a:r>
              <a:rPr lang="it-IT" kern="100" dirty="0">
                <a:effectLst/>
                <a:latin typeface="Calibri (Corpo)"/>
                <a:ea typeface="Calibri" panose="020F0502020204030204" pitchFamily="34" charset="0"/>
                <a:cs typeface="Times New Roman" panose="02020603050405020304" pitchFamily="18" charset="0"/>
              </a:rPr>
              <a:t> anse </a:t>
            </a:r>
            <a:r>
              <a:rPr lang="it-IT" kern="100" dirty="0" err="1">
                <a:effectLst/>
                <a:latin typeface="Calibri (Corpo)"/>
                <a:ea typeface="Calibri" panose="020F0502020204030204" pitchFamily="34" charset="0"/>
                <a:cs typeface="Times New Roman" panose="02020603050405020304" pitchFamily="18" charset="0"/>
              </a:rPr>
              <a:t>as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regards</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configurability</a:t>
            </a:r>
            <a:r>
              <a:rPr lang="it-IT" kern="100" dirty="0">
                <a:effectLst/>
                <a:latin typeface="Calibri (Corpo)"/>
                <a:ea typeface="Calibri" panose="020F0502020204030204" pitchFamily="34" charset="0"/>
                <a:cs typeface="Times New Roman" panose="02020603050405020304" pitchFamily="18" charset="0"/>
              </a:rPr>
              <a:t> for the </a:t>
            </a:r>
            <a:r>
              <a:rPr lang="it-IT" kern="100" dirty="0" err="1">
                <a:effectLst/>
                <a:latin typeface="Calibri (Corpo)"/>
                <a:ea typeface="Calibri" panose="020F0502020204030204" pitchFamily="34" charset="0"/>
                <a:cs typeface="Times New Roman" panose="02020603050405020304" pitchFamily="18" charset="0"/>
              </a:rPr>
              <a:t>reason</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mutilations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inflicted</a:t>
            </a:r>
            <a:r>
              <a:rPr lang="it-IT" kern="100" dirty="0">
                <a:effectLst/>
                <a:latin typeface="Calibri (Corpo)"/>
                <a:ea typeface="Calibri" panose="020F0502020204030204" pitchFamily="34" charset="0"/>
                <a:cs typeface="Times New Roman" panose="02020603050405020304" pitchFamily="18" charset="0"/>
              </a:rPr>
              <a:t> on the body of Pamela and of the sure </a:t>
            </a:r>
            <a:r>
              <a:rPr lang="it-IT" kern="100" dirty="0" err="1">
                <a:effectLst/>
                <a:latin typeface="Calibri (Corpo)"/>
                <a:ea typeface="Calibri" panose="020F0502020204030204" pitchFamily="34" charset="0"/>
                <a:cs typeface="Times New Roman" panose="02020603050405020304" pitchFamily="18" charset="0"/>
              </a:rPr>
              <a:t>conscience</a:t>
            </a:r>
            <a:r>
              <a:rPr lang="it-IT" kern="100" dirty="0">
                <a:effectLst/>
                <a:latin typeface="Calibri (Corpo)"/>
                <a:ea typeface="Calibri" panose="020F0502020204030204" pitchFamily="34" charset="0"/>
                <a:cs typeface="Times New Roman" panose="02020603050405020304" pitchFamily="18" charset="0"/>
              </a:rPr>
              <a:t> and </a:t>
            </a:r>
            <a:r>
              <a:rPr lang="it-IT" kern="100" dirty="0" err="1">
                <a:effectLst/>
                <a:latin typeface="Calibri (Corpo)"/>
                <a:ea typeface="Calibri" panose="020F0502020204030204" pitchFamily="34" charset="0"/>
                <a:cs typeface="Times New Roman" panose="02020603050405020304" pitchFamily="18" charset="0"/>
              </a:rPr>
              <a:t>will</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generic</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intent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sufficient</a:t>
            </a:r>
            <a:r>
              <a:rPr lang="it-IT" kern="100" dirty="0">
                <a:effectLst/>
                <a:latin typeface="Calibri (Corpo)"/>
                <a:ea typeface="Calibri" panose="020F0502020204030204" pitchFamily="34" charset="0"/>
                <a:cs typeface="Times New Roman" panose="02020603050405020304" pitchFamily="18" charset="0"/>
              </a:rPr>
              <a:t>) for </a:t>
            </a:r>
            <a:r>
              <a:rPr lang="it-IT" kern="100" dirty="0" err="1">
                <a:effectLst/>
                <a:latin typeface="Calibri (Corpo)"/>
                <a:ea typeface="Calibri" panose="020F0502020204030204" pitchFamily="34" charset="0"/>
                <a:cs typeface="Times New Roman" panose="02020603050405020304" pitchFamily="18" charset="0"/>
              </a:rPr>
              <a:t>Oseghale</a:t>
            </a:r>
            <a:r>
              <a:rPr lang="it-IT" kern="100" dirty="0">
                <a:effectLst/>
                <a:latin typeface="Calibri (Corpo)"/>
                <a:ea typeface="Calibri" panose="020F0502020204030204" pitchFamily="34" charset="0"/>
                <a:cs typeface="Times New Roman" panose="02020603050405020304" pitchFamily="18" charset="0"/>
              </a:rPr>
              <a:t> to </a:t>
            </a:r>
            <a:r>
              <a:rPr lang="it-IT" kern="100" dirty="0" err="1">
                <a:effectLst/>
                <a:latin typeface="Calibri (Corpo)"/>
                <a:ea typeface="Calibri" panose="020F0502020204030204" pitchFamily="34" charset="0"/>
                <a:cs typeface="Times New Roman" panose="02020603050405020304" pitchFamily="18" charset="0"/>
              </a:rPr>
              <a:t>commit</a:t>
            </a:r>
            <a:r>
              <a:rPr lang="it-IT" kern="100" dirty="0">
                <a:effectLst/>
                <a:latin typeface="Calibri (Corpo)"/>
                <a:ea typeface="Calibri" panose="020F0502020204030204" pitchFamily="34" charset="0"/>
                <a:cs typeface="Times New Roman" panose="02020603050405020304" pitchFamily="18" charset="0"/>
              </a:rPr>
              <a:t> an </a:t>
            </a:r>
            <a:r>
              <a:rPr lang="it-IT" kern="100" dirty="0" err="1">
                <a:effectLst/>
                <a:latin typeface="Calibri (Corpo)"/>
                <a:ea typeface="Calibri" panose="020F0502020204030204" pitchFamily="34" charset="0"/>
                <a:cs typeface="Times New Roman" panose="02020603050405020304" pitchFamily="18" charset="0"/>
              </a:rPr>
              <a:t>outrageous</a:t>
            </a:r>
            <a:r>
              <a:rPr lang="it-IT" kern="100" dirty="0">
                <a:effectLst/>
                <a:latin typeface="Calibri (Corpo)"/>
                <a:ea typeface="Calibri" panose="020F0502020204030204" pitchFamily="34" charset="0"/>
                <a:cs typeface="Times New Roman" panose="02020603050405020304" pitchFamily="18" charset="0"/>
              </a:rPr>
              <a:t> act, offensive of the feeling of </a:t>
            </a:r>
            <a:r>
              <a:rPr lang="it-IT" kern="100" dirty="0" err="1">
                <a:effectLst/>
                <a:latin typeface="Calibri (Corpo)"/>
                <a:ea typeface="Calibri" panose="020F0502020204030204" pitchFamily="34" charset="0"/>
                <a:cs typeface="Times New Roman" panose="02020603050405020304" pitchFamily="18" charset="0"/>
              </a:rPr>
              <a:t>pity</a:t>
            </a:r>
            <a:r>
              <a:rPr lang="it-IT" kern="100" dirty="0">
                <a:effectLst/>
                <a:latin typeface="Calibri (Corpo)"/>
                <a:ea typeface="Calibri" panose="020F0502020204030204" pitchFamily="34" charset="0"/>
                <a:cs typeface="Times New Roman" panose="02020603050405020304" pitchFamily="18" charset="0"/>
              </a:rPr>
              <a:t> for a dead </a:t>
            </a:r>
            <a:r>
              <a:rPr lang="it-IT" kern="100" dirty="0" err="1">
                <a:effectLst/>
                <a:latin typeface="Calibri (Corpo)"/>
                <a:ea typeface="Calibri" panose="020F0502020204030204" pitchFamily="34" charset="0"/>
                <a:cs typeface="Times New Roman" panose="02020603050405020304" pitchFamily="18" charset="0"/>
              </a:rPr>
              <a:t>person</a:t>
            </a:r>
            <a:r>
              <a:rPr lang="it-IT" kern="100" dirty="0">
                <a:effectLst/>
                <a:latin typeface="Calibri (Corpo)"/>
                <a:ea typeface="Calibri" panose="020F0502020204030204" pitchFamily="34" charset="0"/>
                <a:cs typeface="Times New Roman" panose="02020603050405020304" pitchFamily="18" charset="0"/>
              </a:rPr>
              <a:t>.</a:t>
            </a:r>
          </a:p>
          <a:p>
            <a:pPr marL="0" indent="0">
              <a:buNone/>
            </a:pPr>
            <a:endParaRPr lang="it-IT" dirty="0">
              <a:latin typeface="Calibri (Corpo)"/>
            </a:endParaRPr>
          </a:p>
        </p:txBody>
      </p:sp>
    </p:spTree>
    <p:extLst>
      <p:ext uri="{BB962C8B-B14F-4D97-AF65-F5344CB8AC3E}">
        <p14:creationId xmlns:p14="http://schemas.microsoft.com/office/powerpoint/2010/main" val="344242639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DD43453-A615-DE3C-6265-AC4F42206C5A}"/>
              </a:ext>
            </a:extLst>
          </p:cNvPr>
          <p:cNvSpPr>
            <a:spLocks noGrp="1"/>
          </p:cNvSpPr>
          <p:nvPr>
            <p:ph idx="1"/>
          </p:nvPr>
        </p:nvSpPr>
        <p:spPr>
          <a:xfrm>
            <a:off x="681643" y="415636"/>
            <a:ext cx="10839797" cy="5951913"/>
          </a:xfrm>
        </p:spPr>
        <p:txBody>
          <a:bodyPr>
            <a:normAutofit/>
          </a:bodyPr>
          <a:lstStyle/>
          <a:p>
            <a:pPr marL="0" indent="0">
              <a:buNone/>
            </a:pPr>
            <a:r>
              <a:rPr lang="it-IT" sz="3200" dirty="0" err="1">
                <a:effectLst/>
                <a:latin typeface="Calibri (Corpo)"/>
                <a:ea typeface="Calibri" panose="020F0502020204030204" pitchFamily="34" charset="0"/>
              </a:rPr>
              <a:t>However</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this</a:t>
            </a:r>
            <a:r>
              <a:rPr lang="it-IT" sz="3200" dirty="0">
                <a:effectLst/>
                <a:latin typeface="Calibri (Corpo)"/>
                <a:ea typeface="Calibri" panose="020F0502020204030204" pitchFamily="34" charset="0"/>
              </a:rPr>
              <a:t> Court </a:t>
            </a:r>
            <a:r>
              <a:rPr lang="it-IT" sz="3200" dirty="0" err="1">
                <a:effectLst/>
                <a:latin typeface="Calibri (Corpo)"/>
                <a:ea typeface="Calibri" panose="020F0502020204030204" pitchFamily="34" charset="0"/>
              </a:rPr>
              <a:t>considers</a:t>
            </a:r>
            <a:r>
              <a:rPr lang="it-IT" sz="3200" dirty="0">
                <a:effectLst/>
                <a:latin typeface="Calibri (Corpo)"/>
                <a:ea typeface="Calibri" panose="020F0502020204030204" pitchFamily="34" charset="0"/>
              </a:rPr>
              <a:t> to be a crime under </a:t>
            </a:r>
            <a:r>
              <a:rPr lang="it-IT" sz="3200" dirty="0" err="1">
                <a:effectLst/>
                <a:latin typeface="Calibri (Corpo)"/>
                <a:ea typeface="Calibri" panose="020F0502020204030204" pitchFamily="34" charset="0"/>
              </a:rPr>
              <a:t>article</a:t>
            </a:r>
            <a:r>
              <a:rPr lang="it-IT" sz="3200" dirty="0">
                <a:effectLst/>
                <a:latin typeface="Calibri (Corpo)"/>
                <a:ea typeface="Calibri" panose="020F0502020204030204" pitchFamily="34" charset="0"/>
              </a:rPr>
              <a:t> 411 of the </a:t>
            </a:r>
            <a:r>
              <a:rPr lang="it-IT" sz="3200" dirty="0" err="1">
                <a:effectLst/>
                <a:latin typeface="Calibri (Corpo)"/>
                <a:ea typeface="Calibri" panose="020F0502020204030204" pitchFamily="34" charset="0"/>
              </a:rPr>
              <a:t>Criminal</a:t>
            </a:r>
            <a:r>
              <a:rPr lang="it-IT" sz="3200" dirty="0">
                <a:effectLst/>
                <a:latin typeface="Calibri (Corpo)"/>
                <a:ea typeface="Calibri" panose="020F0502020204030204" pitchFamily="34" charset="0"/>
              </a:rPr>
              <a:t> Code (</a:t>
            </a:r>
            <a:r>
              <a:rPr lang="it-IT" sz="3200" dirty="0" err="1">
                <a:effectLst/>
                <a:latin typeface="Calibri (Corpo)"/>
                <a:ea typeface="Calibri" panose="020F0502020204030204" pitchFamily="34" charset="0"/>
              </a:rPr>
              <a:t>concerning</a:t>
            </a:r>
            <a:r>
              <a:rPr lang="it-IT" sz="3200" dirty="0">
                <a:effectLst/>
                <a:latin typeface="Calibri (Corpo)"/>
                <a:ea typeface="Calibri" panose="020F0502020204030204" pitchFamily="34" charset="0"/>
              </a:rPr>
              <a:t> the defense of the </a:t>
            </a:r>
            <a:r>
              <a:rPr lang="it-IT" sz="3200" dirty="0" err="1">
                <a:effectLst/>
                <a:latin typeface="Calibri (Corpo)"/>
                <a:ea typeface="Calibri" panose="020F0502020204030204" pitchFamily="34" charset="0"/>
              </a:rPr>
              <a:t>specific</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integrity</a:t>
            </a:r>
            <a:r>
              <a:rPr lang="it-IT" sz="3200" dirty="0">
                <a:effectLst/>
                <a:latin typeface="Calibri (Corpo)"/>
                <a:ea typeface="Calibri" panose="020F0502020204030204" pitchFamily="34" charset="0"/>
              </a:rPr>
              <a:t> of the </a:t>
            </a:r>
            <a:r>
              <a:rPr lang="it-IT" sz="3200" dirty="0" err="1">
                <a:effectLst/>
                <a:latin typeface="Calibri (Corpo)"/>
                <a:ea typeface="Calibri" panose="020F0502020204030204" pitchFamily="34" charset="0"/>
              </a:rPr>
              <a:t>complex</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Iifeless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limbs</a:t>
            </a:r>
            <a:r>
              <a:rPr lang="it-IT" sz="3200" dirty="0">
                <a:effectLst/>
                <a:latin typeface="Calibri (Corpo)"/>
                <a:ea typeface="Calibri" panose="020F0502020204030204" pitchFamily="34" charset="0"/>
              </a:rPr>
              <a:t>) in the </a:t>
            </a:r>
            <a:r>
              <a:rPr lang="it-IT" sz="3200" dirty="0" err="1">
                <a:effectLst/>
                <a:latin typeface="Calibri (Corpo)"/>
                <a:ea typeface="Calibri" panose="020F0502020204030204" pitchFamily="34" charset="0"/>
              </a:rPr>
              <a:t>form</a:t>
            </a:r>
            <a:r>
              <a:rPr lang="it-IT" sz="3200" dirty="0">
                <a:effectLst/>
                <a:latin typeface="Calibri (Corpo)"/>
                <a:ea typeface="Calibri" panose="020F0502020204030204" pitchFamily="34" charset="0"/>
              </a:rPr>
              <a:t> of the </a:t>
            </a:r>
            <a:r>
              <a:rPr lang="it-IT" sz="3200" dirty="0" err="1">
                <a:effectLst/>
                <a:latin typeface="Calibri (Corpo)"/>
                <a:ea typeface="Calibri" panose="020F0502020204030204" pitchFamily="34" charset="0"/>
              </a:rPr>
              <a:t>destruction</a:t>
            </a:r>
            <a:r>
              <a:rPr lang="it-IT" sz="3200" dirty="0">
                <a:effectLst/>
                <a:latin typeface="Calibri (Corpo)"/>
                <a:ea typeface="Calibri" panose="020F0502020204030204" pitchFamily="34" charset="0"/>
              </a:rPr>
              <a:t> of a </a:t>
            </a:r>
            <a:r>
              <a:rPr lang="it-IT" sz="3200" dirty="0" err="1">
                <a:effectLst/>
                <a:latin typeface="Calibri (Corpo)"/>
                <a:ea typeface="Calibri" panose="020F0502020204030204" pitchFamily="34" charset="0"/>
              </a:rPr>
              <a:t>corpse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where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taken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into</a:t>
            </a:r>
            <a:r>
              <a:rPr lang="it-IT" sz="3200" dirty="0">
                <a:effectLst/>
                <a:latin typeface="Calibri (Corpo)"/>
                <a:ea typeface="Calibri" panose="020F0502020204030204" pitchFamily="34" charset="0"/>
              </a:rPr>
              <a:t> account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from the </a:t>
            </a:r>
            <a:r>
              <a:rPr lang="it-IT" sz="3200" dirty="0" err="1">
                <a:effectLst/>
                <a:latin typeface="Calibri (Corpo)"/>
                <a:ea typeface="Calibri" panose="020F0502020204030204" pitchFamily="34" charset="0"/>
              </a:rPr>
              <a:t>corpse</a:t>
            </a:r>
            <a:r>
              <a:rPr lang="it-IT" sz="3200" dirty="0">
                <a:effectLst/>
                <a:latin typeface="Calibri (Corpo)"/>
                <a:ea typeface="Calibri" panose="020F0502020204030204" pitchFamily="34" charset="0"/>
              </a:rPr>
              <a:t> of Pamela </a:t>
            </a:r>
            <a:r>
              <a:rPr lang="it-IT" sz="3200" dirty="0" err="1">
                <a:effectLst/>
                <a:latin typeface="Calibri (Corpo)"/>
                <a:ea typeface="Calibri" panose="020F0502020204030204" pitchFamily="34" charset="0"/>
              </a:rPr>
              <a:t>cutaneous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tissues</a:t>
            </a:r>
            <a:r>
              <a:rPr lang="it-IT" sz="3200" dirty="0">
                <a:effectLst/>
                <a:latin typeface="Calibri (Corpo)"/>
                <a:ea typeface="Calibri" panose="020F0502020204030204" pitchFamily="34" charset="0"/>
              </a:rPr>
              <a:t> and </a:t>
            </a:r>
            <a:r>
              <a:rPr lang="it-IT" sz="3200" dirty="0" err="1">
                <a:effectLst/>
                <a:latin typeface="Calibri (Corpo)"/>
                <a:ea typeface="Calibri" panose="020F0502020204030204" pitchFamily="34" charset="0"/>
              </a:rPr>
              <a:t>muscular</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areas</a:t>
            </a:r>
            <a:r>
              <a:rPr lang="it-IT" sz="3200" dirty="0">
                <a:effectLst/>
                <a:latin typeface="Calibri (Corpo)"/>
                <a:ea typeface="Calibri" panose="020F0502020204030204" pitchFamily="34" charset="0"/>
              </a:rPr>
              <a:t> (the neck and the </a:t>
            </a:r>
            <a:r>
              <a:rPr lang="it-IT" sz="3200" dirty="0" err="1">
                <a:effectLst/>
                <a:latin typeface="Calibri (Corpo)"/>
                <a:ea typeface="Calibri" panose="020F0502020204030204" pitchFamily="34" charset="0"/>
              </a:rPr>
              <a:t>diaphragm</a:t>
            </a:r>
            <a:r>
              <a:rPr lang="it-IT" sz="3200" dirty="0">
                <a:effectLst/>
                <a:latin typeface="Calibri (Corpo)"/>
                <a:ea typeface="Calibri" panose="020F0502020204030204" pitchFamily="34" charset="0"/>
              </a:rPr>
              <a:t> in </a:t>
            </a:r>
            <a:r>
              <a:rPr lang="it-IT" sz="3200" dirty="0" err="1">
                <a:effectLst/>
                <a:latin typeface="Calibri (Corpo)"/>
                <a:ea typeface="Calibri" panose="020F0502020204030204" pitchFamily="34" charset="0"/>
              </a:rPr>
              <a:t>particular</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were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removed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never</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found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already</a:t>
            </a:r>
            <a:r>
              <a:rPr lang="it-IT" sz="3200" dirty="0">
                <a:effectLst/>
                <a:latin typeface="Calibri (Corpo)"/>
                <a:ea typeface="Calibri" panose="020F0502020204030204" pitchFamily="34" charset="0"/>
              </a:rPr>
              <a:t> in the </a:t>
            </a:r>
            <a:r>
              <a:rPr lang="it-IT" sz="3200" dirty="0" err="1">
                <a:effectLst/>
                <a:latin typeface="Calibri (Corpo)"/>
                <a:ea typeface="Calibri" panose="020F0502020204030204" pitchFamily="34" charset="0"/>
              </a:rPr>
              <a:t>indictment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were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shown</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removal</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anterior</a:t>
            </a:r>
            <a:r>
              <a:rPr lang="it-IT" sz="3200" dirty="0">
                <a:effectLst/>
                <a:latin typeface="Calibri (Corpo)"/>
                <a:ea typeface="Calibri" panose="020F0502020204030204" pitchFamily="34" charset="0"/>
              </a:rPr>
              <a:t> and superior </a:t>
            </a:r>
            <a:r>
              <a:rPr lang="it-IT" sz="3200" dirty="0" err="1">
                <a:effectLst/>
                <a:latin typeface="Calibri (Corpo)"/>
                <a:ea typeface="Calibri" panose="020F0502020204030204" pitchFamily="34" charset="0"/>
              </a:rPr>
              <a:t>skin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linings</a:t>
            </a:r>
            <a:r>
              <a:rPr lang="it-IT" sz="3200" dirty="0">
                <a:effectLst/>
                <a:latin typeface="Calibri (Corpo)"/>
                <a:ea typeface="Calibri" panose="020F0502020204030204" pitchFamily="34" charset="0"/>
              </a:rPr>
              <a:t> of the neck, </a:t>
            </a:r>
            <a:r>
              <a:rPr lang="it-IT" sz="3200" dirty="0" err="1">
                <a:effectLst/>
                <a:latin typeface="Calibri (Corpo)"/>
                <a:ea typeface="Calibri" panose="020F0502020204030204" pitchFamily="34" charset="0"/>
              </a:rPr>
              <a:t>removal</a:t>
            </a:r>
            <a:r>
              <a:rPr lang="it-IT" sz="3200" dirty="0">
                <a:effectLst/>
                <a:latin typeface="Calibri (Corpo)"/>
                <a:ea typeface="Calibri" panose="020F0502020204030204" pitchFamily="34" charset="0"/>
              </a:rPr>
              <a:t> of the </a:t>
            </a:r>
            <a:r>
              <a:rPr lang="it-IT" sz="3200" dirty="0" err="1">
                <a:effectLst/>
                <a:latin typeface="Calibri (Corpo)"/>
                <a:ea typeface="Calibri" panose="020F0502020204030204" pitchFamily="34" charset="0"/>
              </a:rPr>
              <a:t>cutaneous</a:t>
            </a:r>
            <a:r>
              <a:rPr lang="it-IT" sz="3200" dirty="0">
                <a:effectLst/>
                <a:latin typeface="Calibri (Corpo)"/>
                <a:ea typeface="Calibri" panose="020F0502020204030204" pitchFamily="34" charset="0"/>
              </a:rPr>
              <a:t> and </a:t>
            </a:r>
            <a:r>
              <a:rPr lang="it-IT" sz="3200" dirty="0" err="1">
                <a:effectLst/>
                <a:latin typeface="Calibri (Corpo)"/>
                <a:ea typeface="Calibri" panose="020F0502020204030204" pitchFamily="34" charset="0"/>
              </a:rPr>
              <a:t>subcutaneous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lining</a:t>
            </a:r>
            <a:endParaRPr lang="it-IT" sz="3200" dirty="0">
              <a:latin typeface="Calibri (Corpo)"/>
            </a:endParaRPr>
          </a:p>
        </p:txBody>
      </p:sp>
    </p:spTree>
    <p:extLst>
      <p:ext uri="{BB962C8B-B14F-4D97-AF65-F5344CB8AC3E}">
        <p14:creationId xmlns:p14="http://schemas.microsoft.com/office/powerpoint/2010/main" val="24295375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959713D-387A-7BC1-1012-2B3EEA608051}"/>
              </a:ext>
            </a:extLst>
          </p:cNvPr>
          <p:cNvSpPr>
            <a:spLocks noGrp="1"/>
          </p:cNvSpPr>
          <p:nvPr>
            <p:ph idx="1"/>
          </p:nvPr>
        </p:nvSpPr>
        <p:spPr>
          <a:xfrm>
            <a:off x="405353" y="226244"/>
            <a:ext cx="10948447" cy="5950720"/>
          </a:xfrm>
        </p:spPr>
        <p:txBody>
          <a:bodyPr>
            <a:noAutofit/>
          </a:bodyPr>
          <a:lstStyle/>
          <a:p>
            <a:pPr marL="0" indent="0">
              <a:buNone/>
            </a:pPr>
            <a:r>
              <a:rPr lang="it-IT" kern="100" dirty="0">
                <a:effectLst/>
                <a:latin typeface="Calibri (Corpo)"/>
                <a:ea typeface="Calibri" panose="020F0502020204030204" pitchFamily="34" charset="0"/>
                <a:cs typeface="Times New Roman" panose="02020603050405020304" pitchFamily="18" charset="0"/>
              </a:rPr>
              <a:t>Once the case </a:t>
            </a:r>
            <a:r>
              <a:rPr lang="it-IT" kern="100" dirty="0" err="1">
                <a:effectLst/>
                <a:latin typeface="Calibri (Corpo)"/>
                <a:ea typeface="Calibri" panose="020F0502020204030204" pitchFamily="34" charset="0"/>
                <a:cs typeface="Times New Roman" panose="02020603050405020304" pitchFamily="18" charset="0"/>
              </a:rPr>
              <a:t>is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reconstructed</a:t>
            </a:r>
            <a:r>
              <a:rPr lang="it-IT" kern="100" dirty="0">
                <a:effectLst/>
                <a:latin typeface="Calibri (Corpo)"/>
                <a:ea typeface="Calibri" panose="020F0502020204030204" pitchFamily="34" charset="0"/>
                <a:cs typeface="Times New Roman" panose="02020603050405020304" pitchFamily="18" charset="0"/>
              </a:rPr>
              <a:t>, with </a:t>
            </a:r>
            <a:r>
              <a:rPr lang="it-IT" kern="100" dirty="0" err="1">
                <a:effectLst/>
                <a:latin typeface="Calibri (Corpo)"/>
                <a:ea typeface="Calibri" panose="020F0502020204030204" pitchFamily="34" charset="0"/>
                <a:cs typeface="Times New Roman" panose="02020603050405020304" pitchFamily="18" charset="0"/>
              </a:rPr>
              <a:t>regard</a:t>
            </a:r>
            <a:r>
              <a:rPr lang="it-IT" kern="100" dirty="0">
                <a:effectLst/>
                <a:latin typeface="Calibri (Corpo)"/>
                <a:ea typeface="Calibri" panose="020F0502020204030204" pitchFamily="34" charset="0"/>
                <a:cs typeface="Times New Roman" panose="02020603050405020304" pitchFamily="18" charset="0"/>
              </a:rPr>
              <a:t> to the </a:t>
            </a:r>
            <a:r>
              <a:rPr lang="it-IT" kern="100" dirty="0" err="1">
                <a:effectLst/>
                <a:latin typeface="Calibri (Corpo)"/>
                <a:ea typeface="Calibri" panose="020F0502020204030204" pitchFamily="34" charset="0"/>
                <a:cs typeface="Times New Roman" panose="02020603050405020304" pitchFamily="18" charset="0"/>
              </a:rPr>
              <a:t>sanctioning</a:t>
            </a:r>
            <a:r>
              <a:rPr lang="it-IT" kern="100" dirty="0">
                <a:effectLst/>
                <a:latin typeface="Calibri (Corpo)"/>
                <a:ea typeface="Calibri" panose="020F0502020204030204" pitchFamily="34" charset="0"/>
                <a:cs typeface="Times New Roman" panose="02020603050405020304" pitchFamily="18" charset="0"/>
              </a:rPr>
              <a:t> treatment, the </a:t>
            </a:r>
            <a:r>
              <a:rPr lang="it-IT" kern="100" dirty="0" err="1">
                <a:effectLst/>
                <a:latin typeface="Calibri (Corpo)"/>
                <a:ea typeface="Calibri" panose="020F0502020204030204" pitchFamily="34" charset="0"/>
                <a:cs typeface="Times New Roman" panose="02020603050405020304" pitchFamily="18" charset="0"/>
              </a:rPr>
              <a:t>deemed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existence</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aggravating</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circumstance</a:t>
            </a:r>
            <a:r>
              <a:rPr lang="it-IT" kern="100" dirty="0">
                <a:effectLst/>
                <a:latin typeface="Calibri (Corpo)"/>
                <a:ea typeface="Calibri" panose="020F0502020204030204" pitchFamily="34" charset="0"/>
                <a:cs typeface="Times New Roman" panose="02020603050405020304" pitchFamily="18" charset="0"/>
              </a:rPr>
              <a:t> of </a:t>
            </a:r>
            <a:r>
              <a:rPr lang="it-IT" kern="100" dirty="0" err="1">
                <a:effectLst/>
                <a:latin typeface="Calibri (Corpo)"/>
                <a:ea typeface="Calibri" panose="020F0502020204030204" pitchFamily="34" charset="0"/>
                <a:cs typeface="Times New Roman" panose="02020603050405020304" pitchFamily="18" charset="0"/>
              </a:rPr>
              <a:t>sexual</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violence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absorbed</a:t>
            </a:r>
            <a:r>
              <a:rPr lang="it-IT" kern="100" dirty="0">
                <a:effectLst/>
                <a:latin typeface="Calibri (Corpo)"/>
                <a:ea typeface="Calibri" panose="020F0502020204030204" pitchFamily="34" charset="0"/>
                <a:cs typeface="Times New Roman" panose="02020603050405020304" pitchFamily="18" charset="0"/>
              </a:rPr>
              <a:t> in </a:t>
            </a:r>
            <a:r>
              <a:rPr lang="it-IT" kern="100" dirty="0" err="1">
                <a:effectLst/>
                <a:latin typeface="Calibri (Corpo)"/>
                <a:ea typeface="Calibri" panose="020F0502020204030204" pitchFamily="34" charset="0"/>
                <a:cs typeface="Times New Roman" panose="02020603050405020304" pitchFamily="18" charset="0"/>
              </a:rPr>
              <a:t>it</a:t>
            </a:r>
            <a:r>
              <a:rPr lang="it-IT" kern="100" dirty="0">
                <a:effectLst/>
                <a:latin typeface="Calibri (Corpo)"/>
                <a:ea typeface="Calibri" panose="020F0502020204030204" pitchFamily="34" charset="0"/>
                <a:cs typeface="Times New Roman" panose="02020603050405020304" pitchFamily="18" charset="0"/>
              </a:rPr>
              <a:t> and the </a:t>
            </a:r>
            <a:r>
              <a:rPr lang="it-IT" kern="100" dirty="0" err="1">
                <a:effectLst/>
                <a:latin typeface="Calibri (Corpo)"/>
                <a:ea typeface="Calibri" panose="020F0502020204030204" pitchFamily="34" charset="0"/>
                <a:cs typeface="Times New Roman" panose="02020603050405020304" pitchFamily="18" charset="0"/>
              </a:rPr>
              <a:t>alleged</a:t>
            </a:r>
            <a:r>
              <a:rPr lang="it-IT" kern="100" dirty="0">
                <a:effectLst/>
                <a:latin typeface="Calibri (Corpo)"/>
                <a:ea typeface="Calibri" panose="020F0502020204030204" pitchFamily="34" charset="0"/>
                <a:cs typeface="Times New Roman" panose="02020603050405020304" pitchFamily="18" charset="0"/>
              </a:rPr>
              <a:t> crime under </a:t>
            </a:r>
            <a:r>
              <a:rPr lang="it-IT" kern="100" dirty="0" err="1">
                <a:effectLst/>
                <a:latin typeface="Calibri (Corpo)"/>
                <a:ea typeface="Calibri" panose="020F0502020204030204" pitchFamily="34" charset="0"/>
                <a:cs typeface="Times New Roman" panose="02020603050405020304" pitchFamily="18" charset="0"/>
              </a:rPr>
              <a:t>section</a:t>
            </a:r>
            <a:r>
              <a:rPr lang="it-IT" kern="100" dirty="0">
                <a:effectLst/>
                <a:latin typeface="Calibri (Corpo)"/>
                <a:ea typeface="Calibri" panose="020F0502020204030204" pitchFamily="34" charset="0"/>
                <a:cs typeface="Times New Roman" panose="02020603050405020304" pitchFamily="18" charset="0"/>
              </a:rPr>
              <a:t> 5) </a:t>
            </a:r>
            <a:r>
              <a:rPr lang="it-IT" kern="100" dirty="0" err="1">
                <a:effectLst/>
                <a:latin typeface="Calibri (Corpo)"/>
                <a:ea typeface="Calibri" panose="020F0502020204030204" pitchFamily="34" charset="0"/>
                <a:cs typeface="Times New Roman" panose="02020603050405020304" pitchFamily="18" charset="0"/>
              </a:rPr>
              <a:t>imposes</a:t>
            </a:r>
            <a:r>
              <a:rPr lang="it-IT" kern="100" dirty="0">
                <a:effectLst/>
                <a:latin typeface="Calibri (Corpo)"/>
                <a:ea typeface="Calibri" panose="020F0502020204030204" pitchFamily="34" charset="0"/>
                <a:cs typeface="Times New Roman" panose="02020603050405020304" pitchFamily="18" charset="0"/>
              </a:rPr>
              <a:t>, in </a:t>
            </a:r>
            <a:r>
              <a:rPr lang="it-IT" kern="100" dirty="0" err="1">
                <a:effectLst/>
                <a:latin typeface="Calibri (Corpo)"/>
                <a:ea typeface="Calibri" panose="020F0502020204030204" pitchFamily="34" charset="0"/>
                <a:cs typeface="Times New Roman" panose="02020603050405020304" pitchFamily="18" charset="0"/>
              </a:rPr>
              <a:t>accordance</a:t>
            </a:r>
            <a:r>
              <a:rPr lang="it-IT" kern="100" dirty="0">
                <a:effectLst/>
                <a:latin typeface="Calibri (Corpo)"/>
                <a:ea typeface="Calibri" panose="020F0502020204030204" pitchFamily="34" charset="0"/>
                <a:cs typeface="Times New Roman" panose="02020603050405020304" pitchFamily="18" charset="0"/>
              </a:rPr>
              <a:t> with art.576, first </a:t>
            </a:r>
            <a:r>
              <a:rPr lang="it-IT" kern="100" dirty="0" err="1">
                <a:effectLst/>
                <a:latin typeface="Calibri (Corpo)"/>
                <a:ea typeface="Calibri" panose="020F0502020204030204" pitchFamily="34" charset="0"/>
                <a:cs typeface="Times New Roman" panose="02020603050405020304" pitchFamily="18" charset="0"/>
              </a:rPr>
              <a:t>paragraph</a:t>
            </a:r>
            <a:r>
              <a:rPr lang="it-IT" kern="100" dirty="0">
                <a:effectLst/>
                <a:latin typeface="Calibri (Corpo)"/>
                <a:ea typeface="Calibri" panose="020F0502020204030204" pitchFamily="34" charset="0"/>
                <a:cs typeface="Times New Roman" panose="02020603050405020304" pitchFamily="18" charset="0"/>
              </a:rPr>
              <a:t> n. 5 of the </a:t>
            </a:r>
            <a:r>
              <a:rPr lang="it-IT" kern="100" dirty="0" err="1">
                <a:effectLst/>
                <a:latin typeface="Calibri (Corpo)"/>
                <a:ea typeface="Calibri" panose="020F0502020204030204" pitchFamily="34" charset="0"/>
                <a:cs typeface="Times New Roman" panose="02020603050405020304" pitchFamily="18" charset="0"/>
              </a:rPr>
              <a:t>Criminal</a:t>
            </a:r>
            <a:r>
              <a:rPr lang="it-IT" kern="100" dirty="0">
                <a:effectLst/>
                <a:latin typeface="Calibri (Corpo)"/>
                <a:ea typeface="Calibri" panose="020F0502020204030204" pitchFamily="34" charset="0"/>
                <a:cs typeface="Times New Roman" panose="02020603050405020304" pitchFamily="18" charset="0"/>
              </a:rPr>
              <a:t> Code, the </a:t>
            </a:r>
            <a:r>
              <a:rPr lang="it-IT" kern="100" dirty="0" err="1">
                <a:effectLst/>
                <a:latin typeface="Calibri (Corpo)"/>
                <a:ea typeface="Calibri" panose="020F0502020204030204" pitchFamily="34" charset="0"/>
                <a:cs typeface="Times New Roman" panose="02020603050405020304" pitchFamily="18" charset="0"/>
              </a:rPr>
              <a:t>imposition</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sentence</a:t>
            </a:r>
            <a:r>
              <a:rPr lang="it-IT" kern="100" dirty="0">
                <a:effectLst/>
                <a:latin typeface="Calibri (Corpo)"/>
                <a:ea typeface="Calibri" panose="020F0502020204030204" pitchFamily="34" charset="0"/>
                <a:cs typeface="Times New Roman" panose="02020603050405020304" pitchFamily="18" charset="0"/>
              </a:rPr>
              <a:t> of life </a:t>
            </a:r>
            <a:r>
              <a:rPr lang="it-IT" kern="100" dirty="0" err="1">
                <a:effectLst/>
                <a:latin typeface="Calibri (Corpo)"/>
                <a:ea typeface="Calibri" panose="020F0502020204030204" pitchFamily="34" charset="0"/>
                <a:cs typeface="Times New Roman" panose="02020603050405020304" pitchFamily="18" charset="0"/>
              </a:rPr>
              <a:t>imprisonment</a:t>
            </a:r>
            <a:r>
              <a:rPr lang="it-IT" kern="100" dirty="0">
                <a:effectLst/>
                <a:latin typeface="Calibri (Corpo)"/>
                <a:ea typeface="Calibri" panose="020F0502020204030204" pitchFamily="34" charset="0"/>
                <a:cs typeface="Times New Roman" panose="02020603050405020304" pitchFamily="18" charset="0"/>
              </a:rPr>
              <a:t>. In </a:t>
            </a:r>
            <a:r>
              <a:rPr lang="it-IT" kern="100" dirty="0" err="1">
                <a:effectLst/>
                <a:latin typeface="Calibri (Corpo)"/>
                <a:ea typeface="Calibri" panose="020F0502020204030204" pitchFamily="34" charset="0"/>
                <a:cs typeface="Times New Roman" panose="02020603050405020304" pitchFamily="18" charset="0"/>
              </a:rPr>
              <a:t>fact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there</a:t>
            </a:r>
            <a:r>
              <a:rPr lang="it-IT" kern="100" dirty="0">
                <a:effectLst/>
                <a:latin typeface="Calibri (Corpo)"/>
                <a:ea typeface="Calibri" panose="020F0502020204030204" pitchFamily="34" charset="0"/>
                <a:cs typeface="Times New Roman" panose="02020603050405020304" pitchFamily="18" charset="0"/>
              </a:rPr>
              <a:t> are no positive </a:t>
            </a:r>
            <a:r>
              <a:rPr lang="it-IT" kern="100" dirty="0" err="1">
                <a:effectLst/>
                <a:latin typeface="Calibri (Corpo)"/>
                <a:ea typeface="Calibri" panose="020F0502020204030204" pitchFamily="34" charset="0"/>
                <a:cs typeface="Times New Roman" panose="02020603050405020304" pitchFamily="18" charset="0"/>
              </a:rPr>
              <a:t>elements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that</a:t>
            </a:r>
            <a:r>
              <a:rPr lang="it-IT" kern="100" dirty="0">
                <a:effectLst/>
                <a:latin typeface="Calibri (Corpo)"/>
                <a:ea typeface="Calibri" panose="020F0502020204030204" pitchFamily="34" charset="0"/>
                <a:cs typeface="Times New Roman" panose="02020603050405020304" pitchFamily="18" charset="0"/>
              </a:rPr>
              <a:t> can be </a:t>
            </a:r>
            <a:r>
              <a:rPr lang="it-IT" kern="100" dirty="0" err="1">
                <a:effectLst/>
                <a:latin typeface="Calibri (Corpo)"/>
                <a:ea typeface="Calibri" panose="020F0502020204030204" pitchFamily="34" charset="0"/>
                <a:cs typeface="Times New Roman" panose="02020603050405020304" pitchFamily="18" charset="0"/>
              </a:rPr>
              <a:t>adequately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exploited</a:t>
            </a:r>
            <a:r>
              <a:rPr lang="it-IT" kern="100" dirty="0">
                <a:effectLst/>
                <a:latin typeface="Calibri (Corpo)"/>
                <a:ea typeface="Calibri" panose="020F0502020204030204" pitchFamily="34" charset="0"/>
                <a:cs typeface="Times New Roman" panose="02020603050405020304" pitchFamily="18" charset="0"/>
              </a:rPr>
              <a:t> in </a:t>
            </a:r>
            <a:r>
              <a:rPr lang="it-IT" kern="100" dirty="0" err="1">
                <a:effectLst/>
                <a:latin typeface="Calibri (Corpo)"/>
                <a:ea typeface="Calibri" panose="020F0502020204030204" pitchFamily="34" charset="0"/>
                <a:cs typeface="Times New Roman" panose="02020603050405020304" pitchFamily="18" charset="0"/>
              </a:rPr>
              <a:t>order</a:t>
            </a:r>
            <a:r>
              <a:rPr lang="it-IT" kern="100" dirty="0">
                <a:effectLst/>
                <a:latin typeface="Calibri (Corpo)"/>
                <a:ea typeface="Calibri" panose="020F0502020204030204" pitchFamily="34" charset="0"/>
                <a:cs typeface="Times New Roman" panose="02020603050405020304" pitchFamily="18" charset="0"/>
              </a:rPr>
              <a:t> to </a:t>
            </a:r>
            <a:r>
              <a:rPr lang="it-IT" kern="100" dirty="0" err="1">
                <a:effectLst/>
                <a:latin typeface="Calibri (Corpo)"/>
                <a:ea typeface="Calibri" panose="020F0502020204030204" pitchFamily="34" charset="0"/>
                <a:cs typeface="Times New Roman" panose="02020603050405020304" pitchFamily="18" charset="0"/>
              </a:rPr>
              <a:t>grant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generic</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mitigating</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factors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when</a:t>
            </a:r>
            <a:r>
              <a:rPr lang="it-IT" kern="100" dirty="0">
                <a:effectLst/>
                <a:latin typeface="Calibri (Corpo)"/>
                <a:ea typeface="Calibri" panose="020F0502020204030204" pitchFamily="34" charset="0"/>
                <a:cs typeface="Times New Roman" panose="02020603050405020304" pitchFamily="18" charset="0"/>
              </a:rPr>
              <a:t> one </a:t>
            </a:r>
            <a:r>
              <a:rPr lang="it-IT" kern="100" dirty="0" err="1">
                <a:effectLst/>
                <a:latin typeface="Calibri (Corpo)"/>
                <a:ea typeface="Calibri" panose="020F0502020204030204" pitchFamily="34" charset="0"/>
                <a:cs typeface="Times New Roman" panose="02020603050405020304" pitchFamily="18" charset="0"/>
              </a:rPr>
              <a:t>considers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that</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defendant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constantly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lived</a:t>
            </a:r>
            <a:r>
              <a:rPr lang="it-IT" kern="100" dirty="0">
                <a:effectLst/>
                <a:latin typeface="Calibri (Corpo)"/>
                <a:ea typeface="Calibri" panose="020F0502020204030204" pitchFamily="34" charset="0"/>
                <a:cs typeface="Times New Roman" panose="02020603050405020304" pitchFamily="18" charset="0"/>
              </a:rPr>
              <a:t> with the profit of an </a:t>
            </a:r>
            <a:r>
              <a:rPr lang="it-IT" kern="100" dirty="0" err="1">
                <a:effectLst/>
                <a:latin typeface="Calibri (Corpo)"/>
                <a:ea typeface="Calibri" panose="020F0502020204030204" pitchFamily="34" charset="0"/>
                <a:cs typeface="Times New Roman" panose="02020603050405020304" pitchFamily="18" charset="0"/>
              </a:rPr>
              <a:t>illegal</a:t>
            </a:r>
            <a:r>
              <a:rPr lang="it-IT" kern="100" dirty="0">
                <a:effectLst/>
                <a:latin typeface="Calibri (Corpo)"/>
                <a:ea typeface="Calibri" panose="020F0502020204030204" pitchFamily="34" charset="0"/>
                <a:cs typeface="Times New Roman" panose="02020603050405020304" pitchFamily="18" charset="0"/>
              </a:rPr>
              <a:t> activity </a:t>
            </a:r>
            <a:r>
              <a:rPr lang="it-IT" kern="100" dirty="0" err="1">
                <a:effectLst/>
                <a:latin typeface="Calibri (Corpo)"/>
                <a:ea typeface="Calibri" panose="020F0502020204030204" pitchFamily="34" charset="0"/>
                <a:cs typeface="Times New Roman" panose="02020603050405020304" pitchFamily="18" charset="0"/>
              </a:rPr>
              <a:t>such</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drug</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dealing</a:t>
            </a:r>
            <a:r>
              <a:rPr lang="it-IT" kern="100" dirty="0">
                <a:effectLst/>
                <a:latin typeface="Calibri (Corpo)"/>
                <a:ea typeface="Calibri" panose="020F0502020204030204" pitchFamily="34" charset="0"/>
                <a:cs typeface="Times New Roman" panose="02020603050405020304" pitchFamily="18" charset="0"/>
              </a:rPr>
              <a:t> and </a:t>
            </a:r>
            <a:r>
              <a:rPr lang="it-IT" kern="100" dirty="0" err="1">
                <a:effectLst/>
                <a:latin typeface="Calibri (Corpo)"/>
                <a:ea typeface="Calibri" panose="020F0502020204030204" pitchFamily="34" charset="0"/>
                <a:cs typeface="Times New Roman" panose="02020603050405020304" pitchFamily="18" charset="0"/>
              </a:rPr>
              <a:t>showed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very</a:t>
            </a:r>
            <a:r>
              <a:rPr lang="it-IT" kern="100" dirty="0">
                <a:effectLst/>
                <a:latin typeface="Calibri (Corpo)"/>
                <a:ea typeface="Calibri" panose="020F0502020204030204" pitchFamily="34" charset="0"/>
                <a:cs typeface="Times New Roman" panose="02020603050405020304" pitchFamily="18" charset="0"/>
              </a:rPr>
              <a:t> high </a:t>
            </a:r>
            <a:r>
              <a:rPr lang="it-IT" kern="100" dirty="0" err="1">
                <a:effectLst/>
                <a:latin typeface="Calibri (Corpo)"/>
                <a:ea typeface="Calibri" panose="020F0502020204030204" pitchFamily="34" charset="0"/>
                <a:cs typeface="Times New Roman" panose="02020603050405020304" pitchFamily="18" charset="0"/>
              </a:rPr>
              <a:t>criminal</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capacity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that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connotes</a:t>
            </a:r>
            <a:r>
              <a:rPr lang="it-IT" kern="100" dirty="0">
                <a:effectLst/>
                <a:latin typeface="Calibri (Corpo)"/>
                <a:ea typeface="Calibri" panose="020F0502020204030204" pitchFamily="34" charset="0"/>
                <a:cs typeface="Times New Roman" panose="02020603050405020304" pitchFamily="18" charset="0"/>
              </a:rPr>
              <a:t> the murder of </a:t>
            </a:r>
            <a:r>
              <a:rPr lang="it-IT" kern="100" dirty="0" err="1">
                <a:effectLst/>
                <a:latin typeface="Calibri (Corpo)"/>
                <a:ea typeface="Calibri" panose="020F0502020204030204" pitchFamily="34" charset="0"/>
                <a:cs typeface="Times New Roman" panose="02020603050405020304" pitchFamily="18" charset="0"/>
              </a:rPr>
              <a:t>unprecedented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gravity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combined</a:t>
            </a:r>
            <a:r>
              <a:rPr lang="it-IT" kern="100" dirty="0">
                <a:effectLst/>
                <a:latin typeface="Calibri (Corpo)"/>
                <a:ea typeface="Calibri" panose="020F0502020204030204" pitchFamily="34" charset="0"/>
                <a:cs typeface="Times New Roman" panose="02020603050405020304" pitchFamily="18" charset="0"/>
              </a:rPr>
              <a:t> with </a:t>
            </a:r>
            <a:r>
              <a:rPr lang="it-IT" kern="100" dirty="0" err="1">
                <a:effectLst/>
                <a:latin typeface="Calibri (Corpo)"/>
                <a:ea typeface="Calibri" panose="020F0502020204030204" pitchFamily="34" charset="0"/>
                <a:cs typeface="Times New Roman" panose="02020603050405020304" pitchFamily="18" charset="0"/>
              </a:rPr>
              <a:t>total</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inhuman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insensitivity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highlighted</a:t>
            </a:r>
            <a:r>
              <a:rPr lang="it-IT" kern="100" dirty="0">
                <a:effectLst/>
                <a:latin typeface="Calibri (Corpo)"/>
                <a:ea typeface="Calibri" panose="020F0502020204030204" pitchFamily="34" charset="0"/>
                <a:cs typeface="Times New Roman" panose="02020603050405020304" pitchFamily="18" charset="0"/>
              </a:rPr>
              <a:t> by the </a:t>
            </a:r>
            <a:r>
              <a:rPr lang="it-IT" kern="100" dirty="0" err="1">
                <a:effectLst/>
                <a:latin typeface="Calibri (Corpo)"/>
                <a:ea typeface="Calibri" panose="020F0502020204030204" pitchFamily="34" charset="0"/>
                <a:cs typeface="Times New Roman" panose="02020603050405020304" pitchFamily="18" charset="0"/>
              </a:rPr>
              <a:t>the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dismemberment</a:t>
            </a:r>
            <a:r>
              <a:rPr lang="it-IT" kern="100" dirty="0">
                <a:effectLst/>
                <a:latin typeface="Calibri (Corpo)"/>
                <a:ea typeface="Calibri" panose="020F0502020204030204" pitchFamily="34" charset="0"/>
                <a:cs typeface="Times New Roman" panose="02020603050405020304" pitchFamily="18" charset="0"/>
              </a:rPr>
              <a:t> activity of the </a:t>
            </a:r>
            <a:r>
              <a:rPr lang="it-IT" kern="100" dirty="0" err="1">
                <a:effectLst/>
                <a:latin typeface="Calibri (Corpo)"/>
                <a:ea typeface="Calibri" panose="020F0502020204030204" pitchFamily="34" charset="0"/>
                <a:cs typeface="Times New Roman" panose="02020603050405020304" pitchFamily="18" charset="0"/>
              </a:rPr>
              <a:t>corpse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lucidly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continued</a:t>
            </a:r>
            <a:r>
              <a:rPr lang="it-IT" kern="100" dirty="0">
                <a:effectLst/>
                <a:latin typeface="Calibri (Corpo)"/>
                <a:ea typeface="Calibri" panose="020F0502020204030204" pitchFamily="34" charset="0"/>
                <a:cs typeface="Times New Roman" panose="02020603050405020304" pitchFamily="18" charset="0"/>
              </a:rPr>
              <a:t> for hours. </a:t>
            </a:r>
            <a:r>
              <a:rPr lang="it-IT" kern="100" dirty="0" err="1">
                <a:effectLst/>
                <a:latin typeface="Calibri (Corpo)"/>
                <a:ea typeface="Calibri" panose="020F0502020204030204" pitchFamily="34" charset="0"/>
                <a:cs typeface="Times New Roman" panose="02020603050405020304" pitchFamily="18" charset="0"/>
              </a:rPr>
              <a:t>Moreover</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given</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young</a:t>
            </a:r>
            <a:r>
              <a:rPr lang="it-IT" kern="100" dirty="0">
                <a:effectLst/>
                <a:latin typeface="Calibri (Corpo)"/>
                <a:ea typeface="Calibri" panose="020F0502020204030204" pitchFamily="34" charset="0"/>
                <a:cs typeface="Times New Roman" panose="02020603050405020304" pitchFamily="18" charset="0"/>
              </a:rPr>
              <a:t> age of the </a:t>
            </a:r>
            <a:r>
              <a:rPr lang="it-IT" kern="100" dirty="0" err="1">
                <a:effectLst/>
                <a:latin typeface="Calibri (Corpo)"/>
                <a:ea typeface="Calibri" panose="020F0502020204030204" pitchFamily="34" charset="0"/>
                <a:cs typeface="Times New Roman" panose="02020603050405020304" pitchFamily="18" charset="0"/>
              </a:rPr>
              <a:t>victim</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gratuitousness</a:t>
            </a:r>
            <a:r>
              <a:rPr lang="it-IT" kern="100" dirty="0">
                <a:effectLst/>
                <a:latin typeface="Calibri (Corpo)"/>
                <a:ea typeface="Calibri" panose="020F0502020204030204" pitchFamily="34" charset="0"/>
                <a:cs typeface="Times New Roman" panose="02020603050405020304" pitchFamily="18" charset="0"/>
              </a:rPr>
              <a:t> of </a:t>
            </a:r>
            <a:r>
              <a:rPr lang="it-IT" kern="100" dirty="0" err="1">
                <a:effectLst/>
                <a:latin typeface="Calibri (Corpo)"/>
                <a:ea typeface="Calibri" panose="020F0502020204030204" pitchFamily="34" charset="0"/>
                <a:cs typeface="Times New Roman" panose="02020603050405020304" pitchFamily="18" charset="0"/>
              </a:rPr>
              <a:t>violence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against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her</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subsequent</a:t>
            </a:r>
            <a:r>
              <a:rPr lang="it-IT" kern="100" dirty="0">
                <a:effectLst/>
                <a:latin typeface="Calibri (Corpo)"/>
                <a:ea typeface="Calibri" panose="020F0502020204030204" pitchFamily="34" charset="0"/>
                <a:cs typeface="Times New Roman" panose="02020603050405020304" pitchFamily="18" charset="0"/>
              </a:rPr>
              <a:t> and bestiai </a:t>
            </a:r>
            <a:r>
              <a:rPr lang="it-IT" kern="100" dirty="0" err="1">
                <a:effectLst/>
                <a:latin typeface="Calibri (Corpo)"/>
                <a:ea typeface="Calibri" panose="020F0502020204030204" pitchFamily="34" charset="0"/>
                <a:cs typeface="Times New Roman" panose="02020603050405020304" pitchFamily="18" charset="0"/>
              </a:rPr>
              <a:t>destruction</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corpse</a:t>
            </a:r>
            <a:r>
              <a:rPr lang="it-IT" kern="100" dirty="0">
                <a:effectLst/>
                <a:latin typeface="Calibri (Corpo)"/>
                <a:ea typeface="Calibri" panose="020F0502020204030204" pitchFamily="34" charset="0"/>
                <a:cs typeface="Times New Roman" panose="02020603050405020304" pitchFamily="18" charset="0"/>
              </a:rPr>
              <a:t>, no </a:t>
            </a:r>
            <a:r>
              <a:rPr lang="it-IT" kern="100" dirty="0" err="1">
                <a:effectLst/>
                <a:latin typeface="Calibri (Corpo)"/>
                <a:ea typeface="Calibri" panose="020F0502020204030204" pitchFamily="34" charset="0"/>
                <a:cs typeface="Times New Roman" panose="02020603050405020304" pitchFamily="18" charset="0"/>
              </a:rPr>
              <a:t>emphasis</a:t>
            </a:r>
            <a:r>
              <a:rPr lang="it-IT" kern="100" dirty="0">
                <a:effectLst/>
                <a:latin typeface="Calibri (Corpo)"/>
                <a:ea typeface="Calibri" panose="020F0502020204030204" pitchFamily="34" charset="0"/>
                <a:cs typeface="Times New Roman" panose="02020603050405020304" pitchFamily="18" charset="0"/>
              </a:rPr>
              <a:t> can be </a:t>
            </a:r>
            <a:r>
              <a:rPr lang="it-IT" kern="100" dirty="0" err="1">
                <a:effectLst/>
                <a:latin typeface="Calibri (Corpo)"/>
                <a:ea typeface="Calibri" panose="020F0502020204030204" pitchFamily="34" charset="0"/>
                <a:cs typeface="Times New Roman" panose="02020603050405020304" pitchFamily="18" charset="0"/>
              </a:rPr>
              <a:t>placed</a:t>
            </a:r>
            <a:r>
              <a:rPr lang="it-IT" kern="100" dirty="0">
                <a:effectLst/>
                <a:latin typeface="Calibri (Corpo)"/>
                <a:ea typeface="Calibri" panose="020F0502020204030204" pitchFamily="34" charset="0"/>
                <a:cs typeface="Times New Roman" panose="02020603050405020304" pitchFamily="18" charset="0"/>
              </a:rPr>
              <a:t> on the </a:t>
            </a:r>
            <a:r>
              <a:rPr lang="it-IT" kern="100" dirty="0" err="1">
                <a:effectLst/>
                <a:latin typeface="Calibri (Corpo)"/>
                <a:ea typeface="Calibri" panose="020F0502020204030204" pitchFamily="34" charset="0"/>
                <a:cs typeface="Times New Roman" panose="02020603050405020304" pitchFamily="18" charset="0"/>
              </a:rPr>
              <a:t>procedural</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behavior</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defenders</a:t>
            </a:r>
            <a:r>
              <a:rPr lang="it-IT" kern="100" dirty="0">
                <a:effectLst/>
                <a:latin typeface="Calibri (Corpo)"/>
                <a:ea typeface="Calibri" panose="020F0502020204030204" pitchFamily="34" charset="0"/>
                <a:cs typeface="Times New Roman" panose="02020603050405020304" pitchFamily="18" charset="0"/>
              </a:rPr>
              <a:t>.</a:t>
            </a:r>
          </a:p>
          <a:p>
            <a:pPr marL="0" indent="0">
              <a:buNone/>
            </a:pPr>
            <a:endParaRPr lang="it-IT" dirty="0">
              <a:latin typeface="Calibri (Corpo)"/>
            </a:endParaRPr>
          </a:p>
        </p:txBody>
      </p:sp>
    </p:spTree>
    <p:extLst>
      <p:ext uri="{BB962C8B-B14F-4D97-AF65-F5344CB8AC3E}">
        <p14:creationId xmlns:p14="http://schemas.microsoft.com/office/powerpoint/2010/main" val="360655959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510D568-BAE0-2BDD-247F-70FF69D09D5A}"/>
              </a:ext>
            </a:extLst>
          </p:cNvPr>
          <p:cNvSpPr>
            <a:spLocks noGrp="1"/>
          </p:cNvSpPr>
          <p:nvPr>
            <p:ph idx="1"/>
          </p:nvPr>
        </p:nvSpPr>
        <p:spPr>
          <a:xfrm>
            <a:off x="498764" y="448887"/>
            <a:ext cx="10855036" cy="5728076"/>
          </a:xfrm>
        </p:spPr>
        <p:txBody>
          <a:bodyPr>
            <a:noAutofit/>
          </a:bodyPr>
          <a:lstStyle/>
          <a:p>
            <a:pPr marL="0" indent="0">
              <a:buNone/>
            </a:pPr>
            <a:r>
              <a:rPr lang="it-IT" dirty="0" err="1">
                <a:effectLst/>
                <a:latin typeface="Calibri (Corpo)"/>
                <a:ea typeface="Calibri" panose="020F0502020204030204" pitchFamily="34" charset="0"/>
              </a:rPr>
              <a:t>As</a:t>
            </a:r>
            <a:r>
              <a:rPr lang="it-IT" dirty="0">
                <a:effectLst/>
                <a:latin typeface="Calibri (Corpo)"/>
                <a:ea typeface="Calibri" panose="020F0502020204030204" pitchFamily="34" charset="0"/>
              </a:rPr>
              <a:t> for the </a:t>
            </a:r>
            <a:r>
              <a:rPr lang="it-IT" dirty="0" err="1">
                <a:effectLst/>
                <a:latin typeface="Calibri (Corpo)"/>
                <a:ea typeface="Calibri" panose="020F0502020204030204" pitchFamily="34" charset="0"/>
              </a:rPr>
              <a:t>other</a:t>
            </a:r>
            <a:r>
              <a:rPr lang="it-IT" dirty="0">
                <a:effectLst/>
                <a:latin typeface="Calibri (Corpo)"/>
                <a:ea typeface="Calibri" panose="020F0502020204030204" pitchFamily="34" charset="0"/>
              </a:rPr>
              <a:t> crimes, </a:t>
            </a:r>
            <a:r>
              <a:rPr lang="it-IT" dirty="0" err="1">
                <a:effectLst/>
                <a:latin typeface="Calibri (Corpo)"/>
                <a:ea typeface="Calibri" panose="020F0502020204030204" pitchFamily="34" charset="0"/>
              </a:rPr>
              <a:t>this</a:t>
            </a:r>
            <a:r>
              <a:rPr lang="it-IT" dirty="0">
                <a:effectLst/>
                <a:latin typeface="Calibri (Corpo)"/>
                <a:ea typeface="Calibri" panose="020F0502020204030204" pitchFamily="34" charset="0"/>
              </a:rPr>
              <a:t> Court </a:t>
            </a:r>
            <a:r>
              <a:rPr lang="it-IT" dirty="0" err="1">
                <a:effectLst/>
                <a:latin typeface="Calibri (Corpo)"/>
                <a:ea typeface="Calibri" panose="020F0502020204030204" pitchFamily="34" charset="0"/>
              </a:rPr>
              <a:t>considers</a:t>
            </a:r>
            <a:r>
              <a:rPr lang="it-IT" dirty="0">
                <a:effectLst/>
                <a:latin typeface="Calibri (Corpo)"/>
                <a:ea typeface="Calibri" panose="020F0502020204030204" pitchFamily="34" charset="0"/>
              </a:rPr>
              <a:t> to </a:t>
            </a:r>
            <a:r>
              <a:rPr lang="it-IT" dirty="0" err="1">
                <a:effectLst/>
                <a:latin typeface="Calibri (Corpo)"/>
                <a:ea typeface="Calibri" panose="020F0502020204030204" pitchFamily="34" charset="0"/>
              </a:rPr>
              <a:t>inflict</a:t>
            </a:r>
            <a:r>
              <a:rPr lang="it-IT" dirty="0">
                <a:effectLst/>
                <a:latin typeface="Calibri (Corpo)"/>
                <a:ea typeface="Calibri" panose="020F0502020204030204" pitchFamily="34" charset="0"/>
              </a:rPr>
              <a:t> to </a:t>
            </a:r>
            <a:r>
              <a:rPr lang="it-IT" dirty="0" err="1">
                <a:effectLst/>
                <a:latin typeface="Calibri (Corpo)"/>
                <a:ea typeface="Calibri" panose="020F0502020204030204" pitchFamily="34" charset="0"/>
              </a:rPr>
              <a:t>Oseghale</a:t>
            </a:r>
            <a:r>
              <a:rPr lang="it-IT" dirty="0">
                <a:effectLst/>
                <a:latin typeface="Calibri (Corpo)"/>
                <a:ea typeface="Calibri" panose="020F0502020204030204" pitchFamily="34" charset="0"/>
              </a:rPr>
              <a:t> Innocent the </a:t>
            </a:r>
            <a:r>
              <a:rPr lang="it-IT" dirty="0" err="1">
                <a:effectLst/>
                <a:latin typeface="Calibri (Corpo)"/>
                <a:ea typeface="Calibri" panose="020F0502020204030204" pitchFamily="34" charset="0"/>
              </a:rPr>
              <a:t>total</a:t>
            </a:r>
            <a:r>
              <a:rPr lang="it-IT" dirty="0">
                <a:effectLst/>
                <a:latin typeface="Calibri (Corpo)"/>
                <a:ea typeface="Calibri" panose="020F0502020204030204" pitchFamily="34" charset="0"/>
              </a:rPr>
              <a:t> penalty of </a:t>
            </a:r>
            <a:r>
              <a:rPr lang="it-IT" dirty="0" err="1">
                <a:effectLst/>
                <a:latin typeface="Calibri (Corpo)"/>
                <a:ea typeface="Calibri" panose="020F0502020204030204" pitchFamily="34" charset="0"/>
              </a:rPr>
              <a:t>seven</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years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six</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months</a:t>
            </a:r>
            <a:r>
              <a:rPr lang="it-IT" dirty="0">
                <a:effectLst/>
                <a:latin typeface="Calibri (Corpo)"/>
                <a:ea typeface="Calibri" panose="020F0502020204030204" pitchFamily="34" charset="0"/>
              </a:rPr>
              <a:t> of </a:t>
            </a:r>
            <a:r>
              <a:rPr lang="it-IT" dirty="0" err="1">
                <a:effectLst/>
                <a:latin typeface="Calibri (Corpo)"/>
                <a:ea typeface="Calibri" panose="020F0502020204030204" pitchFamily="34" charset="0"/>
              </a:rPr>
              <a:t>imprisonment</a:t>
            </a:r>
            <a:r>
              <a:rPr lang="it-IT" dirty="0">
                <a:effectLst/>
                <a:latin typeface="Calibri (Corpo)"/>
                <a:ea typeface="Calibri" panose="020F0502020204030204" pitchFamily="34" charset="0"/>
              </a:rPr>
              <a:t> (base penalty, </a:t>
            </a:r>
            <a:r>
              <a:rPr lang="it-IT" dirty="0" err="1">
                <a:effectLst/>
                <a:latin typeface="Calibri (Corpo)"/>
                <a:ea typeface="Calibri" panose="020F0502020204030204" pitchFamily="34" charset="0"/>
              </a:rPr>
              <a:t>because</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violation</a:t>
            </a:r>
            <a:r>
              <a:rPr lang="it-IT" dirty="0">
                <a:effectLst/>
                <a:latin typeface="Calibri (Corpo)"/>
                <a:ea typeface="Calibri" panose="020F0502020204030204" pitchFamily="34" charset="0"/>
              </a:rPr>
              <a:t> of </a:t>
            </a:r>
            <a:r>
              <a:rPr lang="it-IT" dirty="0" err="1">
                <a:effectLst/>
                <a:latin typeface="Calibri (Corpo)"/>
                <a:ea typeface="Calibri" panose="020F0502020204030204" pitchFamily="34" charset="0"/>
              </a:rPr>
              <a:t>which</a:t>
            </a:r>
            <a:r>
              <a:rPr lang="it-IT" dirty="0">
                <a:effectLst/>
                <a:latin typeface="Calibri (Corpo)"/>
                <a:ea typeface="Calibri" panose="020F0502020204030204" pitchFamily="34" charset="0"/>
              </a:rPr>
              <a:t> to the art.411 of the </a:t>
            </a:r>
            <a:r>
              <a:rPr lang="it-IT" dirty="0" err="1">
                <a:effectLst/>
                <a:latin typeface="Calibri (Corpo)"/>
                <a:ea typeface="Calibri" panose="020F0502020204030204" pitchFamily="34" charset="0"/>
              </a:rPr>
              <a:t>Criminal</a:t>
            </a:r>
            <a:r>
              <a:rPr lang="it-IT" dirty="0">
                <a:effectLst/>
                <a:latin typeface="Calibri (Corpo)"/>
                <a:ea typeface="Calibri" panose="020F0502020204030204" pitchFamily="34" charset="0"/>
              </a:rPr>
              <a:t> Code </a:t>
            </a:r>
            <a:r>
              <a:rPr lang="it-IT" dirty="0" err="1">
                <a:effectLst/>
                <a:latin typeface="Calibri (Corpo)"/>
                <a:ea typeface="Calibri" panose="020F0502020204030204" pitchFamily="34" charset="0"/>
              </a:rPr>
              <a:t>is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deemed</a:t>
            </a:r>
            <a:r>
              <a:rPr lang="it-IT" dirty="0">
                <a:effectLst/>
                <a:latin typeface="Calibri (Corpo)"/>
                <a:ea typeface="Calibri" panose="020F0502020204030204" pitchFamily="34" charset="0"/>
              </a:rPr>
              <a:t> more </a:t>
            </a:r>
            <a:r>
              <a:rPr lang="it-IT" dirty="0" err="1">
                <a:effectLst/>
                <a:latin typeface="Calibri (Corpo)"/>
                <a:ea typeface="Calibri" panose="020F0502020204030204" pitchFamily="34" charset="0"/>
              </a:rPr>
              <a:t>serious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four</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years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four</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months</a:t>
            </a:r>
            <a:r>
              <a:rPr lang="it-IT" dirty="0">
                <a:effectLst/>
                <a:latin typeface="Calibri (Corpo)"/>
                <a:ea typeface="Calibri" panose="020F0502020204030204" pitchFamily="34" charset="0"/>
              </a:rPr>
              <a:t> of </a:t>
            </a:r>
            <a:r>
              <a:rPr lang="it-IT" dirty="0" err="1">
                <a:effectLst/>
                <a:latin typeface="Calibri (Corpo)"/>
                <a:ea typeface="Calibri" panose="020F0502020204030204" pitchFamily="34" charset="0"/>
              </a:rPr>
              <a:t>imprisonment</a:t>
            </a:r>
            <a:r>
              <a:rPr lang="it-IT" dirty="0">
                <a:effectLst/>
                <a:latin typeface="Calibri (Corpo)"/>
                <a:ea typeface="Calibri" panose="020F0502020204030204" pitchFamily="34" charset="0"/>
              </a:rPr>
              <a:t> for the </a:t>
            </a:r>
            <a:r>
              <a:rPr lang="it-IT" dirty="0" err="1">
                <a:effectLst/>
                <a:latin typeface="Calibri (Corpo)"/>
                <a:ea typeface="Calibri" panose="020F0502020204030204" pitchFamily="34" charset="0"/>
              </a:rPr>
              <a:t>very</a:t>
            </a:r>
            <a:r>
              <a:rPr lang="it-IT" dirty="0">
                <a:effectLst/>
                <a:latin typeface="Calibri (Corpo)"/>
                <a:ea typeface="Calibri" panose="020F0502020204030204" pitchFamily="34" charset="0"/>
              </a:rPr>
              <a:t> strong </a:t>
            </a:r>
            <a:r>
              <a:rPr lang="it-IT" dirty="0" err="1">
                <a:effectLst/>
                <a:latin typeface="Calibri (Corpo)"/>
                <a:ea typeface="Calibri" panose="020F0502020204030204" pitchFamily="34" charset="0"/>
              </a:rPr>
              <a:t>intensity</a:t>
            </a:r>
            <a:r>
              <a:rPr lang="it-IT" dirty="0">
                <a:effectLst/>
                <a:latin typeface="Calibri (Corpo)"/>
                <a:ea typeface="Calibri" panose="020F0502020204030204" pitchFamily="34" charset="0"/>
              </a:rPr>
              <a:t> of the </a:t>
            </a:r>
            <a:r>
              <a:rPr lang="it-IT" dirty="0" err="1">
                <a:effectLst/>
                <a:latin typeface="Calibri (Corpo)"/>
                <a:ea typeface="Calibri" panose="020F0502020204030204" pitchFamily="34" charset="0"/>
              </a:rPr>
              <a:t>fraud</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gravity</a:t>
            </a:r>
            <a:r>
              <a:rPr lang="it-IT" dirty="0">
                <a:effectLst/>
                <a:latin typeface="Calibri (Corpo)"/>
                <a:ea typeface="Calibri" panose="020F0502020204030204" pitchFamily="34" charset="0"/>
              </a:rPr>
              <a:t> of the </a:t>
            </a:r>
            <a:r>
              <a:rPr lang="it-IT" dirty="0" err="1">
                <a:effectLst/>
                <a:latin typeface="Calibri (Corpo)"/>
                <a:ea typeface="Calibri" panose="020F0502020204030204" pitchFamily="34" charset="0"/>
              </a:rPr>
              <a:t>fact</a:t>
            </a:r>
            <a:r>
              <a:rPr lang="it-IT" dirty="0">
                <a:effectLst/>
                <a:latin typeface="Calibri (Corpo)"/>
                <a:ea typeface="Calibri" panose="020F0502020204030204" pitchFamily="34" charset="0"/>
              </a:rPr>
              <a:t> and the </a:t>
            </a:r>
            <a:r>
              <a:rPr lang="it-IT" dirty="0" err="1">
                <a:effectLst/>
                <a:latin typeface="Calibri (Corpo)"/>
                <a:ea typeface="Calibri" panose="020F0502020204030204" pitchFamily="34" charset="0"/>
              </a:rPr>
              <a:t>devastation</a:t>
            </a:r>
            <a:r>
              <a:rPr lang="it-IT" dirty="0">
                <a:effectLst/>
                <a:latin typeface="Calibri (Corpo)"/>
                <a:ea typeface="Calibri" panose="020F0502020204030204" pitchFamily="34" charset="0"/>
              </a:rPr>
              <a:t> of the </a:t>
            </a:r>
            <a:r>
              <a:rPr lang="it-IT" dirty="0" err="1">
                <a:effectLst/>
                <a:latin typeface="Calibri (Corpo)"/>
                <a:ea typeface="Calibri" panose="020F0502020204030204" pitchFamily="34" charset="0"/>
              </a:rPr>
              <a:t>corpse</a:t>
            </a:r>
            <a:r>
              <a:rPr lang="it-IT" dirty="0">
                <a:effectLst/>
                <a:latin typeface="Calibri (Corpo)"/>
                <a:ea typeface="Calibri" panose="020F0502020204030204" pitchFamily="34" charset="0"/>
              </a:rPr>
              <a:t>.</a:t>
            </a:r>
          </a:p>
          <a:p>
            <a:pPr marL="0" indent="0">
              <a:buNone/>
            </a:pPr>
            <a:r>
              <a:rPr lang="it-IT" dirty="0">
                <a:effectLst/>
                <a:latin typeface="Calibri (Corpo)"/>
                <a:ea typeface="Calibri" panose="020F0502020204030204" pitchFamily="34" charset="0"/>
              </a:rPr>
              <a:t>The </a:t>
            </a:r>
            <a:r>
              <a:rPr lang="it-IT" dirty="0" err="1">
                <a:effectLst/>
                <a:latin typeface="Calibri (Corpo)"/>
                <a:ea typeface="Calibri" panose="020F0502020204030204" pitchFamily="34" charset="0"/>
              </a:rPr>
              <a:t>sentence</a:t>
            </a:r>
            <a:r>
              <a:rPr lang="it-IT" dirty="0">
                <a:effectLst/>
                <a:latin typeface="Calibri (Corpo)"/>
                <a:ea typeface="Calibri" panose="020F0502020204030204" pitchFamily="34" charset="0"/>
              </a:rPr>
              <a:t> of life </a:t>
            </a:r>
            <a:r>
              <a:rPr lang="it-IT" dirty="0" err="1">
                <a:effectLst/>
                <a:latin typeface="Calibri (Corpo)"/>
                <a:ea typeface="Calibri" panose="020F0502020204030204" pitchFamily="34" charset="0"/>
              </a:rPr>
              <a:t>imprisonment</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is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based</a:t>
            </a:r>
            <a:r>
              <a:rPr lang="it-IT" dirty="0">
                <a:effectLst/>
                <a:latin typeface="Calibri (Corpo)"/>
                <a:ea typeface="Calibri" panose="020F0502020204030204" pitchFamily="34" charset="0"/>
              </a:rPr>
              <a:t>, by </a:t>
            </a:r>
            <a:r>
              <a:rPr lang="it-IT" dirty="0" err="1">
                <a:effectLst/>
                <a:latin typeface="Calibri (Corpo)"/>
                <a:ea typeface="Calibri" panose="020F0502020204030204" pitchFamily="34" charset="0"/>
              </a:rPr>
              <a:t>law</a:t>
            </a:r>
            <a:r>
              <a:rPr lang="it-IT" dirty="0">
                <a:effectLst/>
                <a:latin typeface="Calibri (Corpo)"/>
                <a:ea typeface="Calibri" panose="020F0502020204030204" pitchFamily="34" charset="0"/>
              </a:rPr>
              <a:t>, in </a:t>
            </a:r>
            <a:r>
              <a:rPr lang="it-IT" dirty="0" err="1">
                <a:effectLst/>
                <a:latin typeface="Calibri (Corpo)"/>
                <a:ea typeface="Calibri" panose="020F0502020204030204" pitchFamily="34" charset="0"/>
              </a:rPr>
              <a:t>addition</a:t>
            </a:r>
            <a:r>
              <a:rPr lang="it-IT" dirty="0">
                <a:effectLst/>
                <a:latin typeface="Calibri (Corpo)"/>
                <a:ea typeface="Calibri" panose="020F0502020204030204" pitchFamily="34" charset="0"/>
              </a:rPr>
              <a:t> to the </a:t>
            </a:r>
            <a:r>
              <a:rPr lang="it-IT" dirty="0" err="1">
                <a:effectLst/>
                <a:latin typeface="Calibri (Corpo)"/>
                <a:ea typeface="Calibri" panose="020F0502020204030204" pitchFamily="34" charset="0"/>
              </a:rPr>
              <a:t>sentencing</a:t>
            </a:r>
            <a:r>
              <a:rPr lang="it-IT" dirty="0">
                <a:effectLst/>
                <a:latin typeface="Calibri (Corpo)"/>
                <a:ea typeface="Calibri" panose="020F0502020204030204" pitchFamily="34" charset="0"/>
              </a:rPr>
              <a:t> to court costs and the costs of </a:t>
            </a:r>
            <a:r>
              <a:rPr lang="it-IT" dirty="0" err="1">
                <a:effectLst/>
                <a:latin typeface="Calibri (Corpo)"/>
                <a:ea typeface="Calibri" panose="020F0502020204030204" pitchFamily="34" charset="0"/>
              </a:rPr>
              <a:t>detention</a:t>
            </a:r>
            <a:r>
              <a:rPr lang="it-IT" dirty="0">
                <a:effectLst/>
                <a:latin typeface="Calibri (Corpo)"/>
                <a:ea typeface="Calibri" panose="020F0502020204030204" pitchFamily="34" charset="0"/>
              </a:rPr>
              <a:t> in </a:t>
            </a:r>
            <a:r>
              <a:rPr lang="it-IT" dirty="0" err="1">
                <a:effectLst/>
                <a:latin typeface="Calibri (Corpo)"/>
                <a:ea typeface="Calibri" panose="020F0502020204030204" pitchFamily="34" charset="0"/>
              </a:rPr>
              <a:t>prison</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application</a:t>
            </a:r>
            <a:r>
              <a:rPr lang="it-IT" dirty="0">
                <a:effectLst/>
                <a:latin typeface="Calibri (Corpo)"/>
                <a:ea typeface="Calibri" panose="020F0502020204030204" pitchFamily="34" charset="0"/>
              </a:rPr>
              <a:t> of the </a:t>
            </a:r>
            <a:r>
              <a:rPr lang="it-IT" dirty="0" err="1">
                <a:effectLst/>
                <a:latin typeface="Calibri (Corpo)"/>
                <a:ea typeface="Calibri" panose="020F0502020204030204" pitchFamily="34" charset="0"/>
              </a:rPr>
              <a:t>additional</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sanctions</a:t>
            </a:r>
            <a:r>
              <a:rPr lang="it-IT" dirty="0">
                <a:effectLst/>
                <a:latin typeface="Calibri (Corpo)"/>
                <a:ea typeface="Calibri" panose="020F0502020204030204" pitchFamily="34" charset="0"/>
              </a:rPr>
              <a:t> of legai </a:t>
            </a:r>
            <a:r>
              <a:rPr lang="it-IT" dirty="0" err="1">
                <a:effectLst/>
                <a:latin typeface="Calibri (Corpo)"/>
                <a:ea typeface="Calibri" panose="020F0502020204030204" pitchFamily="34" charset="0"/>
              </a:rPr>
              <a:t>prohibition</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during</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execution</a:t>
            </a:r>
            <a:r>
              <a:rPr lang="it-IT" dirty="0">
                <a:effectLst/>
                <a:latin typeface="Calibri (Corpo)"/>
                <a:ea typeface="Calibri" panose="020F0502020204030204" pitchFamily="34" charset="0"/>
              </a:rPr>
              <a:t> of the </a:t>
            </a:r>
            <a:r>
              <a:rPr lang="it-IT" dirty="0" err="1">
                <a:effectLst/>
                <a:latin typeface="Calibri (Corpo)"/>
                <a:ea typeface="Calibri" panose="020F0502020204030204" pitchFamily="34" charset="0"/>
              </a:rPr>
              <a:t>sentence</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lapse</a:t>
            </a:r>
            <a:r>
              <a:rPr lang="it-IT" dirty="0">
                <a:effectLst/>
                <a:latin typeface="Calibri (Corpo)"/>
                <a:ea typeface="Calibri" panose="020F0502020204030204" pitchFamily="34" charset="0"/>
              </a:rPr>
              <a:t> from parental </a:t>
            </a:r>
            <a:r>
              <a:rPr lang="it-IT" dirty="0" err="1">
                <a:effectLst/>
                <a:latin typeface="Calibri (Corpo)"/>
                <a:ea typeface="Calibri" panose="020F0502020204030204" pitchFamily="34" charset="0"/>
              </a:rPr>
              <a:t>rights</a:t>
            </a:r>
            <a:r>
              <a:rPr lang="it-IT" dirty="0">
                <a:effectLst/>
                <a:latin typeface="Calibri (Corpo)"/>
                <a:ea typeface="Calibri" panose="020F0502020204030204" pitchFamily="34" charset="0"/>
              </a:rPr>
              <a:t>, of the </a:t>
            </a:r>
            <a:r>
              <a:rPr lang="it-IT" dirty="0" err="1">
                <a:effectLst/>
                <a:latin typeface="Calibri (Corpo)"/>
                <a:ea typeface="Calibri" panose="020F0502020204030204" pitchFamily="34" charset="0"/>
              </a:rPr>
              <a:t>perpetual</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disqualification</a:t>
            </a:r>
            <a:r>
              <a:rPr lang="it-IT" dirty="0">
                <a:effectLst/>
                <a:latin typeface="Calibri (Corpo)"/>
                <a:ea typeface="Calibri" panose="020F0502020204030204" pitchFamily="34" charset="0"/>
              </a:rPr>
              <a:t> from public </a:t>
            </a:r>
            <a:r>
              <a:rPr lang="it-IT" dirty="0" err="1">
                <a:effectLst/>
                <a:latin typeface="Calibri (Corpo)"/>
                <a:ea typeface="Calibri" panose="020F0502020204030204" pitchFamily="34" charset="0"/>
              </a:rPr>
              <a:t>offìces</a:t>
            </a:r>
            <a:r>
              <a:rPr lang="it-IT" dirty="0">
                <a:effectLst/>
                <a:latin typeface="Calibri (Corpo)"/>
                <a:ea typeface="Calibri" panose="020F0502020204030204" pitchFamily="34" charset="0"/>
              </a:rPr>
              <a:t> and of the </a:t>
            </a:r>
            <a:r>
              <a:rPr lang="it-IT" dirty="0" err="1">
                <a:effectLst/>
                <a:latin typeface="Calibri (Corpo)"/>
                <a:ea typeface="Calibri" panose="020F0502020204030204" pitchFamily="34" charset="0"/>
              </a:rPr>
              <a:t>publication</a:t>
            </a:r>
            <a:r>
              <a:rPr lang="it-IT" dirty="0">
                <a:effectLst/>
                <a:latin typeface="Calibri (Corpo)"/>
                <a:ea typeface="Calibri" panose="020F0502020204030204" pitchFamily="34" charset="0"/>
              </a:rPr>
              <a:t> of the </a:t>
            </a:r>
            <a:r>
              <a:rPr lang="it-IT" dirty="0" err="1">
                <a:effectLst/>
                <a:latin typeface="Calibri (Corpo)"/>
                <a:ea typeface="Calibri" panose="020F0502020204030204" pitchFamily="34" charset="0"/>
              </a:rPr>
              <a:t>sentence</a:t>
            </a:r>
            <a:r>
              <a:rPr lang="it-IT" dirty="0">
                <a:effectLst/>
                <a:latin typeface="Calibri (Corpo)"/>
                <a:ea typeface="Calibri" panose="020F0502020204030204" pitchFamily="34" charset="0"/>
              </a:rPr>
              <a:t> on the website of the </a:t>
            </a:r>
            <a:r>
              <a:rPr lang="it-IT" dirty="0" err="1">
                <a:effectLst/>
                <a:latin typeface="Calibri (Corpo)"/>
                <a:ea typeface="Calibri" panose="020F0502020204030204" pitchFamily="34" charset="0"/>
              </a:rPr>
              <a:t>Ministry</a:t>
            </a:r>
            <a:r>
              <a:rPr lang="it-IT" dirty="0">
                <a:effectLst/>
                <a:latin typeface="Calibri (Corpo)"/>
                <a:ea typeface="Calibri" panose="020F0502020204030204" pitchFamily="34" charset="0"/>
              </a:rPr>
              <a:t> of Justice, for an </a:t>
            </a:r>
            <a:r>
              <a:rPr lang="it-IT" dirty="0" err="1">
                <a:effectLst/>
                <a:latin typeface="Calibri (Corpo)"/>
                <a:ea typeface="Calibri" panose="020F0502020204030204" pitchFamily="34" charset="0"/>
              </a:rPr>
              <a:t>extract</a:t>
            </a:r>
            <a:r>
              <a:rPr lang="it-IT" dirty="0">
                <a:effectLst/>
                <a:latin typeface="Calibri (Corpo)"/>
                <a:ea typeface="Calibri" panose="020F0502020204030204" pitchFamily="34" charset="0"/>
              </a:rPr>
              <a:t> and for the duration of </a:t>
            </a:r>
            <a:r>
              <a:rPr lang="it-IT" dirty="0" err="1">
                <a:effectLst/>
                <a:latin typeface="Calibri (Corpo)"/>
                <a:ea typeface="Calibri" panose="020F0502020204030204" pitchFamily="34" charset="0"/>
              </a:rPr>
              <a:t>fifteen</a:t>
            </a:r>
            <a:r>
              <a:rPr lang="it-IT" dirty="0">
                <a:effectLst/>
                <a:latin typeface="Calibri (Corpo)"/>
                <a:ea typeface="Calibri" panose="020F0502020204030204" pitchFamily="34" charset="0"/>
              </a:rPr>
              <a:t> days.</a:t>
            </a:r>
            <a:endParaRPr lang="it-IT" dirty="0">
              <a:latin typeface="Calibri (Corpo)"/>
            </a:endParaRPr>
          </a:p>
        </p:txBody>
      </p:sp>
    </p:spTree>
    <p:extLst>
      <p:ext uri="{BB962C8B-B14F-4D97-AF65-F5344CB8AC3E}">
        <p14:creationId xmlns:p14="http://schemas.microsoft.com/office/powerpoint/2010/main" val="35296979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E984422-3FF9-89C8-3312-BEDDA44265D4}"/>
              </a:ext>
            </a:extLst>
          </p:cNvPr>
          <p:cNvSpPr>
            <a:spLocks noGrp="1"/>
          </p:cNvSpPr>
          <p:nvPr>
            <p:ph idx="1"/>
          </p:nvPr>
        </p:nvSpPr>
        <p:spPr>
          <a:xfrm>
            <a:off x="565265" y="482138"/>
            <a:ext cx="10788535" cy="5694825"/>
          </a:xfrm>
        </p:spPr>
        <p:txBody>
          <a:bodyPr>
            <a:normAutofit/>
          </a:bodyPr>
          <a:lstStyle/>
          <a:p>
            <a:pPr marL="0" indent="0">
              <a:buNone/>
            </a:pPr>
            <a:r>
              <a:rPr lang="it-IT" sz="3200" dirty="0">
                <a:effectLst/>
                <a:latin typeface="Calibri (Corpo)"/>
                <a:ea typeface="Calibri" panose="020F0502020204030204" pitchFamily="34" charset="0"/>
              </a:rPr>
              <a:t>The </a:t>
            </a:r>
            <a:r>
              <a:rPr lang="it-IT" sz="3200" dirty="0" err="1">
                <a:effectLst/>
                <a:latin typeface="Calibri (Corpo)"/>
                <a:ea typeface="Calibri" panose="020F0502020204030204" pitchFamily="34" charset="0"/>
              </a:rPr>
              <a:t>criminal</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conviction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also</a:t>
            </a:r>
            <a:r>
              <a:rPr lang="it-IT" sz="3200" dirty="0">
                <a:effectLst/>
                <a:latin typeface="Calibri (Corpo)"/>
                <a:ea typeface="Calibri" panose="020F0502020204030204" pitchFamily="34" charset="0"/>
              </a:rPr>
              <a:t> leads to the </a:t>
            </a:r>
            <a:r>
              <a:rPr lang="it-IT" sz="3200" dirty="0" err="1">
                <a:effectLst/>
                <a:latin typeface="Calibri (Corpo)"/>
                <a:ea typeface="Calibri" panose="020F0502020204030204" pitchFamily="34" charset="0"/>
              </a:rPr>
              <a:t>sentence</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compensation</a:t>
            </a:r>
            <a:r>
              <a:rPr lang="it-IT" sz="3200" dirty="0">
                <a:effectLst/>
                <a:latin typeface="Calibri (Corpo)"/>
                <a:ea typeface="Calibri" panose="020F0502020204030204" pitchFamily="34" charset="0"/>
              </a:rPr>
              <a:t> for non-</a:t>
            </a:r>
            <a:r>
              <a:rPr lang="it-IT" sz="3200" dirty="0" err="1">
                <a:effectLst/>
                <a:latin typeface="Calibri (Corpo)"/>
                <a:ea typeface="Calibri" panose="020F0502020204030204" pitchFamily="34" charset="0"/>
              </a:rPr>
              <a:t>pecuniary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damage</a:t>
            </a:r>
            <a:r>
              <a:rPr lang="it-IT" sz="3200" dirty="0">
                <a:effectLst/>
                <a:latin typeface="Calibri (Corpo)"/>
                <a:ea typeface="Calibri" panose="020F0502020204030204" pitchFamily="34" charset="0"/>
              </a:rPr>
              <a:t> from the </a:t>
            </a:r>
            <a:r>
              <a:rPr lang="it-IT" sz="3200" dirty="0" err="1">
                <a:effectLst/>
                <a:latin typeface="Calibri (Corpo)"/>
                <a:ea typeface="Calibri" panose="020F0502020204030204" pitchFamily="34" charset="0"/>
              </a:rPr>
              <a:t>death</a:t>
            </a:r>
            <a:r>
              <a:rPr lang="it-IT" sz="3200" dirty="0">
                <a:effectLst/>
                <a:latin typeface="Calibri (Corpo)"/>
                <a:ea typeface="Calibri" panose="020F0502020204030204" pitchFamily="34" charset="0"/>
              </a:rPr>
              <a:t> of the dose relative, </a:t>
            </a:r>
            <a:r>
              <a:rPr lang="it-IT" sz="3200" dirty="0" err="1">
                <a:effectLst/>
                <a:latin typeface="Calibri (Corpo)"/>
                <a:ea typeface="Calibri" panose="020F0502020204030204" pitchFamily="34" charset="0"/>
              </a:rPr>
              <a:t>suffered</a:t>
            </a:r>
            <a:r>
              <a:rPr lang="it-IT" sz="3200" dirty="0">
                <a:effectLst/>
                <a:latin typeface="Calibri (Corpo)"/>
                <a:ea typeface="Calibri" panose="020F0502020204030204" pitchFamily="34" charset="0"/>
              </a:rPr>
              <a:t> by </a:t>
            </a:r>
            <a:r>
              <a:rPr lang="it-IT" sz="3200" dirty="0" err="1">
                <a:effectLst/>
                <a:latin typeface="Calibri (Corpo)"/>
                <a:ea typeface="Calibri" panose="020F0502020204030204" pitchFamily="34" charset="0"/>
              </a:rPr>
              <a:t>Pamela's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parents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lndeed</a:t>
            </a:r>
            <a:r>
              <a:rPr lang="it-IT" sz="3200" dirty="0">
                <a:effectLst/>
                <a:latin typeface="Calibri (Corpo)"/>
                <a:ea typeface="Calibri" panose="020F0502020204030204" pitchFamily="34" charset="0"/>
              </a:rPr>
              <a:t>, in </a:t>
            </a:r>
            <a:r>
              <a:rPr lang="it-IT" sz="3200" dirty="0" err="1">
                <a:effectLst/>
                <a:latin typeface="Calibri (Corpo)"/>
                <a:ea typeface="Calibri" panose="020F0502020204030204" pitchFamily="34" charset="0"/>
              </a:rPr>
              <a:t>jurisprudence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is</a:t>
            </a:r>
            <a:r>
              <a:rPr lang="it-IT" sz="3200" dirty="0">
                <a:effectLst/>
                <a:latin typeface="Calibri (Corpo)"/>
                <a:ea typeface="Calibri" panose="020F0502020204030204" pitchFamily="34" charset="0"/>
              </a:rPr>
              <a:t> a </a:t>
            </a:r>
            <a:r>
              <a:rPr lang="it-IT" sz="3200" dirty="0" err="1">
                <a:effectLst/>
                <a:latin typeface="Calibri (Corpo)"/>
                <a:ea typeface="Calibri" panose="020F0502020204030204" pitchFamily="34" charset="0"/>
              </a:rPr>
              <a:t>consolidated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assumption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parents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should</a:t>
            </a:r>
            <a:r>
              <a:rPr lang="it-IT" sz="3200" dirty="0">
                <a:effectLst/>
                <a:latin typeface="Calibri (Corpo)"/>
                <a:ea typeface="Calibri" panose="020F0502020204030204" pitchFamily="34" charset="0"/>
              </a:rPr>
              <a:t> be </a:t>
            </a:r>
            <a:r>
              <a:rPr lang="it-IT" sz="3200" dirty="0" err="1">
                <a:effectLst/>
                <a:latin typeface="Calibri (Corpo)"/>
                <a:ea typeface="Calibri" panose="020F0502020204030204" pitchFamily="34" charset="0"/>
              </a:rPr>
              <a:t>recognized</a:t>
            </a:r>
            <a:r>
              <a:rPr lang="it-IT" sz="3200" dirty="0">
                <a:effectLst/>
                <a:latin typeface="Calibri (Corpo)"/>
                <a:ea typeface="Calibri" panose="020F0502020204030204" pitchFamily="34" charset="0"/>
              </a:rPr>
              <a:t>, by </a:t>
            </a:r>
            <a:r>
              <a:rPr lang="it-IT" sz="3200" dirty="0" err="1">
                <a:effectLst/>
                <a:latin typeface="Calibri (Corpo)"/>
                <a:ea typeface="Calibri" panose="020F0502020204030204" pitchFamily="34" charset="0"/>
              </a:rPr>
              <a:t>virtue</a:t>
            </a:r>
            <a:r>
              <a:rPr lang="it-IT" sz="3200" dirty="0">
                <a:effectLst/>
                <a:latin typeface="Calibri (Corpo)"/>
                <a:ea typeface="Calibri" panose="020F0502020204030204" pitchFamily="34" charset="0"/>
              </a:rPr>
              <a:t> of the family and </a:t>
            </a:r>
            <a:r>
              <a:rPr lang="it-IT" sz="3200" dirty="0" err="1">
                <a:effectLst/>
                <a:latin typeface="Calibri (Corpo)"/>
                <a:ea typeface="Calibri" panose="020F0502020204030204" pitchFamily="34" charset="0"/>
              </a:rPr>
              <a:t>affective</a:t>
            </a:r>
            <a:r>
              <a:rPr lang="it-IT" sz="3200" dirty="0">
                <a:effectLst/>
                <a:latin typeface="Calibri (Corpo)"/>
                <a:ea typeface="Calibri" panose="020F0502020204030204" pitchFamily="34" charset="0"/>
              </a:rPr>
              <a:t> bond with the </a:t>
            </a:r>
            <a:r>
              <a:rPr lang="it-IT" sz="3200" dirty="0" err="1">
                <a:effectLst/>
                <a:latin typeface="Calibri (Corpo)"/>
                <a:ea typeface="Calibri" panose="020F0502020204030204" pitchFamily="34" charset="0"/>
              </a:rPr>
              <a:t>victim</a:t>
            </a:r>
            <a:r>
              <a:rPr lang="it-IT" sz="3200" dirty="0">
                <a:effectLst/>
                <a:latin typeface="Calibri (Corpo)"/>
                <a:ea typeface="Calibri" panose="020F0502020204030204" pitchFamily="34" charset="0"/>
              </a:rPr>
              <a:t>, the so </a:t>
            </a:r>
            <a:r>
              <a:rPr lang="it-IT" sz="3200" dirty="0" err="1">
                <a:effectLst/>
                <a:latin typeface="Calibri (Corpo)"/>
                <a:ea typeface="Calibri" panose="020F0502020204030204" pitchFamily="34" charset="0"/>
              </a:rPr>
              <a:t>called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damage</a:t>
            </a:r>
            <a:r>
              <a:rPr lang="it-IT" sz="3200" dirty="0">
                <a:effectLst/>
                <a:latin typeface="Calibri (Corpo)"/>
                <a:ea typeface="Calibri" panose="020F0502020204030204" pitchFamily="34" charset="0"/>
              </a:rPr>
              <a:t> from </a:t>
            </a:r>
            <a:r>
              <a:rPr lang="it-IT" sz="3200" dirty="0" err="1">
                <a:effectLst/>
                <a:latin typeface="Calibri (Corpo)"/>
                <a:ea typeface="Calibri" panose="020F0502020204030204" pitchFamily="34" charset="0"/>
              </a:rPr>
              <a:t>loss</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kinship</a:t>
            </a:r>
            <a:r>
              <a:rPr lang="it-IT" sz="3200" dirty="0">
                <a:effectLst/>
                <a:latin typeface="Calibri (Corpo)"/>
                <a:ea typeface="Calibri" panose="020F0502020204030204" pitchFamily="34" charset="0"/>
              </a:rPr>
              <a:t>, in the dual </a:t>
            </a:r>
            <a:r>
              <a:rPr lang="it-IT" sz="3200" dirty="0" err="1">
                <a:effectLst/>
                <a:latin typeface="Calibri (Corpo)"/>
                <a:ea typeface="Calibri" panose="020F0502020204030204" pitchFamily="34" charset="0"/>
              </a:rPr>
              <a:t>aspect</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interior</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pain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resulting</a:t>
            </a:r>
            <a:r>
              <a:rPr lang="it-IT" sz="3200" dirty="0">
                <a:effectLst/>
                <a:latin typeface="Calibri (Corpo)"/>
                <a:ea typeface="Calibri" panose="020F0502020204030204" pitchFamily="34" charset="0"/>
              </a:rPr>
              <a:t> from the </a:t>
            </a:r>
            <a:r>
              <a:rPr lang="it-IT" sz="3200" dirty="0" err="1">
                <a:effectLst/>
                <a:latin typeface="Calibri (Corpo)"/>
                <a:ea typeface="Calibri" panose="020F0502020204030204" pitchFamily="34" charset="0"/>
              </a:rPr>
              <a:t>loss</a:t>
            </a:r>
            <a:r>
              <a:rPr lang="it-IT" sz="3200" dirty="0">
                <a:effectLst/>
                <a:latin typeface="Calibri (Corpo)"/>
                <a:ea typeface="Calibri" panose="020F0502020204030204" pitchFamily="34" charset="0"/>
              </a:rPr>
              <a:t> and </a:t>
            </a:r>
            <a:r>
              <a:rPr lang="it-IT" sz="3200" dirty="0" err="1">
                <a:effectLst/>
                <a:latin typeface="Calibri (Corpo)"/>
                <a:ea typeface="Calibri" panose="020F0502020204030204" pitchFamily="34" charset="0"/>
              </a:rPr>
              <a:t>damage</a:t>
            </a:r>
            <a:r>
              <a:rPr lang="it-IT" sz="3200" dirty="0">
                <a:effectLst/>
                <a:latin typeface="Calibri (Corpo)"/>
                <a:ea typeface="Calibri" panose="020F0502020204030204" pitchFamily="34" charset="0"/>
              </a:rPr>
              <a:t> to the </a:t>
            </a:r>
            <a:r>
              <a:rPr lang="it-IT" sz="3200" dirty="0" err="1">
                <a:effectLst/>
                <a:latin typeface="Calibri (Corpo)"/>
                <a:ea typeface="Calibri" panose="020F0502020204030204" pitchFamily="34" charset="0"/>
              </a:rPr>
              <a:t>intangibility</a:t>
            </a:r>
            <a:r>
              <a:rPr lang="it-IT" sz="3200" dirty="0">
                <a:effectLst/>
                <a:latin typeface="Calibri (Corpo)"/>
                <a:ea typeface="Calibri" panose="020F0502020204030204" pitchFamily="34" charset="0"/>
              </a:rPr>
              <a:t> of mutuai </a:t>
            </a:r>
            <a:r>
              <a:rPr lang="it-IT" sz="3200" dirty="0" err="1">
                <a:effectLst/>
                <a:latin typeface="Calibri (Corpo)"/>
                <a:ea typeface="Calibri" panose="020F0502020204030204" pitchFamily="34" charset="0"/>
              </a:rPr>
              <a:t>affections</a:t>
            </a:r>
            <a:r>
              <a:rPr lang="it-IT" sz="3200" dirty="0">
                <a:effectLst/>
                <a:latin typeface="Calibri (Corpo)"/>
                <a:ea typeface="Calibri" panose="020F0502020204030204" pitchFamily="34" charset="0"/>
              </a:rPr>
              <a:t> and the mutuai </a:t>
            </a:r>
            <a:r>
              <a:rPr lang="it-IT" sz="3200" dirty="0" err="1">
                <a:effectLst/>
                <a:latin typeface="Calibri (Corpo)"/>
                <a:ea typeface="Calibri" panose="020F0502020204030204" pitchFamily="34" charset="0"/>
              </a:rPr>
              <a:t>solidarity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characterizes</a:t>
            </a:r>
            <a:r>
              <a:rPr lang="it-IT" sz="3200" dirty="0">
                <a:effectLst/>
                <a:latin typeface="Calibri (Corpo)"/>
                <a:ea typeface="Calibri" panose="020F0502020204030204" pitchFamily="34" charset="0"/>
              </a:rPr>
              <a:t> family life (</a:t>
            </a:r>
            <a:r>
              <a:rPr lang="it-IT" sz="3200" dirty="0" err="1">
                <a:effectLst/>
                <a:latin typeface="Calibri (Corpo)"/>
                <a:ea typeface="Calibri" panose="020F0502020204030204" pitchFamily="34" charset="0"/>
              </a:rPr>
              <a:t>see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section</a:t>
            </a:r>
            <a:r>
              <a:rPr lang="it-IT" sz="3200" dirty="0">
                <a:effectLst/>
                <a:latin typeface="Calibri (Corpo)"/>
                <a:ea typeface="Calibri" panose="020F0502020204030204" pitchFamily="34" charset="0"/>
              </a:rPr>
              <a:t> III, </a:t>
            </a:r>
            <a:r>
              <a:rPr lang="it-IT" sz="3200" dirty="0" err="1">
                <a:effectLst/>
                <a:latin typeface="Calibri (Corpo)"/>
                <a:ea typeface="Calibri" panose="020F0502020204030204" pitchFamily="34" charset="0"/>
              </a:rPr>
              <a:t>civil</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sentence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sent</a:t>
            </a:r>
            <a:r>
              <a:rPr lang="it-IT" sz="3200" dirty="0">
                <a:effectLst/>
                <a:latin typeface="Calibri (Corpo)"/>
                <a:ea typeface="Calibri" panose="020F0502020204030204" pitchFamily="34" charset="0"/>
              </a:rPr>
              <a:t> n.19158 of 2018</a:t>
            </a:r>
            <a:endParaRPr lang="it-IT" sz="3200" dirty="0">
              <a:latin typeface="Calibri (Corpo)"/>
            </a:endParaRPr>
          </a:p>
        </p:txBody>
      </p:sp>
    </p:spTree>
    <p:extLst>
      <p:ext uri="{BB962C8B-B14F-4D97-AF65-F5344CB8AC3E}">
        <p14:creationId xmlns:p14="http://schemas.microsoft.com/office/powerpoint/2010/main" val="144824154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147C196-3FD4-8071-F1A6-58062131A7FA}"/>
              </a:ext>
            </a:extLst>
          </p:cNvPr>
          <p:cNvSpPr>
            <a:spLocks noGrp="1"/>
          </p:cNvSpPr>
          <p:nvPr>
            <p:ph idx="1"/>
          </p:nvPr>
        </p:nvSpPr>
        <p:spPr>
          <a:xfrm>
            <a:off x="399011" y="482138"/>
            <a:ext cx="10954789" cy="5694825"/>
          </a:xfrm>
        </p:spPr>
        <p:txBody>
          <a:bodyPr>
            <a:normAutofit/>
          </a:bodyPr>
          <a:lstStyle/>
          <a:p>
            <a:pPr marL="0" indent="0">
              <a:buNone/>
            </a:pPr>
            <a:r>
              <a:rPr lang="it-IT" sz="3200" kern="100" dirty="0" err="1">
                <a:effectLst/>
                <a:latin typeface="Calibri (Corpo)"/>
                <a:ea typeface="Calibri" panose="020F0502020204030204" pitchFamily="34" charset="0"/>
                <a:cs typeface="Times New Roman" panose="02020603050405020304" pitchFamily="18" charset="0"/>
              </a:rPr>
              <a:t>Furthermore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Oseghale</a:t>
            </a:r>
            <a:r>
              <a:rPr lang="it-IT" sz="3200" kern="100" dirty="0">
                <a:effectLst/>
                <a:latin typeface="Calibri (Corpo)"/>
                <a:ea typeface="Calibri" panose="020F0502020204030204" pitchFamily="34" charset="0"/>
                <a:cs typeface="Times New Roman" panose="02020603050405020304" pitchFamily="18" charset="0"/>
              </a:rPr>
              <a:t> Innocent </a:t>
            </a:r>
            <a:r>
              <a:rPr lang="it-IT" sz="3200" kern="100" dirty="0" err="1">
                <a:effectLst/>
                <a:latin typeface="Calibri (Corpo)"/>
                <a:ea typeface="Calibri" panose="020F0502020204030204" pitchFamily="34" charset="0"/>
                <a:cs typeface="Times New Roman" panose="02020603050405020304" pitchFamily="18" charset="0"/>
              </a:rPr>
              <a:t>is</a:t>
            </a:r>
            <a:r>
              <a:rPr lang="it-IT" sz="3200" kern="100" dirty="0">
                <a:effectLst/>
                <a:latin typeface="Calibri (Corpo)"/>
                <a:ea typeface="Calibri" panose="020F0502020204030204" pitchFamily="34" charset="0"/>
                <a:cs typeface="Times New Roman" panose="02020603050405020304" pitchFamily="18" charset="0"/>
              </a:rPr>
              <a:t> to be </a:t>
            </a:r>
            <a:r>
              <a:rPr lang="it-IT" sz="3200" kern="100" dirty="0" err="1">
                <a:effectLst/>
                <a:latin typeface="Calibri (Corpo)"/>
                <a:ea typeface="Calibri" panose="020F0502020204030204" pitchFamily="34" charset="0"/>
                <a:cs typeface="Times New Roman" panose="02020603050405020304" pitchFamily="18" charset="0"/>
              </a:rPr>
              <a:t>condemned</a:t>
            </a:r>
            <a:r>
              <a:rPr lang="it-IT" sz="3200" kern="100" dirty="0">
                <a:effectLst/>
                <a:latin typeface="Calibri (Corpo)"/>
                <a:ea typeface="Calibri" panose="020F0502020204030204" pitchFamily="34" charset="0"/>
                <a:cs typeface="Times New Roman" panose="02020603050405020304" pitchFamily="18" charset="0"/>
              </a:rPr>
              <a:t> to </a:t>
            </a:r>
            <a:r>
              <a:rPr lang="it-IT" sz="3200" kern="100" dirty="0" err="1">
                <a:effectLst/>
                <a:latin typeface="Calibri (Corpo)"/>
                <a:ea typeface="Calibri" panose="020F0502020204030204" pitchFamily="34" charset="0"/>
                <a:cs typeface="Times New Roman" panose="02020603050405020304" pitchFamily="18" charset="0"/>
              </a:rPr>
              <a:t>compensation</a:t>
            </a:r>
            <a:r>
              <a:rPr lang="it-IT" sz="3200" kern="100" dirty="0">
                <a:effectLst/>
                <a:latin typeface="Calibri (Corpo)"/>
                <a:ea typeface="Calibri" panose="020F0502020204030204" pitchFamily="34" charset="0"/>
                <a:cs typeface="Times New Roman" panose="02020603050405020304" pitchFamily="18" charset="0"/>
              </a:rPr>
              <a:t> for </a:t>
            </a:r>
            <a:r>
              <a:rPr lang="it-IT" sz="3200" kern="100" dirty="0" err="1">
                <a:effectLst/>
                <a:latin typeface="Calibri (Corpo)"/>
                <a:ea typeface="Calibri" panose="020F0502020204030204" pitchFamily="34" charset="0"/>
                <a:cs typeface="Times New Roman" panose="02020603050405020304" pitchFamily="18" charset="0"/>
              </a:rPr>
              <a:t>damages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caused</a:t>
            </a:r>
            <a:r>
              <a:rPr lang="it-IT" sz="3200" kern="100" dirty="0">
                <a:effectLst/>
                <a:latin typeface="Calibri (Corpo)"/>
                <a:ea typeface="Calibri" panose="020F0502020204030204" pitchFamily="34" charset="0"/>
                <a:cs typeface="Times New Roman" panose="02020603050405020304" pitchFamily="18" charset="0"/>
              </a:rPr>
              <a:t> by the image to</a:t>
            </a:r>
            <a:r>
              <a:rPr lang="it-IT" sz="3200" kern="100" dirty="0">
                <a:latin typeface="Calibri (Corpo)"/>
                <a:ea typeface="Calibri" panose="020F0502020204030204" pitchFamily="34" charset="0"/>
                <a:cs typeface="Times New Roman" panose="02020603050405020304" pitchFamily="18" charset="0"/>
              </a:rPr>
              <a:t> </a:t>
            </a:r>
            <a:r>
              <a:rPr lang="it-IT" sz="3200" kern="100" dirty="0">
                <a:effectLst/>
                <a:latin typeface="Calibri (Corpo)"/>
                <a:ea typeface="Calibri" panose="020F0502020204030204" pitchFamily="34" charset="0"/>
                <a:cs typeface="Times New Roman" panose="02020603050405020304" pitchFamily="18" charset="0"/>
              </a:rPr>
              <a:t>the </a:t>
            </a:r>
            <a:r>
              <a:rPr lang="it-IT" sz="3200" kern="100" dirty="0" err="1">
                <a:effectLst/>
                <a:latin typeface="Calibri (Corpo)"/>
                <a:ea typeface="Calibri" panose="020F0502020204030204" pitchFamily="34" charset="0"/>
                <a:cs typeface="Times New Roman" panose="02020603050405020304" pitchFamily="18" charset="0"/>
              </a:rPr>
              <a:t>Municipality</a:t>
            </a:r>
            <a:r>
              <a:rPr lang="it-IT" sz="3200" kern="100" dirty="0">
                <a:effectLst/>
                <a:latin typeface="Calibri (Corpo)"/>
                <a:ea typeface="Calibri" panose="020F0502020204030204" pitchFamily="34" charset="0"/>
                <a:cs typeface="Times New Roman" panose="02020603050405020304" pitchFamily="18" charset="0"/>
              </a:rPr>
              <a:t> of Macerata and the </a:t>
            </a:r>
            <a:r>
              <a:rPr lang="it-IT" sz="3200" kern="100" dirty="0" err="1">
                <a:effectLst/>
                <a:latin typeface="Calibri (Corpo)"/>
                <a:ea typeface="Calibri" panose="020F0502020204030204" pitchFamily="34" charset="0"/>
                <a:cs typeface="Times New Roman" panose="02020603050405020304" pitchFamily="18" charset="0"/>
              </a:rPr>
              <a:t>damage</a:t>
            </a:r>
            <a:r>
              <a:rPr lang="it-IT" sz="3200" kern="100" dirty="0">
                <a:effectLst/>
                <a:latin typeface="Calibri (Corpo)"/>
                <a:ea typeface="Calibri" panose="020F0502020204030204" pitchFamily="34" charset="0"/>
                <a:cs typeface="Times New Roman" panose="02020603050405020304" pitchFamily="18" charset="0"/>
              </a:rPr>
              <a:t> to Potenza Massimo, </a:t>
            </a:r>
            <a:r>
              <a:rPr lang="it-IT" sz="3200" kern="100" dirty="0" err="1">
                <a:effectLst/>
                <a:latin typeface="Calibri (Corpo)"/>
                <a:ea typeface="Calibri" panose="020F0502020204030204" pitchFamily="34" charset="0"/>
                <a:cs typeface="Times New Roman" panose="02020603050405020304" pitchFamily="18" charset="0"/>
              </a:rPr>
              <a:t>owner</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apartment</a:t>
            </a:r>
            <a:r>
              <a:rPr lang="it-IT" sz="3200" kern="100" dirty="0">
                <a:effectLst/>
                <a:latin typeface="Calibri (Corpo)"/>
                <a:ea typeface="Calibri" panose="020F0502020204030204" pitchFamily="34" charset="0"/>
                <a:cs typeface="Times New Roman" panose="02020603050405020304" pitchFamily="18" charset="0"/>
              </a:rPr>
              <a:t> in Via Spalato, </a:t>
            </a:r>
            <a:r>
              <a:rPr lang="it-IT" sz="3200" kern="100" dirty="0" err="1">
                <a:effectLst/>
                <a:latin typeface="Calibri (Corpo)"/>
                <a:ea typeface="Calibri" panose="020F0502020204030204" pitchFamily="34" charset="0"/>
                <a:cs typeface="Times New Roman" panose="02020603050405020304" pitchFamily="18" charset="0"/>
              </a:rPr>
              <a:t>both</a:t>
            </a:r>
            <a:r>
              <a:rPr lang="it-IT" sz="3200" kern="100" dirty="0">
                <a:effectLst/>
                <a:latin typeface="Calibri (Corpo)"/>
                <a:ea typeface="Calibri" panose="020F0502020204030204" pitchFamily="34" charset="0"/>
                <a:cs typeface="Times New Roman" panose="02020603050405020304" pitchFamily="18" charset="0"/>
              </a:rPr>
              <a:t> to be </a:t>
            </a:r>
            <a:r>
              <a:rPr lang="it-IT" sz="3200" kern="100" dirty="0" err="1">
                <a:effectLst/>
                <a:latin typeface="Calibri (Corpo)"/>
                <a:ea typeface="Calibri" panose="020F0502020204030204" pitchFamily="34" charset="0"/>
                <a:cs typeface="Times New Roman" panose="02020603050405020304" pitchFamily="18" charset="0"/>
              </a:rPr>
              <a:t>paid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separately</a:t>
            </a:r>
            <a:r>
              <a:rPr lang="it-IT" sz="3200" kern="100" dirty="0">
                <a:effectLst/>
                <a:latin typeface="Calibri (Corpo)"/>
                <a:ea typeface="Calibri" panose="020F0502020204030204" pitchFamily="34" charset="0"/>
                <a:cs typeface="Times New Roman" panose="02020603050405020304" pitchFamily="18" charset="0"/>
              </a:rPr>
              <a:t>.</a:t>
            </a:r>
          </a:p>
          <a:p>
            <a:pPr marL="0" indent="0">
              <a:buNone/>
            </a:pPr>
            <a:r>
              <a:rPr lang="it-IT" sz="3200" dirty="0" err="1">
                <a:effectLst/>
                <a:latin typeface="Calibri (Corpo)"/>
                <a:ea typeface="Calibri" panose="020F0502020204030204" pitchFamily="34" charset="0"/>
              </a:rPr>
              <a:t>Since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there</a:t>
            </a:r>
            <a:r>
              <a:rPr lang="it-IT" sz="3200" dirty="0">
                <a:effectLst/>
                <a:latin typeface="Calibri (Corpo)"/>
                <a:ea typeface="Calibri" panose="020F0502020204030204" pitchFamily="34" charset="0"/>
              </a:rPr>
              <a:t> are no </a:t>
            </a:r>
            <a:r>
              <a:rPr lang="it-IT" sz="3200" dirty="0" err="1">
                <a:effectLst/>
                <a:latin typeface="Calibri (Corpo)"/>
                <a:ea typeface="Calibri" panose="020F0502020204030204" pitchFamily="34" charset="0"/>
              </a:rPr>
              <a:t>reasons</a:t>
            </a:r>
            <a:r>
              <a:rPr lang="it-IT" sz="3200" dirty="0">
                <a:effectLst/>
                <a:latin typeface="Calibri (Corpo)"/>
                <a:ea typeface="Calibri" panose="020F0502020204030204" pitchFamily="34" charset="0"/>
              </a:rPr>
              <a:t> to offset the </a:t>
            </a:r>
            <a:r>
              <a:rPr lang="it-IT" sz="3200" dirty="0" err="1">
                <a:effectLst/>
                <a:latin typeface="Calibri (Corpo)"/>
                <a:ea typeface="Calibri" panose="020F0502020204030204" pitchFamily="34" charset="0"/>
              </a:rPr>
              <a:t>expenses</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defendant</a:t>
            </a:r>
            <a:r>
              <a:rPr lang="it-IT" sz="3200" dirty="0">
                <a:effectLst/>
                <a:latin typeface="Calibri (Corpo)"/>
                <a:ea typeface="Calibri" panose="020F0502020204030204" pitchFamily="34" charset="0"/>
              </a:rPr>
              <a:t> must, </a:t>
            </a:r>
            <a:r>
              <a:rPr lang="it-IT" sz="3200" dirty="0" err="1">
                <a:effectLst/>
                <a:latin typeface="Calibri (Corpo)"/>
                <a:ea typeface="Calibri" panose="020F0502020204030204" pitchFamily="34" charset="0"/>
              </a:rPr>
              <a:t>finally</a:t>
            </a:r>
            <a:r>
              <a:rPr lang="it-IT" sz="3200" dirty="0">
                <a:effectLst/>
                <a:latin typeface="Calibri (Corpo)"/>
                <a:ea typeface="Calibri" panose="020F0502020204030204" pitchFamily="34" charset="0"/>
              </a:rPr>
              <a:t>, be </a:t>
            </a:r>
            <a:r>
              <a:rPr lang="it-IT" sz="3200" dirty="0" err="1">
                <a:effectLst/>
                <a:latin typeface="Calibri (Corpo)"/>
                <a:ea typeface="Calibri" panose="020F0502020204030204" pitchFamily="34" charset="0"/>
              </a:rPr>
              <a:t>sentenced</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pay</a:t>
            </a:r>
            <a:r>
              <a:rPr lang="it-IT" sz="3200" dirty="0">
                <a:effectLst/>
                <a:latin typeface="Calibri (Corpo)"/>
                <a:ea typeface="Calibri" panose="020F0502020204030204" pitchFamily="34" charset="0"/>
              </a:rPr>
              <a:t> the costs of setting up and </a:t>
            </a:r>
            <a:r>
              <a:rPr lang="it-IT" sz="3200" dirty="0" err="1">
                <a:effectLst/>
                <a:latin typeface="Calibri (Corpo)"/>
                <a:ea typeface="Calibri" panose="020F0502020204030204" pitchFamily="34" charset="0"/>
              </a:rPr>
              <a:t>assisting</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civil</a:t>
            </a:r>
            <a:r>
              <a:rPr lang="it-IT" sz="3200" dirty="0">
                <a:effectLst/>
                <a:latin typeface="Calibri (Corpo)"/>
                <a:ea typeface="Calibri" panose="020F0502020204030204" pitchFamily="34" charset="0"/>
              </a:rPr>
              <a:t> parties, </a:t>
            </a:r>
            <a:r>
              <a:rPr lang="it-IT" sz="3200" dirty="0" err="1">
                <a:effectLst/>
                <a:latin typeface="Calibri (Corpo)"/>
                <a:ea typeface="Calibri" panose="020F0502020204030204" pitchFamily="34" charset="0"/>
              </a:rPr>
              <a:t>liquidated</a:t>
            </a:r>
            <a:r>
              <a:rPr lang="it-IT" sz="3200" dirty="0">
                <a:effectLst/>
                <a:latin typeface="Calibri (Corpo)"/>
                <a:ea typeface="Calibri" panose="020F0502020204030204" pitchFamily="34" charset="0"/>
              </a:rPr>
              <a:t>, in </a:t>
            </a:r>
            <a:r>
              <a:rPr lang="it-IT" sz="3200" dirty="0" err="1">
                <a:effectLst/>
                <a:latin typeface="Calibri (Corpo)"/>
                <a:ea typeface="Calibri" panose="020F0502020204030204" pitchFamily="34" charset="0"/>
              </a:rPr>
              <a:t>consideration</a:t>
            </a:r>
            <a:r>
              <a:rPr lang="it-IT" sz="3200" dirty="0">
                <a:effectLst/>
                <a:latin typeface="Calibri (Corpo)"/>
                <a:ea typeface="Calibri" panose="020F0502020204030204" pitchFamily="34" charset="0"/>
              </a:rPr>
              <a:t> of the </a:t>
            </a:r>
            <a:r>
              <a:rPr lang="it-IT" sz="3200" dirty="0" err="1">
                <a:effectLst/>
                <a:latin typeface="Calibri (Corpo)"/>
                <a:ea typeface="Calibri" panose="020F0502020204030204" pitchFamily="34" charset="0"/>
              </a:rPr>
              <a:t>ìssues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examined</a:t>
            </a:r>
            <a:r>
              <a:rPr lang="it-IT" sz="3200" dirty="0">
                <a:effectLst/>
                <a:latin typeface="Calibri (Corpo)"/>
                <a:ea typeface="Calibri" panose="020F0502020204030204" pitchFamily="34" charset="0"/>
              </a:rPr>
              <a:t> in </a:t>
            </a:r>
            <a:r>
              <a:rPr lang="it-IT" sz="3200" dirty="0" err="1">
                <a:effectLst/>
                <a:latin typeface="Calibri (Corpo)"/>
                <a:ea typeface="Calibri" panose="020F0502020204030204" pitchFamily="34" charset="0"/>
              </a:rPr>
              <a:t>it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both</a:t>
            </a:r>
            <a:r>
              <a:rPr lang="it-IT" sz="3200" dirty="0">
                <a:effectLst/>
                <a:latin typeface="Calibri (Corpo)"/>
                <a:ea typeface="Calibri" panose="020F0502020204030204" pitchFamily="34" charset="0"/>
              </a:rPr>
              <a:t> in the </a:t>
            </a:r>
            <a:r>
              <a:rPr lang="it-IT" sz="3200" dirty="0" err="1">
                <a:effectLst/>
                <a:latin typeface="Calibri (Corpo)"/>
                <a:ea typeface="Calibri" panose="020F0502020204030204" pitchFamily="34" charset="0"/>
              </a:rPr>
              <a:t>preliminary</a:t>
            </a:r>
            <a:r>
              <a:rPr lang="it-IT" sz="3200" dirty="0">
                <a:effectLst/>
                <a:latin typeface="Calibri (Corpo)"/>
                <a:ea typeface="Calibri" panose="020F0502020204030204" pitchFamily="34" charset="0"/>
              </a:rPr>
              <a:t> hearing stage and in the </a:t>
            </a:r>
            <a:r>
              <a:rPr lang="it-IT" sz="3200" dirty="0" err="1">
                <a:effectLst/>
                <a:latin typeface="Calibri (Corpo)"/>
                <a:ea typeface="Calibri" panose="020F0502020204030204" pitchFamily="34" charset="0"/>
              </a:rPr>
              <a:t>present</a:t>
            </a:r>
            <a:r>
              <a:rPr lang="it-IT" sz="3200" dirty="0">
                <a:effectLst/>
                <a:latin typeface="Calibri (Corpo)"/>
                <a:ea typeface="Calibri" panose="020F0502020204030204" pitchFamily="34" charset="0"/>
              </a:rPr>
              <a:t> one</a:t>
            </a:r>
            <a:endParaRPr lang="it-IT" sz="3200" dirty="0">
              <a:latin typeface="Calibri (Corpo)"/>
            </a:endParaRPr>
          </a:p>
        </p:txBody>
      </p:sp>
    </p:spTree>
    <p:extLst>
      <p:ext uri="{BB962C8B-B14F-4D97-AF65-F5344CB8AC3E}">
        <p14:creationId xmlns:p14="http://schemas.microsoft.com/office/powerpoint/2010/main" val="164601378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D6F997E-418F-2C7C-5008-28971776CCD9}"/>
              </a:ext>
            </a:extLst>
          </p:cNvPr>
          <p:cNvSpPr>
            <a:spLocks noGrp="1"/>
          </p:cNvSpPr>
          <p:nvPr>
            <p:ph idx="1"/>
          </p:nvPr>
        </p:nvSpPr>
        <p:spPr>
          <a:xfrm>
            <a:off x="414779" y="188536"/>
            <a:ext cx="11472421" cy="6129137"/>
          </a:xfrm>
        </p:spPr>
        <p:txBody>
          <a:bodyPr>
            <a:noAutofit/>
          </a:bodyPr>
          <a:lstStyle/>
          <a:p>
            <a:pPr marL="0" indent="0" algn="ctr">
              <a:spcBef>
                <a:spcPts val="0"/>
              </a:spcBef>
              <a:buNone/>
            </a:pPr>
            <a:r>
              <a:rPr lang="it-IT" sz="2400" b="1" kern="100" dirty="0">
                <a:effectLst/>
                <a:latin typeface="Calibri (Corpo)"/>
                <a:ea typeface="Calibri" panose="020F0502020204030204" pitchFamily="34" charset="0"/>
                <a:cs typeface="Times New Roman" panose="02020603050405020304" pitchFamily="18" charset="0"/>
              </a:rPr>
              <a:t>FOR THESE REASONS</a:t>
            </a:r>
          </a:p>
          <a:p>
            <a:pPr marL="0" indent="0">
              <a:spcBef>
                <a:spcPts val="0"/>
              </a:spcBef>
              <a:buNone/>
            </a:pPr>
            <a:r>
              <a:rPr lang="it-IT" sz="2400" kern="100" dirty="0" err="1">
                <a:effectLst/>
                <a:latin typeface="Calibri (Corpo)"/>
                <a:ea typeface="Calibri" panose="020F0502020204030204" pitchFamily="34" charset="0"/>
                <a:cs typeface="Times New Roman" panose="02020603050405020304" pitchFamily="18" charset="0"/>
              </a:rPr>
              <a:t>Having</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regard</a:t>
            </a:r>
            <a:r>
              <a:rPr lang="it-IT" sz="2400" kern="100" dirty="0">
                <a:effectLst/>
                <a:latin typeface="Calibri (Corpo)"/>
                <a:ea typeface="Calibri" panose="020F0502020204030204" pitchFamily="34" charset="0"/>
                <a:cs typeface="Times New Roman" panose="02020603050405020304" pitchFamily="18" charset="0"/>
              </a:rPr>
              <a:t> to the </a:t>
            </a:r>
            <a:r>
              <a:rPr lang="it-IT" sz="2400" kern="100" dirty="0" err="1">
                <a:effectLst/>
                <a:latin typeface="Calibri (Corpo)"/>
                <a:ea typeface="Calibri" panose="020F0502020204030204" pitchFamily="34" charset="0"/>
                <a:cs typeface="Times New Roman" panose="02020603050405020304" pitchFamily="18" charset="0"/>
              </a:rPr>
              <a:t>Articles</a:t>
            </a:r>
            <a:r>
              <a:rPr lang="it-IT" sz="2400" kern="100" dirty="0">
                <a:effectLst/>
                <a:latin typeface="Calibri (Corpo)"/>
                <a:ea typeface="Calibri" panose="020F0502020204030204" pitchFamily="34" charset="0"/>
                <a:cs typeface="Times New Roman" panose="02020603050405020304" pitchFamily="18" charset="0"/>
              </a:rPr>
              <a:t> 533, 535 of the </a:t>
            </a:r>
            <a:r>
              <a:rPr lang="it-IT" sz="2400" kern="100" dirty="0" err="1">
                <a:effectLst/>
                <a:latin typeface="Calibri (Corpo)"/>
                <a:ea typeface="Calibri" panose="020F0502020204030204" pitchFamily="34" charset="0"/>
                <a:cs typeface="Times New Roman" panose="02020603050405020304" pitchFamily="18" charset="0"/>
              </a:rPr>
              <a:t>Criminal</a:t>
            </a:r>
            <a:r>
              <a:rPr lang="it-IT" sz="2400" kern="100" dirty="0">
                <a:effectLst/>
                <a:latin typeface="Calibri (Corpo)"/>
                <a:ea typeface="Calibri" panose="020F0502020204030204" pitchFamily="34" charset="0"/>
                <a:cs typeface="Times New Roman" panose="02020603050405020304" pitchFamily="18" charset="0"/>
              </a:rPr>
              <a:t> Procedure Code;</a:t>
            </a:r>
          </a:p>
          <a:p>
            <a:pPr marL="0" indent="0">
              <a:spcBef>
                <a:spcPts val="0"/>
              </a:spcBef>
              <a:buNone/>
            </a:pPr>
            <a:r>
              <a:rPr lang="it-IT" sz="2400" kern="100" dirty="0" err="1">
                <a:effectLst/>
                <a:latin typeface="Calibri (Corpo)"/>
                <a:ea typeface="Calibri" panose="020F0502020204030204" pitchFamily="34" charset="0"/>
                <a:cs typeface="Times New Roman" panose="02020603050405020304" pitchFamily="18" charset="0"/>
              </a:rPr>
              <a:t>declares</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Oseghale</a:t>
            </a:r>
            <a:r>
              <a:rPr lang="it-IT" sz="2400" kern="100" dirty="0">
                <a:effectLst/>
                <a:latin typeface="Calibri (Corpo)"/>
                <a:ea typeface="Calibri" panose="020F0502020204030204" pitchFamily="34" charset="0"/>
                <a:cs typeface="Times New Roman" panose="02020603050405020304" pitchFamily="18" charset="0"/>
              </a:rPr>
              <a:t> Innocent </a:t>
            </a:r>
            <a:r>
              <a:rPr lang="it-IT" sz="2400" kern="100" dirty="0" err="1">
                <a:effectLst/>
                <a:latin typeface="Calibri (Corpo)"/>
                <a:ea typeface="Calibri" panose="020F0502020204030204" pitchFamily="34" charset="0"/>
                <a:cs typeface="Times New Roman" panose="02020603050405020304" pitchFamily="18" charset="0"/>
              </a:rPr>
              <a:t>guilty</a:t>
            </a:r>
            <a:r>
              <a:rPr lang="it-IT" sz="2400" kern="100" dirty="0">
                <a:effectLst/>
                <a:latin typeface="Calibri (Corpo)"/>
                <a:ea typeface="Calibri" panose="020F0502020204030204" pitchFamily="34" charset="0"/>
                <a:cs typeface="Times New Roman" panose="02020603050405020304" pitchFamily="18" charset="0"/>
              </a:rPr>
              <a:t> of the crime </a:t>
            </a:r>
            <a:r>
              <a:rPr lang="it-IT" sz="2400" kern="100" dirty="0" err="1">
                <a:effectLst/>
                <a:latin typeface="Calibri (Corpo)"/>
                <a:ea typeface="Calibri" panose="020F0502020204030204" pitchFamily="34" charset="0"/>
                <a:cs typeface="Times New Roman" panose="02020603050405020304" pitchFamily="18" charset="0"/>
              </a:rPr>
              <a:t>referred</a:t>
            </a:r>
            <a:r>
              <a:rPr lang="it-IT" sz="2400" kern="100" dirty="0">
                <a:effectLst/>
                <a:latin typeface="Calibri (Corpo)"/>
                <a:ea typeface="Calibri" panose="020F0502020204030204" pitchFamily="34" charset="0"/>
                <a:cs typeface="Times New Roman" panose="02020603050405020304" pitchFamily="18" charset="0"/>
              </a:rPr>
              <a:t> to in art. 575 of the </a:t>
            </a:r>
            <a:r>
              <a:rPr lang="it-IT" sz="2400" kern="100" dirty="0" err="1">
                <a:effectLst/>
                <a:latin typeface="Calibri (Corpo)"/>
                <a:ea typeface="Calibri" panose="020F0502020204030204" pitchFamily="34" charset="0"/>
                <a:cs typeface="Times New Roman" panose="02020603050405020304" pitchFamily="18" charset="0"/>
              </a:rPr>
              <a:t>Criminal</a:t>
            </a:r>
            <a:r>
              <a:rPr lang="it-IT" sz="2400" kern="100" dirty="0">
                <a:effectLst/>
                <a:latin typeface="Calibri (Corpo)"/>
                <a:ea typeface="Calibri" panose="020F0502020204030204" pitchFamily="34" charset="0"/>
                <a:cs typeface="Times New Roman" panose="02020603050405020304" pitchFamily="18" charset="0"/>
              </a:rPr>
              <a:t> Code, </a:t>
            </a:r>
            <a:r>
              <a:rPr lang="it-IT" sz="2400" kern="100" dirty="0" err="1">
                <a:effectLst/>
                <a:latin typeface="Calibri (Corpo)"/>
                <a:ea typeface="Calibri" panose="020F0502020204030204" pitchFamily="34" charset="0"/>
                <a:cs typeface="Times New Roman" panose="02020603050405020304" pitchFamily="18" charset="0"/>
              </a:rPr>
              <a:t>considered</a:t>
            </a:r>
            <a:r>
              <a:rPr lang="it-IT" sz="2400" kern="100" dirty="0">
                <a:effectLst/>
                <a:latin typeface="Calibri (Corpo)"/>
                <a:ea typeface="Calibri" panose="020F0502020204030204" pitchFamily="34" charset="0"/>
                <a:cs typeface="Times New Roman" panose="02020603050405020304" pitchFamily="18" charset="0"/>
              </a:rPr>
              <a:t> the</a:t>
            </a:r>
            <a:r>
              <a:rPr lang="it-IT" sz="2400" kern="100" dirty="0">
                <a:latin typeface="Calibri (Corpo)"/>
                <a:ea typeface="Calibri" panose="020F0502020204030204" pitchFamily="34" charset="0"/>
                <a:cs typeface="Times New Roman" panose="02020603050405020304" pitchFamily="18" charset="0"/>
              </a:rPr>
              <a:t> </a:t>
            </a:r>
            <a:r>
              <a:rPr lang="it-IT" sz="2400" dirty="0">
                <a:effectLst/>
                <a:latin typeface="Calibri (Corpo)"/>
                <a:ea typeface="Calibri" panose="020F0502020204030204" pitchFamily="34" charset="0"/>
              </a:rPr>
              <a:t>offense of </a:t>
            </a:r>
            <a:r>
              <a:rPr lang="it-IT" sz="2400" dirty="0" err="1">
                <a:effectLst/>
                <a:latin typeface="Calibri (Corpo)"/>
                <a:ea typeface="Calibri" panose="020F0502020204030204" pitchFamily="34" charset="0"/>
              </a:rPr>
              <a:t>sexual</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violence</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disputed</a:t>
            </a:r>
            <a:r>
              <a:rPr lang="it-IT" sz="2400" dirty="0">
                <a:effectLst/>
                <a:latin typeface="Calibri (Corpo)"/>
                <a:ea typeface="Calibri" panose="020F0502020204030204" pitchFamily="34" charset="0"/>
              </a:rPr>
              <a:t> under 5) </a:t>
            </a:r>
            <a:r>
              <a:rPr lang="it-IT" sz="2400" dirty="0" err="1">
                <a:effectLst/>
                <a:latin typeface="Calibri (Corpo)"/>
                <a:ea typeface="Calibri" panose="020F0502020204030204" pitchFamily="34" charset="0"/>
              </a:rPr>
              <a:t>absorbed</a:t>
            </a:r>
            <a:r>
              <a:rPr lang="it-IT" sz="2400" dirty="0">
                <a:effectLst/>
                <a:latin typeface="Calibri (Corpo)"/>
                <a:ea typeface="Calibri" panose="020F0502020204030204" pitchFamily="34" charset="0"/>
              </a:rPr>
              <a:t> in the </a:t>
            </a:r>
            <a:r>
              <a:rPr lang="it-IT" sz="2400" dirty="0" err="1">
                <a:effectLst/>
                <a:latin typeface="Calibri (Corpo)"/>
                <a:ea typeface="Calibri" panose="020F0502020204030204" pitchFamily="34" charset="0"/>
              </a:rPr>
              <a:t>aggravating</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circumstance</a:t>
            </a:r>
            <a:r>
              <a:rPr lang="it-IT" sz="2400" dirty="0">
                <a:effectLst/>
                <a:latin typeface="Calibri (Corpo)"/>
                <a:ea typeface="Calibri" panose="020F0502020204030204" pitchFamily="34" charset="0"/>
              </a:rPr>
              <a:t> set out in </a:t>
            </a:r>
            <a:r>
              <a:rPr lang="it-IT" sz="2400" dirty="0" err="1">
                <a:effectLst/>
                <a:latin typeface="Calibri (Corpo)"/>
                <a:ea typeface="Calibri" panose="020F0502020204030204" pitchFamily="34" charset="0"/>
              </a:rPr>
              <a:t>Charge</a:t>
            </a:r>
            <a:r>
              <a:rPr lang="it-IT" sz="2400" dirty="0">
                <a:effectLst/>
                <a:latin typeface="Calibri (Corpo)"/>
                <a:ea typeface="Calibri" panose="020F0502020204030204" pitchFamily="34" charset="0"/>
              </a:rPr>
              <a:t>.</a:t>
            </a:r>
          </a:p>
          <a:p>
            <a:pPr marL="0" indent="0">
              <a:spcBef>
                <a:spcPts val="0"/>
              </a:spcBef>
              <a:buNone/>
            </a:pPr>
            <a:r>
              <a:rPr lang="it-IT" sz="2400" kern="100" dirty="0" err="1">
                <a:effectLst/>
                <a:latin typeface="Calibri (Corpo)"/>
                <a:ea typeface="Calibri" panose="020F0502020204030204" pitchFamily="34" charset="0"/>
                <a:cs typeface="Times New Roman" panose="02020603050405020304" pitchFamily="18" charset="0"/>
              </a:rPr>
              <a:t>declares</a:t>
            </a:r>
            <a:r>
              <a:rPr lang="it-IT" sz="2400" kern="100" dirty="0">
                <a:effectLst/>
                <a:latin typeface="Calibri (Corpo)"/>
                <a:ea typeface="Calibri" panose="020F0502020204030204" pitchFamily="34" charset="0"/>
                <a:cs typeface="Times New Roman" panose="02020603050405020304" pitchFamily="18" charset="0"/>
              </a:rPr>
              <a:t> the </a:t>
            </a:r>
            <a:r>
              <a:rPr lang="it-IT" sz="2400" kern="100" dirty="0" err="1">
                <a:effectLst/>
                <a:latin typeface="Calibri (Corpo)"/>
                <a:ea typeface="Calibri" panose="020F0502020204030204" pitchFamily="34" charset="0"/>
                <a:cs typeface="Times New Roman" panose="02020603050405020304" pitchFamily="18" charset="0"/>
              </a:rPr>
              <a:t>defendant</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banned</a:t>
            </a:r>
            <a:r>
              <a:rPr lang="it-IT" sz="2400" kern="100" dirty="0">
                <a:effectLst/>
                <a:latin typeface="Calibri (Corpo)"/>
                <a:ea typeface="Calibri" panose="020F0502020204030204" pitchFamily="34" charset="0"/>
                <a:cs typeface="Times New Roman" panose="02020603050405020304" pitchFamily="18" charset="0"/>
              </a:rPr>
              <a:t> in </a:t>
            </a:r>
            <a:r>
              <a:rPr lang="it-IT" sz="2400" kern="100" dirty="0" err="1">
                <a:effectLst/>
                <a:latin typeface="Calibri (Corpo)"/>
                <a:ea typeface="Calibri" panose="020F0502020204030204" pitchFamily="34" charset="0"/>
                <a:cs typeface="Times New Roman" panose="02020603050405020304" pitchFamily="18" charset="0"/>
              </a:rPr>
              <a:t>perpetuity</a:t>
            </a:r>
            <a:r>
              <a:rPr lang="it-IT" sz="2400" kern="100" dirty="0">
                <a:effectLst/>
                <a:latin typeface="Calibri (Corpo)"/>
                <a:ea typeface="Calibri" panose="020F0502020204030204" pitchFamily="34" charset="0"/>
                <a:cs typeface="Times New Roman" panose="02020603050405020304" pitchFamily="18" charset="0"/>
              </a:rPr>
              <a:t> from public office and in a state of legai </a:t>
            </a:r>
            <a:r>
              <a:rPr lang="it-IT" sz="2400" kern="100" dirty="0" err="1">
                <a:effectLst/>
                <a:latin typeface="Calibri (Corpo)"/>
                <a:ea typeface="Calibri" panose="020F0502020204030204" pitchFamily="34" charset="0"/>
                <a:cs typeface="Times New Roman" panose="02020603050405020304" pitchFamily="18" charset="0"/>
              </a:rPr>
              <a:t>interdiction</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during</a:t>
            </a:r>
            <a:r>
              <a:rPr lang="it-IT" sz="2400" kern="100" dirty="0">
                <a:latin typeface="Calibri (Corpo)"/>
                <a:ea typeface="Calibri" panose="020F0502020204030204" pitchFamily="34" charset="0"/>
                <a:cs typeface="Times New Roman" panose="02020603050405020304" pitchFamily="18" charset="0"/>
              </a:rPr>
              <a:t> </a:t>
            </a:r>
            <a:r>
              <a:rPr lang="it-IT" sz="2400" dirty="0">
                <a:effectLst/>
                <a:latin typeface="Calibri (Corpo)"/>
                <a:ea typeface="Calibri" panose="020F0502020204030204" pitchFamily="34" charset="0"/>
              </a:rPr>
              <a:t>the </a:t>
            </a:r>
            <a:r>
              <a:rPr lang="it-IT" sz="2400" dirty="0" err="1">
                <a:effectLst/>
                <a:latin typeface="Calibri (Corpo)"/>
                <a:ea typeface="Calibri" panose="020F0502020204030204" pitchFamily="34" charset="0"/>
              </a:rPr>
              <a:t>execution</a:t>
            </a:r>
            <a:r>
              <a:rPr lang="it-IT" sz="2400" dirty="0">
                <a:effectLst/>
                <a:latin typeface="Calibri (Corpo)"/>
                <a:ea typeface="Calibri" panose="020F0502020204030204" pitchFamily="34" charset="0"/>
              </a:rPr>
              <a:t> of the </a:t>
            </a:r>
            <a:r>
              <a:rPr lang="it-IT" sz="2400" dirty="0" err="1">
                <a:effectLst/>
                <a:latin typeface="Calibri (Corpo)"/>
                <a:ea typeface="Calibri" panose="020F0502020204030204" pitchFamily="34" charset="0"/>
              </a:rPr>
              <a:t>sentence</a:t>
            </a:r>
            <a:r>
              <a:rPr lang="it-IT" sz="2400" dirty="0">
                <a:effectLst/>
                <a:latin typeface="Calibri (Corpo)"/>
                <a:ea typeface="Calibri" panose="020F0502020204030204" pitchFamily="34" charset="0"/>
              </a:rPr>
              <a:t>.</a:t>
            </a:r>
          </a:p>
          <a:p>
            <a:pPr marL="0" indent="0">
              <a:spcBef>
                <a:spcPts val="0"/>
              </a:spcBef>
              <a:buNone/>
            </a:pPr>
            <a:r>
              <a:rPr lang="it-IT" sz="2400" dirty="0" err="1">
                <a:effectLst/>
                <a:latin typeface="Calibri (Corpo)"/>
                <a:ea typeface="Calibri" panose="020F0502020204030204" pitchFamily="34" charset="0"/>
              </a:rPr>
              <a:t>Declares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that</a:t>
            </a:r>
            <a:r>
              <a:rPr lang="it-IT" sz="2400" dirty="0">
                <a:effectLst/>
                <a:latin typeface="Calibri (Corpo)"/>
                <a:ea typeface="Calibri" panose="020F0502020204030204" pitchFamily="34" charset="0"/>
              </a:rPr>
              <a:t> the </a:t>
            </a:r>
            <a:r>
              <a:rPr lang="it-IT" sz="2400" dirty="0" err="1">
                <a:effectLst/>
                <a:latin typeface="Calibri (Corpo)"/>
                <a:ea typeface="Calibri" panose="020F0502020204030204" pitchFamily="34" charset="0"/>
              </a:rPr>
              <a:t>defendant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has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lost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his</a:t>
            </a:r>
            <a:r>
              <a:rPr lang="it-IT" sz="2400" dirty="0">
                <a:effectLst/>
                <a:latin typeface="Calibri (Corpo)"/>
                <a:ea typeface="Calibri" panose="020F0502020204030204" pitchFamily="34" charset="0"/>
              </a:rPr>
              <a:t> parental </a:t>
            </a:r>
            <a:r>
              <a:rPr lang="it-IT" sz="2400" dirty="0" err="1">
                <a:effectLst/>
                <a:latin typeface="Calibri (Corpo)"/>
                <a:ea typeface="Calibri" panose="020F0502020204030204" pitchFamily="34" charset="0"/>
              </a:rPr>
              <a:t>responsibility</a:t>
            </a:r>
            <a:r>
              <a:rPr lang="it-IT" sz="2400" dirty="0">
                <a:effectLst/>
                <a:latin typeface="Calibri (Corpo)"/>
                <a:ea typeface="Calibri" panose="020F0502020204030204" pitchFamily="34" charset="0"/>
              </a:rPr>
              <a:t>.</a:t>
            </a:r>
            <a:endParaRPr lang="it-IT" sz="2400" dirty="0">
              <a:latin typeface="Calibri (Corpo)"/>
              <a:ea typeface="Calibri" panose="020F0502020204030204" pitchFamily="34" charset="0"/>
            </a:endParaRPr>
          </a:p>
          <a:p>
            <a:pPr marL="0" indent="0">
              <a:spcBef>
                <a:spcPts val="0"/>
              </a:spcBef>
              <a:buNone/>
            </a:pPr>
            <a:r>
              <a:rPr lang="it-IT" sz="2400" kern="100" dirty="0" err="1">
                <a:effectLst/>
                <a:latin typeface="Calibri (Corpo)"/>
                <a:ea typeface="Calibri" panose="020F0502020204030204" pitchFamily="34" charset="0"/>
                <a:cs typeface="Times New Roman" panose="02020603050405020304" pitchFamily="18" charset="0"/>
              </a:rPr>
              <a:t>Having</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regards</a:t>
            </a:r>
            <a:r>
              <a:rPr lang="it-IT" sz="2400" kern="100" dirty="0">
                <a:effectLst/>
                <a:latin typeface="Calibri (Corpo)"/>
                <a:ea typeface="Calibri" panose="020F0502020204030204" pitchFamily="34" charset="0"/>
                <a:cs typeface="Times New Roman" panose="02020603050405020304" pitchFamily="18" charset="0"/>
              </a:rPr>
              <a:t> to </a:t>
            </a:r>
            <a:r>
              <a:rPr lang="it-IT" sz="2400" kern="100" dirty="0" err="1">
                <a:effectLst/>
                <a:latin typeface="Calibri (Corpo)"/>
                <a:ea typeface="Calibri" panose="020F0502020204030204" pitchFamily="34" charset="0"/>
                <a:cs typeface="Times New Roman" panose="02020603050405020304" pitchFamily="18" charset="0"/>
              </a:rPr>
              <a:t>Articles</a:t>
            </a:r>
            <a:r>
              <a:rPr lang="it-IT" sz="2400" kern="100" dirty="0">
                <a:effectLst/>
                <a:latin typeface="Calibri (Corpo)"/>
                <a:ea typeface="Calibri" panose="020F0502020204030204" pitchFamily="34" charset="0"/>
                <a:cs typeface="Times New Roman" panose="02020603050405020304" pitchFamily="18" charset="0"/>
              </a:rPr>
              <a:t> 36 of the </a:t>
            </a:r>
            <a:r>
              <a:rPr lang="it-IT" sz="2400" kern="100" dirty="0" err="1">
                <a:effectLst/>
                <a:latin typeface="Calibri (Corpo)"/>
                <a:ea typeface="Calibri" panose="020F0502020204030204" pitchFamily="34" charset="0"/>
                <a:cs typeface="Times New Roman" panose="02020603050405020304" pitchFamily="18" charset="0"/>
              </a:rPr>
              <a:t>Criminal</a:t>
            </a:r>
            <a:r>
              <a:rPr lang="it-IT" sz="2400" kern="100" dirty="0">
                <a:effectLst/>
                <a:latin typeface="Calibri (Corpo)"/>
                <a:ea typeface="Calibri" panose="020F0502020204030204" pitchFamily="34" charset="0"/>
                <a:cs typeface="Times New Roman" panose="02020603050405020304" pitchFamily="18" charset="0"/>
              </a:rPr>
              <a:t> Code,</a:t>
            </a:r>
            <a:r>
              <a:rPr lang="it-IT" sz="2400" kern="100" dirty="0">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provides</a:t>
            </a:r>
            <a:r>
              <a:rPr lang="it-IT" sz="2400" kern="100" dirty="0">
                <a:effectLst/>
                <a:latin typeface="Calibri (Corpo)"/>
                <a:ea typeface="Calibri" panose="020F0502020204030204" pitchFamily="34" charset="0"/>
                <a:cs typeface="Times New Roman" panose="02020603050405020304" pitchFamily="18" charset="0"/>
              </a:rPr>
              <a:t> for the </a:t>
            </a:r>
            <a:r>
              <a:rPr lang="it-IT" sz="2400" kern="100" dirty="0" err="1">
                <a:effectLst/>
                <a:latin typeface="Calibri (Corpo)"/>
                <a:ea typeface="Calibri" panose="020F0502020204030204" pitchFamily="34" charset="0"/>
                <a:cs typeface="Times New Roman" panose="02020603050405020304" pitchFamily="18" charset="0"/>
              </a:rPr>
              <a:t>publication</a:t>
            </a:r>
            <a:r>
              <a:rPr lang="it-IT" sz="2400" kern="100" dirty="0">
                <a:effectLst/>
                <a:latin typeface="Calibri (Corpo)"/>
                <a:ea typeface="Calibri" panose="020F0502020204030204" pitchFamily="34" charset="0"/>
                <a:cs typeface="Times New Roman" panose="02020603050405020304" pitchFamily="18" charset="0"/>
              </a:rPr>
              <a:t> of the </a:t>
            </a:r>
            <a:r>
              <a:rPr lang="it-IT" sz="2400" kern="100" dirty="0" err="1">
                <a:effectLst/>
                <a:latin typeface="Calibri (Corpo)"/>
                <a:ea typeface="Calibri" panose="020F0502020204030204" pitchFamily="34" charset="0"/>
                <a:cs typeface="Times New Roman" panose="02020603050405020304" pitchFamily="18" charset="0"/>
              </a:rPr>
              <a:t>sentence</a:t>
            </a:r>
            <a:r>
              <a:rPr lang="it-IT" sz="2400" kern="100" dirty="0">
                <a:effectLst/>
                <a:latin typeface="Calibri (Corpo)"/>
                <a:ea typeface="Calibri" panose="020F0502020204030204" pitchFamily="34" charset="0"/>
                <a:cs typeface="Times New Roman" panose="02020603050405020304" pitchFamily="18" charset="0"/>
              </a:rPr>
              <a:t> for </a:t>
            </a:r>
            <a:r>
              <a:rPr lang="it-IT" sz="2400" kern="100" dirty="0" err="1">
                <a:effectLst/>
                <a:latin typeface="Calibri (Corpo)"/>
                <a:ea typeface="Calibri" panose="020F0502020204030204" pitchFamily="34" charset="0"/>
                <a:cs typeface="Times New Roman" panose="02020603050405020304" pitchFamily="18" charset="0"/>
              </a:rPr>
              <a:t>extract</a:t>
            </a:r>
            <a:r>
              <a:rPr lang="it-IT" sz="2400" kern="100" dirty="0">
                <a:effectLst/>
                <a:latin typeface="Calibri (Corpo)"/>
                <a:ea typeface="Calibri" panose="020F0502020204030204" pitchFamily="34" charset="0"/>
                <a:cs typeface="Times New Roman" panose="02020603050405020304" pitchFamily="18" charset="0"/>
              </a:rPr>
              <a:t> for the duration of </a:t>
            </a:r>
            <a:r>
              <a:rPr lang="it-IT" sz="2400" kern="100" dirty="0" err="1">
                <a:effectLst/>
                <a:latin typeface="Calibri (Corpo)"/>
                <a:ea typeface="Calibri" panose="020F0502020204030204" pitchFamily="34" charset="0"/>
                <a:cs typeface="Times New Roman" panose="02020603050405020304" pitchFamily="18" charset="0"/>
              </a:rPr>
              <a:t>fifteen</a:t>
            </a:r>
            <a:r>
              <a:rPr lang="it-IT" sz="2400" kern="100" dirty="0">
                <a:effectLst/>
                <a:latin typeface="Calibri (Corpo)"/>
                <a:ea typeface="Calibri" panose="020F0502020204030204" pitchFamily="34" charset="0"/>
                <a:cs typeface="Times New Roman" panose="02020603050405020304" pitchFamily="18" charset="0"/>
              </a:rPr>
              <a:t> days on the website of the </a:t>
            </a:r>
            <a:r>
              <a:rPr lang="it-IT" sz="2400" kern="100" dirty="0" err="1">
                <a:effectLst/>
                <a:latin typeface="Calibri (Corpo)"/>
                <a:ea typeface="Calibri" panose="020F0502020204030204" pitchFamily="34" charset="0"/>
                <a:cs typeface="Times New Roman" panose="02020603050405020304" pitchFamily="18" charset="0"/>
              </a:rPr>
              <a:t>Ministry</a:t>
            </a:r>
            <a:r>
              <a:rPr lang="it-IT" sz="2400" kern="100" dirty="0">
                <a:effectLst/>
                <a:latin typeface="Calibri (Corpo)"/>
                <a:ea typeface="Calibri" panose="020F0502020204030204" pitchFamily="34" charset="0"/>
                <a:cs typeface="Times New Roman" panose="02020603050405020304" pitchFamily="18" charset="0"/>
              </a:rPr>
              <a:t> of Justice.</a:t>
            </a:r>
          </a:p>
          <a:p>
            <a:pPr marL="0" indent="0">
              <a:spcBef>
                <a:spcPts val="0"/>
              </a:spcBef>
              <a:buNone/>
            </a:pPr>
            <a:r>
              <a:rPr lang="it-IT" sz="2400" dirty="0" err="1">
                <a:effectLst/>
                <a:latin typeface="Calibri (Corpo)"/>
                <a:ea typeface="Calibri" panose="020F0502020204030204" pitchFamily="34" charset="0"/>
              </a:rPr>
              <a:t>condemnes</a:t>
            </a:r>
            <a:r>
              <a:rPr lang="it-IT" sz="2400" dirty="0">
                <a:effectLst/>
                <a:latin typeface="Calibri (Corpo)"/>
                <a:ea typeface="Calibri" panose="020F0502020204030204" pitchFamily="34" charset="0"/>
              </a:rPr>
              <a:t> the </a:t>
            </a:r>
            <a:r>
              <a:rPr lang="it-IT" sz="2400" dirty="0" err="1">
                <a:effectLst/>
                <a:latin typeface="Calibri (Corpo)"/>
                <a:ea typeface="Calibri" panose="020F0502020204030204" pitchFamily="34" charset="0"/>
              </a:rPr>
              <a:t>defendant</a:t>
            </a:r>
            <a:r>
              <a:rPr lang="it-IT" sz="2400" dirty="0">
                <a:effectLst/>
                <a:latin typeface="Calibri (Corpo)"/>
                <a:ea typeface="Calibri" panose="020F0502020204030204" pitchFamily="34" charset="0"/>
              </a:rPr>
              <a:t> to the </a:t>
            </a:r>
            <a:r>
              <a:rPr lang="it-IT" sz="2400" dirty="0" err="1">
                <a:effectLst/>
                <a:latin typeface="Calibri (Corpo)"/>
                <a:ea typeface="Calibri" panose="020F0502020204030204" pitchFamily="34" charset="0"/>
              </a:rPr>
              <a:t>compensation</a:t>
            </a:r>
            <a:r>
              <a:rPr lang="it-IT" sz="2400" dirty="0">
                <a:effectLst/>
                <a:latin typeface="Calibri (Corpo)"/>
                <a:ea typeface="Calibri" panose="020F0502020204030204" pitchFamily="34" charset="0"/>
              </a:rPr>
              <a:t> for </a:t>
            </a:r>
            <a:r>
              <a:rPr lang="it-IT" sz="2400" dirty="0" err="1">
                <a:effectLst/>
                <a:latin typeface="Calibri (Corpo)"/>
                <a:ea typeface="Calibri" panose="020F0502020204030204" pitchFamily="34" charset="0"/>
              </a:rPr>
              <a:t>damages</a:t>
            </a:r>
            <a:r>
              <a:rPr lang="it-IT" sz="2400" dirty="0">
                <a:effectLst/>
                <a:latin typeface="Calibri (Corpo)"/>
                <a:ea typeface="Calibri" panose="020F0502020204030204" pitchFamily="34" charset="0"/>
              </a:rPr>
              <a:t> in </a:t>
            </a:r>
            <a:r>
              <a:rPr lang="it-IT" sz="2400" dirty="0" err="1">
                <a:effectLst/>
                <a:latin typeface="Calibri (Corpo)"/>
                <a:ea typeface="Calibri" panose="020F0502020204030204" pitchFamily="34" charset="0"/>
              </a:rPr>
              <a:t>respect</a:t>
            </a:r>
            <a:r>
              <a:rPr lang="it-IT" sz="2400" dirty="0">
                <a:effectLst/>
                <a:latin typeface="Calibri (Corpo)"/>
                <a:ea typeface="Calibri" panose="020F0502020204030204" pitchFamily="34" charset="0"/>
              </a:rPr>
              <a:t> of ali the </a:t>
            </a:r>
            <a:r>
              <a:rPr lang="it-IT" sz="2400" dirty="0" err="1">
                <a:effectLst/>
                <a:latin typeface="Calibri (Corpo)"/>
                <a:ea typeface="Calibri" panose="020F0502020204030204" pitchFamily="34" charset="0"/>
              </a:rPr>
              <a:t>civil</a:t>
            </a:r>
            <a:r>
              <a:rPr lang="it-IT" sz="2400" dirty="0">
                <a:effectLst/>
                <a:latin typeface="Calibri (Corpo)"/>
                <a:ea typeface="Calibri" panose="020F0502020204030204" pitchFamily="34" charset="0"/>
              </a:rPr>
              <a:t> parties.</a:t>
            </a:r>
          </a:p>
          <a:p>
            <a:pPr marL="0" indent="0">
              <a:spcBef>
                <a:spcPts val="0"/>
              </a:spcBef>
              <a:buNone/>
            </a:pPr>
            <a:r>
              <a:rPr lang="it-IT" sz="2400" dirty="0" err="1">
                <a:effectLst/>
                <a:latin typeface="Calibri (Corpo)"/>
                <a:ea typeface="Calibri" panose="020F0502020204030204" pitchFamily="34" charset="0"/>
              </a:rPr>
              <a:t>also</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condemns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Oseghale</a:t>
            </a:r>
            <a:r>
              <a:rPr lang="it-IT" sz="2400" dirty="0">
                <a:effectLst/>
                <a:latin typeface="Calibri (Corpo)"/>
                <a:ea typeface="Calibri" panose="020F0502020204030204" pitchFamily="34" charset="0"/>
              </a:rPr>
              <a:t> Innocent to the </a:t>
            </a:r>
            <a:r>
              <a:rPr lang="it-IT" sz="2400" dirty="0" err="1">
                <a:effectLst/>
                <a:latin typeface="Calibri (Corpo)"/>
                <a:ea typeface="Calibri" panose="020F0502020204030204" pitchFamily="34" charset="0"/>
              </a:rPr>
              <a:t>recast</a:t>
            </a:r>
            <a:r>
              <a:rPr lang="it-IT" sz="2400" dirty="0">
                <a:effectLst/>
                <a:latin typeface="Calibri (Corpo)"/>
                <a:ea typeface="Calibri" panose="020F0502020204030204" pitchFamily="34" charset="0"/>
              </a:rPr>
              <a:t> of costs of </a:t>
            </a:r>
            <a:r>
              <a:rPr lang="it-IT" sz="2400" dirty="0" err="1">
                <a:effectLst/>
                <a:latin typeface="Calibri (Corpo)"/>
                <a:ea typeface="Calibri" panose="020F0502020204030204" pitchFamily="34" charset="0"/>
              </a:rPr>
              <a:t>formation</a:t>
            </a:r>
            <a:r>
              <a:rPr lang="it-IT" sz="2400" dirty="0">
                <a:effectLst/>
                <a:latin typeface="Calibri (Corpo)"/>
                <a:ea typeface="Calibri" panose="020F0502020204030204" pitchFamily="34" charset="0"/>
              </a:rPr>
              <a:t> and </a:t>
            </a:r>
            <a:r>
              <a:rPr lang="it-IT" sz="2400" dirty="0" err="1">
                <a:effectLst/>
                <a:latin typeface="Calibri (Corpo)"/>
                <a:ea typeface="Calibri" panose="020F0502020204030204" pitchFamily="34" charset="0"/>
              </a:rPr>
              <a:t>assistance</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expenses</a:t>
            </a:r>
            <a:r>
              <a:rPr lang="it-IT" sz="2400" dirty="0">
                <a:effectLst/>
                <a:latin typeface="Calibri (Corpo)"/>
                <a:ea typeface="Calibri" panose="020F0502020204030204" pitchFamily="34" charset="0"/>
              </a:rPr>
              <a:t> in </a:t>
            </a:r>
            <a:r>
              <a:rPr lang="it-IT" sz="2400" dirty="0" err="1">
                <a:effectLst/>
                <a:latin typeface="Calibri (Corpo)"/>
                <a:ea typeface="Calibri" panose="020F0502020204030204" pitchFamily="34" charset="0"/>
              </a:rPr>
              <a:t>favour</a:t>
            </a:r>
            <a:r>
              <a:rPr lang="it-IT" sz="2400" dirty="0">
                <a:effectLst/>
                <a:latin typeface="Calibri (Corpo)"/>
                <a:ea typeface="Calibri" panose="020F0502020204030204" pitchFamily="34" charset="0"/>
              </a:rPr>
              <a:t> of the </a:t>
            </a:r>
            <a:r>
              <a:rPr lang="it-IT" sz="2400" dirty="0" err="1">
                <a:effectLst/>
                <a:latin typeface="Calibri (Corpo)"/>
                <a:ea typeface="Calibri" panose="020F0502020204030204" pitchFamily="34" charset="0"/>
              </a:rPr>
              <a:t>Municipality</a:t>
            </a:r>
            <a:r>
              <a:rPr lang="it-IT" sz="2400" dirty="0">
                <a:effectLst/>
                <a:latin typeface="Calibri (Corpo)"/>
                <a:ea typeface="Calibri" panose="020F0502020204030204" pitchFamily="34" charset="0"/>
              </a:rPr>
              <a:t> of Macerata and Potenza Massimo, </a:t>
            </a:r>
            <a:r>
              <a:rPr lang="it-IT" sz="2400" dirty="0" err="1">
                <a:effectLst/>
                <a:latin typeface="Calibri (Corpo)"/>
                <a:ea typeface="Calibri" panose="020F0502020204030204" pitchFamily="34" charset="0"/>
              </a:rPr>
              <a:t>paid</a:t>
            </a:r>
            <a:r>
              <a:rPr lang="it-IT" sz="2400" dirty="0">
                <a:effectLst/>
                <a:latin typeface="Calibri (Corpo)"/>
                <a:ea typeface="Calibri" panose="020F0502020204030204" pitchFamily="34" charset="0"/>
              </a:rPr>
              <a:t> in </a:t>
            </a:r>
            <a:r>
              <a:rPr lang="it-IT" sz="2400" dirty="0" err="1">
                <a:effectLst/>
                <a:latin typeface="Calibri (Corpo)"/>
                <a:ea typeface="Calibri" panose="020F0502020204030204" pitchFamily="34" charset="0"/>
              </a:rPr>
              <a:t>euros</a:t>
            </a:r>
            <a:r>
              <a:rPr lang="it-IT" sz="2400" dirty="0">
                <a:effectLst/>
                <a:latin typeface="Calibri (Corpo)"/>
                <a:ea typeface="Calibri" panose="020F0502020204030204" pitchFamily="34" charset="0"/>
              </a:rPr>
              <a:t> 4,000</a:t>
            </a:r>
            <a:r>
              <a:rPr lang="it-IT" sz="2400" dirty="0">
                <a:latin typeface="Calibri (Corpo)"/>
                <a:ea typeface="Calibri" panose="020F0502020204030204" pitchFamily="34" charset="0"/>
              </a:rPr>
              <a:t>.</a:t>
            </a:r>
          </a:p>
          <a:p>
            <a:pPr marL="0" indent="0">
              <a:spcBef>
                <a:spcPts val="0"/>
              </a:spcBef>
              <a:buNone/>
            </a:pPr>
            <a:r>
              <a:rPr lang="it-IT" sz="2400" kern="100" dirty="0">
                <a:effectLst/>
                <a:latin typeface="Calibri (Corpo)"/>
                <a:ea typeface="Calibri" panose="020F0502020204030204" pitchFamily="34" charset="0"/>
                <a:cs typeface="Times New Roman" panose="02020603050405020304" pitchFamily="18" charset="0"/>
              </a:rPr>
              <a:t>The </a:t>
            </a:r>
            <a:r>
              <a:rPr lang="it-IT" sz="2400" kern="100" dirty="0" err="1">
                <a:effectLst/>
                <a:latin typeface="Calibri (Corpo)"/>
                <a:ea typeface="Calibri" panose="020F0502020204030204" pitchFamily="34" charset="0"/>
                <a:cs typeface="Times New Roman" panose="02020603050405020304" pitchFamily="18" charset="0"/>
              </a:rPr>
              <a:t>reserved</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reason</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is</a:t>
            </a:r>
            <a:r>
              <a:rPr lang="it-IT" sz="2400" kern="100" dirty="0">
                <a:effectLst/>
                <a:latin typeface="Calibri (Corpo)"/>
                <a:ea typeface="Calibri" panose="020F0502020204030204" pitchFamily="34" charset="0"/>
                <a:cs typeface="Times New Roman" panose="02020603050405020304" pitchFamily="18" charset="0"/>
              </a:rPr>
              <a:t> to be </a:t>
            </a:r>
            <a:r>
              <a:rPr lang="it-IT" sz="2400" kern="100" dirty="0" err="1">
                <a:effectLst/>
                <a:latin typeface="Calibri (Corpo)"/>
                <a:ea typeface="Calibri" panose="020F0502020204030204" pitchFamily="34" charset="0"/>
                <a:cs typeface="Times New Roman" panose="02020603050405020304" pitchFamily="18" charset="0"/>
              </a:rPr>
              <a:t>deposited</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within</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ninety</a:t>
            </a:r>
            <a:r>
              <a:rPr lang="it-IT" sz="2400" kern="100" dirty="0">
                <a:effectLst/>
                <a:latin typeface="Calibri (Corpo)"/>
                <a:ea typeface="Calibri" panose="020F0502020204030204" pitchFamily="34" charset="0"/>
                <a:cs typeface="Times New Roman" panose="02020603050405020304" pitchFamily="18" charset="0"/>
              </a:rPr>
              <a:t> days.</a:t>
            </a:r>
          </a:p>
          <a:p>
            <a:pPr marL="0" indent="0">
              <a:spcBef>
                <a:spcPts val="0"/>
              </a:spcBef>
              <a:buNone/>
            </a:pPr>
            <a:endParaRPr lang="it-IT" sz="2400" dirty="0">
              <a:latin typeface="Calibri (Corpo)"/>
            </a:endParaRPr>
          </a:p>
        </p:txBody>
      </p:sp>
    </p:spTree>
    <p:extLst>
      <p:ext uri="{BB962C8B-B14F-4D97-AF65-F5344CB8AC3E}">
        <p14:creationId xmlns:p14="http://schemas.microsoft.com/office/powerpoint/2010/main" val="2528390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74AE4FE-1E9B-5E8E-F20A-DE180EF331D7}"/>
              </a:ext>
            </a:extLst>
          </p:cNvPr>
          <p:cNvSpPr>
            <a:spLocks noGrp="1"/>
          </p:cNvSpPr>
          <p:nvPr>
            <p:ph idx="1"/>
          </p:nvPr>
        </p:nvSpPr>
        <p:spPr>
          <a:xfrm>
            <a:off x="546755" y="273377"/>
            <a:ext cx="10807045" cy="5903586"/>
          </a:xfrm>
        </p:spPr>
        <p:txBody>
          <a:bodyPr>
            <a:normAutofit fontScale="92500" lnSpcReduction="20000"/>
          </a:bodyPr>
          <a:lstStyle/>
          <a:p>
            <a:pPr marL="0" indent="0">
              <a:buNone/>
            </a:pPr>
            <a:r>
              <a:rPr lang="it-IT" sz="3200" dirty="0"/>
              <a:t>Con plateale evidenza emerga, infine, già dalle fotografie dei resti cadaverici della Mastropietro che il </a:t>
            </a:r>
            <a:r>
              <a:rPr lang="it-IT" sz="3200" dirty="0" err="1"/>
              <a:t>depezzamento</a:t>
            </a:r>
            <a:r>
              <a:rPr lang="it-IT" sz="3200" dirty="0"/>
              <a:t> del corpo era effettuato lucidamente, freddamente e con precisione da parte di mano esperta e non attingendo il corpo con coltellate vibrate a caso da parte di persona impaurita e intenzionata soltanto a sezionare, in tutta fretta, un cadavere da introdurre nelle valige, Trattasi, piuttosto, di accurata disarticolazione del cadavere, rarissima nella esperienza della medicina legale internazionale, che presuppone l’esatta conoscenza delle zone corporee ove intervenire (cfr. pag.93 </a:t>
            </a:r>
            <a:r>
              <a:rPr lang="it-IT" sz="3200" dirty="0" err="1"/>
              <a:t>dep</a:t>
            </a:r>
            <a:r>
              <a:rPr lang="it-IT" sz="3200" dirty="0"/>
              <a:t>. Cingolani). Proprio l’esperienza e l’abilità </a:t>
            </a:r>
            <a:r>
              <a:rPr lang="it-IT" sz="3200" dirty="0" err="1"/>
              <a:t>settoria</a:t>
            </a:r>
            <a:r>
              <a:rPr lang="it-IT" sz="3200" dirty="0"/>
              <a:t> denotate da </a:t>
            </a:r>
            <a:r>
              <a:rPr lang="it-IT" sz="3200" dirty="0" err="1"/>
              <a:t>Oseghale</a:t>
            </a:r>
            <a:r>
              <a:rPr lang="it-IT" sz="3200" dirty="0"/>
              <a:t>, tutt’altro che persona ingenua, sprovveduta o talvolta dagli eventi, consentono di escludere che questi abbia inteso soltanto a procedere alla disarticolazione del cadavere e che a tale intento possano essere ricondotte le due lesioni rilevate sul fegato, prodotte quando Pamela era ancore in vita, e che risultano chiaramente causate da due coltellate del tutto avulse e del tutto incoerenti rispetto ad una attività di mero </a:t>
            </a:r>
            <a:r>
              <a:rPr lang="it-IT" sz="3200" dirty="0" err="1"/>
              <a:t>depezzamento</a:t>
            </a:r>
            <a:r>
              <a:rPr lang="it-IT" sz="3200" dirty="0"/>
              <a:t>, come ammesso invero proprio dal prof. Bacci, consulente della difesa.</a:t>
            </a:r>
          </a:p>
        </p:txBody>
      </p:sp>
    </p:spTree>
    <p:extLst>
      <p:ext uri="{BB962C8B-B14F-4D97-AF65-F5344CB8AC3E}">
        <p14:creationId xmlns:p14="http://schemas.microsoft.com/office/powerpoint/2010/main" val="1791886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2A487E5-C26B-5E5C-68EC-BBEB25552794}"/>
              </a:ext>
            </a:extLst>
          </p:cNvPr>
          <p:cNvSpPr>
            <a:spLocks noGrp="1"/>
          </p:cNvSpPr>
          <p:nvPr>
            <p:ph idx="1"/>
          </p:nvPr>
        </p:nvSpPr>
        <p:spPr>
          <a:xfrm>
            <a:off x="443060" y="433633"/>
            <a:ext cx="10910740" cy="5743330"/>
          </a:xfrm>
        </p:spPr>
        <p:txBody>
          <a:bodyPr>
            <a:normAutofit fontScale="92500" lnSpcReduction="10000"/>
          </a:bodyPr>
          <a:lstStyle/>
          <a:p>
            <a:pPr marL="0" indent="0">
              <a:buNone/>
            </a:pPr>
            <a:r>
              <a:rPr lang="it-IT" sz="3200" dirty="0"/>
              <a:t>Si impongono ora alcune considerazioni più strettamente giuridiche prima di procedere alla disamina nel merito delle valutazioni cui giungevano i consulenti: l’accertamento probatorio fondato su indizi – ovvero attraverso lo schema del c.d. sillogismo giudiziario, alla dimostrazione del fatto incerto – si configura come un procedimento logico avente una scansione bifasica.</a:t>
            </a:r>
          </a:p>
          <a:p>
            <a:pPr marL="0" indent="0">
              <a:buNone/>
            </a:pPr>
            <a:r>
              <a:rPr lang="it-IT" sz="3200" dirty="0"/>
              <a:t>Dunque, nella valutazione della prova indiziaria, il giudice di merito non può procedere a una valutazione parcellizzata a atomistica dei singoli indizi, dovendo necessariamente cimentarsi in un esame globale di essi. Onde, se del caso, attribuire il reato all’imputato " al di là di ogni ragionevole dubbio " e, cioè, con un alto grado di credibilità razionale, sussistente anche qualora le ipotesi alternative, pur astrattamente formulabili, siano prive di qualsiasi concreto riscontro nelle risultanze processuali (cfr. Sez. z, n. 44324 del 18/04/2013, </a:t>
            </a:r>
            <a:r>
              <a:rPr lang="it-IT" sz="3200" dirty="0" err="1"/>
              <a:t>dep</a:t>
            </a:r>
            <a:r>
              <a:rPr lang="it-IT" sz="3200" dirty="0"/>
              <a:t>. 31/10/2013, P.G., P.C. in proc. Stasi, Rv. 258321).</a:t>
            </a:r>
          </a:p>
        </p:txBody>
      </p:sp>
    </p:spTree>
    <p:extLst>
      <p:ext uri="{BB962C8B-B14F-4D97-AF65-F5344CB8AC3E}">
        <p14:creationId xmlns:p14="http://schemas.microsoft.com/office/powerpoint/2010/main" val="2213987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60B1FD0-FB28-F712-6B3D-534C9F46C41A}"/>
              </a:ext>
            </a:extLst>
          </p:cNvPr>
          <p:cNvSpPr>
            <a:spLocks noGrp="1"/>
          </p:cNvSpPr>
          <p:nvPr>
            <p:ph idx="1"/>
          </p:nvPr>
        </p:nvSpPr>
        <p:spPr>
          <a:xfrm>
            <a:off x="641023" y="452487"/>
            <a:ext cx="10712777" cy="5724476"/>
          </a:xfrm>
        </p:spPr>
        <p:txBody>
          <a:bodyPr>
            <a:normAutofit/>
          </a:bodyPr>
          <a:lstStyle/>
          <a:p>
            <a:pPr marL="0" indent="0">
              <a:buNone/>
            </a:pPr>
            <a:r>
              <a:rPr lang="it-IT" sz="3200" dirty="0"/>
              <a:t>Si assume per tale non qualsiasi dubbio, astrattamente possibile e sempre configurabile, ma quello che, correlato ai dati empirici acquisiti nel processo, sia effettivamente in grado di confutare l’apparente coerenza formale del postulato accusatorio e di immettere nel circuito del convincimento del giudice una ricostruzione alternativa del fatto storico che deve essere, tuttavia, agganciata strettamente ad ulteriori, specifiche evidenze probatorie trascurate o non correttamente apprezzate.</a:t>
            </a:r>
          </a:p>
        </p:txBody>
      </p:sp>
    </p:spTree>
    <p:extLst>
      <p:ext uri="{BB962C8B-B14F-4D97-AF65-F5344CB8AC3E}">
        <p14:creationId xmlns:p14="http://schemas.microsoft.com/office/powerpoint/2010/main" val="2106664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3382A9C-79D9-151F-689A-7263725CFFBF}"/>
              </a:ext>
            </a:extLst>
          </p:cNvPr>
          <p:cNvSpPr>
            <a:spLocks noGrp="1"/>
          </p:cNvSpPr>
          <p:nvPr>
            <p:ph idx="1"/>
          </p:nvPr>
        </p:nvSpPr>
        <p:spPr>
          <a:xfrm>
            <a:off x="744718" y="546755"/>
            <a:ext cx="10609082" cy="5630208"/>
          </a:xfrm>
        </p:spPr>
        <p:txBody>
          <a:bodyPr>
            <a:normAutofit fontScale="92500" lnSpcReduction="10000"/>
          </a:bodyPr>
          <a:lstStyle/>
          <a:p>
            <a:pPr marL="0" indent="0">
              <a:buNone/>
            </a:pPr>
            <a:r>
              <a:rPr lang="it-IT" dirty="0"/>
              <a:t>Nel caso di specie, non sussiste alcun ragionevole dubbio: le conclusioni cui prevenivano i consulenti delle accuse pubblica e privata, cementate dalla condotta dell’imputato, ispirata da finalità </a:t>
            </a:r>
            <a:r>
              <a:rPr lang="it-IT" dirty="0" err="1"/>
              <a:t>probatoriamente</a:t>
            </a:r>
            <a:r>
              <a:rPr lang="it-IT" dirty="0"/>
              <a:t> inquinanti, sono suffragate dai risultati delle indagini tossicologiche e sui resti cadaverici. Esclusa ragionevolmente la morte per overdose, questa deve essere ascritta alle due coltellate vibrate dall’imputato </a:t>
            </a:r>
            <a:r>
              <a:rPr lang="it-IT" dirty="0" err="1"/>
              <a:t>allorchè</a:t>
            </a:r>
            <a:r>
              <a:rPr lang="it-IT" dirty="0"/>
              <a:t> Pamela era ancora in vita. E tali conclusioni non sono inficiate dalle deduzioni dei consulenti della difesa dell’imputato.</a:t>
            </a:r>
          </a:p>
          <a:p>
            <a:pPr marL="0" indent="0">
              <a:buNone/>
            </a:pPr>
            <a:r>
              <a:rPr lang="it-IT" dirty="0"/>
              <a:t>Non colgono nel segno, pertanto, le doglianze difensive volte a sottolineare, ai fini soprattutto della contestazione sull’affidabilità della metodologia utilizzata dal prof. </a:t>
            </a:r>
            <a:r>
              <a:rPr lang="it-IT" dirty="0" err="1"/>
              <a:t>Froldi</a:t>
            </a:r>
            <a:r>
              <a:rPr lang="it-IT" dirty="0"/>
              <a:t>, che le conclusioni del consulente si tradurrebbero in mere ipotesi, essendo ormai pacifico, in giurisprudenza, che ai fini dell’accertamento della casualità reale, non deve farsi esclusivo riferimento alla forza esplicativa di leggi scientifiche </a:t>
            </a:r>
            <a:r>
              <a:rPr lang="it-IT" sz="2800" dirty="0"/>
              <a:t>" universali " , fondate su un criterio </a:t>
            </a:r>
            <a:r>
              <a:rPr lang="it-IT" sz="2800" dirty="0" err="1"/>
              <a:t>nomologico</a:t>
            </a:r>
            <a:r>
              <a:rPr lang="it-IT" sz="2800" dirty="0"/>
              <a:t> di certezza o, comunque, con un coefficiente probabilistico prossimo al 100%.</a:t>
            </a:r>
            <a:endParaRPr lang="it-IT" dirty="0"/>
          </a:p>
        </p:txBody>
      </p:sp>
    </p:spTree>
    <p:extLst>
      <p:ext uri="{BB962C8B-B14F-4D97-AF65-F5344CB8AC3E}">
        <p14:creationId xmlns:p14="http://schemas.microsoft.com/office/powerpoint/2010/main" val="965771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5485349-4EAA-00F4-9664-77537D35B937}"/>
              </a:ext>
            </a:extLst>
          </p:cNvPr>
          <p:cNvSpPr>
            <a:spLocks noGrp="1"/>
          </p:cNvSpPr>
          <p:nvPr>
            <p:ph idx="1"/>
          </p:nvPr>
        </p:nvSpPr>
        <p:spPr>
          <a:xfrm>
            <a:off x="603315" y="490194"/>
            <a:ext cx="10750485" cy="5686769"/>
          </a:xfrm>
        </p:spPr>
        <p:txBody>
          <a:bodyPr>
            <a:normAutofit/>
          </a:bodyPr>
          <a:lstStyle/>
          <a:p>
            <a:pPr marL="0" indent="0">
              <a:buNone/>
            </a:pPr>
            <a:r>
              <a:rPr lang="it-IT" sz="3200" dirty="0"/>
              <a:t>Orbene, nel caso di specie, il rilievo svolto dalla difesa dell’imputato secondo cui la metodologia utilizzata dal prof. </a:t>
            </a:r>
            <a:r>
              <a:rPr lang="it-IT" sz="3200" dirty="0" err="1"/>
              <a:t>Froldi</a:t>
            </a:r>
            <a:r>
              <a:rPr lang="it-IT" sz="3200" dirty="0"/>
              <a:t> si risolverebbe, sostanzialmente, nella prospettazione di ipotesi generalizzanti è frutto di conclusioni del tutto fuorvianti che dimenticano che la vicenda portata all’esame di questa Corte è caratterizzata da condotte evidentemente ed abilmente inquinanti da parte dell’imputato e che, nei limiti di quanto rimasto del cadavere della ragazza, la spiegazione causale fornita è non solo rapportata proprio al caso.</a:t>
            </a:r>
          </a:p>
        </p:txBody>
      </p:sp>
    </p:spTree>
    <p:extLst>
      <p:ext uri="{BB962C8B-B14F-4D97-AF65-F5344CB8AC3E}">
        <p14:creationId xmlns:p14="http://schemas.microsoft.com/office/powerpoint/2010/main" val="3117706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215085A-66C6-376D-2825-D23298AB30CE}"/>
              </a:ext>
            </a:extLst>
          </p:cNvPr>
          <p:cNvSpPr>
            <a:spLocks noGrp="1"/>
          </p:cNvSpPr>
          <p:nvPr>
            <p:ph idx="1"/>
          </p:nvPr>
        </p:nvSpPr>
        <p:spPr>
          <a:xfrm>
            <a:off x="348791" y="301658"/>
            <a:ext cx="11642104" cy="6240544"/>
          </a:xfrm>
        </p:spPr>
        <p:txBody>
          <a:bodyPr>
            <a:noAutofit/>
          </a:bodyPr>
          <a:lstStyle/>
          <a:p>
            <a:pPr marL="0" indent="0">
              <a:buNone/>
            </a:pPr>
            <a:r>
              <a:rPr lang="it-IT" sz="3200" dirty="0"/>
              <a:t>Ne deriva che la responsabilità di </a:t>
            </a:r>
            <a:r>
              <a:rPr lang="it-IT" sz="3200" dirty="0" err="1"/>
              <a:t>Oseghale</a:t>
            </a:r>
            <a:r>
              <a:rPr lang="it-IT" sz="3200" dirty="0"/>
              <a:t> per il reato di omicidio deve essere affermata al di là di ogni ragionevole dubbio, vagliati i risultati delle consulenze mediche espletate, confrontati tra loro, e valutati in uno e alle dichiarazioni contraddittorie rese da </a:t>
            </a:r>
            <a:r>
              <a:rPr lang="it-IT" sz="3200" dirty="0" err="1"/>
              <a:t>Oseghale</a:t>
            </a:r>
            <a:r>
              <a:rPr lang="it-IT" sz="3200" dirty="0"/>
              <a:t>, di volta in volta maldestramente adattate e plasmate dalle esigenze difensive, di pari passo al progredire delle indagini. Emergono, infatti, elementi che, a giudizio di questa Corte, consentono di concludere, con tranquillizzante sicurezza, che le lesioni prodotte dalle due coltellate inferte dall’imputato al livello della base dell’emitorace destro della vittima (lesioni C e D per le quali è prospettabile un contributo causale in riferimento alla morte) siamo state cagionate </a:t>
            </a:r>
            <a:r>
              <a:rPr lang="it-IT" sz="3200" dirty="0" err="1"/>
              <a:t>allorchè</a:t>
            </a:r>
            <a:r>
              <a:rPr lang="it-IT" sz="3200" dirty="0"/>
              <a:t> la vittima era ancora in vita ed abbiano causato una emorragia acuta secondaria, conseguente a sanguinamento, che provocava l’evento mortale.</a:t>
            </a:r>
          </a:p>
        </p:txBody>
      </p:sp>
    </p:spTree>
    <p:extLst>
      <p:ext uri="{BB962C8B-B14F-4D97-AF65-F5344CB8AC3E}">
        <p14:creationId xmlns:p14="http://schemas.microsoft.com/office/powerpoint/2010/main" val="2063006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E11F76E-AF93-7758-8070-BC45446F1B15}"/>
              </a:ext>
            </a:extLst>
          </p:cNvPr>
          <p:cNvSpPr>
            <a:spLocks noGrp="1"/>
          </p:cNvSpPr>
          <p:nvPr>
            <p:ph idx="1"/>
          </p:nvPr>
        </p:nvSpPr>
        <p:spPr>
          <a:xfrm>
            <a:off x="654770" y="1299119"/>
            <a:ext cx="10882460" cy="4259762"/>
          </a:xfrm>
        </p:spPr>
        <p:txBody>
          <a:bodyPr>
            <a:normAutofit/>
          </a:bodyPr>
          <a:lstStyle/>
          <a:p>
            <a:pPr marL="0" indent="0">
              <a:buNone/>
            </a:pPr>
            <a:r>
              <a:rPr lang="it-IT" sz="3200" dirty="0"/>
              <a:t>Concludevano i consulenti del PM che le indagini sui reperti biologici prelevati in sede di autopsia dal cadavere evidenziavano la presenza di morfina, codeina e 6-acetilmorfina e ciò induceva a ritenere che la vittima avesse assunto eroina (l’eroina introdotta nel circuito ematico si trasforma rapidamente in 6-acetilmorfina e, quindi, in morfina che può essere, quindi, presente sia come tale che come metabolita). E, d’altra parte, era proprio l’eroina quella " roba " che Pamela aveva acquistato ed insistentemente richiesto ad </a:t>
            </a:r>
            <a:r>
              <a:rPr lang="it-IT" sz="3200" dirty="0" err="1"/>
              <a:t>Oseghale</a:t>
            </a:r>
            <a:r>
              <a:rPr lang="it-IT" sz="3200" dirty="0"/>
              <a:t>.</a:t>
            </a:r>
          </a:p>
        </p:txBody>
      </p:sp>
    </p:spTree>
    <p:extLst>
      <p:ext uri="{BB962C8B-B14F-4D97-AF65-F5344CB8AC3E}">
        <p14:creationId xmlns:p14="http://schemas.microsoft.com/office/powerpoint/2010/main" val="3792778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9B0C54-B6ED-7EA0-5A49-DA66C7FBB067}"/>
              </a:ext>
            </a:extLst>
          </p:cNvPr>
          <p:cNvSpPr>
            <a:spLocks noGrp="1"/>
          </p:cNvSpPr>
          <p:nvPr>
            <p:ph idx="1"/>
          </p:nvPr>
        </p:nvSpPr>
        <p:spPr>
          <a:xfrm>
            <a:off x="282805" y="254524"/>
            <a:ext cx="11792932" cy="6476213"/>
          </a:xfrm>
        </p:spPr>
        <p:txBody>
          <a:bodyPr>
            <a:noAutofit/>
          </a:bodyPr>
          <a:lstStyle/>
          <a:p>
            <a:pPr marL="0" indent="0">
              <a:buNone/>
            </a:pPr>
            <a:r>
              <a:rPr lang="it-IT" sz="3200" dirty="0"/>
              <a:t>Parimenti la presenza di morfina e codeina nell’encefalo e, in notevoli quantità, nel rene, è indicativa del fatto che, al momento del decesso, il processo metabolico era completamente avviato.</a:t>
            </a:r>
          </a:p>
          <a:p>
            <a:pPr marL="0" indent="0">
              <a:buNone/>
            </a:pPr>
            <a:r>
              <a:rPr lang="it-IT" sz="3200" dirty="0"/>
              <a:t>Concludevano, infine, i consulenti del PM che i livelli di morfina riscontrati nel sangue (inferiori a 200 ng/</a:t>
            </a:r>
            <a:r>
              <a:rPr lang="it-IT" sz="3200" dirty="0" err="1"/>
              <a:t>mL</a:t>
            </a:r>
            <a:r>
              <a:rPr lang="it-IT" sz="3200" dirty="0"/>
              <a:t>), validati dai quantitativi rinvenuti nell’umor vitreo (12 ng/</a:t>
            </a:r>
            <a:r>
              <a:rPr lang="it-IT" sz="3200" dirty="0" err="1"/>
              <a:t>mL</a:t>
            </a:r>
            <a:r>
              <a:rPr lang="it-IT" sz="3200" dirty="0"/>
              <a:t>) e nel fegato (376 ng/g), deponevano per valori inferiori ai livelli medi ematici riferiti a persone morte per overdose da eroina, quantificati dalla letteratura medico-forense in valori compresi tra ng/</a:t>
            </a:r>
            <a:r>
              <a:rPr lang="it-IT" sz="3200" dirty="0" err="1"/>
              <a:t>mL</a:t>
            </a:r>
            <a:r>
              <a:rPr lang="it-IT" sz="3200" dirty="0"/>
              <a:t> 300 e ng/</a:t>
            </a:r>
            <a:r>
              <a:rPr lang="it-IT" sz="3200" dirty="0" err="1"/>
              <a:t>mL</a:t>
            </a:r>
            <a:r>
              <a:rPr lang="it-IT" sz="3200" dirty="0"/>
              <a:t> 430. Non si tratta, pertanto, di indagine concotta esclusivamente sul ridotto quantitativo di sangue a disposizione, ma di analisi condotta anche su liquidi biologici (umor vitreo) e tessuti (fegato) in cui la concentrazione di morfina è correlabile a quella rilevata nel sangue. </a:t>
            </a:r>
          </a:p>
        </p:txBody>
      </p:sp>
    </p:spTree>
    <p:extLst>
      <p:ext uri="{BB962C8B-B14F-4D97-AF65-F5344CB8AC3E}">
        <p14:creationId xmlns:p14="http://schemas.microsoft.com/office/powerpoint/2010/main" val="1477479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B98265F-0361-6917-DB97-226593BAE61B}"/>
              </a:ext>
            </a:extLst>
          </p:cNvPr>
          <p:cNvSpPr>
            <a:spLocks noGrp="1"/>
          </p:cNvSpPr>
          <p:nvPr>
            <p:ph idx="1"/>
          </p:nvPr>
        </p:nvSpPr>
        <p:spPr>
          <a:xfrm>
            <a:off x="254524" y="179109"/>
            <a:ext cx="11679809" cy="6589335"/>
          </a:xfrm>
        </p:spPr>
        <p:txBody>
          <a:bodyPr>
            <a:normAutofit fontScale="92500" lnSpcReduction="10000"/>
          </a:bodyPr>
          <a:lstStyle/>
          <a:p>
            <a:pPr marL="0" indent="0">
              <a:buNone/>
            </a:pPr>
            <a:r>
              <a:rPr lang="it-IT" sz="3200" dirty="0"/>
              <a:t>Superata è, pertanto, l’obiezione della dott.ssa Melai, consulente della difesa, secondo la quale un accertamento di tipo esclusivamente immunoenzimatico sulla modestissima quantità di sangue rinvenuto avrebbe potuto, al più, indicare la presenza di morfina ma non determinarne il quantitativo.</a:t>
            </a:r>
          </a:p>
          <a:p>
            <a:pPr marL="0" indent="0">
              <a:buNone/>
            </a:pPr>
            <a:r>
              <a:rPr lang="it-IT" sz="3200" dirty="0"/>
              <a:t>Se, dunque, il " range " terapeutico per la morfina (per chi soffre, ad esempio, di patologie particolarmente dolorose o nel caso di anestesie) è pari, per l’appunto, proprio a ng/</a:t>
            </a:r>
            <a:r>
              <a:rPr lang="it-IT" sz="3200" dirty="0" err="1"/>
              <a:t>mL</a:t>
            </a:r>
            <a:r>
              <a:rPr lang="it-IT" sz="3200" dirty="0"/>
              <a:t> 100, è conseguenziale ritenere che sia da escludere che valori pari o inferiori possano provocare overdose e ciò </a:t>
            </a:r>
            <a:r>
              <a:rPr lang="it-IT" sz="3200" dirty="0" err="1"/>
              <a:t>indipendetemente</a:t>
            </a:r>
            <a:r>
              <a:rPr lang="it-IT" sz="3200" dirty="0"/>
              <a:t> dallo stato fisico e dal peso della persona (cfr. pag. 125 </a:t>
            </a:r>
            <a:r>
              <a:rPr lang="it-IT" sz="3200" dirty="0" err="1"/>
              <a:t>verb</a:t>
            </a:r>
            <a:r>
              <a:rPr lang="it-IT" sz="3200" dirty="0"/>
              <a:t>. Ud. 20 marzo </a:t>
            </a:r>
            <a:r>
              <a:rPr lang="it-IT" sz="3200" dirty="0" err="1"/>
              <a:t>dep</a:t>
            </a:r>
            <a:r>
              <a:rPr lang="it-IT" sz="3200" dirty="0"/>
              <a:t>. Cingolani; Pamela pesava circa Kg.50 ed era alta cm. 170 secondo quanto documentato dalla cartella clinica al momento dell’ammissione in comunità; cfr. </a:t>
            </a:r>
            <a:r>
              <a:rPr lang="it-IT" sz="3200" dirty="0" err="1"/>
              <a:t>dep</a:t>
            </a:r>
            <a:r>
              <a:rPr lang="it-IT" sz="3200" dirty="0"/>
              <a:t>. Melai pag.26; la ragazza era </a:t>
            </a:r>
            <a:r>
              <a:rPr lang="it-IT" sz="3200" dirty="0" err="1"/>
              <a:t>poiaumentata</a:t>
            </a:r>
            <a:r>
              <a:rPr lang="it-IT" sz="3200" dirty="0"/>
              <a:t> di peso a seguito della somministrazioni di farmaci, secondo quanto rilevato dal teste Di Giovanni ed evidenziato dall’autopsia del dott. Tombolini).</a:t>
            </a:r>
          </a:p>
        </p:txBody>
      </p:sp>
    </p:spTree>
    <p:extLst>
      <p:ext uri="{BB962C8B-B14F-4D97-AF65-F5344CB8AC3E}">
        <p14:creationId xmlns:p14="http://schemas.microsoft.com/office/powerpoint/2010/main" val="2122035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E8DF72B-1AA1-A2A6-DA86-05094CC6866C}"/>
              </a:ext>
            </a:extLst>
          </p:cNvPr>
          <p:cNvSpPr>
            <a:spLocks noGrp="1"/>
          </p:cNvSpPr>
          <p:nvPr>
            <p:ph idx="1"/>
          </p:nvPr>
        </p:nvSpPr>
        <p:spPr>
          <a:xfrm>
            <a:off x="694048" y="486249"/>
            <a:ext cx="10803903" cy="5885501"/>
          </a:xfrm>
        </p:spPr>
        <p:txBody>
          <a:bodyPr>
            <a:noAutofit/>
          </a:bodyPr>
          <a:lstStyle/>
          <a:p>
            <a:pPr marL="0" indent="0">
              <a:buNone/>
            </a:pPr>
            <a:r>
              <a:rPr lang="it-IT" sz="3200" dirty="0"/>
              <a:t>I carabinieri entrati nello stabile alle ore 18.50 del 31 gennaio, sorprendevano l’imputato nell’atto di uscire da casa e lo sottoponevano ad immediata perquisizione trovandolo in possesso di quantitativi di marijuana, occultati sulla sua persona. Nell’ appartamento erano rinvenuti, oltre ad ulteriore sostanza stupefacente e ad un bilancino, un pellicciotto smanicato di colore grigio e pantaloni attillati, del tutto simili a quelli indossati dalla Mastropietro e visibili nei fotogrammi estrapolati dal sistema di videosorveglianza della farmacia, su cui erano presenti tracce verosimilmente ematiche. L’ appartamento era, pertanto, sottoposto a sequestro, one consentire più approfonditi accertamenti sul materiale e sulle tracce in esso contenute.</a:t>
            </a:r>
          </a:p>
        </p:txBody>
      </p:sp>
    </p:spTree>
    <p:extLst>
      <p:ext uri="{BB962C8B-B14F-4D97-AF65-F5344CB8AC3E}">
        <p14:creationId xmlns:p14="http://schemas.microsoft.com/office/powerpoint/2010/main" val="3115882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078DCD8-302D-A50F-0EB1-7624DFF526AB}"/>
              </a:ext>
            </a:extLst>
          </p:cNvPr>
          <p:cNvSpPr>
            <a:spLocks noGrp="1"/>
          </p:cNvSpPr>
          <p:nvPr>
            <p:ph idx="1"/>
          </p:nvPr>
        </p:nvSpPr>
        <p:spPr>
          <a:xfrm>
            <a:off x="270235" y="304014"/>
            <a:ext cx="11651530" cy="6249971"/>
          </a:xfrm>
        </p:spPr>
        <p:txBody>
          <a:bodyPr>
            <a:normAutofit/>
          </a:bodyPr>
          <a:lstStyle/>
          <a:p>
            <a:pPr marL="0" indent="0">
              <a:buNone/>
            </a:pPr>
            <a:r>
              <a:rPr lang="it-IT" sz="3200" dirty="0"/>
              <a:t>A maggior ragione tale discorso è riproponibile per chi fa uso di droghe ed ha, evidentemente, una maggiore tolleranza nei confronti delle stesse. </a:t>
            </a:r>
          </a:p>
          <a:p>
            <a:pPr marL="0" indent="0">
              <a:buNone/>
            </a:pPr>
            <a:r>
              <a:rPr lang="it-IT" sz="3200" dirty="0"/>
              <a:t>Il dubbio ragionevole, pertanto, non può trovare ingresso alla luce della valutazione complessiva di tutti gli elementi sottolineati.</a:t>
            </a:r>
          </a:p>
          <a:p>
            <a:pPr marL="0" indent="0">
              <a:buNone/>
            </a:pPr>
            <a:r>
              <a:rPr lang="it-IT" sz="3200" dirty="0"/>
              <a:t>Esclusa la morte per overdose, risulta vieppiù avvalorata la tesi d’accusa.</a:t>
            </a:r>
          </a:p>
          <a:p>
            <a:pPr marL="0" indent="0">
              <a:buNone/>
            </a:pPr>
            <a:r>
              <a:rPr lang="it-IT" sz="3200" dirty="0"/>
              <a:t>In particolare, per quanto concernente l’esame delle lesioni rilevate sui resti della Mastropietro, va chiarito che il </a:t>
            </a:r>
            <a:r>
              <a:rPr lang="it-IT" sz="3200" dirty="0" err="1"/>
              <a:t>maeriale</a:t>
            </a:r>
            <a:r>
              <a:rPr lang="it-IT" sz="3200" dirty="0"/>
              <a:t> cadaverico era raccolto in n.12 blocchi distinti, contenuti in altrettanti sacchi di plastica.</a:t>
            </a:r>
          </a:p>
        </p:txBody>
      </p:sp>
    </p:spTree>
    <p:extLst>
      <p:ext uri="{BB962C8B-B14F-4D97-AF65-F5344CB8AC3E}">
        <p14:creationId xmlns:p14="http://schemas.microsoft.com/office/powerpoint/2010/main" val="24964574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E6E7607-C799-E0E1-039F-50B97E6B6E1F}"/>
              </a:ext>
            </a:extLst>
          </p:cNvPr>
          <p:cNvSpPr>
            <a:spLocks noGrp="1"/>
          </p:cNvSpPr>
          <p:nvPr>
            <p:ph idx="1"/>
          </p:nvPr>
        </p:nvSpPr>
        <p:spPr>
          <a:xfrm>
            <a:off x="377072" y="329938"/>
            <a:ext cx="10976728" cy="5847025"/>
          </a:xfrm>
        </p:spPr>
        <p:txBody>
          <a:bodyPr>
            <a:normAutofit/>
          </a:bodyPr>
          <a:lstStyle/>
          <a:p>
            <a:pPr marL="0" indent="0">
              <a:buNone/>
            </a:pPr>
            <a:r>
              <a:rPr lang="it-IT" sz="3200" dirty="0"/>
              <a:t>A tali lesioni devono essere aggiunte quelle rilevate dal dott. Tombolini in occasione della prima autopsia (la relazione del Tombolini era consegnata ai consulenti in originale, corredata da documentazione fotografica) che evidenziava, a livello della faccia </a:t>
            </a:r>
            <a:r>
              <a:rPr lang="it-IT" sz="3200" dirty="0" err="1"/>
              <a:t>antero</a:t>
            </a:r>
            <a:r>
              <a:rPr lang="it-IT" sz="3200" dirty="0"/>
              <a:t>-superiore destro del fegato, a destra rispetto alla lesione indicata con la lettera A e B, altre due lesioni che interessavano la glissoniana ed il parenchima epatico sottostante. La prima di tali lesioni era lineare, a margini regolari con angoli acuti, della lunghezza confrontabile con quella indicata con la lettera A, distante da questa circa cm 1,5 ed allineata sullo stesso asse trasversale (indicata con la lettera G). Sono ravvisabili aree più scure che evidenziano l’attivazione della </a:t>
            </a:r>
            <a:r>
              <a:rPr lang="it-IT" sz="3200" dirty="0" err="1"/>
              <a:t>triptasi</a:t>
            </a:r>
            <a:r>
              <a:rPr lang="it-IT" sz="3200" dirty="0"/>
              <a:t> in prossimità della lesione D.</a:t>
            </a:r>
          </a:p>
        </p:txBody>
      </p:sp>
    </p:spTree>
    <p:extLst>
      <p:ext uri="{BB962C8B-B14F-4D97-AF65-F5344CB8AC3E}">
        <p14:creationId xmlns:p14="http://schemas.microsoft.com/office/powerpoint/2010/main" val="389884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32E75C1-7333-0F0F-6484-658D145A5B68}"/>
              </a:ext>
            </a:extLst>
          </p:cNvPr>
          <p:cNvSpPr>
            <a:spLocks noGrp="1"/>
          </p:cNvSpPr>
          <p:nvPr>
            <p:ph idx="1"/>
          </p:nvPr>
        </p:nvSpPr>
        <p:spPr>
          <a:xfrm>
            <a:off x="678730" y="480767"/>
            <a:ext cx="10675070" cy="5696196"/>
          </a:xfrm>
        </p:spPr>
        <p:txBody>
          <a:bodyPr>
            <a:normAutofit lnSpcReduction="10000"/>
          </a:bodyPr>
          <a:lstStyle/>
          <a:p>
            <a:pPr>
              <a:buFontTx/>
              <a:buChar char="-"/>
            </a:pPr>
            <a:r>
              <a:rPr lang="it-IT" sz="3200" dirty="0"/>
              <a:t>Io si ripete – del tutto avulse e del tutto incoerenti rispetto ad una attività di mero </a:t>
            </a:r>
            <a:r>
              <a:rPr lang="it-IT" sz="3200" dirty="0" err="1"/>
              <a:t>depezzamento</a:t>
            </a:r>
            <a:r>
              <a:rPr lang="it-IT" sz="3200" dirty="0"/>
              <a:t>.</a:t>
            </a:r>
          </a:p>
          <a:p>
            <a:pPr marL="0" indent="0">
              <a:buNone/>
            </a:pPr>
            <a:r>
              <a:rPr lang="it-IT" sz="3200" dirty="0"/>
              <a:t>In conclusione, la morte della Mastropietro era conseguente a due ferite penetranti, inferte con arma bianca da punta e taglio in sede basale </a:t>
            </a:r>
            <a:r>
              <a:rPr lang="it-IT" sz="3200" dirty="0" err="1"/>
              <a:t>emitoracica</a:t>
            </a:r>
            <a:r>
              <a:rPr lang="it-IT" sz="3200" dirty="0"/>
              <a:t> destra, con una lama lunga almeno cm. 12/15 e larga cm 1,5/2, plausibilmente </a:t>
            </a:r>
            <a:r>
              <a:rPr lang="it-IT" sz="3200" dirty="0" err="1"/>
              <a:t>monotagliente</a:t>
            </a:r>
            <a:r>
              <a:rPr lang="it-IT" sz="3200" dirty="0"/>
              <a:t>. Essendo stati rinvenuti nell’abitazione di </a:t>
            </a:r>
            <a:r>
              <a:rPr lang="it-IT" sz="3200" dirty="0" err="1"/>
              <a:t>Oseghale</a:t>
            </a:r>
            <a:r>
              <a:rPr lang="it-IT" sz="3200" dirty="0"/>
              <a:t> un coltello ed una mannaia ed avendo l’imputato sostenuto di essersi avvalso, sia pure soltanto per le operazioni di </a:t>
            </a:r>
            <a:r>
              <a:rPr lang="it-IT" sz="3200" dirty="0" err="1"/>
              <a:t>depezzamento</a:t>
            </a:r>
            <a:r>
              <a:rPr lang="it-IT" sz="3200" dirty="0"/>
              <a:t>, di utensili presenti in casa, se ne desume che l’azione omicidiaria era portata a termine proprio con il coltello, mentre la mannaia era probabilmente utilizzata per le più complesse operazioni di disarticolazione, </a:t>
            </a:r>
            <a:r>
              <a:rPr lang="it-IT" sz="3200" dirty="0" err="1"/>
              <a:t>sternotomia</a:t>
            </a:r>
            <a:r>
              <a:rPr lang="it-IT" sz="3200" dirty="0"/>
              <a:t> e decapitazione</a:t>
            </a:r>
          </a:p>
        </p:txBody>
      </p:sp>
    </p:spTree>
    <p:extLst>
      <p:ext uri="{BB962C8B-B14F-4D97-AF65-F5344CB8AC3E}">
        <p14:creationId xmlns:p14="http://schemas.microsoft.com/office/powerpoint/2010/main" val="32006033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999C451-862D-8127-1576-12AC05942868}"/>
              </a:ext>
            </a:extLst>
          </p:cNvPr>
          <p:cNvSpPr>
            <a:spLocks noGrp="1"/>
          </p:cNvSpPr>
          <p:nvPr>
            <p:ph idx="1"/>
          </p:nvPr>
        </p:nvSpPr>
        <p:spPr>
          <a:xfrm>
            <a:off x="603315" y="509047"/>
            <a:ext cx="10750485" cy="5667916"/>
          </a:xfrm>
        </p:spPr>
        <p:txBody>
          <a:bodyPr>
            <a:normAutofit lnSpcReduction="10000"/>
          </a:bodyPr>
          <a:lstStyle/>
          <a:p>
            <a:pPr marL="0" indent="0">
              <a:buNone/>
            </a:pPr>
            <a:r>
              <a:rPr lang="it-IT" sz="3200" dirty="0"/>
              <a:t>Siccome questa revisione l’ho fatta, ma non ho prodotto tutte le fotografie perché sarebbe stato sostanzialmente inutile, torno a ripetere, il convincimento, che mi sono fatto, non guardando una fotografia, ma guardando tutti i campi di tutti i vetrini, torno a ripetere, gli stessi vetrini e gli stessi campi ha avuto a disposizione anche il professor Bacci, ma per un tempo molto più limitato, e quindi da questo punto di vista è evidente che oltretutto deve andare a memoria e io, invece, avevo i vetrini a disposizione, però questo controllo, che mi era richiesto chiaramente dalle affermazioni del professor Bacci, io l’ho fatto in quel momento e mi sono ulteriormente convinto che, in alcuni casi, c’era quella che lui definisce la sorta di marginazione leucocitaria, cioè un richiamo di leucociti all’interno di alcuni vasi e in alcuni altri c’era una chiara infiltrazione leucocitaria…</a:t>
            </a:r>
          </a:p>
        </p:txBody>
      </p:sp>
    </p:spTree>
    <p:extLst>
      <p:ext uri="{BB962C8B-B14F-4D97-AF65-F5344CB8AC3E}">
        <p14:creationId xmlns:p14="http://schemas.microsoft.com/office/powerpoint/2010/main" val="8287436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A776E27-1A65-75B8-83A3-DA1F5A912489}"/>
              </a:ext>
            </a:extLst>
          </p:cNvPr>
          <p:cNvSpPr>
            <a:spLocks noGrp="1"/>
          </p:cNvSpPr>
          <p:nvPr>
            <p:ph idx="1"/>
          </p:nvPr>
        </p:nvSpPr>
        <p:spPr>
          <a:xfrm>
            <a:off x="433633" y="414779"/>
            <a:ext cx="10920167" cy="5762184"/>
          </a:xfrm>
        </p:spPr>
        <p:txBody>
          <a:bodyPr>
            <a:normAutofit lnSpcReduction="10000"/>
          </a:bodyPr>
          <a:lstStyle/>
          <a:p>
            <a:pPr marL="0" indent="0">
              <a:buNone/>
            </a:pPr>
            <a:r>
              <a:rPr lang="it-IT" sz="3200" dirty="0"/>
              <a:t>L’assenza della cure alla base </a:t>
            </a:r>
            <a:r>
              <a:rPr lang="it-IT" sz="3200" dirty="0" err="1"/>
              <a:t>del’emitorace</a:t>
            </a:r>
            <a:r>
              <a:rPr lang="it-IT" sz="3200" dirty="0"/>
              <a:t> destro e del diaframma non consentono, invece, di stabilire con sicurezza se la ragazza sia stata aggredita da tergo o con coltellate vibrate dall’aggressore postosi di fronte alla stessa e se Pamela, in altre parole si trovasse in posizione eretta al momento in cui era aggredita e, quindi, non stesa per terra: elemento da valutare di cui le indagini sono state private ancora una volta dalla condotta </a:t>
            </a:r>
            <a:r>
              <a:rPr lang="it-IT" sz="3200" dirty="0" err="1"/>
              <a:t>probatoriamente</a:t>
            </a:r>
            <a:r>
              <a:rPr lang="it-IT" sz="3200" dirty="0"/>
              <a:t> inquinante dell’imputato.</a:t>
            </a:r>
          </a:p>
          <a:p>
            <a:pPr marL="0" indent="0">
              <a:buNone/>
            </a:pPr>
            <a:r>
              <a:rPr lang="it-IT" sz="3200" dirty="0"/>
              <a:t>Si può, invece, affermare, con ragionevole sicurezza, a riprova dell’intento omicidiario, che la lesione C era prodotta vibrando la coltellata e ruotando o spostando la lama nella zona attinta poiché era provocata una lacerazione lunga circa cm.10 e non puntiforme.</a:t>
            </a:r>
          </a:p>
        </p:txBody>
      </p:sp>
    </p:spTree>
    <p:extLst>
      <p:ext uri="{BB962C8B-B14F-4D97-AF65-F5344CB8AC3E}">
        <p14:creationId xmlns:p14="http://schemas.microsoft.com/office/powerpoint/2010/main" val="6054793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3C4CDE2-7CF5-D600-7028-3BC952C2706A}"/>
              </a:ext>
            </a:extLst>
          </p:cNvPr>
          <p:cNvSpPr>
            <a:spLocks noGrp="1"/>
          </p:cNvSpPr>
          <p:nvPr>
            <p:ph idx="1"/>
          </p:nvPr>
        </p:nvSpPr>
        <p:spPr>
          <a:xfrm>
            <a:off x="433633" y="556181"/>
            <a:ext cx="10920167" cy="5620782"/>
          </a:xfrm>
        </p:spPr>
        <p:txBody>
          <a:bodyPr>
            <a:normAutofit/>
          </a:bodyPr>
          <a:lstStyle/>
          <a:p>
            <a:pPr marL="0" indent="0">
              <a:buNone/>
            </a:pPr>
            <a:r>
              <a:rPr lang="it-IT" sz="3200" dirty="0"/>
              <a:t>L’imputato dichiarava di aver, quindi, sentito improvvisamente un rumore e di essersi avveduto che la ragazza era stesa in terra " con gli occhi aperti e rigirati…in stato di shock " . Non riuscendo ad aiutarla, </a:t>
            </a:r>
            <a:r>
              <a:rPr lang="it-IT" sz="3200" dirty="0" err="1"/>
              <a:t>Oseghale</a:t>
            </a:r>
            <a:r>
              <a:rPr lang="it-IT" sz="3200" dirty="0"/>
              <a:t> riferiva di aver telefonato ad un suo amico, di nome Anthony, cui spiegava l’accaduto. Anthony gli suggeriva di rinfrescare il viso di Pamela, spruzzandole acqua. </a:t>
            </a:r>
            <a:r>
              <a:rPr lang="it-IT" sz="3200" dirty="0" err="1"/>
              <a:t>Oseghale</a:t>
            </a:r>
            <a:r>
              <a:rPr lang="it-IT" sz="3200" dirty="0"/>
              <a:t> ritelefonava, quindi, ad Anthony che avrebbe rappresentato l’opportunità di evitare di parlare dell’argomento direttamente per telefono. Tra le ore 16 e le ore 17 </a:t>
            </a:r>
            <a:r>
              <a:rPr lang="it-IT" sz="3200" dirty="0" err="1"/>
              <a:t>Oseghale</a:t>
            </a:r>
            <a:r>
              <a:rPr lang="it-IT" sz="3200" dirty="0"/>
              <a:t> usciva, quindi, di casa per incontrare, nei pressi del punto Snai, Anthony che gli avrebbe suggerito di chiamare l’ambulanza o di avvertire la polizia qualora la situazione fosse peggiorata.</a:t>
            </a:r>
          </a:p>
        </p:txBody>
      </p:sp>
    </p:spTree>
    <p:extLst>
      <p:ext uri="{BB962C8B-B14F-4D97-AF65-F5344CB8AC3E}">
        <p14:creationId xmlns:p14="http://schemas.microsoft.com/office/powerpoint/2010/main" val="5972600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B7F7DF6-1421-2EA0-5B86-36D2CAE36840}"/>
              </a:ext>
            </a:extLst>
          </p:cNvPr>
          <p:cNvSpPr>
            <a:spLocks noGrp="1"/>
          </p:cNvSpPr>
          <p:nvPr>
            <p:ph idx="1"/>
          </p:nvPr>
        </p:nvSpPr>
        <p:spPr>
          <a:xfrm>
            <a:off x="711331" y="1093509"/>
            <a:ext cx="10769338" cy="4864231"/>
          </a:xfrm>
        </p:spPr>
        <p:txBody>
          <a:bodyPr>
            <a:normAutofit/>
          </a:bodyPr>
          <a:lstStyle/>
          <a:p>
            <a:pPr marL="0" indent="0">
              <a:buNone/>
            </a:pPr>
            <a:r>
              <a:rPr lang="it-IT" sz="3200" dirty="0"/>
              <a:t>Tornando a casa, </a:t>
            </a:r>
            <a:r>
              <a:rPr lang="it-IT" sz="3200" dirty="0" err="1"/>
              <a:t>Oseghale</a:t>
            </a:r>
            <a:r>
              <a:rPr lang="it-IT" sz="3200" dirty="0"/>
              <a:t> riferiva di aver notato che la ragazza era ormai rigida e di aver ritelefonato ad Anthony che lo invitava nuovamente a richiedere l’intervento di un’ambulanza. Da qui la decisione di fare sparire il corpo di Pamela, nel frattempo deceduta, acquistando presso un negozio gestito da cittadini cinesi un borsone grande con due maniglie.</a:t>
            </a:r>
          </a:p>
          <a:p>
            <a:pPr marL="0" indent="0">
              <a:buNone/>
            </a:pPr>
            <a:r>
              <a:rPr lang="it-IT" sz="3200" dirty="0"/>
              <a:t>Ad espressa domanda dei PM rispondeva di aver tagliato le mammelle e la vagina della ragazza per consentire un più agevole inserimento dei resti nelle valigie.</a:t>
            </a:r>
          </a:p>
        </p:txBody>
      </p:sp>
    </p:spTree>
    <p:extLst>
      <p:ext uri="{BB962C8B-B14F-4D97-AF65-F5344CB8AC3E}">
        <p14:creationId xmlns:p14="http://schemas.microsoft.com/office/powerpoint/2010/main" val="17296688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E2DAEE1-F7D3-983E-3A2D-58381B65AD9C}"/>
              </a:ext>
            </a:extLst>
          </p:cNvPr>
          <p:cNvSpPr>
            <a:spLocks noGrp="1"/>
          </p:cNvSpPr>
          <p:nvPr>
            <p:ph idx="1"/>
          </p:nvPr>
        </p:nvSpPr>
        <p:spPr>
          <a:xfrm>
            <a:off x="565608" y="546755"/>
            <a:ext cx="10788192" cy="5630208"/>
          </a:xfrm>
        </p:spPr>
        <p:txBody>
          <a:bodyPr>
            <a:normAutofit fontScale="92500" lnSpcReduction="20000"/>
          </a:bodyPr>
          <a:lstStyle/>
          <a:p>
            <a:pPr marL="0" indent="0">
              <a:buNone/>
            </a:pPr>
            <a:r>
              <a:rPr lang="it-IT" sz="3200" dirty="0"/>
              <a:t>Nel complesso mosaico così delineato si compongono, dunque, una serie di tasselli che assumono un fondamentale valore in un processo, come quello in esame, di natura indiziaria. In tale contesto non può essere sottaciuto il significato delle dichiarazioni dell’imputato, sistematicamente volte a sottrarsi all’accertamento della verità, in uno alla condotta </a:t>
            </a:r>
            <a:r>
              <a:rPr lang="it-IT" sz="3200" dirty="0" err="1"/>
              <a:t>probatoriamente</a:t>
            </a:r>
            <a:r>
              <a:rPr lang="it-IT" sz="3200" dirty="0"/>
              <a:t> inquinante evidenziata. Si dirà di più: delle produzioni dell’avv. Marchiori, difensore della parte civile Potenza Massimo, acquisite senza opposizione, emergeva che, proprio nella mattina del 30 gennaio 2018, in esecuzione dell’ordinanza sindacale n.899 del 28 dicembre 2017, personale della questura, della polizia municipale, dei servizi sociali del comune di Macerata e del </a:t>
            </a:r>
            <a:r>
              <a:rPr lang="it-IT" sz="3200" dirty="0" err="1"/>
              <a:t>Consmari</a:t>
            </a:r>
            <a:r>
              <a:rPr lang="it-IT" sz="3200" dirty="0"/>
              <a:t> (società che si occupa della gestione del ciclo integrato dei rifiuti urbani) effettuava nel parco di Fontescodella, mei sottopassaggi pedonali e nelle zone limitrofe, controlli, volti a prevenire constatati " fenomeni di assembramento di ragazzi ed adulti " .</a:t>
            </a:r>
          </a:p>
        </p:txBody>
      </p:sp>
    </p:spTree>
    <p:extLst>
      <p:ext uri="{BB962C8B-B14F-4D97-AF65-F5344CB8AC3E}">
        <p14:creationId xmlns:p14="http://schemas.microsoft.com/office/powerpoint/2010/main" val="8075892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8EC3FBD-8E6C-94F9-158D-4571C5BC3734}"/>
              </a:ext>
            </a:extLst>
          </p:cNvPr>
          <p:cNvSpPr>
            <a:spLocks noGrp="1"/>
          </p:cNvSpPr>
          <p:nvPr>
            <p:ph idx="1"/>
          </p:nvPr>
        </p:nvSpPr>
        <p:spPr>
          <a:xfrm>
            <a:off x="659876" y="593889"/>
            <a:ext cx="10693924" cy="5583074"/>
          </a:xfrm>
        </p:spPr>
        <p:txBody>
          <a:bodyPr>
            <a:normAutofit fontScale="92500"/>
          </a:bodyPr>
          <a:lstStyle/>
          <a:p>
            <a:pPr marL="0" indent="0">
              <a:buNone/>
            </a:pPr>
            <a:r>
              <a:rPr lang="it-IT" sz="3200" dirty="0"/>
              <a:t>Le dichiarazioni dell’</a:t>
            </a:r>
            <a:r>
              <a:rPr lang="it-IT" sz="3200" dirty="0" err="1"/>
              <a:t>Oseghale</a:t>
            </a:r>
            <a:r>
              <a:rPr lang="it-IT" sz="3200" dirty="0"/>
              <a:t> erano, quindi, volte a spostare il luogo ove il rapporto sessuale era consumato dall’abitazione al sottopassaggio del parco Fontescodella, anche in questo caso per fornire una versione dei fatti alterata e per collocare il rapporto poco dopo l’incontro con la ragazza e prima che questa assumesse lo stupefacente.</a:t>
            </a:r>
          </a:p>
          <a:p>
            <a:pPr marL="0" indent="0">
              <a:buNone/>
            </a:pPr>
            <a:r>
              <a:rPr lang="it-IT" sz="3200" dirty="0"/>
              <a:t>Dall’istruttoria dibattimentale emergeva, inoltre, altro particolare non secondario: lo stato di tossicodipendenza, non guarito, e la grave patologia borderline da cui era affetta Pamela (cfr. la consulenza della dott.ssa Bruzzone) portavano la ragazza alla disperata ricerca di eroina. È del tutto plausibile e non può essere negato che la giovane, priva di disponibilità di denaro, utilizzasse allora, come merce di scambio, il proprio corpo;</a:t>
            </a:r>
          </a:p>
        </p:txBody>
      </p:sp>
    </p:spTree>
    <p:extLst>
      <p:ext uri="{BB962C8B-B14F-4D97-AF65-F5344CB8AC3E}">
        <p14:creationId xmlns:p14="http://schemas.microsoft.com/office/powerpoint/2010/main" val="2712074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65B6CF2-36E5-62ED-A3F3-1657DBF36FA4}"/>
              </a:ext>
            </a:extLst>
          </p:cNvPr>
          <p:cNvSpPr>
            <a:spLocks noGrp="1"/>
          </p:cNvSpPr>
          <p:nvPr>
            <p:ph idx="1"/>
          </p:nvPr>
        </p:nvSpPr>
        <p:spPr>
          <a:xfrm>
            <a:off x="612742" y="471341"/>
            <a:ext cx="10741058" cy="4949072"/>
          </a:xfrm>
        </p:spPr>
        <p:txBody>
          <a:bodyPr>
            <a:normAutofit/>
          </a:bodyPr>
          <a:lstStyle/>
          <a:p>
            <a:pPr marL="0" indent="0">
              <a:buNone/>
            </a:pPr>
            <a:r>
              <a:rPr lang="it-IT" sz="3200" dirty="0"/>
              <a:t>Pamela si premurava, tuttavia, dopo l’allontanamento dalla comunità, di consumare rapporti sessuali sempre con l’utilizzo di preservativi. Sul punto, occorre richiamare quanto dichiarato da Mercuri Francesco e </a:t>
            </a:r>
            <a:r>
              <a:rPr lang="it-IT" sz="3200" dirty="0" err="1"/>
              <a:t>Crisel</a:t>
            </a:r>
            <a:r>
              <a:rPr lang="it-IT" sz="3200" dirty="0"/>
              <a:t> Fernando. Con il primo aveva avuto un rapporto sessuale protetto: successivamente la ragazza non solo gli aveva chiesto di indicarle un luogo ove comprare sostanza stupefacente ma di regalarle due profilattici (richiesta invero inusuale), con tutta evidenza consapevole che avrebbe potuto acquistare eroina soltanto tramite l’offerta del proprio corpo quale corrispettivo.</a:t>
            </a:r>
          </a:p>
        </p:txBody>
      </p:sp>
    </p:spTree>
    <p:extLst>
      <p:ext uri="{BB962C8B-B14F-4D97-AF65-F5344CB8AC3E}">
        <p14:creationId xmlns:p14="http://schemas.microsoft.com/office/powerpoint/2010/main" val="1361117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6347E03-1D7F-A69F-43AB-11C0F1D8BBD5}"/>
              </a:ext>
            </a:extLst>
          </p:cNvPr>
          <p:cNvSpPr>
            <a:spLocks noGrp="1"/>
          </p:cNvSpPr>
          <p:nvPr>
            <p:ph idx="1"/>
          </p:nvPr>
        </p:nvSpPr>
        <p:spPr>
          <a:xfrm>
            <a:off x="613920" y="726633"/>
            <a:ext cx="10964159" cy="5404734"/>
          </a:xfrm>
        </p:spPr>
        <p:txBody>
          <a:bodyPr>
            <a:normAutofit lnSpcReduction="10000"/>
          </a:bodyPr>
          <a:lstStyle/>
          <a:p>
            <a:pPr marL="0" indent="0">
              <a:buNone/>
            </a:pPr>
            <a:r>
              <a:rPr lang="it-IT" sz="3200" dirty="0"/>
              <a:t>L’autopsia dava conto dell’avvenuta decapitazione, a livello cervicale alto, con ampia perdita di capelli e della cute, conseguente a contatto con varichina: tutte le parti esaminate odoravano, infatti, fortemente di varichina (ipoclorito di sodio).</a:t>
            </a:r>
          </a:p>
          <a:p>
            <a:pPr marL="0" indent="0">
              <a:buNone/>
            </a:pPr>
            <a:r>
              <a:rPr lang="it-IT" sz="3200" dirty="0"/>
              <a:t>Concludeva il dott. Tombolini sulla scorta del sommario esame effettuato che la causa della morte poteva essere riferibile a duplice ipotesi: intossicazione acuta da xenobiotici per via endovenosa, probabilmente indotta, e/o ferita da punta e taglio alla parte bassa della porzione posteriore-laterale destra del torace con lesione epatica (individuata come causa probabile, in quanto non valutabile l’entità dell’emorragia interna, conseguente al deprezzamento cadaverico ed al lavaggio con la varichina).</a:t>
            </a:r>
          </a:p>
        </p:txBody>
      </p:sp>
    </p:spTree>
    <p:extLst>
      <p:ext uri="{BB962C8B-B14F-4D97-AF65-F5344CB8AC3E}">
        <p14:creationId xmlns:p14="http://schemas.microsoft.com/office/powerpoint/2010/main" val="18402561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FCB941C-3065-A1DF-B8C0-8794F8F87BAE}"/>
              </a:ext>
            </a:extLst>
          </p:cNvPr>
          <p:cNvSpPr>
            <a:spLocks noGrp="1"/>
          </p:cNvSpPr>
          <p:nvPr>
            <p:ph idx="1"/>
          </p:nvPr>
        </p:nvSpPr>
        <p:spPr>
          <a:xfrm>
            <a:off x="603315" y="424206"/>
            <a:ext cx="11255605" cy="6278252"/>
          </a:xfrm>
        </p:spPr>
        <p:txBody>
          <a:bodyPr>
            <a:normAutofit/>
          </a:bodyPr>
          <a:lstStyle/>
          <a:p>
            <a:pPr marL="0" indent="0">
              <a:buNone/>
            </a:pPr>
            <a:r>
              <a:rPr lang="it-IT" sz="3200" dirty="0"/>
              <a:t>L’opera di disarticolazione, </a:t>
            </a:r>
            <a:r>
              <a:rPr lang="it-IT" sz="3200" dirty="0" err="1"/>
              <a:t>depezzamento</a:t>
            </a:r>
            <a:r>
              <a:rPr lang="it-IT" sz="3200" dirty="0"/>
              <a:t> e decapitazione si svolgeva, invece, nel pomeriggio e nelle ore serali dopo che </a:t>
            </a:r>
            <a:r>
              <a:rPr lang="it-IT" sz="3200" dirty="0" err="1"/>
              <a:t>Oseghale</a:t>
            </a:r>
            <a:r>
              <a:rPr lang="it-IT" sz="3200" dirty="0"/>
              <a:t>, effettuata la consegna della stupefacente al cliente nel primo pomeriggio, era rientrato a casa. Fredda e lucida era la condotta criminale dell’impatto, prima di emozioni, che, dopo avere appagato il proprio istinto sessuale ed ucciso, si allontanava tranquillamente da casa per svolgere il proprio " lavoro " (cedere lo stupefacente), salvo poi occuparsi, in un secondo momento, di un " particolare " che a lui doveva sembrare secondario (sbarazzarsi del cadavere di Pamela): freddezza disumana ampiamente dimostrata dalla modalità con cui </a:t>
            </a:r>
            <a:r>
              <a:rPr lang="it-IT" sz="3200" dirty="0" err="1"/>
              <a:t>Oseghale</a:t>
            </a:r>
            <a:r>
              <a:rPr lang="it-IT" sz="3200" dirty="0"/>
              <a:t> straziava il corpo della ragazza, turbato non dalle operazioni di disarticolazione, </a:t>
            </a:r>
            <a:r>
              <a:rPr lang="it-IT" sz="3200" dirty="0" err="1"/>
              <a:t>depezzamento</a:t>
            </a:r>
            <a:r>
              <a:rPr lang="it-IT" sz="3200" dirty="0"/>
              <a:t> e decapitazione ma solo infastidito, a suo dire, dall’odore che proveniva dai resti cadaverici.</a:t>
            </a:r>
          </a:p>
        </p:txBody>
      </p:sp>
    </p:spTree>
    <p:extLst>
      <p:ext uri="{BB962C8B-B14F-4D97-AF65-F5344CB8AC3E}">
        <p14:creationId xmlns:p14="http://schemas.microsoft.com/office/powerpoint/2010/main" val="464589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BEAE2A0-ED8A-EC42-80DB-D512D526FFD9}"/>
              </a:ext>
            </a:extLst>
          </p:cNvPr>
          <p:cNvSpPr>
            <a:spLocks noGrp="1"/>
          </p:cNvSpPr>
          <p:nvPr>
            <p:ph idx="1"/>
          </p:nvPr>
        </p:nvSpPr>
        <p:spPr>
          <a:xfrm>
            <a:off x="443060" y="452487"/>
            <a:ext cx="10910740" cy="4157220"/>
          </a:xfrm>
        </p:spPr>
        <p:txBody>
          <a:bodyPr/>
          <a:lstStyle/>
          <a:p>
            <a:pPr marL="0" indent="0">
              <a:buNone/>
            </a:pPr>
            <a:r>
              <a:rPr lang="it-IT" dirty="0"/>
              <a:t>I colloqui tra i due sembravano, altresì, smentire un qualsivoglia personale coinvolgimento nell’azione omicidiaria e nella condotta successiva ed evidenziano sospetti in ordine al possibile aiuto fornito ad </a:t>
            </a:r>
            <a:r>
              <a:rPr lang="it-IT" dirty="0" err="1"/>
              <a:t>Oseghale</a:t>
            </a:r>
            <a:r>
              <a:rPr lang="it-IT" dirty="0"/>
              <a:t> da terze persone concorrenti, non identificate.</a:t>
            </a:r>
          </a:p>
          <a:p>
            <a:pPr marL="0" indent="0">
              <a:buNone/>
            </a:pPr>
            <a:r>
              <a:rPr lang="it-IT" dirty="0"/>
              <a:t>Mendaci ed intrinsecamente contraddittorie erano le affermazioni di </a:t>
            </a:r>
            <a:r>
              <a:rPr lang="it-IT" dirty="0" err="1"/>
              <a:t>Oseghale</a:t>
            </a:r>
            <a:r>
              <a:rPr lang="it-IT" dirty="0"/>
              <a:t>, come sopra osservato, nei vari interrogatori cui era sottoposto e non solo (finanche dichiarava l’imputato che avrebbe chiuso a chiave la porta di casa prima di allontanarsi per consegnare la droga nel pomeriggio del 30 gennaio).</a:t>
            </a:r>
          </a:p>
        </p:txBody>
      </p:sp>
    </p:spTree>
    <p:extLst>
      <p:ext uri="{BB962C8B-B14F-4D97-AF65-F5344CB8AC3E}">
        <p14:creationId xmlns:p14="http://schemas.microsoft.com/office/powerpoint/2010/main" val="15069981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6AD95F6-8BC5-1897-1957-F62E602F85EA}"/>
              </a:ext>
            </a:extLst>
          </p:cNvPr>
          <p:cNvSpPr>
            <a:spLocks noGrp="1"/>
          </p:cNvSpPr>
          <p:nvPr>
            <p:ph idx="1"/>
          </p:nvPr>
        </p:nvSpPr>
        <p:spPr>
          <a:xfrm>
            <a:off x="452487" y="443060"/>
            <a:ext cx="10901313" cy="5733903"/>
          </a:xfrm>
        </p:spPr>
        <p:txBody>
          <a:bodyPr>
            <a:normAutofit/>
          </a:bodyPr>
          <a:lstStyle/>
          <a:p>
            <a:pPr marL="0" indent="0">
              <a:buNone/>
            </a:pPr>
            <a:r>
              <a:rPr lang="it-IT" sz="3200" dirty="0"/>
              <a:t>Deve, tuttavia, osservarsi che la dichiarazione dell’imputato, oltre ad essere evidentemente in contrasto con le puntuali conclusioni mediche sopra esposte, devono essere lette in un contesto di abile mendacio laddove si consideri che </a:t>
            </a:r>
            <a:r>
              <a:rPr lang="it-IT" sz="3200" dirty="0" err="1"/>
              <a:t>Anyanwu</a:t>
            </a:r>
            <a:r>
              <a:rPr lang="it-IT" sz="3200" dirty="0"/>
              <a:t> negava di aver incontrato </a:t>
            </a:r>
            <a:r>
              <a:rPr lang="it-IT" sz="3200" dirty="0" err="1"/>
              <a:t>Oseghale</a:t>
            </a:r>
            <a:r>
              <a:rPr lang="it-IT" sz="3200" dirty="0"/>
              <a:t> presso il punto Snai nella serata del 30 gennaio 2018, avendo con lui intrattenuto soltanto conversazioni telefoniche, contrariamente a quanto dichiarato da </a:t>
            </a:r>
            <a:r>
              <a:rPr lang="it-IT" sz="3200" dirty="0" err="1"/>
              <a:t>Oseghale</a:t>
            </a:r>
            <a:r>
              <a:rPr lang="it-IT" sz="3200" dirty="0"/>
              <a:t>, e riferiva di aver appreso dall’imputato, nella mattinata successiva, che la ragazza si era risvegliata e si era allontanata mentre Pamela era già sicuramente morta ed i resti cadaverici erano stati nascosti nei due trolley.</a:t>
            </a:r>
          </a:p>
        </p:txBody>
      </p:sp>
    </p:spTree>
    <p:extLst>
      <p:ext uri="{BB962C8B-B14F-4D97-AF65-F5344CB8AC3E}">
        <p14:creationId xmlns:p14="http://schemas.microsoft.com/office/powerpoint/2010/main" val="16749330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6A849A8-2731-DC1D-50CA-E8EF993C4C46}"/>
              </a:ext>
            </a:extLst>
          </p:cNvPr>
          <p:cNvSpPr>
            <a:spLocks noGrp="1"/>
          </p:cNvSpPr>
          <p:nvPr>
            <p:ph idx="1"/>
          </p:nvPr>
        </p:nvSpPr>
        <p:spPr>
          <a:xfrm>
            <a:off x="509047" y="584462"/>
            <a:ext cx="10844753" cy="5592501"/>
          </a:xfrm>
        </p:spPr>
        <p:txBody>
          <a:bodyPr>
            <a:normAutofit/>
          </a:bodyPr>
          <a:lstStyle/>
          <a:p>
            <a:pPr marL="0" indent="0">
              <a:buNone/>
            </a:pPr>
            <a:r>
              <a:rPr lang="it-IT" sz="3200" dirty="0"/>
              <a:t>In punto di diritto. Si deve osservare che era contestato all’imputato il reato di violenza sessuale sia mediante la realizzazione di una condotta costrittiva, sia mediante il compimento di una condotta induttiva identificata nell’abuso delle condizioni psico-fisiche della vittima che era ancora sotto l’effetto dell’eroina poco prima assunte e che egli stesso le aveva procurato. L’abuso consiste in un doloroso sfruttamento della menomazione della vittima e si verifica quando le condizioni di inferiorità sono strumentalizzate per accedere alla sfera intima della persona che, versando in uno stato di difficoltà, viene ridotta ad un mezzo per l’altrui soddisfacimento sessuale.</a:t>
            </a:r>
          </a:p>
        </p:txBody>
      </p:sp>
    </p:spTree>
    <p:extLst>
      <p:ext uri="{BB962C8B-B14F-4D97-AF65-F5344CB8AC3E}">
        <p14:creationId xmlns:p14="http://schemas.microsoft.com/office/powerpoint/2010/main" val="37584521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1038DDE-D97F-2780-FC32-0A2F3A9A5591}"/>
              </a:ext>
            </a:extLst>
          </p:cNvPr>
          <p:cNvSpPr>
            <a:spLocks noGrp="1"/>
          </p:cNvSpPr>
          <p:nvPr>
            <p:ph idx="1"/>
          </p:nvPr>
        </p:nvSpPr>
        <p:spPr>
          <a:xfrm>
            <a:off x="575035" y="509047"/>
            <a:ext cx="10778765" cy="5667916"/>
          </a:xfrm>
        </p:spPr>
        <p:txBody>
          <a:bodyPr>
            <a:normAutofit/>
          </a:bodyPr>
          <a:lstStyle/>
          <a:p>
            <a:pPr marL="0" indent="0">
              <a:buNone/>
            </a:pPr>
            <a:r>
              <a:rPr lang="it-IT" sz="3200" dirty="0"/>
              <a:t>Invero, secondo la costante giurisprudenza di legittimità, nelle condizioni di inferiorità fisica e psichica, rientrano anche quelle che, prescindendo da patologie mentali, siano tali da determinare una posizione particolarmente vulnerabile della vittima. Pamela era, peraltro, affetta da patologia borderline (cfr. consulenza Bruzzone e </a:t>
            </a:r>
            <a:r>
              <a:rPr lang="it-IT" sz="3200" dirty="0" err="1"/>
              <a:t>dep</a:t>
            </a:r>
            <a:r>
              <a:rPr lang="it-IT" sz="3200" dirty="0"/>
              <a:t>. Di Giovanni). Sotto tale profilo non può certo parlarsi di libertà sessuale da parte di Pamela che aveva avuto rapporti anche con due ospiti della comunità, rappresentando la promiscuità sessuale espressione della malattia e non di un consapevole e valido consenso.</a:t>
            </a:r>
          </a:p>
        </p:txBody>
      </p:sp>
    </p:spTree>
    <p:extLst>
      <p:ext uri="{BB962C8B-B14F-4D97-AF65-F5344CB8AC3E}">
        <p14:creationId xmlns:p14="http://schemas.microsoft.com/office/powerpoint/2010/main" val="34353093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39472F1-9AA9-8BFD-BC75-47E5E6E81753}"/>
              </a:ext>
            </a:extLst>
          </p:cNvPr>
          <p:cNvSpPr>
            <a:spLocks noGrp="1"/>
          </p:cNvSpPr>
          <p:nvPr>
            <p:ph idx="1"/>
          </p:nvPr>
        </p:nvSpPr>
        <p:spPr>
          <a:xfrm>
            <a:off x="367645" y="348792"/>
            <a:ext cx="10986155" cy="5828171"/>
          </a:xfrm>
        </p:spPr>
        <p:txBody>
          <a:bodyPr>
            <a:normAutofit fontScale="92500" lnSpcReduction="10000"/>
          </a:bodyPr>
          <a:lstStyle/>
          <a:p>
            <a:pPr marL="0" indent="0">
              <a:buNone/>
            </a:pPr>
            <a:r>
              <a:rPr lang="it-IT" sz="3200" dirty="0"/>
              <a:t>È stato a tale riguardo affermato che, in tema di violenza sessuale, fra le condizioni di " inferiorità psichica" , previste dall’art. 609-bis c.p., comma 2, n. 1, rientrano anche quelle conseguenti all’ingestione di alcolici o all’assunzione di stupefacenti, poiché anche in tal caso si realizza il doloroso sfruttamento delle condizioni di menomazione della vittima, strumentalizzate per il soddisfacimento degli impulsi sessuali dell’agente (sez.3 n.39800 del 21/06/2016, C., Rv. 267757; sez.3, n.38059 del 11/07/2013, C., Rv. 257374; sez.3, n. </a:t>
            </a:r>
            <a:r>
              <a:rPr lang="it-IT" sz="3200"/>
              <a:t>2646 del </a:t>
            </a:r>
            <a:r>
              <a:rPr lang="it-IT" sz="3200" dirty="0"/>
              <a:t>16/12/2003, </a:t>
            </a:r>
            <a:r>
              <a:rPr lang="it-IT" sz="3200" dirty="0" err="1"/>
              <a:t>dep</a:t>
            </a:r>
            <a:r>
              <a:rPr lang="it-IT" sz="3200" dirty="0"/>
              <a:t> . 2004, </a:t>
            </a:r>
            <a:r>
              <a:rPr lang="it-IT" sz="3200" dirty="0" err="1"/>
              <a:t>Laffy</a:t>
            </a:r>
            <a:r>
              <a:rPr lang="it-IT" sz="3200" dirty="0"/>
              <a:t>, Rv. 227029), e ciò a prescindere dalla circostanza che l’assunzione di alcolici o di stupefacenti sia stata volontaria, in quanto anche in tali casi di situazione di menomazione della vittima, a prescindere da chi l’abbia provocata, può </a:t>
            </a:r>
            <a:r>
              <a:rPr lang="it-IT" sz="3200" dirty="0" err="1"/>
              <a:t>può</a:t>
            </a:r>
            <a:r>
              <a:rPr lang="it-IT" sz="3200" dirty="0"/>
              <a:t> essere strumentalizzata per il soddisfacimento degli impulsi sessuali dell’autore del reato (sez.3, n. 16046 del 13/02/2018, S., Rv 273056).</a:t>
            </a:r>
          </a:p>
        </p:txBody>
      </p:sp>
    </p:spTree>
    <p:extLst>
      <p:ext uri="{BB962C8B-B14F-4D97-AF65-F5344CB8AC3E}">
        <p14:creationId xmlns:p14="http://schemas.microsoft.com/office/powerpoint/2010/main" val="11441991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D2CE1B-54B9-A7E5-14B4-5E62955E06D4}"/>
              </a:ext>
            </a:extLst>
          </p:cNvPr>
          <p:cNvSpPr>
            <a:spLocks noGrp="1"/>
          </p:cNvSpPr>
          <p:nvPr>
            <p:ph idx="1"/>
          </p:nvPr>
        </p:nvSpPr>
        <p:spPr>
          <a:xfrm>
            <a:off x="537328" y="405353"/>
            <a:ext cx="10816472" cy="5771610"/>
          </a:xfrm>
        </p:spPr>
        <p:txBody>
          <a:bodyPr>
            <a:normAutofit lnSpcReduction="10000"/>
          </a:bodyPr>
          <a:lstStyle/>
          <a:p>
            <a:pPr marL="0" indent="0">
              <a:buNone/>
            </a:pPr>
            <a:r>
              <a:rPr lang="it-IT" sz="3200" dirty="0"/>
              <a:t>La ragione di ciò risiede nel fatto che il rapporto sessuale con persone che si trovano in stato di inferiorità fisica o psichica, anche se dovuta all’assunzione di sostanze alcoliche, è caratterizzato da un qualificato differenziale di potere, situazione che si verifica quando l’abuso penalmente rilevante, per sfruttamento delle condizioni di inferiorità psicofisica, è connotato da induzione da parte del soggetto forte e da abuso delle condizioni di inferiorità del soggetto debole, induzione che si configura come attività di vera e propria sopraffazione nei confronti della vittima, la quale non è in grado di aderire </a:t>
            </a:r>
            <a:r>
              <a:rPr lang="it-IT" sz="3200" dirty="0" err="1"/>
              <a:t>perchè</a:t>
            </a:r>
            <a:r>
              <a:rPr lang="it-IT" sz="3200" dirty="0"/>
              <a:t> convinta a farlo, ma soggiace al volere del soggetto attivo in quanto è ridotta a mero strumento di soddisfazione delle sue voglie.</a:t>
            </a:r>
          </a:p>
        </p:txBody>
      </p:sp>
    </p:spTree>
    <p:extLst>
      <p:ext uri="{BB962C8B-B14F-4D97-AF65-F5344CB8AC3E}">
        <p14:creationId xmlns:p14="http://schemas.microsoft.com/office/powerpoint/2010/main" val="33100613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E136A4B-1849-437E-C718-06A63BB98F81}"/>
              </a:ext>
            </a:extLst>
          </p:cNvPr>
          <p:cNvSpPr>
            <a:spLocks noGrp="1"/>
          </p:cNvSpPr>
          <p:nvPr>
            <p:ph idx="1"/>
          </p:nvPr>
        </p:nvSpPr>
        <p:spPr>
          <a:xfrm>
            <a:off x="556181" y="471340"/>
            <a:ext cx="10797619" cy="5099901"/>
          </a:xfrm>
        </p:spPr>
        <p:txBody>
          <a:bodyPr>
            <a:normAutofit/>
          </a:bodyPr>
          <a:lstStyle/>
          <a:p>
            <a:pPr marL="0" indent="0">
              <a:buNone/>
            </a:pPr>
            <a:r>
              <a:rPr lang="it-IT" sz="3200" dirty="0"/>
              <a:t>È stata significativamente ravvisata l’integrazione della fattispecie incriminatrice anche in un caso in cui la persona offesa aveva bevuto una quantità di bevande alcoliche in grado di determinare un evidente indebolimento psichico di cui era pienamente consapevole il soggetto attivo per essere stato presente all’assunzione delle bevande.</a:t>
            </a:r>
          </a:p>
          <a:p>
            <a:pPr marL="0" indent="0">
              <a:buNone/>
            </a:pPr>
            <a:r>
              <a:rPr lang="it-IT" sz="3200" dirty="0"/>
              <a:t>Ne consegue che l’induzione ad un atto sessuale mediante abuso delle condizioni di inferiorità psichica si risolve nell’</a:t>
            </a:r>
            <a:r>
              <a:rPr lang="it-IT" sz="3200" dirty="0" err="1"/>
              <a:t>approfittamento</a:t>
            </a:r>
            <a:r>
              <a:rPr lang="it-IT" sz="3200" dirty="0"/>
              <a:t> e nella strumentalizzazione dal parte dell’agente di tali condizioni di vulnerabilità.</a:t>
            </a:r>
          </a:p>
        </p:txBody>
      </p:sp>
    </p:spTree>
    <p:extLst>
      <p:ext uri="{BB962C8B-B14F-4D97-AF65-F5344CB8AC3E}">
        <p14:creationId xmlns:p14="http://schemas.microsoft.com/office/powerpoint/2010/main" val="9677744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809D3A1-E86F-8BC9-AC2E-78AC85F8809D}"/>
              </a:ext>
            </a:extLst>
          </p:cNvPr>
          <p:cNvSpPr>
            <a:spLocks noGrp="1"/>
          </p:cNvSpPr>
          <p:nvPr>
            <p:ph idx="1"/>
          </p:nvPr>
        </p:nvSpPr>
        <p:spPr>
          <a:xfrm>
            <a:off x="273377" y="226244"/>
            <a:ext cx="11774079" cy="6438508"/>
          </a:xfrm>
        </p:spPr>
        <p:txBody>
          <a:bodyPr>
            <a:normAutofit fontScale="92500" lnSpcReduction="10000"/>
          </a:bodyPr>
          <a:lstStyle/>
          <a:p>
            <a:pPr marL="0" indent="0">
              <a:buNone/>
            </a:pPr>
            <a:r>
              <a:rPr lang="it-IT" sz="3200" dirty="0"/>
              <a:t>Al riguardo, balzano agli occhi alcune considerazioni: </a:t>
            </a:r>
          </a:p>
          <a:p>
            <a:pPr marL="514350" indent="-514350">
              <a:buAutoNum type="arabicParenR"/>
            </a:pPr>
            <a:r>
              <a:rPr lang="it-IT" sz="3200" dirty="0" err="1"/>
              <a:t>Oseghale</a:t>
            </a:r>
            <a:r>
              <a:rPr lang="it-IT" sz="3200" dirty="0"/>
              <a:t> era certamente cosciente dell’avvenuta assunzione di eroina da parte di Pamela per avergliela procurata tramite Lucky Desmond. Per sua stessa ammissione, </a:t>
            </a:r>
            <a:r>
              <a:rPr lang="it-IT" sz="3200" dirty="0" err="1"/>
              <a:t>Oseghale</a:t>
            </a:r>
            <a:r>
              <a:rPr lang="it-IT" sz="3200" dirty="0"/>
              <a:t> era, d’altra parte, pienamente consapevole che la giovane si fosse iniettata nella sua abitazione l’eroina poco prima; </a:t>
            </a:r>
          </a:p>
          <a:p>
            <a:pPr marL="514350" indent="-514350">
              <a:buAutoNum type="arabicParenR"/>
            </a:pPr>
            <a:r>
              <a:rPr lang="it-IT" sz="3200" dirty="0"/>
              <a:t>Non può dedursi alcuna automatica conclusione in ordine alla presenza di un consapevole e pieno consenso da parte della ragazza al rapporto sessuale con </a:t>
            </a:r>
            <a:r>
              <a:rPr lang="it-IT" sz="3200" dirty="0" err="1"/>
              <a:t>Oseghale</a:t>
            </a:r>
            <a:r>
              <a:rPr lang="it-IT" sz="3200" dirty="0"/>
              <a:t> dal fatto che questa abbia avuto rapporti sessuali con ospiti della comunità e, finanche, poco prima della sua tragica morte, con Mercuri e </a:t>
            </a:r>
            <a:r>
              <a:rPr lang="it-IT" sz="3200" dirty="0" err="1"/>
              <a:t>Crisel</a:t>
            </a:r>
            <a:r>
              <a:rPr lang="it-IT" sz="3200" dirty="0"/>
              <a:t>, dovendo, ovviamente, sotto un primo profilo, il consenso manifestarsi con riferimento ad ogni rapporto sessuale con chiunque intrattenuto e nel momento in cui il rapporto si consuma, e, sotto altro aspetto, dovendo essere considerata la grave condizione patologica della ragazza che trovava nella promiscuità sessuale rimedio alle proprie angosce di solitudine.</a:t>
            </a:r>
          </a:p>
        </p:txBody>
      </p:sp>
    </p:spTree>
    <p:extLst>
      <p:ext uri="{BB962C8B-B14F-4D97-AF65-F5344CB8AC3E}">
        <p14:creationId xmlns:p14="http://schemas.microsoft.com/office/powerpoint/2010/main" val="31079181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A3B59E5-3408-61B4-31CD-212C3AFF0007}"/>
              </a:ext>
            </a:extLst>
          </p:cNvPr>
          <p:cNvSpPr>
            <a:spLocks noGrp="1"/>
          </p:cNvSpPr>
          <p:nvPr>
            <p:ph idx="1"/>
          </p:nvPr>
        </p:nvSpPr>
        <p:spPr>
          <a:xfrm>
            <a:off x="263950" y="197962"/>
            <a:ext cx="11736371" cy="6660037"/>
          </a:xfrm>
        </p:spPr>
        <p:txBody>
          <a:bodyPr>
            <a:normAutofit lnSpcReduction="10000"/>
          </a:bodyPr>
          <a:lstStyle/>
          <a:p>
            <a:pPr marL="0" indent="0">
              <a:buNone/>
            </a:pPr>
            <a:r>
              <a:rPr lang="it-IT" sz="3200" dirty="0"/>
              <a:t>L’induzione sufficiente alla sussistenza del reato.</a:t>
            </a:r>
          </a:p>
          <a:p>
            <a:pPr marL="0" indent="0">
              <a:buNone/>
            </a:pPr>
            <a:r>
              <a:rPr lang="it-IT" sz="3200" dirty="0"/>
              <a:t>La patologia borderline di Pamela si traduceva anche in ideazioni </a:t>
            </a:r>
            <a:r>
              <a:rPr lang="it-IT" sz="3200" dirty="0" err="1"/>
              <a:t>paranoideee</a:t>
            </a:r>
            <a:r>
              <a:rPr lang="it-IT" sz="3200" dirty="0"/>
              <a:t> e valutazioni prive di senso critico, chiaramente percepibili da chi avesse trascorso con lei anche sono qualche ora (opinione non solo della consulente Bruzzone ma che del dottor Di Giovanni, persona che aveva avuto modo di visitare Pamela ed in grado di formulare un parere concretamente basato sull’esame di realtà della ragazza).</a:t>
            </a:r>
          </a:p>
          <a:p>
            <a:pPr marL="0" indent="0">
              <a:buNone/>
            </a:pPr>
            <a:r>
              <a:rPr lang="it-IT" sz="3200" dirty="0"/>
              <a:t>Quali fossero le condizioni psico-fisiche di Pamela nella giornata del 30 gennaio, agevolmente ed immediatamente percepibili da terzi, ancora prima di incontrare </a:t>
            </a:r>
            <a:r>
              <a:rPr lang="it-IT" sz="3200" dirty="0" err="1"/>
              <a:t>Oseghale</a:t>
            </a:r>
            <a:r>
              <a:rPr lang="it-IT" sz="3200" dirty="0"/>
              <a:t> ed iniettarsi l’eroina, era circostanza ben lumeggiata dalle dichiarazioni del tassista Zamora che la accompagnava ai giardini Diaz e che era talmente colpito dallo stato confusionale di Pamela che avrebbe voluto condurla addirittura alla guardia medica.</a:t>
            </a:r>
          </a:p>
        </p:txBody>
      </p:sp>
    </p:spTree>
    <p:extLst>
      <p:ext uri="{BB962C8B-B14F-4D97-AF65-F5344CB8AC3E}">
        <p14:creationId xmlns:p14="http://schemas.microsoft.com/office/powerpoint/2010/main" val="4141310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5D3BEE3-6BCA-A6AB-2DC6-640DAC46E265}"/>
              </a:ext>
            </a:extLst>
          </p:cNvPr>
          <p:cNvSpPr>
            <a:spLocks noGrp="1"/>
          </p:cNvSpPr>
          <p:nvPr>
            <p:ph idx="1"/>
          </p:nvPr>
        </p:nvSpPr>
        <p:spPr>
          <a:xfrm>
            <a:off x="767892" y="519628"/>
            <a:ext cx="10656216" cy="5818744"/>
          </a:xfrm>
        </p:spPr>
        <p:txBody>
          <a:bodyPr>
            <a:normAutofit/>
          </a:bodyPr>
          <a:lstStyle/>
          <a:p>
            <a:pPr marL="0" indent="0">
              <a:buNone/>
            </a:pPr>
            <a:r>
              <a:rPr lang="it-IT" sz="3200" dirty="0"/>
              <a:t>Sempre in data 1 febbraio 2018 i carabinieri del reparto investigazioni scientifiche svolgevano un sopralluogo presso l’abitazione in via Spalato n. 124.</a:t>
            </a:r>
          </a:p>
          <a:p>
            <a:pPr marL="0" indent="0">
              <a:buNone/>
            </a:pPr>
            <a:r>
              <a:rPr lang="it-IT" sz="3200" dirty="0"/>
              <a:t>Nell’abitazione era rinvenuta, altresì, una borsa verde plastificata in cui erano riposti effetti personali, riconducibili alla vittima ed interessati da tracce ematiche, tra cui il pellicciotto, indossato dalla Mastropietro al momento in cui aveva fatto ingresso nella farmacia Matteucci, ed un orologio da polso. Inoltre era rinvenuto uno scontrino della stessa farmacia, indicante le ore 11.01 del 30 gennaio 2018, orario compatibile con l’acquisto della siringa effettuato dalla ragazza.</a:t>
            </a:r>
          </a:p>
        </p:txBody>
      </p:sp>
    </p:spTree>
    <p:extLst>
      <p:ext uri="{BB962C8B-B14F-4D97-AF65-F5344CB8AC3E}">
        <p14:creationId xmlns:p14="http://schemas.microsoft.com/office/powerpoint/2010/main" val="423818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E951684-7746-0EB1-6FC3-0165E6FAE541}"/>
              </a:ext>
            </a:extLst>
          </p:cNvPr>
          <p:cNvSpPr>
            <a:spLocks noGrp="1"/>
          </p:cNvSpPr>
          <p:nvPr>
            <p:ph idx="1"/>
          </p:nvPr>
        </p:nvSpPr>
        <p:spPr>
          <a:xfrm>
            <a:off x="226243" y="254524"/>
            <a:ext cx="11849493" cy="6391373"/>
          </a:xfrm>
        </p:spPr>
        <p:txBody>
          <a:bodyPr>
            <a:normAutofit/>
          </a:bodyPr>
          <a:lstStyle/>
          <a:p>
            <a:pPr marL="0" indent="0">
              <a:buNone/>
            </a:pPr>
            <a:r>
              <a:rPr lang="it-IT" sz="3200" dirty="0"/>
              <a:t>Infine si è scelto di dedicare l’ultima parte della motivazione alle dichiarazioni del teste Marino Vincenzo, collaboratore di giustizia, da cui, invero, principiava l’istruttoria dibattimentale: dichiarazioni che, invece, sono prive di fondamento e sembrano, piuttosto, il frutto di notizia di cronaca (nella cella n.1 in cui era ristretto Marino era presente un televisore; cfr. pag. 119 </a:t>
            </a:r>
            <a:r>
              <a:rPr lang="it-IT" sz="3200" dirty="0" err="1"/>
              <a:t>dep</a:t>
            </a:r>
            <a:r>
              <a:rPr lang="it-IT" sz="3200" dirty="0"/>
              <a:t>. Giardini) e non di circostanze di fatto direttamente apprese dell’imputato, abilmente abbinate ad informazioni, orecchiate in carcere, di sicura suggestione, pur coincidenti (e si dirà </a:t>
            </a:r>
            <a:r>
              <a:rPr lang="it-IT" sz="3200" dirty="0" err="1"/>
              <a:t>perchè</a:t>
            </a:r>
            <a:r>
              <a:rPr lang="it-IT" sz="3200" dirty="0"/>
              <a:t>) in alcuni punti con la ricostruzione della vicenda processuale. Irrompevano così improvvisamente nel processo le </a:t>
            </a:r>
            <a:r>
              <a:rPr lang="it-IT" sz="3200" dirty="0" err="1"/>
              <a:t>estermporanee</a:t>
            </a:r>
            <a:r>
              <a:rPr lang="it-IT" sz="3200" dirty="0"/>
              <a:t> popolazioni del Marino, soggetto detenuto, di collaudato spessore criminale, che rivendicava per sé il ruolo di " portatore " di verità raccolta in ambiente carcerario, in occasione di asserite mal riposte confidenze durante i momenti di socialità.</a:t>
            </a:r>
          </a:p>
        </p:txBody>
      </p:sp>
    </p:spTree>
    <p:extLst>
      <p:ext uri="{BB962C8B-B14F-4D97-AF65-F5344CB8AC3E}">
        <p14:creationId xmlns:p14="http://schemas.microsoft.com/office/powerpoint/2010/main" val="36074665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195F9B4-8A04-0C55-47F0-776E0BCEEFDB}"/>
              </a:ext>
            </a:extLst>
          </p:cNvPr>
          <p:cNvSpPr>
            <a:spLocks noGrp="1"/>
          </p:cNvSpPr>
          <p:nvPr>
            <p:ph idx="1"/>
          </p:nvPr>
        </p:nvSpPr>
        <p:spPr>
          <a:xfrm>
            <a:off x="311085" y="395926"/>
            <a:ext cx="11042715" cy="5781037"/>
          </a:xfrm>
        </p:spPr>
        <p:txBody>
          <a:bodyPr>
            <a:normAutofit lnSpcReduction="10000"/>
          </a:bodyPr>
          <a:lstStyle/>
          <a:p>
            <a:pPr marL="0" indent="0">
              <a:buNone/>
            </a:pPr>
            <a:r>
              <a:rPr lang="it-IT" sz="3200" dirty="0"/>
              <a:t>Ripresasi completamente, la ragazza avrebbe minacciato </a:t>
            </a:r>
            <a:r>
              <a:rPr lang="it-IT" sz="3200" dirty="0" err="1"/>
              <a:t>Oseghale</a:t>
            </a:r>
            <a:r>
              <a:rPr lang="it-IT" sz="3200" dirty="0"/>
              <a:t> di denunciarlo qualora non le avesse consentito di uscire da casa per prendere il treno e raggiungere Roma. Sarebbe nata così una colluttazione nel corso della quale </a:t>
            </a:r>
            <a:r>
              <a:rPr lang="it-IT" sz="3200" dirty="0" err="1"/>
              <a:t>Oseghale</a:t>
            </a:r>
            <a:r>
              <a:rPr lang="it-IT" sz="3200" dirty="0"/>
              <a:t> avrebbe sferrato la prima coltellata all’altezza  del fegato della giovane che cadeva a terra, svenendo. Da qui la decisione dell’imputato di chiedere consiglio ad un imprecisato amico (chiamato " Mos " ). L’imputato avrebbe, poi, incontrato l’amico ai giardini Diaz confidandogli quello che sarebbe efferatamente successo.</a:t>
            </a:r>
          </a:p>
          <a:p>
            <a:pPr marL="0" indent="0">
              <a:buNone/>
            </a:pPr>
            <a:r>
              <a:rPr lang="it-IT" sz="3200" dirty="0"/>
              <a:t>I resti cadaverici della ragazza erano cosparsi, infine, con la varichina per ostacolare gli accertamenti sulla causa della morte ed indurre gli inquirenti a pensare ad una morte per overdose.</a:t>
            </a:r>
          </a:p>
        </p:txBody>
      </p:sp>
    </p:spTree>
    <p:extLst>
      <p:ext uri="{BB962C8B-B14F-4D97-AF65-F5344CB8AC3E}">
        <p14:creationId xmlns:p14="http://schemas.microsoft.com/office/powerpoint/2010/main" val="29550550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014E3E8-63F8-F00F-D480-002BAA40F4C7}"/>
              </a:ext>
            </a:extLst>
          </p:cNvPr>
          <p:cNvSpPr>
            <a:spLocks noGrp="1"/>
          </p:cNvSpPr>
          <p:nvPr>
            <p:ph idx="1"/>
          </p:nvPr>
        </p:nvSpPr>
        <p:spPr>
          <a:xfrm>
            <a:off x="424206" y="405353"/>
            <a:ext cx="10929594" cy="5771610"/>
          </a:xfrm>
        </p:spPr>
        <p:txBody>
          <a:bodyPr>
            <a:normAutofit lnSpcReduction="10000"/>
          </a:bodyPr>
          <a:lstStyle/>
          <a:p>
            <a:pPr marL="0" indent="0">
              <a:buNone/>
            </a:pPr>
            <a:r>
              <a:rPr lang="it-IT" sz="3200" dirty="0"/>
              <a:t>Da un punto di vista logico, risulta, poi, inverosimile che l’imputato (che sempre negava pervicacemente l’omicidio e che era approcciato in modo ostile da Marino che lo apostrofava, scagliandogli contro una bottiglia) abbia deciso di confidare tutto ad un collaboratore di giustizia che certamente non era e non appariva persona riservata. Né si comprende quale beneficio avrebbe potuto trarre </a:t>
            </a:r>
            <a:r>
              <a:rPr lang="it-IT" sz="3200" dirty="0" err="1"/>
              <a:t>Oseghale</a:t>
            </a:r>
            <a:r>
              <a:rPr lang="it-IT" sz="3200" dirty="0"/>
              <a:t> dall’intermediazione di Marino.</a:t>
            </a:r>
          </a:p>
          <a:p>
            <a:pPr marL="0" indent="0">
              <a:buNone/>
            </a:pPr>
            <a:r>
              <a:rPr lang="it-IT" sz="3200" dirty="0"/>
              <a:t>Perimenti, non è dato comprendere come Marino abbia potuto intrattenere lunghi, reiterati ed articolati colloqui con </a:t>
            </a:r>
            <a:r>
              <a:rPr lang="it-IT" sz="3200" dirty="0" err="1"/>
              <a:t>Oseghale</a:t>
            </a:r>
            <a:r>
              <a:rPr lang="it-IT" sz="3200" dirty="0"/>
              <a:t> all’interno del carcere di Ascoli Piceno, tenendo presente che l’amministrazione penitenziaria aveva sanzionato disciplinarmente Marino, vietandogli ulteriori incontri con l’imputato.</a:t>
            </a:r>
          </a:p>
        </p:txBody>
      </p:sp>
    </p:spTree>
    <p:extLst>
      <p:ext uri="{BB962C8B-B14F-4D97-AF65-F5344CB8AC3E}">
        <p14:creationId xmlns:p14="http://schemas.microsoft.com/office/powerpoint/2010/main" val="661839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C75E4E9-9C03-C792-2C92-BA391AA119A9}"/>
              </a:ext>
            </a:extLst>
          </p:cNvPr>
          <p:cNvSpPr>
            <a:spLocks noGrp="1"/>
          </p:cNvSpPr>
          <p:nvPr>
            <p:ph idx="1"/>
          </p:nvPr>
        </p:nvSpPr>
        <p:spPr>
          <a:xfrm>
            <a:off x="226243" y="197962"/>
            <a:ext cx="11811786" cy="6579909"/>
          </a:xfrm>
        </p:spPr>
        <p:txBody>
          <a:bodyPr>
            <a:normAutofit lnSpcReduction="10000"/>
          </a:bodyPr>
          <a:lstStyle/>
          <a:p>
            <a:pPr marL="0" indent="0">
              <a:buNone/>
            </a:pPr>
            <a:r>
              <a:rPr lang="it-IT" sz="3200" dirty="0"/>
              <a:t>È appena il caso di ricordare poi, che dalle intercettazioni in carcere sembra emergere l’estraneità di Lucky Desmond a quanto accaduto nella casa di via Spalato, dicendosi l’indagato persino sorpreso della necessità di doversi difendere dalle accuse che erano state rivolte da </a:t>
            </a:r>
            <a:r>
              <a:rPr lang="it-IT" sz="3200" dirty="0" err="1"/>
              <a:t>Oseghale</a:t>
            </a:r>
            <a:r>
              <a:rPr lang="it-IT" sz="3200" dirty="0"/>
              <a:t>.</a:t>
            </a:r>
          </a:p>
          <a:p>
            <a:pPr marL="0" indent="0">
              <a:buNone/>
            </a:pPr>
            <a:r>
              <a:rPr lang="it-IT" sz="3200" dirty="0"/>
              <a:t>Le dichiarazioni di Marino, a dir poco claudicanti sotto più profili, appare opzione ermeneutica inferenziale non corretta in cui dal singolo (generico) dato si cerca di attribuire sigillo di originalità e veridicità a tutto quello il teste riferiva e che, in realtà, deve essere provato. Vero è poi che anche Giardini Stefano, compagno di cella dell’imputato, era chiamato " zio " nell’ambiente carcerario (cfr. pag. 79 </a:t>
            </a:r>
            <a:r>
              <a:rPr lang="it-IT" sz="3200" dirty="0" err="1"/>
              <a:t>dep</a:t>
            </a:r>
            <a:r>
              <a:rPr lang="it-IT" sz="3200" dirty="0"/>
              <a:t>. Giardini ud.6 marzo) e che </a:t>
            </a:r>
            <a:r>
              <a:rPr lang="it-IT" sz="3200" dirty="0" err="1"/>
              <a:t>Oseghale</a:t>
            </a:r>
            <a:r>
              <a:rPr lang="it-IT" sz="3200" dirty="0"/>
              <a:t> proprio nulla confessava ai propri compagni di cella in ordine al suo coinvolgimento nell’omicidio di Pamela, sostenendo anzi che la ragazza si era sentita male a seguito dell’assunzione di droga.</a:t>
            </a:r>
          </a:p>
        </p:txBody>
      </p:sp>
    </p:spTree>
    <p:extLst>
      <p:ext uri="{BB962C8B-B14F-4D97-AF65-F5344CB8AC3E}">
        <p14:creationId xmlns:p14="http://schemas.microsoft.com/office/powerpoint/2010/main" val="21359824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DDCDEF-9E24-A170-DE90-B2EABCB6B5AE}"/>
              </a:ext>
            </a:extLst>
          </p:cNvPr>
          <p:cNvSpPr>
            <a:spLocks noGrp="1"/>
          </p:cNvSpPr>
          <p:nvPr>
            <p:ph idx="1"/>
          </p:nvPr>
        </p:nvSpPr>
        <p:spPr>
          <a:xfrm>
            <a:off x="141402" y="169682"/>
            <a:ext cx="11212398" cy="6007281"/>
          </a:xfrm>
        </p:spPr>
        <p:txBody>
          <a:bodyPr>
            <a:normAutofit lnSpcReduction="10000"/>
          </a:bodyPr>
          <a:lstStyle/>
          <a:p>
            <a:pPr marL="0" indent="0">
              <a:buNone/>
            </a:pPr>
            <a:r>
              <a:rPr lang="it-IT" sz="3200" dirty="0"/>
              <a:t>L’intermediazione di Stefano Re (che ammetteva la circostanza, come si dirà tra breve), Marino apprendeva particolari delle vicende processuali che concernevano </a:t>
            </a:r>
            <a:r>
              <a:rPr lang="it-IT" sz="3200" dirty="0" err="1"/>
              <a:t>Oseghale</a:t>
            </a:r>
            <a:r>
              <a:rPr lang="it-IT" sz="3200" dirty="0"/>
              <a:t>, da utilizzare plausibilmente per accreditarsi presso l’autorità giudiziaria e tornare ad usufruire di quei benefici che gli erano stati revocati.</a:t>
            </a:r>
          </a:p>
          <a:p>
            <a:pPr marL="0" indent="0">
              <a:buNone/>
            </a:pPr>
            <a:r>
              <a:rPr lang="it-IT" sz="3200" dirty="0"/>
              <a:t>Nessun riscontro emergeva, infine, dall’istruttoria dibattimentale in ordine alla affiliazione dell’imputato ed organizzazione criminali.</a:t>
            </a:r>
          </a:p>
          <a:p>
            <a:pPr marL="0" indent="0">
              <a:buNone/>
            </a:pPr>
            <a:r>
              <a:rPr lang="it-IT" sz="3200" dirty="0"/>
              <a:t>Passando all’esame degli altri reati contestati, quanto al delitto di cui all’art.410 </a:t>
            </a:r>
            <a:r>
              <a:rPr lang="it-IT" sz="3200" dirty="0" err="1"/>
              <a:t>cp</a:t>
            </a:r>
            <a:r>
              <a:rPr lang="it-IT" sz="3200" dirty="0"/>
              <a:t>, non sorgono dubbi sulla sua configurabilità in ragione delle mutilazioni inflitte al corpo di Pamela e della sicura coscienza e volontà (sufficiente è il dolo generico) in capo ad </a:t>
            </a:r>
            <a:r>
              <a:rPr lang="it-IT" sz="3200" dirty="0" err="1"/>
              <a:t>Oseghale</a:t>
            </a:r>
            <a:r>
              <a:rPr lang="it-IT" sz="3200" dirty="0"/>
              <a:t> di commettere un atto oltraggioso, offensivo del sentimento di pietà verso i defunti.</a:t>
            </a:r>
          </a:p>
        </p:txBody>
      </p:sp>
    </p:spTree>
    <p:extLst>
      <p:ext uri="{BB962C8B-B14F-4D97-AF65-F5344CB8AC3E}">
        <p14:creationId xmlns:p14="http://schemas.microsoft.com/office/powerpoint/2010/main" val="31825280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F744E6E-0D7C-F291-796F-DB0096919C64}"/>
              </a:ext>
            </a:extLst>
          </p:cNvPr>
          <p:cNvSpPr>
            <a:spLocks noGrp="1"/>
          </p:cNvSpPr>
          <p:nvPr>
            <p:ph idx="1"/>
          </p:nvPr>
        </p:nvSpPr>
        <p:spPr>
          <a:xfrm>
            <a:off x="282804" y="207390"/>
            <a:ext cx="11070996" cy="5969573"/>
          </a:xfrm>
        </p:spPr>
        <p:txBody>
          <a:bodyPr>
            <a:normAutofit/>
          </a:bodyPr>
          <a:lstStyle/>
          <a:p>
            <a:pPr marL="0" indent="0">
              <a:buNone/>
            </a:pPr>
            <a:r>
              <a:rPr lang="it-IT" sz="3200" dirty="0"/>
              <a:t>Orbene, ritiene questa Corte sussistente il reato di cui all’art 411 </a:t>
            </a:r>
            <a:r>
              <a:rPr lang="it-IT" sz="3200" dirty="0" err="1"/>
              <a:t>cp</a:t>
            </a:r>
            <a:r>
              <a:rPr lang="it-IT" sz="3200" dirty="0"/>
              <a:t> (avente ad oggetto la difesa dell’integrità specifica del complesso delle membrana inanimate) nella forma della distruzione di cadavere laddove si tenga presente che dal cadavere di Pamela erano apportati tessuti cutanei e zone muscolari (il collo ed il diaframma nello specifico) mai rinvenuti (già nell’imputazione si evidenziano l’asportazione di rivestimenti cutanei anteriori e superiori del collo, la sottrazione del rivestimento cutaneo e sottocutaneo. </a:t>
            </a:r>
          </a:p>
        </p:txBody>
      </p:sp>
    </p:spTree>
    <p:extLst>
      <p:ext uri="{BB962C8B-B14F-4D97-AF65-F5344CB8AC3E}">
        <p14:creationId xmlns:p14="http://schemas.microsoft.com/office/powerpoint/2010/main" val="25319085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7C17D5E-23CC-6A1B-C275-AA52969631F6}"/>
              </a:ext>
            </a:extLst>
          </p:cNvPr>
          <p:cNvSpPr>
            <a:spLocks noGrp="1"/>
          </p:cNvSpPr>
          <p:nvPr>
            <p:ph idx="1"/>
          </p:nvPr>
        </p:nvSpPr>
        <p:spPr>
          <a:xfrm>
            <a:off x="207390" y="131975"/>
            <a:ext cx="11146410" cy="6044988"/>
          </a:xfrm>
        </p:spPr>
        <p:txBody>
          <a:bodyPr>
            <a:normAutofit/>
          </a:bodyPr>
          <a:lstStyle/>
          <a:p>
            <a:pPr marL="0" indent="0">
              <a:buNone/>
            </a:pPr>
            <a:r>
              <a:rPr lang="it-IT" sz="3200" dirty="0"/>
              <a:t>Una volta ricostruita così la vicenda, quanto al trattamento sanzionatorio, la ritenuta sussistenza dell’aggravante della violenza sessuale (in essa assorbito il reato contestato sub 5) impone, a norma dell’art. 576, primo comma n.5 c.p., l’irrogazione della pena dell’ergastolo. Non si ravvisano, infatti, elementi di segno positivo adeguatamente valorizzabili al fini di concedere le attenuanti generiche laddove si tenga presente che l’imputato vive costantemente con il profitto di attività illecita quale lo spaccio di stupefacente e che dimostrava capacità criminale elevatissima, nessun rilievo può assumere comportamento processuale tenuto dai difensori.</a:t>
            </a:r>
          </a:p>
        </p:txBody>
      </p:sp>
    </p:spTree>
    <p:extLst>
      <p:ext uri="{BB962C8B-B14F-4D97-AF65-F5344CB8AC3E}">
        <p14:creationId xmlns:p14="http://schemas.microsoft.com/office/powerpoint/2010/main" val="40275171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6110930-B903-2318-999A-F15227C79FB7}"/>
              </a:ext>
            </a:extLst>
          </p:cNvPr>
          <p:cNvSpPr>
            <a:spLocks noGrp="1"/>
          </p:cNvSpPr>
          <p:nvPr>
            <p:ph idx="1"/>
          </p:nvPr>
        </p:nvSpPr>
        <p:spPr>
          <a:xfrm>
            <a:off x="292231" y="273376"/>
            <a:ext cx="11594969" cy="6297105"/>
          </a:xfrm>
        </p:spPr>
        <p:txBody>
          <a:bodyPr>
            <a:normAutofit/>
          </a:bodyPr>
          <a:lstStyle/>
          <a:p>
            <a:pPr marL="0" indent="0">
              <a:buNone/>
            </a:pPr>
            <a:r>
              <a:rPr lang="it-IT" sz="3200" dirty="0"/>
              <a:t>Quanto agli ulteriori reati, ritiene questa Corte di infliggere ad </a:t>
            </a:r>
            <a:r>
              <a:rPr lang="it-IT" sz="3200" dirty="0" err="1"/>
              <a:t>Oseghale</a:t>
            </a:r>
            <a:r>
              <a:rPr lang="it-IT" sz="3200" dirty="0"/>
              <a:t> Innocent la pena complessiva di anni sette, mesi sei di reclusione (P.B. ritenuta più grave la violazione di cui all’art. 411 </a:t>
            </a:r>
            <a:r>
              <a:rPr lang="it-IT" sz="3200" dirty="0" err="1"/>
              <a:t>cp</a:t>
            </a:r>
            <a:r>
              <a:rPr lang="it-IT" sz="3200" dirty="0"/>
              <a:t>; anni quattro, mesi quattro di recensione per la spiccatissima intensità del dolo, la de fatto e la devastazione del cadavere.</a:t>
            </a:r>
          </a:p>
          <a:p>
            <a:pPr marL="0" indent="0">
              <a:buNone/>
            </a:pPr>
            <a:r>
              <a:rPr lang="it-IT" sz="3200" dirty="0"/>
              <a:t>Alla condanna alla pena dell’ergastolo consegue, per legge, oltre alla condanna alle spese di giudizio ed alle spese di custodia cautelare in carcere, l’applicazione delle pene accessorie dell’interdizione legale durante l’esecuzione della pena, della decadenza della potestà genitoriale, dell’interdizione in perpetuo dai pubblici uffici e della pubblicazione della sentenza sul sito internet del Ministero della Giustizia, per estratto e per la durata di giorni quindici.</a:t>
            </a:r>
          </a:p>
        </p:txBody>
      </p:sp>
    </p:spTree>
    <p:extLst>
      <p:ext uri="{BB962C8B-B14F-4D97-AF65-F5344CB8AC3E}">
        <p14:creationId xmlns:p14="http://schemas.microsoft.com/office/powerpoint/2010/main" val="31230892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35CF6BF-98CB-3F68-AF5F-9915247315D5}"/>
              </a:ext>
            </a:extLst>
          </p:cNvPr>
          <p:cNvSpPr>
            <a:spLocks noGrp="1"/>
          </p:cNvSpPr>
          <p:nvPr>
            <p:ph idx="1"/>
          </p:nvPr>
        </p:nvSpPr>
        <p:spPr>
          <a:xfrm>
            <a:off x="424206" y="358219"/>
            <a:ext cx="10929594" cy="5818744"/>
          </a:xfrm>
        </p:spPr>
        <p:txBody>
          <a:bodyPr>
            <a:normAutofit/>
          </a:bodyPr>
          <a:lstStyle/>
          <a:p>
            <a:pPr marL="0" indent="0">
              <a:buNone/>
            </a:pPr>
            <a:r>
              <a:rPr lang="it-IT" sz="3200" dirty="0"/>
              <a:t>Alla condanna penale consegue, altresì, la condanna al risarcimento del danno non patrimoniale da morte del congiunto, patito dai genitori di Pamela. È assunto consolidato in giurisprudenza, infatti, che ai genitori debba essere riconosciuto, in virtù del legame familiare e affettivo con la vittima, il c.d. danno da perdita del rapporto di parentela, nel duplice aspetto del dolore interiore frutto della perdita e della lesione all’intangibilità degli affetti reciproci e della scambievole solidarietà che connota la vita familiare (cfr. </a:t>
            </a:r>
            <a:r>
              <a:rPr lang="it-IT" sz="3200" dirty="0" err="1"/>
              <a:t>sez</a:t>
            </a:r>
            <a:r>
              <a:rPr lang="it-IT" sz="3200" dirty="0"/>
              <a:t> III civile </a:t>
            </a:r>
            <a:r>
              <a:rPr lang="it-IT" sz="3200" dirty="0" err="1"/>
              <a:t>sent</a:t>
            </a:r>
            <a:r>
              <a:rPr lang="it-IT" sz="3200" dirty="0"/>
              <a:t>. N.19158 del 2018.</a:t>
            </a:r>
          </a:p>
        </p:txBody>
      </p:sp>
    </p:spTree>
    <p:extLst>
      <p:ext uri="{BB962C8B-B14F-4D97-AF65-F5344CB8AC3E}">
        <p14:creationId xmlns:p14="http://schemas.microsoft.com/office/powerpoint/2010/main" val="39052190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D927519-7FD5-A3E0-390B-FBE68BA55B94}"/>
              </a:ext>
            </a:extLst>
          </p:cNvPr>
          <p:cNvSpPr>
            <a:spLocks noGrp="1"/>
          </p:cNvSpPr>
          <p:nvPr>
            <p:ph idx="1"/>
          </p:nvPr>
        </p:nvSpPr>
        <p:spPr>
          <a:xfrm>
            <a:off x="461913" y="452487"/>
            <a:ext cx="10891887" cy="5724476"/>
          </a:xfrm>
        </p:spPr>
        <p:txBody>
          <a:bodyPr>
            <a:normAutofit/>
          </a:bodyPr>
          <a:lstStyle/>
          <a:p>
            <a:pPr marL="0" indent="0">
              <a:buNone/>
            </a:pPr>
            <a:r>
              <a:rPr lang="it-IT" sz="3200" dirty="0" err="1"/>
              <a:t>Oseghale</a:t>
            </a:r>
            <a:r>
              <a:rPr lang="it-IT" sz="3200" dirty="0"/>
              <a:t> Innocent va, inoltre, condannato al risarcimento del danno da immagine nei confronti del Comune di Macerata e del danno nei confronti di Potenza Massimo, proprietario dell’appartamento di via Spalato, entrambi da liquidare in separata sede.</a:t>
            </a:r>
          </a:p>
          <a:p>
            <a:pPr marL="0" indent="0">
              <a:buNone/>
            </a:pPr>
            <a:r>
              <a:rPr lang="it-IT" sz="3200" dirty="0"/>
              <a:t>Non essendovi ragioni per compensare le spese, l’imputato deve, infine, essere condannato alla rifusione delle spese di costituzione ed assistenza delle parti civili, liquidate, in considerazione delle questioni in esso esaminate, sia nella fase dell’udienza preliminare sia nella presente fase.</a:t>
            </a:r>
          </a:p>
        </p:txBody>
      </p:sp>
    </p:spTree>
    <p:extLst>
      <p:ext uri="{BB962C8B-B14F-4D97-AF65-F5344CB8AC3E}">
        <p14:creationId xmlns:p14="http://schemas.microsoft.com/office/powerpoint/2010/main" val="3934336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F914459-F0A1-3BDE-BB43-FB42340AB485}"/>
              </a:ext>
            </a:extLst>
          </p:cNvPr>
          <p:cNvSpPr>
            <a:spLocks noGrp="1"/>
          </p:cNvSpPr>
          <p:nvPr>
            <p:ph idx="1"/>
          </p:nvPr>
        </p:nvSpPr>
        <p:spPr>
          <a:xfrm>
            <a:off x="810705" y="537328"/>
            <a:ext cx="10543095" cy="5639635"/>
          </a:xfrm>
        </p:spPr>
        <p:txBody>
          <a:bodyPr>
            <a:normAutofit lnSpcReduction="10000"/>
          </a:bodyPr>
          <a:lstStyle/>
          <a:p>
            <a:pPr marL="0" indent="0">
              <a:buNone/>
            </a:pPr>
            <a:r>
              <a:rPr lang="it-IT" sz="3200" dirty="0"/>
              <a:t>La dislocazione, definita dal Cingolani operazione tecnicamente "raffinata ", era stata operata in maniera "corretta " a livello delle spalle. In corrispondenza di tali articolazioni la dissezione era stata eseguita, in maniera parimenti corretta e da mano esperta, a livello delle strutture capsulari e legamentose delle ginocchia. Da rimarcare è il fatto che le procedure anzidette, secondo quanto evidenziato dai consulenti, in ambiente adeguato e su piani di appoggio idonei, condotte da persone con esperienza </a:t>
            </a:r>
            <a:r>
              <a:rPr lang="it-IT" sz="3200" dirty="0" err="1"/>
              <a:t>settoria</a:t>
            </a:r>
            <a:r>
              <a:rPr lang="it-IT" sz="3200" dirty="0"/>
              <a:t>, senza interruzione, richiedono un periodo di tempo superiore alle tre ore (cfr. pag.30 consulenza), comprensivo dei tempi richiesti dallo </a:t>
            </a:r>
            <a:r>
              <a:rPr lang="it-IT" sz="3200" dirty="0" err="1"/>
              <a:t>skinning</a:t>
            </a:r>
            <a:r>
              <a:rPr lang="it-IT" sz="3200" dirty="0"/>
              <a:t> e dalle procedure di lavaggio. Sul cadavere era stata eseguita, infine, una </a:t>
            </a:r>
            <a:r>
              <a:rPr lang="it-IT" sz="3200" dirty="0" err="1"/>
              <a:t>sternotomia</a:t>
            </a:r>
            <a:r>
              <a:rPr lang="it-IT" sz="3200" dirty="0"/>
              <a:t> mediana con attrezzatura in grado di sezionare l’osso.</a:t>
            </a:r>
          </a:p>
        </p:txBody>
      </p:sp>
    </p:spTree>
    <p:extLst>
      <p:ext uri="{BB962C8B-B14F-4D97-AF65-F5344CB8AC3E}">
        <p14:creationId xmlns:p14="http://schemas.microsoft.com/office/powerpoint/2010/main" val="5417262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8AEF82C-0497-C692-E696-5ABF554EEFA5}"/>
              </a:ext>
            </a:extLst>
          </p:cNvPr>
          <p:cNvSpPr>
            <a:spLocks noGrp="1"/>
          </p:cNvSpPr>
          <p:nvPr>
            <p:ph idx="1"/>
          </p:nvPr>
        </p:nvSpPr>
        <p:spPr>
          <a:xfrm>
            <a:off x="131975" y="150829"/>
            <a:ext cx="11928050" cy="6513922"/>
          </a:xfrm>
        </p:spPr>
        <p:txBody>
          <a:bodyPr>
            <a:normAutofit fontScale="92500" lnSpcReduction="20000"/>
          </a:bodyPr>
          <a:lstStyle/>
          <a:p>
            <a:pPr marL="0" indent="0" algn="ctr">
              <a:buNone/>
            </a:pPr>
            <a:r>
              <a:rPr lang="it-IT" sz="3200" b="1" dirty="0"/>
              <a:t>P.Q.M.</a:t>
            </a:r>
          </a:p>
          <a:p>
            <a:pPr marL="0" indent="0">
              <a:buNone/>
            </a:pPr>
            <a:r>
              <a:rPr lang="it-IT" sz="3200" dirty="0"/>
              <a:t>Visti gli artt.533, 535 cpp; dichiara </a:t>
            </a:r>
            <a:r>
              <a:rPr lang="it-IT" sz="3200" dirty="0" err="1"/>
              <a:t>Oseghale</a:t>
            </a:r>
            <a:r>
              <a:rPr lang="it-IT" sz="3200" dirty="0"/>
              <a:t> Innocent colpevole del reato di cui art 575 </a:t>
            </a:r>
            <a:r>
              <a:rPr lang="it-IT" sz="3200" dirty="0" err="1"/>
              <a:t>cp</a:t>
            </a:r>
            <a:r>
              <a:rPr lang="it-IT" sz="3200" dirty="0"/>
              <a:t>, ritenuto il reato di violenza assorbito nell’aggravante di cui al capo.</a:t>
            </a:r>
          </a:p>
          <a:p>
            <a:pPr marL="0" indent="0">
              <a:buNone/>
            </a:pPr>
            <a:r>
              <a:rPr lang="it-IT" sz="3200" dirty="0"/>
              <a:t>Dichiara l’imputato interdetto in perpetuo dai pubblici uffici ed in stato di interdizione legale durante l’esecuzione della pena.</a:t>
            </a:r>
          </a:p>
          <a:p>
            <a:pPr marL="0" indent="0">
              <a:buNone/>
            </a:pPr>
            <a:r>
              <a:rPr lang="it-IT" sz="3200" dirty="0"/>
              <a:t>Dichiara l’imputato decaduto dall’esercizio della responsabilità genitoriale.</a:t>
            </a:r>
          </a:p>
          <a:p>
            <a:pPr marL="0" indent="0">
              <a:buNone/>
            </a:pPr>
            <a:r>
              <a:rPr lang="it-IT" sz="3200" dirty="0"/>
              <a:t>Visto l’art. 36cp, dispone la pubblicazione della sentenza di condanna per estratto e per la durata di giorni quindici sul sito internet del Ministero della Giustizia.</a:t>
            </a:r>
          </a:p>
          <a:p>
            <a:pPr marL="0" indent="0">
              <a:buNone/>
            </a:pPr>
            <a:r>
              <a:rPr lang="it-IT" sz="3200" dirty="0"/>
              <a:t>Condanna, inoltre, l’imputato al risarcimento del danno nei confronti di tutte le parti civili.</a:t>
            </a:r>
          </a:p>
          <a:p>
            <a:pPr marL="0" indent="0">
              <a:buNone/>
            </a:pPr>
            <a:r>
              <a:rPr lang="it-IT" sz="3200" dirty="0"/>
              <a:t>Condanna, altresì, </a:t>
            </a:r>
            <a:r>
              <a:rPr lang="it-IT" sz="3200" dirty="0" err="1"/>
              <a:t>Oseghale</a:t>
            </a:r>
            <a:r>
              <a:rPr lang="it-IT" sz="3200" dirty="0"/>
              <a:t> Innocent alla rifusione delle spese di costituzione ed assistenza in favore del Comune di Macerata e di Potenza Massimo, liquidate in euro 4.000.</a:t>
            </a:r>
          </a:p>
          <a:p>
            <a:pPr marL="0" indent="0">
              <a:buNone/>
            </a:pPr>
            <a:r>
              <a:rPr lang="it-IT" sz="3200" dirty="0"/>
              <a:t>Motivazione riservata da depositare entro novanta giorni.</a:t>
            </a:r>
          </a:p>
        </p:txBody>
      </p:sp>
    </p:spTree>
    <p:extLst>
      <p:ext uri="{BB962C8B-B14F-4D97-AF65-F5344CB8AC3E}">
        <p14:creationId xmlns:p14="http://schemas.microsoft.com/office/powerpoint/2010/main" val="28721395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BE74FD-2116-972A-A35C-AE24689CDC5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F881863-2BDB-8752-D4B5-704971081C8E}"/>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120377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D1ECE7-C60A-3129-9873-3CAF455EE0F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1E4771-DDD8-A227-D6E3-FA0F491DF5D2}"/>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4724535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1D9AB3-13B5-916A-C96B-780BEA64835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396BC87-E2E9-9ED8-7AC0-6C74086A1F98}"/>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2424612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C0261E-E9CB-7A24-51ED-76A37782B32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8BA2741-2224-1E27-372C-C2A7CF180655}"/>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1431090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4A050D-B5FD-320E-31C2-522738604D7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BA095F2-AB00-6014-2841-5F1000D1F9C8}"/>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513329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0ADCBA-57B1-81D9-5ECD-C384A8AFBF8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9F03170-7BCB-9510-ED95-931069406FA9}"/>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6014347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AFB870-FDFE-BFB6-DE64-A7F73770AF2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A1FCC02-8B0E-E434-9327-A73239FCBD73}"/>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40115171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656C023-84EA-79D8-EC7B-FAEF710446D1}"/>
              </a:ext>
            </a:extLst>
          </p:cNvPr>
          <p:cNvSpPr>
            <a:spLocks noGrp="1"/>
          </p:cNvSpPr>
          <p:nvPr>
            <p:ph idx="1"/>
          </p:nvPr>
        </p:nvSpPr>
        <p:spPr>
          <a:xfrm>
            <a:off x="615142" y="831273"/>
            <a:ext cx="10738658" cy="5412192"/>
          </a:xfrm>
        </p:spPr>
        <p:txBody>
          <a:bodyPr>
            <a:normAutofit/>
          </a:bodyPr>
          <a:lstStyle/>
          <a:p>
            <a:pPr marL="0" indent="0">
              <a:buNone/>
            </a:pPr>
            <a:r>
              <a:rPr lang="it-IT" sz="3200" kern="100" dirty="0" err="1">
                <a:effectLst/>
                <a:ea typeface="Calibri" panose="020F0502020204030204" pitchFamily="34" charset="0"/>
                <a:cs typeface="Times New Roman" panose="02020603050405020304" pitchFamily="18" charset="0"/>
              </a:rPr>
              <a:t>Therefore</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every</a:t>
            </a:r>
            <a:r>
              <a:rPr lang="it-IT" sz="3200" kern="100" dirty="0">
                <a:effectLst/>
                <a:ea typeface="Calibri" panose="020F0502020204030204" pitchFamily="34" charset="0"/>
                <a:cs typeface="Times New Roman" panose="02020603050405020304" pitchFamily="18" charset="0"/>
              </a:rPr>
              <a:t> trace of the Mastropietro </a:t>
            </a:r>
            <a:r>
              <a:rPr lang="it-IT" sz="3200" kern="100" dirty="0" err="1">
                <a:effectLst/>
                <a:ea typeface="Calibri" panose="020F0502020204030204" pitchFamily="34" charset="0"/>
                <a:cs typeface="Times New Roman" panose="02020603050405020304" pitchFamily="18" charset="0"/>
              </a:rPr>
              <a:t>was</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lost</a:t>
            </a:r>
            <a:r>
              <a:rPr lang="it-IT" sz="3200" kern="100" dirty="0">
                <a:effectLst/>
                <a:ea typeface="Calibri" panose="020F0502020204030204" pitchFamily="34" charset="0"/>
                <a:cs typeface="Times New Roman" panose="02020603050405020304" pitchFamily="18" charset="0"/>
              </a:rPr>
              <a:t> from </a:t>
            </a:r>
            <a:r>
              <a:rPr lang="it-IT" sz="3200" kern="100" dirty="0" err="1">
                <a:effectLst/>
                <a:ea typeface="Calibri" panose="020F0502020204030204" pitchFamily="34" charset="0"/>
                <a:cs typeface="Times New Roman" panose="02020603050405020304" pitchFamily="18" charset="0"/>
              </a:rPr>
              <a:t>around</a:t>
            </a:r>
            <a:r>
              <a:rPr lang="it-IT" sz="3200" kern="100" dirty="0">
                <a:effectLst/>
                <a:ea typeface="Calibri" panose="020F0502020204030204" pitchFamily="34" charset="0"/>
                <a:cs typeface="Times New Roman" panose="02020603050405020304" pitchFamily="18" charset="0"/>
              </a:rPr>
              <a:t> 11 </a:t>
            </a:r>
            <a:r>
              <a:rPr lang="it-IT" sz="3200" kern="100" dirty="0" err="1">
                <a:effectLst/>
                <a:ea typeface="Calibri" panose="020F0502020204030204" pitchFamily="34" charset="0"/>
                <a:cs typeface="Times New Roman" panose="02020603050405020304" pitchFamily="18" charset="0"/>
              </a:rPr>
              <a:t>am</a:t>
            </a:r>
            <a:r>
              <a:rPr lang="it-IT" sz="3200" kern="100" dirty="0">
                <a:effectLst/>
                <a:ea typeface="Calibri" panose="020F0502020204030204" pitchFamily="34" charset="0"/>
                <a:cs typeface="Times New Roman" panose="02020603050405020304" pitchFamily="18" charset="0"/>
              </a:rPr>
              <a:t> on the 30th of </a:t>
            </a:r>
            <a:r>
              <a:rPr lang="it-IT" sz="3200" kern="100" dirty="0" err="1">
                <a:effectLst/>
                <a:ea typeface="Calibri" panose="020F0502020204030204" pitchFamily="34" charset="0"/>
                <a:cs typeface="Times New Roman" panose="02020603050405020304" pitchFamily="18" charset="0"/>
              </a:rPr>
              <a:t>January</a:t>
            </a:r>
            <a:r>
              <a:rPr lang="it-IT" sz="3200" kern="100" dirty="0">
                <a:effectLst/>
                <a:ea typeface="Calibri" panose="020F0502020204030204" pitchFamily="34" charset="0"/>
                <a:cs typeface="Times New Roman" panose="02020603050405020304" pitchFamily="18" charset="0"/>
              </a:rPr>
              <a:t> 2018 </a:t>
            </a:r>
            <a:r>
              <a:rPr lang="it-IT" sz="3200" kern="100" dirty="0" err="1">
                <a:effectLst/>
                <a:ea typeface="Calibri" panose="020F0502020204030204" pitchFamily="34" charset="0"/>
                <a:cs typeface="Times New Roman" panose="02020603050405020304" pitchFamily="18" charset="0"/>
              </a:rPr>
              <a:t>until</a:t>
            </a:r>
            <a:r>
              <a:rPr lang="it-IT" sz="3200" kern="100" dirty="0">
                <a:effectLst/>
                <a:ea typeface="Calibri" panose="020F0502020204030204" pitchFamily="34" charset="0"/>
                <a:cs typeface="Times New Roman" panose="02020603050405020304" pitchFamily="18" charset="0"/>
              </a:rPr>
              <a:t> 9.00 </a:t>
            </a:r>
            <a:r>
              <a:rPr lang="it-IT" sz="3200" kern="100" dirty="0" err="1">
                <a:effectLst/>
                <a:ea typeface="Calibri" panose="020F0502020204030204" pitchFamily="34" charset="0"/>
                <a:cs typeface="Times New Roman" panose="02020603050405020304" pitchFamily="18" charset="0"/>
              </a:rPr>
              <a:t>am</a:t>
            </a:r>
            <a:r>
              <a:rPr lang="it-IT" sz="3200" kern="100" dirty="0">
                <a:effectLst/>
                <a:ea typeface="Calibri" panose="020F0502020204030204" pitchFamily="34" charset="0"/>
                <a:cs typeface="Times New Roman" panose="02020603050405020304" pitchFamily="18" charset="0"/>
              </a:rPr>
              <a:t> of the </a:t>
            </a:r>
            <a:r>
              <a:rPr lang="it-IT" sz="3200" kern="100" dirty="0" err="1">
                <a:effectLst/>
                <a:ea typeface="Calibri" panose="020F0502020204030204" pitchFamily="34" charset="0"/>
                <a:cs typeface="Times New Roman" panose="02020603050405020304" pitchFamily="18" charset="0"/>
              </a:rPr>
              <a:t>next</a:t>
            </a:r>
            <a:r>
              <a:rPr lang="it-IT" sz="3200" kern="100" dirty="0">
                <a:effectLst/>
                <a:ea typeface="Calibri" panose="020F0502020204030204" pitchFamily="34" charset="0"/>
                <a:cs typeface="Times New Roman" panose="02020603050405020304" pitchFamily="18" charset="0"/>
              </a:rPr>
              <a:t> day, </a:t>
            </a:r>
            <a:r>
              <a:rPr lang="it-IT" sz="3200" kern="100" dirty="0" err="1">
                <a:effectLst/>
                <a:ea typeface="Calibri" panose="020F0502020204030204" pitchFamily="34" charset="0"/>
                <a:cs typeface="Times New Roman" panose="02020603050405020304" pitchFamily="18" charset="0"/>
              </a:rPr>
              <a:t>when</a:t>
            </a:r>
            <a:r>
              <a:rPr lang="it-IT" sz="3200" kern="100" dirty="0">
                <a:effectLst/>
                <a:ea typeface="Calibri" panose="020F0502020204030204" pitchFamily="34" charset="0"/>
                <a:cs typeface="Times New Roman" panose="02020603050405020304" pitchFamily="18" charset="0"/>
              </a:rPr>
              <a:t> the </a:t>
            </a:r>
            <a:r>
              <a:rPr lang="it-IT" sz="3200" kern="100" dirty="0" err="1">
                <a:effectLst/>
                <a:ea typeface="Calibri" panose="020F0502020204030204" pitchFamily="34" charset="0"/>
                <a:cs typeface="Times New Roman" panose="02020603050405020304" pitchFamily="18" charset="0"/>
              </a:rPr>
              <a:t>two</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suitcases</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containing</a:t>
            </a:r>
            <a:r>
              <a:rPr lang="it-IT" sz="3200" kern="100" dirty="0">
                <a:effectLst/>
                <a:ea typeface="Calibri" panose="020F0502020204030204" pitchFamily="34" charset="0"/>
                <a:cs typeface="Times New Roman" panose="02020603050405020304" pitchFamily="18" charset="0"/>
              </a:rPr>
              <a:t> the </a:t>
            </a:r>
            <a:r>
              <a:rPr lang="it-IT" sz="3200" kern="100" dirty="0" err="1">
                <a:effectLst/>
                <a:ea typeface="Calibri" panose="020F0502020204030204" pitchFamily="34" charset="0"/>
                <a:cs typeface="Times New Roman" panose="02020603050405020304" pitchFamily="18" charset="0"/>
              </a:rPr>
              <a:t>corpse's</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remains</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were</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found</a:t>
            </a:r>
            <a:r>
              <a:rPr lang="it-IT" sz="3200" kern="100" dirty="0">
                <a:effectLst/>
                <a:ea typeface="Calibri" panose="020F0502020204030204" pitchFamily="34" charset="0"/>
                <a:cs typeface="Times New Roman" panose="02020603050405020304" pitchFamily="18" charset="0"/>
              </a:rPr>
              <a:t> by the </a:t>
            </a:r>
            <a:r>
              <a:rPr lang="it-IT" sz="3200" kern="100" dirty="0" err="1">
                <a:effectLst/>
                <a:ea typeface="Calibri" panose="020F0502020204030204" pitchFamily="34" charset="0"/>
                <a:cs typeface="Times New Roman" panose="02020603050405020304" pitchFamily="18" charset="0"/>
              </a:rPr>
              <a:t>municipal</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police</a:t>
            </a:r>
            <a:r>
              <a:rPr lang="it-IT" sz="3200" kern="100" dirty="0">
                <a:effectLst/>
                <a:ea typeface="Calibri" panose="020F0502020204030204" pitchFamily="34" charset="0"/>
                <a:cs typeface="Times New Roman" panose="02020603050405020304" pitchFamily="18" charset="0"/>
              </a:rPr>
              <a:t> and the carabinieri. One of </a:t>
            </a:r>
            <a:r>
              <a:rPr lang="it-IT" sz="3200" kern="100" dirty="0" err="1">
                <a:effectLst/>
                <a:ea typeface="Calibri" panose="020F0502020204030204" pitchFamily="34" charset="0"/>
                <a:cs typeface="Times New Roman" panose="02020603050405020304" pitchFamily="18" charset="0"/>
              </a:rPr>
              <a:t>these</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corresponded</a:t>
            </a:r>
            <a:r>
              <a:rPr lang="it-IT" sz="3200" kern="100" dirty="0">
                <a:effectLst/>
                <a:ea typeface="Calibri" panose="020F0502020204030204" pitchFamily="34" charset="0"/>
                <a:cs typeface="Times New Roman" panose="02020603050405020304" pitchFamily="18" charset="0"/>
              </a:rPr>
              <a:t>, in </a:t>
            </a:r>
            <a:r>
              <a:rPr lang="it-IT" sz="3200" kern="100" dirty="0" err="1">
                <a:effectLst/>
                <a:ea typeface="Calibri" panose="020F0502020204030204" pitchFamily="34" charset="0"/>
                <a:cs typeface="Times New Roman" panose="02020603050405020304" pitchFamily="18" charset="0"/>
              </a:rPr>
              <a:t>shape</a:t>
            </a:r>
            <a:r>
              <a:rPr lang="it-IT" sz="3200" kern="100" dirty="0">
                <a:effectLst/>
                <a:ea typeface="Calibri" panose="020F0502020204030204" pitchFamily="34" charset="0"/>
                <a:cs typeface="Times New Roman" panose="02020603050405020304" pitchFamily="18" charset="0"/>
              </a:rPr>
              <a:t> and color, to the one </a:t>
            </a:r>
            <a:r>
              <a:rPr lang="it-IT" sz="3200" kern="100" dirty="0" err="1">
                <a:effectLst/>
                <a:ea typeface="Calibri" panose="020F0502020204030204" pitchFamily="34" charset="0"/>
                <a:cs typeface="Times New Roman" panose="02020603050405020304" pitchFamily="18" charset="0"/>
              </a:rPr>
              <a:t>that</a:t>
            </a:r>
            <a:r>
              <a:rPr lang="it-IT" sz="3200" kern="100" dirty="0">
                <a:effectLst/>
                <a:ea typeface="Calibri" panose="020F0502020204030204" pitchFamily="34" charset="0"/>
                <a:cs typeface="Times New Roman" panose="02020603050405020304" pitchFamily="18" charset="0"/>
              </a:rPr>
              <a:t> Pa mela </a:t>
            </a:r>
            <a:r>
              <a:rPr lang="it-IT" sz="3200" kern="100" dirty="0" err="1">
                <a:effectLst/>
                <a:ea typeface="Calibri" panose="020F0502020204030204" pitchFamily="34" charset="0"/>
                <a:cs typeface="Times New Roman" panose="02020603050405020304" pitchFamily="18" charset="0"/>
              </a:rPr>
              <a:t>carried</a:t>
            </a:r>
            <a:r>
              <a:rPr lang="it-IT" sz="3200" kern="100" dirty="0">
                <a:effectLst/>
                <a:ea typeface="Calibri" panose="020F0502020204030204" pitchFamily="34" charset="0"/>
                <a:cs typeface="Times New Roman" panose="02020603050405020304" pitchFamily="18" charset="0"/>
              </a:rPr>
              <a:t> with </a:t>
            </a:r>
            <a:r>
              <a:rPr lang="it-IT" sz="3200" kern="100" dirty="0" err="1">
                <a:effectLst/>
                <a:ea typeface="Calibri" panose="020F0502020204030204" pitchFamily="34" charset="0"/>
                <a:cs typeface="Times New Roman" panose="02020603050405020304" pitchFamily="18" charset="0"/>
              </a:rPr>
              <a:t>her</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when</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she</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entered</a:t>
            </a:r>
            <a:r>
              <a:rPr lang="it-IT" sz="3200" kern="100" dirty="0">
                <a:effectLst/>
                <a:ea typeface="Calibri" panose="020F0502020204030204" pitchFamily="34" charset="0"/>
                <a:cs typeface="Times New Roman" panose="02020603050405020304" pitchFamily="18" charset="0"/>
              </a:rPr>
              <a:t> the </a:t>
            </a:r>
            <a:r>
              <a:rPr lang="it-IT" sz="3200" kern="100" dirty="0" err="1">
                <a:effectLst/>
                <a:ea typeface="Calibri" panose="020F0502020204030204" pitchFamily="34" charset="0"/>
                <a:cs typeface="Times New Roman" panose="02020603050405020304" pitchFamily="18" charset="0"/>
              </a:rPr>
              <a:t>pharmacy</a:t>
            </a:r>
            <a:r>
              <a:rPr lang="it-IT" sz="3200" kern="100" dirty="0">
                <a:effectLst/>
                <a:ea typeface="Calibri" panose="020F0502020204030204" pitchFamily="34" charset="0"/>
                <a:cs typeface="Times New Roman" panose="02020603050405020304" pitchFamily="18" charset="0"/>
              </a:rPr>
              <a:t>.</a:t>
            </a:r>
          </a:p>
          <a:p>
            <a:pPr marL="0" indent="0">
              <a:buNone/>
            </a:pPr>
            <a:r>
              <a:rPr lang="it-IT" sz="3200" dirty="0">
                <a:effectLst/>
                <a:ea typeface="Calibri" panose="020F0502020204030204" pitchFamily="34" charset="0"/>
              </a:rPr>
              <a:t>The </a:t>
            </a:r>
            <a:r>
              <a:rPr lang="it-IT" sz="3200" dirty="0" err="1">
                <a:effectLst/>
                <a:ea typeface="Calibri" panose="020F0502020204030204" pitchFamily="34" charset="0"/>
              </a:rPr>
              <a:t>recognition</a:t>
            </a:r>
            <a:r>
              <a:rPr lang="it-IT" sz="3200" dirty="0">
                <a:effectLst/>
                <a:ea typeface="Calibri" panose="020F0502020204030204" pitchFamily="34" charset="0"/>
              </a:rPr>
              <a:t> of </a:t>
            </a:r>
            <a:r>
              <a:rPr lang="it-IT" sz="3200" dirty="0" err="1">
                <a:effectLst/>
                <a:ea typeface="Calibri" panose="020F0502020204030204" pitchFamily="34" charset="0"/>
              </a:rPr>
              <a:t>Oseghale</a:t>
            </a:r>
            <a:r>
              <a:rPr lang="it-IT" sz="3200" dirty="0">
                <a:effectLst/>
                <a:ea typeface="Calibri" panose="020F0502020204030204" pitchFamily="34" charset="0"/>
              </a:rPr>
              <a:t> by Zamora </a:t>
            </a:r>
            <a:r>
              <a:rPr lang="it-IT" sz="3200" dirty="0" err="1">
                <a:effectLst/>
                <a:ea typeface="Calibri" panose="020F0502020204030204" pitchFamily="34" charset="0"/>
              </a:rPr>
              <a:t>persuaded</a:t>
            </a:r>
            <a:r>
              <a:rPr lang="it-IT" sz="3200" dirty="0">
                <a:effectLst/>
                <a:ea typeface="Calibri" panose="020F0502020204030204" pitchFamily="34" charset="0"/>
              </a:rPr>
              <a:t> the </a:t>
            </a:r>
            <a:r>
              <a:rPr lang="it-IT" sz="3200" dirty="0" err="1">
                <a:effectLst/>
                <a:ea typeface="Calibri" panose="020F0502020204030204" pitchFamily="34" charset="0"/>
              </a:rPr>
              <a:t>Judicial</a:t>
            </a:r>
            <a:r>
              <a:rPr lang="it-IT" sz="3200" dirty="0">
                <a:effectLst/>
                <a:ea typeface="Calibri" panose="020F0502020204030204" pitchFamily="34" charset="0"/>
              </a:rPr>
              <a:t> Police to </a:t>
            </a:r>
            <a:r>
              <a:rPr lang="it-IT" sz="3200" dirty="0" err="1">
                <a:effectLst/>
                <a:ea typeface="Calibri" panose="020F0502020204030204" pitchFamily="34" charset="0"/>
              </a:rPr>
              <a:t>conduct</a:t>
            </a:r>
            <a:r>
              <a:rPr lang="it-IT" sz="3200" dirty="0">
                <a:effectLst/>
                <a:ea typeface="Calibri" panose="020F0502020204030204" pitchFamily="34" charset="0"/>
              </a:rPr>
              <a:t> the </a:t>
            </a:r>
            <a:r>
              <a:rPr lang="it-IT" sz="3200" dirty="0" err="1">
                <a:effectLst/>
                <a:ea typeface="Calibri" panose="020F0502020204030204" pitchFamily="34" charset="0"/>
              </a:rPr>
              <a:t>search</a:t>
            </a:r>
            <a:r>
              <a:rPr lang="it-IT" sz="3200" dirty="0">
                <a:effectLst/>
                <a:ea typeface="Calibri" panose="020F0502020204030204" pitchFamily="34" charset="0"/>
              </a:rPr>
              <a:t> of the house </a:t>
            </a:r>
            <a:r>
              <a:rPr lang="it-IT" sz="3200" dirty="0" err="1">
                <a:effectLst/>
                <a:ea typeface="Calibri" panose="020F0502020204030204" pitchFamily="34" charset="0"/>
              </a:rPr>
              <a:t>where</a:t>
            </a:r>
            <a:r>
              <a:rPr lang="it-IT" sz="3200" dirty="0">
                <a:effectLst/>
                <a:ea typeface="Calibri" panose="020F0502020204030204" pitchFamily="34" charset="0"/>
              </a:rPr>
              <a:t> he </a:t>
            </a:r>
            <a:r>
              <a:rPr lang="it-IT" sz="3200" dirty="0" err="1">
                <a:effectLst/>
                <a:ea typeface="Calibri" panose="020F0502020204030204" pitchFamily="34" charset="0"/>
              </a:rPr>
              <a:t>lived</a:t>
            </a:r>
            <a:r>
              <a:rPr lang="it-IT" sz="3200" dirty="0">
                <a:effectLst/>
                <a:ea typeface="Calibri" panose="020F0502020204030204" pitchFamily="34" charset="0"/>
              </a:rPr>
              <a:t>, </a:t>
            </a:r>
            <a:r>
              <a:rPr lang="it-IT" sz="3200" dirty="0" err="1">
                <a:effectLst/>
                <a:ea typeface="Calibri" panose="020F0502020204030204" pitchFamily="34" charset="0"/>
              </a:rPr>
              <a:t>located</a:t>
            </a:r>
            <a:r>
              <a:rPr lang="it-IT" sz="3200" dirty="0">
                <a:effectLst/>
                <a:ea typeface="Calibri" panose="020F0502020204030204" pitchFamily="34" charset="0"/>
              </a:rPr>
              <a:t> on the </a:t>
            </a:r>
            <a:r>
              <a:rPr lang="it-IT" sz="3200" dirty="0" err="1">
                <a:effectLst/>
                <a:ea typeface="Calibri" panose="020F0502020204030204" pitchFamily="34" charset="0"/>
              </a:rPr>
              <a:t>fourth</a:t>
            </a:r>
            <a:r>
              <a:rPr lang="it-IT" sz="3200" dirty="0">
                <a:effectLst/>
                <a:ea typeface="Calibri" panose="020F0502020204030204" pitchFamily="34" charset="0"/>
              </a:rPr>
              <a:t> </a:t>
            </a:r>
            <a:r>
              <a:rPr lang="it-IT" sz="3200" dirty="0" err="1">
                <a:effectLst/>
                <a:ea typeface="Calibri" panose="020F0502020204030204" pitchFamily="34" charset="0"/>
              </a:rPr>
              <a:t>floor</a:t>
            </a:r>
            <a:r>
              <a:rPr lang="it-IT" sz="3200" dirty="0">
                <a:effectLst/>
                <a:ea typeface="Calibri" panose="020F0502020204030204" pitchFamily="34" charset="0"/>
              </a:rPr>
              <a:t> of via Spalato 124. </a:t>
            </a:r>
            <a:endParaRPr lang="it-IT" sz="3200" dirty="0"/>
          </a:p>
        </p:txBody>
      </p:sp>
    </p:spTree>
    <p:extLst>
      <p:ext uri="{BB962C8B-B14F-4D97-AF65-F5344CB8AC3E}">
        <p14:creationId xmlns:p14="http://schemas.microsoft.com/office/powerpoint/2010/main" val="41152545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B4A2943-81C8-E15B-E988-B2FDD7EDA1C9}"/>
              </a:ext>
            </a:extLst>
          </p:cNvPr>
          <p:cNvSpPr>
            <a:spLocks noGrp="1"/>
          </p:cNvSpPr>
          <p:nvPr>
            <p:ph idx="1"/>
          </p:nvPr>
        </p:nvSpPr>
        <p:spPr>
          <a:xfrm>
            <a:off x="395926" y="556181"/>
            <a:ext cx="10957874" cy="5620782"/>
          </a:xfrm>
        </p:spPr>
        <p:txBody>
          <a:bodyPr>
            <a:normAutofit/>
          </a:bodyPr>
          <a:lstStyle/>
          <a:p>
            <a:pPr marL="0" indent="0">
              <a:buNone/>
            </a:pPr>
            <a:r>
              <a:rPr lang="it-IT" sz="3200" dirty="0">
                <a:effectLst/>
                <a:latin typeface="Calibri (Corpo)"/>
                <a:ea typeface="Calibri" panose="020F0502020204030204" pitchFamily="34" charset="0"/>
              </a:rPr>
              <a:t>The carabinieri, </a:t>
            </a:r>
            <a:r>
              <a:rPr lang="it-IT" sz="3200" dirty="0" err="1">
                <a:effectLst/>
                <a:latin typeface="Calibri (Corpo)"/>
                <a:ea typeface="Calibri" panose="020F0502020204030204" pitchFamily="34" charset="0"/>
              </a:rPr>
              <a:t>who</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entered</a:t>
            </a:r>
            <a:r>
              <a:rPr lang="it-IT" sz="3200" dirty="0">
                <a:effectLst/>
                <a:latin typeface="Calibri (Corpo)"/>
                <a:ea typeface="Calibri" panose="020F0502020204030204" pitchFamily="34" charset="0"/>
              </a:rPr>
              <a:t> the building </a:t>
            </a:r>
            <a:r>
              <a:rPr lang="it-IT" sz="3200" dirty="0" err="1">
                <a:effectLst/>
                <a:latin typeface="Calibri (Corpo)"/>
                <a:ea typeface="Calibri" panose="020F0502020204030204" pitchFamily="34" charset="0"/>
              </a:rPr>
              <a:t>at</a:t>
            </a:r>
            <a:r>
              <a:rPr lang="it-IT" sz="3200" dirty="0">
                <a:effectLst/>
                <a:latin typeface="Calibri (Corpo)"/>
                <a:ea typeface="Calibri" panose="020F0502020204030204" pitchFamily="34" charset="0"/>
              </a:rPr>
              <a:t> 6,50 </a:t>
            </a:r>
            <a:r>
              <a:rPr lang="it-IT" sz="3200" dirty="0" err="1">
                <a:effectLst/>
                <a:latin typeface="Calibri (Corpo)"/>
                <a:ea typeface="Calibri" panose="020F0502020204030204" pitchFamily="34" charset="0"/>
              </a:rPr>
              <a:t>pm</a:t>
            </a:r>
            <a:r>
              <a:rPr lang="it-IT" sz="3200" dirty="0">
                <a:effectLst/>
                <a:latin typeface="Calibri (Corpo)"/>
                <a:ea typeface="Calibri" panose="020F0502020204030204" pitchFamily="34" charset="0"/>
              </a:rPr>
              <a:t> of the 31st of </a:t>
            </a:r>
            <a:r>
              <a:rPr lang="it-IT" sz="3200" dirty="0" err="1">
                <a:effectLst/>
                <a:latin typeface="Calibri (Corpo)"/>
                <a:ea typeface="Calibri" panose="020F0502020204030204" pitchFamily="34" charset="0"/>
              </a:rPr>
              <a:t>January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surprised</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the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defendant</a:t>
            </a:r>
            <a:r>
              <a:rPr lang="it-IT" sz="3200" dirty="0">
                <a:effectLst/>
                <a:latin typeface="Calibri (Corpo)"/>
                <a:ea typeface="Calibri" panose="020F0502020204030204" pitchFamily="34" charset="0"/>
              </a:rPr>
              <a:t> in the act of </a:t>
            </a:r>
            <a:r>
              <a:rPr lang="it-IT" sz="3200" dirty="0" err="1">
                <a:effectLst/>
                <a:latin typeface="Calibri (Corpo)"/>
                <a:ea typeface="Calibri" panose="020F0502020204030204" pitchFamily="34" charset="0"/>
              </a:rPr>
              <a:t>leaving</a:t>
            </a:r>
            <a:r>
              <a:rPr lang="it-IT" sz="3200" dirty="0">
                <a:effectLst/>
                <a:latin typeface="Calibri (Corpo)"/>
                <a:ea typeface="Calibri" panose="020F0502020204030204" pitchFamily="34" charset="0"/>
              </a:rPr>
              <a:t> the house and </a:t>
            </a:r>
            <a:r>
              <a:rPr lang="it-IT" sz="3200" dirty="0" err="1">
                <a:effectLst/>
                <a:latin typeface="Calibri (Corpo)"/>
                <a:ea typeface="Calibri" panose="020F0502020204030204" pitchFamily="34" charset="0"/>
              </a:rPr>
              <a:t>forced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him</a:t>
            </a:r>
            <a:r>
              <a:rPr lang="it-IT" sz="3200" dirty="0">
                <a:effectLst/>
                <a:latin typeface="Calibri (Corpo)"/>
                <a:ea typeface="Calibri" panose="020F0502020204030204" pitchFamily="34" charset="0"/>
              </a:rPr>
              <a:t> to immediate </a:t>
            </a:r>
            <a:r>
              <a:rPr lang="it-IT" sz="3200" dirty="0" err="1">
                <a:effectLst/>
                <a:latin typeface="Calibri (Corpo)"/>
                <a:ea typeface="Calibri" panose="020F0502020204030204" pitchFamily="34" charset="0"/>
              </a:rPr>
              <a:t>search</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fìnding</a:t>
            </a:r>
            <a:r>
              <a:rPr lang="it-IT" sz="3200" dirty="0">
                <a:effectLst/>
                <a:latin typeface="Calibri (Corpo)"/>
                <a:ea typeface="Calibri" panose="020F0502020204030204" pitchFamily="34" charset="0"/>
              </a:rPr>
              <a:t> out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he </a:t>
            </a:r>
            <a:r>
              <a:rPr lang="it-IT" sz="3200" dirty="0" err="1">
                <a:effectLst/>
                <a:latin typeface="Calibri (Corpo)"/>
                <a:ea typeface="Calibri" panose="020F0502020204030204" pitchFamily="34" charset="0"/>
              </a:rPr>
              <a:t>was</a:t>
            </a:r>
            <a:r>
              <a:rPr lang="it-IT" sz="3200" dirty="0">
                <a:effectLst/>
                <a:latin typeface="Calibri (Corpo)"/>
                <a:ea typeface="Calibri" panose="020F0502020204030204" pitchFamily="34" charset="0"/>
              </a:rPr>
              <a:t> in </a:t>
            </a:r>
            <a:r>
              <a:rPr lang="it-IT" sz="3200" dirty="0" err="1">
                <a:effectLst/>
                <a:latin typeface="Calibri (Corpo)"/>
                <a:ea typeface="Calibri" panose="020F0502020204030204" pitchFamily="34" charset="0"/>
              </a:rPr>
              <a:t>possession</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quantities</a:t>
            </a:r>
            <a:r>
              <a:rPr lang="it-IT" sz="3200" dirty="0">
                <a:effectLst/>
                <a:latin typeface="Calibri (Corpo)"/>
                <a:ea typeface="Calibri" panose="020F0502020204030204" pitchFamily="34" charset="0"/>
              </a:rPr>
              <a:t> of marijuana, </a:t>
            </a:r>
            <a:r>
              <a:rPr lang="it-IT" sz="3200" dirty="0" err="1">
                <a:effectLst/>
                <a:latin typeface="Calibri (Corpo)"/>
                <a:ea typeface="Calibri" panose="020F0502020204030204" pitchFamily="34" charset="0"/>
              </a:rPr>
              <a:t>hidden</a:t>
            </a:r>
            <a:r>
              <a:rPr lang="it-IT" sz="3200" dirty="0">
                <a:effectLst/>
                <a:latin typeface="Calibri (Corpo)"/>
                <a:ea typeface="Calibri" panose="020F0502020204030204" pitchFamily="34" charset="0"/>
              </a:rPr>
              <a:t> on </a:t>
            </a:r>
            <a:r>
              <a:rPr lang="it-IT" sz="3200" dirty="0" err="1">
                <a:effectLst/>
                <a:latin typeface="Calibri (Corpo)"/>
                <a:ea typeface="Calibri" panose="020F0502020204030204" pitchFamily="34" charset="0"/>
              </a:rPr>
              <a:t>his</a:t>
            </a:r>
            <a:r>
              <a:rPr lang="it-IT" sz="3200" dirty="0">
                <a:effectLst/>
                <a:latin typeface="Calibri (Corpo)"/>
                <a:ea typeface="Calibri" panose="020F0502020204030204" pitchFamily="34" charset="0"/>
              </a:rPr>
              <a:t> body. In </a:t>
            </a:r>
            <a:r>
              <a:rPr lang="it-IT" sz="3200" dirty="0" err="1">
                <a:effectLst/>
                <a:latin typeface="Calibri (Corpo)"/>
                <a:ea typeface="Calibri" panose="020F0502020204030204" pitchFamily="34" charset="0"/>
              </a:rPr>
              <a:t>addition</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further</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controlled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substance</a:t>
            </a:r>
            <a:r>
              <a:rPr lang="it-IT" sz="3200" dirty="0">
                <a:effectLst/>
                <a:latin typeface="Calibri (Corpo)"/>
                <a:ea typeface="Calibri" panose="020F0502020204030204" pitchFamily="34" charset="0"/>
              </a:rPr>
              <a:t>, in the </a:t>
            </a:r>
            <a:r>
              <a:rPr lang="it-IT" sz="3200" dirty="0" err="1">
                <a:effectLst/>
                <a:latin typeface="Calibri (Corpo)"/>
                <a:ea typeface="Calibri" panose="020F0502020204030204" pitchFamily="34" charset="0"/>
              </a:rPr>
              <a:t>apartament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were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found</a:t>
            </a:r>
            <a:r>
              <a:rPr lang="it-IT" sz="3200" dirty="0">
                <a:effectLst/>
                <a:latin typeface="Calibri (Corpo)"/>
                <a:ea typeface="Calibri" panose="020F0502020204030204" pitchFamily="34" charset="0"/>
              </a:rPr>
              <a:t> a </a:t>
            </a:r>
            <a:r>
              <a:rPr lang="it-IT" sz="3200" dirty="0" err="1">
                <a:effectLst/>
                <a:latin typeface="Calibri (Corpo)"/>
                <a:ea typeface="Calibri" panose="020F0502020204030204" pitchFamily="34" charset="0"/>
              </a:rPr>
              <a:t>sling</a:t>
            </a:r>
            <a:r>
              <a:rPr lang="it-IT" sz="3200" dirty="0">
                <a:effectLst/>
                <a:latin typeface="Calibri (Corpo)"/>
                <a:ea typeface="Calibri" panose="020F0502020204030204" pitchFamily="34" charset="0"/>
              </a:rPr>
              <a:t> bar, a </a:t>
            </a:r>
            <a:r>
              <a:rPr lang="it-IT" sz="3200" dirty="0" err="1">
                <a:effectLst/>
                <a:latin typeface="Calibri (Corpo)"/>
                <a:ea typeface="Calibri" panose="020F0502020204030204" pitchFamily="34" charset="0"/>
              </a:rPr>
              <a:t>sleeveless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grey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vest</a:t>
            </a:r>
            <a:r>
              <a:rPr lang="it-IT" sz="3200" dirty="0">
                <a:effectLst/>
                <a:latin typeface="Calibri (Corpo)"/>
                <a:ea typeface="Calibri" panose="020F0502020204030204" pitchFamily="34" charset="0"/>
              </a:rPr>
              <a:t> and tight pants, </a:t>
            </a:r>
            <a:r>
              <a:rPr lang="it-IT" sz="3200" dirty="0" err="1">
                <a:effectLst/>
                <a:latin typeface="Calibri (Corpo)"/>
                <a:ea typeface="Calibri" panose="020F0502020204030204" pitchFamily="34" charset="0"/>
              </a:rPr>
              <a:t>similar</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those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worn</a:t>
            </a:r>
            <a:r>
              <a:rPr lang="it-IT" sz="3200" dirty="0">
                <a:effectLst/>
                <a:latin typeface="Calibri (Corpo)"/>
                <a:ea typeface="Calibri" panose="020F0502020204030204" pitchFamily="34" charset="0"/>
              </a:rPr>
              <a:t> by Mastropietro and </a:t>
            </a:r>
            <a:r>
              <a:rPr lang="it-IT" sz="3200" dirty="0" err="1">
                <a:effectLst/>
                <a:latin typeface="Calibri (Corpo)"/>
                <a:ea typeface="Calibri" panose="020F0502020204030204" pitchFamily="34" charset="0"/>
              </a:rPr>
              <a:t>displayed</a:t>
            </a:r>
            <a:r>
              <a:rPr lang="it-IT" sz="3200" dirty="0">
                <a:effectLst/>
                <a:latin typeface="Calibri (Corpo)"/>
                <a:ea typeface="Calibri" panose="020F0502020204030204" pitchFamily="34" charset="0"/>
              </a:rPr>
              <a:t> in the frames </a:t>
            </a:r>
            <a:r>
              <a:rPr lang="it-IT" sz="3200" dirty="0" err="1">
                <a:effectLst/>
                <a:latin typeface="Calibri (Corpo)"/>
                <a:ea typeface="Calibri" panose="020F0502020204030204" pitchFamily="34" charset="0"/>
              </a:rPr>
              <a:t>extrapolated</a:t>
            </a:r>
            <a:r>
              <a:rPr lang="it-IT" sz="3200" dirty="0">
                <a:effectLst/>
                <a:latin typeface="Calibri (Corpo)"/>
                <a:ea typeface="Calibri" panose="020F0502020204030204" pitchFamily="34" charset="0"/>
              </a:rPr>
              <a:t> by the video </a:t>
            </a:r>
            <a:r>
              <a:rPr lang="it-IT" sz="3200" dirty="0" err="1">
                <a:effectLst/>
                <a:latin typeface="Calibri (Corpo)"/>
                <a:ea typeface="Calibri" panose="020F0502020204030204" pitchFamily="34" charset="0"/>
              </a:rPr>
              <a:t>surveillance</a:t>
            </a:r>
            <a:r>
              <a:rPr lang="it-IT" sz="3200" dirty="0">
                <a:effectLst/>
                <a:latin typeface="Calibri (Corpo)"/>
                <a:ea typeface="Calibri" panose="020F0502020204030204" pitchFamily="34" charset="0"/>
              </a:rPr>
              <a:t> system of the </a:t>
            </a:r>
            <a:r>
              <a:rPr lang="it-IT" sz="3200" dirty="0" err="1">
                <a:effectLst/>
                <a:latin typeface="Calibri (Corpo)"/>
                <a:ea typeface="Calibri" panose="020F0502020204030204" pitchFamily="34" charset="0"/>
              </a:rPr>
              <a:t>pharmacy</a:t>
            </a:r>
            <a:r>
              <a:rPr lang="it-IT" sz="3200" dirty="0">
                <a:effectLst/>
                <a:latin typeface="Calibri (Corpo)"/>
                <a:ea typeface="Calibri" panose="020F0502020204030204" pitchFamily="34" charset="0"/>
              </a:rPr>
              <a:t>, on </a:t>
            </a:r>
            <a:r>
              <a:rPr lang="it-IT" sz="3200" dirty="0" err="1">
                <a:effectLst/>
                <a:latin typeface="Calibri (Corpo)"/>
                <a:ea typeface="Calibri" panose="020F0502020204030204" pitchFamily="34" charset="0"/>
              </a:rPr>
              <a:t>which</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there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were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traces</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blood</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apartment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was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therefore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subjected</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seizure</a:t>
            </a:r>
            <a:r>
              <a:rPr lang="it-IT" sz="3200" dirty="0">
                <a:effectLst/>
                <a:latin typeface="Calibri (Corpo)"/>
                <a:ea typeface="Calibri" panose="020F0502020204030204" pitchFamily="34" charset="0"/>
              </a:rPr>
              <a:t>, in </a:t>
            </a:r>
            <a:r>
              <a:rPr lang="it-IT" sz="3200" dirty="0" err="1">
                <a:effectLst/>
                <a:latin typeface="Calibri (Corpo)"/>
                <a:ea typeface="Calibri" panose="020F0502020204030204" pitchFamily="34" charset="0"/>
              </a:rPr>
              <a:t>order</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allow</a:t>
            </a:r>
            <a:r>
              <a:rPr lang="it-IT" sz="3200" dirty="0">
                <a:effectLst/>
                <a:latin typeface="Calibri (Corpo)"/>
                <a:ea typeface="Calibri" panose="020F0502020204030204" pitchFamily="34" charset="0"/>
              </a:rPr>
              <a:t> more in-</a:t>
            </a:r>
            <a:r>
              <a:rPr lang="it-IT" sz="3200" dirty="0" err="1">
                <a:effectLst/>
                <a:latin typeface="Calibri (Corpo)"/>
                <a:ea typeface="Calibri" panose="020F0502020204030204" pitchFamily="34" charset="0"/>
              </a:rPr>
              <a:t>depth</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investigations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into</a:t>
            </a:r>
            <a:r>
              <a:rPr lang="it-IT" sz="3200" dirty="0">
                <a:effectLst/>
                <a:latin typeface="Calibri (Corpo)"/>
                <a:ea typeface="Calibri" panose="020F0502020204030204" pitchFamily="34" charset="0"/>
              </a:rPr>
              <a:t> the materiai and the </a:t>
            </a:r>
            <a:r>
              <a:rPr lang="it-IT" sz="3200" dirty="0" err="1">
                <a:effectLst/>
                <a:latin typeface="Calibri (Corpo)"/>
                <a:ea typeface="Calibri" panose="020F0502020204030204" pitchFamily="34" charset="0"/>
              </a:rPr>
              <a:t>traces</a:t>
            </a:r>
            <a:r>
              <a:rPr lang="it-IT" sz="3200" dirty="0">
                <a:effectLst/>
                <a:latin typeface="Calibri (Corpo)"/>
                <a:ea typeface="Calibri" panose="020F0502020204030204" pitchFamily="34" charset="0"/>
              </a:rPr>
              <a:t> inside </a:t>
            </a:r>
            <a:r>
              <a:rPr lang="it-IT" sz="3200" dirty="0" err="1">
                <a:effectLst/>
                <a:latin typeface="Calibri (Corpo)"/>
                <a:ea typeface="Calibri" panose="020F0502020204030204" pitchFamily="34" charset="0"/>
              </a:rPr>
              <a:t>it</a:t>
            </a:r>
            <a:endParaRPr lang="it-IT" sz="3200" dirty="0">
              <a:latin typeface="Calibri (Corpo)"/>
            </a:endParaRPr>
          </a:p>
        </p:txBody>
      </p:sp>
    </p:spTree>
    <p:extLst>
      <p:ext uri="{BB962C8B-B14F-4D97-AF65-F5344CB8AC3E}">
        <p14:creationId xmlns:p14="http://schemas.microsoft.com/office/powerpoint/2010/main" val="3059763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88F8F43-8C1A-B859-3536-66D0F504DC65}"/>
              </a:ext>
            </a:extLst>
          </p:cNvPr>
          <p:cNvSpPr>
            <a:spLocks noGrp="1"/>
          </p:cNvSpPr>
          <p:nvPr>
            <p:ph idx="1"/>
          </p:nvPr>
        </p:nvSpPr>
        <p:spPr>
          <a:xfrm>
            <a:off x="777318" y="590329"/>
            <a:ext cx="10637363" cy="5677342"/>
          </a:xfrm>
        </p:spPr>
        <p:txBody>
          <a:bodyPr/>
          <a:lstStyle/>
          <a:p>
            <a:pPr marL="0" indent="0">
              <a:buNone/>
            </a:pPr>
            <a:r>
              <a:rPr lang="it-IT" dirty="0"/>
              <a:t>L’epoca della morte era desunta, quale unico dato rilevabile in ragione delle condizioni del cadavere, dalla presenza di rigidità alla mandibola all’epoca dei primi accertamenti operati dal dott. Tombolini nella serata del 31 gennaio 2018: al moment, non erano trascorse 48 ore dalla morte che era fatta risalire alla tarda mattinata o al primo pomeriggio (non oltre le ore 17/18) del 30 gennaio.</a:t>
            </a:r>
          </a:p>
          <a:p>
            <a:pPr marL="0" indent="0">
              <a:buNone/>
            </a:pPr>
            <a:r>
              <a:rPr lang="it-IT" dirty="0"/>
              <a:t>Si dava conto nella citata relazione che le operazioni intervenute sul cadavere dopo la morte (</a:t>
            </a:r>
            <a:r>
              <a:rPr lang="it-IT" dirty="0" err="1"/>
              <a:t>depezzamento</a:t>
            </a:r>
            <a:r>
              <a:rPr lang="it-IT" dirty="0"/>
              <a:t>, scuoiamenti, apertura delle grandi cavità, lavaggio con varichina) avendo prodotto una interferenza rilevante con le normali procedure medico-legali di indagine e con quelle di laboratorio, soprattutto per l’assenza pressoché totale di sangue e totale di urine.</a:t>
            </a:r>
          </a:p>
        </p:txBody>
      </p:sp>
    </p:spTree>
    <p:extLst>
      <p:ext uri="{BB962C8B-B14F-4D97-AF65-F5344CB8AC3E}">
        <p14:creationId xmlns:p14="http://schemas.microsoft.com/office/powerpoint/2010/main" val="5310600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E90AE1C-560A-CC50-A8E0-02B3C40B3A53}"/>
              </a:ext>
            </a:extLst>
          </p:cNvPr>
          <p:cNvSpPr>
            <a:spLocks noGrp="1"/>
          </p:cNvSpPr>
          <p:nvPr>
            <p:ph idx="1"/>
          </p:nvPr>
        </p:nvSpPr>
        <p:spPr>
          <a:xfrm>
            <a:off x="320511" y="273377"/>
            <a:ext cx="11745798" cy="6306531"/>
          </a:xfrm>
        </p:spPr>
        <p:txBody>
          <a:bodyPr>
            <a:noAutofit/>
          </a:bodyPr>
          <a:lstStyle/>
          <a:p>
            <a:pPr marL="0" indent="0">
              <a:buNone/>
            </a:pPr>
            <a:r>
              <a:rPr lang="it-IT" sz="2700" kern="100" dirty="0" err="1">
                <a:effectLst/>
                <a:latin typeface="Calibri (Corpo)"/>
                <a:ea typeface="Calibri" panose="020F0502020204030204" pitchFamily="34" charset="0"/>
                <a:cs typeface="Times New Roman" panose="02020603050405020304" pitchFamily="18" charset="0"/>
              </a:rPr>
              <a:t>Therefore</a:t>
            </a:r>
            <a:r>
              <a:rPr lang="it-IT" sz="2700" kern="100" dirty="0">
                <a:effectLst/>
                <a:latin typeface="Calibri (Corpo)"/>
                <a:ea typeface="Calibri" panose="020F0502020204030204" pitchFamily="34" charset="0"/>
                <a:cs typeface="Times New Roman" panose="02020603050405020304" pitchFamily="18" charset="0"/>
              </a:rPr>
              <a:t>, on </a:t>
            </a:r>
            <a:r>
              <a:rPr lang="it-IT" sz="2700" kern="100" dirty="0" err="1">
                <a:effectLst/>
                <a:latin typeface="Calibri (Corpo)"/>
                <a:ea typeface="Calibri" panose="020F0502020204030204" pitchFamily="34" charset="0"/>
                <a:cs typeface="Times New Roman" panose="02020603050405020304" pitchFamily="18" charset="0"/>
              </a:rPr>
              <a:t>February</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lst</a:t>
            </a:r>
            <a:r>
              <a:rPr lang="it-IT" sz="2700" kern="100" dirty="0">
                <a:effectLst/>
                <a:latin typeface="Calibri (Corpo)"/>
                <a:ea typeface="Calibri" panose="020F0502020204030204" pitchFamily="34" charset="0"/>
                <a:cs typeface="Times New Roman" panose="02020603050405020304" pitchFamily="18" charset="0"/>
              </a:rPr>
              <a:t> 2018, the </a:t>
            </a:r>
            <a:r>
              <a:rPr lang="it-IT" sz="2700" kern="100" dirty="0" err="1">
                <a:effectLst/>
                <a:latin typeface="Calibri (Corpo)"/>
                <a:ea typeface="Calibri" panose="020F0502020204030204" pitchFamily="34" charset="0"/>
                <a:cs typeface="Times New Roman" panose="02020603050405020304" pitchFamily="18" charset="0"/>
              </a:rPr>
              <a:t>corpse</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was</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inspected</a:t>
            </a:r>
            <a:r>
              <a:rPr lang="it-IT" sz="2700" kern="100" dirty="0">
                <a:effectLst/>
                <a:latin typeface="Calibri (Corpo)"/>
                <a:ea typeface="Calibri" panose="020F0502020204030204" pitchFamily="34" charset="0"/>
                <a:cs typeface="Times New Roman" panose="02020603050405020304" pitchFamily="18" charset="0"/>
              </a:rPr>
              <a:t> and an </a:t>
            </a:r>
            <a:r>
              <a:rPr lang="it-IT" sz="2700" kern="100" dirty="0" err="1">
                <a:effectLst/>
                <a:latin typeface="Calibri (Corpo)"/>
                <a:ea typeface="Calibri" panose="020F0502020204030204" pitchFamily="34" charset="0"/>
                <a:cs typeface="Times New Roman" panose="02020603050405020304" pitchFamily="18" charset="0"/>
              </a:rPr>
              <a:t>autopsy</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was</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performed</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entrusted</a:t>
            </a:r>
            <a:r>
              <a:rPr lang="it-IT" sz="2700" kern="100" dirty="0">
                <a:effectLst/>
                <a:latin typeface="Calibri (Corpo)"/>
                <a:ea typeface="Calibri" panose="020F0502020204030204" pitchFamily="34" charset="0"/>
                <a:cs typeface="Times New Roman" panose="02020603050405020304" pitchFamily="18" charset="0"/>
              </a:rPr>
              <a:t> to dr. A. Tombolini, in </a:t>
            </a:r>
            <a:r>
              <a:rPr lang="it-IT" sz="2700" kern="100" dirty="0" err="1">
                <a:effectLst/>
                <a:latin typeface="Calibri (Corpo)"/>
                <a:ea typeface="Calibri" panose="020F0502020204030204" pitchFamily="34" charset="0"/>
                <a:cs typeface="Times New Roman" panose="02020603050405020304" pitchFamily="18" charset="0"/>
              </a:rPr>
              <a:t>order</a:t>
            </a:r>
            <a:r>
              <a:rPr lang="it-IT" sz="2700" kern="100" dirty="0">
                <a:effectLst/>
                <a:latin typeface="Calibri (Corpo)"/>
                <a:ea typeface="Calibri" panose="020F0502020204030204" pitchFamily="34" charset="0"/>
                <a:cs typeface="Times New Roman" panose="02020603050405020304" pitchFamily="18" charset="0"/>
              </a:rPr>
              <a:t> to </a:t>
            </a:r>
            <a:r>
              <a:rPr lang="it-IT" sz="2700" kern="100" dirty="0" err="1">
                <a:effectLst/>
                <a:latin typeface="Calibri (Corpo)"/>
                <a:ea typeface="Calibri" panose="020F0502020204030204" pitchFamily="34" charset="0"/>
                <a:cs typeface="Times New Roman" panose="02020603050405020304" pitchFamily="18" charset="0"/>
              </a:rPr>
              <a:t>ascertain</a:t>
            </a:r>
            <a:r>
              <a:rPr lang="it-IT" sz="2700" kern="100" dirty="0">
                <a:effectLst/>
                <a:latin typeface="Calibri (Corpo)"/>
                <a:ea typeface="Calibri" panose="020F0502020204030204" pitchFamily="34" charset="0"/>
                <a:cs typeface="Times New Roman" panose="02020603050405020304" pitchFamily="18" charset="0"/>
              </a:rPr>
              <a:t> the </a:t>
            </a:r>
            <a:r>
              <a:rPr lang="it-IT" sz="2700" kern="100" dirty="0" err="1">
                <a:effectLst/>
                <a:latin typeface="Calibri (Corpo)"/>
                <a:ea typeface="Calibri" panose="020F0502020204030204" pitchFamily="34" charset="0"/>
                <a:cs typeface="Times New Roman" panose="02020603050405020304" pitchFamily="18" charset="0"/>
              </a:rPr>
              <a:t>causes</a:t>
            </a:r>
            <a:r>
              <a:rPr lang="it-IT" sz="2700" kern="100" dirty="0">
                <a:effectLst/>
                <a:latin typeface="Calibri (Corpo)"/>
                <a:ea typeface="Calibri" panose="020F0502020204030204" pitchFamily="34" charset="0"/>
                <a:cs typeface="Times New Roman" panose="02020603050405020304" pitchFamily="18" charset="0"/>
              </a:rPr>
              <a:t> of the </a:t>
            </a:r>
            <a:r>
              <a:rPr lang="it-IT" sz="2700" kern="100" dirty="0" err="1">
                <a:effectLst/>
                <a:latin typeface="Calibri (Corpo)"/>
                <a:ea typeface="Calibri" panose="020F0502020204030204" pitchFamily="34" charset="0"/>
                <a:cs typeface="Times New Roman" panose="02020603050405020304" pitchFamily="18" charset="0"/>
              </a:rPr>
              <a:t>girl's</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death</a:t>
            </a:r>
            <a:r>
              <a:rPr lang="it-IT" sz="2700" kern="100" dirty="0">
                <a:effectLst/>
                <a:latin typeface="Calibri (Corpo)"/>
                <a:ea typeface="Calibri" panose="020F0502020204030204" pitchFamily="34" charset="0"/>
                <a:cs typeface="Times New Roman" panose="02020603050405020304" pitchFamily="18" charset="0"/>
              </a:rPr>
              <a:t>.</a:t>
            </a:r>
          </a:p>
          <a:p>
            <a:pPr marL="0" indent="0">
              <a:buNone/>
            </a:pPr>
            <a:r>
              <a:rPr lang="it-IT" sz="2700" kern="100" dirty="0">
                <a:effectLst/>
                <a:latin typeface="Calibri (Corpo)"/>
                <a:ea typeface="Calibri" panose="020F0502020204030204" pitchFamily="34" charset="0"/>
                <a:cs typeface="Times New Roman" panose="02020603050405020304" pitchFamily="18" charset="0"/>
              </a:rPr>
              <a:t>The legai doctor in </a:t>
            </a:r>
            <a:r>
              <a:rPr lang="it-IT" sz="2700" kern="100" dirty="0" err="1">
                <a:effectLst/>
                <a:latin typeface="Calibri (Corpo)"/>
                <a:ea typeface="Calibri" panose="020F0502020204030204" pitchFamily="34" charset="0"/>
                <a:cs typeface="Times New Roman" panose="02020603050405020304" pitchFamily="18" charset="0"/>
              </a:rPr>
              <a:t>charge</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gave</a:t>
            </a:r>
            <a:r>
              <a:rPr lang="it-IT" sz="2700" kern="100" dirty="0">
                <a:effectLst/>
                <a:latin typeface="Calibri (Corpo)"/>
                <a:ea typeface="Calibri" panose="020F0502020204030204" pitchFamily="34" charset="0"/>
                <a:cs typeface="Times New Roman" panose="02020603050405020304" pitchFamily="18" charset="0"/>
              </a:rPr>
              <a:t> an account of the </a:t>
            </a:r>
            <a:r>
              <a:rPr lang="it-IT" sz="2700" kern="100" dirty="0" err="1">
                <a:effectLst/>
                <a:latin typeface="Calibri (Corpo)"/>
                <a:ea typeface="Calibri" panose="020F0502020204030204" pitchFamily="34" charset="0"/>
                <a:cs typeface="Times New Roman" panose="02020603050405020304" pitchFamily="18" charset="0"/>
              </a:rPr>
              <a:t>horrible</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mutilations</a:t>
            </a:r>
            <a:r>
              <a:rPr lang="it-IT" sz="2700" kern="100" dirty="0">
                <a:effectLst/>
                <a:latin typeface="Calibri (Corpo)"/>
                <a:ea typeface="Calibri" panose="020F0502020204030204" pitchFamily="34" charset="0"/>
                <a:cs typeface="Times New Roman" panose="02020603050405020304" pitchFamily="18" charset="0"/>
              </a:rPr>
              <a:t> to </a:t>
            </a:r>
            <a:r>
              <a:rPr lang="it-IT" sz="2700" kern="100" dirty="0" err="1">
                <a:effectLst/>
                <a:latin typeface="Calibri (Corpo)"/>
                <a:ea typeface="Calibri" panose="020F0502020204030204" pitchFamily="34" charset="0"/>
                <a:cs typeface="Times New Roman" panose="02020603050405020304" pitchFamily="18" charset="0"/>
              </a:rPr>
              <a:t>which</a:t>
            </a:r>
            <a:r>
              <a:rPr lang="it-IT" sz="2700" kern="100" dirty="0">
                <a:effectLst/>
                <a:latin typeface="Calibri (Corpo)"/>
                <a:ea typeface="Calibri" panose="020F0502020204030204" pitchFamily="34" charset="0"/>
                <a:cs typeface="Times New Roman" panose="02020603050405020304" pitchFamily="18" charset="0"/>
              </a:rPr>
              <a:t> the </a:t>
            </a:r>
            <a:r>
              <a:rPr lang="it-IT" sz="2700" kern="100" dirty="0" err="1">
                <a:effectLst/>
                <a:latin typeface="Calibri (Corpo)"/>
                <a:ea typeface="Calibri" panose="020F0502020204030204" pitchFamily="34" charset="0"/>
                <a:cs typeface="Times New Roman" panose="02020603050405020304" pitchFamily="18" charset="0"/>
              </a:rPr>
              <a:t>poor</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Mastropietro's</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corpse</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had</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been</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subjected</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defaced</a:t>
            </a:r>
            <a:r>
              <a:rPr lang="it-IT" sz="2700" kern="100" dirty="0">
                <a:effectLst/>
                <a:latin typeface="Calibri (Corpo)"/>
                <a:ea typeface="Calibri" panose="020F0502020204030204" pitchFamily="34" charset="0"/>
                <a:cs typeface="Times New Roman" panose="02020603050405020304" pitchFamily="18" charset="0"/>
              </a:rPr>
              <a:t> with an </a:t>
            </a:r>
            <a:r>
              <a:rPr lang="it-IT" sz="2700" kern="100" dirty="0" err="1">
                <a:effectLst/>
                <a:latin typeface="Calibri (Corpo)"/>
                <a:ea typeface="Calibri" panose="020F0502020204030204" pitchFamily="34" charset="0"/>
                <a:cs typeface="Times New Roman" panose="02020603050405020304" pitchFamily="18" charset="0"/>
              </a:rPr>
              <a:t>amputation</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at</a:t>
            </a:r>
            <a:r>
              <a:rPr lang="it-IT" sz="2700" kern="100" dirty="0">
                <a:effectLst/>
                <a:latin typeface="Calibri (Corpo)"/>
                <a:ea typeface="Calibri" panose="020F0502020204030204" pitchFamily="34" charset="0"/>
                <a:cs typeface="Times New Roman" panose="02020603050405020304" pitchFamily="18" charset="0"/>
              </a:rPr>
              <a:t> the </a:t>
            </a:r>
            <a:r>
              <a:rPr lang="it-IT" sz="2700" kern="100" dirty="0" err="1">
                <a:effectLst/>
                <a:latin typeface="Calibri (Corpo)"/>
                <a:ea typeface="Calibri" panose="020F0502020204030204" pitchFamily="34" charset="0"/>
                <a:cs typeface="Times New Roman" panose="02020603050405020304" pitchFamily="18" charset="0"/>
              </a:rPr>
              <a:t>shoulders</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elbows</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hips</a:t>
            </a:r>
            <a:r>
              <a:rPr lang="it-IT" sz="2700" kern="100" dirty="0">
                <a:effectLst/>
                <a:latin typeface="Calibri (Corpo)"/>
                <a:ea typeface="Calibri" panose="020F0502020204030204" pitchFamily="34" charset="0"/>
                <a:cs typeface="Times New Roman" panose="02020603050405020304" pitchFamily="18" charset="0"/>
              </a:rPr>
              <a:t> and </a:t>
            </a:r>
            <a:r>
              <a:rPr lang="it-IT" sz="2700" kern="100" dirty="0" err="1">
                <a:effectLst/>
                <a:latin typeface="Calibri (Corpo)"/>
                <a:ea typeface="Calibri" panose="020F0502020204030204" pitchFamily="34" charset="0"/>
                <a:cs typeface="Times New Roman" panose="02020603050405020304" pitchFamily="18" charset="0"/>
              </a:rPr>
              <a:t>knees</a:t>
            </a:r>
            <a:r>
              <a:rPr lang="it-IT" sz="2700" kern="100" dirty="0">
                <a:effectLst/>
                <a:latin typeface="Calibri (Corpo)"/>
                <a:ea typeface="Calibri" panose="020F0502020204030204" pitchFamily="34" charset="0"/>
                <a:cs typeface="Times New Roman" panose="02020603050405020304" pitchFamily="18" charset="0"/>
              </a:rPr>
              <a:t>. The </a:t>
            </a:r>
            <a:r>
              <a:rPr lang="it-IT" sz="2700" kern="100" dirty="0" err="1">
                <a:effectLst/>
                <a:latin typeface="Calibri (Corpo)"/>
                <a:ea typeface="Calibri" panose="020F0502020204030204" pitchFamily="34" charset="0"/>
                <a:cs typeface="Times New Roman" panose="02020603050405020304" pitchFamily="18" charset="0"/>
              </a:rPr>
              <a:t>right</a:t>
            </a:r>
            <a:r>
              <a:rPr lang="it-IT" sz="2700" kern="100" dirty="0">
                <a:effectLst/>
                <a:latin typeface="Calibri (Corpo)"/>
                <a:ea typeface="Calibri" panose="020F0502020204030204" pitchFamily="34" charset="0"/>
                <a:cs typeface="Times New Roman" panose="02020603050405020304" pitchFamily="18" charset="0"/>
              </a:rPr>
              <a:t> and </a:t>
            </a:r>
            <a:r>
              <a:rPr lang="it-IT" sz="2700" kern="100" dirty="0" err="1">
                <a:effectLst/>
                <a:latin typeface="Calibri (Corpo)"/>
                <a:ea typeface="Calibri" panose="020F0502020204030204" pitchFamily="34" charset="0"/>
                <a:cs typeface="Times New Roman" panose="02020603050405020304" pitchFamily="18" charset="0"/>
              </a:rPr>
              <a:t>left</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femurs</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were</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almost</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skeletonised</a:t>
            </a:r>
            <a:r>
              <a:rPr lang="it-IT" sz="2700" kern="100" dirty="0">
                <a:effectLst/>
                <a:latin typeface="Calibri (Corpo)"/>
                <a:ea typeface="Calibri" panose="020F0502020204030204" pitchFamily="34" charset="0"/>
                <a:cs typeface="Times New Roman" panose="02020603050405020304" pitchFamily="18" charset="0"/>
              </a:rPr>
              <a:t>, due to soft </a:t>
            </a:r>
            <a:r>
              <a:rPr lang="it-IT" sz="2700" kern="100" dirty="0" err="1">
                <a:effectLst/>
                <a:latin typeface="Calibri (Corpo)"/>
                <a:ea typeface="Calibri" panose="020F0502020204030204" pitchFamily="34" charset="0"/>
                <a:cs typeface="Times New Roman" panose="02020603050405020304" pitchFamily="18" charset="0"/>
              </a:rPr>
              <a:t>tissue</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removal</a:t>
            </a:r>
            <a:r>
              <a:rPr lang="it-IT" sz="2700" kern="100" dirty="0">
                <a:effectLst/>
                <a:latin typeface="Calibri (Corpo)"/>
                <a:ea typeface="Calibri" panose="020F0502020204030204" pitchFamily="34" charset="0"/>
                <a:cs typeface="Times New Roman" panose="02020603050405020304" pitchFamily="18" charset="0"/>
              </a:rPr>
              <a:t>. Of the </a:t>
            </a:r>
            <a:r>
              <a:rPr lang="it-IT" sz="2700" kern="100" dirty="0" err="1">
                <a:effectLst/>
                <a:latin typeface="Calibri (Corpo)"/>
                <a:ea typeface="Calibri" panose="020F0502020204030204" pitchFamily="34" charset="0"/>
                <a:cs typeface="Times New Roman" panose="02020603050405020304" pitchFamily="18" charset="0"/>
              </a:rPr>
              <a:t>thorax</a:t>
            </a:r>
            <a:r>
              <a:rPr lang="it-IT" sz="2700" kern="100" dirty="0">
                <a:effectLst/>
                <a:latin typeface="Calibri (Corpo)"/>
                <a:ea typeface="Calibri" panose="020F0502020204030204" pitchFamily="34" charset="0"/>
                <a:cs typeface="Times New Roman" panose="02020603050405020304" pitchFamily="18" charset="0"/>
              </a:rPr>
              <a:t>, the interna! viscera </a:t>
            </a:r>
            <a:r>
              <a:rPr lang="it-IT" sz="2700" kern="100" dirty="0" err="1">
                <a:effectLst/>
                <a:latin typeface="Calibri (Corpo)"/>
                <a:ea typeface="Calibri" panose="020F0502020204030204" pitchFamily="34" charset="0"/>
                <a:cs typeface="Times New Roman" panose="02020603050405020304" pitchFamily="18" charset="0"/>
              </a:rPr>
              <a:t>as</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well</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as</a:t>
            </a:r>
            <a:r>
              <a:rPr lang="it-IT" sz="2700" kern="100" dirty="0">
                <a:effectLst/>
                <a:latin typeface="Calibri (Corpo)"/>
                <a:ea typeface="Calibri" panose="020F0502020204030204" pitchFamily="34" charset="0"/>
                <a:cs typeface="Times New Roman" panose="02020603050405020304" pitchFamily="18" charset="0"/>
              </a:rPr>
              <a:t> the </a:t>
            </a:r>
            <a:r>
              <a:rPr lang="it-IT" sz="2700" kern="100" dirty="0" err="1">
                <a:effectLst/>
                <a:latin typeface="Calibri (Corpo)"/>
                <a:ea typeface="Calibri" panose="020F0502020204030204" pitchFamily="34" charset="0"/>
                <a:cs typeface="Times New Roman" panose="02020603050405020304" pitchFamily="18" charset="0"/>
              </a:rPr>
              <a:t>articular</a:t>
            </a:r>
            <a:r>
              <a:rPr lang="it-IT" sz="2700" kern="100" dirty="0">
                <a:effectLst/>
                <a:latin typeface="Calibri (Corpo)"/>
                <a:ea typeface="Calibri" panose="020F0502020204030204" pitchFamily="34" charset="0"/>
                <a:cs typeface="Times New Roman" panose="02020603050405020304" pitchFamily="18" charset="0"/>
              </a:rPr>
              <a:t> and </a:t>
            </a:r>
            <a:r>
              <a:rPr lang="it-IT" sz="2700" kern="100" dirty="0" err="1">
                <a:effectLst/>
                <a:latin typeface="Calibri (Corpo)"/>
                <a:ea typeface="Calibri" panose="020F0502020204030204" pitchFamily="34" charset="0"/>
                <a:cs typeface="Times New Roman" panose="02020603050405020304" pitchFamily="18" charset="0"/>
              </a:rPr>
              <a:t>bony</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muscular</a:t>
            </a:r>
            <a:r>
              <a:rPr lang="it-IT" sz="2700" kern="100" dirty="0">
                <a:effectLst/>
                <a:latin typeface="Calibri (Corpo)"/>
                <a:ea typeface="Calibri" panose="020F0502020204030204" pitchFamily="34" charset="0"/>
                <a:cs typeface="Times New Roman" panose="02020603050405020304" pitchFamily="18" charset="0"/>
              </a:rPr>
              <a:t> component of the </a:t>
            </a:r>
            <a:r>
              <a:rPr lang="it-IT" sz="2700" kern="100" dirty="0" err="1">
                <a:effectLst/>
                <a:latin typeface="Calibri (Corpo)"/>
                <a:ea typeface="Calibri" panose="020F0502020204030204" pitchFamily="34" charset="0"/>
                <a:cs typeface="Times New Roman" panose="02020603050405020304" pitchFamily="18" charset="0"/>
              </a:rPr>
              <a:t>thoracic</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cage</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had</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remained</a:t>
            </a:r>
            <a:r>
              <a:rPr lang="it-IT" sz="2700" kern="100" dirty="0">
                <a:effectLst/>
                <a:latin typeface="Calibri (Corpo)"/>
                <a:ea typeface="Calibri" panose="020F0502020204030204" pitchFamily="34" charset="0"/>
                <a:cs typeface="Times New Roman" panose="02020603050405020304" pitchFamily="18" charset="0"/>
              </a:rPr>
              <a:t>. The </a:t>
            </a:r>
            <a:r>
              <a:rPr lang="it-IT" sz="2700" kern="100" dirty="0" err="1">
                <a:effectLst/>
                <a:latin typeface="Calibri (Corpo)"/>
                <a:ea typeface="Calibri" panose="020F0502020204030204" pitchFamily="34" charset="0"/>
                <a:cs typeface="Times New Roman" panose="02020603050405020304" pitchFamily="18" charset="0"/>
              </a:rPr>
              <a:t>pelvis</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had</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been</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separated</a:t>
            </a:r>
            <a:r>
              <a:rPr lang="it-IT" sz="2700" kern="100" dirty="0">
                <a:effectLst/>
                <a:latin typeface="Calibri (Corpo)"/>
                <a:ea typeface="Calibri" panose="020F0502020204030204" pitchFamily="34" charset="0"/>
                <a:cs typeface="Times New Roman" panose="02020603050405020304" pitchFamily="18" charset="0"/>
              </a:rPr>
              <a:t> from the spine </a:t>
            </a:r>
            <a:r>
              <a:rPr lang="it-IT" sz="2700" kern="100" dirty="0" err="1">
                <a:effectLst/>
                <a:latin typeface="Calibri (Corpo)"/>
                <a:ea typeface="Calibri" panose="020F0502020204030204" pitchFamily="34" charset="0"/>
                <a:cs typeface="Times New Roman" panose="02020603050405020304" pitchFamily="18" charset="0"/>
              </a:rPr>
              <a:t>at</a:t>
            </a:r>
            <a:r>
              <a:rPr lang="it-IT" sz="2700" kern="100" dirty="0">
                <a:effectLst/>
                <a:latin typeface="Calibri (Corpo)"/>
                <a:ea typeface="Calibri" panose="020F0502020204030204" pitchFamily="34" charset="0"/>
                <a:cs typeface="Times New Roman" panose="02020603050405020304" pitchFamily="18" charset="0"/>
              </a:rPr>
              <a:t> the </a:t>
            </a:r>
            <a:r>
              <a:rPr lang="it-IT" sz="2700" kern="100" dirty="0" err="1">
                <a:effectLst/>
                <a:latin typeface="Calibri (Corpo)"/>
                <a:ea typeface="Calibri" panose="020F0502020204030204" pitchFamily="34" charset="0"/>
                <a:cs typeface="Times New Roman" panose="02020603050405020304" pitchFamily="18" charset="0"/>
              </a:rPr>
              <a:t>level</a:t>
            </a:r>
            <a:r>
              <a:rPr lang="it-IT" sz="2700" kern="100" dirty="0">
                <a:effectLst/>
                <a:latin typeface="Calibri (Corpo)"/>
                <a:ea typeface="Calibri" panose="020F0502020204030204" pitchFamily="34" charset="0"/>
                <a:cs typeface="Times New Roman" panose="02020603050405020304" pitchFamily="18" charset="0"/>
              </a:rPr>
              <a:t> of the dorso-</a:t>
            </a:r>
            <a:r>
              <a:rPr lang="it-IT" sz="2700" kern="100" dirty="0" err="1">
                <a:effectLst/>
                <a:latin typeface="Calibri (Corpo)"/>
                <a:ea typeface="Calibri" panose="020F0502020204030204" pitchFamily="34" charset="0"/>
                <a:cs typeface="Times New Roman" panose="02020603050405020304" pitchFamily="18" charset="0"/>
              </a:rPr>
              <a:t>lumbar</a:t>
            </a:r>
            <a:r>
              <a:rPr lang="it-IT" sz="2700" kern="100" dirty="0">
                <a:effectLst/>
                <a:latin typeface="Calibri (Corpo)"/>
                <a:ea typeface="Calibri" panose="020F0502020204030204" pitchFamily="34" charset="0"/>
                <a:cs typeface="Times New Roman" panose="02020603050405020304" pitchFamily="18" charset="0"/>
              </a:rPr>
              <a:t>.</a:t>
            </a:r>
          </a:p>
          <a:p>
            <a:pPr marL="0" indent="0">
              <a:buNone/>
            </a:pPr>
            <a:r>
              <a:rPr lang="it-IT" sz="2700" kern="100" dirty="0" err="1">
                <a:effectLst/>
                <a:latin typeface="Calibri (Corpo)"/>
                <a:ea typeface="Calibri" panose="020F0502020204030204" pitchFamily="34" charset="0"/>
                <a:cs typeface="Times New Roman" panose="02020603050405020304" pitchFamily="18" charset="0"/>
              </a:rPr>
              <a:t>Five</a:t>
            </a:r>
            <a:r>
              <a:rPr lang="it-IT" sz="2700" kern="100" dirty="0">
                <a:effectLst/>
                <a:latin typeface="Calibri (Corpo)"/>
                <a:ea typeface="Calibri" panose="020F0502020204030204" pitchFamily="34" charset="0"/>
                <a:cs typeface="Times New Roman" panose="02020603050405020304" pitchFamily="18" charset="0"/>
              </a:rPr>
              <a:t> large </a:t>
            </a:r>
            <a:r>
              <a:rPr lang="it-IT" sz="2700" kern="100" dirty="0" err="1">
                <a:effectLst/>
                <a:latin typeface="Calibri (Corpo)"/>
                <a:ea typeface="Calibri" panose="020F0502020204030204" pitchFamily="34" charset="0"/>
                <a:cs typeface="Times New Roman" panose="02020603050405020304" pitchFamily="18" charset="0"/>
              </a:rPr>
              <a:t>skin</a:t>
            </a:r>
            <a:r>
              <a:rPr lang="it-IT" sz="2700" kern="100" dirty="0">
                <a:effectLst/>
                <a:latin typeface="Calibri (Corpo)"/>
                <a:ea typeface="Calibri" panose="020F0502020204030204" pitchFamily="34" charset="0"/>
                <a:cs typeface="Times New Roman" panose="02020603050405020304" pitchFamily="18" charset="0"/>
              </a:rPr>
              <a:t> flaps with </a:t>
            </a:r>
            <a:r>
              <a:rPr lang="it-IT" sz="2700" kern="100" dirty="0" err="1">
                <a:effectLst/>
                <a:latin typeface="Calibri (Corpo)"/>
                <a:ea typeface="Calibri" panose="020F0502020204030204" pitchFamily="34" charset="0"/>
                <a:cs typeface="Times New Roman" panose="02020603050405020304" pitchFamily="18" charset="0"/>
              </a:rPr>
              <a:t>dermis</a:t>
            </a:r>
            <a:r>
              <a:rPr lang="it-IT" sz="2700" kern="100" dirty="0">
                <a:effectLst/>
                <a:latin typeface="Calibri (Corpo)"/>
                <a:ea typeface="Calibri" panose="020F0502020204030204" pitchFamily="34" charset="0"/>
                <a:cs typeface="Times New Roman" panose="02020603050405020304" pitchFamily="18" charset="0"/>
              </a:rPr>
              <a:t> and </a:t>
            </a:r>
            <a:r>
              <a:rPr lang="it-IT" sz="2700" kern="100" dirty="0" err="1">
                <a:effectLst/>
                <a:latin typeface="Calibri (Corpo)"/>
                <a:ea typeface="Calibri" panose="020F0502020204030204" pitchFamily="34" charset="0"/>
                <a:cs typeface="Times New Roman" panose="02020603050405020304" pitchFamily="18" charset="0"/>
              </a:rPr>
              <a:t>attached</a:t>
            </a:r>
            <a:r>
              <a:rPr lang="it-IT" sz="2700" kern="100" dirty="0">
                <a:effectLst/>
                <a:latin typeface="Calibri (Corpo)"/>
                <a:ea typeface="Calibri" panose="020F0502020204030204" pitchFamily="34" charset="0"/>
                <a:cs typeface="Times New Roman" panose="02020603050405020304" pitchFamily="18" charset="0"/>
              </a:rPr>
              <a:t> muscle </a:t>
            </a:r>
            <a:r>
              <a:rPr lang="it-IT" sz="2700" kern="100" dirty="0" err="1">
                <a:effectLst/>
                <a:latin typeface="Calibri (Corpo)"/>
                <a:ea typeface="Calibri" panose="020F0502020204030204" pitchFamily="34" charset="0"/>
                <a:cs typeface="Times New Roman" panose="02020603050405020304" pitchFamily="18" charset="0"/>
              </a:rPr>
              <a:t>had</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been</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dissected</a:t>
            </a:r>
            <a:r>
              <a:rPr lang="it-IT" sz="2700" kern="100" dirty="0">
                <a:effectLst/>
                <a:latin typeface="Calibri (Corpo)"/>
                <a:ea typeface="Calibri" panose="020F0502020204030204" pitchFamily="34" charset="0"/>
                <a:cs typeface="Times New Roman" panose="02020603050405020304" pitchFamily="18" charset="0"/>
              </a:rPr>
              <a:t> and </a:t>
            </a:r>
            <a:r>
              <a:rPr lang="it-IT" sz="2700" kern="100" dirty="0" err="1">
                <a:effectLst/>
                <a:latin typeface="Calibri (Corpo)"/>
                <a:ea typeface="Calibri" panose="020F0502020204030204" pitchFamily="34" charset="0"/>
                <a:cs typeface="Times New Roman" panose="02020603050405020304" pitchFamily="18" charset="0"/>
              </a:rPr>
              <a:t>removed</a:t>
            </a:r>
            <a:r>
              <a:rPr lang="it-IT" sz="2700" kern="100" dirty="0">
                <a:effectLst/>
                <a:latin typeface="Calibri (Corpo)"/>
                <a:ea typeface="Calibri" panose="020F0502020204030204" pitchFamily="34" charset="0"/>
                <a:cs typeface="Times New Roman" panose="02020603050405020304" pitchFamily="18" charset="0"/>
              </a:rPr>
              <a:t> from the body and </a:t>
            </a:r>
            <a:r>
              <a:rPr lang="it-IT" sz="2700" kern="100" dirty="0" err="1">
                <a:effectLst/>
                <a:latin typeface="Calibri (Corpo)"/>
                <a:ea typeface="Calibri" panose="020F0502020204030204" pitchFamily="34" charset="0"/>
                <a:cs typeface="Times New Roman" panose="02020603050405020304" pitchFamily="18" charset="0"/>
              </a:rPr>
              <a:t>had</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thin</a:t>
            </a:r>
            <a:r>
              <a:rPr lang="it-IT" sz="2700" kern="100" dirty="0">
                <a:effectLst/>
                <a:latin typeface="Calibri (Corpo)"/>
                <a:ea typeface="Calibri" panose="020F0502020204030204" pitchFamily="34" charset="0"/>
                <a:cs typeface="Times New Roman" panose="02020603050405020304" pitchFamily="18" charset="0"/>
              </a:rPr>
              <a:t>, linear cutting </a:t>
            </a:r>
            <a:r>
              <a:rPr lang="it-IT" sz="2700" kern="100" dirty="0" err="1">
                <a:effectLst/>
                <a:latin typeface="Calibri (Corpo)"/>
                <a:ea typeface="Calibri" panose="020F0502020204030204" pitchFamily="34" charset="0"/>
                <a:cs typeface="Times New Roman" panose="02020603050405020304" pitchFamily="18" charset="0"/>
              </a:rPr>
              <a:t>wounds</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parallel</a:t>
            </a:r>
            <a:r>
              <a:rPr lang="it-IT" sz="2700" kern="100" dirty="0">
                <a:effectLst/>
                <a:latin typeface="Calibri (Corpo)"/>
                <a:ea typeface="Calibri" panose="020F0502020204030204" pitchFamily="34" charset="0"/>
                <a:cs typeface="Times New Roman" panose="02020603050405020304" pitchFamily="18" charset="0"/>
              </a:rPr>
              <a:t> to </a:t>
            </a:r>
            <a:r>
              <a:rPr lang="it-IT" sz="2700" kern="100" dirty="0" err="1">
                <a:effectLst/>
                <a:latin typeface="Calibri (Corpo)"/>
                <a:ea typeface="Calibri" panose="020F0502020204030204" pitchFamily="34" charset="0"/>
                <a:cs typeface="Times New Roman" panose="02020603050405020304" pitchFamily="18" charset="0"/>
              </a:rPr>
              <a:t>each</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other</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Near</a:t>
            </a:r>
            <a:r>
              <a:rPr lang="it-IT" sz="2700" kern="100" dirty="0">
                <a:effectLst/>
                <a:latin typeface="Calibri (Corpo)"/>
                <a:ea typeface="Calibri" panose="020F0502020204030204" pitchFamily="34" charset="0"/>
                <a:cs typeface="Times New Roman" panose="02020603050405020304" pitchFamily="18" charset="0"/>
              </a:rPr>
              <a:t> the </a:t>
            </a:r>
            <a:r>
              <a:rPr lang="it-IT" sz="2700" kern="100" dirty="0" err="1">
                <a:effectLst/>
                <a:latin typeface="Calibri (Corpo)"/>
                <a:ea typeface="Calibri" panose="020F0502020204030204" pitchFamily="34" charset="0"/>
                <a:cs typeface="Times New Roman" panose="02020603050405020304" pitchFamily="18" charset="0"/>
              </a:rPr>
              <a:t>half-radiat</a:t>
            </a:r>
            <a:r>
              <a:rPr lang="it-IT" sz="2700" kern="100" dirty="0">
                <a:effectLst/>
                <a:latin typeface="Calibri (Corpo)"/>
                <a:ea typeface="Calibri" panose="020F0502020204030204" pitchFamily="34" charset="0"/>
                <a:cs typeface="Times New Roman" panose="02020603050405020304" pitchFamily="18" charset="0"/>
              </a:rPr>
              <a:t> of the </a:t>
            </a:r>
            <a:r>
              <a:rPr lang="it-IT" sz="2700" kern="100" dirty="0" err="1">
                <a:effectLst/>
                <a:latin typeface="Calibri (Corpo)"/>
                <a:ea typeface="Calibri" panose="020F0502020204030204" pitchFamily="34" charset="0"/>
                <a:cs typeface="Times New Roman" panose="02020603050405020304" pitchFamily="18" charset="0"/>
              </a:rPr>
              <a:t>anterior</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aspect</a:t>
            </a:r>
            <a:r>
              <a:rPr lang="it-IT" sz="2700" kern="100" dirty="0">
                <a:effectLst/>
                <a:latin typeface="Calibri (Corpo)"/>
                <a:ea typeface="Calibri" panose="020F0502020204030204" pitchFamily="34" charset="0"/>
                <a:cs typeface="Times New Roman" panose="02020603050405020304" pitchFamily="18" charset="0"/>
              </a:rPr>
              <a:t> of the </a:t>
            </a:r>
            <a:r>
              <a:rPr lang="it-IT" sz="2700" kern="100" dirty="0" err="1">
                <a:effectLst/>
                <a:latin typeface="Calibri (Corpo)"/>
                <a:ea typeface="Calibri" panose="020F0502020204030204" pitchFamily="34" charset="0"/>
                <a:cs typeface="Times New Roman" panose="02020603050405020304" pitchFamily="18" charset="0"/>
              </a:rPr>
              <a:t>left</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wrist</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was</a:t>
            </a:r>
            <a:r>
              <a:rPr lang="it-IT" sz="2700" kern="100" dirty="0">
                <a:effectLst/>
                <a:latin typeface="Calibri (Corpo)"/>
                <a:ea typeface="Calibri" panose="020F0502020204030204" pitchFamily="34" charset="0"/>
                <a:cs typeface="Times New Roman" panose="02020603050405020304" pitchFamily="18" charset="0"/>
              </a:rPr>
              <a:t> an </a:t>
            </a:r>
            <a:r>
              <a:rPr lang="it-IT" sz="2700" kern="100" dirty="0" err="1">
                <a:effectLst/>
                <a:latin typeface="Calibri (Corpo)"/>
                <a:ea typeface="Calibri" panose="020F0502020204030204" pitchFamily="34" charset="0"/>
                <a:cs typeface="Times New Roman" panose="02020603050405020304" pitchFamily="18" charset="0"/>
              </a:rPr>
              <a:t>acupuncture</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sign</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associated</a:t>
            </a:r>
            <a:r>
              <a:rPr lang="it-IT" sz="2700" kern="100" dirty="0">
                <a:effectLst/>
                <a:latin typeface="Calibri (Corpo)"/>
                <a:ea typeface="Calibri" panose="020F0502020204030204" pitchFamily="34" charset="0"/>
                <a:cs typeface="Times New Roman" panose="02020603050405020304" pitchFamily="18" charset="0"/>
              </a:rPr>
              <a:t> with </a:t>
            </a:r>
            <a:r>
              <a:rPr lang="it-IT" sz="2700" kern="100" dirty="0" err="1">
                <a:effectLst/>
                <a:latin typeface="Calibri (Corpo)"/>
                <a:ea typeface="Calibri" panose="020F0502020204030204" pitchFamily="34" charset="0"/>
                <a:cs typeface="Times New Roman" panose="02020603050405020304" pitchFamily="18" charset="0"/>
              </a:rPr>
              <a:t>ecchymosis</a:t>
            </a:r>
            <a:r>
              <a:rPr lang="it-IT" sz="2700" kern="100" dirty="0">
                <a:effectLst/>
                <a:latin typeface="Calibri (Corpo)"/>
                <a:ea typeface="Calibri" panose="020F0502020204030204" pitchFamily="34" charset="0"/>
                <a:cs typeface="Times New Roman" panose="02020603050405020304" pitchFamily="18" charset="0"/>
              </a:rPr>
              <a:t>. The </a:t>
            </a:r>
            <a:r>
              <a:rPr lang="it-IT" sz="2700" kern="100" dirty="0" err="1">
                <a:effectLst/>
                <a:latin typeface="Calibri (Corpo)"/>
                <a:ea typeface="Calibri" panose="020F0502020204030204" pitchFamily="34" charset="0"/>
                <a:cs typeface="Times New Roman" panose="02020603050405020304" pitchFamily="18" charset="0"/>
              </a:rPr>
              <a:t>autopsy</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accounted</a:t>
            </a:r>
            <a:r>
              <a:rPr lang="it-IT" sz="2700" kern="100" dirty="0">
                <a:effectLst/>
                <a:latin typeface="Calibri (Corpo)"/>
                <a:ea typeface="Calibri" panose="020F0502020204030204" pitchFamily="34" charset="0"/>
                <a:cs typeface="Times New Roman" panose="02020603050405020304" pitchFamily="18" charset="0"/>
              </a:rPr>
              <a:t> for the </a:t>
            </a:r>
            <a:r>
              <a:rPr lang="it-IT" sz="2700" kern="100" dirty="0" err="1">
                <a:effectLst/>
                <a:latin typeface="Calibri (Corpo)"/>
                <a:ea typeface="Calibri" panose="020F0502020204030204" pitchFamily="34" charset="0"/>
                <a:cs typeface="Times New Roman" panose="02020603050405020304" pitchFamily="18" charset="0"/>
              </a:rPr>
              <a:t>decapitation</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at</a:t>
            </a:r>
            <a:r>
              <a:rPr lang="it-IT" sz="2700" kern="100" dirty="0">
                <a:effectLst/>
                <a:latin typeface="Calibri (Corpo)"/>
                <a:ea typeface="Calibri" panose="020F0502020204030204" pitchFamily="34" charset="0"/>
                <a:cs typeface="Times New Roman" panose="02020603050405020304" pitchFamily="18" charset="0"/>
              </a:rPr>
              <a:t> a high </a:t>
            </a:r>
            <a:r>
              <a:rPr lang="it-IT" sz="2700" kern="100" dirty="0" err="1">
                <a:effectLst/>
                <a:latin typeface="Calibri (Corpo)"/>
                <a:ea typeface="Calibri" panose="020F0502020204030204" pitchFamily="34" charset="0"/>
                <a:cs typeface="Times New Roman" panose="02020603050405020304" pitchFamily="18" charset="0"/>
              </a:rPr>
              <a:t>cervical</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level</a:t>
            </a:r>
            <a:r>
              <a:rPr lang="it-IT" sz="2700" kern="100" dirty="0">
                <a:effectLst/>
                <a:latin typeface="Calibri (Corpo)"/>
                <a:ea typeface="Calibri" panose="020F0502020204030204" pitchFamily="34" charset="0"/>
                <a:cs typeface="Times New Roman" panose="02020603050405020304" pitchFamily="18" charset="0"/>
              </a:rPr>
              <a:t>, with </a:t>
            </a:r>
            <a:r>
              <a:rPr lang="it-IT" sz="2700" kern="100" dirty="0" err="1">
                <a:effectLst/>
                <a:latin typeface="Calibri (Corpo)"/>
                <a:ea typeface="Calibri" panose="020F0502020204030204" pitchFamily="34" charset="0"/>
                <a:cs typeface="Times New Roman" panose="02020603050405020304" pitchFamily="18" charset="0"/>
              </a:rPr>
              <a:t>extensive</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hair</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loss</a:t>
            </a:r>
            <a:r>
              <a:rPr lang="it-IT" sz="2700" kern="100" dirty="0">
                <a:effectLst/>
                <a:latin typeface="Calibri (Corpo)"/>
                <a:ea typeface="Calibri" panose="020F0502020204030204" pitchFamily="34" charset="0"/>
                <a:cs typeface="Times New Roman" panose="02020603050405020304" pitchFamily="18" charset="0"/>
              </a:rPr>
              <a:t> and of the </a:t>
            </a:r>
            <a:r>
              <a:rPr lang="it-IT" sz="2700" kern="100" dirty="0" err="1">
                <a:effectLst/>
                <a:latin typeface="Calibri (Corpo)"/>
                <a:ea typeface="Calibri" panose="020F0502020204030204" pitchFamily="34" charset="0"/>
                <a:cs typeface="Times New Roman" panose="02020603050405020304" pitchFamily="18" charset="0"/>
              </a:rPr>
              <a:t>skin</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consequent</a:t>
            </a:r>
            <a:r>
              <a:rPr lang="it-IT" sz="2700" kern="100" dirty="0">
                <a:effectLst/>
                <a:latin typeface="Calibri (Corpo)"/>
                <a:ea typeface="Calibri" panose="020F0502020204030204" pitchFamily="34" charset="0"/>
                <a:cs typeface="Times New Roman" panose="02020603050405020304" pitchFamily="18" charset="0"/>
              </a:rPr>
              <a:t> to contact with </a:t>
            </a:r>
            <a:r>
              <a:rPr lang="it-IT" sz="2700" kern="100" dirty="0" err="1">
                <a:effectLst/>
                <a:latin typeface="Calibri (Corpo)"/>
                <a:ea typeface="Calibri" panose="020F0502020204030204" pitchFamily="34" charset="0"/>
                <a:cs typeface="Times New Roman" panose="02020603050405020304" pitchFamily="18" charset="0"/>
              </a:rPr>
              <a:t>bleach</a:t>
            </a:r>
            <a:r>
              <a:rPr lang="it-IT" sz="2700" kern="100" dirty="0">
                <a:effectLst/>
                <a:latin typeface="Calibri (Corpo)"/>
                <a:ea typeface="Calibri" panose="020F0502020204030204" pitchFamily="34" charset="0"/>
                <a:cs typeface="Times New Roman" panose="02020603050405020304" pitchFamily="18" charset="0"/>
              </a:rPr>
              <a:t>: ali the parts of the </a:t>
            </a:r>
            <a:r>
              <a:rPr lang="it-IT" sz="2700" kern="100" dirty="0" err="1">
                <a:effectLst/>
                <a:latin typeface="Calibri (Corpo)"/>
                <a:ea typeface="Calibri" panose="020F0502020204030204" pitchFamily="34" charset="0"/>
                <a:cs typeface="Times New Roman" panose="02020603050405020304" pitchFamily="18" charset="0"/>
              </a:rPr>
              <a:t>corpse</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examined</a:t>
            </a:r>
            <a:r>
              <a:rPr lang="it-IT" sz="2700" kern="100" dirty="0">
                <a:effectLst/>
                <a:latin typeface="Calibri (Corpo)"/>
                <a:ea typeface="Calibri" panose="020F0502020204030204" pitchFamily="34" charset="0"/>
                <a:cs typeface="Times New Roman" panose="02020603050405020304" pitchFamily="18" charset="0"/>
              </a:rPr>
              <a:t> in </a:t>
            </a:r>
            <a:r>
              <a:rPr lang="it-IT" sz="2700" kern="100" dirty="0" err="1">
                <a:effectLst/>
                <a:latin typeface="Calibri (Corpo)"/>
                <a:ea typeface="Calibri" panose="020F0502020204030204" pitchFamily="34" charset="0"/>
                <a:cs typeface="Times New Roman" panose="02020603050405020304" pitchFamily="18" charset="0"/>
              </a:rPr>
              <a:t>fact</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strongly</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smelled</a:t>
            </a:r>
            <a:r>
              <a:rPr lang="it-IT" sz="2700" kern="100" dirty="0">
                <a:effectLst/>
                <a:latin typeface="Calibri (Corpo)"/>
                <a:ea typeface="Calibri" panose="020F0502020204030204" pitchFamily="34" charset="0"/>
                <a:cs typeface="Times New Roman" panose="02020603050405020304" pitchFamily="18" charset="0"/>
              </a:rPr>
              <a:t> of </a:t>
            </a:r>
            <a:r>
              <a:rPr lang="it-IT" sz="2700" kern="100" dirty="0" err="1">
                <a:effectLst/>
                <a:latin typeface="Calibri (Corpo)"/>
                <a:ea typeface="Calibri" panose="020F0502020204030204" pitchFamily="34" charset="0"/>
                <a:cs typeface="Times New Roman" panose="02020603050405020304" pitchFamily="18" charset="0"/>
              </a:rPr>
              <a:t>bleach</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sodium</a:t>
            </a:r>
            <a:r>
              <a:rPr lang="it-IT" sz="2700" kern="100" dirty="0">
                <a:effectLst/>
                <a:latin typeface="Calibri (Corpo)"/>
                <a:ea typeface="Calibri" panose="020F0502020204030204" pitchFamily="34" charset="0"/>
                <a:cs typeface="Times New Roman" panose="02020603050405020304" pitchFamily="18" charset="0"/>
              </a:rPr>
              <a:t> </a:t>
            </a:r>
            <a:r>
              <a:rPr lang="it-IT" sz="2700" kern="100" dirty="0" err="1">
                <a:effectLst/>
                <a:latin typeface="Calibri (Corpo)"/>
                <a:ea typeface="Calibri" panose="020F0502020204030204" pitchFamily="34" charset="0"/>
                <a:cs typeface="Times New Roman" panose="02020603050405020304" pitchFamily="18" charset="0"/>
              </a:rPr>
              <a:t>hypochlorite</a:t>
            </a:r>
            <a:r>
              <a:rPr lang="it-IT" sz="2700" kern="100" dirty="0">
                <a:effectLst/>
                <a:latin typeface="Calibri (Corpo)"/>
                <a:ea typeface="Calibri" panose="020F0502020204030204" pitchFamily="34" charset="0"/>
                <a:cs typeface="Times New Roman" panose="02020603050405020304" pitchFamily="18" charset="0"/>
              </a:rPr>
              <a:t>).</a:t>
            </a:r>
          </a:p>
          <a:p>
            <a:endParaRPr lang="it-IT" sz="2700" dirty="0">
              <a:latin typeface="Calibri (Corpo)"/>
            </a:endParaRPr>
          </a:p>
        </p:txBody>
      </p:sp>
    </p:spTree>
    <p:extLst>
      <p:ext uri="{BB962C8B-B14F-4D97-AF65-F5344CB8AC3E}">
        <p14:creationId xmlns:p14="http://schemas.microsoft.com/office/powerpoint/2010/main" val="12657433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B02F648-42E5-7115-98D7-84F9AB2059D6}"/>
              </a:ext>
            </a:extLst>
          </p:cNvPr>
          <p:cNvSpPr>
            <a:spLocks noGrp="1"/>
          </p:cNvSpPr>
          <p:nvPr>
            <p:ph idx="1"/>
          </p:nvPr>
        </p:nvSpPr>
        <p:spPr>
          <a:xfrm>
            <a:off x="532015" y="382385"/>
            <a:ext cx="10821785" cy="5794578"/>
          </a:xfrm>
        </p:spPr>
        <p:txBody>
          <a:bodyPr>
            <a:noAutofit/>
          </a:bodyPr>
          <a:lstStyle/>
          <a:p>
            <a:pPr marL="0" indent="0">
              <a:buNone/>
            </a:pPr>
            <a:r>
              <a:rPr lang="it-IT" sz="3200" kern="100" dirty="0" err="1">
                <a:effectLst/>
                <a:latin typeface="Calibri (Corpo)"/>
                <a:ea typeface="Calibri" panose="020F0502020204030204" pitchFamily="34" charset="0"/>
                <a:cs typeface="Times New Roman" panose="02020603050405020304" pitchFamily="18" charset="0"/>
              </a:rPr>
              <a:t>Also</a:t>
            </a:r>
            <a:r>
              <a:rPr lang="it-IT" sz="3200" kern="100" dirty="0">
                <a:effectLst/>
                <a:latin typeface="Calibri (Corpo)"/>
                <a:ea typeface="Calibri" panose="020F0502020204030204" pitchFamily="34" charset="0"/>
                <a:cs typeface="Times New Roman" panose="02020603050405020304" pitchFamily="18" charset="0"/>
              </a:rPr>
              <a:t> on the </a:t>
            </a:r>
            <a:r>
              <a:rPr lang="it-IT" sz="3200" kern="100" dirty="0" err="1">
                <a:effectLst/>
                <a:latin typeface="Calibri (Corpo)"/>
                <a:ea typeface="Calibri" panose="020F0502020204030204" pitchFamily="34" charset="0"/>
                <a:cs typeface="Times New Roman" panose="02020603050405020304" pitchFamily="18" charset="0"/>
              </a:rPr>
              <a:t>lst</a:t>
            </a:r>
            <a:r>
              <a:rPr lang="it-IT" sz="3200" kern="100" dirty="0">
                <a:effectLst/>
                <a:latin typeface="Calibri (Corpo)"/>
                <a:ea typeface="Calibri" panose="020F0502020204030204" pitchFamily="34" charset="0"/>
                <a:cs typeface="Times New Roman" panose="02020603050405020304" pitchFamily="18" charset="0"/>
              </a:rPr>
              <a:t> of </a:t>
            </a:r>
            <a:r>
              <a:rPr lang="it-IT" sz="3200" kern="100" dirty="0" err="1">
                <a:effectLst/>
                <a:latin typeface="Calibri (Corpo)"/>
                <a:ea typeface="Calibri" panose="020F0502020204030204" pitchFamily="34" charset="0"/>
                <a:cs typeface="Times New Roman" panose="02020603050405020304" pitchFamily="18" charset="0"/>
              </a:rPr>
              <a:t>February</a:t>
            </a:r>
            <a:r>
              <a:rPr lang="it-IT" sz="3200" kern="100" dirty="0">
                <a:effectLst/>
                <a:latin typeface="Calibri (Corpo)"/>
                <a:ea typeface="Calibri" panose="020F0502020204030204" pitchFamily="34" charset="0"/>
                <a:cs typeface="Times New Roman" panose="02020603050405020304" pitchFamily="18" charset="0"/>
              </a:rPr>
              <a:t> 2018, the </a:t>
            </a:r>
            <a:r>
              <a:rPr lang="it-IT" sz="3200" kern="100" dirty="0" err="1">
                <a:effectLst/>
                <a:latin typeface="Calibri (Corpo)"/>
                <a:ea typeface="Calibri" panose="020F0502020204030204" pitchFamily="34" charset="0"/>
                <a:cs typeface="Times New Roman" panose="02020603050405020304" pitchFamily="18" charset="0"/>
              </a:rPr>
              <a:t>police</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scientific</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investigation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department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carried</a:t>
            </a:r>
            <a:r>
              <a:rPr lang="it-IT" sz="3200" kern="100" dirty="0">
                <a:effectLst/>
                <a:latin typeface="Calibri (Corpo)"/>
                <a:ea typeface="Calibri" panose="020F0502020204030204" pitchFamily="34" charset="0"/>
                <a:cs typeface="Times New Roman" panose="02020603050405020304" pitchFamily="18" charset="0"/>
              </a:rPr>
              <a:t> out an </a:t>
            </a:r>
            <a:r>
              <a:rPr lang="it-IT" sz="3200" kern="100" dirty="0" err="1">
                <a:effectLst/>
                <a:latin typeface="Calibri (Corpo)"/>
                <a:ea typeface="Calibri" panose="020F0502020204030204" pitchFamily="34" charset="0"/>
                <a:cs typeface="Times New Roman" panose="02020603050405020304" pitchFamily="18" charset="0"/>
              </a:rPr>
              <a:t>inspection</a:t>
            </a:r>
            <a:r>
              <a:rPr lang="it-IT" sz="3200" kern="100" dirty="0">
                <a:effectLst/>
                <a:latin typeface="Calibri (Corpo)"/>
                <a:ea typeface="Calibri" panose="020F0502020204030204" pitchFamily="34" charset="0"/>
                <a:cs typeface="Times New Roman" panose="02020603050405020304" pitchFamily="18" charset="0"/>
              </a:rPr>
              <a:t> in the </a:t>
            </a:r>
            <a:r>
              <a:rPr lang="it-IT" sz="3200" kern="100" dirty="0" err="1">
                <a:effectLst/>
                <a:latin typeface="Calibri (Corpo)"/>
                <a:ea typeface="Calibri" panose="020F0502020204030204" pitchFamily="34" charset="0"/>
                <a:cs typeface="Times New Roman" panose="02020603050405020304" pitchFamily="18" charset="0"/>
              </a:rPr>
              <a:t>apartament</a:t>
            </a:r>
            <a:r>
              <a:rPr lang="it-IT" sz="3200" kern="100" dirty="0">
                <a:effectLst/>
                <a:latin typeface="Calibri (Corpo)"/>
                <a:ea typeface="Calibri" panose="020F0502020204030204" pitchFamily="34" charset="0"/>
                <a:cs typeface="Times New Roman" panose="02020603050405020304" pitchFamily="18" charset="0"/>
              </a:rPr>
              <a:t> of via Spalato n.124.</a:t>
            </a:r>
          </a:p>
          <a:p>
            <a:pPr marL="0" indent="0">
              <a:buNone/>
            </a:pPr>
            <a:r>
              <a:rPr lang="it-IT" sz="3200" kern="100" dirty="0">
                <a:effectLst/>
                <a:latin typeface="Calibri (Corpo)"/>
                <a:ea typeface="Calibri" panose="020F0502020204030204" pitchFamily="34" charset="0"/>
                <a:cs typeface="Times New Roman" panose="02020603050405020304" pitchFamily="18" charset="0"/>
              </a:rPr>
              <a:t>From the surveys </a:t>
            </a:r>
            <a:r>
              <a:rPr lang="it-IT" sz="3200" kern="100" dirty="0" err="1">
                <a:effectLst/>
                <a:latin typeface="Calibri (Corpo)"/>
                <a:ea typeface="Calibri" panose="020F0502020204030204" pitchFamily="34" charset="0"/>
                <a:cs typeface="Times New Roman" panose="02020603050405020304" pitchFamily="18" charset="0"/>
              </a:rPr>
              <a:t>carried</a:t>
            </a:r>
            <a:r>
              <a:rPr lang="it-IT" sz="3200" kern="100" dirty="0">
                <a:effectLst/>
                <a:latin typeface="Calibri (Corpo)"/>
                <a:ea typeface="Calibri" panose="020F0502020204030204" pitchFamily="34" charset="0"/>
                <a:cs typeface="Times New Roman" panose="02020603050405020304" pitchFamily="18" charset="0"/>
              </a:rPr>
              <a:t> out, </a:t>
            </a:r>
            <a:r>
              <a:rPr lang="it-IT" sz="3200" kern="100" dirty="0" err="1">
                <a:effectLst/>
                <a:latin typeface="Calibri (Corpo)"/>
                <a:ea typeface="Calibri" panose="020F0502020204030204" pitchFamily="34" charset="0"/>
                <a:cs typeface="Times New Roman" panose="02020603050405020304" pitchFamily="18" charset="0"/>
              </a:rPr>
              <a:t>elements</a:t>
            </a:r>
            <a:r>
              <a:rPr lang="it-IT" sz="3200" kern="100" dirty="0">
                <a:effectLst/>
                <a:latin typeface="Calibri (Corpo)"/>
                <a:ea typeface="Calibri" panose="020F0502020204030204" pitchFamily="34" charset="0"/>
                <a:cs typeface="Times New Roman" panose="02020603050405020304" pitchFamily="18" charset="0"/>
              </a:rPr>
              <a:t> of </a:t>
            </a:r>
            <a:r>
              <a:rPr lang="it-IT" sz="3200" kern="100" dirty="0" err="1">
                <a:effectLst/>
                <a:latin typeface="Calibri (Corpo)"/>
                <a:ea typeface="Calibri" panose="020F0502020204030204" pitchFamily="34" charset="0"/>
                <a:cs typeface="Times New Roman" panose="02020603050405020304" pitchFamily="18" charset="0"/>
              </a:rPr>
              <a:t>objective</a:t>
            </a:r>
            <a:r>
              <a:rPr lang="it-IT" sz="3200" kern="100" dirty="0">
                <a:effectLst/>
                <a:latin typeface="Calibri (Corpo)"/>
                <a:ea typeface="Calibri" panose="020F0502020204030204" pitchFamily="34" charset="0"/>
                <a:cs typeface="Times New Roman" panose="02020603050405020304" pitchFamily="18" charset="0"/>
              </a:rPr>
              <a:t> investigative </a:t>
            </a:r>
            <a:r>
              <a:rPr lang="it-IT" sz="3200" kern="100" dirty="0" err="1">
                <a:effectLst/>
                <a:latin typeface="Calibri (Corpo)"/>
                <a:ea typeface="Calibri" panose="020F0502020204030204" pitchFamily="34" charset="0"/>
                <a:cs typeface="Times New Roman" panose="02020603050405020304" pitchFamily="18" charset="0"/>
              </a:rPr>
              <a:t>interest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emerged</a:t>
            </a:r>
            <a:r>
              <a:rPr lang="it-IT" sz="3200" kern="100" dirty="0">
                <a:effectLst/>
                <a:latin typeface="Calibri (Corpo)"/>
                <a:ea typeface="Calibri" panose="020F0502020204030204" pitchFamily="34" charset="0"/>
                <a:cs typeface="Times New Roman" panose="02020603050405020304" pitchFamily="18" charset="0"/>
              </a:rPr>
              <a:t>.</a:t>
            </a:r>
          </a:p>
          <a:p>
            <a:pPr marL="0" indent="0">
              <a:buNone/>
            </a:pPr>
            <a:r>
              <a:rPr lang="it-IT" sz="3200" kern="100" dirty="0">
                <a:effectLst/>
                <a:latin typeface="Calibri (Corpo)"/>
                <a:ea typeface="Calibri" panose="020F0502020204030204" pitchFamily="34" charset="0"/>
                <a:cs typeface="Times New Roman" panose="02020603050405020304" pitchFamily="18" charset="0"/>
              </a:rPr>
              <a:t>The house </a:t>
            </a:r>
            <a:r>
              <a:rPr lang="it-IT" sz="3200" kern="100" dirty="0" err="1">
                <a:effectLst/>
                <a:latin typeface="Calibri (Corpo)"/>
                <a:ea typeface="Calibri" panose="020F0502020204030204" pitchFamily="34" charset="0"/>
                <a:cs typeface="Times New Roman" panose="02020603050405020304" pitchFamily="18" charset="0"/>
              </a:rPr>
              <a:t>also</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contained</a:t>
            </a:r>
            <a:r>
              <a:rPr lang="it-IT" sz="3200" kern="100" dirty="0">
                <a:effectLst/>
                <a:latin typeface="Calibri (Corpo)"/>
                <a:ea typeface="Calibri" panose="020F0502020204030204" pitchFamily="34" charset="0"/>
                <a:cs typeface="Times New Roman" panose="02020603050405020304" pitchFamily="18" charset="0"/>
              </a:rPr>
              <a:t> a </a:t>
            </a:r>
            <a:r>
              <a:rPr lang="it-IT" sz="3200" kern="100" dirty="0" err="1">
                <a:effectLst/>
                <a:latin typeface="Calibri (Corpo)"/>
                <a:ea typeface="Calibri" panose="020F0502020204030204" pitchFamily="34" charset="0"/>
                <a:cs typeface="Times New Roman" panose="02020603050405020304" pitchFamily="18" charset="0"/>
              </a:rPr>
              <a:t>plastic-coated</a:t>
            </a:r>
            <a:r>
              <a:rPr lang="it-IT" sz="3200" kern="100" dirty="0">
                <a:effectLst/>
                <a:latin typeface="Calibri (Corpo)"/>
                <a:ea typeface="Calibri" panose="020F0502020204030204" pitchFamily="34" charset="0"/>
                <a:cs typeface="Times New Roman" panose="02020603050405020304" pitchFamily="18" charset="0"/>
              </a:rPr>
              <a:t> green </a:t>
            </a:r>
            <a:r>
              <a:rPr lang="it-IT" sz="3200" kern="100" dirty="0" err="1">
                <a:effectLst/>
                <a:latin typeface="Calibri (Corpo)"/>
                <a:ea typeface="Calibri" panose="020F0502020204030204" pitchFamily="34" charset="0"/>
                <a:cs typeface="Times New Roman" panose="02020603050405020304" pitchFamily="18" charset="0"/>
              </a:rPr>
              <a:t>bag</a:t>
            </a:r>
            <a:r>
              <a:rPr lang="it-IT" sz="3200" kern="100" dirty="0">
                <a:effectLst/>
                <a:latin typeface="Calibri (Corpo)"/>
                <a:ea typeface="Calibri" panose="020F0502020204030204" pitchFamily="34" charset="0"/>
                <a:cs typeface="Times New Roman" panose="02020603050405020304" pitchFamily="18" charset="0"/>
              </a:rPr>
              <a:t> with persona! </a:t>
            </a:r>
            <a:r>
              <a:rPr lang="it-IT" sz="3200" kern="100" dirty="0" err="1">
                <a:effectLst/>
                <a:latin typeface="Calibri (Corpo)"/>
                <a:ea typeface="Calibri" panose="020F0502020204030204" pitchFamily="34" charset="0"/>
                <a:cs typeface="Times New Roman" panose="02020603050405020304" pitchFamily="18" charset="0"/>
              </a:rPr>
              <a:t>effects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probably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belonging</a:t>
            </a:r>
            <a:r>
              <a:rPr lang="it-IT" sz="3200" kern="100" dirty="0">
                <a:effectLst/>
                <a:latin typeface="Calibri (Corpo)"/>
                <a:ea typeface="Calibri" panose="020F0502020204030204" pitchFamily="34" charset="0"/>
                <a:cs typeface="Times New Roman" panose="02020603050405020304" pitchFamily="18" charset="0"/>
              </a:rPr>
              <a:t> to the </a:t>
            </a:r>
            <a:r>
              <a:rPr lang="it-IT" sz="3200" kern="100" dirty="0" err="1">
                <a:effectLst/>
                <a:latin typeface="Calibri (Corpo)"/>
                <a:ea typeface="Calibri" panose="020F0502020204030204" pitchFamily="34" charset="0"/>
                <a:cs typeface="Times New Roman" panose="02020603050405020304" pitchFamily="18" charset="0"/>
              </a:rPr>
              <a:t>victim</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affected</a:t>
            </a:r>
            <a:r>
              <a:rPr lang="it-IT" sz="3200" kern="100" dirty="0">
                <a:effectLst/>
                <a:latin typeface="Calibri (Corpo)"/>
                <a:ea typeface="Calibri" panose="020F0502020204030204" pitchFamily="34" charset="0"/>
                <a:cs typeface="Times New Roman" panose="02020603050405020304" pitchFamily="18" charset="0"/>
              </a:rPr>
              <a:t> by </a:t>
            </a:r>
            <a:r>
              <a:rPr lang="it-IT" sz="3200" kern="100" dirty="0" err="1">
                <a:effectLst/>
                <a:latin typeface="Calibri (Corpo)"/>
                <a:ea typeface="Calibri" panose="020F0502020204030204" pitchFamily="34" charset="0"/>
                <a:cs typeface="Times New Roman" panose="02020603050405020304" pitchFamily="18" charset="0"/>
              </a:rPr>
              <a:t>blood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traces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including</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fur</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worn</a:t>
            </a:r>
            <a:r>
              <a:rPr lang="it-IT" sz="3200" kern="100" dirty="0">
                <a:effectLst/>
                <a:latin typeface="Calibri (Corpo)"/>
                <a:ea typeface="Calibri" panose="020F0502020204030204" pitchFamily="34" charset="0"/>
                <a:cs typeface="Times New Roman" panose="02020603050405020304" pitchFamily="18" charset="0"/>
              </a:rPr>
              <a:t> by the Mastropietro, </a:t>
            </a:r>
            <a:r>
              <a:rPr lang="it-IT" sz="3200" kern="100" dirty="0" err="1">
                <a:effectLst/>
                <a:latin typeface="Calibri (Corpo)"/>
                <a:ea typeface="Calibri" panose="020F0502020204030204" pitchFamily="34" charset="0"/>
                <a:cs typeface="Times New Roman" panose="02020603050405020304" pitchFamily="18" charset="0"/>
              </a:rPr>
              <a:t>at</a:t>
            </a:r>
            <a:r>
              <a:rPr lang="it-IT" sz="3200" kern="100" dirty="0">
                <a:effectLst/>
                <a:latin typeface="Calibri (Corpo)"/>
                <a:ea typeface="Calibri" panose="020F0502020204030204" pitchFamily="34" charset="0"/>
                <a:cs typeface="Times New Roman" panose="02020603050405020304" pitchFamily="18" charset="0"/>
              </a:rPr>
              <a:t> the time </a:t>
            </a:r>
            <a:r>
              <a:rPr lang="it-IT" sz="3200" kern="100" dirty="0" err="1">
                <a:effectLst/>
                <a:latin typeface="Calibri (Corpo)"/>
                <a:ea typeface="Calibri" panose="020F0502020204030204" pitchFamily="34" charset="0"/>
                <a:cs typeface="Times New Roman" panose="02020603050405020304" pitchFamily="18" charset="0"/>
              </a:rPr>
              <a:t>when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she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entered</a:t>
            </a:r>
            <a:r>
              <a:rPr lang="it-IT" sz="3200" kern="100" dirty="0">
                <a:effectLst/>
                <a:latin typeface="Calibri (Corpo)"/>
                <a:ea typeface="Calibri" panose="020F0502020204030204" pitchFamily="34" charset="0"/>
                <a:cs typeface="Times New Roman" panose="02020603050405020304" pitchFamily="18" charset="0"/>
              </a:rPr>
              <a:t> the Matteucci </a:t>
            </a:r>
            <a:r>
              <a:rPr lang="it-IT" sz="3200" kern="100" dirty="0" err="1">
                <a:effectLst/>
                <a:latin typeface="Calibri (Corpo)"/>
                <a:ea typeface="Calibri" panose="020F0502020204030204" pitchFamily="34" charset="0"/>
                <a:cs typeface="Times New Roman" panose="02020603050405020304" pitchFamily="18" charset="0"/>
              </a:rPr>
              <a:t>pharmacy</a:t>
            </a:r>
            <a:r>
              <a:rPr lang="it-IT" sz="3200" kern="100" dirty="0">
                <a:effectLst/>
                <a:latin typeface="Calibri (Corpo)"/>
                <a:ea typeface="Calibri" panose="020F0502020204030204" pitchFamily="34" charset="0"/>
                <a:cs typeface="Times New Roman" panose="02020603050405020304" pitchFamily="18" charset="0"/>
              </a:rPr>
              <a:t>, and a </a:t>
            </a:r>
            <a:r>
              <a:rPr lang="it-IT" sz="3200" kern="100" dirty="0" err="1">
                <a:effectLst/>
                <a:latin typeface="Calibri (Corpo)"/>
                <a:ea typeface="Calibri" panose="020F0502020204030204" pitchFamily="34" charset="0"/>
                <a:cs typeface="Times New Roman" panose="02020603050405020304" pitchFamily="18" charset="0"/>
              </a:rPr>
              <a:t>wristwatch</a:t>
            </a:r>
            <a:r>
              <a:rPr lang="it-IT" sz="3200" kern="100" dirty="0">
                <a:effectLst/>
                <a:latin typeface="Calibri (Corpo)"/>
                <a:ea typeface="Calibri" panose="020F0502020204030204" pitchFamily="34" charset="0"/>
                <a:cs typeface="Times New Roman" panose="02020603050405020304" pitchFamily="18" charset="0"/>
              </a:rPr>
              <a:t>. In </a:t>
            </a:r>
            <a:r>
              <a:rPr lang="it-IT" sz="3200" kern="100" dirty="0" err="1">
                <a:effectLst/>
                <a:latin typeface="Calibri (Corpo)"/>
                <a:ea typeface="Calibri" panose="020F0502020204030204" pitchFamily="34" charset="0"/>
                <a:cs typeface="Times New Roman" panose="02020603050405020304" pitchFamily="18" charset="0"/>
              </a:rPr>
              <a:t>addition</a:t>
            </a:r>
            <a:r>
              <a:rPr lang="it-IT" sz="3200" kern="100" dirty="0">
                <a:effectLst/>
                <a:latin typeface="Calibri (Corpo)"/>
                <a:ea typeface="Calibri" panose="020F0502020204030204" pitchFamily="34" charset="0"/>
                <a:cs typeface="Times New Roman" panose="02020603050405020304" pitchFamily="18" charset="0"/>
              </a:rPr>
              <a:t>, a </a:t>
            </a:r>
            <a:r>
              <a:rPr lang="it-IT" sz="3200" kern="100" dirty="0" err="1">
                <a:effectLst/>
                <a:latin typeface="Calibri (Corpo)"/>
                <a:ea typeface="Calibri" panose="020F0502020204030204" pitchFamily="34" charset="0"/>
                <a:cs typeface="Times New Roman" panose="02020603050405020304" pitchFamily="18" charset="0"/>
              </a:rPr>
              <a:t>receipt</a:t>
            </a:r>
            <a:r>
              <a:rPr lang="it-IT" sz="3200" kern="100" dirty="0">
                <a:effectLst/>
                <a:latin typeface="Calibri (Corpo)"/>
                <a:ea typeface="Calibri" panose="020F0502020204030204" pitchFamily="34" charset="0"/>
                <a:cs typeface="Times New Roman" panose="02020603050405020304" pitchFamily="18" charset="0"/>
              </a:rPr>
              <a:t> from the </a:t>
            </a:r>
            <a:r>
              <a:rPr lang="it-IT" sz="3200" kern="100" dirty="0" err="1">
                <a:effectLst/>
                <a:latin typeface="Calibri (Corpo)"/>
                <a:ea typeface="Calibri" panose="020F0502020204030204" pitchFamily="34" charset="0"/>
                <a:cs typeface="Times New Roman" panose="02020603050405020304" pitchFamily="18" charset="0"/>
              </a:rPr>
              <a:t>same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pharmacy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found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indicating</a:t>
            </a:r>
            <a:r>
              <a:rPr lang="it-IT" sz="3200" kern="100" dirty="0">
                <a:effectLst/>
                <a:latin typeface="Calibri (Corpo)"/>
                <a:ea typeface="Calibri" panose="020F0502020204030204" pitchFamily="34" charset="0"/>
                <a:cs typeface="Times New Roman" panose="02020603050405020304" pitchFamily="18" charset="0"/>
              </a:rPr>
              <a:t> 11.01 </a:t>
            </a:r>
            <a:r>
              <a:rPr lang="it-IT" sz="3200" kern="100" dirty="0" err="1">
                <a:effectLst/>
                <a:latin typeface="Calibri (Corpo)"/>
                <a:ea typeface="Calibri" panose="020F0502020204030204" pitchFamily="34" charset="0"/>
                <a:cs typeface="Times New Roman" panose="02020603050405020304" pitchFamily="18" charset="0"/>
              </a:rPr>
              <a:t>am</a:t>
            </a:r>
            <a:r>
              <a:rPr lang="it-IT" sz="3200" kern="100" dirty="0">
                <a:effectLst/>
                <a:latin typeface="Calibri (Corpo)"/>
                <a:ea typeface="Calibri" panose="020F0502020204030204" pitchFamily="34" charset="0"/>
                <a:cs typeface="Times New Roman" panose="02020603050405020304" pitchFamily="18" charset="0"/>
              </a:rPr>
              <a:t> on the 30th of </a:t>
            </a:r>
            <a:r>
              <a:rPr lang="it-IT" sz="3200" kern="100" dirty="0" err="1">
                <a:effectLst/>
                <a:latin typeface="Calibri (Corpo)"/>
                <a:ea typeface="Calibri" panose="020F0502020204030204" pitchFamily="34" charset="0"/>
                <a:cs typeface="Times New Roman" panose="02020603050405020304" pitchFamily="18" charset="0"/>
              </a:rPr>
              <a:t>January</a:t>
            </a:r>
            <a:r>
              <a:rPr lang="it-IT" sz="3200" kern="100" dirty="0">
                <a:effectLst/>
                <a:latin typeface="Calibri (Corpo)"/>
                <a:ea typeface="Calibri" panose="020F0502020204030204" pitchFamily="34" charset="0"/>
                <a:cs typeface="Times New Roman" panose="02020603050405020304" pitchFamily="18" charset="0"/>
              </a:rPr>
              <a:t> 2018, a time </a:t>
            </a:r>
            <a:r>
              <a:rPr lang="it-IT" sz="3200" kern="100" dirty="0" err="1">
                <a:effectLst/>
                <a:latin typeface="Calibri (Corpo)"/>
                <a:ea typeface="Calibri" panose="020F0502020204030204" pitchFamily="34" charset="0"/>
                <a:cs typeface="Times New Roman" panose="02020603050405020304" pitchFamily="18" charset="0"/>
              </a:rPr>
              <a:t>compatible</a:t>
            </a:r>
            <a:r>
              <a:rPr lang="it-IT" sz="3200" kern="100" dirty="0">
                <a:effectLst/>
                <a:latin typeface="Calibri (Corpo)"/>
                <a:ea typeface="Calibri" panose="020F0502020204030204" pitchFamily="34" charset="0"/>
                <a:cs typeface="Times New Roman" panose="02020603050405020304" pitchFamily="18" charset="0"/>
              </a:rPr>
              <a:t> with the </a:t>
            </a:r>
            <a:r>
              <a:rPr lang="it-IT" sz="3200" kern="100" dirty="0" err="1">
                <a:effectLst/>
                <a:latin typeface="Calibri (Corpo)"/>
                <a:ea typeface="Calibri" panose="020F0502020204030204" pitchFamily="34" charset="0"/>
                <a:cs typeface="Times New Roman" panose="02020603050405020304" pitchFamily="18" charset="0"/>
              </a:rPr>
              <a:t>purchase</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syringe</a:t>
            </a:r>
            <a:r>
              <a:rPr lang="it-IT" sz="3200" kern="100" dirty="0">
                <a:effectLst/>
                <a:latin typeface="Calibri (Corpo)"/>
                <a:ea typeface="Calibri" panose="020F0502020204030204" pitchFamily="34" charset="0"/>
                <a:cs typeface="Times New Roman" panose="02020603050405020304" pitchFamily="18" charset="0"/>
              </a:rPr>
              <a:t> made by the girl.</a:t>
            </a:r>
          </a:p>
          <a:p>
            <a:pPr marL="0" indent="0">
              <a:buNone/>
            </a:pPr>
            <a:endParaRPr lang="it-IT" sz="3200" kern="100" dirty="0">
              <a:effectLst/>
              <a:latin typeface="Calibri (Corpo)"/>
              <a:ea typeface="Calibri" panose="020F0502020204030204" pitchFamily="34" charset="0"/>
              <a:cs typeface="Times New Roman" panose="02020603050405020304" pitchFamily="18" charset="0"/>
            </a:endParaRPr>
          </a:p>
          <a:p>
            <a:endParaRPr lang="it-IT" sz="3200" dirty="0">
              <a:latin typeface="Calibri (Corpo)"/>
            </a:endParaRPr>
          </a:p>
        </p:txBody>
      </p:sp>
    </p:spTree>
    <p:extLst>
      <p:ext uri="{BB962C8B-B14F-4D97-AF65-F5344CB8AC3E}">
        <p14:creationId xmlns:p14="http://schemas.microsoft.com/office/powerpoint/2010/main" val="26189783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3271003-B28B-01B6-3459-BFE8DCE2B7E0}"/>
              </a:ext>
            </a:extLst>
          </p:cNvPr>
          <p:cNvSpPr>
            <a:spLocks noGrp="1"/>
          </p:cNvSpPr>
          <p:nvPr>
            <p:ph idx="1"/>
          </p:nvPr>
        </p:nvSpPr>
        <p:spPr>
          <a:xfrm>
            <a:off x="292231" y="207390"/>
            <a:ext cx="11651530" cy="5969573"/>
          </a:xfrm>
        </p:spPr>
        <p:txBody>
          <a:bodyPr>
            <a:noAutofit/>
          </a:bodyPr>
          <a:lstStyle/>
          <a:p>
            <a:pPr marL="0" indent="0">
              <a:buNone/>
            </a:pPr>
            <a:r>
              <a:rPr lang="it-IT" kern="100" dirty="0">
                <a:effectLst/>
                <a:latin typeface="Calibri (Corpo)"/>
                <a:ea typeface="Calibri" panose="020F0502020204030204" pitchFamily="34" charset="0"/>
                <a:cs typeface="Times New Roman" panose="02020603050405020304" pitchFamily="18" charset="0"/>
              </a:rPr>
              <a:t>The </a:t>
            </a:r>
            <a:r>
              <a:rPr lang="it-IT" kern="100" dirty="0" err="1">
                <a:effectLst/>
                <a:latin typeface="Calibri (Corpo)"/>
                <a:ea typeface="Calibri" panose="020F0502020204030204" pitchFamily="34" charset="0"/>
                <a:cs typeface="Times New Roman" panose="02020603050405020304" pitchFamily="18" charset="0"/>
              </a:rPr>
              <a:t>disarticulation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defined</a:t>
            </a:r>
            <a:r>
              <a:rPr lang="it-IT" kern="100" dirty="0">
                <a:effectLst/>
                <a:latin typeface="Calibri (Corpo)"/>
                <a:ea typeface="Calibri" panose="020F0502020204030204" pitchFamily="34" charset="0"/>
                <a:cs typeface="Times New Roman" panose="02020603050405020304" pitchFamily="18" charset="0"/>
              </a:rPr>
              <a:t> by Cingolani </a:t>
            </a:r>
            <a:r>
              <a:rPr lang="it-IT" kern="100" dirty="0" err="1">
                <a:effectLst/>
                <a:latin typeface="Calibri (Corpo)"/>
                <a:ea typeface="Calibri" panose="020F0502020204030204" pitchFamily="34" charset="0"/>
                <a:cs typeface="Times New Roman" panose="02020603050405020304" pitchFamily="18" charset="0"/>
              </a:rPr>
              <a:t>as</a:t>
            </a:r>
            <a:r>
              <a:rPr lang="it-IT" kern="100" dirty="0">
                <a:effectLst/>
                <a:latin typeface="Calibri (Corpo)"/>
                <a:ea typeface="Calibri" panose="020F0502020204030204" pitchFamily="34" charset="0"/>
                <a:cs typeface="Times New Roman" panose="02020603050405020304" pitchFamily="18" charset="0"/>
              </a:rPr>
              <a:t> a </a:t>
            </a:r>
            <a:r>
              <a:rPr lang="it-IT" kern="100" dirty="0" err="1">
                <a:effectLst/>
                <a:latin typeface="Calibri (Corpo)"/>
                <a:ea typeface="Calibri" panose="020F0502020204030204" pitchFamily="34" charset="0"/>
                <a:cs typeface="Times New Roman" panose="02020603050405020304" pitchFamily="18" charset="0"/>
              </a:rPr>
              <a:t>technically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refined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operation</a:t>
            </a:r>
            <a:r>
              <a:rPr lang="it-IT" kern="100" dirty="0">
                <a:effectLst/>
                <a:latin typeface="Calibri (Corpo)"/>
                <a:ea typeface="Calibri" panose="020F0502020204030204" pitchFamily="34" charset="0"/>
                <a:cs typeface="Times New Roman" panose="02020603050405020304" pitchFamily="18" charset="0"/>
              </a:rPr>
              <a:t> (pag.83 of the minutes </a:t>
            </a:r>
            <a:r>
              <a:rPr lang="it-IT" kern="100" dirty="0" err="1">
                <a:effectLst/>
                <a:latin typeface="Calibri (Corpo)"/>
                <a:ea typeface="Calibri" panose="020F0502020204030204" pitchFamily="34" charset="0"/>
                <a:cs typeface="Times New Roman" panose="02020603050405020304" pitchFamily="18" charset="0"/>
              </a:rPr>
              <a:t>filed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had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been</a:t>
            </a:r>
            <a:r>
              <a:rPr lang="it-IT" kern="100" dirty="0">
                <a:effectLst/>
                <a:latin typeface="Calibri (Corpo)"/>
                <a:ea typeface="Calibri" panose="020F0502020204030204" pitchFamily="34" charset="0"/>
                <a:cs typeface="Times New Roman" panose="02020603050405020304" pitchFamily="18" charset="0"/>
              </a:rPr>
              <a:t> made "</a:t>
            </a:r>
            <a:r>
              <a:rPr lang="it-IT" kern="100" dirty="0" err="1">
                <a:effectLst/>
                <a:latin typeface="Calibri (Corpo)"/>
                <a:ea typeface="Calibri" panose="020F0502020204030204" pitchFamily="34" charset="0"/>
                <a:cs typeface="Times New Roman" panose="02020603050405020304" pitchFamily="18" charset="0"/>
              </a:rPr>
              <a:t>correctly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at</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level</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shoulders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articulation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between</a:t>
            </a:r>
            <a:r>
              <a:rPr lang="it-IT" kern="100" dirty="0">
                <a:effectLst/>
                <a:latin typeface="Calibri (Corpo)"/>
                <a:ea typeface="Calibri" panose="020F0502020204030204" pitchFamily="34" charset="0"/>
                <a:cs typeface="Times New Roman" panose="02020603050405020304" pitchFamily="18" charset="0"/>
              </a:rPr>
              <a:t> the heads of the </a:t>
            </a:r>
            <a:r>
              <a:rPr lang="it-IT" kern="100" dirty="0" err="1">
                <a:effectLst/>
                <a:latin typeface="Calibri (Corpo)"/>
                <a:ea typeface="Calibri" panose="020F0502020204030204" pitchFamily="34" charset="0"/>
                <a:cs typeface="Times New Roman" panose="02020603050405020304" pitchFamily="18" charset="0"/>
              </a:rPr>
              <a:t>shoulders</a:t>
            </a:r>
            <a:r>
              <a:rPr lang="it-IT" kern="100" dirty="0">
                <a:effectLst/>
                <a:latin typeface="Calibri (Corpo)"/>
                <a:ea typeface="Calibri" panose="020F0502020204030204" pitchFamily="34" charset="0"/>
                <a:cs typeface="Times New Roman" panose="02020603050405020304" pitchFamily="18" charset="0"/>
              </a:rPr>
              <a:t> and the </a:t>
            </a:r>
            <a:r>
              <a:rPr lang="it-IT" kern="100" dirty="0" err="1">
                <a:effectLst/>
                <a:latin typeface="Calibri (Corpo)"/>
                <a:ea typeface="Calibri" panose="020F0502020204030204" pitchFamily="34" charset="0"/>
                <a:cs typeface="Times New Roman" panose="02020603050405020304" pitchFamily="18" charset="0"/>
              </a:rPr>
              <a:t>glenoid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cavity</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scapula</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elbows</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hips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coxofemural</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articulation</a:t>
            </a:r>
            <a:r>
              <a:rPr lang="it-IT" kern="100" dirty="0">
                <a:effectLst/>
                <a:latin typeface="Calibri (Corpo)"/>
                <a:ea typeface="Calibri" panose="020F0502020204030204" pitchFamily="34" charset="0"/>
                <a:cs typeface="Times New Roman" panose="02020603050405020304" pitchFamily="18" charset="0"/>
              </a:rPr>
              <a:t>). In </a:t>
            </a:r>
            <a:r>
              <a:rPr lang="it-IT" kern="100" dirty="0" err="1">
                <a:effectLst/>
                <a:latin typeface="Calibri (Corpo)"/>
                <a:ea typeface="Calibri" panose="020F0502020204030204" pitchFamily="34" charset="0"/>
                <a:cs typeface="Times New Roman" panose="02020603050405020304" pitchFamily="18" charset="0"/>
              </a:rPr>
              <a:t>correspondence</a:t>
            </a:r>
            <a:r>
              <a:rPr lang="it-IT" kern="100" dirty="0">
                <a:effectLst/>
                <a:latin typeface="Calibri (Corpo)"/>
                <a:ea typeface="Calibri" panose="020F0502020204030204" pitchFamily="34" charset="0"/>
                <a:cs typeface="Times New Roman" panose="02020603050405020304" pitchFamily="18" charset="0"/>
              </a:rPr>
              <a:t> of </a:t>
            </a:r>
            <a:r>
              <a:rPr lang="it-IT" kern="100" dirty="0" err="1">
                <a:effectLst/>
                <a:latin typeface="Calibri (Corpo)"/>
                <a:ea typeface="Calibri" panose="020F0502020204030204" pitchFamily="34" charset="0"/>
                <a:cs typeface="Times New Roman" panose="02020603050405020304" pitchFamily="18" charset="0"/>
              </a:rPr>
              <a:t>these</a:t>
            </a:r>
            <a:r>
              <a:rPr lang="it-IT" kern="100" dirty="0">
                <a:effectLst/>
                <a:latin typeface="Calibri (Corpo)"/>
                <a:ea typeface="Calibri" panose="020F0502020204030204" pitchFamily="34" charset="0"/>
                <a:cs typeface="Times New Roman" panose="02020603050405020304" pitchFamily="18" charset="0"/>
              </a:rPr>
              <a:t> joints, the </a:t>
            </a:r>
            <a:r>
              <a:rPr lang="it-IT" kern="100" dirty="0" err="1">
                <a:effectLst/>
                <a:latin typeface="Calibri (Corpo)"/>
                <a:ea typeface="Calibri" panose="020F0502020204030204" pitchFamily="34" charset="0"/>
                <a:cs typeface="Times New Roman" panose="02020603050405020304" pitchFamily="18" charset="0"/>
              </a:rPr>
              <a:t>dissection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had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been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equally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correctly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performed</a:t>
            </a:r>
            <a:r>
              <a:rPr lang="it-IT" kern="100" dirty="0">
                <a:effectLst/>
                <a:latin typeface="Calibri (Corpo)"/>
                <a:ea typeface="Calibri" panose="020F0502020204030204" pitchFamily="34" charset="0"/>
                <a:cs typeface="Times New Roman" panose="02020603050405020304" pitchFamily="18" charset="0"/>
              </a:rPr>
              <a:t>, and by an </a:t>
            </a:r>
            <a:r>
              <a:rPr lang="it-IT" kern="100" dirty="0" err="1">
                <a:effectLst/>
                <a:latin typeface="Calibri (Corpo)"/>
                <a:ea typeface="Calibri" panose="020F0502020204030204" pitchFamily="34" charset="0"/>
                <a:cs typeface="Times New Roman" panose="02020603050405020304" pitchFamily="18" charset="0"/>
              </a:rPr>
              <a:t>expert</a:t>
            </a:r>
            <a:r>
              <a:rPr lang="it-IT" kern="100" dirty="0">
                <a:effectLst/>
                <a:latin typeface="Calibri (Corpo)"/>
                <a:ea typeface="Calibri" panose="020F0502020204030204" pitchFamily="34" charset="0"/>
                <a:cs typeface="Times New Roman" panose="02020603050405020304" pitchFamily="18" charset="0"/>
              </a:rPr>
              <a:t> hand, </a:t>
            </a:r>
            <a:r>
              <a:rPr lang="it-IT" kern="100" dirty="0" err="1">
                <a:effectLst/>
                <a:latin typeface="Calibri (Corpo)"/>
                <a:ea typeface="Calibri" panose="020F0502020204030204" pitchFamily="34" charset="0"/>
                <a:cs typeface="Times New Roman" panose="02020603050405020304" pitchFamily="18" charset="0"/>
              </a:rPr>
              <a:t>at</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level</a:t>
            </a:r>
            <a:r>
              <a:rPr lang="it-IT" kern="100" dirty="0">
                <a:effectLst/>
                <a:latin typeface="Calibri (Corpo)"/>
                <a:ea typeface="Calibri" panose="020F0502020204030204" pitchFamily="34" charset="0"/>
                <a:cs typeface="Times New Roman" panose="02020603050405020304" pitchFamily="18" charset="0"/>
              </a:rPr>
              <a:t> of the capsular and </a:t>
            </a:r>
            <a:r>
              <a:rPr lang="it-IT" kern="100" dirty="0" err="1">
                <a:effectLst/>
                <a:latin typeface="Calibri (Corpo)"/>
                <a:ea typeface="Calibri" panose="020F0502020204030204" pitchFamily="34" charset="0"/>
                <a:cs typeface="Times New Roman" panose="02020603050405020304" pitchFamily="18" charset="0"/>
              </a:rPr>
              <a:t>ligamentous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structures</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knees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should</a:t>
            </a:r>
            <a:r>
              <a:rPr lang="it-IT" kern="100" dirty="0">
                <a:effectLst/>
                <a:latin typeface="Calibri (Corpo)"/>
                <a:ea typeface="Calibri" panose="020F0502020204030204" pitchFamily="34" charset="0"/>
                <a:cs typeface="Times New Roman" panose="02020603050405020304" pitchFamily="18" charset="0"/>
              </a:rPr>
              <a:t> be </a:t>
            </a:r>
            <a:r>
              <a:rPr lang="it-IT" kern="100" dirty="0" err="1">
                <a:effectLst/>
                <a:latin typeface="Calibri (Corpo)"/>
                <a:ea typeface="Calibri" panose="020F0502020204030204" pitchFamily="34" charset="0"/>
                <a:cs typeface="Times New Roman" panose="02020603050405020304" pitchFamily="18" charset="0"/>
              </a:rPr>
              <a:t>noted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that</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aforementioned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procedures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highlighted</a:t>
            </a:r>
            <a:r>
              <a:rPr lang="it-IT" kern="100" dirty="0">
                <a:effectLst/>
                <a:latin typeface="Calibri (Corpo)"/>
                <a:ea typeface="Calibri" panose="020F0502020204030204" pitchFamily="34" charset="0"/>
                <a:cs typeface="Times New Roman" panose="02020603050405020304" pitchFamily="18" charset="0"/>
              </a:rPr>
              <a:t> by the </a:t>
            </a:r>
            <a:r>
              <a:rPr lang="it-IT" kern="100" dirty="0" err="1">
                <a:effectLst/>
                <a:latin typeface="Calibri (Corpo)"/>
                <a:ea typeface="Calibri" panose="020F0502020204030204" pitchFamily="34" charset="0"/>
                <a:cs typeface="Times New Roman" panose="02020603050405020304" pitchFamily="18" charset="0"/>
              </a:rPr>
              <a:t>consultants</a:t>
            </a:r>
            <a:r>
              <a:rPr lang="it-IT" kern="100" dirty="0">
                <a:effectLst/>
                <a:latin typeface="Calibri (Corpo)"/>
                <a:ea typeface="Calibri" panose="020F0502020204030204" pitchFamily="34" charset="0"/>
                <a:cs typeface="Times New Roman" panose="02020603050405020304" pitchFamily="18" charset="0"/>
              </a:rPr>
              <a:t>, in an appropriate </a:t>
            </a:r>
            <a:r>
              <a:rPr lang="it-IT" kern="100" dirty="0" err="1">
                <a:effectLst/>
                <a:latin typeface="Calibri (Corpo)"/>
                <a:ea typeface="Calibri" panose="020F0502020204030204" pitchFamily="34" charset="0"/>
                <a:cs typeface="Times New Roman" panose="02020603050405020304" pitchFamily="18" charset="0"/>
              </a:rPr>
              <a:t>environment</a:t>
            </a:r>
            <a:r>
              <a:rPr lang="it-IT" kern="100" dirty="0">
                <a:effectLst/>
                <a:latin typeface="Calibri (Corpo)"/>
                <a:ea typeface="Calibri" panose="020F0502020204030204" pitchFamily="34" charset="0"/>
                <a:cs typeface="Times New Roman" panose="02020603050405020304" pitchFamily="18" charset="0"/>
              </a:rPr>
              <a:t> and on </a:t>
            </a:r>
            <a:r>
              <a:rPr lang="it-IT" kern="100" dirty="0" err="1">
                <a:effectLst/>
                <a:latin typeface="Calibri (Corpo)"/>
                <a:ea typeface="Calibri" panose="020F0502020204030204" pitchFamily="34" charset="0"/>
                <a:cs typeface="Times New Roman" panose="02020603050405020304" pitchFamily="18" charset="0"/>
              </a:rPr>
              <a:t>suitable</a:t>
            </a:r>
            <a:r>
              <a:rPr lang="it-IT" kern="100" dirty="0">
                <a:effectLst/>
                <a:latin typeface="Calibri (Corpo)"/>
                <a:ea typeface="Calibri" panose="020F0502020204030204" pitchFamily="34" charset="0"/>
                <a:cs typeface="Times New Roman" panose="02020603050405020304" pitchFamily="18" charset="0"/>
              </a:rPr>
              <a:t> support plans, </a:t>
            </a:r>
            <a:r>
              <a:rPr lang="it-IT" kern="100" dirty="0" err="1">
                <a:effectLst/>
                <a:latin typeface="Calibri (Corpo)"/>
                <a:ea typeface="Calibri" panose="020F0502020204030204" pitchFamily="34" charset="0"/>
                <a:cs typeface="Times New Roman" panose="02020603050405020304" pitchFamily="18" charset="0"/>
              </a:rPr>
              <a:t>conducted</a:t>
            </a:r>
            <a:r>
              <a:rPr lang="it-IT" kern="100" dirty="0">
                <a:effectLst/>
                <a:latin typeface="Calibri (Corpo)"/>
                <a:ea typeface="Calibri" panose="020F0502020204030204" pitchFamily="34" charset="0"/>
                <a:cs typeface="Times New Roman" panose="02020603050405020304" pitchFamily="18" charset="0"/>
              </a:rPr>
              <a:t> by a </a:t>
            </a:r>
            <a:r>
              <a:rPr lang="it-IT" kern="100" dirty="0" err="1">
                <a:effectLst/>
                <a:latin typeface="Calibri (Corpo)"/>
                <a:ea typeface="Calibri" panose="020F0502020204030204" pitchFamily="34" charset="0"/>
                <a:cs typeface="Times New Roman" panose="02020603050405020304" pitchFamily="18" charset="0"/>
              </a:rPr>
              <a:t>person</a:t>
            </a:r>
            <a:r>
              <a:rPr lang="it-IT" kern="100" dirty="0">
                <a:effectLst/>
                <a:latin typeface="Calibri (Corpo)"/>
                <a:ea typeface="Calibri" panose="020F0502020204030204" pitchFamily="34" charset="0"/>
                <a:cs typeface="Times New Roman" panose="02020603050405020304" pitchFamily="18" charset="0"/>
              </a:rPr>
              <a:t> with </a:t>
            </a:r>
            <a:r>
              <a:rPr lang="it-IT" kern="100" dirty="0" err="1">
                <a:effectLst/>
                <a:latin typeface="Calibri (Corpo)"/>
                <a:ea typeface="Calibri" panose="020F0502020204030204" pitchFamily="34" charset="0"/>
                <a:cs typeface="Times New Roman" panose="02020603050405020304" pitchFamily="18" charset="0"/>
              </a:rPr>
              <a:t>experience</a:t>
            </a:r>
            <a:r>
              <a:rPr lang="it-IT" kern="100" dirty="0">
                <a:effectLst/>
                <a:latin typeface="Calibri (Corpo)"/>
                <a:ea typeface="Calibri" panose="020F0502020204030204" pitchFamily="34" charset="0"/>
                <a:cs typeface="Times New Roman" panose="02020603050405020304" pitchFamily="18" charset="0"/>
              </a:rPr>
              <a:t> in cutting up, </a:t>
            </a:r>
            <a:r>
              <a:rPr lang="it-IT" kern="100" dirty="0" err="1">
                <a:effectLst/>
                <a:latin typeface="Calibri (Corpo)"/>
                <a:ea typeface="Calibri" panose="020F0502020204030204" pitchFamily="34" charset="0"/>
                <a:cs typeface="Times New Roman" panose="02020603050405020304" pitchFamily="18" charset="0"/>
              </a:rPr>
              <a:t>without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interruption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require</a:t>
            </a:r>
            <a:r>
              <a:rPr lang="it-IT" kern="100" dirty="0">
                <a:effectLst/>
                <a:latin typeface="Calibri (Corpo)"/>
                <a:ea typeface="Calibri" panose="020F0502020204030204" pitchFamily="34" charset="0"/>
                <a:cs typeface="Times New Roman" panose="02020603050405020304" pitchFamily="18" charset="0"/>
              </a:rPr>
              <a:t> a </a:t>
            </a:r>
            <a:r>
              <a:rPr lang="it-IT" kern="100" dirty="0" err="1">
                <a:effectLst/>
                <a:latin typeface="Calibri (Corpo)"/>
                <a:ea typeface="Calibri" panose="020F0502020204030204" pitchFamily="34" charset="0"/>
                <a:cs typeface="Times New Roman" panose="02020603050405020304" pitchFamily="18" charset="0"/>
              </a:rPr>
              <a:t>longer</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than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three</a:t>
            </a:r>
            <a:r>
              <a:rPr lang="it-IT" kern="100" dirty="0">
                <a:effectLst/>
                <a:latin typeface="Calibri (Corpo)"/>
                <a:ea typeface="Calibri" panose="020F0502020204030204" pitchFamily="34" charset="0"/>
                <a:cs typeface="Times New Roman" panose="02020603050405020304" pitchFamily="18" charset="0"/>
              </a:rPr>
              <a:t> hours time frame (</a:t>
            </a:r>
            <a:r>
              <a:rPr lang="it-IT" kern="100" dirty="0" err="1">
                <a:effectLst/>
                <a:latin typeface="Calibri (Corpo)"/>
                <a:ea typeface="Calibri" panose="020F0502020204030204" pitchFamily="34" charset="0"/>
                <a:cs typeface="Times New Roman" panose="02020603050405020304" pitchFamily="18" charset="0"/>
              </a:rPr>
              <a:t>see</a:t>
            </a:r>
            <a:r>
              <a:rPr lang="it-IT" kern="100" dirty="0">
                <a:effectLst/>
                <a:latin typeface="Calibri (Corpo)"/>
                <a:ea typeface="Calibri" panose="020F0502020204030204" pitchFamily="34" charset="0"/>
                <a:cs typeface="Times New Roman" panose="02020603050405020304" pitchFamily="18" charset="0"/>
              </a:rPr>
              <a:t> page 30 of the </a:t>
            </a:r>
            <a:r>
              <a:rPr lang="it-IT" kern="100" dirty="0" err="1">
                <a:effectLst/>
                <a:latin typeface="Calibri (Corpo)"/>
                <a:ea typeface="Calibri" panose="020F0502020204030204" pitchFamily="34" charset="0"/>
                <a:cs typeface="Times New Roman" panose="02020603050405020304" pitchFamily="18" charset="0"/>
              </a:rPr>
              <a:t>consultancy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including</a:t>
            </a:r>
            <a:r>
              <a:rPr lang="it-IT" kern="100" dirty="0">
                <a:effectLst/>
                <a:latin typeface="Calibri (Corpo)"/>
                <a:ea typeface="Calibri" panose="020F0502020204030204" pitchFamily="34" charset="0"/>
                <a:cs typeface="Times New Roman" panose="02020603050405020304" pitchFamily="18" charset="0"/>
              </a:rPr>
              <a:t> the time </a:t>
            </a:r>
            <a:r>
              <a:rPr lang="it-IT" kern="100" dirty="0" err="1">
                <a:effectLst/>
                <a:latin typeface="Calibri (Corpo)"/>
                <a:ea typeface="Calibri" panose="020F0502020204030204" pitchFamily="34" charset="0"/>
                <a:cs typeface="Times New Roman" panose="02020603050405020304" pitchFamily="18" charset="0"/>
              </a:rPr>
              <a:t>required</a:t>
            </a:r>
            <a:r>
              <a:rPr lang="it-IT" kern="100" dirty="0">
                <a:effectLst/>
                <a:latin typeface="Calibri (Corpo)"/>
                <a:ea typeface="Calibri" panose="020F0502020204030204" pitchFamily="34" charset="0"/>
                <a:cs typeface="Times New Roman" panose="02020603050405020304" pitchFamily="18" charset="0"/>
              </a:rPr>
              <a:t> for</a:t>
            </a:r>
          </a:p>
          <a:p>
            <a:pPr marL="0" indent="0">
              <a:buNone/>
            </a:pPr>
            <a:r>
              <a:rPr lang="it-IT" kern="100" dirty="0" err="1">
                <a:effectLst/>
                <a:latin typeface="Calibri (Corpo)"/>
                <a:ea typeface="Calibri" panose="020F0502020204030204" pitchFamily="34" charset="0"/>
                <a:cs typeface="Times New Roman" panose="02020603050405020304" pitchFamily="18" charset="0"/>
              </a:rPr>
              <a:t>skinning</a:t>
            </a:r>
            <a:r>
              <a:rPr lang="it-IT" kern="100" dirty="0">
                <a:effectLst/>
                <a:latin typeface="Calibri (Corpo)"/>
                <a:ea typeface="Calibri" panose="020F0502020204030204" pitchFamily="34" charset="0"/>
                <a:cs typeface="Times New Roman" panose="02020603050405020304" pitchFamily="18" charset="0"/>
              </a:rPr>
              <a:t> and </a:t>
            </a:r>
            <a:r>
              <a:rPr lang="it-IT" kern="100" dirty="0" err="1">
                <a:effectLst/>
                <a:latin typeface="Calibri (Corpo)"/>
                <a:ea typeface="Calibri" panose="020F0502020204030204" pitchFamily="34" charset="0"/>
                <a:cs typeface="Times New Roman" panose="02020603050405020304" pitchFamily="18" charset="0"/>
              </a:rPr>
              <a:t>washing</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procedures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Finally</a:t>
            </a:r>
            <a:r>
              <a:rPr lang="it-IT" kern="100" dirty="0">
                <a:effectLst/>
                <a:latin typeface="Calibri (Corpo)"/>
                <a:ea typeface="Calibri" panose="020F0502020204030204" pitchFamily="34" charset="0"/>
                <a:cs typeface="Times New Roman" panose="02020603050405020304" pitchFamily="18" charset="0"/>
              </a:rPr>
              <a:t>, a </a:t>
            </a:r>
            <a:r>
              <a:rPr lang="it-IT" kern="100" dirty="0" err="1">
                <a:effectLst/>
                <a:latin typeface="Calibri (Corpo)"/>
                <a:ea typeface="Calibri" panose="020F0502020204030204" pitchFamily="34" charset="0"/>
                <a:cs typeface="Times New Roman" panose="02020603050405020304" pitchFamily="18" charset="0"/>
              </a:rPr>
              <a:t>median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sternotomy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was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performed</a:t>
            </a:r>
            <a:r>
              <a:rPr lang="it-IT" kern="100" dirty="0">
                <a:effectLst/>
                <a:latin typeface="Calibri (Corpo)"/>
                <a:ea typeface="Calibri" panose="020F0502020204030204" pitchFamily="34" charset="0"/>
                <a:cs typeface="Times New Roman" panose="02020603050405020304" pitchFamily="18" charset="0"/>
              </a:rPr>
              <a:t> on the </a:t>
            </a:r>
            <a:r>
              <a:rPr lang="it-IT" kern="100" dirty="0" err="1">
                <a:effectLst/>
                <a:latin typeface="Calibri (Corpo)"/>
                <a:ea typeface="Calibri" panose="020F0502020204030204" pitchFamily="34" charset="0"/>
                <a:cs typeface="Times New Roman" panose="02020603050405020304" pitchFamily="18" charset="0"/>
              </a:rPr>
              <a:t>corpse</a:t>
            </a:r>
            <a:r>
              <a:rPr lang="it-IT" kern="100" dirty="0">
                <a:effectLst/>
                <a:latin typeface="Calibri (Corpo)"/>
                <a:ea typeface="Calibri" panose="020F0502020204030204" pitchFamily="34" charset="0"/>
                <a:cs typeface="Times New Roman" panose="02020603050405020304" pitchFamily="18" charset="0"/>
              </a:rPr>
              <a:t>, with </a:t>
            </a:r>
            <a:r>
              <a:rPr lang="it-IT" kern="100" dirty="0" err="1">
                <a:effectLst/>
                <a:latin typeface="Calibri (Corpo)"/>
                <a:ea typeface="Calibri" panose="020F0502020204030204" pitchFamily="34" charset="0"/>
                <a:cs typeface="Times New Roman" panose="02020603050405020304" pitchFamily="18" charset="0"/>
              </a:rPr>
              <a:t>equipment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able</a:t>
            </a:r>
            <a:r>
              <a:rPr lang="it-IT" kern="100" dirty="0">
                <a:effectLst/>
                <a:latin typeface="Calibri (Corpo)"/>
                <a:ea typeface="Calibri" panose="020F0502020204030204" pitchFamily="34" charset="0"/>
                <a:cs typeface="Times New Roman" panose="02020603050405020304" pitchFamily="18" charset="0"/>
              </a:rPr>
              <a:t> to </a:t>
            </a:r>
            <a:r>
              <a:rPr lang="it-IT" kern="100" dirty="0" err="1">
                <a:effectLst/>
                <a:latin typeface="Calibri (Corpo)"/>
                <a:ea typeface="Calibri" panose="020F0502020204030204" pitchFamily="34" charset="0"/>
                <a:cs typeface="Times New Roman" panose="02020603050405020304" pitchFamily="18" charset="0"/>
              </a:rPr>
              <a:t>cut</a:t>
            </a:r>
            <a:r>
              <a:rPr lang="it-IT" kern="100" dirty="0">
                <a:effectLst/>
                <a:latin typeface="Calibri (Corpo)"/>
                <a:ea typeface="Calibri" panose="020F0502020204030204" pitchFamily="34" charset="0"/>
                <a:cs typeface="Times New Roman" panose="02020603050405020304" pitchFamily="18" charset="0"/>
              </a:rPr>
              <a:t> the bone.</a:t>
            </a:r>
          </a:p>
          <a:p>
            <a:pPr marL="0" indent="0">
              <a:buNone/>
            </a:pPr>
            <a:endParaRPr lang="it-IT" dirty="0">
              <a:latin typeface="Calibri (Corpo)"/>
            </a:endParaRPr>
          </a:p>
        </p:txBody>
      </p:sp>
    </p:spTree>
    <p:extLst>
      <p:ext uri="{BB962C8B-B14F-4D97-AF65-F5344CB8AC3E}">
        <p14:creationId xmlns:p14="http://schemas.microsoft.com/office/powerpoint/2010/main" val="11503798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784BB86-F117-EA5B-65DF-F6FCB586C081}"/>
              </a:ext>
            </a:extLst>
          </p:cNvPr>
          <p:cNvSpPr>
            <a:spLocks noGrp="1"/>
          </p:cNvSpPr>
          <p:nvPr>
            <p:ph idx="1"/>
          </p:nvPr>
        </p:nvSpPr>
        <p:spPr>
          <a:xfrm>
            <a:off x="482138" y="781396"/>
            <a:ext cx="10871662" cy="5395567"/>
          </a:xfrm>
        </p:spPr>
        <p:txBody>
          <a:bodyPr>
            <a:noAutofit/>
          </a:bodyPr>
          <a:lstStyle/>
          <a:p>
            <a:pPr marL="0" indent="0">
              <a:buNone/>
            </a:pPr>
            <a:r>
              <a:rPr lang="it-IT" kern="100" dirty="0">
                <a:effectLst/>
                <a:latin typeface="Calibri (Corpo)"/>
                <a:ea typeface="Calibri" panose="020F0502020204030204" pitchFamily="34" charset="0"/>
                <a:cs typeface="Times New Roman" panose="02020603050405020304" pitchFamily="18" charset="0"/>
              </a:rPr>
              <a:t>The time of </a:t>
            </a:r>
            <a:r>
              <a:rPr lang="it-IT" kern="100" dirty="0" err="1">
                <a:effectLst/>
                <a:latin typeface="Calibri (Corpo)"/>
                <a:ea typeface="Calibri" panose="020F0502020204030204" pitchFamily="34" charset="0"/>
                <a:cs typeface="Times New Roman" panose="02020603050405020304" pitchFamily="18" charset="0"/>
              </a:rPr>
              <a:t>death</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was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deduced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as</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only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element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detectable</a:t>
            </a:r>
            <a:r>
              <a:rPr lang="it-IT" kern="100" dirty="0">
                <a:effectLst/>
                <a:latin typeface="Calibri (Corpo)"/>
                <a:ea typeface="Calibri" panose="020F0502020204030204" pitchFamily="34" charset="0"/>
                <a:cs typeface="Times New Roman" panose="02020603050405020304" pitchFamily="18" charset="0"/>
              </a:rPr>
              <a:t>, due to the </a:t>
            </a:r>
            <a:r>
              <a:rPr lang="it-IT" kern="100" dirty="0" err="1">
                <a:effectLst/>
                <a:latin typeface="Calibri (Corpo)"/>
                <a:ea typeface="Calibri" panose="020F0502020204030204" pitchFamily="34" charset="0"/>
                <a:cs typeface="Times New Roman" panose="02020603050405020304" pitchFamily="18" charset="0"/>
              </a:rPr>
              <a:t>condìtions</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corpse</a:t>
            </a:r>
            <a:r>
              <a:rPr lang="it-IT" kern="100" dirty="0">
                <a:effectLst/>
                <a:latin typeface="Calibri (Corpo)"/>
                <a:ea typeface="Calibri" panose="020F0502020204030204" pitchFamily="34" charset="0"/>
                <a:cs typeface="Times New Roman" panose="02020603050405020304" pitchFamily="18" charset="0"/>
              </a:rPr>
              <a:t>, from the </a:t>
            </a:r>
            <a:r>
              <a:rPr lang="it-IT" kern="100" dirty="0" err="1">
                <a:effectLst/>
                <a:latin typeface="Calibri (Corpo)"/>
                <a:ea typeface="Calibri" panose="020F0502020204030204" pitchFamily="34" charset="0"/>
                <a:cs typeface="Times New Roman" panose="02020603050405020304" pitchFamily="18" charset="0"/>
              </a:rPr>
              <a:t>presence</a:t>
            </a:r>
            <a:r>
              <a:rPr lang="it-IT" kern="100" dirty="0">
                <a:effectLst/>
                <a:latin typeface="Calibri (Corpo)"/>
                <a:ea typeface="Calibri" panose="020F0502020204030204" pitchFamily="34" charset="0"/>
                <a:cs typeface="Times New Roman" panose="02020603050405020304" pitchFamily="18" charset="0"/>
              </a:rPr>
              <a:t> of </a:t>
            </a:r>
            <a:r>
              <a:rPr lang="it-IT" kern="100" dirty="0" err="1">
                <a:effectLst/>
                <a:latin typeface="Calibri (Corpo)"/>
                <a:ea typeface="Calibri" panose="020F0502020204030204" pitchFamily="34" charset="0"/>
                <a:cs typeface="Times New Roman" panose="02020603050405020304" pitchFamily="18" charset="0"/>
              </a:rPr>
              <a:t>rigidity</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jaw</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at</a:t>
            </a:r>
            <a:r>
              <a:rPr lang="it-IT" kern="100" dirty="0">
                <a:effectLst/>
                <a:latin typeface="Calibri (Corpo)"/>
                <a:ea typeface="Calibri" panose="020F0502020204030204" pitchFamily="34" charset="0"/>
                <a:cs typeface="Times New Roman" panose="02020603050405020304" pitchFamily="18" charset="0"/>
              </a:rPr>
              <a:t> the time of the first </a:t>
            </a:r>
            <a:r>
              <a:rPr lang="it-IT" kern="100" dirty="0" err="1">
                <a:effectLst/>
                <a:latin typeface="Calibri (Corpo)"/>
                <a:ea typeface="Calibri" panose="020F0502020204030204" pitchFamily="34" charset="0"/>
                <a:cs typeface="Times New Roman" panose="02020603050405020304" pitchFamily="18" charset="0"/>
              </a:rPr>
              <a:t>investigations</a:t>
            </a:r>
            <a:r>
              <a:rPr lang="it-IT" kern="100" dirty="0">
                <a:effectLst/>
                <a:latin typeface="Calibri (Corpo)"/>
                <a:ea typeface="Calibri" panose="020F0502020204030204" pitchFamily="34" charset="0"/>
                <a:cs typeface="Times New Roman" panose="02020603050405020304" pitchFamily="18" charset="0"/>
              </a:rPr>
              <a:t> made by doctor Tombolini on the </a:t>
            </a:r>
            <a:r>
              <a:rPr lang="it-IT" kern="100" dirty="0" err="1">
                <a:effectLst/>
                <a:latin typeface="Calibri (Corpo)"/>
                <a:ea typeface="Calibri" panose="020F0502020204030204" pitchFamily="34" charset="0"/>
                <a:cs typeface="Times New Roman" panose="02020603050405020304" pitchFamily="18" charset="0"/>
              </a:rPr>
              <a:t>eveníng</a:t>
            </a:r>
            <a:r>
              <a:rPr lang="it-IT" kern="100" dirty="0">
                <a:effectLst/>
                <a:latin typeface="Calibri (Corpo)"/>
                <a:ea typeface="Calibri" panose="020F0502020204030204" pitchFamily="34" charset="0"/>
                <a:cs typeface="Times New Roman" panose="02020603050405020304" pitchFamily="18" charset="0"/>
              </a:rPr>
              <a:t> of the 31st of </a:t>
            </a:r>
            <a:r>
              <a:rPr lang="it-IT" kern="100" dirty="0" err="1">
                <a:effectLst/>
                <a:latin typeface="Calibri (Corpo)"/>
                <a:ea typeface="Calibri" panose="020F0502020204030204" pitchFamily="34" charset="0"/>
                <a:cs typeface="Times New Roman" panose="02020603050405020304" pitchFamily="18" charset="0"/>
              </a:rPr>
              <a:t>January</a:t>
            </a:r>
            <a:r>
              <a:rPr lang="it-IT" kern="100" dirty="0">
                <a:effectLst/>
                <a:latin typeface="Calibri (Corpo)"/>
                <a:ea typeface="Calibri" panose="020F0502020204030204" pitchFamily="34" charset="0"/>
                <a:cs typeface="Times New Roman" panose="02020603050405020304" pitchFamily="18" charset="0"/>
              </a:rPr>
              <a:t> 2018: </a:t>
            </a:r>
            <a:r>
              <a:rPr lang="it-IT" kern="100" dirty="0" err="1">
                <a:effectLst/>
                <a:latin typeface="Calibri (Corpo)"/>
                <a:ea typeface="Calibri" panose="020F0502020204030204" pitchFamily="34" charset="0"/>
                <a:cs typeface="Times New Roman" panose="02020603050405020304" pitchFamily="18" charset="0"/>
              </a:rPr>
              <a:t>at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that</a:t>
            </a:r>
            <a:r>
              <a:rPr lang="it-IT" kern="100" dirty="0">
                <a:effectLst/>
                <a:latin typeface="Calibri (Corpo)"/>
                <a:ea typeface="Calibri" panose="020F0502020204030204" pitchFamily="34" charset="0"/>
                <a:cs typeface="Times New Roman" panose="02020603050405020304" pitchFamily="18" charset="0"/>
              </a:rPr>
              <a:t> time, no more </a:t>
            </a:r>
            <a:r>
              <a:rPr lang="it-IT" kern="100" dirty="0" err="1">
                <a:effectLst/>
                <a:latin typeface="Calibri (Corpo)"/>
                <a:ea typeface="Calibri" panose="020F0502020204030204" pitchFamily="34" charset="0"/>
                <a:cs typeface="Times New Roman" panose="02020603050405020304" pitchFamily="18" charset="0"/>
              </a:rPr>
              <a:t>than</a:t>
            </a:r>
            <a:r>
              <a:rPr lang="it-IT" kern="100" dirty="0">
                <a:effectLst/>
                <a:latin typeface="Calibri (Corpo)"/>
                <a:ea typeface="Calibri" panose="020F0502020204030204" pitchFamily="34" charset="0"/>
                <a:cs typeface="Times New Roman" panose="02020603050405020304" pitchFamily="18" charset="0"/>
              </a:rPr>
              <a:t> 48 hours </a:t>
            </a:r>
            <a:r>
              <a:rPr lang="it-IT" kern="100" dirty="0" err="1">
                <a:effectLst/>
                <a:latin typeface="Calibri (Corpo)"/>
                <a:ea typeface="Calibri" panose="020F0502020204030204" pitchFamily="34" charset="0"/>
                <a:cs typeface="Times New Roman" panose="02020603050405020304" pitchFamily="18" charset="0"/>
              </a:rPr>
              <a:t>had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passed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since</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death</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was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traced</a:t>
            </a:r>
            <a:r>
              <a:rPr lang="it-IT" kern="100" dirty="0">
                <a:effectLst/>
                <a:latin typeface="Calibri (Corpo)"/>
                <a:ea typeface="Calibri" panose="020F0502020204030204" pitchFamily="34" charset="0"/>
                <a:cs typeface="Times New Roman" panose="02020603050405020304" pitchFamily="18" charset="0"/>
              </a:rPr>
              <a:t> back to the late </a:t>
            </a:r>
            <a:r>
              <a:rPr lang="it-IT" kern="100" dirty="0" err="1">
                <a:effectLst/>
                <a:latin typeface="Calibri (Corpo)"/>
                <a:ea typeface="Calibri" panose="020F0502020204030204" pitchFamily="34" charset="0"/>
                <a:cs typeface="Times New Roman" panose="02020603050405020304" pitchFamily="18" charset="0"/>
              </a:rPr>
              <a:t>morning</a:t>
            </a:r>
            <a:r>
              <a:rPr lang="it-IT" kern="100" dirty="0">
                <a:effectLst/>
                <a:latin typeface="Calibri (Corpo)"/>
                <a:ea typeface="Calibri" panose="020F0502020204030204" pitchFamily="34" charset="0"/>
                <a:cs typeface="Times New Roman" panose="02020603050405020304" pitchFamily="18" charset="0"/>
              </a:rPr>
              <a:t> or </a:t>
            </a:r>
            <a:r>
              <a:rPr lang="it-IT" kern="100" dirty="0" err="1">
                <a:effectLst/>
                <a:latin typeface="Calibri (Corpo)"/>
                <a:ea typeface="Calibri" panose="020F0502020204030204" pitchFamily="34" charset="0"/>
                <a:cs typeface="Times New Roman" panose="02020603050405020304" pitchFamily="18" charset="0"/>
              </a:rPr>
              <a:t>early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afternoon</a:t>
            </a:r>
            <a:r>
              <a:rPr lang="it-IT" kern="100" dirty="0">
                <a:effectLst/>
                <a:latin typeface="Calibri (Corpo)"/>
                <a:ea typeface="Calibri" panose="020F0502020204030204" pitchFamily="34" charset="0"/>
                <a:cs typeface="Times New Roman" panose="02020603050405020304" pitchFamily="18" charset="0"/>
              </a:rPr>
              <a:t> (no </a:t>
            </a:r>
            <a:r>
              <a:rPr lang="it-IT" kern="100" dirty="0" err="1">
                <a:effectLst/>
                <a:latin typeface="Calibri (Corpo)"/>
                <a:ea typeface="Calibri" panose="020F0502020204030204" pitchFamily="34" charset="0"/>
                <a:cs typeface="Times New Roman" panose="02020603050405020304" pitchFamily="18" charset="0"/>
              </a:rPr>
              <a:t>later</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than</a:t>
            </a:r>
            <a:r>
              <a:rPr lang="it-IT" kern="100" dirty="0">
                <a:effectLst/>
                <a:latin typeface="Calibri (Corpo)"/>
                <a:ea typeface="Calibri" panose="020F0502020204030204" pitchFamily="34" charset="0"/>
                <a:cs typeface="Times New Roman" panose="02020603050405020304" pitchFamily="18" charset="0"/>
              </a:rPr>
              <a:t> 5/6 </a:t>
            </a:r>
            <a:r>
              <a:rPr lang="it-IT" kern="100" dirty="0" err="1">
                <a:effectLst/>
                <a:latin typeface="Calibri (Corpo)"/>
                <a:ea typeface="Calibri" panose="020F0502020204030204" pitchFamily="34" charset="0"/>
                <a:cs typeface="Times New Roman" panose="02020603050405020304" pitchFamily="18" charset="0"/>
              </a:rPr>
              <a:t>pm</a:t>
            </a:r>
            <a:r>
              <a:rPr lang="it-IT" kern="100" dirty="0">
                <a:effectLst/>
                <a:latin typeface="Calibri (Corpo)"/>
                <a:ea typeface="Calibri" panose="020F0502020204030204" pitchFamily="34" charset="0"/>
                <a:cs typeface="Times New Roman" panose="02020603050405020304" pitchFamily="18" charset="0"/>
              </a:rPr>
              <a:t>) of the 30th of </a:t>
            </a:r>
            <a:r>
              <a:rPr lang="it-IT" kern="100" dirty="0" err="1">
                <a:effectLst/>
                <a:latin typeface="Calibri (Corpo)"/>
                <a:ea typeface="Calibri" panose="020F0502020204030204" pitchFamily="34" charset="0"/>
                <a:cs typeface="Times New Roman" panose="02020603050405020304" pitchFamily="18" charset="0"/>
              </a:rPr>
              <a:t>January</a:t>
            </a:r>
            <a:r>
              <a:rPr lang="it-IT" kern="100" dirty="0">
                <a:effectLst/>
                <a:latin typeface="Calibri (Corpo)"/>
                <a:ea typeface="Calibri" panose="020F0502020204030204" pitchFamily="34" charset="0"/>
                <a:cs typeface="Times New Roman" panose="02020603050405020304" pitchFamily="18" charset="0"/>
              </a:rPr>
              <a:t>.</a:t>
            </a:r>
          </a:p>
          <a:p>
            <a:pPr marL="0" indent="0">
              <a:buNone/>
            </a:pPr>
            <a:r>
              <a:rPr lang="it-IT" kern="100" dirty="0">
                <a:effectLst/>
                <a:latin typeface="Calibri (Corpo)"/>
                <a:ea typeface="Calibri" panose="020F0502020204030204" pitchFamily="34" charset="0"/>
                <a:cs typeface="Times New Roman" panose="02020603050405020304" pitchFamily="18" charset="0"/>
              </a:rPr>
              <a:t>In the </a:t>
            </a:r>
            <a:r>
              <a:rPr lang="it-IT" kern="100" dirty="0" err="1">
                <a:effectLst/>
                <a:latin typeface="Calibri (Corpo)"/>
                <a:ea typeface="Calibri" panose="020F0502020204030204" pitchFamily="34" charset="0"/>
                <a:cs typeface="Times New Roman" panose="02020603050405020304" pitchFamily="18" charset="0"/>
              </a:rPr>
              <a:t>aforementioned</a:t>
            </a:r>
            <a:r>
              <a:rPr lang="it-IT" kern="100" dirty="0">
                <a:effectLst/>
                <a:latin typeface="Calibri (Corpo)"/>
                <a:ea typeface="Calibri" panose="020F0502020204030204" pitchFamily="34" charset="0"/>
                <a:cs typeface="Times New Roman" panose="02020603050405020304" pitchFamily="18" charset="0"/>
              </a:rPr>
              <a:t> report, </a:t>
            </a:r>
            <a:r>
              <a:rPr lang="it-IT" kern="100" dirty="0" err="1">
                <a:effectLst/>
                <a:latin typeface="Calibri (Corpo)"/>
                <a:ea typeface="Calibri" panose="020F0502020204030204" pitchFamily="34" charset="0"/>
                <a:cs typeface="Times New Roman" panose="02020603050405020304" pitchFamily="18" charset="0"/>
              </a:rPr>
              <a:t>it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was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acknowledged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that</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operations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performed</a:t>
            </a:r>
            <a:r>
              <a:rPr lang="it-IT" kern="100" dirty="0">
                <a:effectLst/>
                <a:latin typeface="Calibri (Corpo)"/>
                <a:ea typeface="Calibri" panose="020F0502020204030204" pitchFamily="34" charset="0"/>
                <a:cs typeface="Times New Roman" panose="02020603050405020304" pitchFamily="18" charset="0"/>
              </a:rPr>
              <a:t> on the </a:t>
            </a:r>
            <a:r>
              <a:rPr lang="it-IT" kern="100" dirty="0" err="1">
                <a:effectLst/>
                <a:latin typeface="Calibri (Corpo)"/>
                <a:ea typeface="Calibri" panose="020F0502020204030204" pitchFamily="34" charset="0"/>
                <a:cs typeface="Times New Roman" panose="02020603050405020304" pitchFamily="18" charset="0"/>
              </a:rPr>
              <a:t>corpse</a:t>
            </a:r>
            <a:r>
              <a:rPr lang="it-IT" kern="100" dirty="0">
                <a:effectLst/>
                <a:latin typeface="Calibri (Corpo)"/>
                <a:ea typeface="Calibri" panose="020F0502020204030204" pitchFamily="34" charset="0"/>
                <a:cs typeface="Times New Roman" panose="02020603050405020304" pitchFamily="18" charset="0"/>
              </a:rPr>
              <a:t> after </a:t>
            </a:r>
            <a:r>
              <a:rPr lang="it-IT" kern="100" dirty="0" err="1">
                <a:effectLst/>
                <a:latin typeface="Calibri (Corpo)"/>
                <a:ea typeface="Calibri" panose="020F0502020204030204" pitchFamily="34" charset="0"/>
                <a:cs typeface="Times New Roman" panose="02020603050405020304" pitchFamily="18" charset="0"/>
              </a:rPr>
              <a:t>death</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removal</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skinning</a:t>
            </a:r>
            <a:r>
              <a:rPr lang="it-IT" kern="100" dirty="0">
                <a:effectLst/>
                <a:latin typeface="Calibri (Corpo)"/>
                <a:ea typeface="Calibri" panose="020F0502020204030204" pitchFamily="34" charset="0"/>
                <a:cs typeface="Times New Roman" panose="02020603050405020304" pitchFamily="18" charset="0"/>
              </a:rPr>
              <a:t>, opening of large </a:t>
            </a:r>
            <a:r>
              <a:rPr lang="it-IT" kern="100" dirty="0" err="1">
                <a:effectLst/>
                <a:latin typeface="Calibri (Corpo)"/>
                <a:ea typeface="Calibri" panose="020F0502020204030204" pitchFamily="34" charset="0"/>
                <a:cs typeface="Times New Roman" panose="02020603050405020304" pitchFamily="18" charset="0"/>
              </a:rPr>
              <a:t>cavities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washing</a:t>
            </a:r>
            <a:r>
              <a:rPr lang="it-IT" kern="100" dirty="0">
                <a:effectLst/>
                <a:latin typeface="Calibri (Corpo)"/>
                <a:ea typeface="Calibri" panose="020F0502020204030204" pitchFamily="34" charset="0"/>
                <a:cs typeface="Times New Roman" panose="02020603050405020304" pitchFamily="18" charset="0"/>
              </a:rPr>
              <a:t> with </a:t>
            </a:r>
            <a:r>
              <a:rPr lang="it-IT" kern="100" dirty="0" err="1">
                <a:effectLst/>
                <a:latin typeface="Calibri (Corpo)"/>
                <a:ea typeface="Calibri" panose="020F0502020204030204" pitchFamily="34" charset="0"/>
                <a:cs typeface="Times New Roman" panose="02020603050405020304" pitchFamily="18" charset="0"/>
              </a:rPr>
              <a:t>bleach</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had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produced</a:t>
            </a:r>
            <a:r>
              <a:rPr lang="it-IT" kern="100" dirty="0">
                <a:effectLst/>
                <a:latin typeface="Calibri (Corpo)"/>
                <a:ea typeface="Calibri" panose="020F0502020204030204" pitchFamily="34" charset="0"/>
                <a:cs typeface="Times New Roman" panose="02020603050405020304" pitchFamily="18" charset="0"/>
              </a:rPr>
              <a:t> a </a:t>
            </a:r>
            <a:r>
              <a:rPr lang="it-IT" kern="100" dirty="0" err="1">
                <a:effectLst/>
                <a:latin typeface="Calibri (Corpo)"/>
                <a:ea typeface="Calibri" panose="020F0502020204030204" pitchFamily="34" charset="0"/>
                <a:cs typeface="Times New Roman" panose="02020603050405020304" pitchFamily="18" charset="0"/>
              </a:rPr>
              <a:t>significant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interference</a:t>
            </a:r>
            <a:r>
              <a:rPr lang="it-IT" kern="100" dirty="0">
                <a:effectLst/>
                <a:latin typeface="Calibri (Corpo)"/>
                <a:ea typeface="Calibri" panose="020F0502020204030204" pitchFamily="34" charset="0"/>
                <a:cs typeface="Times New Roman" panose="02020603050405020304" pitchFamily="18" charset="0"/>
              </a:rPr>
              <a:t> with the normai </a:t>
            </a:r>
            <a:r>
              <a:rPr lang="it-IT" kern="100" dirty="0" err="1">
                <a:effectLst/>
                <a:latin typeface="Calibri (Corpo)"/>
                <a:ea typeface="Calibri" panose="020F0502020204030204" pitchFamily="34" charset="0"/>
                <a:cs typeface="Times New Roman" panose="02020603050405020304" pitchFamily="18" charset="0"/>
              </a:rPr>
              <a:t>medical-legal</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investigation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procedures</a:t>
            </a:r>
            <a:r>
              <a:rPr lang="it-IT" kern="100" dirty="0">
                <a:effectLst/>
                <a:latin typeface="Calibri (Corpo)"/>
                <a:ea typeface="Calibri" panose="020F0502020204030204" pitchFamily="34" charset="0"/>
                <a:cs typeface="Times New Roman" panose="02020603050405020304" pitchFamily="18" charset="0"/>
              </a:rPr>
              <a:t> and </a:t>
            </a:r>
            <a:r>
              <a:rPr lang="it-IT" kern="100" dirty="0" err="1">
                <a:effectLst/>
                <a:latin typeface="Calibri (Corpo)"/>
                <a:ea typeface="Calibri" panose="020F0502020204030204" pitchFamily="34" charset="0"/>
                <a:cs typeface="Times New Roman" panose="02020603050405020304" pitchFamily="18" charset="0"/>
              </a:rPr>
              <a:t>those</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laboratory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above</a:t>
            </a:r>
            <a:r>
              <a:rPr lang="it-IT" kern="100" dirty="0">
                <a:effectLst/>
                <a:latin typeface="Calibri (Corpo)"/>
                <a:ea typeface="Calibri" panose="020F0502020204030204" pitchFamily="34" charset="0"/>
                <a:cs typeface="Times New Roman" panose="02020603050405020304" pitchFamily="18" charset="0"/>
              </a:rPr>
              <a:t> ali due to the </a:t>
            </a:r>
            <a:r>
              <a:rPr lang="it-IT" kern="100" dirty="0" err="1">
                <a:effectLst/>
                <a:latin typeface="Calibri (Corpo)"/>
                <a:ea typeface="Calibri" panose="020F0502020204030204" pitchFamily="34" charset="0"/>
                <a:cs typeface="Times New Roman" panose="02020603050405020304" pitchFamily="18" charset="0"/>
              </a:rPr>
              <a:t>almost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total</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absence</a:t>
            </a:r>
            <a:r>
              <a:rPr lang="it-IT" kern="100" dirty="0">
                <a:effectLst/>
                <a:latin typeface="Calibri (Corpo)"/>
                <a:ea typeface="Calibri" panose="020F0502020204030204" pitchFamily="34" charset="0"/>
                <a:cs typeface="Times New Roman" panose="02020603050405020304" pitchFamily="18" charset="0"/>
              </a:rPr>
              <a:t> of </a:t>
            </a:r>
            <a:r>
              <a:rPr lang="it-IT" kern="100" dirty="0" err="1">
                <a:effectLst/>
                <a:latin typeface="Calibri (Corpo)"/>
                <a:ea typeface="Calibri" panose="020F0502020204030204" pitchFamily="34" charset="0"/>
                <a:cs typeface="Times New Roman" panose="02020603050405020304" pitchFamily="18" charset="0"/>
              </a:rPr>
              <a:t>blood</a:t>
            </a:r>
            <a:r>
              <a:rPr lang="it-IT" kern="100" dirty="0">
                <a:effectLst/>
                <a:latin typeface="Calibri (Corpo)"/>
                <a:ea typeface="Calibri" panose="020F0502020204030204" pitchFamily="34" charset="0"/>
                <a:cs typeface="Times New Roman" panose="02020603050405020304" pitchFamily="18" charset="0"/>
              </a:rPr>
              <a:t> and urine.</a:t>
            </a:r>
          </a:p>
          <a:p>
            <a:pPr marL="0" indent="0">
              <a:buNone/>
            </a:pPr>
            <a:endParaRPr lang="it-IT" dirty="0">
              <a:latin typeface="Calibri (Corpo)"/>
            </a:endParaRPr>
          </a:p>
        </p:txBody>
      </p:sp>
    </p:spTree>
    <p:extLst>
      <p:ext uri="{BB962C8B-B14F-4D97-AF65-F5344CB8AC3E}">
        <p14:creationId xmlns:p14="http://schemas.microsoft.com/office/powerpoint/2010/main" val="38092747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A230754-7601-0387-A689-9C01571C2A78}"/>
              </a:ext>
            </a:extLst>
          </p:cNvPr>
          <p:cNvSpPr>
            <a:spLocks noGrp="1"/>
          </p:cNvSpPr>
          <p:nvPr>
            <p:ph idx="1"/>
          </p:nvPr>
        </p:nvSpPr>
        <p:spPr>
          <a:xfrm>
            <a:off x="315884" y="299258"/>
            <a:ext cx="11037916" cy="6242944"/>
          </a:xfrm>
        </p:spPr>
        <p:txBody>
          <a:bodyPr>
            <a:noAutofit/>
          </a:bodyPr>
          <a:lstStyle/>
          <a:p>
            <a:pPr marL="0" indent="0">
              <a:buNone/>
            </a:pPr>
            <a:r>
              <a:rPr lang="it-IT" sz="3200" dirty="0">
                <a:effectLst/>
                <a:latin typeface="Calibri (Corpo)"/>
                <a:ea typeface="Calibri" panose="020F0502020204030204" pitchFamily="34" charset="0"/>
              </a:rPr>
              <a:t>After </a:t>
            </a:r>
            <a:r>
              <a:rPr lang="it-IT" sz="3200" dirty="0" err="1">
                <a:effectLst/>
                <a:latin typeface="Calibri (Corpo)"/>
                <a:ea typeface="Calibri" panose="020F0502020204030204" pitchFamily="34" charset="0"/>
              </a:rPr>
              <a:t>stating</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this</a:t>
            </a:r>
            <a:r>
              <a:rPr lang="it-IT" sz="3200" dirty="0">
                <a:effectLst/>
                <a:latin typeface="Calibri (Corpo)"/>
                <a:ea typeface="Calibri" panose="020F0502020204030204" pitchFamily="34" charset="0"/>
              </a:rPr>
              <a:t> Court </a:t>
            </a:r>
            <a:r>
              <a:rPr lang="it-IT" sz="3200" dirty="0" err="1">
                <a:effectLst/>
                <a:latin typeface="Calibri (Corpo)"/>
                <a:ea typeface="Calibri" panose="020F0502020204030204" pitchFamily="34" charset="0"/>
              </a:rPr>
              <a:t>wants</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emphasize</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behavior</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Oshegale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underlinig</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would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have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later</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been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shown</a:t>
            </a:r>
            <a:r>
              <a:rPr lang="it-IT" sz="3200" dirty="0">
                <a:effectLst/>
                <a:latin typeface="Calibri (Corpo)"/>
                <a:ea typeface="Calibri" panose="020F0502020204030204" pitchFamily="34" charset="0"/>
              </a:rPr>
              <a:t>, after </a:t>
            </a:r>
            <a:r>
              <a:rPr lang="it-IT" sz="3200" dirty="0" err="1">
                <a:effectLst/>
                <a:latin typeface="Calibri (Corpo)"/>
                <a:ea typeface="Calibri" panose="020F0502020204030204" pitchFamily="34" charset="0"/>
              </a:rPr>
              <a:t>stabbing</a:t>
            </a:r>
            <a:r>
              <a:rPr lang="it-IT" sz="3200" dirty="0">
                <a:effectLst/>
                <a:latin typeface="Calibri (Corpo)"/>
                <a:ea typeface="Calibri" panose="020F0502020204030204" pitchFamily="34" charset="0"/>
              </a:rPr>
              <a:t> the girl </a:t>
            </a:r>
            <a:r>
              <a:rPr lang="it-IT" sz="3200" dirty="0" err="1">
                <a:effectLst/>
                <a:latin typeface="Calibri (Corpo)"/>
                <a:ea typeface="Calibri" panose="020F0502020204030204" pitchFamily="34" charset="0"/>
              </a:rPr>
              <a:t>who</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was</a:t>
            </a:r>
            <a:r>
              <a:rPr lang="it-IT" sz="3200" dirty="0">
                <a:effectLst/>
                <a:latin typeface="Calibri (Corpo)"/>
                <a:ea typeface="Calibri" panose="020F0502020204030204" pitchFamily="34" charset="0"/>
              </a:rPr>
              <a:t> stili </a:t>
            </a:r>
            <a:r>
              <a:rPr lang="it-IT" sz="3200" dirty="0" err="1">
                <a:effectLst/>
                <a:latin typeface="Calibri (Corpo)"/>
                <a:ea typeface="Calibri" panose="020F0502020204030204" pitchFamily="34" charset="0"/>
              </a:rPr>
              <a:t>alive</a:t>
            </a:r>
            <a:r>
              <a:rPr lang="it-IT" sz="3200" dirty="0">
                <a:effectLst/>
                <a:latin typeface="Calibri (Corpo)"/>
                <a:ea typeface="Calibri" panose="020F0502020204030204" pitchFamily="34" charset="0"/>
              </a:rPr>
              <a:t>, he </a:t>
            </a:r>
            <a:r>
              <a:rPr lang="it-IT" sz="3200" dirty="0" err="1">
                <a:effectLst/>
                <a:latin typeface="Calibri (Corpo)"/>
                <a:ea typeface="Calibri" panose="020F0502020204030204" pitchFamily="34" charset="0"/>
              </a:rPr>
              <a:t>not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only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cut</a:t>
            </a:r>
            <a:r>
              <a:rPr lang="it-IT" sz="3200" dirty="0">
                <a:effectLst/>
                <a:latin typeface="Calibri (Corpo)"/>
                <a:ea typeface="Calibri" panose="020F0502020204030204" pitchFamily="34" charset="0"/>
              </a:rPr>
              <a:t> and </a:t>
            </a:r>
            <a:r>
              <a:rPr lang="it-IT" sz="3200" dirty="0" err="1">
                <a:effectLst/>
                <a:latin typeface="Calibri (Corpo)"/>
                <a:ea typeface="Calibri" panose="020F0502020204030204" pitchFamily="34" charset="0"/>
              </a:rPr>
              <a:t>dissected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her</a:t>
            </a:r>
            <a:r>
              <a:rPr lang="it-IT" sz="3200" dirty="0">
                <a:effectLst/>
                <a:latin typeface="Calibri (Corpo)"/>
                <a:ea typeface="Calibri" panose="020F0502020204030204" pitchFamily="34" charset="0"/>
              </a:rPr>
              <a:t> body, </a:t>
            </a:r>
            <a:r>
              <a:rPr lang="it-IT" sz="3200" dirty="0" err="1">
                <a:effectLst/>
                <a:latin typeface="Calibri (Corpo)"/>
                <a:ea typeface="Calibri" panose="020F0502020204030204" pitchFamily="34" charset="0"/>
              </a:rPr>
              <a:t>but</a:t>
            </a:r>
            <a:r>
              <a:rPr lang="it-IT" sz="3200" dirty="0">
                <a:effectLst/>
                <a:latin typeface="Calibri (Corpo)"/>
                <a:ea typeface="Calibri" panose="020F0502020204030204" pitchFamily="34" charset="0"/>
              </a:rPr>
              <a:t> made a </a:t>
            </a:r>
            <a:r>
              <a:rPr lang="it-IT" sz="3200" dirty="0" err="1">
                <a:effectLst/>
                <a:latin typeface="Calibri (Corpo)"/>
                <a:ea typeface="Calibri" panose="020F0502020204030204" pitchFamily="34" charset="0"/>
              </a:rPr>
              <a:t>careful</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washing</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all</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remains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sprinkling</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genitals</a:t>
            </a:r>
            <a:r>
              <a:rPr lang="it-IT" sz="3200" dirty="0">
                <a:effectLst/>
                <a:latin typeface="Calibri (Corpo)"/>
                <a:ea typeface="Calibri" panose="020F0502020204030204" pitchFamily="34" charset="0"/>
              </a:rPr>
              <a:t> and the </a:t>
            </a:r>
            <a:r>
              <a:rPr lang="it-IT" sz="3200" dirty="0" err="1">
                <a:effectLst/>
                <a:latin typeface="Calibri (Corpo)"/>
                <a:ea typeface="Calibri" panose="020F0502020204030204" pitchFamily="34" charset="0"/>
              </a:rPr>
              <a:t>victim's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lips</a:t>
            </a:r>
            <a:r>
              <a:rPr lang="it-IT" sz="3200" dirty="0">
                <a:effectLst/>
                <a:latin typeface="Calibri (Corpo)"/>
                <a:ea typeface="Calibri" panose="020F0502020204030204" pitchFamily="34" charset="0"/>
              </a:rPr>
              <a:t>, with </a:t>
            </a:r>
            <a:r>
              <a:rPr lang="it-IT" sz="3200" dirty="0" err="1">
                <a:effectLst/>
                <a:latin typeface="Calibri (Corpo)"/>
                <a:ea typeface="Calibri" panose="020F0502020204030204" pitchFamily="34" charset="0"/>
              </a:rPr>
              <a:t>sodium</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hypochlorite</a:t>
            </a:r>
            <a:r>
              <a:rPr lang="it-IT" sz="3200" dirty="0">
                <a:effectLst/>
                <a:latin typeface="Calibri (Corpo)"/>
                <a:ea typeface="Calibri" panose="020F0502020204030204" pitchFamily="34" charset="0"/>
              </a:rPr>
              <a:t>, and </a:t>
            </a:r>
            <a:r>
              <a:rPr lang="it-IT" sz="3200" dirty="0" err="1">
                <a:effectLst/>
                <a:latin typeface="Calibri (Corpo)"/>
                <a:ea typeface="Calibri" panose="020F0502020204030204" pitchFamily="34" charset="0"/>
              </a:rPr>
              <a:t>also</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Pamela's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lips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this</a:t>
            </a:r>
            <a:r>
              <a:rPr lang="it-IT" sz="3200" dirty="0">
                <a:effectLst/>
                <a:latin typeface="Calibri (Corpo)"/>
                <a:ea typeface="Calibri" panose="020F0502020204030204" pitchFamily="34" charset="0"/>
              </a:rPr>
              <a:t> activity </a:t>
            </a:r>
            <a:r>
              <a:rPr lang="it-IT" sz="3200" dirty="0" err="1">
                <a:effectLst/>
                <a:latin typeface="Calibri (Corpo)"/>
                <a:ea typeface="Calibri" panose="020F0502020204030204" pitchFamily="34" charset="0"/>
              </a:rPr>
              <a:t>aimed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polluting</a:t>
            </a:r>
            <a:r>
              <a:rPr lang="it-IT" sz="3200" dirty="0">
                <a:effectLst/>
                <a:latin typeface="Calibri (Corpo)"/>
                <a:ea typeface="Calibri" panose="020F0502020204030204" pitchFamily="34" charset="0"/>
              </a:rPr>
              <a:t> the murder trial, and </a:t>
            </a:r>
            <a:r>
              <a:rPr lang="it-IT" sz="3200" dirty="0" err="1">
                <a:effectLst/>
                <a:latin typeface="Calibri (Corpo)"/>
                <a:ea typeface="Calibri" panose="020F0502020204030204" pitchFamily="34" charset="0"/>
              </a:rPr>
              <a:t>cannot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certainly</a:t>
            </a:r>
            <a:r>
              <a:rPr lang="it-IT" sz="3200" dirty="0">
                <a:effectLst/>
                <a:latin typeface="Calibri (Corpo)"/>
                <a:ea typeface="Calibri" panose="020F0502020204030204" pitchFamily="34" charset="0"/>
              </a:rPr>
              <a:t> be </a:t>
            </a:r>
            <a:r>
              <a:rPr lang="it-IT" sz="3200" dirty="0" err="1">
                <a:effectLst/>
                <a:latin typeface="Calibri (Corpo)"/>
                <a:ea typeface="Calibri" panose="020F0502020204030204" pitchFamily="34" charset="0"/>
              </a:rPr>
              <a:t>justified</a:t>
            </a:r>
            <a:r>
              <a:rPr lang="it-IT" sz="3200" dirty="0">
                <a:effectLst/>
                <a:latin typeface="Calibri (Corpo)"/>
                <a:ea typeface="Calibri" panose="020F0502020204030204" pitchFamily="34" charset="0"/>
              </a:rPr>
              <a:t> by the </a:t>
            </a:r>
            <a:r>
              <a:rPr lang="it-IT" sz="3200" dirty="0" err="1">
                <a:effectLst/>
                <a:latin typeface="Calibri (Corpo)"/>
                <a:ea typeface="Calibri" panose="020F0502020204030204" pitchFamily="34" charset="0"/>
              </a:rPr>
              <a:t>fact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defendant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felt</a:t>
            </a:r>
            <a:r>
              <a:rPr lang="it-IT" sz="3200" dirty="0">
                <a:effectLst/>
                <a:latin typeface="Calibri (Corpo)"/>
                <a:ea typeface="Calibri" panose="020F0502020204030204" pitchFamily="34" charset="0"/>
              </a:rPr>
              <a:t>, so to </a:t>
            </a:r>
            <a:r>
              <a:rPr lang="it-IT" sz="3200" dirty="0" err="1">
                <a:effectLst/>
                <a:latin typeface="Calibri (Corpo)"/>
                <a:ea typeface="Calibri" panose="020F0502020204030204" pitchFamily="34" charset="0"/>
              </a:rPr>
              <a:t>speak</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annoyed</a:t>
            </a:r>
            <a:r>
              <a:rPr lang="it-IT" sz="3200" dirty="0">
                <a:effectLst/>
                <a:latin typeface="Calibri (Corpo)"/>
                <a:ea typeface="Calibri" panose="020F0502020204030204" pitchFamily="34" charset="0"/>
              </a:rPr>
              <a:t> by the </a:t>
            </a:r>
            <a:r>
              <a:rPr lang="it-IT" sz="3200" dirty="0" err="1">
                <a:effectLst/>
                <a:latin typeface="Calibri (Corpo)"/>
                <a:ea typeface="Calibri" panose="020F0502020204030204" pitchFamily="34" charset="0"/>
              </a:rPr>
              <a:t>smell</a:t>
            </a:r>
            <a:r>
              <a:rPr lang="it-IT" sz="3200" dirty="0">
                <a:effectLst/>
                <a:latin typeface="Calibri (Corpo)"/>
                <a:ea typeface="Calibri" panose="020F0502020204030204" pitchFamily="34" charset="0"/>
              </a:rPr>
              <a:t> coming from the human </a:t>
            </a:r>
            <a:r>
              <a:rPr lang="it-IT" sz="3200" dirty="0" err="1">
                <a:effectLst/>
                <a:latin typeface="Calibri (Corpo)"/>
                <a:ea typeface="Calibri" panose="020F0502020204030204" pitchFamily="34" charset="0"/>
              </a:rPr>
              <a:t>remains</a:t>
            </a:r>
            <a:r>
              <a:rPr lang="it-IT" sz="3200" dirty="0">
                <a:effectLst/>
                <a:latin typeface="Calibri (Corpo)"/>
                <a:ea typeface="Calibri" panose="020F0502020204030204" pitchFamily="34" charset="0"/>
              </a:rPr>
              <a:t>, after </a:t>
            </a:r>
            <a:r>
              <a:rPr lang="it-IT" sz="3200" dirty="0" err="1">
                <a:effectLst/>
                <a:latin typeface="Calibri (Corpo)"/>
                <a:ea typeface="Calibri" panose="020F0502020204030204" pitchFamily="34" charset="0"/>
              </a:rPr>
              <a:t>having</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brutally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dissected</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corpse</a:t>
            </a:r>
            <a:r>
              <a:rPr lang="it-IT" sz="3200" dirty="0">
                <a:effectLst/>
                <a:latin typeface="Calibri (Corpo)"/>
                <a:ea typeface="Calibri" panose="020F0502020204030204" pitchFamily="34" charset="0"/>
              </a:rPr>
              <a:t> with </a:t>
            </a:r>
            <a:r>
              <a:rPr lang="it-IT" sz="3200" dirty="0" err="1">
                <a:effectLst/>
                <a:latin typeface="Calibri (Corpo)"/>
                <a:ea typeface="Calibri" panose="020F0502020204030204" pitchFamily="34" charset="0"/>
              </a:rPr>
              <a:t>surgical</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precision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indeed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sodium</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hypochlorite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which</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has</a:t>
            </a:r>
            <a:r>
              <a:rPr lang="it-IT" sz="3200" dirty="0">
                <a:effectLst/>
                <a:latin typeface="Calibri (Corpo)"/>
                <a:ea typeface="Calibri" panose="020F0502020204030204" pitchFamily="34" charset="0"/>
              </a:rPr>
              <a:t> a </a:t>
            </a:r>
            <a:r>
              <a:rPr lang="it-IT" sz="3200" dirty="0" err="1">
                <a:effectLst/>
                <a:latin typeface="Calibri (Corpo)"/>
                <a:ea typeface="Calibri" panose="020F0502020204030204" pitchFamily="34" charset="0"/>
              </a:rPr>
              <a:t>sour</a:t>
            </a:r>
            <a:r>
              <a:rPr lang="it-IT" sz="3200" dirty="0">
                <a:effectLst/>
                <a:latin typeface="Calibri (Corpo)"/>
                <a:ea typeface="Calibri" panose="020F0502020204030204" pitchFamily="34" charset="0"/>
              </a:rPr>
              <a:t> and </a:t>
            </a:r>
            <a:r>
              <a:rPr lang="it-IT" sz="3200" dirty="0" err="1">
                <a:effectLst/>
                <a:latin typeface="Calibri (Corpo)"/>
                <a:ea typeface="Calibri" panose="020F0502020204030204" pitchFamily="34" charset="0"/>
              </a:rPr>
              <a:t>disgusting</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smell</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against</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nasal</a:t>
            </a:r>
            <a:r>
              <a:rPr lang="it-IT" sz="3200" dirty="0">
                <a:effectLst/>
                <a:latin typeface="Calibri (Corpo)"/>
                <a:ea typeface="Calibri" panose="020F0502020204030204" pitchFamily="34" charset="0"/>
              </a:rPr>
              <a:t> mucosa) </a:t>
            </a:r>
            <a:r>
              <a:rPr lang="it-IT" sz="3200" dirty="0" err="1">
                <a:effectLst/>
                <a:latin typeface="Calibri (Corpo)"/>
                <a:ea typeface="Calibri" panose="020F0502020204030204" pitchFamily="34" charset="0"/>
              </a:rPr>
              <a:t>was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poured</a:t>
            </a:r>
            <a:r>
              <a:rPr lang="it-IT" sz="3200" dirty="0">
                <a:effectLst/>
                <a:latin typeface="Calibri (Corpo)"/>
                <a:ea typeface="Calibri" panose="020F0502020204030204" pitchFamily="34" charset="0"/>
              </a:rPr>
              <a:t> by </a:t>
            </a:r>
            <a:r>
              <a:rPr lang="it-IT" sz="3200" dirty="0" err="1">
                <a:effectLst/>
                <a:latin typeface="Calibri (Corpo)"/>
                <a:ea typeface="Calibri" panose="020F0502020204030204" pitchFamily="34" charset="0"/>
              </a:rPr>
              <a:t>Oseghale</a:t>
            </a:r>
            <a:r>
              <a:rPr lang="it-IT" sz="3200" dirty="0">
                <a:effectLst/>
                <a:latin typeface="Calibri (Corpo)"/>
                <a:ea typeface="Calibri" panose="020F0502020204030204" pitchFamily="34" charset="0"/>
              </a:rPr>
              <a:t>, by </a:t>
            </a:r>
            <a:r>
              <a:rPr lang="it-IT" sz="3200" dirty="0" err="1">
                <a:effectLst/>
                <a:latin typeface="Calibri (Corpo)"/>
                <a:ea typeface="Calibri" panose="020F0502020204030204" pitchFamily="34" charset="0"/>
              </a:rPr>
              <a:t>his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own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admission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see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questioning</a:t>
            </a:r>
            <a:r>
              <a:rPr lang="it-IT" sz="3200" dirty="0">
                <a:effectLst/>
                <a:latin typeface="Calibri (Corpo)"/>
                <a:ea typeface="Calibri" panose="020F0502020204030204" pitchFamily="34" charset="0"/>
              </a:rPr>
              <a:t> of the 31st of </a:t>
            </a:r>
            <a:r>
              <a:rPr lang="it-IT" sz="3200" dirty="0" err="1">
                <a:effectLst/>
                <a:latin typeface="Calibri (Corpo)"/>
                <a:ea typeface="Calibri" panose="020F0502020204030204" pitchFamily="34" charset="0"/>
              </a:rPr>
              <a:t>July</a:t>
            </a:r>
            <a:r>
              <a:rPr lang="it-IT" sz="3200" dirty="0">
                <a:effectLst/>
                <a:latin typeface="Calibri (Corpo)"/>
                <a:ea typeface="Calibri" panose="020F0502020204030204" pitchFamily="34" charset="0"/>
              </a:rPr>
              <a:t> 2018), on the </a:t>
            </a:r>
            <a:r>
              <a:rPr lang="it-IT" sz="3200" dirty="0" err="1">
                <a:effectLst/>
                <a:latin typeface="Calibri (Corpo)"/>
                <a:ea typeface="Calibri" panose="020F0502020204030204" pitchFamily="34" charset="0"/>
              </a:rPr>
              <a:t>corpse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remains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when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they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had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already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been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placed</a:t>
            </a:r>
            <a:r>
              <a:rPr lang="it-IT" sz="3200" dirty="0">
                <a:effectLst/>
                <a:latin typeface="Calibri (Corpo)"/>
                <a:ea typeface="Calibri" panose="020F0502020204030204" pitchFamily="34" charset="0"/>
              </a:rPr>
              <a:t> in the trolley.</a:t>
            </a:r>
            <a:endParaRPr lang="it-IT" sz="3200" dirty="0">
              <a:latin typeface="Calibri (Corpo)"/>
            </a:endParaRPr>
          </a:p>
        </p:txBody>
      </p:sp>
    </p:spTree>
    <p:extLst>
      <p:ext uri="{BB962C8B-B14F-4D97-AF65-F5344CB8AC3E}">
        <p14:creationId xmlns:p14="http://schemas.microsoft.com/office/powerpoint/2010/main" val="13474622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E8BFD64-93EF-2326-C460-13ADFB53EE37}"/>
              </a:ext>
            </a:extLst>
          </p:cNvPr>
          <p:cNvSpPr>
            <a:spLocks noGrp="1"/>
          </p:cNvSpPr>
          <p:nvPr>
            <p:ph idx="1"/>
          </p:nvPr>
        </p:nvSpPr>
        <p:spPr>
          <a:xfrm>
            <a:off x="415636" y="480767"/>
            <a:ext cx="10938164" cy="5696196"/>
          </a:xfrm>
        </p:spPr>
        <p:txBody>
          <a:bodyPr>
            <a:noAutofit/>
          </a:bodyPr>
          <a:lstStyle/>
          <a:p>
            <a:pPr marL="0" indent="0">
              <a:buNone/>
            </a:pPr>
            <a:r>
              <a:rPr lang="it-IT" sz="3200" kern="100" dirty="0" err="1">
                <a:effectLst/>
                <a:latin typeface="Calibri (Corpo)"/>
                <a:ea typeface="Calibri" panose="020F0502020204030204" pitchFamily="34" charset="0"/>
                <a:cs typeface="Times New Roman" panose="02020603050405020304" pitchFamily="18" charset="0"/>
              </a:rPr>
              <a:t>this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operation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higly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significant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specifically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concerning</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skin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affected</a:t>
            </a:r>
            <a:r>
              <a:rPr lang="it-IT" sz="3200" kern="100" dirty="0">
                <a:effectLst/>
                <a:latin typeface="Calibri (Corpo)"/>
                <a:ea typeface="Calibri" panose="020F0502020204030204" pitchFamily="34" charset="0"/>
                <a:cs typeface="Times New Roman" panose="02020603050405020304" pitchFamily="18" charset="0"/>
              </a:rPr>
              <a:t> by the </a:t>
            </a:r>
            <a:r>
              <a:rPr lang="it-IT" sz="3200" kern="100" dirty="0" err="1">
                <a:effectLst/>
                <a:latin typeface="Calibri (Corpo)"/>
                <a:ea typeface="Calibri" panose="020F0502020204030204" pitchFamily="34" charset="0"/>
                <a:cs typeface="Times New Roman" panose="02020603050405020304" pitchFamily="18" charset="0"/>
              </a:rPr>
              <a:t>two</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knife</a:t>
            </a:r>
            <a:r>
              <a:rPr lang="it-IT" sz="3200" kern="100" dirty="0">
                <a:effectLst/>
                <a:latin typeface="Calibri (Corpo)"/>
                <a:ea typeface="Calibri" panose="020F0502020204030204" pitchFamily="34" charset="0"/>
                <a:cs typeface="Times New Roman" panose="02020603050405020304" pitchFamily="18" charset="0"/>
              </a:rPr>
              <a:t> entry </a:t>
            </a:r>
            <a:r>
              <a:rPr lang="it-IT" sz="3200" kern="100" dirty="0" err="1">
                <a:effectLst/>
                <a:latin typeface="Calibri (Corpo)"/>
                <a:ea typeface="Calibri" panose="020F0502020204030204" pitchFamily="34" charset="0"/>
                <a:cs typeface="Times New Roman" panose="02020603050405020304" pitchFamily="18" charset="0"/>
              </a:rPr>
              <a:t>wounds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considered</a:t>
            </a:r>
            <a:r>
              <a:rPr lang="it-IT" sz="3200" kern="100" dirty="0">
                <a:effectLst/>
                <a:latin typeface="Calibri (Corpo)"/>
                <a:ea typeface="Calibri" panose="020F0502020204030204" pitchFamily="34" charset="0"/>
                <a:cs typeface="Times New Roman" panose="02020603050405020304" pitchFamily="18" charset="0"/>
              </a:rPr>
              <a:t> to be </a:t>
            </a:r>
            <a:r>
              <a:rPr lang="it-IT" sz="3200" kern="100" dirty="0" err="1">
                <a:effectLst/>
                <a:latin typeface="Calibri (Corpo)"/>
                <a:ea typeface="Calibri" panose="020F0502020204030204" pitchFamily="34" charset="0"/>
                <a:cs typeface="Times New Roman" panose="02020603050405020304" pitchFamily="18" charset="0"/>
              </a:rPr>
              <a:t>deadly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aimed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hindering</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will</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better</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see</a:t>
            </a:r>
            <a:r>
              <a:rPr lang="it-IT" sz="3200" kern="100" dirty="0">
                <a:effectLst/>
                <a:latin typeface="Calibri (Corpo)"/>
                <a:ea typeface="Calibri" panose="020F0502020204030204" pitchFamily="34" charset="0"/>
                <a:cs typeface="Times New Roman" panose="02020603050405020304" pitchFamily="18" charset="0"/>
              </a:rPr>
              <a:t> in </a:t>
            </a:r>
            <a:r>
              <a:rPr lang="it-IT" sz="3200" kern="100" dirty="0" err="1">
                <a:effectLst/>
                <a:latin typeface="Calibri (Corpo)"/>
                <a:ea typeface="Calibri" panose="020F0502020204030204" pitchFamily="34" charset="0"/>
                <a:cs typeface="Times New Roman" panose="02020603050405020304" pitchFamily="18" charset="0"/>
              </a:rPr>
              <a:t>details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later</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reconstruction</a:t>
            </a:r>
            <a:r>
              <a:rPr lang="it-IT" sz="3200" kern="100" dirty="0">
                <a:effectLst/>
                <a:latin typeface="Calibri (Corpo)"/>
                <a:ea typeface="Calibri" panose="020F0502020204030204" pitchFamily="34" charset="0"/>
                <a:cs typeface="Times New Roman" panose="02020603050405020304" pitchFamily="18" charset="0"/>
              </a:rPr>
              <a:t> of the story of the murder.</a:t>
            </a:r>
          </a:p>
          <a:p>
            <a:pPr marL="0" indent="0">
              <a:buNone/>
            </a:pPr>
            <a:r>
              <a:rPr lang="it-IT" sz="3200" dirty="0">
                <a:effectLst/>
                <a:latin typeface="Calibri (Corpo)"/>
                <a:ea typeface="Calibri" panose="020F0502020204030204" pitchFamily="34" charset="0"/>
              </a:rPr>
              <a:t>In </a:t>
            </a:r>
            <a:r>
              <a:rPr lang="it-IT" sz="3200" dirty="0" err="1">
                <a:effectLst/>
                <a:latin typeface="Calibri (Corpo)"/>
                <a:ea typeface="Calibri" panose="020F0502020204030204" pitchFamily="34" charset="0"/>
              </a:rPr>
              <a:t>this</a:t>
            </a:r>
            <a:r>
              <a:rPr lang="it-IT" sz="3200" dirty="0">
                <a:effectLst/>
                <a:latin typeface="Calibri (Corpo)"/>
                <a:ea typeface="Calibri" panose="020F0502020204030204" pitchFamily="34" charset="0"/>
              </a:rPr>
              <a:t> case, </a:t>
            </a:r>
            <a:r>
              <a:rPr lang="it-IT" sz="3200" dirty="0" err="1">
                <a:effectLst/>
                <a:latin typeface="Calibri (Corpo)"/>
                <a:ea typeface="Calibri" panose="020F0502020204030204" pitchFamily="34" charset="0"/>
              </a:rPr>
              <a:t>it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worth</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repeating</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likewise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which</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this</a:t>
            </a:r>
            <a:r>
              <a:rPr lang="it-IT" sz="3200" dirty="0">
                <a:effectLst/>
                <a:latin typeface="Calibri (Corpo)"/>
                <a:ea typeface="Calibri" panose="020F0502020204030204" pitchFamily="34" charset="0"/>
              </a:rPr>
              <a:t> day, </a:t>
            </a:r>
            <a:r>
              <a:rPr lang="it-IT" sz="3200" dirty="0" err="1">
                <a:effectLst/>
                <a:latin typeface="Calibri (Corpo)"/>
                <a:ea typeface="Calibri" panose="020F0502020204030204" pitchFamily="34" charset="0"/>
              </a:rPr>
              <a:t>it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unknown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what</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defendant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did</a:t>
            </a:r>
            <a:r>
              <a:rPr lang="it-IT" sz="3200" dirty="0">
                <a:effectLst/>
                <a:latin typeface="Calibri (Corpo)"/>
                <a:ea typeface="Calibri" panose="020F0502020204030204" pitchFamily="34" charset="0"/>
              </a:rPr>
              <a:t> to the </a:t>
            </a:r>
            <a:r>
              <a:rPr lang="it-IT" sz="3200" dirty="0" err="1">
                <a:effectLst/>
                <a:latin typeface="Calibri (Corpo)"/>
                <a:ea typeface="Calibri" panose="020F0502020204030204" pitchFamily="34" charset="0"/>
              </a:rPr>
              <a:t>tissues</a:t>
            </a:r>
            <a:r>
              <a:rPr lang="it-IT" sz="3200" dirty="0">
                <a:effectLst/>
                <a:latin typeface="Calibri (Corpo)"/>
                <a:ea typeface="Calibri" panose="020F0502020204030204" pitchFamily="34" charset="0"/>
              </a:rPr>
              <a:t> of the </a:t>
            </a:r>
            <a:r>
              <a:rPr lang="it-IT" sz="3200" dirty="0" err="1">
                <a:effectLst/>
                <a:latin typeface="Calibri (Corpo)"/>
                <a:ea typeface="Calibri" panose="020F0502020204030204" pitchFamily="34" charset="0"/>
              </a:rPr>
              <a:t>girl's</a:t>
            </a:r>
            <a:r>
              <a:rPr lang="it-IT" sz="3200" dirty="0">
                <a:effectLst/>
                <a:latin typeface="Calibri (Corpo)"/>
                <a:ea typeface="Calibri" panose="020F0502020204030204" pitchFamily="34" charset="0"/>
              </a:rPr>
              <a:t> neck and </a:t>
            </a:r>
            <a:r>
              <a:rPr lang="it-IT" sz="3200" dirty="0" err="1">
                <a:effectLst/>
                <a:latin typeface="Calibri (Corpo)"/>
                <a:ea typeface="Calibri" panose="020F0502020204030204" pitchFamily="34" charset="0"/>
              </a:rPr>
              <a:t>diaphragm</a:t>
            </a:r>
            <a:r>
              <a:rPr lang="it-IT" sz="3200" dirty="0">
                <a:effectLst/>
                <a:latin typeface="Calibri (Corpo)"/>
                <a:ea typeface="Calibri" panose="020F0502020204030204" pitchFamily="34" charset="0"/>
              </a:rPr>
              <a:t> (a muscle of </a:t>
            </a:r>
            <a:r>
              <a:rPr lang="it-IT" sz="3200" dirty="0" err="1">
                <a:effectLst/>
                <a:latin typeface="Calibri (Corpo)"/>
                <a:ea typeface="Calibri" panose="020F0502020204030204" pitchFamily="34" charset="0"/>
              </a:rPr>
              <a:t>considerable</a:t>
            </a:r>
            <a:r>
              <a:rPr lang="it-IT" sz="3200" dirty="0">
                <a:effectLst/>
                <a:latin typeface="Calibri (Corpo)"/>
                <a:ea typeface="Calibri" panose="020F0502020204030204" pitchFamily="34" charset="0"/>
              </a:rPr>
              <a:t> size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separates</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thoracic</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cavity</a:t>
            </a:r>
            <a:r>
              <a:rPr lang="it-IT" sz="3200" dirty="0">
                <a:effectLst/>
                <a:latin typeface="Calibri (Corpo)"/>
                <a:ea typeface="Calibri" panose="020F0502020204030204" pitchFamily="34" charset="0"/>
              </a:rPr>
              <a:t> from the </a:t>
            </a:r>
            <a:r>
              <a:rPr lang="it-IT" sz="3200" dirty="0" err="1">
                <a:effectLst/>
                <a:latin typeface="Calibri (Corpo)"/>
                <a:ea typeface="Calibri" panose="020F0502020204030204" pitchFamily="34" charset="0"/>
              </a:rPr>
              <a:t>abdominal</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cavity</a:t>
            </a:r>
            <a:r>
              <a:rPr lang="it-IT" sz="3200" dirty="0">
                <a:effectLst/>
                <a:latin typeface="Calibri (Corpo)"/>
                <a:ea typeface="Calibri" panose="020F0502020204030204" pitchFamily="34" charset="0"/>
              </a:rPr>
              <a:t> and </a:t>
            </a:r>
            <a:r>
              <a:rPr lang="it-IT" sz="3200" dirty="0" err="1">
                <a:effectLst/>
                <a:latin typeface="Calibri (Corpo)"/>
                <a:ea typeface="Calibri" panose="020F0502020204030204" pitchFamily="34" charset="0"/>
              </a:rPr>
              <a:t>which</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was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removed</a:t>
            </a:r>
            <a:r>
              <a:rPr lang="it-IT" sz="3200" dirty="0">
                <a:effectLst/>
                <a:latin typeface="Calibri (Corpo)"/>
                <a:ea typeface="Calibri" panose="020F0502020204030204" pitchFamily="34" charset="0"/>
              </a:rPr>
              <a:t>, in </a:t>
            </a:r>
            <a:r>
              <a:rPr lang="it-IT" sz="3200" dirty="0" err="1">
                <a:effectLst/>
                <a:latin typeface="Calibri (Corpo)"/>
                <a:ea typeface="Calibri" panose="020F0502020204030204" pitchFamily="34" charset="0"/>
              </a:rPr>
              <a:t>all</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likelihood</a:t>
            </a:r>
            <a:r>
              <a:rPr lang="it-IT" sz="3200" dirty="0">
                <a:effectLst/>
                <a:latin typeface="Calibri (Corpo)"/>
                <a:ea typeface="Calibri" panose="020F0502020204030204" pitchFamily="34" charset="0"/>
              </a:rPr>
              <a:t> and in </a:t>
            </a:r>
            <a:r>
              <a:rPr lang="it-IT" sz="3200" dirty="0" err="1">
                <a:effectLst/>
                <a:latin typeface="Calibri (Corpo)"/>
                <a:ea typeface="Calibri" panose="020F0502020204030204" pitchFamily="34" charset="0"/>
              </a:rPr>
              <a:t>absence</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any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different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explanation</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better</a:t>
            </a:r>
            <a:r>
              <a:rPr lang="it-IT" sz="3200" dirty="0">
                <a:effectLst/>
                <a:latin typeface="Calibri (Corpo)"/>
                <a:ea typeface="Calibri" panose="020F0502020204030204" pitchFamily="34" charset="0"/>
              </a:rPr>
              <a:t> "wash" the </a:t>
            </a:r>
            <a:r>
              <a:rPr lang="it-IT" sz="3200" dirty="0" err="1">
                <a:effectLst/>
                <a:latin typeface="Calibri (Corpo)"/>
                <a:ea typeface="Calibri" panose="020F0502020204030204" pitchFamily="34" charset="0"/>
              </a:rPr>
              <a:t>underlying</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fabrics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they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were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not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found</a:t>
            </a:r>
            <a:r>
              <a:rPr lang="it-IT" sz="3200" dirty="0">
                <a:effectLst/>
                <a:latin typeface="Calibri (Corpo)"/>
                <a:ea typeface="Calibri" panose="020F0502020204030204" pitchFamily="34" charset="0"/>
              </a:rPr>
              <a:t>, and the </a:t>
            </a:r>
            <a:r>
              <a:rPr lang="it-IT" sz="3200" dirty="0" err="1">
                <a:effectLst/>
                <a:latin typeface="Calibri (Corpo)"/>
                <a:ea typeface="Calibri" panose="020F0502020204030204" pitchFamily="34" charset="0"/>
              </a:rPr>
              <a:t>accurately</a:t>
            </a:r>
            <a:r>
              <a:rPr lang="it-IT" sz="3200" dirty="0">
                <a:effectLst/>
                <a:latin typeface="Calibri (Corpo)"/>
                <a:ea typeface="Calibri" panose="020F0502020204030204" pitchFamily="34" charset="0"/>
              </a:rPr>
              <a:t> made "</a:t>
            </a:r>
            <a:r>
              <a:rPr lang="it-IT" sz="3200" dirty="0" err="1">
                <a:effectLst/>
                <a:latin typeface="Calibri (Corpo)"/>
                <a:ea typeface="Calibri" panose="020F0502020204030204" pitchFamily="34" charset="0"/>
              </a:rPr>
              <a:t>misdirection</a:t>
            </a:r>
            <a:r>
              <a:rPr lang="it-IT" sz="3200" dirty="0">
                <a:effectLst/>
                <a:latin typeface="Calibri (Corpo)"/>
                <a:ea typeface="Calibri" panose="020F0502020204030204" pitchFamily="34" charset="0"/>
              </a:rPr>
              <a:t>", and </a:t>
            </a:r>
            <a:r>
              <a:rPr lang="it-IT" sz="3200" dirty="0" err="1">
                <a:effectLst/>
                <a:latin typeface="Calibri (Corpo)"/>
                <a:ea typeface="Calibri" panose="020F0502020204030204" pitchFamily="34" charset="0"/>
              </a:rPr>
              <a:t>at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least</a:t>
            </a:r>
            <a:r>
              <a:rPr lang="it-IT" sz="3200" dirty="0">
                <a:effectLst/>
                <a:latin typeface="Calibri (Corpo)"/>
                <a:ea typeface="Calibri" panose="020F0502020204030204" pitchFamily="34" charset="0"/>
              </a:rPr>
              <a:t> in part, </a:t>
            </a:r>
            <a:r>
              <a:rPr lang="it-IT" sz="3200" dirty="0" err="1">
                <a:effectLst/>
                <a:latin typeface="Calibri (Corpo)"/>
                <a:ea typeface="Calibri" panose="020F0502020204030204" pitchFamily="34" charset="0"/>
              </a:rPr>
              <a:t>really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achieved</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desired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effects</a:t>
            </a:r>
            <a:r>
              <a:rPr lang="it-IT" sz="3200" dirty="0">
                <a:effectLst/>
                <a:latin typeface="Calibri (Corpo)"/>
                <a:ea typeface="Calibri" panose="020F0502020204030204" pitchFamily="34" charset="0"/>
              </a:rPr>
              <a:t>.</a:t>
            </a:r>
            <a:endParaRPr lang="it-IT" sz="3200" dirty="0">
              <a:latin typeface="Calibri (Corpo)"/>
            </a:endParaRPr>
          </a:p>
        </p:txBody>
      </p:sp>
    </p:spTree>
    <p:extLst>
      <p:ext uri="{BB962C8B-B14F-4D97-AF65-F5344CB8AC3E}">
        <p14:creationId xmlns:p14="http://schemas.microsoft.com/office/powerpoint/2010/main" val="115192960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0A66F10-64F8-E6F4-5C33-D96B31D3177A}"/>
              </a:ext>
            </a:extLst>
          </p:cNvPr>
          <p:cNvSpPr>
            <a:spLocks noGrp="1"/>
          </p:cNvSpPr>
          <p:nvPr>
            <p:ph idx="1"/>
          </p:nvPr>
        </p:nvSpPr>
        <p:spPr>
          <a:xfrm>
            <a:off x="405353" y="207390"/>
            <a:ext cx="11444140" cy="6410226"/>
          </a:xfrm>
        </p:spPr>
        <p:txBody>
          <a:bodyPr>
            <a:noAutofit/>
          </a:bodyPr>
          <a:lstStyle/>
          <a:p>
            <a:pPr marL="0" indent="0">
              <a:buNone/>
            </a:pPr>
            <a:r>
              <a:rPr lang="it-IT" sz="3200" kern="100" dirty="0" err="1">
                <a:effectLst/>
                <a:latin typeface="Calibri (Corpo)"/>
                <a:ea typeface="Calibri" panose="020F0502020204030204" pitchFamily="34" charset="0"/>
                <a:cs typeface="Times New Roman" panose="02020603050405020304" pitchFamily="18" charset="0"/>
              </a:rPr>
              <a:t>This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extremely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important</a:t>
            </a:r>
            <a:r>
              <a:rPr lang="it-IT" sz="3200" kern="100" dirty="0">
                <a:effectLst/>
                <a:latin typeface="Calibri (Corpo)"/>
                <a:ea typeface="Calibri" panose="020F0502020204030204" pitchFamily="34" charset="0"/>
                <a:cs typeface="Times New Roman" panose="02020603050405020304" pitchFamily="18" charset="0"/>
              </a:rPr>
              <a:t>, and in a </a:t>
            </a:r>
            <a:r>
              <a:rPr lang="it-IT" sz="3200" kern="100" dirty="0" err="1">
                <a:effectLst/>
                <a:latin typeface="Calibri (Corpo)"/>
                <a:ea typeface="Calibri" panose="020F0502020204030204" pitchFamily="34" charset="0"/>
                <a:cs typeface="Times New Roman" panose="02020603050405020304" pitchFamily="18" charset="0"/>
              </a:rPr>
              <a:t>context</a:t>
            </a:r>
            <a:r>
              <a:rPr lang="it-IT" sz="3200" kern="100" dirty="0">
                <a:effectLst/>
                <a:latin typeface="Calibri (Corpo)"/>
                <a:ea typeface="Calibri" panose="020F0502020204030204" pitchFamily="34" charset="0"/>
                <a:cs typeface="Times New Roman" panose="02020603050405020304" pitchFamily="18" charset="0"/>
              </a:rPr>
              <a:t> of a </a:t>
            </a:r>
            <a:r>
              <a:rPr lang="it-IT" sz="3200" kern="100" dirty="0" err="1">
                <a:effectLst/>
                <a:latin typeface="Calibri (Corpo)"/>
                <a:ea typeface="Calibri" panose="020F0502020204030204" pitchFamily="34" charset="0"/>
                <a:cs typeface="Times New Roman" panose="02020603050405020304" pitchFamily="18" charset="0"/>
              </a:rPr>
              <a:t>synoptic</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assessment</a:t>
            </a:r>
            <a:r>
              <a:rPr lang="it-IT" sz="3200" kern="100" dirty="0">
                <a:effectLst/>
                <a:latin typeface="Calibri (Corpo)"/>
                <a:ea typeface="Calibri" panose="020F0502020204030204" pitchFamily="34" charset="0"/>
                <a:cs typeface="Times New Roman" panose="02020603050405020304" pitchFamily="18" charset="0"/>
              </a:rPr>
              <a:t> of </a:t>
            </a:r>
            <a:r>
              <a:rPr lang="it-IT" sz="3200" kern="100" dirty="0" err="1">
                <a:effectLst/>
                <a:latin typeface="Calibri (Corpo)"/>
                <a:ea typeface="Calibri" panose="020F0502020204030204" pitchFamily="34" charset="0"/>
                <a:cs typeface="Times New Roman" panose="02020603050405020304" pitchFamily="18" charset="0"/>
              </a:rPr>
              <a:t>procedural</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emergencies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underlines</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difficulty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encountered</a:t>
            </a:r>
            <a:r>
              <a:rPr lang="it-IT" sz="3200" kern="100" dirty="0">
                <a:effectLst/>
                <a:latin typeface="Calibri (Corpo)"/>
                <a:ea typeface="Calibri" panose="020F0502020204030204" pitchFamily="34" charset="0"/>
                <a:cs typeface="Times New Roman" panose="02020603050405020304" pitchFamily="18" charset="0"/>
              </a:rPr>
              <a:t> by </a:t>
            </a:r>
            <a:r>
              <a:rPr lang="it-IT" sz="3200" kern="100" dirty="0" err="1">
                <a:effectLst/>
                <a:latin typeface="Calibri (Corpo)"/>
                <a:ea typeface="Calibri" panose="020F0502020204030204" pitchFamily="34" charset="0"/>
                <a:cs typeface="Times New Roman" panose="02020603050405020304" pitchFamily="18" charset="0"/>
              </a:rPr>
              <a:t>consultants</a:t>
            </a:r>
            <a:r>
              <a:rPr lang="it-IT" sz="3200" kern="100" dirty="0">
                <a:effectLst/>
                <a:latin typeface="Calibri (Corpo)"/>
                <a:ea typeface="Calibri" panose="020F0502020204030204" pitchFamily="34" charset="0"/>
                <a:cs typeface="Times New Roman" panose="02020603050405020304" pitchFamily="18" charset="0"/>
              </a:rPr>
              <a:t> in the </a:t>
            </a:r>
            <a:r>
              <a:rPr lang="it-IT" sz="3200" kern="100" dirty="0" err="1">
                <a:effectLst/>
                <a:latin typeface="Calibri (Corpo)"/>
                <a:ea typeface="Calibri" panose="020F0502020204030204" pitchFamily="34" charset="0"/>
                <a:cs typeface="Times New Roman" panose="02020603050405020304" pitchFamily="18" charset="0"/>
              </a:rPr>
              <a:t>reconstruction</a:t>
            </a:r>
            <a:r>
              <a:rPr lang="it-IT" sz="3200" kern="100" dirty="0">
                <a:effectLst/>
                <a:latin typeface="Calibri (Corpo)"/>
                <a:ea typeface="Calibri" panose="020F0502020204030204" pitchFamily="34" charset="0"/>
                <a:cs typeface="Times New Roman" panose="02020603050405020304" pitchFamily="18" charset="0"/>
              </a:rPr>
              <a:t> of </a:t>
            </a:r>
            <a:r>
              <a:rPr lang="it-IT" sz="3200" kern="100" dirty="0" err="1">
                <a:effectLst/>
                <a:latin typeface="Calibri (Corpo)"/>
                <a:ea typeface="Calibri" panose="020F0502020204030204" pitchFamily="34" charset="0"/>
                <a:cs typeface="Times New Roman" panose="02020603050405020304" pitchFamily="18" charset="0"/>
              </a:rPr>
              <a:t>scientific</a:t>
            </a:r>
            <a:r>
              <a:rPr lang="it-IT" sz="3200" kern="100" dirty="0">
                <a:effectLst/>
                <a:latin typeface="Calibri (Corpo)"/>
                <a:ea typeface="Calibri" panose="020F0502020204030204" pitchFamily="34" charset="0"/>
                <a:cs typeface="Times New Roman" panose="02020603050405020304" pitchFamily="18" charset="0"/>
              </a:rPr>
              <a:t> data. </a:t>
            </a:r>
            <a:r>
              <a:rPr lang="it-IT" sz="3200" kern="100" dirty="0" err="1">
                <a:effectLst/>
                <a:latin typeface="Calibri (Corpo)"/>
                <a:ea typeface="Calibri" panose="020F0502020204030204" pitchFamily="34" charset="0"/>
                <a:cs typeface="Times New Roman" panose="02020603050405020304" pitchFamily="18" charset="0"/>
              </a:rPr>
              <a:t>This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difficulty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evidently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motivated</a:t>
            </a:r>
            <a:r>
              <a:rPr lang="it-IT" sz="3200" kern="100" dirty="0">
                <a:effectLst/>
                <a:latin typeface="Calibri (Corpo)"/>
                <a:ea typeface="Calibri" panose="020F0502020204030204" pitchFamily="34" charset="0"/>
                <a:cs typeface="Times New Roman" panose="02020603050405020304" pitchFamily="18" charset="0"/>
              </a:rPr>
              <a:t> by the </a:t>
            </a:r>
            <a:r>
              <a:rPr lang="it-IT" sz="3200" kern="100" dirty="0" err="1">
                <a:effectLst/>
                <a:latin typeface="Calibri (Corpo)"/>
                <a:ea typeface="Calibri" panose="020F0502020204030204" pitchFamily="34" charset="0"/>
                <a:cs typeface="Times New Roman" panose="02020603050405020304" pitchFamily="18" charset="0"/>
              </a:rPr>
              <a:t>defendant's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necessity</a:t>
            </a:r>
            <a:r>
              <a:rPr lang="it-IT" sz="3200" kern="100" dirty="0">
                <a:effectLst/>
                <a:latin typeface="Calibri (Corpo)"/>
                <a:ea typeface="Calibri" panose="020F0502020204030204" pitchFamily="34" charset="0"/>
                <a:cs typeface="Times New Roman" panose="02020603050405020304" pitchFamily="18" charset="0"/>
              </a:rPr>
              <a:t> to </a:t>
            </a:r>
            <a:r>
              <a:rPr lang="it-IT" sz="3200" kern="100" dirty="0" err="1">
                <a:effectLst/>
                <a:latin typeface="Calibri (Corpo)"/>
                <a:ea typeface="Calibri" panose="020F0502020204030204" pitchFamily="34" charset="0"/>
                <a:cs typeface="Times New Roman" panose="02020603050405020304" pitchFamily="18" charset="0"/>
              </a:rPr>
              <a:t>hide</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terrible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realty</a:t>
            </a:r>
            <a:r>
              <a:rPr lang="it-IT" sz="3200" kern="100" dirty="0">
                <a:effectLst/>
                <a:latin typeface="Calibri (Corpo)"/>
                <a:ea typeface="Calibri" panose="020F0502020204030204" pitchFamily="34" charset="0"/>
                <a:cs typeface="Times New Roman" panose="02020603050405020304" pitchFamily="18" charset="0"/>
              </a:rPr>
              <a:t> of </a:t>
            </a:r>
            <a:r>
              <a:rPr lang="it-IT" sz="3200" kern="100" dirty="0" err="1">
                <a:effectLst/>
                <a:latin typeface="Calibri (Corpo)"/>
                <a:ea typeface="Calibri" panose="020F0502020204030204" pitchFamily="34" charset="0"/>
                <a:cs typeface="Times New Roman" panose="02020603050405020304" pitchFamily="18" charset="0"/>
              </a:rPr>
              <a:t>what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happened</a:t>
            </a:r>
            <a:r>
              <a:rPr lang="it-IT" sz="3200" kern="100" dirty="0">
                <a:effectLst/>
                <a:latin typeface="Calibri (Corpo)"/>
                <a:ea typeface="Calibri" panose="020F0502020204030204" pitchFamily="34" charset="0"/>
                <a:cs typeface="Times New Roman" panose="02020603050405020304" pitchFamily="18" charset="0"/>
              </a:rPr>
              <a:t>.</a:t>
            </a:r>
          </a:p>
          <a:p>
            <a:pPr marL="0" indent="0">
              <a:buNone/>
            </a:pPr>
            <a:r>
              <a:rPr lang="it-IT" sz="3200" kern="100" dirty="0">
                <a:effectLst/>
                <a:latin typeface="Calibri (Corpo)"/>
                <a:ea typeface="Calibri" panose="020F0502020204030204" pitchFamily="34" charset="0"/>
                <a:cs typeface="Times New Roman" panose="02020603050405020304" pitchFamily="18" charset="0"/>
              </a:rPr>
              <a:t>The probative </a:t>
            </a:r>
            <a:r>
              <a:rPr lang="it-IT" sz="3200" kern="100" dirty="0" err="1">
                <a:effectLst/>
                <a:latin typeface="Calibri (Corpo)"/>
                <a:ea typeface="Calibri" panose="020F0502020204030204" pitchFamily="34" charset="0"/>
                <a:cs typeface="Times New Roman" panose="02020603050405020304" pitchFamily="18" charset="0"/>
              </a:rPr>
              <a:t>polluting</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conduct</a:t>
            </a:r>
            <a:r>
              <a:rPr lang="it-IT" sz="3200" kern="100" dirty="0">
                <a:effectLst/>
                <a:latin typeface="Calibri (Corpo)"/>
                <a:ea typeface="Calibri" panose="020F0502020204030204" pitchFamily="34" charset="0"/>
                <a:cs typeface="Times New Roman" panose="02020603050405020304" pitchFamily="18" charset="0"/>
              </a:rPr>
              <a:t>, put in piace by </a:t>
            </a:r>
            <a:r>
              <a:rPr lang="it-IT" sz="3200" kern="100" dirty="0" err="1">
                <a:effectLst/>
                <a:latin typeface="Calibri (Corpo)"/>
                <a:ea typeface="Calibri" panose="020F0502020204030204" pitchFamily="34" charset="0"/>
                <a:cs typeface="Times New Roman" panose="02020603050405020304" pitchFamily="18" charset="0"/>
              </a:rPr>
              <a:t>Oseghale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cannot</a:t>
            </a:r>
            <a:r>
              <a:rPr lang="it-IT" sz="3200" kern="100" dirty="0">
                <a:effectLst/>
                <a:latin typeface="Calibri (Corpo)"/>
                <a:ea typeface="Calibri" panose="020F0502020204030204" pitchFamily="34" charset="0"/>
                <a:cs typeface="Times New Roman" panose="02020603050405020304" pitchFamily="18" charset="0"/>
              </a:rPr>
              <a:t> be </a:t>
            </a:r>
            <a:r>
              <a:rPr lang="it-IT" sz="3200" kern="100" dirty="0" err="1">
                <a:effectLst/>
                <a:latin typeface="Calibri (Corpo)"/>
                <a:ea typeface="Calibri" panose="020F0502020204030204" pitchFamily="34" charset="0"/>
                <a:cs typeface="Times New Roman" panose="02020603050405020304" pitchFamily="18" charset="0"/>
              </a:rPr>
              <a:t>disconnected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therefore</a:t>
            </a:r>
            <a:r>
              <a:rPr lang="it-IT" sz="3200" kern="100" dirty="0">
                <a:effectLst/>
                <a:latin typeface="Calibri (Corpo)"/>
                <a:ea typeface="Calibri" panose="020F0502020204030204" pitchFamily="34" charset="0"/>
                <a:cs typeface="Times New Roman" panose="02020603050405020304" pitchFamily="18" charset="0"/>
              </a:rPr>
              <a:t>, from the overall </a:t>
            </a:r>
            <a:r>
              <a:rPr lang="it-IT" sz="3200" kern="100" dirty="0" err="1">
                <a:effectLst/>
                <a:latin typeface="Calibri (Corpo)"/>
                <a:ea typeface="Calibri" panose="020F0502020204030204" pitchFamily="34" charset="0"/>
                <a:cs typeface="Times New Roman" panose="02020603050405020304" pitchFamily="18" charset="0"/>
              </a:rPr>
              <a:t>context</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cannot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paradoxically</a:t>
            </a:r>
            <a:r>
              <a:rPr lang="it-IT" sz="3200" kern="100" dirty="0">
                <a:effectLst/>
                <a:latin typeface="Calibri (Corpo)"/>
                <a:ea typeface="Calibri" panose="020F0502020204030204" pitchFamily="34" charset="0"/>
                <a:cs typeface="Times New Roman" panose="02020603050405020304" pitchFamily="18" charset="0"/>
              </a:rPr>
              <a:t>, be </a:t>
            </a:r>
            <a:r>
              <a:rPr lang="it-IT" sz="3200" kern="100" dirty="0" err="1">
                <a:effectLst/>
                <a:latin typeface="Calibri (Corpo)"/>
                <a:ea typeface="Calibri" panose="020F0502020204030204" pitchFamily="34" charset="0"/>
                <a:cs typeface="Times New Roman" panose="02020603050405020304" pitchFamily="18" charset="0"/>
              </a:rPr>
              <a:t>translated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into</a:t>
            </a:r>
            <a:r>
              <a:rPr lang="it-IT" sz="3200" kern="100" dirty="0">
                <a:effectLst/>
                <a:latin typeface="Calibri (Corpo)"/>
                <a:ea typeface="Calibri" panose="020F0502020204030204" pitchFamily="34" charset="0"/>
                <a:cs typeface="Times New Roman" panose="02020603050405020304" pitchFamily="18" charset="0"/>
              </a:rPr>
              <a:t> a </a:t>
            </a:r>
            <a:r>
              <a:rPr lang="it-IT" sz="3200" kern="100" dirty="0" err="1">
                <a:effectLst/>
                <a:latin typeface="Calibri (Corpo)"/>
                <a:ea typeface="Calibri" panose="020F0502020204030204" pitchFamily="34" charset="0"/>
                <a:cs typeface="Times New Roman" panose="02020603050405020304" pitchFamily="18" charset="0"/>
              </a:rPr>
              <a:t>rewarding</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rewarding</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assessment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exclusively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aimed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corroborating</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alleged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incompleteness</a:t>
            </a:r>
            <a:r>
              <a:rPr lang="it-IT" sz="3200" kern="100" dirty="0">
                <a:effectLst/>
                <a:latin typeface="Calibri (Corpo)"/>
                <a:ea typeface="Calibri" panose="020F0502020204030204" pitchFamily="34" charset="0"/>
                <a:cs typeface="Times New Roman" panose="02020603050405020304" pitchFamily="18" charset="0"/>
              </a:rPr>
              <a:t> of medicai </a:t>
            </a:r>
            <a:r>
              <a:rPr lang="it-IT" sz="3200" kern="100" dirty="0" err="1">
                <a:effectLst/>
                <a:latin typeface="Calibri (Corpo)"/>
                <a:ea typeface="Calibri" panose="020F0502020204030204" pitchFamily="34" charset="0"/>
                <a:cs typeface="Times New Roman" panose="02020603050405020304" pitchFamily="18" charset="0"/>
              </a:rPr>
              <a:t>examinations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precisely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hindered</a:t>
            </a:r>
            <a:r>
              <a:rPr lang="it-IT" sz="3200" kern="100" dirty="0">
                <a:effectLst/>
                <a:latin typeface="Calibri (Corpo)"/>
                <a:ea typeface="Calibri" panose="020F0502020204030204" pitchFamily="34" charset="0"/>
                <a:cs typeface="Times New Roman" panose="02020603050405020304" pitchFamily="18" charset="0"/>
              </a:rPr>
              <a:t> from </a:t>
            </a:r>
            <a:r>
              <a:rPr lang="it-IT" sz="3200" kern="100" dirty="0" err="1">
                <a:effectLst/>
                <a:latin typeface="Calibri (Corpo)"/>
                <a:ea typeface="Calibri" panose="020F0502020204030204" pitchFamily="34" charset="0"/>
                <a:cs typeface="Times New Roman" panose="02020603050405020304" pitchFamily="18" charset="0"/>
              </a:rPr>
              <a:t>his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behavior</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see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also</a:t>
            </a:r>
            <a:r>
              <a:rPr lang="it-IT" sz="3200" kern="100" dirty="0">
                <a:effectLst/>
                <a:latin typeface="Calibri (Corpo)"/>
                <a:ea typeface="Calibri" panose="020F0502020204030204" pitchFamily="34" charset="0"/>
                <a:cs typeface="Times New Roman" panose="02020603050405020304" pitchFamily="18" charset="0"/>
              </a:rPr>
              <a:t> page 11 of the </a:t>
            </a:r>
            <a:r>
              <a:rPr lang="it-IT" sz="3200" kern="100" dirty="0" err="1">
                <a:effectLst/>
                <a:latin typeface="Calibri (Corpo)"/>
                <a:ea typeface="Calibri" panose="020F0502020204030204" pitchFamily="34" charset="0"/>
                <a:cs typeface="Times New Roman" panose="02020603050405020304" pitchFamily="18" charset="0"/>
              </a:rPr>
              <a:t>testimony</a:t>
            </a:r>
            <a:r>
              <a:rPr lang="it-IT" sz="3200" kern="100" dirty="0">
                <a:effectLst/>
                <a:latin typeface="Calibri (Corpo)"/>
                <a:ea typeface="Calibri" panose="020F0502020204030204" pitchFamily="34" charset="0"/>
                <a:cs typeface="Times New Roman" panose="02020603050405020304" pitchFamily="18" charset="0"/>
              </a:rPr>
              <a:t> of Tombolini: "... </a:t>
            </a:r>
            <a:r>
              <a:rPr lang="it-IT" sz="3200" kern="100" dirty="0" err="1">
                <a:effectLst/>
                <a:latin typeface="Calibri (Corpo)"/>
                <a:ea typeface="Calibri" panose="020F0502020204030204" pitchFamily="34" charset="0"/>
                <a:cs typeface="Times New Roman" panose="02020603050405020304" pitchFamily="18" charset="0"/>
              </a:rPr>
              <a:t>because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many</a:t>
            </a:r>
            <a:r>
              <a:rPr lang="it-IT" sz="3200" kern="100" dirty="0">
                <a:effectLst/>
                <a:latin typeface="Calibri (Corpo)"/>
                <a:ea typeface="Calibri" panose="020F0502020204030204" pitchFamily="34" charset="0"/>
                <a:cs typeface="Times New Roman" panose="02020603050405020304" pitchFamily="18" charset="0"/>
              </a:rPr>
              <a:t> soft </a:t>
            </a:r>
            <a:r>
              <a:rPr lang="it-IT" sz="3200" kern="100" dirty="0" err="1">
                <a:effectLst/>
                <a:latin typeface="Calibri (Corpo)"/>
                <a:ea typeface="Calibri" panose="020F0502020204030204" pitchFamily="34" charset="0"/>
                <a:cs typeface="Times New Roman" panose="02020603050405020304" pitchFamily="18" charset="0"/>
              </a:rPr>
              <a:t>tissue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removal</a:t>
            </a:r>
            <a:r>
              <a:rPr lang="it-IT" sz="3200" kern="100" dirty="0">
                <a:effectLst/>
                <a:latin typeface="Calibri (Corpo)"/>
                <a:ea typeface="Calibri" panose="020F0502020204030204" pitchFamily="34" charset="0"/>
                <a:cs typeface="Times New Roman" panose="02020603050405020304" pitchFamily="18" charset="0"/>
              </a:rPr>
              <a:t> actions </a:t>
            </a:r>
            <a:r>
              <a:rPr lang="it-IT" sz="3200" kern="100" dirty="0" err="1">
                <a:effectLst/>
                <a:latin typeface="Calibri (Corpo)"/>
                <a:ea typeface="Calibri" panose="020F0502020204030204" pitchFamily="34" charset="0"/>
                <a:cs typeface="Times New Roman" panose="02020603050405020304" pitchFamily="18" charset="0"/>
              </a:rPr>
              <a:t>have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been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done</a:t>
            </a:r>
            <a:r>
              <a:rPr lang="it-IT" sz="3200" kern="100" dirty="0">
                <a:effectLst/>
                <a:latin typeface="Calibri (Corpo)"/>
                <a:ea typeface="Calibri" panose="020F0502020204030204" pitchFamily="34" charset="0"/>
                <a:cs typeface="Times New Roman" panose="02020603050405020304" pitchFamily="18" charset="0"/>
              </a:rPr>
              <a:t> to be </a:t>
            </a:r>
            <a:r>
              <a:rPr lang="it-IT" sz="3200" kern="100" dirty="0" err="1">
                <a:effectLst/>
                <a:latin typeface="Calibri (Corpo)"/>
                <a:ea typeface="Calibri" panose="020F0502020204030204" pitchFamily="34" charset="0"/>
                <a:cs typeface="Times New Roman" panose="02020603050405020304" pitchFamily="18" charset="0"/>
              </a:rPr>
              <a:t>able</a:t>
            </a:r>
            <a:r>
              <a:rPr lang="it-IT" sz="3200" kern="100" dirty="0">
                <a:effectLst/>
                <a:latin typeface="Calibri (Corpo)"/>
                <a:ea typeface="Calibri" panose="020F0502020204030204" pitchFamily="34" charset="0"/>
                <a:cs typeface="Times New Roman" panose="02020603050405020304" pitchFamily="18" charset="0"/>
              </a:rPr>
              <a:t> to put </a:t>
            </a:r>
            <a:r>
              <a:rPr lang="it-IT" sz="3200" kern="100" dirty="0" err="1">
                <a:effectLst/>
                <a:latin typeface="Calibri (Corpo)"/>
                <a:ea typeface="Calibri" panose="020F0502020204030204" pitchFamily="34" charset="0"/>
                <a:cs typeface="Times New Roman" panose="02020603050405020304" pitchFamily="18" charset="0"/>
              </a:rPr>
              <a:t>it</a:t>
            </a:r>
            <a:r>
              <a:rPr lang="it-IT" sz="3200" kern="100" dirty="0">
                <a:effectLst/>
                <a:latin typeface="Calibri (Corpo)"/>
                <a:ea typeface="Calibri" panose="020F0502020204030204" pitchFamily="34" charset="0"/>
                <a:cs typeface="Times New Roman" panose="02020603050405020304" pitchFamily="18" charset="0"/>
              </a:rPr>
              <a:t> in </a:t>
            </a:r>
            <a:r>
              <a:rPr lang="it-IT" sz="3200" kern="100" dirty="0" err="1">
                <a:effectLst/>
                <a:latin typeface="Calibri (Corpo)"/>
                <a:ea typeface="Calibri" panose="020F0502020204030204" pitchFamily="34" charset="0"/>
                <a:cs typeface="Times New Roman" panose="02020603050405020304" pitchFamily="18" charset="0"/>
              </a:rPr>
              <a:t>these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two</a:t>
            </a:r>
            <a:r>
              <a:rPr lang="it-IT" sz="3200" kern="100" dirty="0">
                <a:effectLst/>
                <a:latin typeface="Calibri (Corpo)"/>
                <a:ea typeface="Calibri" panose="020F0502020204030204" pitchFamily="34" charset="0"/>
                <a:cs typeface="Times New Roman" panose="02020603050405020304" pitchFamily="18" charset="0"/>
              </a:rPr>
              <a:t> trolleys, </a:t>
            </a:r>
            <a:r>
              <a:rPr lang="it-IT" sz="3200" kern="100" dirty="0" err="1">
                <a:effectLst/>
                <a:latin typeface="Calibri (Corpo)"/>
                <a:ea typeface="Calibri" panose="020F0502020204030204" pitchFamily="34" charset="0"/>
                <a:cs typeface="Times New Roman" panose="02020603050405020304" pitchFamily="18" charset="0"/>
              </a:rPr>
              <a:t>while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others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have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been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precisely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aimed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hiding</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any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sexual</a:t>
            </a:r>
            <a:r>
              <a:rPr lang="it-IT" sz="3200" kern="100" dirty="0">
                <a:effectLst/>
                <a:latin typeface="Calibri (Corpo)"/>
                <a:ea typeface="Calibri" panose="020F0502020204030204" pitchFamily="34" charset="0"/>
                <a:cs typeface="Times New Roman" panose="02020603050405020304" pitchFamily="18" charset="0"/>
              </a:rPr>
              <a:t> contact ....")</a:t>
            </a:r>
          </a:p>
          <a:p>
            <a:pPr marL="0" indent="0">
              <a:buNone/>
            </a:pPr>
            <a:endParaRPr lang="it-IT" sz="3200" dirty="0">
              <a:latin typeface="Calibri (Corpo)"/>
            </a:endParaRPr>
          </a:p>
        </p:txBody>
      </p:sp>
    </p:spTree>
    <p:extLst>
      <p:ext uri="{BB962C8B-B14F-4D97-AF65-F5344CB8AC3E}">
        <p14:creationId xmlns:p14="http://schemas.microsoft.com/office/powerpoint/2010/main" val="31474981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D23F166-A606-2980-CFDD-A29F39E09FEF}"/>
              </a:ext>
            </a:extLst>
          </p:cNvPr>
          <p:cNvSpPr>
            <a:spLocks noGrp="1"/>
          </p:cNvSpPr>
          <p:nvPr>
            <p:ph idx="1"/>
          </p:nvPr>
        </p:nvSpPr>
        <p:spPr>
          <a:xfrm>
            <a:off x="292231" y="169682"/>
            <a:ext cx="11528981" cy="6438508"/>
          </a:xfrm>
        </p:spPr>
        <p:txBody>
          <a:bodyPr>
            <a:noAutofit/>
          </a:bodyPr>
          <a:lstStyle/>
          <a:p>
            <a:pPr marL="0" indent="0">
              <a:buNone/>
            </a:pPr>
            <a:r>
              <a:rPr lang="it-IT" sz="3200" kern="100" dirty="0" err="1">
                <a:effectLst/>
                <a:latin typeface="Calibri (Corpo)"/>
                <a:ea typeface="Calibri" panose="020F0502020204030204" pitchFamily="34" charset="0"/>
                <a:cs typeface="Times New Roman" panose="02020603050405020304" pitchFamily="18" charset="0"/>
              </a:rPr>
              <a:t>Therefore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this</a:t>
            </a:r>
            <a:r>
              <a:rPr lang="it-IT" sz="3200" kern="100" dirty="0">
                <a:effectLst/>
                <a:latin typeface="Calibri (Corpo)"/>
                <a:ea typeface="Calibri" panose="020F0502020204030204" pitchFamily="34" charset="0"/>
                <a:cs typeface="Times New Roman" panose="02020603050405020304" pitchFamily="18" charset="0"/>
              </a:rPr>
              <a:t> Court </a:t>
            </a:r>
            <a:r>
              <a:rPr lang="it-IT" sz="3200" kern="100" dirty="0" err="1">
                <a:effectLst/>
                <a:latin typeface="Calibri (Corpo)"/>
                <a:ea typeface="Calibri" panose="020F0502020204030204" pitchFamily="34" charset="0"/>
                <a:cs typeface="Times New Roman" panose="02020603050405020304" pitchFamily="18" charset="0"/>
              </a:rPr>
              <a:t>really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believes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it</a:t>
            </a:r>
            <a:r>
              <a:rPr lang="it-IT" sz="3200" kern="100" dirty="0">
                <a:effectLst/>
                <a:latin typeface="Calibri (Corpo)"/>
                <a:ea typeface="Calibri" panose="020F0502020204030204" pitchFamily="34" charset="0"/>
                <a:cs typeface="Times New Roman" panose="02020603050405020304" pitchFamily="18" charset="0"/>
              </a:rPr>
              <a:t> makes no </a:t>
            </a:r>
            <a:r>
              <a:rPr lang="it-IT" sz="3200" kern="100" dirty="0" err="1">
                <a:effectLst/>
                <a:latin typeface="Calibri (Corpo)"/>
                <a:ea typeface="Calibri" panose="020F0502020204030204" pitchFamily="34" charset="0"/>
                <a:cs typeface="Times New Roman" panose="02020603050405020304" pitchFamily="18" charset="0"/>
              </a:rPr>
              <a:t>sense</a:t>
            </a:r>
            <a:r>
              <a:rPr lang="it-IT" sz="3200" kern="100" dirty="0">
                <a:effectLst/>
                <a:latin typeface="Calibri (Corpo)"/>
                <a:ea typeface="Calibri" panose="020F0502020204030204" pitchFamily="34" charset="0"/>
                <a:cs typeface="Times New Roman" panose="02020603050405020304" pitchFamily="18" charset="0"/>
              </a:rPr>
              <a:t> to </a:t>
            </a:r>
            <a:r>
              <a:rPr lang="it-IT" sz="3200" kern="100" dirty="0" err="1">
                <a:effectLst/>
                <a:latin typeface="Calibri (Corpo)"/>
                <a:ea typeface="Calibri" panose="020F0502020204030204" pitchFamily="34" charset="0"/>
                <a:cs typeface="Times New Roman" panose="02020603050405020304" pitchFamily="18" charset="0"/>
              </a:rPr>
              <a:t>raise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doubts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about</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causes</a:t>
            </a:r>
            <a:r>
              <a:rPr lang="it-IT" sz="3200" kern="100" dirty="0">
                <a:effectLst/>
                <a:latin typeface="Calibri (Corpo)"/>
                <a:ea typeface="Calibri" panose="020F0502020204030204" pitchFamily="34" charset="0"/>
                <a:cs typeface="Times New Roman" panose="02020603050405020304" pitchFamily="18" charset="0"/>
              </a:rPr>
              <a:t> of </a:t>
            </a:r>
            <a:r>
              <a:rPr lang="it-IT" sz="3200" kern="100" dirty="0" err="1">
                <a:effectLst/>
                <a:latin typeface="Calibri (Corpo)"/>
                <a:ea typeface="Calibri" panose="020F0502020204030204" pitchFamily="34" charset="0"/>
                <a:cs typeface="Times New Roman" panose="02020603050405020304" pitchFamily="18" charset="0"/>
              </a:rPr>
              <a:t>Pamela's</a:t>
            </a:r>
            <a:endParaRPr lang="it-IT" sz="3200" kern="100" dirty="0">
              <a:effectLst/>
              <a:latin typeface="Calibri (Corpo)"/>
              <a:ea typeface="Calibri" panose="020F0502020204030204" pitchFamily="34" charset="0"/>
              <a:cs typeface="Times New Roman" panose="02020603050405020304" pitchFamily="18" charset="0"/>
            </a:endParaRPr>
          </a:p>
          <a:p>
            <a:pPr marL="0" indent="0">
              <a:buNone/>
            </a:pPr>
            <a:r>
              <a:rPr lang="it-IT" sz="3200" kern="100" dirty="0" err="1">
                <a:effectLst/>
                <a:latin typeface="Calibri (Corpo)"/>
                <a:ea typeface="Calibri" panose="020F0502020204030204" pitchFamily="34" charset="0"/>
                <a:cs typeface="Times New Roman" panose="02020603050405020304" pitchFamily="18" charset="0"/>
              </a:rPr>
              <a:t>death</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only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because</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difficulty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sometimes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resulting</a:t>
            </a:r>
            <a:r>
              <a:rPr lang="it-IT" sz="3200" kern="100" dirty="0">
                <a:effectLst/>
                <a:latin typeface="Calibri (Corpo)"/>
                <a:ea typeface="Calibri" panose="020F0502020204030204" pitchFamily="34" charset="0"/>
                <a:cs typeface="Times New Roman" panose="02020603050405020304" pitchFamily="18" charset="0"/>
              </a:rPr>
              <a:t> in a </a:t>
            </a:r>
            <a:r>
              <a:rPr lang="it-IT" sz="3200" kern="100" dirty="0" err="1">
                <a:effectLst/>
                <a:latin typeface="Calibri (Corpo)"/>
                <a:ea typeface="Calibri" panose="020F0502020204030204" pitchFamily="34" charset="0"/>
                <a:cs typeface="Times New Roman" panose="02020603050405020304" pitchFamily="18" charset="0"/>
              </a:rPr>
              <a:t>frank</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should</a:t>
            </a:r>
            <a:r>
              <a:rPr lang="it-IT" sz="3200" kern="100" dirty="0">
                <a:effectLst/>
                <a:latin typeface="Calibri (Corpo)"/>
                <a:ea typeface="Calibri" panose="020F0502020204030204" pitchFamily="34" charset="0"/>
                <a:cs typeface="Times New Roman" panose="02020603050405020304" pitchFamily="18" charset="0"/>
              </a:rPr>
              <a:t> be </a:t>
            </a:r>
            <a:r>
              <a:rPr lang="it-IT" sz="3200" kern="100" dirty="0" err="1">
                <a:effectLst/>
                <a:latin typeface="Calibri (Corpo)"/>
                <a:ea typeface="Calibri" panose="020F0502020204030204" pitchFamily="34" charset="0"/>
                <a:cs typeface="Times New Roman" panose="02020603050405020304" pitchFamily="18" charset="0"/>
              </a:rPr>
              <a:t>borne</a:t>
            </a:r>
            <a:r>
              <a:rPr lang="it-IT" sz="3200" kern="100" dirty="0">
                <a:effectLst/>
                <a:latin typeface="Calibri (Corpo)"/>
                <a:ea typeface="Calibri" panose="020F0502020204030204" pitchFamily="34" charset="0"/>
                <a:cs typeface="Times New Roman" panose="02020603050405020304" pitchFamily="18" charset="0"/>
              </a:rPr>
              <a:t> in mind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surface</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liver</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also</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cleaned</a:t>
            </a:r>
            <a:r>
              <a:rPr lang="it-IT" sz="3200" kern="100" dirty="0">
                <a:effectLst/>
                <a:latin typeface="Calibri (Corpo)"/>
                <a:ea typeface="Calibri" panose="020F0502020204030204" pitchFamily="34" charset="0"/>
                <a:cs typeface="Times New Roman" panose="02020603050405020304" pitchFamily="18" charset="0"/>
              </a:rPr>
              <a:t> with </a:t>
            </a:r>
            <a:r>
              <a:rPr lang="it-IT" sz="3200" kern="100" dirty="0" err="1">
                <a:effectLst/>
                <a:latin typeface="Calibri (Corpo)"/>
                <a:ea typeface="Calibri" panose="020F0502020204030204" pitchFamily="34" charset="0"/>
                <a:cs typeface="Times New Roman" panose="02020603050405020304" pitchFamily="18" charset="0"/>
              </a:rPr>
              <a:t>bleach</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fixes</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cells</a:t>
            </a:r>
            <a:r>
              <a:rPr lang="it-IT" sz="3200" kern="100" dirty="0">
                <a:effectLst/>
                <a:latin typeface="Calibri (Corpo)"/>
                <a:ea typeface="Calibri" panose="020F0502020204030204" pitchFamily="34" charset="0"/>
                <a:cs typeface="Times New Roman" panose="02020603050405020304" pitchFamily="18" charset="0"/>
              </a:rPr>
              <a:t> and can alter the </a:t>
            </a:r>
            <a:r>
              <a:rPr lang="it-IT" sz="3200" kern="100" dirty="0" err="1">
                <a:effectLst/>
                <a:latin typeface="Calibri (Corpo)"/>
                <a:ea typeface="Calibri" panose="020F0502020204030204" pitchFamily="34" charset="0"/>
                <a:cs typeface="Times New Roman" panose="02020603050405020304" pitchFamily="18" charset="0"/>
              </a:rPr>
              <a:t>morphology</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wounds</a:t>
            </a:r>
            <a:r>
              <a:rPr lang="it-IT" sz="3200" kern="100" dirty="0">
                <a:effectLst/>
                <a:latin typeface="Calibri (Corpo)"/>
                <a:ea typeface="Calibri" panose="020F0502020204030204" pitchFamily="34" charset="0"/>
                <a:cs typeface="Times New Roman" panose="02020603050405020304" pitchFamily="18" charset="0"/>
              </a:rPr>
              <a:t> - </a:t>
            </a:r>
            <a:r>
              <a:rPr lang="it-IT" sz="3200" kern="100" dirty="0" err="1">
                <a:effectLst/>
                <a:latin typeface="Calibri (Corpo)"/>
                <a:ea typeface="Calibri" panose="020F0502020204030204" pitchFamily="34" charset="0"/>
                <a:cs typeface="Times New Roman" panose="02020603050405020304" pitchFamily="18" charset="0"/>
              </a:rPr>
              <a:t>see</a:t>
            </a:r>
            <a:r>
              <a:rPr lang="it-IT" sz="3200" kern="100" dirty="0">
                <a:effectLst/>
                <a:latin typeface="Calibri (Corpo)"/>
                <a:ea typeface="Calibri" panose="020F0502020204030204" pitchFamily="34" charset="0"/>
                <a:cs typeface="Times New Roman" panose="02020603050405020304" pitchFamily="18" charset="0"/>
              </a:rPr>
              <a:t> page 21 of the </a:t>
            </a:r>
            <a:r>
              <a:rPr lang="it-IT" sz="3200" kern="100" dirty="0" err="1">
                <a:effectLst/>
                <a:latin typeface="Calibri (Corpo)"/>
                <a:ea typeface="Calibri" panose="020F0502020204030204" pitchFamily="34" charset="0"/>
                <a:cs typeface="Times New Roman" panose="02020603050405020304" pitchFamily="18" charset="0"/>
              </a:rPr>
              <a:t>testimony</a:t>
            </a:r>
            <a:r>
              <a:rPr lang="it-IT" sz="3200" kern="100" dirty="0">
                <a:effectLst/>
                <a:latin typeface="Calibri (Corpo)"/>
                <a:ea typeface="Calibri" panose="020F0502020204030204" pitchFamily="34" charset="0"/>
                <a:cs typeface="Times New Roman" panose="02020603050405020304" pitchFamily="18" charset="0"/>
              </a:rPr>
              <a:t> of Tombolini - - </a:t>
            </a:r>
            <a:r>
              <a:rPr lang="it-IT" sz="3200" kern="100" dirty="0" err="1">
                <a:effectLst/>
                <a:latin typeface="Calibri (Corpo)"/>
                <a:ea typeface="Calibri" panose="020F0502020204030204" pitchFamily="34" charset="0"/>
                <a:cs typeface="Times New Roman" panose="02020603050405020304" pitchFamily="18" charset="0"/>
              </a:rPr>
              <a:t>it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repeated</a:t>
            </a:r>
            <a:r>
              <a:rPr lang="it-IT" sz="3200" kern="100" dirty="0">
                <a:effectLst/>
                <a:latin typeface="Calibri (Corpo)"/>
                <a:ea typeface="Calibri" panose="020F0502020204030204" pitchFamily="34" charset="0"/>
                <a:cs typeface="Times New Roman" panose="02020603050405020304" pitchFamily="18" charset="0"/>
              </a:rPr>
              <a:t> - the </a:t>
            </a:r>
            <a:r>
              <a:rPr lang="it-IT" sz="3200" kern="100" dirty="0" err="1">
                <a:effectLst/>
                <a:latin typeface="Calibri (Corpo)"/>
                <a:ea typeface="Calibri" panose="020F0502020204030204" pitchFamily="34" charset="0"/>
                <a:cs typeface="Times New Roman" panose="02020603050405020304" pitchFamily="18" charset="0"/>
              </a:rPr>
              <a:t>skin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tissues</a:t>
            </a:r>
            <a:r>
              <a:rPr lang="it-IT" sz="3200" kern="100" dirty="0">
                <a:effectLst/>
                <a:latin typeface="Calibri (Corpo)"/>
                <a:ea typeface="Calibri" panose="020F0502020204030204" pitchFamily="34" charset="0"/>
                <a:cs typeface="Times New Roman" panose="02020603050405020304" pitchFamily="18" charset="0"/>
              </a:rPr>
              <a:t> of the basai </a:t>
            </a:r>
            <a:r>
              <a:rPr lang="it-IT" sz="3200" kern="100" dirty="0" err="1">
                <a:effectLst/>
                <a:latin typeface="Calibri (Corpo)"/>
                <a:ea typeface="Calibri" panose="020F0502020204030204" pitchFamily="34" charset="0"/>
                <a:cs typeface="Times New Roman" panose="02020603050405020304" pitchFamily="18" charset="0"/>
              </a:rPr>
              <a:t>portion</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thorax</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drawn</a:t>
            </a:r>
            <a:r>
              <a:rPr lang="it-IT" sz="3200" kern="100" dirty="0">
                <a:effectLst/>
                <a:latin typeface="Calibri (Corpo)"/>
                <a:ea typeface="Calibri" panose="020F0502020204030204" pitchFamily="34" charset="0"/>
                <a:cs typeface="Times New Roman" panose="02020603050405020304" pitchFamily="18" charset="0"/>
              </a:rPr>
              <a:t> by the </a:t>
            </a:r>
            <a:r>
              <a:rPr lang="it-IT" sz="3200" kern="100" dirty="0" err="1">
                <a:effectLst/>
                <a:latin typeface="Calibri (Corpo)"/>
                <a:ea typeface="Calibri" panose="020F0502020204030204" pitchFamily="34" charset="0"/>
                <a:cs typeface="Times New Roman" panose="02020603050405020304" pitchFamily="18" charset="0"/>
              </a:rPr>
              <a:t>stab</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wounds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found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deadly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been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removed</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destroyed</a:t>
            </a:r>
            <a:r>
              <a:rPr lang="it-IT" sz="3200" kern="100" dirty="0">
                <a:effectLst/>
                <a:latin typeface="Calibri (Corpo)"/>
                <a:ea typeface="Calibri" panose="020F0502020204030204" pitchFamily="34" charset="0"/>
                <a:cs typeface="Times New Roman" panose="02020603050405020304" pitchFamily="18" charset="0"/>
              </a:rPr>
              <a:t>) to </a:t>
            </a:r>
            <a:r>
              <a:rPr lang="it-IT" sz="3200" kern="100" dirty="0" err="1">
                <a:effectLst/>
                <a:latin typeface="Calibri (Corpo)"/>
                <a:ea typeface="Calibri" panose="020F0502020204030204" pitchFamily="34" charset="0"/>
                <a:cs typeface="Times New Roman" panose="02020603050405020304" pitchFamily="18" charset="0"/>
              </a:rPr>
              <a:t>carry</a:t>
            </a:r>
            <a:r>
              <a:rPr lang="it-IT" sz="3200" kern="100" dirty="0">
                <a:effectLst/>
                <a:latin typeface="Calibri (Corpo)"/>
                <a:ea typeface="Calibri" panose="020F0502020204030204" pitchFamily="34" charset="0"/>
                <a:cs typeface="Times New Roman" panose="02020603050405020304" pitchFamily="18" charset="0"/>
              </a:rPr>
              <a:t> out </a:t>
            </a:r>
            <a:r>
              <a:rPr lang="it-IT" sz="3200" kern="100" dirty="0" err="1">
                <a:effectLst/>
                <a:latin typeface="Calibri (Corpo)"/>
                <a:ea typeface="Calibri" panose="020F0502020204030204" pitchFamily="34" charset="0"/>
                <a:cs typeface="Times New Roman" panose="02020603050405020304" pitchFamily="18" charset="0"/>
              </a:rPr>
              <a:t>further</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analysis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because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conducts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deliberately</a:t>
            </a:r>
            <a:r>
              <a:rPr lang="it-IT" sz="3200" kern="100" dirty="0">
                <a:effectLst/>
                <a:latin typeface="Calibri (Corpo)"/>
                <a:ea typeface="Calibri" panose="020F0502020204030204" pitchFamily="34" charset="0"/>
                <a:cs typeface="Times New Roman" panose="02020603050405020304" pitchFamily="18" charset="0"/>
              </a:rPr>
              <a:t> put in piace by the </a:t>
            </a:r>
            <a:r>
              <a:rPr lang="it-IT" sz="3200" kern="100" dirty="0" err="1">
                <a:effectLst/>
                <a:latin typeface="Calibri (Corpo)"/>
                <a:ea typeface="Calibri" panose="020F0502020204030204" pitchFamily="34" charset="0"/>
                <a:cs typeface="Times New Roman" panose="02020603050405020304" pitchFamily="18" charset="0"/>
              </a:rPr>
              <a:t>defendant</a:t>
            </a:r>
            <a:r>
              <a:rPr lang="it-IT" sz="3200" kern="100" dirty="0">
                <a:effectLst/>
                <a:latin typeface="Calibri (Corpo)"/>
                <a:ea typeface="Calibri" panose="020F0502020204030204" pitchFamily="34" charset="0"/>
                <a:cs typeface="Times New Roman" panose="02020603050405020304" pitchFamily="18" charset="0"/>
              </a:rPr>
              <a:t> for </a:t>
            </a:r>
            <a:r>
              <a:rPr lang="it-IT" sz="3200" kern="100" dirty="0" err="1">
                <a:effectLst/>
                <a:latin typeface="Calibri (Corpo)"/>
                <a:ea typeface="Calibri" panose="020F0502020204030204" pitchFamily="34" charset="0"/>
                <a:cs typeface="Times New Roman" panose="02020603050405020304" pitchFamily="18" charset="0"/>
              </a:rPr>
              <a:t>polluting</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purposes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peacefully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admitted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even</a:t>
            </a:r>
            <a:r>
              <a:rPr lang="it-IT" sz="3200" kern="100" dirty="0">
                <a:effectLst/>
                <a:latin typeface="Calibri (Corpo)"/>
                <a:ea typeface="Calibri" panose="020F0502020204030204" pitchFamily="34" charset="0"/>
                <a:cs typeface="Times New Roman" panose="02020603050405020304" pitchFamily="18" charset="0"/>
              </a:rPr>
              <a:t> by the defense </a:t>
            </a:r>
            <a:r>
              <a:rPr lang="it-IT" sz="3200" kern="100" dirty="0" err="1">
                <a:effectLst/>
                <a:latin typeface="Calibri (Corpo)"/>
                <a:ea typeface="Calibri" panose="020F0502020204030204" pitchFamily="34" charset="0"/>
                <a:cs typeface="Times New Roman" panose="02020603050405020304" pitchFamily="18" charset="0"/>
              </a:rPr>
              <a:t>consultants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see</a:t>
            </a:r>
            <a:r>
              <a:rPr lang="it-IT" sz="3200" kern="100" dirty="0">
                <a:effectLst/>
                <a:latin typeface="Calibri (Corpo)"/>
                <a:ea typeface="Calibri" panose="020F0502020204030204" pitchFamily="34" charset="0"/>
                <a:cs typeface="Times New Roman" panose="02020603050405020304" pitchFamily="18" charset="0"/>
              </a:rPr>
              <a:t> page 33 of the </a:t>
            </a:r>
            <a:r>
              <a:rPr lang="it-IT" sz="3200" kern="100" dirty="0" err="1">
                <a:effectLst/>
                <a:latin typeface="Calibri (Corpo)"/>
                <a:ea typeface="Calibri" panose="020F0502020204030204" pitchFamily="34" charset="0"/>
                <a:cs typeface="Times New Roman" panose="02020603050405020304" pitchFamily="18" charset="0"/>
              </a:rPr>
              <a:t>deposition</a:t>
            </a:r>
            <a:r>
              <a:rPr lang="it-IT" sz="3200" kern="100" dirty="0">
                <a:effectLst/>
                <a:latin typeface="Calibri (Corpo)"/>
                <a:ea typeface="Calibri" panose="020F0502020204030204" pitchFamily="34" charset="0"/>
                <a:cs typeface="Times New Roman" panose="02020603050405020304" pitchFamily="18" charset="0"/>
              </a:rPr>
              <a:t> of Melai in the hearing of Aprii 3rd, 2019: "Ah, I </a:t>
            </a:r>
            <a:r>
              <a:rPr lang="it-IT" sz="3200" kern="100" dirty="0" err="1">
                <a:effectLst/>
                <a:latin typeface="Calibri (Corpo)"/>
                <a:ea typeface="Calibri" panose="020F0502020204030204" pitchFamily="34" charset="0"/>
                <a:cs typeface="Times New Roman" panose="02020603050405020304" pitchFamily="18" charset="0"/>
              </a:rPr>
              <a:t>don't</a:t>
            </a:r>
            <a:r>
              <a:rPr lang="it-IT" sz="3200" kern="100" dirty="0">
                <a:effectLst/>
                <a:latin typeface="Calibri (Corpo)"/>
                <a:ea typeface="Calibri" panose="020F0502020204030204" pitchFamily="34" charset="0"/>
                <a:cs typeface="Times New Roman" panose="02020603050405020304" pitchFamily="18" charset="0"/>
              </a:rPr>
              <a:t> know, i think in </a:t>
            </a:r>
            <a:r>
              <a:rPr lang="it-IT" sz="3200" kern="100" dirty="0" err="1">
                <a:effectLst/>
                <a:latin typeface="Calibri (Corpo)"/>
                <a:ea typeface="Calibri" panose="020F0502020204030204" pitchFamily="34" charset="0"/>
                <a:cs typeface="Times New Roman" panose="02020603050405020304" pitchFamily="18" charset="0"/>
              </a:rPr>
              <a:t>order</a:t>
            </a:r>
            <a:r>
              <a:rPr lang="it-IT" sz="3200" kern="100" dirty="0">
                <a:effectLst/>
                <a:latin typeface="Calibri (Corpo)"/>
                <a:ea typeface="Calibri" panose="020F0502020204030204" pitchFamily="34" charset="0"/>
                <a:cs typeface="Times New Roman" panose="02020603050405020304" pitchFamily="18" charset="0"/>
              </a:rPr>
              <a:t> to eliminate </a:t>
            </a:r>
            <a:r>
              <a:rPr lang="it-IT" sz="3200" kern="100" dirty="0" err="1">
                <a:effectLst/>
                <a:latin typeface="Calibri (Corpo)"/>
                <a:ea typeface="Calibri" panose="020F0502020204030204" pitchFamily="34" charset="0"/>
                <a:cs typeface="Times New Roman" panose="02020603050405020304" pitchFamily="18" charset="0"/>
              </a:rPr>
              <a:t>any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biological</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organic</a:t>
            </a:r>
            <a:r>
              <a:rPr lang="it-IT" sz="3200" kern="100" dirty="0">
                <a:effectLst/>
                <a:latin typeface="Calibri (Corpo)"/>
                <a:ea typeface="Calibri" panose="020F0502020204030204" pitchFamily="34" charset="0"/>
                <a:cs typeface="Times New Roman" panose="02020603050405020304" pitchFamily="18" charset="0"/>
              </a:rPr>
              <a:t> trace and to alter the </a:t>
            </a:r>
            <a:r>
              <a:rPr lang="it-IT" sz="3200" kern="100" dirty="0" err="1">
                <a:effectLst/>
                <a:latin typeface="Calibri (Corpo)"/>
                <a:ea typeface="Calibri" panose="020F0502020204030204" pitchFamily="34" charset="0"/>
                <a:cs typeface="Times New Roman" panose="02020603050405020304" pitchFamily="18" charset="0"/>
              </a:rPr>
              <a:t>results</a:t>
            </a:r>
            <a:r>
              <a:rPr lang="it-IT" sz="3200" kern="100" dirty="0">
                <a:effectLst/>
                <a:latin typeface="Calibri (Corpo)"/>
                <a:ea typeface="Calibri" panose="020F0502020204030204" pitchFamily="34" charset="0"/>
                <a:cs typeface="Times New Roman" panose="02020603050405020304" pitchFamily="18" charset="0"/>
              </a:rPr>
              <a:t>').</a:t>
            </a:r>
          </a:p>
          <a:p>
            <a:endParaRPr lang="it-IT" sz="3200" dirty="0">
              <a:latin typeface="Calibri (Corpo)"/>
            </a:endParaRPr>
          </a:p>
        </p:txBody>
      </p:sp>
    </p:spTree>
    <p:extLst>
      <p:ext uri="{BB962C8B-B14F-4D97-AF65-F5344CB8AC3E}">
        <p14:creationId xmlns:p14="http://schemas.microsoft.com/office/powerpoint/2010/main" val="397654172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C6887D4-29CA-0F8D-FD51-BAAB7EEFF7C6}"/>
              </a:ext>
            </a:extLst>
          </p:cNvPr>
          <p:cNvSpPr>
            <a:spLocks noGrp="1"/>
          </p:cNvSpPr>
          <p:nvPr>
            <p:ph idx="1"/>
          </p:nvPr>
        </p:nvSpPr>
        <p:spPr>
          <a:xfrm>
            <a:off x="320511" y="197964"/>
            <a:ext cx="11415860" cy="5979000"/>
          </a:xfrm>
        </p:spPr>
        <p:txBody>
          <a:bodyPr>
            <a:noAutofit/>
          </a:bodyPr>
          <a:lstStyle/>
          <a:p>
            <a:pPr marL="0" indent="0">
              <a:buNone/>
            </a:pPr>
            <a:r>
              <a:rPr lang="it-IT" sz="2400" dirty="0" err="1">
                <a:effectLst/>
                <a:latin typeface="Calibri (Corpo)"/>
                <a:ea typeface="Calibri" panose="020F0502020204030204" pitchFamily="34" charset="0"/>
              </a:rPr>
              <a:t>Finally</a:t>
            </a:r>
            <a:r>
              <a:rPr lang="it-IT" sz="2400" dirty="0">
                <a:effectLst/>
                <a:latin typeface="Calibri (Corpo)"/>
                <a:ea typeface="Calibri" panose="020F0502020204030204" pitchFamily="34" charset="0"/>
              </a:rPr>
              <a:t>, from the </a:t>
            </a:r>
            <a:r>
              <a:rPr lang="it-IT" sz="2400" dirty="0" err="1">
                <a:effectLst/>
                <a:latin typeface="Calibri (Corpo)"/>
                <a:ea typeface="Calibri" panose="020F0502020204030204" pitchFamily="34" charset="0"/>
              </a:rPr>
              <a:t>photographs</a:t>
            </a:r>
            <a:r>
              <a:rPr lang="it-IT" sz="2400" dirty="0">
                <a:effectLst/>
                <a:latin typeface="Calibri (Corpo)"/>
                <a:ea typeface="Calibri" panose="020F0502020204030204" pitchFamily="34" charset="0"/>
              </a:rPr>
              <a:t> of the </a:t>
            </a:r>
            <a:r>
              <a:rPr lang="it-IT" sz="2400" dirty="0" err="1">
                <a:effectLst/>
                <a:latin typeface="Calibri (Corpo)"/>
                <a:ea typeface="Calibri" panose="020F0502020204030204" pitchFamily="34" charset="0"/>
              </a:rPr>
              <a:t>corpse</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remains</a:t>
            </a:r>
            <a:r>
              <a:rPr lang="it-IT" sz="2400" dirty="0">
                <a:effectLst/>
                <a:latin typeface="Calibri (Corpo)"/>
                <a:ea typeface="Calibri" panose="020F0502020204030204" pitchFamily="34" charset="0"/>
              </a:rPr>
              <a:t> of the Mastropietro, with clear </a:t>
            </a:r>
            <a:r>
              <a:rPr lang="it-IT" sz="2400" dirty="0" err="1">
                <a:effectLst/>
                <a:latin typeface="Calibri (Corpo)"/>
                <a:ea typeface="Calibri" panose="020F0502020204030204" pitchFamily="34" charset="0"/>
              </a:rPr>
              <a:t>evidence</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emerges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that</a:t>
            </a:r>
            <a:r>
              <a:rPr lang="it-IT" sz="2400" dirty="0">
                <a:effectLst/>
                <a:latin typeface="Calibri (Corpo)"/>
                <a:ea typeface="Calibri" panose="020F0502020204030204" pitchFamily="34" charset="0"/>
              </a:rPr>
              <a:t> the </a:t>
            </a:r>
            <a:r>
              <a:rPr lang="it-IT" sz="2400" dirty="0" err="1">
                <a:effectLst/>
                <a:latin typeface="Calibri (Corpo)"/>
                <a:ea typeface="Calibri" panose="020F0502020204030204" pitchFamily="34" charset="0"/>
              </a:rPr>
              <a:t>body's</a:t>
            </a:r>
            <a:r>
              <a:rPr lang="it-IT" sz="2400" dirty="0">
                <a:effectLst/>
                <a:latin typeface="Calibri (Corpo)"/>
                <a:ea typeface="Calibri" panose="020F0502020204030204" pitchFamily="34" charset="0"/>
              </a:rPr>
              <a:t> cutting </a:t>
            </a:r>
            <a:r>
              <a:rPr lang="it-IT" sz="2400" dirty="0" err="1">
                <a:effectLst/>
                <a:latin typeface="Calibri (Corpo)"/>
                <a:ea typeface="Calibri" panose="020F0502020204030204" pitchFamily="34" charset="0"/>
              </a:rPr>
              <a:t>was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performed</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lucidly</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coldly</a:t>
            </a:r>
            <a:r>
              <a:rPr lang="it-IT" sz="2400" dirty="0">
                <a:effectLst/>
                <a:latin typeface="Calibri (Corpo)"/>
                <a:ea typeface="Calibri" panose="020F0502020204030204" pitchFamily="34" charset="0"/>
              </a:rPr>
              <a:t> and </a:t>
            </a:r>
            <a:r>
              <a:rPr lang="it-IT" sz="2400" dirty="0" err="1">
                <a:effectLst/>
                <a:latin typeface="Calibri (Corpo)"/>
                <a:ea typeface="Calibri" panose="020F0502020204030204" pitchFamily="34" charset="0"/>
              </a:rPr>
              <a:t>precisely</a:t>
            </a:r>
            <a:r>
              <a:rPr lang="it-IT" sz="2400" dirty="0">
                <a:effectLst/>
                <a:latin typeface="Calibri (Corpo)"/>
                <a:ea typeface="Calibri" panose="020F0502020204030204" pitchFamily="34" charset="0"/>
              </a:rPr>
              <a:t> by an </a:t>
            </a:r>
            <a:r>
              <a:rPr lang="it-IT" sz="2400" dirty="0" err="1">
                <a:effectLst/>
                <a:latin typeface="Calibri (Corpo)"/>
                <a:ea typeface="Calibri" panose="020F0502020204030204" pitchFamily="34" charset="0"/>
              </a:rPr>
              <a:t>expert</a:t>
            </a:r>
            <a:r>
              <a:rPr lang="it-IT" sz="2400" dirty="0">
                <a:effectLst/>
                <a:latin typeface="Calibri (Corpo)"/>
                <a:ea typeface="Calibri" panose="020F0502020204030204" pitchFamily="34" charset="0"/>
              </a:rPr>
              <a:t> hand and </a:t>
            </a:r>
            <a:r>
              <a:rPr lang="it-IT" sz="2400" dirty="0" err="1">
                <a:effectLst/>
                <a:latin typeface="Calibri (Corpo)"/>
                <a:ea typeface="Calibri" panose="020F0502020204030204" pitchFamily="34" charset="0"/>
              </a:rPr>
              <a:t>not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drawing</a:t>
            </a:r>
            <a:r>
              <a:rPr lang="it-IT" sz="2400" dirty="0">
                <a:effectLst/>
                <a:latin typeface="Calibri (Corpo)"/>
                <a:ea typeface="Calibri" panose="020F0502020204030204" pitchFamily="34" charset="0"/>
              </a:rPr>
              <a:t> the body with random </a:t>
            </a:r>
            <a:r>
              <a:rPr lang="it-IT" sz="2400" dirty="0" err="1">
                <a:effectLst/>
                <a:latin typeface="Calibri (Corpo)"/>
                <a:ea typeface="Calibri" panose="020F0502020204030204" pitchFamily="34" charset="0"/>
              </a:rPr>
              <a:t>stab</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wounds</a:t>
            </a:r>
            <a:r>
              <a:rPr lang="it-IT" sz="2400" dirty="0">
                <a:effectLst/>
                <a:latin typeface="Calibri (Corpo)"/>
                <a:ea typeface="Calibri" panose="020F0502020204030204" pitchFamily="34" charset="0"/>
              </a:rPr>
              <a:t> by a </a:t>
            </a:r>
            <a:r>
              <a:rPr lang="it-IT" sz="2400" dirty="0" err="1">
                <a:effectLst/>
                <a:latin typeface="Calibri (Corpo)"/>
                <a:ea typeface="Calibri" panose="020F0502020204030204" pitchFamily="34" charset="0"/>
              </a:rPr>
              <a:t>worried</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person</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who</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had</a:t>
            </a:r>
            <a:r>
              <a:rPr lang="it-IT" sz="2400" dirty="0">
                <a:effectLst/>
                <a:latin typeface="Calibri (Corpo)"/>
                <a:ea typeface="Calibri" panose="020F0502020204030204" pitchFamily="34" charset="0"/>
              </a:rPr>
              <a:t> the </a:t>
            </a:r>
            <a:r>
              <a:rPr lang="it-IT" sz="2400" dirty="0" err="1">
                <a:effectLst/>
                <a:latin typeface="Calibri (Corpo)"/>
                <a:ea typeface="Calibri" panose="020F0502020204030204" pitchFamily="34" charset="0"/>
              </a:rPr>
              <a:t>only</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aim</a:t>
            </a:r>
            <a:r>
              <a:rPr lang="it-IT" sz="2400" dirty="0">
                <a:effectLst/>
                <a:latin typeface="Calibri (Corpo)"/>
                <a:ea typeface="Calibri" panose="020F0502020204030204" pitchFamily="34" charset="0"/>
              </a:rPr>
              <a:t> of </a:t>
            </a:r>
            <a:r>
              <a:rPr lang="it-IT" sz="2400" dirty="0" err="1">
                <a:effectLst/>
                <a:latin typeface="Calibri (Corpo)"/>
                <a:ea typeface="Calibri" panose="020F0502020204030204" pitchFamily="34" charset="0"/>
              </a:rPr>
              <a:t>quickly</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dissecting</a:t>
            </a:r>
            <a:r>
              <a:rPr lang="it-IT" sz="2400" dirty="0">
                <a:effectLst/>
                <a:latin typeface="Calibri (Corpo)"/>
                <a:ea typeface="Calibri" panose="020F0502020204030204" pitchFamily="34" charset="0"/>
              </a:rPr>
              <a:t> a </a:t>
            </a:r>
            <a:r>
              <a:rPr lang="it-IT" sz="2400" dirty="0" err="1">
                <a:effectLst/>
                <a:latin typeface="Calibri (Corpo)"/>
                <a:ea typeface="Calibri" panose="020F0502020204030204" pitchFamily="34" charset="0"/>
              </a:rPr>
              <a:t>corpse</a:t>
            </a:r>
            <a:r>
              <a:rPr lang="it-IT" sz="2400" dirty="0">
                <a:effectLst/>
                <a:latin typeface="Calibri (Corpo)"/>
                <a:ea typeface="Calibri" panose="020F0502020204030204" pitchFamily="34" charset="0"/>
              </a:rPr>
              <a:t> to be put in the </a:t>
            </a:r>
            <a:r>
              <a:rPr lang="it-IT" sz="2400" dirty="0" err="1">
                <a:effectLst/>
                <a:latin typeface="Calibri (Corpo)"/>
                <a:ea typeface="Calibri" panose="020F0502020204030204" pitchFamily="34" charset="0"/>
              </a:rPr>
              <a:t>suitcases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Rather</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it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was</a:t>
            </a:r>
            <a:r>
              <a:rPr lang="it-IT" sz="2400" dirty="0">
                <a:effectLst/>
                <a:latin typeface="Calibri (Corpo)"/>
                <a:ea typeface="Calibri" panose="020F0502020204030204" pitchFamily="34" charset="0"/>
              </a:rPr>
              <a:t> a </a:t>
            </a:r>
            <a:r>
              <a:rPr lang="it-IT" sz="2400" dirty="0" err="1">
                <a:effectLst/>
                <a:latin typeface="Calibri (Corpo)"/>
                <a:ea typeface="Calibri" panose="020F0502020204030204" pitchFamily="34" charset="0"/>
              </a:rPr>
              <a:t>careful</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disarticulation</a:t>
            </a:r>
            <a:r>
              <a:rPr lang="it-IT" sz="2400" dirty="0">
                <a:effectLst/>
                <a:latin typeface="Calibri (Corpo)"/>
                <a:ea typeface="Calibri" panose="020F0502020204030204" pitchFamily="34" charset="0"/>
              </a:rPr>
              <a:t> of the </a:t>
            </a:r>
            <a:r>
              <a:rPr lang="it-IT" sz="2400" dirty="0" err="1">
                <a:effectLst/>
                <a:latin typeface="Calibri (Corpo)"/>
                <a:ea typeface="Calibri" panose="020F0502020204030204" pitchFamily="34" charset="0"/>
              </a:rPr>
              <a:t>corpse</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very</a:t>
            </a:r>
            <a:r>
              <a:rPr lang="it-IT" sz="2400" dirty="0">
                <a:effectLst/>
                <a:latin typeface="Calibri (Corpo)"/>
                <a:ea typeface="Calibri" panose="020F0502020204030204" pitchFamily="34" charset="0"/>
              </a:rPr>
              <a:t> rare in the </a:t>
            </a:r>
            <a:r>
              <a:rPr lang="it-IT" sz="2400" dirty="0" err="1">
                <a:effectLst/>
                <a:latin typeface="Calibri (Corpo)"/>
                <a:ea typeface="Calibri" panose="020F0502020204030204" pitchFamily="34" charset="0"/>
              </a:rPr>
              <a:t>experience</a:t>
            </a:r>
            <a:r>
              <a:rPr lang="it-IT" sz="2400" dirty="0">
                <a:effectLst/>
                <a:latin typeface="Calibri (Corpo)"/>
                <a:ea typeface="Calibri" panose="020F0502020204030204" pitchFamily="34" charset="0"/>
              </a:rPr>
              <a:t> of international legai medicine, </a:t>
            </a:r>
            <a:r>
              <a:rPr lang="it-IT" sz="2400" dirty="0" err="1">
                <a:effectLst/>
                <a:latin typeface="Calibri (Corpo)"/>
                <a:ea typeface="Calibri" panose="020F0502020204030204" pitchFamily="34" charset="0"/>
              </a:rPr>
              <a:t>which</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presupposes</a:t>
            </a:r>
            <a:r>
              <a:rPr lang="it-IT" sz="2400" dirty="0">
                <a:effectLst/>
                <a:latin typeface="Calibri (Corpo)"/>
                <a:ea typeface="Calibri" panose="020F0502020204030204" pitchFamily="34" charset="0"/>
              </a:rPr>
              <a:t> the </a:t>
            </a:r>
            <a:r>
              <a:rPr lang="it-IT" sz="2400" dirty="0" err="1">
                <a:effectLst/>
                <a:latin typeface="Calibri (Corpo)"/>
                <a:ea typeface="Calibri" panose="020F0502020204030204" pitchFamily="34" charset="0"/>
              </a:rPr>
              <a:t>exact</a:t>
            </a:r>
            <a:r>
              <a:rPr lang="it-IT" sz="2400" dirty="0">
                <a:effectLst/>
                <a:latin typeface="Calibri (Corpo)"/>
                <a:ea typeface="Calibri" panose="020F0502020204030204" pitchFamily="34" charset="0"/>
              </a:rPr>
              <a:t> knowledge of the body </a:t>
            </a:r>
            <a:r>
              <a:rPr lang="it-IT" sz="2400" dirty="0" err="1">
                <a:effectLst/>
                <a:latin typeface="Calibri (Corpo)"/>
                <a:ea typeface="Calibri" panose="020F0502020204030204" pitchFamily="34" charset="0"/>
              </a:rPr>
              <a:t>areas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where</a:t>
            </a:r>
            <a:r>
              <a:rPr lang="it-IT" sz="2400" dirty="0">
                <a:effectLst/>
                <a:latin typeface="Calibri (Corpo)"/>
                <a:ea typeface="Calibri" panose="020F0502020204030204" pitchFamily="34" charset="0"/>
              </a:rPr>
              <a:t> to </a:t>
            </a:r>
            <a:r>
              <a:rPr lang="it-IT" sz="2400" dirty="0" err="1">
                <a:effectLst/>
                <a:latin typeface="Calibri (Corpo)"/>
                <a:ea typeface="Calibri" panose="020F0502020204030204" pitchFamily="34" charset="0"/>
              </a:rPr>
              <a:t>intervene</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see</a:t>
            </a:r>
            <a:r>
              <a:rPr lang="it-IT" sz="2400" dirty="0">
                <a:effectLst/>
                <a:latin typeface="Calibri (Corpo)"/>
                <a:ea typeface="Calibri" panose="020F0502020204030204" pitchFamily="34" charset="0"/>
              </a:rPr>
              <a:t> page 93 of the </a:t>
            </a:r>
            <a:r>
              <a:rPr lang="it-IT" sz="2400" dirty="0" err="1">
                <a:effectLst/>
                <a:latin typeface="Calibri (Corpo)"/>
                <a:ea typeface="Calibri" panose="020F0502020204030204" pitchFamily="34" charset="0"/>
              </a:rPr>
              <a:t>testimony</a:t>
            </a:r>
            <a:r>
              <a:rPr lang="it-IT" sz="2400" dirty="0">
                <a:effectLst/>
                <a:latin typeface="Calibri (Corpo)"/>
                <a:ea typeface="Calibri" panose="020F0502020204030204" pitchFamily="34" charset="0"/>
              </a:rPr>
              <a:t> of Cingolani). </a:t>
            </a:r>
            <a:r>
              <a:rPr lang="it-IT" sz="2400" dirty="0" err="1">
                <a:effectLst/>
                <a:latin typeface="Calibri (Corpo)"/>
                <a:ea typeface="Calibri" panose="020F0502020204030204" pitchFamily="34" charset="0"/>
              </a:rPr>
              <a:t>ft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is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precisely</a:t>
            </a:r>
            <a:r>
              <a:rPr lang="it-IT" sz="2400" dirty="0">
                <a:effectLst/>
                <a:latin typeface="Calibri (Corpo)"/>
                <a:ea typeface="Calibri" panose="020F0502020204030204" pitchFamily="34" charset="0"/>
              </a:rPr>
              <a:t> the </a:t>
            </a:r>
            <a:r>
              <a:rPr lang="it-IT" sz="2400" dirty="0" err="1">
                <a:effectLst/>
                <a:latin typeface="Calibri (Corpo)"/>
                <a:ea typeface="Calibri" panose="020F0502020204030204" pitchFamily="34" charset="0"/>
              </a:rPr>
              <a:t>experience</a:t>
            </a:r>
            <a:r>
              <a:rPr lang="it-IT" sz="2400" dirty="0">
                <a:effectLst/>
                <a:latin typeface="Calibri (Corpo)"/>
                <a:ea typeface="Calibri" panose="020F0502020204030204" pitchFamily="34" charset="0"/>
              </a:rPr>
              <a:t> and the </a:t>
            </a:r>
            <a:r>
              <a:rPr lang="it-IT" sz="2400" dirty="0" err="1">
                <a:effectLst/>
                <a:latin typeface="Calibri (Corpo)"/>
                <a:ea typeface="Calibri" panose="020F0502020204030204" pitchFamily="34" charset="0"/>
              </a:rPr>
              <a:t>ability</a:t>
            </a:r>
            <a:r>
              <a:rPr lang="it-IT" sz="2400" dirty="0">
                <a:effectLst/>
                <a:latin typeface="Calibri (Corpo)"/>
                <a:ea typeface="Calibri" panose="020F0502020204030204" pitchFamily="34" charset="0"/>
              </a:rPr>
              <a:t> in cutting </a:t>
            </a:r>
            <a:r>
              <a:rPr lang="it-IT" sz="2400" dirty="0" err="1">
                <a:effectLst/>
                <a:latin typeface="Calibri (Corpo)"/>
                <a:ea typeface="Calibri" panose="020F0502020204030204" pitchFamily="34" charset="0"/>
              </a:rPr>
              <a:t>denoted</a:t>
            </a:r>
            <a:r>
              <a:rPr lang="it-IT" sz="2400" dirty="0">
                <a:effectLst/>
                <a:latin typeface="Calibri (Corpo)"/>
                <a:ea typeface="Calibri" panose="020F0502020204030204" pitchFamily="34" charset="0"/>
              </a:rPr>
              <a:t> by </a:t>
            </a:r>
            <a:r>
              <a:rPr lang="it-IT" sz="2400" dirty="0" err="1">
                <a:effectLst/>
                <a:latin typeface="Calibri (Corpo)"/>
                <a:ea typeface="Calibri" panose="020F0502020204030204" pitchFamily="34" charset="0"/>
              </a:rPr>
              <a:t>Oseghale</a:t>
            </a:r>
            <a:r>
              <a:rPr lang="it-IT" sz="2400" dirty="0">
                <a:effectLst/>
                <a:latin typeface="Calibri (Corpo)"/>
                <a:ea typeface="Calibri" panose="020F0502020204030204" pitchFamily="34" charset="0"/>
              </a:rPr>
              <a:t>, far from </a:t>
            </a:r>
            <a:r>
              <a:rPr lang="it-IT" sz="2400" dirty="0" err="1">
                <a:effectLst/>
                <a:latin typeface="Calibri (Corpo)"/>
                <a:ea typeface="Calibri" panose="020F0502020204030204" pitchFamily="34" charset="0"/>
              </a:rPr>
              <a:t>being</a:t>
            </a:r>
            <a:r>
              <a:rPr lang="it-IT" sz="2400" dirty="0">
                <a:effectLst/>
                <a:latin typeface="Calibri (Corpo)"/>
                <a:ea typeface="Calibri" panose="020F0502020204030204" pitchFamily="34" charset="0"/>
              </a:rPr>
              <a:t> a </a:t>
            </a:r>
            <a:r>
              <a:rPr lang="it-IT" sz="2400" dirty="0" err="1">
                <a:effectLst/>
                <a:latin typeface="Calibri (Corpo)"/>
                <a:ea typeface="Calibri" panose="020F0502020204030204" pitchFamily="34" charset="0"/>
              </a:rPr>
              <a:t>naive</a:t>
            </a:r>
            <a:r>
              <a:rPr lang="it-IT" sz="2400" dirty="0">
                <a:effectLst/>
                <a:latin typeface="Calibri (Corpo)"/>
                <a:ea typeface="Calibri" panose="020F0502020204030204" pitchFamily="34" charset="0"/>
              </a:rPr>
              <a:t> and </a:t>
            </a:r>
            <a:r>
              <a:rPr lang="it-IT" sz="2400" dirty="0" err="1">
                <a:effectLst/>
                <a:latin typeface="Calibri (Corpo)"/>
                <a:ea typeface="Calibri" panose="020F0502020204030204" pitchFamily="34" charset="0"/>
              </a:rPr>
              <a:t>inexperienced</a:t>
            </a:r>
            <a:r>
              <a:rPr lang="it-IT" sz="2400" dirty="0">
                <a:effectLst/>
                <a:latin typeface="Calibri (Corpo)"/>
                <a:ea typeface="Calibri" panose="020F0502020204030204" pitchFamily="34" charset="0"/>
              </a:rPr>
              <a:t> or </a:t>
            </a:r>
            <a:r>
              <a:rPr lang="it-IT" sz="2400" dirty="0" err="1">
                <a:effectLst/>
                <a:latin typeface="Calibri (Corpo)"/>
                <a:ea typeface="Calibri" panose="020F0502020204030204" pitchFamily="34" charset="0"/>
              </a:rPr>
              <a:t>overwhelmed</a:t>
            </a:r>
            <a:r>
              <a:rPr lang="it-IT" sz="2400" dirty="0">
                <a:effectLst/>
                <a:latin typeface="Calibri (Corpo)"/>
                <a:ea typeface="Calibri" panose="020F0502020204030204" pitchFamily="34" charset="0"/>
              </a:rPr>
              <a:t> by events, </a:t>
            </a:r>
            <a:r>
              <a:rPr lang="it-IT" sz="2400" dirty="0" err="1">
                <a:effectLst/>
                <a:latin typeface="Calibri (Corpo)"/>
                <a:ea typeface="Calibri" panose="020F0502020204030204" pitchFamily="34" charset="0"/>
              </a:rPr>
              <a:t>that</a:t>
            </a:r>
            <a:r>
              <a:rPr lang="it-IT" sz="2400" dirty="0">
                <a:effectLst/>
                <a:latin typeface="Calibri (Corpo)"/>
                <a:ea typeface="Calibri" panose="020F0502020204030204" pitchFamily="34" charset="0"/>
              </a:rPr>
              <a:t> made </a:t>
            </a:r>
            <a:r>
              <a:rPr lang="it-IT" sz="2400" dirty="0" err="1">
                <a:effectLst/>
                <a:latin typeface="Calibri (Corpo)"/>
                <a:ea typeface="Calibri" panose="020F0502020204030204" pitchFamily="34" charset="0"/>
              </a:rPr>
              <a:t>it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possible</a:t>
            </a:r>
            <a:r>
              <a:rPr lang="it-IT" sz="2400" dirty="0">
                <a:effectLst/>
                <a:latin typeface="Calibri (Corpo)"/>
                <a:ea typeface="Calibri" panose="020F0502020204030204" pitchFamily="34" charset="0"/>
              </a:rPr>
              <a:t> to </a:t>
            </a:r>
            <a:r>
              <a:rPr lang="it-IT" sz="2400" dirty="0" err="1">
                <a:effectLst/>
                <a:latin typeface="Calibri (Corpo)"/>
                <a:ea typeface="Calibri" panose="020F0502020204030204" pitchFamily="34" charset="0"/>
              </a:rPr>
              <a:t>exclude</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that</a:t>
            </a:r>
            <a:r>
              <a:rPr lang="it-IT" sz="2400" dirty="0">
                <a:effectLst/>
                <a:latin typeface="Calibri (Corpo)"/>
                <a:ea typeface="Calibri" panose="020F0502020204030204" pitchFamily="34" charset="0"/>
              </a:rPr>
              <a:t> he </a:t>
            </a:r>
            <a:r>
              <a:rPr lang="it-IT" sz="2400" dirty="0" err="1">
                <a:effectLst/>
                <a:latin typeface="Calibri (Corpo)"/>
                <a:ea typeface="Calibri" panose="020F0502020204030204" pitchFamily="34" charset="0"/>
              </a:rPr>
              <a:t>only</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intended</a:t>
            </a:r>
            <a:r>
              <a:rPr lang="it-IT" sz="2400" dirty="0">
                <a:effectLst/>
                <a:latin typeface="Calibri (Corpo)"/>
                <a:ea typeface="Calibri" panose="020F0502020204030204" pitchFamily="34" charset="0"/>
              </a:rPr>
              <a:t> to </a:t>
            </a:r>
            <a:r>
              <a:rPr lang="it-IT" sz="2400" dirty="0" err="1">
                <a:effectLst/>
                <a:latin typeface="Calibri (Corpo)"/>
                <a:ea typeface="Calibri" panose="020F0502020204030204" pitchFamily="34" charset="0"/>
              </a:rPr>
              <a:t>disarticulate</a:t>
            </a:r>
            <a:r>
              <a:rPr lang="it-IT" sz="2400" dirty="0">
                <a:effectLst/>
                <a:latin typeface="Calibri (Corpo)"/>
                <a:ea typeface="Calibri" panose="020F0502020204030204" pitchFamily="34" charset="0"/>
              </a:rPr>
              <a:t> the </a:t>
            </a:r>
            <a:r>
              <a:rPr lang="it-IT" sz="2400" dirty="0" err="1">
                <a:effectLst/>
                <a:latin typeface="Calibri (Corpo)"/>
                <a:ea typeface="Calibri" panose="020F0502020204030204" pitchFamily="34" charset="0"/>
              </a:rPr>
              <a:t>corpse</a:t>
            </a:r>
            <a:r>
              <a:rPr lang="it-IT" sz="2400" dirty="0">
                <a:effectLst/>
                <a:latin typeface="Calibri (Corpo)"/>
                <a:ea typeface="Calibri" panose="020F0502020204030204" pitchFamily="34" charset="0"/>
              </a:rPr>
              <a:t> and </a:t>
            </a:r>
            <a:r>
              <a:rPr lang="it-IT" sz="2400" dirty="0" err="1">
                <a:effectLst/>
                <a:latin typeface="Calibri (Corpo)"/>
                <a:ea typeface="Calibri" panose="020F0502020204030204" pitchFamily="34" charset="0"/>
              </a:rPr>
              <a:t>that</a:t>
            </a:r>
            <a:r>
              <a:rPr lang="it-IT" sz="2400" dirty="0">
                <a:effectLst/>
                <a:latin typeface="Calibri (Corpo)"/>
                <a:ea typeface="Calibri" panose="020F0502020204030204" pitchFamily="34" charset="0"/>
              </a:rPr>
              <a:t> the </a:t>
            </a:r>
            <a:r>
              <a:rPr lang="it-IT" sz="2400" dirty="0" err="1">
                <a:effectLst/>
                <a:latin typeface="Calibri (Corpo)"/>
                <a:ea typeface="Calibri" panose="020F0502020204030204" pitchFamily="34" charset="0"/>
              </a:rPr>
              <a:t>two</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injuries</a:t>
            </a:r>
            <a:r>
              <a:rPr lang="it-IT" sz="2400" dirty="0">
                <a:effectLst/>
                <a:latin typeface="Calibri (Corpo)"/>
                <a:ea typeface="Calibri" panose="020F0502020204030204" pitchFamily="34" charset="0"/>
              </a:rPr>
              <a:t> can be </a:t>
            </a:r>
            <a:r>
              <a:rPr lang="it-IT" sz="2400" dirty="0" err="1">
                <a:effectLst/>
                <a:latin typeface="Calibri (Corpo)"/>
                <a:ea typeface="Calibri" panose="020F0502020204030204" pitchFamily="34" charset="0"/>
              </a:rPr>
              <a:t>traced</a:t>
            </a:r>
            <a:r>
              <a:rPr lang="it-IT" sz="2400" dirty="0">
                <a:effectLst/>
                <a:latin typeface="Calibri (Corpo)"/>
                <a:ea typeface="Calibri" panose="020F0502020204030204" pitchFamily="34" charset="0"/>
              </a:rPr>
              <a:t> back to </a:t>
            </a:r>
            <a:r>
              <a:rPr lang="it-IT" sz="2400" dirty="0" err="1">
                <a:effectLst/>
                <a:latin typeface="Calibri (Corpo)"/>
                <a:ea typeface="Calibri" panose="020F0502020204030204" pitchFamily="34" charset="0"/>
              </a:rPr>
              <a:t>this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purpose</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detected</a:t>
            </a:r>
            <a:r>
              <a:rPr lang="it-IT" sz="2400" dirty="0">
                <a:effectLst/>
                <a:latin typeface="Calibri (Corpo)"/>
                <a:ea typeface="Calibri" panose="020F0502020204030204" pitchFamily="34" charset="0"/>
              </a:rPr>
              <a:t> on the </a:t>
            </a:r>
            <a:r>
              <a:rPr lang="it-IT" sz="2400" dirty="0" err="1">
                <a:effectLst/>
                <a:latin typeface="Calibri (Corpo)"/>
                <a:ea typeface="Calibri" panose="020F0502020204030204" pitchFamily="34" charset="0"/>
              </a:rPr>
              <a:t>liver</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produced</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when</a:t>
            </a:r>
            <a:r>
              <a:rPr lang="it-IT" sz="2400" dirty="0">
                <a:effectLst/>
                <a:latin typeface="Calibri (Corpo)"/>
                <a:ea typeface="Calibri" panose="020F0502020204030204" pitchFamily="34" charset="0"/>
              </a:rPr>
              <a:t> Pamela </a:t>
            </a:r>
            <a:r>
              <a:rPr lang="it-IT" sz="2400" dirty="0" err="1">
                <a:effectLst/>
                <a:latin typeface="Calibri (Corpo)"/>
                <a:ea typeface="Calibri" panose="020F0502020204030204" pitchFamily="34" charset="0"/>
              </a:rPr>
              <a:t>was</a:t>
            </a:r>
            <a:r>
              <a:rPr lang="it-IT" sz="2400" dirty="0">
                <a:effectLst/>
                <a:latin typeface="Calibri (Corpo)"/>
                <a:ea typeface="Calibri" panose="020F0502020204030204" pitchFamily="34" charset="0"/>
              </a:rPr>
              <a:t> stili </a:t>
            </a:r>
            <a:r>
              <a:rPr lang="it-IT" sz="2400" dirty="0" err="1">
                <a:effectLst/>
                <a:latin typeface="Calibri (Corpo)"/>
                <a:ea typeface="Calibri" panose="020F0502020204030204" pitchFamily="34" charset="0"/>
              </a:rPr>
              <a:t>alive</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They</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were</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clearly</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caused</a:t>
            </a:r>
            <a:r>
              <a:rPr lang="it-IT" sz="2400" dirty="0">
                <a:effectLst/>
                <a:latin typeface="Calibri (Corpo)"/>
                <a:ea typeface="Calibri" panose="020F0502020204030204" pitchFamily="34" charset="0"/>
              </a:rPr>
              <a:t> by </a:t>
            </a:r>
            <a:r>
              <a:rPr lang="it-IT" sz="2400" dirty="0" err="1">
                <a:effectLst/>
                <a:latin typeface="Calibri (Corpo)"/>
                <a:ea typeface="Calibri" panose="020F0502020204030204" pitchFamily="34" charset="0"/>
              </a:rPr>
              <a:t>two</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stabs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completely</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detached</a:t>
            </a:r>
            <a:r>
              <a:rPr lang="it-IT" sz="2400" dirty="0">
                <a:effectLst/>
                <a:latin typeface="Calibri (Corpo)"/>
                <a:ea typeface="Calibri" panose="020F0502020204030204" pitchFamily="34" charset="0"/>
              </a:rPr>
              <a:t> and </a:t>
            </a:r>
            <a:r>
              <a:rPr lang="it-IT" sz="2400" dirty="0" err="1">
                <a:effectLst/>
                <a:latin typeface="Calibri (Corpo)"/>
                <a:ea typeface="Calibri" panose="020F0502020204030204" pitchFamily="34" charset="0"/>
              </a:rPr>
              <a:t>completely</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inconsistent</a:t>
            </a:r>
            <a:r>
              <a:rPr lang="it-IT" sz="2400" dirty="0">
                <a:effectLst/>
                <a:latin typeface="Calibri (Corpo)"/>
                <a:ea typeface="Calibri" panose="020F0502020204030204" pitchFamily="34" charset="0"/>
              </a:rPr>
              <a:t> with </a:t>
            </a:r>
            <a:r>
              <a:rPr lang="it-IT" sz="2400" dirty="0" err="1">
                <a:effectLst/>
                <a:latin typeface="Calibri (Corpo)"/>
                <a:ea typeface="Calibri" panose="020F0502020204030204" pitchFamily="34" charset="0"/>
              </a:rPr>
              <a:t>respect</a:t>
            </a:r>
            <a:r>
              <a:rPr lang="it-IT" sz="2400" dirty="0">
                <a:effectLst/>
                <a:latin typeface="Calibri (Corpo)"/>
                <a:ea typeface="Calibri" panose="020F0502020204030204" pitchFamily="34" charset="0"/>
              </a:rPr>
              <a:t> to a mere activity of cutting, </a:t>
            </a:r>
            <a:r>
              <a:rPr lang="it-IT" sz="2400" dirty="0" err="1">
                <a:effectLst/>
                <a:latin typeface="Calibri (Corpo)"/>
                <a:ea typeface="Calibri" panose="020F0502020204030204" pitchFamily="34" charset="0"/>
              </a:rPr>
              <a:t>as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indeed</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admitted</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precisely</a:t>
            </a:r>
            <a:r>
              <a:rPr lang="it-IT" sz="2400" dirty="0">
                <a:effectLst/>
                <a:latin typeface="Calibri (Corpo)"/>
                <a:ea typeface="Calibri" panose="020F0502020204030204" pitchFamily="34" charset="0"/>
              </a:rPr>
              <a:t> by prof. Bacci, defense </a:t>
            </a:r>
            <a:r>
              <a:rPr lang="it-IT" sz="2400" dirty="0" err="1">
                <a:effectLst/>
                <a:latin typeface="Calibri (Corpo)"/>
                <a:ea typeface="Calibri" panose="020F0502020204030204" pitchFamily="34" charset="0"/>
              </a:rPr>
              <a:t>consultant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see</a:t>
            </a:r>
            <a:r>
              <a:rPr lang="it-IT" sz="2400" dirty="0">
                <a:effectLst/>
                <a:latin typeface="Calibri (Corpo)"/>
                <a:ea typeface="Calibri" panose="020F0502020204030204" pitchFamily="34" charset="0"/>
              </a:rPr>
              <a:t> the </a:t>
            </a:r>
            <a:r>
              <a:rPr lang="it-IT" sz="2400" dirty="0" err="1">
                <a:effectLst/>
                <a:latin typeface="Calibri (Corpo)"/>
                <a:ea typeface="Calibri" panose="020F0502020204030204" pitchFamily="34" charset="0"/>
              </a:rPr>
              <a:t>testimony</a:t>
            </a:r>
            <a:r>
              <a:rPr lang="it-IT" sz="2400" dirty="0">
                <a:effectLst/>
                <a:latin typeface="Calibri (Corpo)"/>
                <a:ea typeface="Calibri" panose="020F0502020204030204" pitchFamily="34" charset="0"/>
              </a:rPr>
              <a:t> of Bacci on pag. 86 and </a:t>
            </a:r>
            <a:r>
              <a:rPr lang="it-IT" sz="2400" dirty="0" err="1">
                <a:effectLst/>
                <a:latin typeface="Calibri (Corpo)"/>
                <a:ea typeface="Calibri" panose="020F0502020204030204" pitchFamily="34" charset="0"/>
              </a:rPr>
              <a:t>previous</a:t>
            </a:r>
            <a:r>
              <a:rPr lang="it-IT" sz="2400" dirty="0">
                <a:effectLst/>
                <a:latin typeface="Calibri (Corpo)"/>
                <a:ea typeface="Calibri" panose="020F0502020204030204" pitchFamily="34" charset="0"/>
              </a:rPr>
              <a:t> minutes of the hearing of the 3rd of Aprii 2019: "</a:t>
            </a:r>
            <a:r>
              <a:rPr lang="it-IT" sz="2400" dirty="0" err="1">
                <a:effectLst/>
                <a:latin typeface="Calibri (Corpo)"/>
                <a:ea typeface="Calibri" panose="020F0502020204030204" pitchFamily="34" charset="0"/>
              </a:rPr>
              <a:t>That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wound</a:t>
            </a:r>
            <a:r>
              <a:rPr lang="it-IT" sz="2400" dirty="0">
                <a:effectLst/>
                <a:latin typeface="Calibri (Corpo)"/>
                <a:ea typeface="Calibri" panose="020F0502020204030204" pitchFamily="34" charset="0"/>
              </a:rPr>
              <a:t> in </a:t>
            </a:r>
            <a:r>
              <a:rPr lang="it-IT" sz="2400" dirty="0" err="1">
                <a:effectLst/>
                <a:latin typeface="Calibri (Corpo)"/>
                <a:ea typeface="Calibri" panose="020F0502020204030204" pitchFamily="34" charset="0"/>
              </a:rPr>
              <a:t>that</a:t>
            </a:r>
            <a:r>
              <a:rPr lang="it-IT" sz="2400" dirty="0">
                <a:effectLst/>
                <a:latin typeface="Calibri (Corpo)"/>
                <a:ea typeface="Calibri" panose="020F0502020204030204" pitchFamily="34" charset="0"/>
              </a:rPr>
              <a:t> area </a:t>
            </a:r>
            <a:r>
              <a:rPr lang="it-IT" sz="2400" dirty="0" err="1">
                <a:effectLst/>
                <a:latin typeface="Calibri (Corpo)"/>
                <a:ea typeface="Calibri" panose="020F0502020204030204" pitchFamily="34" charset="0"/>
              </a:rPr>
              <a:t>was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aimed</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at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disarticulating</a:t>
            </a:r>
            <a:r>
              <a:rPr lang="it-IT" sz="2400" dirty="0">
                <a:effectLst/>
                <a:latin typeface="Calibri (Corpo)"/>
                <a:ea typeface="Calibri" panose="020F0502020204030204" pitchFamily="34" charset="0"/>
              </a:rPr>
              <a:t> a part, </a:t>
            </a:r>
            <a:r>
              <a:rPr lang="it-IT" sz="2400" dirty="0" err="1">
                <a:effectLst/>
                <a:latin typeface="Calibri (Corpo)"/>
                <a:ea typeface="Calibri" panose="020F0502020204030204" pitchFamily="34" charset="0"/>
              </a:rPr>
              <a:t>it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absolutely</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had</a:t>
            </a:r>
            <a:r>
              <a:rPr lang="it-IT" sz="2400" dirty="0">
                <a:effectLst/>
                <a:latin typeface="Calibri (Corpo)"/>
                <a:ea typeface="Calibri" panose="020F0502020204030204" pitchFamily="34" charset="0"/>
              </a:rPr>
              <a:t> no cutting </a:t>
            </a:r>
            <a:r>
              <a:rPr lang="it-IT" sz="2400" dirty="0" err="1">
                <a:effectLst/>
                <a:latin typeface="Calibri (Corpo)"/>
                <a:ea typeface="Calibri" panose="020F0502020204030204" pitchFamily="34" charset="0"/>
              </a:rPr>
              <a:t>aim</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absolutely</a:t>
            </a:r>
            <a:r>
              <a:rPr lang="it-IT" sz="2400" dirty="0">
                <a:effectLst/>
                <a:latin typeface="Calibri (Corpo)"/>
                <a:ea typeface="Calibri" panose="020F0502020204030204" pitchFamily="34" charset="0"/>
              </a:rPr>
              <a:t> ... no, no). The </a:t>
            </a:r>
            <a:r>
              <a:rPr lang="it-IT" sz="2400" dirty="0" err="1">
                <a:effectLst/>
                <a:latin typeface="Calibri (Corpo)"/>
                <a:ea typeface="Calibri" panose="020F0502020204030204" pitchFamily="34" charset="0"/>
              </a:rPr>
              <a:t>chest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wall</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moreover</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was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drawn</a:t>
            </a:r>
            <a:r>
              <a:rPr lang="it-IT" sz="2400" dirty="0">
                <a:effectLst/>
                <a:latin typeface="Calibri (Corpo)"/>
                <a:ea typeface="Calibri" panose="020F0502020204030204" pitchFamily="34" charset="0"/>
              </a:rPr>
              <a:t> from the </a:t>
            </a:r>
            <a:r>
              <a:rPr lang="it-IT" sz="2400" dirty="0" err="1">
                <a:effectLst/>
                <a:latin typeface="Calibri (Corpo)"/>
                <a:ea typeface="Calibri" panose="020F0502020204030204" pitchFamily="34" charset="0"/>
              </a:rPr>
              <a:t>stabs</a:t>
            </a:r>
            <a:r>
              <a:rPr lang="it-IT" sz="2400" dirty="0">
                <a:effectLst/>
                <a:latin typeface="Calibri (Corpo)"/>
                <a:ea typeface="Calibri" panose="020F0502020204030204" pitchFamily="34" charset="0"/>
              </a:rPr>
              <a:t> with </a:t>
            </a:r>
            <a:r>
              <a:rPr lang="it-IT" sz="2400" dirty="0" err="1">
                <a:effectLst/>
                <a:latin typeface="Calibri (Corpo)"/>
                <a:ea typeface="Calibri" panose="020F0502020204030204" pitchFamily="34" charset="0"/>
              </a:rPr>
              <a:t>different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modalities</a:t>
            </a:r>
            <a:r>
              <a:rPr lang="it-IT" sz="2400" dirty="0">
                <a:latin typeface="Calibri (Corpo)"/>
                <a:ea typeface="Calibri" panose="020F0502020204030204" pitchFamily="34" charset="0"/>
              </a:rPr>
              <a:t>.</a:t>
            </a:r>
            <a:endParaRPr lang="it-IT" sz="2400" dirty="0">
              <a:latin typeface="Calibri (Corpo)"/>
            </a:endParaRPr>
          </a:p>
        </p:txBody>
      </p:sp>
    </p:spTree>
    <p:extLst>
      <p:ext uri="{BB962C8B-B14F-4D97-AF65-F5344CB8AC3E}">
        <p14:creationId xmlns:p14="http://schemas.microsoft.com/office/powerpoint/2010/main" val="8120677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B47FD65-DE13-6242-9266-9F037EAF8198}"/>
              </a:ext>
            </a:extLst>
          </p:cNvPr>
          <p:cNvSpPr>
            <a:spLocks noGrp="1"/>
          </p:cNvSpPr>
          <p:nvPr>
            <p:ph idx="1"/>
          </p:nvPr>
        </p:nvSpPr>
        <p:spPr>
          <a:xfrm>
            <a:off x="424205" y="226244"/>
            <a:ext cx="11406433" cy="6429080"/>
          </a:xfrm>
        </p:spPr>
        <p:txBody>
          <a:bodyPr>
            <a:noAutofit/>
          </a:bodyPr>
          <a:lstStyle/>
          <a:p>
            <a:pPr marL="0" indent="0">
              <a:buNone/>
            </a:pPr>
            <a:r>
              <a:rPr lang="it-IT" sz="2400" kern="100" dirty="0">
                <a:effectLst/>
                <a:latin typeface="Calibri (Corpo)"/>
                <a:ea typeface="Calibri" panose="020F0502020204030204" pitchFamily="34" charset="0"/>
                <a:cs typeface="Times New Roman" panose="02020603050405020304" pitchFamily="18" charset="0"/>
              </a:rPr>
              <a:t>Some more </a:t>
            </a:r>
            <a:r>
              <a:rPr lang="it-IT" sz="2400" kern="100" dirty="0" err="1">
                <a:effectLst/>
                <a:latin typeface="Calibri (Corpo)"/>
                <a:ea typeface="Calibri" panose="020F0502020204030204" pitchFamily="34" charset="0"/>
                <a:cs typeface="Times New Roman" panose="02020603050405020304" pitchFamily="18" charset="0"/>
              </a:rPr>
              <a:t>strictly</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juridical</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considerations</a:t>
            </a:r>
            <a:r>
              <a:rPr lang="it-IT" sz="2400" kern="100" dirty="0">
                <a:effectLst/>
                <a:latin typeface="Calibri (Corpo)"/>
                <a:ea typeface="Calibri" panose="020F0502020204030204" pitchFamily="34" charset="0"/>
                <a:cs typeface="Times New Roman" panose="02020603050405020304" pitchFamily="18" charset="0"/>
              </a:rPr>
              <a:t> are </a:t>
            </a:r>
            <a:r>
              <a:rPr lang="it-IT" sz="2400" kern="100" dirty="0" err="1">
                <a:effectLst/>
                <a:latin typeface="Calibri (Corpo)"/>
                <a:ea typeface="Calibri" panose="020F0502020204030204" pitchFamily="34" charset="0"/>
                <a:cs typeface="Times New Roman" panose="02020603050405020304" pitchFamily="18" charset="0"/>
              </a:rPr>
              <a:t>now</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required</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before</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proceeding</a:t>
            </a:r>
            <a:r>
              <a:rPr lang="it-IT" sz="2400" kern="100" dirty="0">
                <a:effectLst/>
                <a:latin typeface="Calibri (Corpo)"/>
                <a:ea typeface="Calibri" panose="020F0502020204030204" pitchFamily="34" charset="0"/>
                <a:cs typeface="Times New Roman" panose="02020603050405020304" pitchFamily="18" charset="0"/>
              </a:rPr>
              <a:t> with the </a:t>
            </a:r>
            <a:r>
              <a:rPr lang="it-IT" sz="2400" kern="100" dirty="0" err="1">
                <a:effectLst/>
                <a:latin typeface="Calibri (Corpo)"/>
                <a:ea typeface="Calibri" panose="020F0502020204030204" pitchFamily="34" charset="0"/>
                <a:cs typeface="Times New Roman" panose="02020603050405020304" pitchFamily="18" charset="0"/>
              </a:rPr>
              <a:t>examination</a:t>
            </a:r>
            <a:r>
              <a:rPr lang="it-IT" sz="2400" kern="100" dirty="0">
                <a:effectLst/>
                <a:latin typeface="Calibri (Corpo)"/>
                <a:ea typeface="Calibri" panose="020F0502020204030204" pitchFamily="34" charset="0"/>
                <a:cs typeface="Times New Roman" panose="02020603050405020304" pitchFamily="18" charset="0"/>
              </a:rPr>
              <a:t> of</a:t>
            </a:r>
          </a:p>
          <a:p>
            <a:pPr marL="0" indent="0">
              <a:buNone/>
            </a:pPr>
            <a:r>
              <a:rPr lang="it-IT" sz="2400" kern="100" dirty="0">
                <a:effectLst/>
                <a:latin typeface="Calibri (Corpo)"/>
                <a:ea typeface="Calibri" panose="020F0502020204030204" pitchFamily="34" charset="0"/>
                <a:cs typeface="Times New Roman" panose="02020603050405020304" pitchFamily="18" charset="0"/>
              </a:rPr>
              <a:t>the </a:t>
            </a:r>
            <a:r>
              <a:rPr lang="it-IT" sz="2400" kern="100" dirty="0" err="1">
                <a:effectLst/>
                <a:latin typeface="Calibri (Corpo)"/>
                <a:ea typeface="Calibri" panose="020F0502020204030204" pitchFamily="34" charset="0"/>
                <a:cs typeface="Times New Roman" panose="02020603050405020304" pitchFamily="18" charset="0"/>
              </a:rPr>
              <a:t>evaluations</a:t>
            </a:r>
            <a:r>
              <a:rPr lang="it-IT" sz="2400" kern="100" dirty="0">
                <a:effectLst/>
                <a:latin typeface="Calibri (Corpo)"/>
                <a:ea typeface="Calibri" panose="020F0502020204030204" pitchFamily="34" charset="0"/>
                <a:cs typeface="Times New Roman" panose="02020603050405020304" pitchFamily="18" charset="0"/>
              </a:rPr>
              <a:t> to </a:t>
            </a:r>
            <a:r>
              <a:rPr lang="it-IT" sz="2400" kern="100" dirty="0" err="1">
                <a:effectLst/>
                <a:latin typeface="Calibri (Corpo)"/>
                <a:ea typeface="Calibri" panose="020F0502020204030204" pitchFamily="34" charset="0"/>
                <a:cs typeface="Times New Roman" panose="02020603050405020304" pitchFamily="18" charset="0"/>
              </a:rPr>
              <a:t>which</a:t>
            </a:r>
            <a:r>
              <a:rPr lang="it-IT" sz="2400" kern="100" dirty="0">
                <a:effectLst/>
                <a:latin typeface="Calibri (Corpo)"/>
                <a:ea typeface="Calibri" panose="020F0502020204030204" pitchFamily="34" charset="0"/>
                <a:cs typeface="Times New Roman" panose="02020603050405020304" pitchFamily="18" charset="0"/>
              </a:rPr>
              <a:t> the </a:t>
            </a:r>
            <a:r>
              <a:rPr lang="it-IT" sz="2400" kern="100" dirty="0" err="1">
                <a:effectLst/>
                <a:latin typeface="Calibri (Corpo)"/>
                <a:ea typeface="Calibri" panose="020F0502020204030204" pitchFamily="34" charset="0"/>
                <a:cs typeface="Times New Roman" panose="02020603050405020304" pitchFamily="18" charset="0"/>
              </a:rPr>
              <a:t>consultants</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arrived</a:t>
            </a:r>
            <a:r>
              <a:rPr lang="it-IT" sz="2400" kern="100" dirty="0">
                <a:effectLst/>
                <a:latin typeface="Calibri (Corpo)"/>
                <a:ea typeface="Calibri" panose="020F0502020204030204" pitchFamily="34" charset="0"/>
                <a:cs typeface="Times New Roman" panose="02020603050405020304" pitchFamily="18" charset="0"/>
              </a:rPr>
              <a:t>: the probative </a:t>
            </a:r>
            <a:r>
              <a:rPr lang="it-IT" sz="2400" kern="100" dirty="0" err="1">
                <a:effectLst/>
                <a:latin typeface="Calibri (Corpo)"/>
                <a:ea typeface="Calibri" panose="020F0502020204030204" pitchFamily="34" charset="0"/>
                <a:cs typeface="Times New Roman" panose="02020603050405020304" pitchFamily="18" charset="0"/>
              </a:rPr>
              <a:t>assessment</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based</a:t>
            </a:r>
            <a:r>
              <a:rPr lang="it-IT" sz="2400" kern="100" dirty="0">
                <a:effectLst/>
                <a:latin typeface="Calibri (Corpo)"/>
                <a:ea typeface="Calibri" panose="020F0502020204030204" pitchFamily="34" charset="0"/>
                <a:cs typeface="Times New Roman" panose="02020603050405020304" pitchFamily="18" charset="0"/>
              </a:rPr>
              <a:t> on </a:t>
            </a:r>
            <a:r>
              <a:rPr lang="it-IT" sz="2400" kern="100" dirty="0" err="1">
                <a:effectLst/>
                <a:latin typeface="Calibri (Corpo)"/>
                <a:ea typeface="Calibri" panose="020F0502020204030204" pitchFamily="34" charset="0"/>
                <a:cs typeface="Times New Roman" panose="02020603050405020304" pitchFamily="18" charset="0"/>
              </a:rPr>
              <a:t>evidence</a:t>
            </a:r>
            <a:r>
              <a:rPr lang="it-IT" sz="2400" kern="100" dirty="0">
                <a:effectLst/>
                <a:latin typeface="Calibri (Corpo)"/>
                <a:ea typeface="Calibri" panose="020F0502020204030204" pitchFamily="34" charset="0"/>
                <a:cs typeface="Times New Roman" panose="02020603050405020304" pitchFamily="18" charset="0"/>
              </a:rPr>
              <a:t> - or on</a:t>
            </a:r>
          </a:p>
          <a:p>
            <a:pPr marL="0" indent="0">
              <a:buNone/>
            </a:pPr>
            <a:r>
              <a:rPr lang="it-IT" sz="2400" dirty="0" err="1">
                <a:effectLst/>
                <a:latin typeface="Calibri (Corpo)"/>
                <a:ea typeface="Calibri" panose="020F0502020204030204" pitchFamily="34" charset="0"/>
              </a:rPr>
              <a:t>certain</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facts</a:t>
            </a:r>
            <a:r>
              <a:rPr lang="it-IT" sz="2400" dirty="0">
                <a:effectLst/>
                <a:latin typeface="Calibri (Corpo)"/>
                <a:ea typeface="Calibri" panose="020F0502020204030204" pitchFamily="34" charset="0"/>
              </a:rPr>
              <a:t>, from </a:t>
            </a:r>
            <a:r>
              <a:rPr lang="it-IT" sz="2400" dirty="0" err="1">
                <a:effectLst/>
                <a:latin typeface="Calibri (Corpo)"/>
                <a:ea typeface="Calibri" panose="020F0502020204030204" pitchFamily="34" charset="0"/>
              </a:rPr>
              <a:t>which</a:t>
            </a:r>
            <a:r>
              <a:rPr lang="it-IT" sz="2400" dirty="0">
                <a:effectLst/>
                <a:latin typeface="Calibri (Corpo)"/>
                <a:ea typeface="Calibri" panose="020F0502020204030204" pitchFamily="34" charset="0"/>
              </a:rPr>
              <a:t>, for </a:t>
            </a:r>
            <a:r>
              <a:rPr lang="it-IT" sz="2400" dirty="0" err="1">
                <a:effectLst/>
                <a:latin typeface="Calibri (Corpo)"/>
                <a:ea typeface="Calibri" panose="020F0502020204030204" pitchFamily="34" charset="0"/>
              </a:rPr>
              <a:t>logical</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inference</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based</a:t>
            </a:r>
            <a:r>
              <a:rPr lang="it-IT" sz="2400" dirty="0">
                <a:effectLst/>
                <a:latin typeface="Calibri (Corpo)"/>
                <a:ea typeface="Calibri" panose="020F0502020204030204" pitchFamily="34" charset="0"/>
              </a:rPr>
              <a:t> on </a:t>
            </a:r>
            <a:r>
              <a:rPr lang="it-IT" sz="2400" dirty="0" err="1">
                <a:effectLst/>
                <a:latin typeface="Calibri (Corpo)"/>
                <a:ea typeface="Calibri" panose="020F0502020204030204" pitchFamily="34" charset="0"/>
              </a:rPr>
              <a:t>consolidated</a:t>
            </a:r>
            <a:r>
              <a:rPr lang="it-IT" sz="2400" dirty="0">
                <a:effectLst/>
                <a:latin typeface="Calibri (Corpo)"/>
                <a:ea typeface="Calibri" panose="020F0502020204030204" pitchFamily="34" charset="0"/>
              </a:rPr>
              <a:t> and </a:t>
            </a:r>
            <a:r>
              <a:rPr lang="it-IT" sz="2400" dirty="0" err="1">
                <a:effectLst/>
                <a:latin typeface="Calibri (Corpo)"/>
                <a:ea typeface="Calibri" panose="020F0502020204030204" pitchFamily="34" charset="0"/>
              </a:rPr>
              <a:t>reliable</a:t>
            </a:r>
            <a:r>
              <a:rPr lang="it-IT" sz="2400" dirty="0">
                <a:effectLst/>
                <a:latin typeface="Calibri (Corpo)"/>
                <a:ea typeface="Calibri" panose="020F0502020204030204" pitchFamily="34" charset="0"/>
              </a:rPr>
              <a:t> rules of </a:t>
            </a:r>
            <a:r>
              <a:rPr lang="it-IT" sz="2400" dirty="0" err="1">
                <a:effectLst/>
                <a:latin typeface="Calibri (Corpo)"/>
                <a:ea typeface="Calibri" panose="020F0502020204030204" pitchFamily="34" charset="0"/>
              </a:rPr>
              <a:t>experience</a:t>
            </a:r>
            <a:r>
              <a:rPr lang="it-IT" sz="2400" dirty="0">
                <a:effectLst/>
                <a:latin typeface="Calibri (Corpo)"/>
                <a:ea typeface="Calibri" panose="020F0502020204030204" pitchFamily="34" charset="0"/>
              </a:rPr>
              <a:t>, one can </a:t>
            </a:r>
            <a:r>
              <a:rPr lang="it-IT" sz="2400" dirty="0" err="1">
                <a:effectLst/>
                <a:latin typeface="Calibri (Corpo)"/>
                <a:ea typeface="Calibri" panose="020F0502020204030204" pitchFamily="34" charset="0"/>
              </a:rPr>
              <a:t>reach</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through</a:t>
            </a:r>
            <a:r>
              <a:rPr lang="it-IT" sz="2400" dirty="0">
                <a:effectLst/>
                <a:latin typeface="Calibri (Corpo)"/>
                <a:ea typeface="Calibri" panose="020F0502020204030204" pitchFamily="34" charset="0"/>
              </a:rPr>
              <a:t> the </a:t>
            </a:r>
            <a:r>
              <a:rPr lang="it-IT" sz="2400" dirty="0" err="1">
                <a:effectLst/>
                <a:latin typeface="Calibri (Corpo)"/>
                <a:ea typeface="Calibri" panose="020F0502020204030204" pitchFamily="34" charset="0"/>
              </a:rPr>
              <a:t>scheme</a:t>
            </a:r>
            <a:r>
              <a:rPr lang="it-IT" sz="2400" dirty="0">
                <a:effectLst/>
                <a:latin typeface="Calibri (Corpo)"/>
                <a:ea typeface="Calibri" panose="020F0502020204030204" pitchFamily="34" charset="0"/>
              </a:rPr>
              <a:t> of the so </a:t>
            </a:r>
            <a:r>
              <a:rPr lang="it-IT" sz="2400" dirty="0" err="1">
                <a:effectLst/>
                <a:latin typeface="Calibri (Corpo)"/>
                <a:ea typeface="Calibri" panose="020F0502020204030204" pitchFamily="34" charset="0"/>
              </a:rPr>
              <a:t>called</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judicial</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syllogism</a:t>
            </a:r>
            <a:r>
              <a:rPr lang="it-IT" sz="2400" dirty="0">
                <a:effectLst/>
                <a:latin typeface="Calibri (Corpo)"/>
                <a:ea typeface="Calibri" panose="020F0502020204030204" pitchFamily="34" charset="0"/>
              </a:rPr>
              <a:t>, to the </a:t>
            </a:r>
            <a:r>
              <a:rPr lang="it-IT" sz="2400" dirty="0" err="1">
                <a:effectLst/>
                <a:latin typeface="Calibri (Corpo)"/>
                <a:ea typeface="Calibri" panose="020F0502020204030204" pitchFamily="34" charset="0"/>
              </a:rPr>
              <a:t>demonstration</a:t>
            </a:r>
            <a:r>
              <a:rPr lang="it-IT" sz="2400" dirty="0">
                <a:effectLst/>
                <a:latin typeface="Calibri (Corpo)"/>
                <a:ea typeface="Calibri" panose="020F0502020204030204" pitchFamily="34" charset="0"/>
              </a:rPr>
              <a:t> of the </a:t>
            </a:r>
            <a:r>
              <a:rPr lang="it-IT" sz="2400" dirty="0" err="1">
                <a:effectLst/>
                <a:latin typeface="Calibri (Corpo)"/>
                <a:ea typeface="Calibri" panose="020F0502020204030204" pitchFamily="34" charset="0"/>
              </a:rPr>
              <a:t>uncertain</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fact</a:t>
            </a:r>
            <a:r>
              <a:rPr lang="it-IT" sz="2400" dirty="0">
                <a:effectLst/>
                <a:latin typeface="Calibri (Corpo)"/>
                <a:ea typeface="Calibri" panose="020F0502020204030204" pitchFamily="34" charset="0"/>
              </a:rPr>
              <a:t> - </a:t>
            </a:r>
            <a:r>
              <a:rPr lang="it-IT" sz="2400" dirty="0" err="1">
                <a:effectLst/>
                <a:latin typeface="Calibri (Corpo)"/>
                <a:ea typeface="Calibri" panose="020F0502020204030204" pitchFamily="34" charset="0"/>
              </a:rPr>
              <a:t>it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is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configured</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as</a:t>
            </a:r>
            <a:r>
              <a:rPr lang="it-IT" sz="2400" dirty="0">
                <a:effectLst/>
                <a:latin typeface="Calibri (Corpo)"/>
                <a:ea typeface="Calibri" panose="020F0502020204030204" pitchFamily="34" charset="0"/>
              </a:rPr>
              <a:t> a </a:t>
            </a:r>
            <a:r>
              <a:rPr lang="it-IT" sz="2400" dirty="0" err="1">
                <a:effectLst/>
                <a:latin typeface="Calibri (Corpo)"/>
                <a:ea typeface="Calibri" panose="020F0502020204030204" pitchFamily="34" charset="0"/>
              </a:rPr>
              <a:t>logical</a:t>
            </a:r>
            <a:r>
              <a:rPr lang="it-IT" sz="2400" dirty="0">
                <a:effectLst/>
                <a:latin typeface="Calibri (Corpo)"/>
                <a:ea typeface="Calibri" panose="020F0502020204030204" pitchFamily="34" charset="0"/>
              </a:rPr>
              <a:t> procedure </a:t>
            </a:r>
            <a:r>
              <a:rPr lang="it-IT" sz="2400" dirty="0" err="1">
                <a:effectLst/>
                <a:latin typeface="Calibri (Corpo)"/>
                <a:ea typeface="Calibri" panose="020F0502020204030204" pitchFamily="34" charset="0"/>
              </a:rPr>
              <a:t>having</a:t>
            </a:r>
            <a:r>
              <a:rPr lang="it-IT" sz="2400" dirty="0">
                <a:effectLst/>
                <a:latin typeface="Calibri (Corpo)"/>
                <a:ea typeface="Calibri" panose="020F0502020204030204" pitchFamily="34" charset="0"/>
              </a:rPr>
              <a:t> a </a:t>
            </a:r>
            <a:r>
              <a:rPr lang="it-IT" sz="2400" dirty="0" err="1">
                <a:effectLst/>
                <a:latin typeface="Calibri (Corpo)"/>
                <a:ea typeface="Calibri" panose="020F0502020204030204" pitchFamily="34" charset="0"/>
              </a:rPr>
              <a:t>biphasic</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scan</a:t>
            </a:r>
            <a:r>
              <a:rPr lang="it-IT" sz="2400" dirty="0">
                <a:effectLst/>
                <a:latin typeface="Calibri (Corpo)"/>
                <a:ea typeface="Calibri" panose="020F0502020204030204" pitchFamily="34" charset="0"/>
              </a:rPr>
              <a:t>.</a:t>
            </a:r>
          </a:p>
          <a:p>
            <a:pPr marL="0" indent="0">
              <a:buNone/>
            </a:pPr>
            <a:r>
              <a:rPr lang="it-IT" sz="2400" dirty="0" err="1">
                <a:effectLst/>
                <a:latin typeface="Calibri (Corpo)"/>
                <a:ea typeface="Calibri" panose="020F0502020204030204" pitchFamily="34" charset="0"/>
              </a:rPr>
              <a:t>Therefore</a:t>
            </a:r>
            <a:r>
              <a:rPr lang="it-IT" sz="2400" dirty="0">
                <a:effectLst/>
                <a:latin typeface="Calibri (Corpo)"/>
                <a:ea typeface="Calibri" panose="020F0502020204030204" pitchFamily="34" charset="0"/>
              </a:rPr>
              <a:t>, in the </a:t>
            </a:r>
            <a:r>
              <a:rPr lang="it-IT" sz="2400" dirty="0" err="1">
                <a:effectLst/>
                <a:latin typeface="Calibri (Corpo)"/>
                <a:ea typeface="Calibri" panose="020F0502020204030204" pitchFamily="34" charset="0"/>
              </a:rPr>
              <a:t>evaluation</a:t>
            </a:r>
            <a:r>
              <a:rPr lang="it-IT" sz="2400" dirty="0">
                <a:effectLst/>
                <a:latin typeface="Calibri (Corpo)"/>
                <a:ea typeface="Calibri" panose="020F0502020204030204" pitchFamily="34" charset="0"/>
              </a:rPr>
              <a:t> of the </a:t>
            </a:r>
            <a:r>
              <a:rPr lang="it-IT" sz="2400" dirty="0" err="1">
                <a:effectLst/>
                <a:latin typeface="Calibri (Corpo)"/>
                <a:ea typeface="Calibri" panose="020F0502020204030204" pitchFamily="34" charset="0"/>
              </a:rPr>
              <a:t>circumstantial</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evidence</a:t>
            </a:r>
            <a:r>
              <a:rPr lang="it-IT" sz="2400" dirty="0">
                <a:effectLst/>
                <a:latin typeface="Calibri (Corpo)"/>
                <a:ea typeface="Calibri" panose="020F0502020204030204" pitchFamily="34" charset="0"/>
              </a:rPr>
              <a:t>, the trial </a:t>
            </a:r>
            <a:r>
              <a:rPr lang="it-IT" sz="2400" dirty="0" err="1">
                <a:effectLst/>
                <a:latin typeface="Calibri (Corpo)"/>
                <a:ea typeface="Calibri" panose="020F0502020204030204" pitchFamily="34" charset="0"/>
              </a:rPr>
              <a:t>judge</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cannot</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give</a:t>
            </a:r>
            <a:r>
              <a:rPr lang="it-IT" sz="2400" dirty="0">
                <a:effectLst/>
                <a:latin typeface="Calibri (Corpo)"/>
                <a:ea typeface="Calibri" panose="020F0502020204030204" pitchFamily="34" charset="0"/>
              </a:rPr>
              <a:t> a </a:t>
            </a:r>
            <a:r>
              <a:rPr lang="it-IT" sz="2400" dirty="0" err="1">
                <a:effectLst/>
                <a:latin typeface="Calibri (Corpo)"/>
                <a:ea typeface="Calibri" panose="020F0502020204030204" pitchFamily="34" charset="0"/>
              </a:rPr>
              <a:t>fragmented</a:t>
            </a:r>
            <a:r>
              <a:rPr lang="it-IT" sz="2400" dirty="0">
                <a:effectLst/>
                <a:latin typeface="Calibri (Corpo)"/>
                <a:ea typeface="Calibri" panose="020F0502020204030204" pitchFamily="34" charset="0"/>
              </a:rPr>
              <a:t> and </a:t>
            </a:r>
            <a:r>
              <a:rPr lang="it-IT" sz="2400" dirty="0" err="1">
                <a:effectLst/>
                <a:latin typeface="Calibri (Corpo)"/>
                <a:ea typeface="Calibri" panose="020F0502020204030204" pitchFamily="34" charset="0"/>
              </a:rPr>
              <a:t>atomistic</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evaluation</a:t>
            </a:r>
            <a:r>
              <a:rPr lang="it-IT" sz="2400" dirty="0">
                <a:effectLst/>
                <a:latin typeface="Calibri (Corpo)"/>
                <a:ea typeface="Calibri" panose="020F0502020204030204" pitchFamily="34" charset="0"/>
              </a:rPr>
              <a:t> of the single </a:t>
            </a:r>
            <a:r>
              <a:rPr lang="it-IT" sz="2400" dirty="0" err="1">
                <a:effectLst/>
                <a:latin typeface="Calibri (Corpo)"/>
                <a:ea typeface="Calibri" panose="020F0502020204030204" pitchFamily="34" charset="0"/>
              </a:rPr>
              <a:t>clues</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necessarily</a:t>
            </a:r>
            <a:r>
              <a:rPr lang="it-IT" sz="2400" dirty="0">
                <a:effectLst/>
                <a:latin typeface="Calibri (Corpo)"/>
                <a:ea typeface="Calibri" panose="020F0502020204030204" pitchFamily="34" charset="0"/>
              </a:rPr>
              <a:t> </a:t>
            </a:r>
            <a:r>
              <a:rPr lang="it-IT" sz="2400" dirty="0" err="1">
                <a:effectLst/>
                <a:latin typeface="Calibri (Corpo)"/>
                <a:ea typeface="Calibri" panose="020F0502020204030204" pitchFamily="34" charset="0"/>
              </a:rPr>
              <a:t>having</a:t>
            </a:r>
            <a:r>
              <a:rPr lang="it-IT" sz="2400" dirty="0">
                <a:effectLst/>
                <a:latin typeface="Calibri (Corpo)"/>
                <a:ea typeface="Calibri" panose="020F0502020204030204" pitchFamily="34" charset="0"/>
              </a:rPr>
              <a:t> to </a:t>
            </a:r>
            <a:r>
              <a:rPr lang="it-IT" sz="2400" dirty="0" err="1">
                <a:effectLst/>
                <a:latin typeface="Calibri (Corpo)"/>
                <a:ea typeface="Calibri" panose="020F0502020204030204" pitchFamily="34" charset="0"/>
              </a:rPr>
              <a:t>undertake</a:t>
            </a:r>
            <a:r>
              <a:rPr lang="it-IT" sz="2400" dirty="0">
                <a:effectLst/>
                <a:latin typeface="Calibri (Corpo)"/>
                <a:ea typeface="Calibri" panose="020F0502020204030204" pitchFamily="34" charset="0"/>
              </a:rPr>
              <a:t> a global </a:t>
            </a:r>
            <a:r>
              <a:rPr lang="it-IT" sz="2400" dirty="0" err="1">
                <a:effectLst/>
                <a:latin typeface="Calibri (Corpo)"/>
                <a:ea typeface="Calibri" panose="020F0502020204030204" pitchFamily="34" charset="0"/>
              </a:rPr>
              <a:t>examination</a:t>
            </a:r>
            <a:r>
              <a:rPr lang="it-IT" sz="2400" dirty="0">
                <a:effectLst/>
                <a:latin typeface="Calibri (Corpo)"/>
                <a:ea typeface="Calibri" panose="020F0502020204030204" pitchFamily="34" charset="0"/>
              </a:rPr>
              <a:t> of </a:t>
            </a:r>
            <a:r>
              <a:rPr lang="it-IT" sz="2400" dirty="0" err="1">
                <a:effectLst/>
                <a:latin typeface="Calibri (Corpo)"/>
                <a:ea typeface="Calibri" panose="020F0502020204030204" pitchFamily="34" charset="0"/>
              </a:rPr>
              <a:t>them</a:t>
            </a:r>
            <a:r>
              <a:rPr lang="it-IT" sz="2400" dirty="0">
                <a:effectLst/>
                <a:latin typeface="Calibri (Corpo)"/>
                <a:ea typeface="Calibri" panose="020F0502020204030204" pitchFamily="34" charset="0"/>
              </a:rPr>
              <a:t> </a:t>
            </a:r>
            <a:r>
              <a:rPr lang="it-IT" sz="2400" dirty="0">
                <a:latin typeface="Calibri (Corpo)"/>
                <a:ea typeface="Calibri" panose="020F0502020204030204" pitchFamily="34" charset="0"/>
              </a:rPr>
              <a:t>.</a:t>
            </a:r>
          </a:p>
          <a:p>
            <a:pPr marL="0" indent="0">
              <a:buNone/>
            </a:pPr>
            <a:r>
              <a:rPr lang="it-IT" sz="2400" kern="100" dirty="0">
                <a:effectLst/>
                <a:latin typeface="Calibri (Corpo)"/>
                <a:ea typeface="Calibri" panose="020F0502020204030204" pitchFamily="34" charset="0"/>
                <a:cs typeface="Times New Roman" panose="02020603050405020304" pitchFamily="18" charset="0"/>
              </a:rPr>
              <a:t>so, </a:t>
            </a:r>
            <a:r>
              <a:rPr lang="it-IT" sz="2400" kern="100" dirty="0" err="1">
                <a:effectLst/>
                <a:latin typeface="Calibri (Corpo)"/>
                <a:ea typeface="Calibri" panose="020F0502020204030204" pitchFamily="34" charset="0"/>
                <a:cs typeface="Times New Roman" panose="02020603050405020304" pitchFamily="18" charset="0"/>
              </a:rPr>
              <a:t>if</a:t>
            </a:r>
            <a:r>
              <a:rPr lang="it-IT" sz="2400" kern="100" dirty="0">
                <a:effectLst/>
                <a:latin typeface="Calibri (Corpo)"/>
                <a:ea typeface="Calibri" panose="020F0502020204030204" pitchFamily="34" charset="0"/>
                <a:cs typeface="Times New Roman" panose="02020603050405020304" pitchFamily="18" charset="0"/>
              </a:rPr>
              <a:t> appropriate, to </a:t>
            </a:r>
            <a:r>
              <a:rPr lang="it-IT" sz="2400" kern="100" dirty="0" err="1">
                <a:effectLst/>
                <a:latin typeface="Calibri (Corpo)"/>
                <a:ea typeface="Calibri" panose="020F0502020204030204" pitchFamily="34" charset="0"/>
                <a:cs typeface="Times New Roman" panose="02020603050405020304" pitchFamily="18" charset="0"/>
              </a:rPr>
              <a:t>attribute</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it</a:t>
            </a:r>
            <a:r>
              <a:rPr lang="it-IT" sz="2400" kern="100" dirty="0">
                <a:effectLst/>
                <a:latin typeface="Calibri (Corpo)"/>
                <a:ea typeface="Calibri" panose="020F0502020204030204" pitchFamily="34" charset="0"/>
                <a:cs typeface="Times New Roman" panose="02020603050405020304" pitchFamily="18" charset="0"/>
              </a:rPr>
              <a:t> to the </a:t>
            </a:r>
            <a:r>
              <a:rPr lang="it-IT" sz="2400" kern="100" dirty="0" err="1">
                <a:effectLst/>
                <a:latin typeface="Calibri (Corpo)"/>
                <a:ea typeface="Calibri" panose="020F0502020204030204" pitchFamily="34" charset="0"/>
                <a:cs typeface="Times New Roman" panose="02020603050405020304" pitchFamily="18" charset="0"/>
              </a:rPr>
              <a:t>accused</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at</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least</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beyond</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any</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reasonable</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doubt</a:t>
            </a:r>
            <a:r>
              <a:rPr lang="it-IT" sz="2400" kern="100" dirty="0">
                <a:effectLst/>
                <a:latin typeface="Calibri (Corpo)"/>
                <a:ea typeface="Calibri" panose="020F0502020204030204" pitchFamily="34" charset="0"/>
                <a:cs typeface="Times New Roman" panose="02020603050405020304" pitchFamily="18" charset="0"/>
              </a:rPr>
              <a:t>" and, </a:t>
            </a:r>
            <a:r>
              <a:rPr lang="it-IT" sz="2400" kern="100" dirty="0" err="1">
                <a:effectLst/>
                <a:latin typeface="Calibri (Corpo)"/>
                <a:ea typeface="Calibri" panose="020F0502020204030204" pitchFamily="34" charset="0"/>
                <a:cs typeface="Times New Roman" panose="02020603050405020304" pitchFamily="18" charset="0"/>
              </a:rPr>
              <a:t>therefore</a:t>
            </a:r>
            <a:r>
              <a:rPr lang="it-IT" sz="2400" kern="100" dirty="0">
                <a:effectLst/>
                <a:latin typeface="Calibri (Corpo)"/>
                <a:ea typeface="Calibri" panose="020F0502020204030204" pitchFamily="34" charset="0"/>
                <a:cs typeface="Times New Roman" panose="02020603050405020304" pitchFamily="18" charset="0"/>
              </a:rPr>
              <a:t> with a high degree of </a:t>
            </a:r>
            <a:r>
              <a:rPr lang="it-IT" sz="2400" kern="100" dirty="0" err="1">
                <a:effectLst/>
                <a:latin typeface="Calibri (Corpo)"/>
                <a:ea typeface="Calibri" panose="020F0502020204030204" pitchFamily="34" charset="0"/>
                <a:cs typeface="Times New Roman" panose="02020603050405020304" pitchFamily="18" charset="0"/>
              </a:rPr>
              <a:t>rational</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credibility</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subsisting</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even</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if</a:t>
            </a:r>
            <a:r>
              <a:rPr lang="it-IT" sz="2400" kern="100" dirty="0">
                <a:effectLst/>
                <a:latin typeface="Calibri (Corpo)"/>
                <a:ea typeface="Calibri" panose="020F0502020204030204" pitchFamily="34" charset="0"/>
                <a:cs typeface="Times New Roman" panose="02020603050405020304" pitchFamily="18" charset="0"/>
              </a:rPr>
              <a:t> the alternative </a:t>
            </a:r>
            <a:r>
              <a:rPr lang="it-IT" sz="2400" kern="100" dirty="0" err="1">
                <a:effectLst/>
                <a:latin typeface="Calibri (Corpo)"/>
                <a:ea typeface="Calibri" panose="020F0502020204030204" pitchFamily="34" charset="0"/>
                <a:cs typeface="Times New Roman" panose="02020603050405020304" pitchFamily="18" charset="0"/>
              </a:rPr>
              <a:t>hypotheses</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although</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abstractly</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formulated</a:t>
            </a:r>
            <a:r>
              <a:rPr lang="it-IT" sz="2400" kern="100" dirty="0">
                <a:effectLst/>
                <a:latin typeface="Calibri (Corpo)"/>
                <a:ea typeface="Calibri" panose="020F0502020204030204" pitchFamily="34" charset="0"/>
                <a:cs typeface="Times New Roman" panose="02020603050405020304" pitchFamily="18" charset="0"/>
              </a:rPr>
              <a:t>, are </a:t>
            </a:r>
            <a:r>
              <a:rPr lang="it-IT" sz="2400" kern="100" dirty="0" err="1">
                <a:effectLst/>
                <a:latin typeface="Calibri (Corpo)"/>
                <a:ea typeface="Calibri" panose="020F0502020204030204" pitchFamily="34" charset="0"/>
                <a:cs typeface="Times New Roman" panose="02020603050405020304" pitchFamily="18" charset="0"/>
              </a:rPr>
              <a:t>devoid</a:t>
            </a:r>
            <a:r>
              <a:rPr lang="it-IT" sz="2400" kern="100" dirty="0">
                <a:effectLst/>
                <a:latin typeface="Calibri (Corpo)"/>
                <a:ea typeface="Calibri" panose="020F0502020204030204" pitchFamily="34" charset="0"/>
                <a:cs typeface="Times New Roman" panose="02020603050405020304" pitchFamily="18" charset="0"/>
              </a:rPr>
              <a:t> of </a:t>
            </a:r>
            <a:r>
              <a:rPr lang="it-IT" sz="2400" kern="100" dirty="0" err="1">
                <a:effectLst/>
                <a:latin typeface="Calibri (Corpo)"/>
                <a:ea typeface="Calibri" panose="020F0502020204030204" pitchFamily="34" charset="0"/>
                <a:cs typeface="Times New Roman" panose="02020603050405020304" pitchFamily="18" charset="0"/>
              </a:rPr>
              <a:t>any</a:t>
            </a:r>
            <a:r>
              <a:rPr lang="it-IT" sz="2400" kern="100" dirty="0">
                <a:effectLst/>
                <a:latin typeface="Calibri (Corpo)"/>
                <a:ea typeface="Calibri" panose="020F0502020204030204" pitchFamily="34" charset="0"/>
                <a:cs typeface="Times New Roman" panose="02020603050405020304" pitchFamily="18" charset="0"/>
              </a:rPr>
              <a:t> concrete </a:t>
            </a:r>
            <a:r>
              <a:rPr lang="it-IT" sz="2400" kern="100" dirty="0" err="1">
                <a:effectLst/>
                <a:latin typeface="Calibri (Corpo)"/>
                <a:ea typeface="Calibri" panose="020F0502020204030204" pitchFamily="34" charset="0"/>
                <a:cs typeface="Times New Roman" panose="02020603050405020304" pitchFamily="18" charset="0"/>
              </a:rPr>
              <a:t>confirmation</a:t>
            </a:r>
            <a:r>
              <a:rPr lang="it-IT" sz="2400" kern="100" dirty="0">
                <a:effectLst/>
                <a:latin typeface="Calibri (Corpo)"/>
                <a:ea typeface="Calibri" panose="020F0502020204030204" pitchFamily="34" charset="0"/>
                <a:cs typeface="Times New Roman" panose="02020603050405020304" pitchFamily="18" charset="0"/>
              </a:rPr>
              <a:t> in the procedura!</a:t>
            </a:r>
          </a:p>
          <a:p>
            <a:pPr marL="0" indent="0">
              <a:buNone/>
            </a:pPr>
            <a:r>
              <a:rPr lang="it-IT" sz="2400" kern="100" dirty="0" err="1">
                <a:effectLst/>
                <a:latin typeface="Calibri (Corpo)"/>
                <a:ea typeface="Calibri" panose="020F0502020204030204" pitchFamily="34" charset="0"/>
                <a:cs typeface="Times New Roman" panose="02020603050405020304" pitchFamily="18" charset="0"/>
              </a:rPr>
              <a:t>findings</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see</a:t>
            </a:r>
            <a:r>
              <a:rPr lang="it-IT" sz="2400" kern="100" dirty="0">
                <a:effectLst/>
                <a:latin typeface="Calibri (Corpo)"/>
                <a:ea typeface="Calibri" panose="020F0502020204030204" pitchFamily="34" charset="0"/>
                <a:cs typeface="Times New Roman" panose="02020603050405020304" pitchFamily="18" charset="0"/>
              </a:rPr>
              <a:t> </a:t>
            </a:r>
            <a:r>
              <a:rPr lang="it-IT" sz="2400" kern="100" dirty="0" err="1">
                <a:effectLst/>
                <a:latin typeface="Calibri (Corpo)"/>
                <a:ea typeface="Calibri" panose="020F0502020204030204" pitchFamily="34" charset="0"/>
                <a:cs typeface="Times New Roman" panose="02020603050405020304" pitchFamily="18" charset="0"/>
              </a:rPr>
              <a:t>Section</a:t>
            </a:r>
            <a:r>
              <a:rPr lang="it-IT" sz="2400" kern="100" dirty="0">
                <a:effectLst/>
                <a:latin typeface="Calibri (Corpo)"/>
                <a:ea typeface="Calibri" panose="020F0502020204030204" pitchFamily="34" charset="0"/>
                <a:cs typeface="Times New Roman" panose="02020603050405020304" pitchFamily="18" charset="0"/>
              </a:rPr>
              <a:t> 1, no. 44324 of 04/18/2013, </a:t>
            </a:r>
            <a:r>
              <a:rPr lang="it-IT" sz="2400" kern="100" dirty="0" err="1">
                <a:effectLst/>
                <a:latin typeface="Calibri (Corpo)"/>
                <a:ea typeface="Calibri" panose="020F0502020204030204" pitchFamily="34" charset="0"/>
                <a:cs typeface="Times New Roman" panose="02020603050405020304" pitchFamily="18" charset="0"/>
              </a:rPr>
              <a:t>dep</a:t>
            </a:r>
            <a:r>
              <a:rPr lang="it-IT" sz="2400" kern="100" dirty="0">
                <a:effectLst/>
                <a:latin typeface="Calibri (Corpo)"/>
                <a:ea typeface="Calibri" panose="020F0502020204030204" pitchFamily="34" charset="0"/>
                <a:cs typeface="Times New Roman" panose="02020603050405020304" pitchFamily="18" charset="0"/>
              </a:rPr>
              <a:t>. 31 / 10/2013, </a:t>
            </a:r>
            <a:r>
              <a:rPr lang="it-IT" sz="2400" kern="100" dirty="0" err="1">
                <a:effectLst/>
                <a:latin typeface="Calibri (Corpo)"/>
                <a:ea typeface="Calibri" panose="020F0502020204030204" pitchFamily="34" charset="0"/>
                <a:cs typeface="Times New Roman" panose="02020603050405020304" pitchFamily="18" charset="0"/>
              </a:rPr>
              <a:t>attorney's</a:t>
            </a:r>
            <a:r>
              <a:rPr lang="it-IT" sz="2400" kern="100" dirty="0">
                <a:effectLst/>
                <a:latin typeface="Calibri (Corpo)"/>
                <a:ea typeface="Calibri" panose="020F0502020204030204" pitchFamily="34" charset="0"/>
                <a:cs typeface="Times New Roman" panose="02020603050405020304" pitchFamily="18" charset="0"/>
              </a:rPr>
              <a:t> generai office, the public </a:t>
            </a:r>
            <a:r>
              <a:rPr lang="it-IT" sz="2400" kern="100" dirty="0" err="1">
                <a:effectLst/>
                <a:latin typeface="Calibri (Corpo)"/>
                <a:ea typeface="Calibri" panose="020F0502020204030204" pitchFamily="34" charset="0"/>
                <a:cs typeface="Times New Roman" panose="02020603050405020304" pitchFamily="18" charset="0"/>
              </a:rPr>
              <a:t>prosecutor's</a:t>
            </a:r>
            <a:r>
              <a:rPr lang="it-IT" sz="2400" kern="100" dirty="0">
                <a:effectLst/>
                <a:latin typeface="Calibri (Corpo)"/>
                <a:ea typeface="Calibri" panose="020F0502020204030204" pitchFamily="34" charset="0"/>
                <a:cs typeface="Times New Roman" panose="02020603050405020304" pitchFamily="18" charset="0"/>
              </a:rPr>
              <a:t> office, in the </a:t>
            </a:r>
            <a:r>
              <a:rPr lang="it-IT" sz="2400" kern="100" dirty="0" err="1">
                <a:effectLst/>
                <a:latin typeface="Calibri (Corpo)"/>
                <a:ea typeface="Calibri" panose="020F0502020204030204" pitchFamily="34" charset="0"/>
                <a:cs typeface="Times New Roman" panose="02020603050405020304" pitchFamily="18" charset="0"/>
              </a:rPr>
              <a:t>proceeding</a:t>
            </a:r>
            <a:r>
              <a:rPr lang="it-IT" sz="2400" kern="100" dirty="0">
                <a:effectLst/>
                <a:latin typeface="Calibri (Corpo)"/>
                <a:ea typeface="Calibri" panose="020F0502020204030204" pitchFamily="34" charset="0"/>
                <a:cs typeface="Times New Roman" panose="02020603050405020304" pitchFamily="18" charset="0"/>
              </a:rPr>
              <a:t> Stasi, Review 258321).</a:t>
            </a:r>
            <a:endParaRPr lang="it-IT" sz="2400" dirty="0">
              <a:latin typeface="Calibri (Corpo)"/>
            </a:endParaRPr>
          </a:p>
        </p:txBody>
      </p:sp>
    </p:spTree>
    <p:extLst>
      <p:ext uri="{BB962C8B-B14F-4D97-AF65-F5344CB8AC3E}">
        <p14:creationId xmlns:p14="http://schemas.microsoft.com/office/powerpoint/2010/main" val="2747035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E4C0A67-B1A5-BD25-476E-01771A4BF5E8}"/>
              </a:ext>
            </a:extLst>
          </p:cNvPr>
          <p:cNvSpPr>
            <a:spLocks noGrp="1"/>
          </p:cNvSpPr>
          <p:nvPr>
            <p:ph idx="1"/>
          </p:nvPr>
        </p:nvSpPr>
        <p:spPr>
          <a:xfrm>
            <a:off x="527901" y="188536"/>
            <a:ext cx="10972800" cy="6315959"/>
          </a:xfrm>
        </p:spPr>
        <p:txBody>
          <a:bodyPr>
            <a:noAutofit/>
          </a:bodyPr>
          <a:lstStyle/>
          <a:p>
            <a:pPr marL="0" indent="0">
              <a:buNone/>
            </a:pPr>
            <a:r>
              <a:rPr lang="it-IT" sz="3200" dirty="0"/>
              <a:t>Ciò premesso, ritiene questa Corte di sottolineare, con particolare enfasi, la condotta dell’</a:t>
            </a:r>
            <a:r>
              <a:rPr lang="it-IT" sz="3200" dirty="0" err="1"/>
              <a:t>Oseghale</a:t>
            </a:r>
            <a:r>
              <a:rPr lang="it-IT" sz="3200" dirty="0"/>
              <a:t> che, come si vedrà, dopo aver accoltellato la ragazza ancora in vita, provvedeva non soltanto al </a:t>
            </a:r>
            <a:r>
              <a:rPr lang="it-IT" sz="3200" dirty="0" err="1"/>
              <a:t>depezzamento</a:t>
            </a:r>
            <a:r>
              <a:rPr lang="it-IT" sz="3200" dirty="0"/>
              <a:t> ed alla dissezione del corpo, ma attendeva all’accurato lavaggio di tutti i resti con la varichina, cospargendo con l’ipoclorito di sodio anche i genitali e le labbra di Pamela: attività funzionale ad un inquinamento della prova omicidiaria e che non può certo trovare giustificazione nel fatto che l’imputato si sentisse, per così dire, infastidito dall’odore proveniente dai resti umani, dopo aver brutalmente sezionato il cadavere con chirurgica precisione. Invero, l’ipoclorito di sodio (che ha odore acre ed irritante nei confronti della mucosa nasale) era versato da </a:t>
            </a:r>
            <a:r>
              <a:rPr lang="it-IT" sz="3200" dirty="0" err="1"/>
              <a:t>Oseghale</a:t>
            </a:r>
            <a:r>
              <a:rPr lang="it-IT" sz="3200" dirty="0"/>
              <a:t>, per sua stessa ammissione sui resti cadaverici quando gli stessi erano già stati riposti nel trolley.</a:t>
            </a:r>
          </a:p>
          <a:p>
            <a:pPr marL="0" indent="0">
              <a:buNone/>
            </a:pPr>
            <a:endParaRPr lang="it-IT" sz="3200" dirty="0"/>
          </a:p>
        </p:txBody>
      </p:sp>
    </p:spTree>
    <p:extLst>
      <p:ext uri="{BB962C8B-B14F-4D97-AF65-F5344CB8AC3E}">
        <p14:creationId xmlns:p14="http://schemas.microsoft.com/office/powerpoint/2010/main" val="10028077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715FEB9-E9D8-6CD7-2A6D-7A11FD9A5D67}"/>
              </a:ext>
            </a:extLst>
          </p:cNvPr>
          <p:cNvSpPr>
            <a:spLocks noGrp="1"/>
          </p:cNvSpPr>
          <p:nvPr>
            <p:ph idx="1"/>
          </p:nvPr>
        </p:nvSpPr>
        <p:spPr/>
        <p:txBody>
          <a:bodyPr>
            <a:normAutofit/>
          </a:bodyPr>
          <a:lstStyle/>
          <a:p>
            <a:pPr marL="0" indent="0">
              <a:buNone/>
            </a:pPr>
            <a:r>
              <a:rPr lang="it-IT" sz="3200" kern="100" dirty="0">
                <a:effectLst/>
                <a:latin typeface="Calibri (Corpo)"/>
                <a:ea typeface="Calibri" panose="020F0502020204030204" pitchFamily="34" charset="0"/>
                <a:cs typeface="Times New Roman" panose="02020603050405020304" pitchFamily="18" charset="0"/>
              </a:rPr>
              <a:t>One </a:t>
            </a:r>
            <a:r>
              <a:rPr lang="it-IT" sz="3200" kern="100" dirty="0" err="1">
                <a:effectLst/>
                <a:latin typeface="Calibri (Corpo)"/>
                <a:ea typeface="Calibri" panose="020F0502020204030204" pitchFamily="34" charset="0"/>
                <a:cs typeface="Times New Roman" panose="02020603050405020304" pitchFamily="18" charset="0"/>
              </a:rPr>
              <a:t>assumes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such</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not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any</a:t>
            </a:r>
            <a:r>
              <a:rPr lang="it-IT" sz="3200" kern="100" dirty="0">
                <a:effectLst/>
                <a:latin typeface="Calibri (Corpo)"/>
                <a:ea typeface="Calibri" panose="020F0502020204030204" pitchFamily="34" charset="0"/>
                <a:cs typeface="Times New Roman" panose="02020603050405020304" pitchFamily="18" charset="0"/>
              </a:rPr>
              <a:t> abstract </a:t>
            </a:r>
            <a:r>
              <a:rPr lang="it-IT" sz="3200" kern="100" dirty="0" err="1">
                <a:effectLst/>
                <a:latin typeface="Calibri (Corpo)"/>
                <a:ea typeface="Calibri" panose="020F0502020204030204" pitchFamily="34" charset="0"/>
                <a:cs typeface="Times New Roman" panose="02020603050405020304" pitchFamily="18" charset="0"/>
              </a:rPr>
              <a:t>possible</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always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configurable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doubt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but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what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related</a:t>
            </a:r>
            <a:r>
              <a:rPr lang="it-IT" sz="3200" kern="100" dirty="0">
                <a:effectLst/>
                <a:latin typeface="Calibri (Corpo)"/>
                <a:ea typeface="Calibri" panose="020F0502020204030204" pitchFamily="34" charset="0"/>
                <a:cs typeface="Times New Roman" panose="02020603050405020304" pitchFamily="18" charset="0"/>
              </a:rPr>
              <a:t> to the </a:t>
            </a:r>
            <a:r>
              <a:rPr lang="it-IT" sz="3200" kern="100" dirty="0" err="1">
                <a:effectLst/>
                <a:latin typeface="Calibri (Corpo)"/>
                <a:ea typeface="Calibri" panose="020F0502020204030204" pitchFamily="34" charset="0"/>
                <a:cs typeface="Times New Roman" panose="02020603050405020304" pitchFamily="18" charset="0"/>
              </a:rPr>
              <a:t>empirical</a:t>
            </a:r>
            <a:r>
              <a:rPr lang="it-IT" sz="3200" kern="100" dirty="0">
                <a:effectLst/>
                <a:latin typeface="Calibri (Corpo)"/>
                <a:ea typeface="Calibri" panose="020F0502020204030204" pitchFamily="34" charset="0"/>
                <a:cs typeface="Times New Roman" panose="02020603050405020304" pitchFamily="18" charset="0"/>
              </a:rPr>
              <a:t> data </a:t>
            </a:r>
            <a:r>
              <a:rPr lang="it-IT" sz="3200" kern="100" dirty="0" err="1">
                <a:effectLst/>
                <a:latin typeface="Calibri (Corpo)"/>
                <a:ea typeface="Calibri" panose="020F0502020204030204" pitchFamily="34" charset="0"/>
                <a:cs typeface="Times New Roman" panose="02020603050405020304" pitchFamily="18" charset="0"/>
              </a:rPr>
              <a:t>acquired</a:t>
            </a:r>
            <a:r>
              <a:rPr lang="it-IT" sz="3200" kern="100" dirty="0">
                <a:effectLst/>
                <a:latin typeface="Calibri (Corpo)"/>
                <a:ea typeface="Calibri" panose="020F0502020204030204" pitchFamily="34" charset="0"/>
                <a:cs typeface="Times New Roman" panose="02020603050405020304" pitchFamily="18" charset="0"/>
              </a:rPr>
              <a:t> in the </a:t>
            </a:r>
            <a:r>
              <a:rPr lang="it-IT" sz="3200" kern="100" dirty="0" err="1">
                <a:effectLst/>
                <a:latin typeface="Calibri (Corpo)"/>
                <a:ea typeface="Calibri" panose="020F0502020204030204" pitchFamily="34" charset="0"/>
                <a:cs typeface="Times New Roman" panose="02020603050405020304" pitchFamily="18" charset="0"/>
              </a:rPr>
              <a:t>process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actually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able</a:t>
            </a:r>
            <a:r>
              <a:rPr lang="it-IT" sz="3200" kern="100" dirty="0">
                <a:effectLst/>
                <a:latin typeface="Calibri (Corpo)"/>
                <a:ea typeface="Calibri" panose="020F0502020204030204" pitchFamily="34" charset="0"/>
                <a:cs typeface="Times New Roman" panose="02020603050405020304" pitchFamily="18" charset="0"/>
              </a:rPr>
              <a:t> to </a:t>
            </a:r>
            <a:r>
              <a:rPr lang="it-IT" sz="3200" kern="100" dirty="0" err="1">
                <a:effectLst/>
                <a:latin typeface="Calibri (Corpo)"/>
                <a:ea typeface="Calibri" panose="020F0502020204030204" pitchFamily="34" charset="0"/>
                <a:cs typeface="Times New Roman" panose="02020603050405020304" pitchFamily="18" charset="0"/>
              </a:rPr>
              <a:t>refute</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apparent</a:t>
            </a:r>
            <a:r>
              <a:rPr lang="it-IT" sz="3200" kern="100" dirty="0">
                <a:effectLst/>
                <a:latin typeface="Calibri (Corpo)"/>
                <a:ea typeface="Calibri" panose="020F0502020204030204" pitchFamily="34" charset="0"/>
                <a:cs typeface="Times New Roman" panose="02020603050405020304" pitchFamily="18" charset="0"/>
              </a:rPr>
              <a:t> formai </a:t>
            </a:r>
            <a:r>
              <a:rPr lang="it-IT" sz="3200" kern="100" dirty="0" err="1">
                <a:effectLst/>
                <a:latin typeface="Calibri (Corpo)"/>
                <a:ea typeface="Calibri" panose="020F0502020204030204" pitchFamily="34" charset="0"/>
                <a:cs typeface="Times New Roman" panose="02020603050405020304" pitchFamily="18" charset="0"/>
              </a:rPr>
              <a:t>coherence</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accusatory</a:t>
            </a:r>
            <a:r>
              <a:rPr lang="it-IT" sz="3200" kern="100" dirty="0">
                <a:effectLst/>
                <a:latin typeface="Calibri (Corpo)"/>
                <a:ea typeface="Calibri" panose="020F0502020204030204" pitchFamily="34" charset="0"/>
                <a:cs typeface="Times New Roman" panose="02020603050405020304" pitchFamily="18" charset="0"/>
              </a:rPr>
              <a:t> postulate and to be put in the </a:t>
            </a:r>
            <a:r>
              <a:rPr lang="it-IT" sz="3200" kern="100" dirty="0" err="1">
                <a:effectLst/>
                <a:latin typeface="Calibri (Corpo)"/>
                <a:ea typeface="Calibri" panose="020F0502020204030204" pitchFamily="34" charset="0"/>
                <a:cs typeface="Times New Roman" panose="02020603050405020304" pitchFamily="18" charset="0"/>
              </a:rPr>
              <a:t>circuit</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judge's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conviction</a:t>
            </a:r>
            <a:r>
              <a:rPr lang="it-IT" sz="3200" kern="100" dirty="0">
                <a:effectLst/>
                <a:latin typeface="Calibri (Corpo)"/>
                <a:ea typeface="Calibri" panose="020F0502020204030204" pitchFamily="34" charset="0"/>
                <a:cs typeface="Times New Roman" panose="02020603050405020304" pitchFamily="18" charset="0"/>
              </a:rPr>
              <a:t> an alternative </a:t>
            </a:r>
            <a:r>
              <a:rPr lang="it-IT" sz="3200" kern="100" dirty="0" err="1">
                <a:effectLst/>
                <a:latin typeface="Calibri (Corpo)"/>
                <a:ea typeface="Calibri" panose="020F0502020204030204" pitchFamily="34" charset="0"/>
                <a:cs typeface="Times New Roman" panose="02020603050405020304" pitchFamily="18" charset="0"/>
              </a:rPr>
              <a:t>reconstruction</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historical</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fact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which</a:t>
            </a:r>
            <a:r>
              <a:rPr lang="it-IT" sz="3200" kern="100" dirty="0">
                <a:effectLst/>
                <a:latin typeface="Calibri (Corpo)"/>
                <a:ea typeface="Calibri" panose="020F0502020204030204" pitchFamily="34" charset="0"/>
                <a:cs typeface="Times New Roman" panose="02020603050405020304" pitchFamily="18" charset="0"/>
              </a:rPr>
              <a:t> must, </a:t>
            </a:r>
            <a:r>
              <a:rPr lang="it-IT" sz="3200" kern="100" dirty="0" err="1">
                <a:effectLst/>
                <a:latin typeface="Calibri (Corpo)"/>
                <a:ea typeface="Calibri" panose="020F0502020204030204" pitchFamily="34" charset="0"/>
                <a:cs typeface="Times New Roman" panose="02020603050405020304" pitchFamily="18" charset="0"/>
              </a:rPr>
              <a:t>however</a:t>
            </a:r>
            <a:r>
              <a:rPr lang="it-IT" sz="3200" kern="100" dirty="0">
                <a:effectLst/>
                <a:latin typeface="Calibri (Corpo)"/>
                <a:ea typeface="Calibri" panose="020F0502020204030204" pitchFamily="34" charset="0"/>
                <a:cs typeface="Times New Roman" panose="02020603050405020304" pitchFamily="18" charset="0"/>
              </a:rPr>
              <a:t>, be </a:t>
            </a:r>
            <a:r>
              <a:rPr lang="it-IT" sz="3200" kern="100" dirty="0" err="1">
                <a:effectLst/>
                <a:latin typeface="Calibri (Corpo)"/>
                <a:ea typeface="Calibri" panose="020F0502020204030204" pitchFamily="34" charset="0"/>
                <a:cs typeface="Times New Roman" panose="02020603050405020304" pitchFamily="18" charset="0"/>
              </a:rPr>
              <a:t>closely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linked</a:t>
            </a:r>
            <a:r>
              <a:rPr lang="it-IT" sz="3200" kern="100" dirty="0">
                <a:effectLst/>
                <a:latin typeface="Calibri (Corpo)"/>
                <a:ea typeface="Calibri" panose="020F0502020204030204" pitchFamily="34" charset="0"/>
                <a:cs typeface="Times New Roman" panose="02020603050405020304" pitchFamily="18" charset="0"/>
              </a:rPr>
              <a:t> to </a:t>
            </a:r>
            <a:r>
              <a:rPr lang="it-IT" sz="3200" kern="100" dirty="0" err="1">
                <a:effectLst/>
                <a:latin typeface="Calibri (Corpo)"/>
                <a:ea typeface="Calibri" panose="020F0502020204030204" pitchFamily="34" charset="0"/>
                <a:cs typeface="Times New Roman" panose="02020603050405020304" pitchFamily="18" charset="0"/>
              </a:rPr>
              <a:t>further</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specific</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neglected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evidentiary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evidences</a:t>
            </a:r>
            <a:r>
              <a:rPr lang="it-IT" sz="3200" kern="100" dirty="0">
                <a:effectLst/>
                <a:latin typeface="Calibri (Corpo)"/>
                <a:ea typeface="Calibri" panose="020F0502020204030204" pitchFamily="34" charset="0"/>
                <a:cs typeface="Times New Roman" panose="02020603050405020304" pitchFamily="18" charset="0"/>
              </a:rPr>
              <a:t> or </a:t>
            </a:r>
            <a:r>
              <a:rPr lang="it-IT" sz="3200" kern="100" dirty="0" err="1">
                <a:effectLst/>
                <a:latin typeface="Calibri (Corpo)"/>
                <a:ea typeface="Calibri" panose="020F0502020204030204" pitchFamily="34" charset="0"/>
                <a:cs typeface="Times New Roman" panose="02020603050405020304" pitchFamily="18" charset="0"/>
              </a:rPr>
              <a:t>not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correctly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appreciated</a:t>
            </a:r>
            <a:r>
              <a:rPr lang="it-IT" sz="3200" kern="100" dirty="0">
                <a:effectLst/>
                <a:latin typeface="Calibri (Corpo)"/>
                <a:ea typeface="Calibri" panose="020F0502020204030204" pitchFamily="34" charset="0"/>
                <a:cs typeface="Times New Roman" panose="02020603050405020304" pitchFamily="18" charset="0"/>
              </a:rPr>
              <a:t>.</a:t>
            </a:r>
          </a:p>
          <a:p>
            <a:endParaRPr lang="it-IT" sz="3200" dirty="0">
              <a:latin typeface="Calibri (Corpo)"/>
            </a:endParaRPr>
          </a:p>
        </p:txBody>
      </p:sp>
    </p:spTree>
    <p:extLst>
      <p:ext uri="{BB962C8B-B14F-4D97-AF65-F5344CB8AC3E}">
        <p14:creationId xmlns:p14="http://schemas.microsoft.com/office/powerpoint/2010/main" val="15311678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62854EE-EF2A-1D39-8BAD-969AC2AED606}"/>
              </a:ext>
            </a:extLst>
          </p:cNvPr>
          <p:cNvSpPr>
            <a:spLocks noGrp="1"/>
          </p:cNvSpPr>
          <p:nvPr>
            <p:ph idx="1"/>
          </p:nvPr>
        </p:nvSpPr>
        <p:spPr>
          <a:xfrm>
            <a:off x="263951" y="254524"/>
            <a:ext cx="11089849" cy="6174556"/>
          </a:xfrm>
        </p:spPr>
        <p:txBody>
          <a:bodyPr>
            <a:noAutofit/>
          </a:bodyPr>
          <a:lstStyle/>
          <a:p>
            <a:pPr marL="0" indent="0">
              <a:buNone/>
            </a:pPr>
            <a:r>
              <a:rPr lang="it-IT" kern="100" dirty="0">
                <a:effectLst/>
                <a:latin typeface="Calibri (Corpo)"/>
                <a:ea typeface="Calibri" panose="020F0502020204030204" pitchFamily="34" charset="0"/>
                <a:cs typeface="Times New Roman" panose="02020603050405020304" pitchFamily="18" charset="0"/>
              </a:rPr>
              <a:t>in </a:t>
            </a:r>
            <a:r>
              <a:rPr lang="it-IT" kern="100" dirty="0" err="1">
                <a:effectLst/>
                <a:latin typeface="Calibri (Corpo)"/>
                <a:ea typeface="Calibri" panose="020F0502020204030204" pitchFamily="34" charset="0"/>
                <a:cs typeface="Times New Roman" panose="02020603050405020304" pitchFamily="18" charset="0"/>
              </a:rPr>
              <a:t>this</a:t>
            </a:r>
            <a:r>
              <a:rPr lang="it-IT" kern="100" dirty="0">
                <a:effectLst/>
                <a:latin typeface="Calibri (Corpo)"/>
                <a:ea typeface="Calibri" panose="020F0502020204030204" pitchFamily="34" charset="0"/>
                <a:cs typeface="Times New Roman" panose="02020603050405020304" pitchFamily="18" charset="0"/>
              </a:rPr>
              <a:t> case, </a:t>
            </a:r>
            <a:r>
              <a:rPr lang="it-IT" kern="100" dirty="0" err="1">
                <a:effectLst/>
                <a:latin typeface="Calibri (Corpo)"/>
                <a:ea typeface="Calibri" panose="020F0502020204030204" pitchFamily="34" charset="0"/>
                <a:cs typeface="Times New Roman" panose="02020603050405020304" pitchFamily="18" charset="0"/>
              </a:rPr>
              <a:t>there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is</a:t>
            </a:r>
            <a:r>
              <a:rPr lang="it-IT" kern="100" dirty="0">
                <a:effectLst/>
                <a:latin typeface="Calibri (Corpo)"/>
                <a:ea typeface="Calibri" panose="020F0502020204030204" pitchFamily="34" charset="0"/>
                <a:cs typeface="Times New Roman" panose="02020603050405020304" pitchFamily="18" charset="0"/>
              </a:rPr>
              <a:t> no </a:t>
            </a:r>
            <a:r>
              <a:rPr lang="it-IT" kern="100" dirty="0" err="1">
                <a:effectLst/>
                <a:latin typeface="Calibri (Corpo)"/>
                <a:ea typeface="Calibri" panose="020F0502020204030204" pitchFamily="34" charset="0"/>
                <a:cs typeface="Times New Roman" panose="02020603050405020304" pitchFamily="18" charset="0"/>
              </a:rPr>
              <a:t>reasonable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doubt</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conclusions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reached</a:t>
            </a:r>
            <a:r>
              <a:rPr lang="it-IT" kern="100" dirty="0">
                <a:effectLst/>
                <a:latin typeface="Calibri (Corpo)"/>
                <a:ea typeface="Calibri" panose="020F0502020204030204" pitchFamily="34" charset="0"/>
                <a:cs typeface="Times New Roman" panose="02020603050405020304" pitchFamily="18" charset="0"/>
              </a:rPr>
              <a:t> by the </a:t>
            </a:r>
            <a:r>
              <a:rPr lang="it-IT" kern="100" dirty="0" err="1">
                <a:effectLst/>
                <a:latin typeface="Calibri (Corpo)"/>
                <a:ea typeface="Calibri" panose="020F0502020204030204" pitchFamily="34" charset="0"/>
                <a:cs typeface="Times New Roman" panose="02020603050405020304" pitchFamily="18" charset="0"/>
              </a:rPr>
              <a:t>consultants</a:t>
            </a:r>
            <a:r>
              <a:rPr lang="it-IT" kern="100" dirty="0">
                <a:effectLst/>
                <a:latin typeface="Calibri (Corpo)"/>
                <a:ea typeface="Calibri" panose="020F0502020204030204" pitchFamily="34" charset="0"/>
                <a:cs typeface="Times New Roman" panose="02020603050405020304" pitchFamily="18" charset="0"/>
              </a:rPr>
              <a:t> of the public and private </a:t>
            </a:r>
            <a:r>
              <a:rPr lang="it-IT" kern="100" dirty="0" err="1">
                <a:effectLst/>
                <a:latin typeface="Calibri (Corpo)"/>
                <a:ea typeface="Calibri" panose="020F0502020204030204" pitchFamily="34" charset="0"/>
                <a:cs typeface="Times New Roman" panose="02020603050405020304" pitchFamily="18" charset="0"/>
              </a:rPr>
              <a:t>accusations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cemented</a:t>
            </a:r>
            <a:r>
              <a:rPr lang="it-IT" kern="100" dirty="0">
                <a:effectLst/>
                <a:latin typeface="Calibri (Corpo)"/>
                <a:ea typeface="Calibri" panose="020F0502020204030204" pitchFamily="34" charset="0"/>
                <a:cs typeface="Times New Roman" panose="02020603050405020304" pitchFamily="18" charset="0"/>
              </a:rPr>
              <a:t> by the </a:t>
            </a:r>
            <a:r>
              <a:rPr lang="it-IT" kern="100" dirty="0" err="1">
                <a:effectLst/>
                <a:latin typeface="Calibri (Corpo)"/>
                <a:ea typeface="Calibri" panose="020F0502020204030204" pitchFamily="34" charset="0"/>
                <a:cs typeface="Times New Roman" panose="02020603050405020304" pitchFamily="18" charset="0"/>
              </a:rPr>
              <a:t>defendant's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conduct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inspired</a:t>
            </a:r>
            <a:r>
              <a:rPr lang="it-IT" kern="100" dirty="0">
                <a:effectLst/>
                <a:latin typeface="Calibri (Corpo)"/>
                <a:ea typeface="Calibri" panose="020F0502020204030204" pitchFamily="34" charset="0"/>
                <a:cs typeface="Times New Roman" panose="02020603050405020304" pitchFamily="18" charset="0"/>
              </a:rPr>
              <a:t> by </a:t>
            </a:r>
            <a:r>
              <a:rPr lang="it-IT" kern="100" dirty="0" err="1">
                <a:effectLst/>
                <a:latin typeface="Calibri (Corpo)"/>
                <a:ea typeface="Calibri" panose="020F0502020204030204" pitchFamily="34" charset="0"/>
                <a:cs typeface="Times New Roman" panose="02020603050405020304" pitchFamily="18" charset="0"/>
              </a:rPr>
              <a:t>probationally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polluting</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finality</a:t>
            </a:r>
            <a:r>
              <a:rPr lang="it-IT" kern="100" dirty="0">
                <a:effectLst/>
                <a:latin typeface="Calibri (Corpo)"/>
                <a:ea typeface="Calibri" panose="020F0502020204030204" pitchFamily="34" charset="0"/>
                <a:cs typeface="Times New Roman" panose="02020603050405020304" pitchFamily="18" charset="0"/>
              </a:rPr>
              <a:t>, are </a:t>
            </a:r>
            <a:r>
              <a:rPr lang="it-IT" kern="100" dirty="0" err="1">
                <a:effectLst/>
                <a:latin typeface="Calibri (Corpo)"/>
                <a:ea typeface="Calibri" panose="020F0502020204030204" pitchFamily="34" charset="0"/>
                <a:cs typeface="Times New Roman" panose="02020603050405020304" pitchFamily="18" charset="0"/>
              </a:rPr>
              <a:t>supported</a:t>
            </a:r>
            <a:r>
              <a:rPr lang="it-IT" kern="100" dirty="0">
                <a:effectLst/>
                <a:latin typeface="Calibri (Corpo)"/>
                <a:ea typeface="Calibri" panose="020F0502020204030204" pitchFamily="34" charset="0"/>
                <a:cs typeface="Times New Roman" panose="02020603050405020304" pitchFamily="18" charset="0"/>
              </a:rPr>
              <a:t> by the </a:t>
            </a:r>
            <a:r>
              <a:rPr lang="it-IT" kern="100" dirty="0" err="1">
                <a:effectLst/>
                <a:latin typeface="Calibri (Corpo)"/>
                <a:ea typeface="Calibri" panose="020F0502020204030204" pitchFamily="34" charset="0"/>
                <a:cs typeface="Times New Roman" panose="02020603050405020304" pitchFamily="18" charset="0"/>
              </a:rPr>
              <a:t>results</a:t>
            </a:r>
            <a:r>
              <a:rPr lang="it-IT" kern="100" dirty="0">
                <a:effectLst/>
                <a:latin typeface="Calibri (Corpo)"/>
                <a:ea typeface="Calibri" panose="020F0502020204030204" pitchFamily="34" charset="0"/>
                <a:cs typeface="Times New Roman" panose="02020603050405020304" pitchFamily="18" charset="0"/>
              </a:rPr>
              <a:t> of </a:t>
            </a:r>
            <a:r>
              <a:rPr lang="it-IT" kern="100" dirty="0" err="1">
                <a:effectLst/>
                <a:latin typeface="Calibri (Corpo)"/>
                <a:ea typeface="Calibri" panose="020F0502020204030204" pitchFamily="34" charset="0"/>
                <a:cs typeface="Times New Roman" panose="02020603050405020304" pitchFamily="18" charset="0"/>
              </a:rPr>
              <a:t>toxicological</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ìnvestigations</a:t>
            </a:r>
            <a:r>
              <a:rPr lang="it-IT" kern="100" dirty="0">
                <a:effectLst/>
                <a:latin typeface="Calibri (Corpo)"/>
                <a:ea typeface="Calibri" panose="020F0502020204030204" pitchFamily="34" charset="0"/>
                <a:cs typeface="Times New Roman" panose="02020603050405020304" pitchFamily="18" charset="0"/>
              </a:rPr>
              <a:t> and </a:t>
            </a:r>
            <a:r>
              <a:rPr lang="it-IT" kern="100" dirty="0" err="1">
                <a:effectLst/>
                <a:latin typeface="Calibri (Corpo)"/>
                <a:ea typeface="Calibri" panose="020F0502020204030204" pitchFamily="34" charset="0"/>
                <a:cs typeface="Times New Roman" panose="02020603050405020304" pitchFamily="18" charset="0"/>
              </a:rPr>
              <a:t>cadaveric</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remains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Reasonably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excluding</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death</a:t>
            </a:r>
            <a:r>
              <a:rPr lang="it-IT" kern="100" dirty="0">
                <a:effectLst/>
                <a:latin typeface="Calibri (Corpo)"/>
                <a:ea typeface="Calibri" panose="020F0502020204030204" pitchFamily="34" charset="0"/>
                <a:cs typeface="Times New Roman" panose="02020603050405020304" pitchFamily="18" charset="0"/>
              </a:rPr>
              <a:t> from overdose, </a:t>
            </a:r>
            <a:r>
              <a:rPr lang="it-IT" kern="100" dirty="0" err="1">
                <a:effectLst/>
                <a:latin typeface="Calibri (Corpo)"/>
                <a:ea typeface="Calibri" panose="020F0502020204030204" pitchFamily="34" charset="0"/>
                <a:cs typeface="Times New Roman" panose="02020603050405020304" pitchFamily="18" charset="0"/>
              </a:rPr>
              <a:t>this</a:t>
            </a:r>
            <a:r>
              <a:rPr lang="it-IT" kern="100" dirty="0">
                <a:effectLst/>
                <a:latin typeface="Calibri (Corpo)"/>
                <a:ea typeface="Calibri" panose="020F0502020204030204" pitchFamily="34" charset="0"/>
                <a:cs typeface="Times New Roman" panose="02020603050405020304" pitchFamily="18" charset="0"/>
              </a:rPr>
              <a:t> must be </a:t>
            </a:r>
            <a:r>
              <a:rPr lang="it-IT" kern="100" dirty="0" err="1">
                <a:effectLst/>
                <a:latin typeface="Calibri (Corpo)"/>
                <a:ea typeface="Calibri" panose="020F0502020204030204" pitchFamily="34" charset="0"/>
                <a:cs typeface="Times New Roman" panose="02020603050405020304" pitchFamily="18" charset="0"/>
              </a:rPr>
              <a:t>ascribed</a:t>
            </a:r>
            <a:r>
              <a:rPr lang="it-IT" kern="100" dirty="0">
                <a:effectLst/>
                <a:latin typeface="Calibri (Corpo)"/>
                <a:ea typeface="Calibri" panose="020F0502020204030204" pitchFamily="34" charset="0"/>
                <a:cs typeface="Times New Roman" panose="02020603050405020304" pitchFamily="18" charset="0"/>
              </a:rPr>
              <a:t> to the </a:t>
            </a:r>
            <a:r>
              <a:rPr lang="it-IT" kern="100" dirty="0" err="1">
                <a:effectLst/>
                <a:latin typeface="Calibri (Corpo)"/>
                <a:ea typeface="Calibri" panose="020F0502020204030204" pitchFamily="34" charset="0"/>
                <a:cs typeface="Times New Roman" panose="02020603050405020304" pitchFamily="18" charset="0"/>
              </a:rPr>
              <a:t>two</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stab</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wounds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caused</a:t>
            </a:r>
            <a:r>
              <a:rPr lang="it-IT" kern="100" dirty="0">
                <a:effectLst/>
                <a:latin typeface="Calibri (Corpo)"/>
                <a:ea typeface="Calibri" panose="020F0502020204030204" pitchFamily="34" charset="0"/>
                <a:cs typeface="Times New Roman" panose="02020603050405020304" pitchFamily="18" charset="0"/>
              </a:rPr>
              <a:t> by the </a:t>
            </a:r>
            <a:r>
              <a:rPr lang="it-IT" kern="100" dirty="0" err="1">
                <a:effectLst/>
                <a:latin typeface="Calibri (Corpo)"/>
                <a:ea typeface="Calibri" panose="020F0502020204030204" pitchFamily="34" charset="0"/>
                <a:cs typeface="Times New Roman" panose="02020603050405020304" pitchFamily="18" charset="0"/>
              </a:rPr>
              <a:t>defendant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when</a:t>
            </a:r>
            <a:r>
              <a:rPr lang="it-IT" kern="100" dirty="0">
                <a:effectLst/>
                <a:latin typeface="Calibri (Corpo)"/>
                <a:ea typeface="Calibri" panose="020F0502020204030204" pitchFamily="34" charset="0"/>
                <a:cs typeface="Times New Roman" panose="02020603050405020304" pitchFamily="18" charset="0"/>
              </a:rPr>
              <a:t> Pamela </a:t>
            </a:r>
            <a:r>
              <a:rPr lang="it-IT" kern="100" dirty="0" err="1">
                <a:effectLst/>
                <a:latin typeface="Calibri (Corpo)"/>
                <a:ea typeface="Calibri" panose="020F0502020204030204" pitchFamily="34" charset="0"/>
                <a:cs typeface="Times New Roman" panose="02020603050405020304" pitchFamily="18" charset="0"/>
              </a:rPr>
              <a:t>was</a:t>
            </a:r>
            <a:r>
              <a:rPr lang="it-IT" kern="100" dirty="0">
                <a:effectLst/>
                <a:latin typeface="Calibri (Corpo)"/>
                <a:ea typeface="Calibri" panose="020F0502020204030204" pitchFamily="34" charset="0"/>
                <a:cs typeface="Times New Roman" panose="02020603050405020304" pitchFamily="18" charset="0"/>
              </a:rPr>
              <a:t> stili </a:t>
            </a:r>
            <a:r>
              <a:rPr lang="it-IT" kern="100" dirty="0" err="1">
                <a:effectLst/>
                <a:latin typeface="Calibri (Corpo)"/>
                <a:ea typeface="Calibri" panose="020F0502020204030204" pitchFamily="34" charset="0"/>
                <a:cs typeface="Times New Roman" panose="02020603050405020304" pitchFamily="18" charset="0"/>
              </a:rPr>
              <a:t>alive</a:t>
            </a:r>
            <a:r>
              <a:rPr lang="it-IT" kern="100" dirty="0">
                <a:effectLst/>
                <a:latin typeface="Calibri (Corpo)"/>
                <a:ea typeface="Calibri" panose="020F0502020204030204" pitchFamily="34" charset="0"/>
                <a:cs typeface="Times New Roman" panose="02020603050405020304" pitchFamily="18" charset="0"/>
              </a:rPr>
              <a:t>. And </a:t>
            </a:r>
            <a:r>
              <a:rPr lang="it-IT" kern="100" dirty="0" err="1">
                <a:effectLst/>
                <a:latin typeface="Calibri (Corpo)"/>
                <a:ea typeface="Calibri" panose="020F0502020204030204" pitchFamily="34" charset="0"/>
                <a:cs typeface="Times New Roman" panose="02020603050405020304" pitchFamily="18" charset="0"/>
              </a:rPr>
              <a:t>these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conclusions</a:t>
            </a:r>
            <a:r>
              <a:rPr lang="it-IT" kern="100" dirty="0">
                <a:effectLst/>
                <a:latin typeface="Calibri (Corpo)"/>
                <a:ea typeface="Calibri" panose="020F0502020204030204" pitchFamily="34" charset="0"/>
                <a:cs typeface="Times New Roman" panose="02020603050405020304" pitchFamily="18" charset="0"/>
              </a:rPr>
              <a:t> are </a:t>
            </a:r>
            <a:r>
              <a:rPr lang="it-IT" kern="100" dirty="0" err="1">
                <a:effectLst/>
                <a:latin typeface="Calibri (Corpo)"/>
                <a:ea typeface="Calibri" panose="020F0502020204030204" pitchFamily="34" charset="0"/>
                <a:cs typeface="Times New Roman" panose="02020603050405020304" pitchFamily="18" charset="0"/>
              </a:rPr>
              <a:t>not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affected</a:t>
            </a:r>
            <a:r>
              <a:rPr lang="it-IT" kern="100" dirty="0">
                <a:effectLst/>
                <a:latin typeface="Calibri (Corpo)"/>
                <a:ea typeface="Calibri" panose="020F0502020204030204" pitchFamily="34" charset="0"/>
                <a:cs typeface="Times New Roman" panose="02020603050405020304" pitchFamily="18" charset="0"/>
              </a:rPr>
              <a:t> by the </a:t>
            </a:r>
            <a:r>
              <a:rPr lang="it-IT" kern="100" dirty="0" err="1">
                <a:effectLst/>
                <a:latin typeface="Calibri (Corpo)"/>
                <a:ea typeface="Calibri" panose="020F0502020204030204" pitchFamily="34" charset="0"/>
                <a:cs typeface="Times New Roman" panose="02020603050405020304" pitchFamily="18" charset="0"/>
              </a:rPr>
              <a:t>deductions</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defendant's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consultants</a:t>
            </a:r>
            <a:r>
              <a:rPr lang="it-IT" kern="100" dirty="0">
                <a:effectLst/>
                <a:latin typeface="Calibri (Corpo)"/>
                <a:ea typeface="Calibri" panose="020F0502020204030204" pitchFamily="34" charset="0"/>
                <a:cs typeface="Times New Roman" panose="02020603050405020304" pitchFamily="18" charset="0"/>
              </a:rPr>
              <a:t>.</a:t>
            </a:r>
          </a:p>
          <a:p>
            <a:pPr marL="0" indent="0">
              <a:buNone/>
            </a:pPr>
            <a:r>
              <a:rPr lang="it-IT" dirty="0" err="1">
                <a:effectLst/>
                <a:latin typeface="Calibri (Corpo)"/>
                <a:ea typeface="Calibri" panose="020F0502020204030204" pitchFamily="34" charset="0"/>
              </a:rPr>
              <a:t>Therefore</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defensive</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grievances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aimed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at</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underlining</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especially</a:t>
            </a:r>
            <a:r>
              <a:rPr lang="it-IT" dirty="0">
                <a:effectLst/>
                <a:latin typeface="Calibri (Corpo)"/>
                <a:ea typeface="Calibri" panose="020F0502020204030204" pitchFamily="34" charset="0"/>
              </a:rPr>
              <a:t> for the dispute on the reliability of the </a:t>
            </a:r>
            <a:r>
              <a:rPr lang="it-IT" dirty="0" err="1">
                <a:effectLst/>
                <a:latin typeface="Calibri (Corpo)"/>
                <a:ea typeface="Calibri" panose="020F0502020204030204" pitchFamily="34" charset="0"/>
              </a:rPr>
              <a:t>methodology</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used</a:t>
            </a:r>
            <a:r>
              <a:rPr lang="it-IT" dirty="0">
                <a:effectLst/>
                <a:latin typeface="Calibri (Corpo)"/>
                <a:ea typeface="Calibri" panose="020F0502020204030204" pitchFamily="34" charset="0"/>
              </a:rPr>
              <a:t> by prof. </a:t>
            </a:r>
            <a:r>
              <a:rPr lang="it-IT" dirty="0" err="1">
                <a:effectLst/>
                <a:latin typeface="Calibri (Corpo)"/>
                <a:ea typeface="Calibri" panose="020F0502020204030204" pitchFamily="34" charset="0"/>
              </a:rPr>
              <a:t>Froldi</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that</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conclusions</a:t>
            </a:r>
            <a:r>
              <a:rPr lang="it-IT" dirty="0">
                <a:effectLst/>
                <a:latin typeface="Calibri (Corpo)"/>
                <a:ea typeface="Calibri" panose="020F0502020204030204" pitchFamily="34" charset="0"/>
              </a:rPr>
              <a:t> of the </a:t>
            </a:r>
            <a:r>
              <a:rPr lang="it-IT" dirty="0" err="1">
                <a:effectLst/>
                <a:latin typeface="Calibri (Corpo)"/>
                <a:ea typeface="Calibri" panose="020F0502020204030204" pitchFamily="34" charset="0"/>
              </a:rPr>
              <a:t>consultant</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would</a:t>
            </a:r>
            <a:r>
              <a:rPr lang="it-IT" dirty="0">
                <a:effectLst/>
                <a:latin typeface="Calibri (Corpo)"/>
                <a:ea typeface="Calibri" panose="020F0502020204030204" pitchFamily="34" charset="0"/>
              </a:rPr>
              <a:t> be </a:t>
            </a:r>
            <a:r>
              <a:rPr lang="it-IT" dirty="0" err="1">
                <a:effectLst/>
                <a:latin typeface="Calibri (Corpo)"/>
                <a:ea typeface="Calibri" panose="020F0502020204030204" pitchFamily="34" charset="0"/>
              </a:rPr>
              <a:t>translated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into</a:t>
            </a:r>
            <a:r>
              <a:rPr lang="it-IT" dirty="0">
                <a:effectLst/>
                <a:latin typeface="Calibri (Corpo)"/>
                <a:ea typeface="Calibri" panose="020F0502020204030204" pitchFamily="34" charset="0"/>
              </a:rPr>
              <a:t> mere </a:t>
            </a:r>
            <a:r>
              <a:rPr lang="it-IT" dirty="0" err="1">
                <a:effectLst/>
                <a:latin typeface="Calibri (Corpo)"/>
                <a:ea typeface="Calibri" panose="020F0502020204030204" pitchFamily="34" charset="0"/>
              </a:rPr>
              <a:t>hypotheses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being</a:t>
            </a:r>
            <a:r>
              <a:rPr lang="it-IT" dirty="0">
                <a:effectLst/>
                <a:latin typeface="Calibri (Corpo)"/>
                <a:ea typeface="Calibri" panose="020F0502020204030204" pitchFamily="34" charset="0"/>
              </a:rPr>
              <a:t> by </a:t>
            </a:r>
            <a:r>
              <a:rPr lang="it-IT" dirty="0" err="1">
                <a:effectLst/>
                <a:latin typeface="Calibri (Corpo)"/>
                <a:ea typeface="Calibri" panose="020F0502020204030204" pitchFamily="34" charset="0"/>
              </a:rPr>
              <a:t>now</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peaceful</a:t>
            </a:r>
            <a:r>
              <a:rPr lang="it-IT" dirty="0">
                <a:effectLst/>
                <a:latin typeface="Calibri (Corpo)"/>
                <a:ea typeface="Calibri" panose="020F0502020204030204" pitchFamily="34" charset="0"/>
              </a:rPr>
              <a:t>, in </a:t>
            </a:r>
            <a:r>
              <a:rPr lang="it-IT" dirty="0" err="1">
                <a:effectLst/>
                <a:latin typeface="Calibri (Corpo)"/>
                <a:ea typeface="Calibri" panose="020F0502020204030204" pitchFamily="34" charset="0"/>
              </a:rPr>
              <a:t>courtesy</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that</a:t>
            </a:r>
            <a:r>
              <a:rPr lang="it-IT" dirty="0">
                <a:effectLst/>
                <a:latin typeface="Calibri (Corpo)"/>
                <a:ea typeface="Calibri" panose="020F0502020204030204" pitchFamily="34" charset="0"/>
              </a:rPr>
              <a:t> for the </a:t>
            </a:r>
            <a:r>
              <a:rPr lang="it-IT" dirty="0" err="1">
                <a:effectLst/>
                <a:latin typeface="Calibri (Corpo)"/>
                <a:ea typeface="Calibri" panose="020F0502020204030204" pitchFamily="34" charset="0"/>
              </a:rPr>
              <a:t>purpose</a:t>
            </a:r>
            <a:r>
              <a:rPr lang="it-IT" dirty="0">
                <a:effectLst/>
                <a:latin typeface="Calibri (Corpo)"/>
                <a:ea typeface="Calibri" panose="020F0502020204030204" pitchFamily="34" charset="0"/>
              </a:rPr>
              <a:t> of </a:t>
            </a:r>
            <a:r>
              <a:rPr lang="it-IT" dirty="0" err="1">
                <a:effectLst/>
                <a:latin typeface="Calibri (Corpo)"/>
                <a:ea typeface="Calibri" panose="020F0502020204030204" pitchFamily="34" charset="0"/>
              </a:rPr>
              <a:t>ascertaining</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real</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causality</a:t>
            </a:r>
            <a:r>
              <a:rPr lang="it-IT" dirty="0">
                <a:effectLst/>
                <a:latin typeface="Calibri (Corpo)"/>
                <a:ea typeface="Calibri" panose="020F0502020204030204" pitchFamily="34" charset="0"/>
              </a:rPr>
              <a:t>, one </a:t>
            </a:r>
            <a:r>
              <a:rPr lang="it-IT" dirty="0" err="1">
                <a:effectLst/>
                <a:latin typeface="Calibri (Corpo)"/>
                <a:ea typeface="Calibri" panose="020F0502020204030204" pitchFamily="34" charset="0"/>
              </a:rPr>
              <a:t>should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not</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refer</a:t>
            </a:r>
            <a:r>
              <a:rPr lang="it-IT" dirty="0">
                <a:effectLst/>
                <a:latin typeface="Calibri (Corpo)"/>
                <a:ea typeface="Calibri" panose="020F0502020204030204" pitchFamily="34" charset="0"/>
              </a:rPr>
              <a:t> to the </a:t>
            </a:r>
            <a:r>
              <a:rPr lang="it-IT" dirty="0" err="1">
                <a:effectLst/>
                <a:latin typeface="Calibri (Corpo)"/>
                <a:ea typeface="Calibri" panose="020F0502020204030204" pitchFamily="34" charset="0"/>
              </a:rPr>
              <a:t>explanatory</a:t>
            </a:r>
            <a:r>
              <a:rPr lang="it-IT" dirty="0">
                <a:effectLst/>
                <a:latin typeface="Calibri (Corpo)"/>
                <a:ea typeface="Calibri" panose="020F0502020204030204" pitchFamily="34" charset="0"/>
              </a:rPr>
              <a:t> force of "</a:t>
            </a:r>
            <a:r>
              <a:rPr lang="it-IT" dirty="0" err="1">
                <a:effectLst/>
                <a:latin typeface="Calibri (Corpo)"/>
                <a:ea typeface="Calibri" panose="020F0502020204030204" pitchFamily="34" charset="0"/>
              </a:rPr>
              <a:t>universal</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scientific</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laws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based</a:t>
            </a:r>
            <a:r>
              <a:rPr lang="it-IT" dirty="0">
                <a:effectLst/>
                <a:latin typeface="Calibri (Corpo)"/>
                <a:ea typeface="Calibri" panose="020F0502020204030204" pitchFamily="34" charset="0"/>
              </a:rPr>
              <a:t> on a </a:t>
            </a:r>
            <a:r>
              <a:rPr lang="it-IT" dirty="0" err="1">
                <a:effectLst/>
                <a:latin typeface="Calibri (Corpo)"/>
                <a:ea typeface="Calibri" panose="020F0502020204030204" pitchFamily="34" charset="0"/>
              </a:rPr>
              <a:t>nomological</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criterion</a:t>
            </a:r>
            <a:r>
              <a:rPr lang="it-IT" dirty="0">
                <a:effectLst/>
                <a:latin typeface="Calibri (Corpo)"/>
                <a:ea typeface="Calibri" panose="020F0502020204030204" pitchFamily="34" charset="0"/>
              </a:rPr>
              <a:t> of </a:t>
            </a:r>
            <a:r>
              <a:rPr lang="it-IT" dirty="0" err="1">
                <a:effectLst/>
                <a:latin typeface="Calibri (Corpo)"/>
                <a:ea typeface="Calibri" panose="020F0502020204030204" pitchFamily="34" charset="0"/>
              </a:rPr>
              <a:t>certainty</a:t>
            </a:r>
            <a:r>
              <a:rPr lang="it-IT" dirty="0">
                <a:effectLst/>
                <a:latin typeface="Calibri (Corpo)"/>
                <a:ea typeface="Calibri" panose="020F0502020204030204" pitchFamily="34" charset="0"/>
              </a:rPr>
              <a:t> or, in </a:t>
            </a:r>
            <a:r>
              <a:rPr lang="it-IT" dirty="0" err="1">
                <a:effectLst/>
                <a:latin typeface="Calibri (Corpo)"/>
                <a:ea typeface="Calibri" panose="020F0502020204030204" pitchFamily="34" charset="0"/>
              </a:rPr>
              <a:t>any</a:t>
            </a:r>
            <a:r>
              <a:rPr lang="it-IT" dirty="0">
                <a:effectLst/>
                <a:latin typeface="Calibri (Corpo)"/>
                <a:ea typeface="Calibri" panose="020F0502020204030204" pitchFamily="34" charset="0"/>
              </a:rPr>
              <a:t> case, with a </a:t>
            </a:r>
            <a:r>
              <a:rPr lang="it-IT" dirty="0" err="1">
                <a:effectLst/>
                <a:latin typeface="Calibri (Corpo)"/>
                <a:ea typeface="Calibri" panose="020F0502020204030204" pitchFamily="34" charset="0"/>
              </a:rPr>
              <a:t>probabilistic</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coefficient</a:t>
            </a:r>
            <a:r>
              <a:rPr lang="it-IT" dirty="0">
                <a:effectLst/>
                <a:latin typeface="Calibri (Corpo)"/>
                <a:ea typeface="Calibri" panose="020F0502020204030204" pitchFamily="34" charset="0"/>
              </a:rPr>
              <a:t> dose to 100% </a:t>
            </a:r>
            <a:endParaRPr lang="it-IT" dirty="0">
              <a:latin typeface="Calibri (Corpo)"/>
            </a:endParaRPr>
          </a:p>
        </p:txBody>
      </p:sp>
    </p:spTree>
    <p:extLst>
      <p:ext uri="{BB962C8B-B14F-4D97-AF65-F5344CB8AC3E}">
        <p14:creationId xmlns:p14="http://schemas.microsoft.com/office/powerpoint/2010/main" val="37603354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086C549-21E8-23F8-BFCF-3EE43D7BCAEC}"/>
              </a:ext>
            </a:extLst>
          </p:cNvPr>
          <p:cNvSpPr>
            <a:spLocks noGrp="1"/>
          </p:cNvSpPr>
          <p:nvPr>
            <p:ph idx="1"/>
          </p:nvPr>
        </p:nvSpPr>
        <p:spPr>
          <a:xfrm>
            <a:off x="432262" y="515389"/>
            <a:ext cx="10921538" cy="5661574"/>
          </a:xfrm>
        </p:spPr>
        <p:txBody>
          <a:bodyPr>
            <a:normAutofit/>
          </a:bodyPr>
          <a:lstStyle/>
          <a:p>
            <a:pPr marL="0" indent="0">
              <a:buNone/>
            </a:pPr>
            <a:r>
              <a:rPr lang="it-IT" sz="3200" dirty="0" err="1">
                <a:effectLst/>
                <a:latin typeface="Calibri (Corpo)"/>
                <a:ea typeface="Calibri" panose="020F0502020204030204" pitchFamily="34" charset="0"/>
              </a:rPr>
              <a:t>However</a:t>
            </a:r>
            <a:r>
              <a:rPr lang="it-IT" sz="3200" dirty="0">
                <a:effectLst/>
                <a:latin typeface="Calibri (Corpo)"/>
                <a:ea typeface="Calibri" panose="020F0502020204030204" pitchFamily="34" charset="0"/>
              </a:rPr>
              <a:t>, in the </a:t>
            </a:r>
            <a:r>
              <a:rPr lang="it-IT" sz="3200" dirty="0" err="1">
                <a:effectLst/>
                <a:latin typeface="Calibri (Corpo)"/>
                <a:ea typeface="Calibri" panose="020F0502020204030204" pitchFamily="34" charset="0"/>
              </a:rPr>
              <a:t>present</a:t>
            </a:r>
            <a:r>
              <a:rPr lang="it-IT" sz="3200" dirty="0">
                <a:effectLst/>
                <a:latin typeface="Calibri (Corpo)"/>
                <a:ea typeface="Calibri" panose="020F0502020204030204" pitchFamily="34" charset="0"/>
              </a:rPr>
              <a:t> case, the survey </a:t>
            </a:r>
            <a:r>
              <a:rPr lang="it-IT" sz="3200" dirty="0" err="1">
                <a:effectLst/>
                <a:latin typeface="Calibri (Corpo)"/>
                <a:ea typeface="Calibri" panose="020F0502020204030204" pitchFamily="34" charset="0"/>
              </a:rPr>
              <a:t>carried</a:t>
            </a:r>
            <a:r>
              <a:rPr lang="it-IT" sz="3200" dirty="0">
                <a:effectLst/>
                <a:latin typeface="Calibri (Corpo)"/>
                <a:ea typeface="Calibri" panose="020F0502020204030204" pitchFamily="34" charset="0"/>
              </a:rPr>
              <a:t> out by the </a:t>
            </a:r>
            <a:r>
              <a:rPr lang="it-IT" sz="3200" dirty="0" err="1">
                <a:effectLst/>
                <a:latin typeface="Calibri (Corpo)"/>
                <a:ea typeface="Calibri" panose="020F0502020204030204" pitchFamily="34" charset="0"/>
              </a:rPr>
              <a:t>defendant's</a:t>
            </a:r>
            <a:r>
              <a:rPr lang="it-IT" sz="3200" dirty="0">
                <a:effectLst/>
                <a:latin typeface="Calibri (Corpo)"/>
                <a:ea typeface="Calibri" panose="020F0502020204030204" pitchFamily="34" charset="0"/>
              </a:rPr>
              <a:t> defense, </a:t>
            </a:r>
            <a:r>
              <a:rPr lang="it-IT" sz="3200" dirty="0" err="1">
                <a:effectLst/>
                <a:latin typeface="Calibri (Corpo)"/>
                <a:ea typeface="Calibri" panose="020F0502020204030204" pitchFamily="34" charset="0"/>
              </a:rPr>
              <a:t>according</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which</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method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used</a:t>
            </a:r>
            <a:r>
              <a:rPr lang="it-IT" sz="3200" dirty="0">
                <a:effectLst/>
                <a:latin typeface="Calibri (Corpo)"/>
                <a:ea typeface="Calibri" panose="020F0502020204030204" pitchFamily="34" charset="0"/>
              </a:rPr>
              <a:t> by prof. </a:t>
            </a:r>
            <a:r>
              <a:rPr lang="it-IT" sz="3200" dirty="0" err="1">
                <a:effectLst/>
                <a:latin typeface="Calibri (Corpo)"/>
                <a:ea typeface="Calibri" panose="020F0502020204030204" pitchFamily="34" charset="0"/>
              </a:rPr>
              <a:t>Froldi</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would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resolve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itself</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essentíally</a:t>
            </a:r>
            <a:r>
              <a:rPr lang="it-IT" sz="3200" dirty="0">
                <a:effectLst/>
                <a:latin typeface="Calibri (Corpo)"/>
                <a:ea typeface="Calibri" panose="020F0502020204030204" pitchFamily="34" charset="0"/>
              </a:rPr>
              <a:t>, in the </a:t>
            </a:r>
            <a:r>
              <a:rPr lang="it-IT" sz="3200" dirty="0" err="1">
                <a:effectLst/>
                <a:latin typeface="Calibri (Corpo)"/>
                <a:ea typeface="Calibri" panose="020F0502020204030204" pitchFamily="34" charset="0"/>
              </a:rPr>
              <a:t>prospect</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generalizing</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hypotheses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resulting</a:t>
            </a:r>
            <a:r>
              <a:rPr lang="it-IT" sz="3200" dirty="0">
                <a:effectLst/>
                <a:latin typeface="Calibri (Corpo)"/>
                <a:ea typeface="Calibri" panose="020F0502020204030204" pitchFamily="34" charset="0"/>
              </a:rPr>
              <a:t> from </a:t>
            </a:r>
            <a:r>
              <a:rPr lang="it-IT" sz="3200" dirty="0" err="1">
                <a:effectLst/>
                <a:latin typeface="Calibri (Corpo)"/>
                <a:ea typeface="Calibri" panose="020F0502020204030204" pitchFamily="34" charset="0"/>
              </a:rPr>
              <a:t>completely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misleading</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conclusions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forget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the case </a:t>
            </a:r>
            <a:r>
              <a:rPr lang="it-IT" sz="3200" dirty="0" err="1">
                <a:effectLst/>
                <a:latin typeface="Calibri (Corpo)"/>
                <a:ea typeface="Calibri" panose="020F0502020204030204" pitchFamily="34" charset="0"/>
              </a:rPr>
              <a:t>brought</a:t>
            </a:r>
            <a:r>
              <a:rPr lang="it-IT" sz="3200" dirty="0">
                <a:effectLst/>
                <a:latin typeface="Calibri (Corpo)"/>
                <a:ea typeface="Calibri" panose="020F0502020204030204" pitchFamily="34" charset="0"/>
              </a:rPr>
              <a:t> to the </a:t>
            </a:r>
            <a:r>
              <a:rPr lang="it-IT" sz="3200" dirty="0" err="1">
                <a:effectLst/>
                <a:latin typeface="Calibri (Corpo)"/>
                <a:ea typeface="Calibri" panose="020F0502020204030204" pitchFamily="34" charset="0"/>
              </a:rPr>
              <a:t>examination</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this</a:t>
            </a:r>
            <a:r>
              <a:rPr lang="it-IT" sz="3200" dirty="0">
                <a:effectLst/>
                <a:latin typeface="Calibri (Corpo)"/>
                <a:ea typeface="Calibri" panose="020F0502020204030204" pitchFamily="34" charset="0"/>
              </a:rPr>
              <a:t> Court </a:t>
            </a:r>
            <a:r>
              <a:rPr lang="it-IT" sz="3200" dirty="0" err="1">
                <a:effectLst/>
                <a:latin typeface="Calibri (Corpo)"/>
                <a:ea typeface="Calibri" panose="020F0502020204030204" pitchFamily="34" charset="0"/>
              </a:rPr>
              <a:t>has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been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evidently</a:t>
            </a:r>
            <a:r>
              <a:rPr lang="it-IT" sz="3200" dirty="0">
                <a:effectLst/>
                <a:latin typeface="Calibri (Corpo)"/>
                <a:ea typeface="Calibri" panose="020F0502020204030204" pitchFamily="34" charset="0"/>
              </a:rPr>
              <a:t> and </a:t>
            </a:r>
            <a:r>
              <a:rPr lang="it-IT" sz="3200" dirty="0" err="1">
                <a:effectLst/>
                <a:latin typeface="Calibri (Corpo)"/>
                <a:ea typeface="Calibri" panose="020F0502020204030204" pitchFamily="34" charset="0"/>
              </a:rPr>
              <a:t>skillfully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polluted</a:t>
            </a:r>
            <a:r>
              <a:rPr lang="it-IT" sz="3200" dirty="0">
                <a:effectLst/>
                <a:latin typeface="Calibri (Corpo)"/>
                <a:ea typeface="Calibri" panose="020F0502020204030204" pitchFamily="34" charset="0"/>
              </a:rPr>
              <a:t> by the </a:t>
            </a:r>
            <a:r>
              <a:rPr lang="it-IT" sz="3200" dirty="0" err="1">
                <a:effectLst/>
                <a:latin typeface="Calibri (Corpo)"/>
                <a:ea typeface="Calibri" panose="020F0502020204030204" pitchFamily="34" charset="0"/>
              </a:rPr>
              <a:t>defendant</a:t>
            </a:r>
            <a:r>
              <a:rPr lang="it-IT" sz="3200" dirty="0">
                <a:effectLst/>
                <a:latin typeface="Calibri (Corpo)"/>
                <a:ea typeface="Calibri" panose="020F0502020204030204" pitchFamily="34" charset="0"/>
              </a:rPr>
              <a:t> and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within</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limits</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what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remained</a:t>
            </a:r>
            <a:r>
              <a:rPr lang="it-IT" sz="3200" dirty="0">
                <a:effectLst/>
                <a:latin typeface="Calibri (Corpo)"/>
                <a:ea typeface="Calibri" panose="020F0502020204030204" pitchFamily="34" charset="0"/>
              </a:rPr>
              <a:t> of the </a:t>
            </a:r>
            <a:r>
              <a:rPr lang="it-IT" sz="3200" dirty="0" err="1">
                <a:effectLst/>
                <a:latin typeface="Calibri (Corpo)"/>
                <a:ea typeface="Calibri" panose="020F0502020204030204" pitchFamily="34" charset="0"/>
              </a:rPr>
              <a:t>corpse</a:t>
            </a:r>
            <a:r>
              <a:rPr lang="it-IT" sz="3200" dirty="0">
                <a:effectLst/>
                <a:latin typeface="Calibri (Corpo)"/>
                <a:ea typeface="Calibri" panose="020F0502020204030204" pitchFamily="34" charset="0"/>
              </a:rPr>
              <a:t> of the girl, the causai </a:t>
            </a:r>
            <a:r>
              <a:rPr lang="it-IT" sz="3200" dirty="0" err="1">
                <a:effectLst/>
                <a:latin typeface="Calibri (Corpo)"/>
                <a:ea typeface="Calibri" panose="020F0502020204030204" pitchFamily="34" charset="0"/>
              </a:rPr>
              <a:t>explanation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provided</a:t>
            </a:r>
            <a:r>
              <a:rPr lang="it-IT" sz="3200" dirty="0">
                <a:effectLst/>
                <a:latin typeface="Calibri (Corpo)"/>
                <a:ea typeface="Calibri" panose="020F0502020204030204" pitchFamily="34" charset="0"/>
              </a:rPr>
              <a:t> and </a:t>
            </a:r>
            <a:r>
              <a:rPr lang="it-IT" sz="3200" dirty="0" err="1">
                <a:effectLst/>
                <a:latin typeface="Calibri (Corpo)"/>
                <a:ea typeface="Calibri" panose="020F0502020204030204" pitchFamily="34" charset="0"/>
              </a:rPr>
              <a:t>not</a:t>
            </a:r>
            <a:r>
              <a:rPr lang="it-IT" sz="3200" dirty="0">
                <a:effectLst/>
                <a:latin typeface="Calibri (Corpo)"/>
                <a:ea typeface="Calibri" panose="020F0502020204030204" pitchFamily="34" charset="0"/>
              </a:rPr>
              <a:t> just </a:t>
            </a:r>
            <a:r>
              <a:rPr lang="it-IT" sz="3200" dirty="0" err="1">
                <a:effectLst/>
                <a:latin typeface="Calibri (Corpo)"/>
                <a:ea typeface="Calibri" panose="020F0502020204030204" pitchFamily="34" charset="0"/>
              </a:rPr>
              <a:t>related</a:t>
            </a:r>
            <a:r>
              <a:rPr lang="it-IT" sz="3200" dirty="0">
                <a:effectLst/>
                <a:latin typeface="Calibri (Corpo)"/>
                <a:ea typeface="Calibri" panose="020F0502020204030204" pitchFamily="34" charset="0"/>
              </a:rPr>
              <a:t> to the concrete case</a:t>
            </a:r>
            <a:endParaRPr lang="it-IT" sz="3200" dirty="0">
              <a:latin typeface="Calibri (Corpo)"/>
            </a:endParaRPr>
          </a:p>
        </p:txBody>
      </p:sp>
    </p:spTree>
    <p:extLst>
      <p:ext uri="{BB962C8B-B14F-4D97-AF65-F5344CB8AC3E}">
        <p14:creationId xmlns:p14="http://schemas.microsoft.com/office/powerpoint/2010/main" val="90159904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6DEE50D-11AB-9EF4-1E1F-7D23BDDAC0D4}"/>
              </a:ext>
            </a:extLst>
          </p:cNvPr>
          <p:cNvSpPr>
            <a:spLocks noGrp="1"/>
          </p:cNvSpPr>
          <p:nvPr>
            <p:ph idx="1"/>
          </p:nvPr>
        </p:nvSpPr>
        <p:spPr>
          <a:xfrm>
            <a:off x="320511" y="197962"/>
            <a:ext cx="11472421" cy="6344239"/>
          </a:xfrm>
        </p:spPr>
        <p:txBody>
          <a:bodyPr>
            <a:noAutofit/>
          </a:bodyPr>
          <a:lstStyle/>
          <a:p>
            <a:pPr marL="0" indent="0">
              <a:buNone/>
            </a:pPr>
            <a:r>
              <a:rPr lang="it-IT" sz="3200" kern="100" dirty="0" err="1">
                <a:effectLst/>
                <a:latin typeface="Calibri (Corpo)"/>
                <a:ea typeface="Calibri" panose="020F0502020204030204" pitchFamily="34" charset="0"/>
                <a:cs typeface="Times New Roman" panose="02020603050405020304" pitchFamily="18" charset="0"/>
              </a:rPr>
              <a:t>It</a:t>
            </a:r>
            <a:r>
              <a:rPr lang="it-IT" sz="3200" kern="100" dirty="0">
                <a:effectLst/>
                <a:latin typeface="Calibri (Corpo)"/>
                <a:ea typeface="Calibri" panose="020F0502020204030204" pitchFamily="34" charset="0"/>
                <a:cs typeface="Times New Roman" panose="02020603050405020304" pitchFamily="18" charset="0"/>
              </a:rPr>
              <a:t> follows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Oseghale's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responsibility</a:t>
            </a:r>
            <a:r>
              <a:rPr lang="it-IT" sz="3200" kern="100" dirty="0">
                <a:effectLst/>
                <a:latin typeface="Calibri (Corpo)"/>
                <a:ea typeface="Calibri" panose="020F0502020204030204" pitchFamily="34" charset="0"/>
                <a:cs typeface="Times New Roman" panose="02020603050405020304" pitchFamily="18" charset="0"/>
              </a:rPr>
              <a:t> for the crime of murder must be </a:t>
            </a:r>
            <a:r>
              <a:rPr lang="it-IT" sz="3200" kern="100" dirty="0" err="1">
                <a:effectLst/>
                <a:latin typeface="Calibri (Corpo)"/>
                <a:ea typeface="Calibri" panose="020F0502020204030204" pitchFamily="34" charset="0"/>
                <a:cs typeface="Times New Roman" panose="02020603050405020304" pitchFamily="18" charset="0"/>
              </a:rPr>
              <a:t>affirmed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beyond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any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reasonable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doubt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examined</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results</a:t>
            </a:r>
            <a:r>
              <a:rPr lang="it-IT" sz="3200" kern="100" dirty="0">
                <a:effectLst/>
                <a:latin typeface="Calibri (Corpo)"/>
                <a:ea typeface="Calibri" panose="020F0502020204030204" pitchFamily="34" charset="0"/>
                <a:cs typeface="Times New Roman" panose="02020603050405020304" pitchFamily="18" charset="0"/>
              </a:rPr>
              <a:t> of medicai </a:t>
            </a:r>
            <a:r>
              <a:rPr lang="it-IT" sz="3200" kern="100" dirty="0" err="1">
                <a:effectLst/>
                <a:latin typeface="Calibri (Corpo)"/>
                <a:ea typeface="Calibri" panose="020F0502020204030204" pitchFamily="34" charset="0"/>
                <a:cs typeface="Times New Roman" panose="02020603050405020304" pitchFamily="18" charset="0"/>
              </a:rPr>
              <a:t>consultations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carried</a:t>
            </a:r>
            <a:r>
              <a:rPr lang="it-IT" sz="3200" kern="100" dirty="0">
                <a:effectLst/>
                <a:latin typeface="Calibri (Corpo)"/>
                <a:ea typeface="Calibri" panose="020F0502020204030204" pitchFamily="34" charset="0"/>
                <a:cs typeface="Times New Roman" panose="02020603050405020304" pitchFamily="18" charset="0"/>
              </a:rPr>
              <a:t> out, </a:t>
            </a:r>
            <a:r>
              <a:rPr lang="it-IT" sz="3200" kern="100" dirty="0" err="1">
                <a:effectLst/>
                <a:latin typeface="Calibri (Corpo)"/>
                <a:ea typeface="Calibri" panose="020F0502020204030204" pitchFamily="34" charset="0"/>
                <a:cs typeface="Times New Roman" panose="02020603050405020304" pitchFamily="18" charset="0"/>
              </a:rPr>
              <a:t>compared</a:t>
            </a:r>
            <a:r>
              <a:rPr lang="it-IT" sz="3200" kern="100" dirty="0">
                <a:effectLst/>
                <a:latin typeface="Calibri (Corpo)"/>
                <a:ea typeface="Calibri" panose="020F0502020204030204" pitchFamily="34" charset="0"/>
                <a:cs typeface="Times New Roman" panose="02020603050405020304" pitchFamily="18" charset="0"/>
              </a:rPr>
              <a:t> with </a:t>
            </a:r>
            <a:r>
              <a:rPr lang="it-IT" sz="3200" kern="100" dirty="0" err="1">
                <a:effectLst/>
                <a:latin typeface="Calibri (Corpo)"/>
                <a:ea typeface="Calibri" panose="020F0502020204030204" pitchFamily="34" charset="0"/>
                <a:cs typeface="Times New Roman" panose="02020603050405020304" pitchFamily="18" charset="0"/>
              </a:rPr>
              <a:t>each</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other</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evaluated</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contradictory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statements</a:t>
            </a:r>
            <a:r>
              <a:rPr lang="it-IT" sz="3200" kern="100" dirty="0">
                <a:effectLst/>
                <a:latin typeface="Calibri (Corpo)"/>
                <a:ea typeface="Calibri" panose="020F0502020204030204" pitchFamily="34" charset="0"/>
                <a:cs typeface="Times New Roman" panose="02020603050405020304" pitchFamily="18" charset="0"/>
              </a:rPr>
              <a:t> made by </a:t>
            </a:r>
            <a:r>
              <a:rPr lang="it-IT" sz="3200" kern="100" dirty="0" err="1">
                <a:effectLst/>
                <a:latin typeface="Calibri (Corpo)"/>
                <a:ea typeface="Calibri" panose="020F0502020204030204" pitchFamily="34" charset="0"/>
                <a:cs typeface="Times New Roman" panose="02020603050405020304" pitchFamily="18" charset="0"/>
              </a:rPr>
              <a:t>Oseghale</a:t>
            </a:r>
            <a:r>
              <a:rPr lang="it-IT" sz="3200" kern="100" dirty="0">
                <a:effectLst/>
                <a:latin typeface="Calibri (Corpo)"/>
                <a:ea typeface="Calibri" panose="020F0502020204030204" pitchFamily="34" charset="0"/>
                <a:cs typeface="Times New Roman" panose="02020603050405020304" pitchFamily="18" charset="0"/>
              </a:rPr>
              <a:t>, from time to time </a:t>
            </a:r>
            <a:r>
              <a:rPr lang="it-IT" sz="3200" kern="100" dirty="0" err="1">
                <a:effectLst/>
                <a:latin typeface="Calibri (Corpo)"/>
                <a:ea typeface="Calibri" panose="020F0502020204030204" pitchFamily="34" charset="0"/>
                <a:cs typeface="Times New Roman" panose="02020603050405020304" pitchFamily="18" charset="0"/>
              </a:rPr>
              <a:t>clumsily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adapted</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shaped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according</a:t>
            </a:r>
            <a:r>
              <a:rPr lang="it-IT" sz="3200" kern="100" dirty="0">
                <a:effectLst/>
                <a:latin typeface="Calibri (Corpo)"/>
                <a:ea typeface="Calibri" panose="020F0502020204030204" pitchFamily="34" charset="0"/>
                <a:cs typeface="Times New Roman" panose="02020603050405020304" pitchFamily="18" charset="0"/>
              </a:rPr>
              <a:t> to </a:t>
            </a:r>
            <a:r>
              <a:rPr lang="it-IT" sz="3200" kern="100" dirty="0" err="1">
                <a:effectLst/>
                <a:latin typeface="Calibri (Corpo)"/>
                <a:ea typeface="Calibri" panose="020F0502020204030204" pitchFamily="34" charset="0"/>
                <a:cs typeface="Times New Roman" panose="02020603050405020304" pitchFamily="18" charset="0"/>
              </a:rPr>
              <a:t>defensive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needs</a:t>
            </a:r>
            <a:r>
              <a:rPr lang="it-IT" sz="3200" kern="100" dirty="0">
                <a:effectLst/>
                <a:latin typeface="Calibri (Corpo)"/>
                <a:ea typeface="Calibri" panose="020F0502020204030204" pitchFamily="34" charset="0"/>
                <a:cs typeface="Times New Roman" panose="02020603050405020304" pitchFamily="18" charset="0"/>
              </a:rPr>
              <a:t>, in </a:t>
            </a:r>
            <a:r>
              <a:rPr lang="it-IT" sz="3200" kern="100" dirty="0" err="1">
                <a:effectLst/>
                <a:latin typeface="Calibri (Corpo)"/>
                <a:ea typeface="Calibri" panose="020F0502020204030204" pitchFamily="34" charset="0"/>
                <a:cs typeface="Times New Roman" panose="02020603050405020304" pitchFamily="18" charset="0"/>
              </a:rPr>
              <a:t>parallel</a:t>
            </a:r>
            <a:r>
              <a:rPr lang="it-IT" sz="3200" kern="100" dirty="0">
                <a:effectLst/>
                <a:latin typeface="Calibri (Corpo)"/>
                <a:ea typeface="Calibri" panose="020F0502020204030204" pitchFamily="34" charset="0"/>
                <a:cs typeface="Times New Roman" panose="02020603050405020304" pitchFamily="18" charset="0"/>
              </a:rPr>
              <a:t> with </a:t>
            </a:r>
            <a:r>
              <a:rPr lang="it-IT" sz="3200" kern="100" dirty="0" err="1">
                <a:effectLst/>
                <a:latin typeface="Calibri (Corpo)"/>
                <a:ea typeface="Calibri" panose="020F0502020204030204" pitchFamily="34" charset="0"/>
                <a:cs typeface="Times New Roman" panose="02020603050405020304" pitchFamily="18" charset="0"/>
              </a:rPr>
              <a:t>investigation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progression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As</a:t>
            </a:r>
            <a:r>
              <a:rPr lang="it-IT" sz="3200" kern="100" dirty="0">
                <a:effectLst/>
                <a:latin typeface="Calibri (Corpo)"/>
                <a:ea typeface="Calibri" panose="020F0502020204030204" pitchFamily="34" charset="0"/>
                <a:cs typeface="Times New Roman" panose="02020603050405020304" pitchFamily="18" charset="0"/>
              </a:rPr>
              <a:t> a </a:t>
            </a:r>
            <a:r>
              <a:rPr lang="it-IT" sz="3200" kern="100" dirty="0" err="1">
                <a:effectLst/>
                <a:latin typeface="Calibri (Corpo)"/>
                <a:ea typeface="Calibri" panose="020F0502020204030204" pitchFamily="34" charset="0"/>
                <a:cs typeface="Times New Roman" panose="02020603050405020304" pitchFamily="18" charset="0"/>
              </a:rPr>
              <a:t>consequence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such</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elements</a:t>
            </a:r>
            <a:r>
              <a:rPr lang="it-IT" sz="3200" kern="100" dirty="0">
                <a:effectLst/>
                <a:latin typeface="Calibri (Corpo)"/>
                <a:ea typeface="Calibri" panose="020F0502020204030204" pitchFamily="34" charset="0"/>
                <a:cs typeface="Times New Roman" panose="02020603050405020304" pitchFamily="18" charset="0"/>
              </a:rPr>
              <a:t> emerge, and </a:t>
            </a:r>
            <a:r>
              <a:rPr lang="it-IT" sz="3200" kern="100" dirty="0" err="1">
                <a:effectLst/>
                <a:latin typeface="Calibri (Corpo)"/>
                <a:ea typeface="Calibri" panose="020F0502020204030204" pitchFamily="34" charset="0"/>
                <a:cs typeface="Times New Roman" panose="02020603050405020304" pitchFamily="18" charset="0"/>
              </a:rPr>
              <a:t>according</a:t>
            </a:r>
            <a:r>
              <a:rPr lang="it-IT" sz="3200" kern="100" dirty="0">
                <a:effectLst/>
                <a:latin typeface="Calibri (Corpo)"/>
                <a:ea typeface="Calibri" panose="020F0502020204030204" pitchFamily="34" charset="0"/>
                <a:cs typeface="Times New Roman" panose="02020603050405020304" pitchFamily="18" charset="0"/>
              </a:rPr>
              <a:t> to </a:t>
            </a:r>
            <a:r>
              <a:rPr lang="it-IT" sz="3200" kern="100" dirty="0" err="1">
                <a:effectLst/>
                <a:latin typeface="Calibri (Corpo)"/>
                <a:ea typeface="Calibri" panose="020F0502020204030204" pitchFamily="34" charset="0"/>
                <a:cs typeface="Times New Roman" panose="02020603050405020304" pitchFamily="18" charset="0"/>
              </a:rPr>
              <a:t>this</a:t>
            </a:r>
            <a:r>
              <a:rPr lang="it-IT" sz="3200" kern="100" dirty="0">
                <a:effectLst/>
                <a:latin typeface="Calibri (Corpo)"/>
                <a:ea typeface="Calibri" panose="020F0502020204030204" pitchFamily="34" charset="0"/>
                <a:cs typeface="Times New Roman" panose="02020603050405020304" pitchFamily="18" charset="0"/>
              </a:rPr>
              <a:t> Court, with </a:t>
            </a:r>
            <a:r>
              <a:rPr lang="it-IT" sz="3200" kern="100" dirty="0" err="1">
                <a:effectLst/>
                <a:latin typeface="Calibri (Corpo)"/>
                <a:ea typeface="Calibri" panose="020F0502020204030204" pitchFamily="34" charset="0"/>
                <a:cs typeface="Times New Roman" panose="02020603050405020304" pitchFamily="18" charset="0"/>
              </a:rPr>
              <a:t>reassuring</a:t>
            </a:r>
            <a:r>
              <a:rPr lang="it-IT" sz="3200" kern="100" dirty="0">
                <a:effectLst/>
                <a:latin typeface="Calibri (Corpo)"/>
                <a:ea typeface="Calibri" panose="020F0502020204030204" pitchFamily="34" charset="0"/>
                <a:cs typeface="Times New Roman" panose="02020603050405020304" pitchFamily="18" charset="0"/>
              </a:rPr>
              <a:t> security, </a:t>
            </a:r>
            <a:r>
              <a:rPr lang="it-IT" sz="3200" kern="100" dirty="0" err="1">
                <a:effectLst/>
                <a:latin typeface="Calibri (Corpo)"/>
                <a:ea typeface="Calibri" panose="020F0502020204030204" pitchFamily="34" charset="0"/>
                <a:cs typeface="Times New Roman" panose="02020603050405020304" pitchFamily="18" charset="0"/>
              </a:rPr>
              <a:t>it</a:t>
            </a:r>
            <a:r>
              <a:rPr lang="it-IT" sz="3200" kern="100" dirty="0">
                <a:effectLst/>
                <a:latin typeface="Calibri (Corpo)"/>
                <a:ea typeface="Calibri" panose="020F0502020204030204" pitchFamily="34" charset="0"/>
                <a:cs typeface="Times New Roman" panose="02020603050405020304" pitchFamily="18" charset="0"/>
              </a:rPr>
              <a:t> can be </a:t>
            </a:r>
            <a:r>
              <a:rPr lang="it-IT" sz="3200" kern="100" dirty="0" err="1">
                <a:effectLst/>
                <a:latin typeface="Calibri (Corpo)"/>
                <a:ea typeface="Calibri" panose="020F0502020204030204" pitchFamily="34" charset="0"/>
                <a:cs typeface="Times New Roman" panose="02020603050405020304" pitchFamily="18" charset="0"/>
              </a:rPr>
              <a:t>concluded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injuries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produced</a:t>
            </a:r>
            <a:r>
              <a:rPr lang="it-IT" sz="3200" kern="100" dirty="0">
                <a:effectLst/>
                <a:latin typeface="Calibri (Corpo)"/>
                <a:ea typeface="Calibri" panose="020F0502020204030204" pitchFamily="34" charset="0"/>
                <a:cs typeface="Times New Roman" panose="02020603050405020304" pitchFamily="18" charset="0"/>
              </a:rPr>
              <a:t> by the </a:t>
            </a:r>
            <a:r>
              <a:rPr lang="it-IT" sz="3200" kern="100" dirty="0" err="1">
                <a:effectLst/>
                <a:latin typeface="Calibri (Corpo)"/>
                <a:ea typeface="Calibri" panose="020F0502020204030204" pitchFamily="34" charset="0"/>
                <a:cs typeface="Times New Roman" panose="02020603050405020304" pitchFamily="18" charset="0"/>
              </a:rPr>
              <a:t>two</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stab</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wounds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inflicted</a:t>
            </a:r>
            <a:r>
              <a:rPr lang="it-IT" sz="3200" kern="100" dirty="0">
                <a:effectLst/>
                <a:latin typeface="Calibri (Corpo)"/>
                <a:ea typeface="Calibri" panose="020F0502020204030204" pitchFamily="34" charset="0"/>
                <a:cs typeface="Times New Roman" panose="02020603050405020304" pitchFamily="18" charset="0"/>
              </a:rPr>
              <a:t> by the </a:t>
            </a:r>
            <a:r>
              <a:rPr lang="it-IT" sz="3200" kern="100" dirty="0" err="1">
                <a:effectLst/>
                <a:latin typeface="Calibri (Corpo)"/>
                <a:ea typeface="Calibri" panose="020F0502020204030204" pitchFamily="34" charset="0"/>
                <a:cs typeface="Times New Roman" panose="02020603050405020304" pitchFamily="18" charset="0"/>
              </a:rPr>
              <a:t>defendant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at</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level</a:t>
            </a:r>
            <a:r>
              <a:rPr lang="it-IT" sz="3200" kern="100" dirty="0">
                <a:effectLst/>
                <a:latin typeface="Calibri (Corpo)"/>
                <a:ea typeface="Calibri" panose="020F0502020204030204" pitchFamily="34" charset="0"/>
                <a:cs typeface="Times New Roman" panose="02020603050405020304" pitchFamily="18" charset="0"/>
              </a:rPr>
              <a:t> of the base of the </a:t>
            </a:r>
            <a:r>
              <a:rPr lang="it-IT" sz="3200" kern="100" dirty="0" err="1">
                <a:effectLst/>
                <a:latin typeface="Calibri (Corpo)"/>
                <a:ea typeface="Calibri" panose="020F0502020204030204" pitchFamily="34" charset="0"/>
                <a:cs typeface="Times New Roman" panose="02020603050405020304" pitchFamily="18" charset="0"/>
              </a:rPr>
              <a:t>victim's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right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hemithorax</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injuries</a:t>
            </a:r>
            <a:r>
              <a:rPr lang="it-IT" sz="3200" kern="100" dirty="0">
                <a:effectLst/>
                <a:latin typeface="Calibri (Corpo)"/>
                <a:ea typeface="Calibri" panose="020F0502020204030204" pitchFamily="34" charset="0"/>
                <a:cs typeface="Times New Roman" panose="02020603050405020304" pitchFamily="18" charset="0"/>
              </a:rPr>
              <a:t> C and D for </a:t>
            </a:r>
            <a:r>
              <a:rPr lang="it-IT" sz="3200" kern="100" dirty="0" err="1">
                <a:effectLst/>
                <a:latin typeface="Calibri (Corpo)"/>
                <a:ea typeface="Calibri" panose="020F0502020204030204" pitchFamily="34" charset="0"/>
                <a:cs typeface="Times New Roman" panose="02020603050405020304" pitchFamily="18" charset="0"/>
              </a:rPr>
              <a:t>which</a:t>
            </a:r>
            <a:r>
              <a:rPr lang="it-IT" sz="3200" kern="100" dirty="0">
                <a:effectLst/>
                <a:latin typeface="Calibri (Corpo)"/>
                <a:ea typeface="Calibri" panose="020F0502020204030204" pitchFamily="34" charset="0"/>
                <a:cs typeface="Times New Roman" panose="02020603050405020304" pitchFamily="18" charset="0"/>
              </a:rPr>
              <a:t> a causai </a:t>
            </a:r>
            <a:r>
              <a:rPr lang="it-IT" sz="3200" kern="100" dirty="0" err="1">
                <a:effectLst/>
                <a:latin typeface="Calibri (Corpo)"/>
                <a:ea typeface="Calibri" panose="020F0502020204030204" pitchFamily="34" charset="0"/>
                <a:cs typeface="Times New Roman" panose="02020603050405020304" pitchFamily="18" charset="0"/>
              </a:rPr>
              <a:t>contribution</a:t>
            </a:r>
            <a:r>
              <a:rPr lang="it-IT" sz="3200" kern="100" dirty="0">
                <a:effectLst/>
                <a:latin typeface="Calibri (Corpo)"/>
                <a:ea typeface="Calibri" panose="020F0502020204030204" pitchFamily="34" charset="0"/>
                <a:cs typeface="Times New Roman" panose="02020603050405020304" pitchFamily="18" charset="0"/>
              </a:rPr>
              <a:t> in relation to </a:t>
            </a:r>
            <a:r>
              <a:rPr lang="it-IT" sz="3200" kern="100" dirty="0" err="1">
                <a:effectLst/>
                <a:latin typeface="Calibri (Corpo)"/>
                <a:ea typeface="Calibri" panose="020F0502020204030204" pitchFamily="34" charset="0"/>
                <a:cs typeface="Times New Roman" panose="02020603050405020304" pitchFamily="18" charset="0"/>
              </a:rPr>
              <a:t>death</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could</a:t>
            </a:r>
            <a:r>
              <a:rPr lang="it-IT" sz="3200" kern="100" dirty="0">
                <a:effectLst/>
                <a:latin typeface="Calibri (Corpo)"/>
                <a:ea typeface="Calibri" panose="020F0502020204030204" pitchFamily="34" charset="0"/>
                <a:cs typeface="Times New Roman" panose="02020603050405020304" pitchFamily="18" charset="0"/>
              </a:rPr>
              <a:t> be </a:t>
            </a:r>
            <a:r>
              <a:rPr lang="it-IT" sz="3200" kern="100" dirty="0" err="1">
                <a:effectLst/>
                <a:latin typeface="Calibri (Corpo)"/>
                <a:ea typeface="Calibri" panose="020F0502020204030204" pitchFamily="34" charset="0"/>
                <a:cs typeface="Times New Roman" panose="02020603050405020304" pitchFamily="18" charset="0"/>
              </a:rPr>
              <a:t>expected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were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caused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when</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victim</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effectLst/>
                <a:latin typeface="Calibri (Corpo)"/>
                <a:ea typeface="Calibri" panose="020F0502020204030204" pitchFamily="34" charset="0"/>
                <a:cs typeface="Times New Roman" panose="02020603050405020304" pitchFamily="18" charset="0"/>
              </a:rPr>
              <a:t> stili </a:t>
            </a:r>
            <a:r>
              <a:rPr lang="it-IT" sz="3200" kern="100" dirty="0" err="1">
                <a:effectLst/>
                <a:latin typeface="Calibri (Corpo)"/>
                <a:ea typeface="Calibri" panose="020F0502020204030204" pitchFamily="34" charset="0"/>
                <a:cs typeface="Times New Roman" panose="02020603050405020304" pitchFamily="18" charset="0"/>
              </a:rPr>
              <a:t>alive</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caused</a:t>
            </a:r>
            <a:r>
              <a:rPr lang="it-IT" sz="3200" kern="100" dirty="0">
                <a:effectLst/>
                <a:latin typeface="Calibri (Corpo)"/>
                <a:ea typeface="Calibri" panose="020F0502020204030204" pitchFamily="34" charset="0"/>
                <a:cs typeface="Times New Roman" panose="02020603050405020304" pitchFamily="18" charset="0"/>
              </a:rPr>
              <a:t> a </a:t>
            </a:r>
            <a:r>
              <a:rPr lang="it-IT" sz="3200" kern="100" dirty="0" err="1">
                <a:effectLst/>
                <a:latin typeface="Calibri (Corpo)"/>
                <a:ea typeface="Calibri" panose="020F0502020204030204" pitchFamily="34" charset="0"/>
                <a:cs typeface="Times New Roman" panose="02020603050405020304" pitchFamily="18" charset="0"/>
              </a:rPr>
              <a:t>secondary</a:t>
            </a:r>
            <a:r>
              <a:rPr lang="it-IT" sz="3200" kern="100" dirty="0">
                <a:effectLst/>
                <a:latin typeface="Calibri (Corpo)"/>
                <a:ea typeface="Calibri" panose="020F0502020204030204" pitchFamily="34" charset="0"/>
                <a:cs typeface="Times New Roman" panose="02020603050405020304" pitchFamily="18" charset="0"/>
              </a:rPr>
              <a:t> acute </a:t>
            </a:r>
            <a:r>
              <a:rPr lang="it-IT" sz="3200" kern="100" dirty="0" err="1">
                <a:effectLst/>
                <a:latin typeface="Calibri (Corpo)"/>
                <a:ea typeface="Calibri" panose="020F0502020204030204" pitchFamily="34" charset="0"/>
                <a:cs typeface="Times New Roman" panose="02020603050405020304" pitchFamily="18" charset="0"/>
              </a:rPr>
              <a:t>hemorrhage</a:t>
            </a:r>
            <a:r>
              <a:rPr lang="it-IT" sz="3200" kern="100" dirty="0">
                <a:effectLst/>
                <a:latin typeface="Calibri (Corpo)"/>
                <a:ea typeface="Calibri" panose="020F0502020204030204" pitchFamily="34" charset="0"/>
                <a:cs typeface="Times New Roman" panose="02020603050405020304" pitchFamily="18" charset="0"/>
              </a:rPr>
              <a:t>, with </a:t>
            </a:r>
            <a:r>
              <a:rPr lang="it-IT" sz="3200" kern="100" dirty="0" err="1">
                <a:effectLst/>
                <a:latin typeface="Calibri (Corpo)"/>
                <a:ea typeface="Calibri" panose="020F0502020204030204" pitchFamily="34" charset="0"/>
                <a:cs typeface="Times New Roman" panose="02020603050405020304" pitchFamily="18" charset="0"/>
              </a:rPr>
              <a:t>bleeding</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which</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caused</a:t>
            </a:r>
            <a:r>
              <a:rPr lang="it-IT" sz="3200" kern="100" dirty="0">
                <a:effectLst/>
                <a:latin typeface="Calibri (Corpo)"/>
                <a:ea typeface="Calibri" panose="020F0502020204030204" pitchFamily="34" charset="0"/>
                <a:cs typeface="Times New Roman" panose="02020603050405020304" pitchFamily="18" charset="0"/>
              </a:rPr>
              <a:t> the fatal event.</a:t>
            </a:r>
          </a:p>
          <a:p>
            <a:pPr marL="0" indent="0">
              <a:buNone/>
            </a:pPr>
            <a:endParaRPr lang="it-IT" sz="3200" dirty="0">
              <a:latin typeface="Calibri (Corpo)"/>
            </a:endParaRPr>
          </a:p>
        </p:txBody>
      </p:sp>
    </p:spTree>
    <p:extLst>
      <p:ext uri="{BB962C8B-B14F-4D97-AF65-F5344CB8AC3E}">
        <p14:creationId xmlns:p14="http://schemas.microsoft.com/office/powerpoint/2010/main" val="32752042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9DFF9B8-2C5A-E554-C551-841BC7DD56C2}"/>
              </a:ext>
            </a:extLst>
          </p:cNvPr>
          <p:cNvSpPr>
            <a:spLocks noGrp="1"/>
          </p:cNvSpPr>
          <p:nvPr>
            <p:ph idx="1"/>
          </p:nvPr>
        </p:nvSpPr>
        <p:spPr>
          <a:xfrm>
            <a:off x="415636" y="565265"/>
            <a:ext cx="10938164" cy="5611698"/>
          </a:xfrm>
        </p:spPr>
        <p:txBody>
          <a:bodyPr>
            <a:normAutofit/>
          </a:bodyPr>
          <a:lstStyle/>
          <a:p>
            <a:pPr marL="0" indent="0">
              <a:buNone/>
            </a:pPr>
            <a:r>
              <a:rPr lang="it-IT" sz="3200" kern="100" dirty="0">
                <a:effectLst/>
                <a:latin typeface="Calibri (Corpo)"/>
                <a:ea typeface="Calibri" panose="020F0502020204030204" pitchFamily="34" charset="0"/>
                <a:cs typeface="Times New Roman" panose="02020603050405020304" pitchFamily="18" charset="0"/>
              </a:rPr>
              <a:t>The Prosecutor </a:t>
            </a:r>
            <a:r>
              <a:rPr lang="it-IT" sz="3200" kern="100" dirty="0" err="1">
                <a:effectLst/>
                <a:latin typeface="Calibri (Corpo)"/>
                <a:ea typeface="Calibri" panose="020F0502020204030204" pitchFamily="34" charset="0"/>
                <a:cs typeface="Times New Roman" panose="02020603050405020304" pitchFamily="18" charset="0"/>
              </a:rPr>
              <a:t>consultants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concluded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investigations</a:t>
            </a:r>
            <a:r>
              <a:rPr lang="it-IT" sz="3200" kern="100" dirty="0">
                <a:effectLst/>
                <a:latin typeface="Calibri (Corpo)"/>
                <a:ea typeface="Calibri" panose="020F0502020204030204" pitchFamily="34" charset="0"/>
                <a:cs typeface="Times New Roman" panose="02020603050405020304" pitchFamily="18" charset="0"/>
              </a:rPr>
              <a:t> on the </a:t>
            </a:r>
            <a:r>
              <a:rPr lang="it-IT" sz="3200" kern="100" dirty="0" err="1">
                <a:effectLst/>
                <a:latin typeface="Calibri (Corpo)"/>
                <a:ea typeface="Calibri" panose="020F0502020204030204" pitchFamily="34" charset="0"/>
                <a:cs typeface="Times New Roman" panose="02020603050405020304" pitchFamily="18" charset="0"/>
              </a:rPr>
              <a:t>biological</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findings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taken</a:t>
            </a:r>
            <a:r>
              <a:rPr lang="it-IT" sz="3200" kern="100" dirty="0">
                <a:effectLst/>
                <a:latin typeface="Calibri (Corpo)"/>
                <a:ea typeface="Calibri" panose="020F0502020204030204" pitchFamily="34" charset="0"/>
                <a:cs typeface="Times New Roman" panose="02020603050405020304" pitchFamily="18" charset="0"/>
              </a:rPr>
              <a:t> from the </a:t>
            </a:r>
            <a:r>
              <a:rPr lang="it-IT" sz="3200" kern="100" dirty="0" err="1">
                <a:effectLst/>
                <a:latin typeface="Calibri (Corpo)"/>
                <a:ea typeface="Calibri" panose="020F0502020204030204" pitchFamily="34" charset="0"/>
                <a:cs typeface="Times New Roman" panose="02020603050405020304" pitchFamily="18" charset="0"/>
              </a:rPr>
              <a:t>autopsy</a:t>
            </a:r>
            <a:r>
              <a:rPr lang="it-IT" sz="3200" kern="100" dirty="0">
                <a:effectLst/>
                <a:latin typeface="Calibri (Corpo)"/>
                <a:ea typeface="Calibri" panose="020F0502020204030204" pitchFamily="34" charset="0"/>
                <a:cs typeface="Times New Roman" panose="02020603050405020304" pitchFamily="18" charset="0"/>
              </a:rPr>
              <a:t> from the </a:t>
            </a:r>
            <a:r>
              <a:rPr lang="it-IT" sz="3200" kern="100" dirty="0" err="1">
                <a:effectLst/>
                <a:latin typeface="Calibri (Corpo)"/>
                <a:ea typeface="Calibri" panose="020F0502020204030204" pitchFamily="34" charset="0"/>
                <a:cs typeface="Times New Roman" panose="02020603050405020304" pitchFamily="18" charset="0"/>
              </a:rPr>
              <a:t>corpse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showed</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presence</a:t>
            </a:r>
            <a:r>
              <a:rPr lang="it-IT" sz="3200" kern="100" dirty="0">
                <a:effectLst/>
                <a:latin typeface="Calibri (Corpo)"/>
                <a:ea typeface="Calibri" panose="020F0502020204030204" pitchFamily="34" charset="0"/>
                <a:cs typeface="Times New Roman" panose="02020603050405020304" pitchFamily="18" charset="0"/>
              </a:rPr>
              <a:t> of </a:t>
            </a:r>
            <a:r>
              <a:rPr lang="it-IT" sz="3200" kern="100" dirty="0" err="1">
                <a:effectLst/>
                <a:latin typeface="Calibri (Corpo)"/>
                <a:ea typeface="Calibri" panose="020F0502020204030204" pitchFamily="34" charset="0"/>
                <a:cs typeface="Times New Roman" panose="02020603050405020304" pitchFamily="18" charset="0"/>
              </a:rPr>
              <a:t>morphine</a:t>
            </a:r>
            <a:r>
              <a:rPr lang="it-IT" sz="3200" kern="100" dirty="0">
                <a:effectLst/>
                <a:latin typeface="Calibri (Corpo)"/>
                <a:ea typeface="Calibri" panose="020F0502020204030204" pitchFamily="34" charset="0"/>
                <a:cs typeface="Times New Roman" panose="02020603050405020304" pitchFamily="18" charset="0"/>
              </a:rPr>
              <a:t>, codeine and 6-acetylmorphine and </a:t>
            </a:r>
            <a:r>
              <a:rPr lang="it-IT" sz="3200" kern="100" dirty="0" err="1">
                <a:effectLst/>
                <a:latin typeface="Calibri (Corpo)"/>
                <a:ea typeface="Calibri" panose="020F0502020204030204" pitchFamily="34" charset="0"/>
                <a:cs typeface="Times New Roman" panose="02020603050405020304" pitchFamily="18" charset="0"/>
              </a:rPr>
              <a:t>this</a:t>
            </a:r>
            <a:r>
              <a:rPr lang="it-IT" sz="3200" kern="100" dirty="0">
                <a:effectLst/>
                <a:latin typeface="Calibri (Corpo)"/>
                <a:ea typeface="Calibri" panose="020F0502020204030204" pitchFamily="34" charset="0"/>
                <a:cs typeface="Times New Roman" panose="02020603050405020304" pitchFamily="18" charset="0"/>
              </a:rPr>
              <a:t> led to </a:t>
            </a:r>
            <a:r>
              <a:rPr lang="it-IT" sz="3200" kern="100" dirty="0" err="1">
                <a:effectLst/>
                <a:latin typeface="Calibri (Corpo)"/>
                <a:ea typeface="Calibri" panose="020F0502020204030204" pitchFamily="34" charset="0"/>
                <a:cs typeface="Times New Roman" panose="02020603050405020304" pitchFamily="18" charset="0"/>
              </a:rPr>
              <a:t>believe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victim</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taken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heroin</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heroin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introduced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into</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blood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circuit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rapidly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transformed</a:t>
            </a:r>
            <a:r>
              <a:rPr lang="it-IT" sz="3200" kern="100" dirty="0">
                <a:effectLst/>
                <a:latin typeface="Calibri (Corpo)"/>
                <a:ea typeface="Calibri" panose="020F0502020204030204" pitchFamily="34" charset="0"/>
                <a:cs typeface="Times New Roman" panose="02020603050405020304" pitchFamily="18" charset="0"/>
              </a:rPr>
              <a:t> in 6-acetylmorphine and, </a:t>
            </a:r>
            <a:r>
              <a:rPr lang="it-IT" sz="3200" kern="100" dirty="0" err="1">
                <a:effectLst/>
                <a:latin typeface="Calibri (Corpo)"/>
                <a:ea typeface="Calibri" panose="020F0502020204030204" pitchFamily="34" charset="0"/>
                <a:cs typeface="Times New Roman" panose="02020603050405020304" pitchFamily="18" charset="0"/>
              </a:rPr>
              <a:t>therefore</a:t>
            </a:r>
            <a:r>
              <a:rPr lang="it-IT" sz="3200" kern="100" dirty="0">
                <a:effectLst/>
                <a:latin typeface="Calibri (Corpo)"/>
                <a:ea typeface="Calibri" panose="020F0502020204030204" pitchFamily="34" charset="0"/>
                <a:cs typeface="Times New Roman" panose="02020603050405020304" pitchFamily="18" charset="0"/>
              </a:rPr>
              <a:t>, in </a:t>
            </a:r>
            <a:r>
              <a:rPr lang="it-IT" sz="3200" kern="100" dirty="0" err="1">
                <a:effectLst/>
                <a:latin typeface="Calibri (Corpo)"/>
                <a:ea typeface="Calibri" panose="020F0502020204030204" pitchFamily="34" charset="0"/>
                <a:cs typeface="Times New Roman" panose="02020603050405020304" pitchFamily="18" charset="0"/>
              </a:rPr>
              <a:t>morphine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which</a:t>
            </a:r>
            <a:r>
              <a:rPr lang="it-IT" sz="3200" kern="100" dirty="0">
                <a:effectLst/>
                <a:latin typeface="Calibri (Corpo)"/>
                <a:ea typeface="Calibri" panose="020F0502020204030204" pitchFamily="34" charset="0"/>
                <a:cs typeface="Times New Roman" panose="02020603050405020304" pitchFamily="18" charset="0"/>
              </a:rPr>
              <a:t> can </a:t>
            </a:r>
            <a:r>
              <a:rPr lang="it-IT" sz="3200" kern="100" dirty="0" err="1">
                <a:effectLst/>
                <a:latin typeface="Calibri (Corpo)"/>
                <a:ea typeface="Calibri" panose="020F0502020204030204" pitchFamily="34" charset="0"/>
                <a:cs typeface="Times New Roman" panose="02020603050405020304" pitchFamily="18" charset="0"/>
              </a:rPr>
              <a:t>therefore</a:t>
            </a:r>
            <a:r>
              <a:rPr lang="it-IT" sz="3200" kern="100" dirty="0">
                <a:effectLst/>
                <a:latin typeface="Calibri (Corpo)"/>
                <a:ea typeface="Calibri" panose="020F0502020204030204" pitchFamily="34" charset="0"/>
                <a:cs typeface="Times New Roman" panose="02020603050405020304" pitchFamily="18" charset="0"/>
              </a:rPr>
              <a:t> be </a:t>
            </a:r>
            <a:r>
              <a:rPr lang="it-IT" sz="3200" kern="100" dirty="0" err="1">
                <a:effectLst/>
                <a:latin typeface="Calibri (Corpo)"/>
                <a:ea typeface="Calibri" panose="020F0502020204030204" pitchFamily="34" charset="0"/>
                <a:cs typeface="Times New Roman" panose="02020603050405020304" pitchFamily="18" charset="0"/>
              </a:rPr>
              <a:t>present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both</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such</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as</a:t>
            </a:r>
            <a:r>
              <a:rPr lang="it-IT" sz="3200" kern="100" dirty="0">
                <a:effectLst/>
                <a:latin typeface="Calibri (Corpo)"/>
                <a:ea typeface="Calibri" panose="020F0502020204030204" pitchFamily="34" charset="0"/>
                <a:cs typeface="Times New Roman" panose="02020603050405020304" pitchFamily="18" charset="0"/>
              </a:rPr>
              <a:t> a </a:t>
            </a:r>
            <a:r>
              <a:rPr lang="it-IT" sz="3200" kern="100" dirty="0" err="1">
                <a:effectLst/>
                <a:latin typeface="Calibri (Corpo)"/>
                <a:ea typeface="Calibri" panose="020F0502020204030204" pitchFamily="34" charset="0"/>
                <a:cs typeface="Times New Roman" panose="02020603050405020304" pitchFamily="18" charset="0"/>
              </a:rPr>
              <a:t>metabolite</a:t>
            </a:r>
            <a:r>
              <a:rPr lang="it-IT" sz="3200" kern="100" dirty="0">
                <a:effectLst/>
                <a:latin typeface="Calibri (Corpo)"/>
                <a:ea typeface="Calibri" panose="020F0502020204030204" pitchFamily="34" charset="0"/>
                <a:cs typeface="Times New Roman" panose="02020603050405020304" pitchFamily="18" charset="0"/>
              </a:rPr>
              <a:t>). And, on the </a:t>
            </a:r>
            <a:r>
              <a:rPr lang="it-IT" sz="3200" kern="100" dirty="0" err="1">
                <a:effectLst/>
                <a:latin typeface="Calibri (Corpo)"/>
                <a:ea typeface="Calibri" panose="020F0502020204030204" pitchFamily="34" charset="0"/>
                <a:cs typeface="Times New Roman" panose="02020603050405020304" pitchFamily="18" charset="0"/>
              </a:rPr>
              <a:t>other</a:t>
            </a:r>
            <a:r>
              <a:rPr lang="it-IT" sz="3200" kern="100" dirty="0">
                <a:effectLst/>
                <a:latin typeface="Calibri (Corpo)"/>
                <a:ea typeface="Calibri" panose="020F0502020204030204" pitchFamily="34" charset="0"/>
                <a:cs typeface="Times New Roman" panose="02020603050405020304" pitchFamily="18" charset="0"/>
              </a:rPr>
              <a:t> hand, the </a:t>
            </a:r>
            <a:r>
              <a:rPr lang="it-IT" sz="3200" kern="100" dirty="0" err="1">
                <a:effectLst/>
                <a:latin typeface="Calibri (Corpo)"/>
                <a:ea typeface="Calibri" panose="020F0502020204030204" pitchFamily="34" charset="0"/>
                <a:cs typeface="Times New Roman" panose="02020603050405020304" pitchFamily="18" charset="0"/>
              </a:rPr>
              <a:t>heroine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stuff</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Pamela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bought</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insistently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asked</a:t>
            </a:r>
            <a:r>
              <a:rPr lang="it-IT" sz="3200" kern="100" dirty="0">
                <a:effectLst/>
                <a:latin typeface="Calibri (Corpo)"/>
                <a:ea typeface="Calibri" panose="020F0502020204030204" pitchFamily="34" charset="0"/>
                <a:cs typeface="Times New Roman" panose="02020603050405020304" pitchFamily="18" charset="0"/>
              </a:rPr>
              <a:t> for to </a:t>
            </a:r>
            <a:r>
              <a:rPr lang="it-IT" sz="3200" kern="100" dirty="0" err="1">
                <a:effectLst/>
                <a:latin typeface="Calibri (Corpo)"/>
                <a:ea typeface="Calibri" panose="020F0502020204030204" pitchFamily="34" charset="0"/>
                <a:cs typeface="Times New Roman" panose="02020603050405020304" pitchFamily="18" charset="0"/>
              </a:rPr>
              <a:t>Oseghale</a:t>
            </a:r>
            <a:r>
              <a:rPr lang="it-IT" sz="3200" kern="100" dirty="0">
                <a:effectLst/>
                <a:latin typeface="Calibri (Corpo)"/>
                <a:ea typeface="Calibri" panose="020F0502020204030204" pitchFamily="34" charset="0"/>
                <a:cs typeface="Times New Roman" panose="02020603050405020304" pitchFamily="18" charset="0"/>
              </a:rPr>
              <a:t>.</a:t>
            </a:r>
          </a:p>
          <a:p>
            <a:pPr marL="0" indent="0">
              <a:buNone/>
            </a:pPr>
            <a:endParaRPr lang="it-IT" sz="3200" dirty="0">
              <a:latin typeface="Calibri (Corpo)"/>
            </a:endParaRPr>
          </a:p>
        </p:txBody>
      </p:sp>
    </p:spTree>
    <p:extLst>
      <p:ext uri="{BB962C8B-B14F-4D97-AF65-F5344CB8AC3E}">
        <p14:creationId xmlns:p14="http://schemas.microsoft.com/office/powerpoint/2010/main" val="34731466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93ECF8E-137D-1E27-5933-4A5D1A06D54A}"/>
              </a:ext>
            </a:extLst>
          </p:cNvPr>
          <p:cNvSpPr>
            <a:spLocks noGrp="1"/>
          </p:cNvSpPr>
          <p:nvPr>
            <p:ph idx="1"/>
          </p:nvPr>
        </p:nvSpPr>
        <p:spPr>
          <a:xfrm>
            <a:off x="548640" y="615142"/>
            <a:ext cx="10805160" cy="5561821"/>
          </a:xfrm>
        </p:spPr>
        <p:txBody>
          <a:bodyPr>
            <a:noAutofit/>
          </a:bodyPr>
          <a:lstStyle/>
          <a:p>
            <a:pPr marL="0" indent="0">
              <a:buNone/>
            </a:pPr>
            <a:r>
              <a:rPr lang="it-IT" kern="100" dirty="0" err="1">
                <a:effectLst/>
                <a:latin typeface="Calibri (Corpo)"/>
                <a:ea typeface="Calibri" panose="020F0502020204030204" pitchFamily="34" charset="0"/>
                <a:cs typeface="Times New Roman" panose="02020603050405020304" pitchFamily="18" charset="0"/>
              </a:rPr>
              <a:t>Likewise</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presence</a:t>
            </a:r>
            <a:r>
              <a:rPr lang="it-IT" kern="100" dirty="0">
                <a:effectLst/>
                <a:latin typeface="Calibri (Corpo)"/>
                <a:ea typeface="Calibri" panose="020F0502020204030204" pitchFamily="34" charset="0"/>
                <a:cs typeface="Times New Roman" panose="02020603050405020304" pitchFamily="18" charset="0"/>
              </a:rPr>
              <a:t> of </a:t>
            </a:r>
            <a:r>
              <a:rPr lang="it-IT" kern="100" dirty="0" err="1">
                <a:effectLst/>
                <a:latin typeface="Calibri (Corpo)"/>
                <a:ea typeface="Calibri" panose="020F0502020204030204" pitchFamily="34" charset="0"/>
                <a:cs typeface="Times New Roman" panose="02020603050405020304" pitchFamily="18" charset="0"/>
              </a:rPr>
              <a:t>morphine</a:t>
            </a:r>
            <a:r>
              <a:rPr lang="it-IT" kern="100" dirty="0">
                <a:effectLst/>
                <a:latin typeface="Calibri (Corpo)"/>
                <a:ea typeface="Calibri" panose="020F0502020204030204" pitchFamily="34" charset="0"/>
                <a:cs typeface="Times New Roman" panose="02020603050405020304" pitchFamily="18" charset="0"/>
              </a:rPr>
              <a:t> and codeine in the brain and, in </a:t>
            </a:r>
            <a:r>
              <a:rPr lang="it-IT" kern="100" dirty="0" err="1">
                <a:effectLst/>
                <a:latin typeface="Calibri (Corpo)"/>
                <a:ea typeface="Calibri" panose="020F0502020204030204" pitchFamily="34" charset="0"/>
                <a:cs typeface="Times New Roman" panose="02020603050405020304" pitchFamily="18" charset="0"/>
              </a:rPr>
              <a:t>considerable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quantities</a:t>
            </a:r>
            <a:r>
              <a:rPr lang="it-IT" kern="100" dirty="0">
                <a:effectLst/>
                <a:latin typeface="Calibri (Corpo)"/>
                <a:ea typeface="Calibri" panose="020F0502020204030204" pitchFamily="34" charset="0"/>
                <a:cs typeface="Times New Roman" panose="02020603050405020304" pitchFamily="18" charset="0"/>
              </a:rPr>
              <a:t>, in the </a:t>
            </a:r>
            <a:r>
              <a:rPr lang="it-IT" kern="100" dirty="0" err="1">
                <a:effectLst/>
                <a:latin typeface="Calibri (Corpo)"/>
                <a:ea typeface="Calibri" panose="020F0502020204030204" pitchFamily="34" charset="0"/>
                <a:cs typeface="Times New Roman" panose="02020603050405020304" pitchFamily="18" charset="0"/>
              </a:rPr>
              <a:t>kidney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indicated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that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at</a:t>
            </a:r>
            <a:r>
              <a:rPr lang="it-IT" kern="100" dirty="0">
                <a:effectLst/>
                <a:latin typeface="Calibri (Corpo)"/>
                <a:ea typeface="Calibri" panose="020F0502020204030204" pitchFamily="34" charset="0"/>
                <a:cs typeface="Times New Roman" panose="02020603050405020304" pitchFamily="18" charset="0"/>
              </a:rPr>
              <a:t> the time of </a:t>
            </a:r>
            <a:r>
              <a:rPr lang="it-IT" kern="100" dirty="0" err="1">
                <a:effectLst/>
                <a:latin typeface="Calibri (Corpo)"/>
                <a:ea typeface="Calibri" panose="020F0502020204030204" pitchFamily="34" charset="0"/>
                <a:cs typeface="Times New Roman" panose="02020603050405020304" pitchFamily="18" charset="0"/>
              </a:rPr>
              <a:t>death</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metabolic</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process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had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completely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started</a:t>
            </a:r>
            <a:r>
              <a:rPr lang="it-IT" kern="100" dirty="0">
                <a:effectLst/>
                <a:latin typeface="Calibri (Corpo)"/>
                <a:ea typeface="Calibri" panose="020F0502020204030204" pitchFamily="34" charset="0"/>
                <a:cs typeface="Times New Roman" panose="02020603050405020304" pitchFamily="18" charset="0"/>
              </a:rPr>
              <a:t>.</a:t>
            </a:r>
          </a:p>
          <a:p>
            <a:pPr marL="0" indent="0">
              <a:buNone/>
            </a:pPr>
            <a:r>
              <a:rPr lang="it-IT" dirty="0" err="1">
                <a:effectLst/>
                <a:latin typeface="Calibri (Corpo)"/>
                <a:ea typeface="Calibri" panose="020F0502020204030204" pitchFamily="34" charset="0"/>
              </a:rPr>
              <a:t>Finally</a:t>
            </a:r>
            <a:r>
              <a:rPr lang="it-IT" dirty="0">
                <a:effectLst/>
                <a:latin typeface="Calibri (Corpo)"/>
                <a:ea typeface="Calibri" panose="020F0502020204030204" pitchFamily="34" charset="0"/>
              </a:rPr>
              <a:t>, the Prosecutor </a:t>
            </a:r>
            <a:r>
              <a:rPr lang="it-IT" dirty="0" err="1">
                <a:effectLst/>
                <a:latin typeface="Calibri (Corpo)"/>
                <a:ea typeface="Calibri" panose="020F0502020204030204" pitchFamily="34" charset="0"/>
              </a:rPr>
              <a:t>consultants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concluded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that</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levels</a:t>
            </a:r>
            <a:r>
              <a:rPr lang="it-IT" dirty="0">
                <a:effectLst/>
                <a:latin typeface="Calibri (Corpo)"/>
                <a:ea typeface="Calibri" panose="020F0502020204030204" pitchFamily="34" charset="0"/>
              </a:rPr>
              <a:t> of </a:t>
            </a:r>
            <a:r>
              <a:rPr lang="it-IT" dirty="0" err="1">
                <a:effectLst/>
                <a:latin typeface="Calibri (Corpo)"/>
                <a:ea typeface="Calibri" panose="020F0502020204030204" pitchFamily="34" charset="0"/>
              </a:rPr>
              <a:t>morphine</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found</a:t>
            </a:r>
            <a:r>
              <a:rPr lang="it-IT" dirty="0">
                <a:effectLst/>
                <a:latin typeface="Calibri (Corpo)"/>
                <a:ea typeface="Calibri" panose="020F0502020204030204" pitchFamily="34" charset="0"/>
              </a:rPr>
              <a:t> in the </a:t>
            </a:r>
            <a:r>
              <a:rPr lang="it-IT" dirty="0" err="1">
                <a:effectLst/>
                <a:latin typeface="Calibri (Corpo)"/>
                <a:ea typeface="Calibri" panose="020F0502020204030204" pitchFamily="34" charset="0"/>
              </a:rPr>
              <a:t>blood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less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than</a:t>
            </a:r>
            <a:r>
              <a:rPr lang="it-IT" dirty="0">
                <a:effectLst/>
                <a:latin typeface="Calibri (Corpo)"/>
                <a:ea typeface="Calibri" panose="020F0502020204030204" pitchFamily="34" charset="0"/>
              </a:rPr>
              <a:t> 200 ng / </a:t>
            </a:r>
            <a:r>
              <a:rPr lang="it-IT" dirty="0" err="1">
                <a:effectLst/>
                <a:latin typeface="Calibri (Corpo)"/>
                <a:ea typeface="Calibri" panose="020F0502020204030204" pitchFamily="34" charset="0"/>
              </a:rPr>
              <a:t>mL</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validated</a:t>
            </a:r>
            <a:r>
              <a:rPr lang="it-IT" dirty="0">
                <a:effectLst/>
                <a:latin typeface="Calibri (Corpo)"/>
                <a:ea typeface="Calibri" panose="020F0502020204030204" pitchFamily="34" charset="0"/>
              </a:rPr>
              <a:t> by the </a:t>
            </a:r>
            <a:r>
              <a:rPr lang="it-IT" dirty="0" err="1">
                <a:effectLst/>
                <a:latin typeface="Calibri (Corpo)"/>
                <a:ea typeface="Calibri" panose="020F0502020204030204" pitchFamily="34" charset="0"/>
              </a:rPr>
              <a:t>quantities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found</a:t>
            </a:r>
            <a:r>
              <a:rPr lang="it-IT" dirty="0">
                <a:effectLst/>
                <a:latin typeface="Calibri (Corpo)"/>
                <a:ea typeface="Calibri" panose="020F0502020204030204" pitchFamily="34" charset="0"/>
              </a:rPr>
              <a:t> in the </a:t>
            </a:r>
            <a:r>
              <a:rPr lang="it-IT" dirty="0" err="1">
                <a:effectLst/>
                <a:latin typeface="Calibri (Corpo)"/>
                <a:ea typeface="Calibri" panose="020F0502020204030204" pitchFamily="34" charset="0"/>
              </a:rPr>
              <a:t>vitreous</a:t>
            </a:r>
            <a:r>
              <a:rPr lang="it-IT" dirty="0">
                <a:effectLst/>
                <a:latin typeface="Calibri (Corpo)"/>
                <a:ea typeface="Calibri" panose="020F0502020204030204" pitchFamily="34" charset="0"/>
              </a:rPr>
              <a:t> humor (12 ng / </a:t>
            </a:r>
            <a:r>
              <a:rPr lang="it-IT" dirty="0" err="1">
                <a:effectLst/>
                <a:latin typeface="Calibri (Corpo)"/>
                <a:ea typeface="Calibri" panose="020F0502020204030204" pitchFamily="34" charset="0"/>
              </a:rPr>
              <a:t>mL</a:t>
            </a:r>
            <a:r>
              <a:rPr lang="it-IT" dirty="0">
                <a:effectLst/>
                <a:latin typeface="Calibri (Corpo)"/>
                <a:ea typeface="Calibri" panose="020F0502020204030204" pitchFamily="34" charset="0"/>
              </a:rPr>
              <a:t>) and in the </a:t>
            </a:r>
            <a:r>
              <a:rPr lang="it-IT" dirty="0" err="1">
                <a:effectLst/>
                <a:latin typeface="Calibri (Corpo)"/>
                <a:ea typeface="Calibri" panose="020F0502020204030204" pitchFamily="34" charset="0"/>
              </a:rPr>
              <a:t>liver</a:t>
            </a:r>
            <a:r>
              <a:rPr lang="it-IT" dirty="0">
                <a:effectLst/>
                <a:latin typeface="Calibri (Corpo)"/>
                <a:ea typeface="Calibri" panose="020F0502020204030204" pitchFamily="34" charset="0"/>
              </a:rPr>
              <a:t> (376 ng / g), </a:t>
            </a:r>
            <a:r>
              <a:rPr lang="it-IT" dirty="0" err="1">
                <a:effectLst/>
                <a:latin typeface="Calibri (Corpo)"/>
                <a:ea typeface="Calibri" panose="020F0502020204030204" pitchFamily="34" charset="0"/>
              </a:rPr>
              <a:t>deposed</a:t>
            </a:r>
            <a:r>
              <a:rPr lang="it-IT" dirty="0">
                <a:effectLst/>
                <a:latin typeface="Calibri (Corpo)"/>
                <a:ea typeface="Calibri" panose="020F0502020204030204" pitchFamily="34" charset="0"/>
              </a:rPr>
              <a:t> for </a:t>
            </a:r>
            <a:r>
              <a:rPr lang="it-IT" dirty="0" err="1">
                <a:effectLst/>
                <a:latin typeface="Calibri (Corpo)"/>
                <a:ea typeface="Calibri" panose="020F0502020204030204" pitchFamily="34" charset="0"/>
              </a:rPr>
              <a:t>values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lower</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than</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average</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blood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levels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referred</a:t>
            </a:r>
            <a:r>
              <a:rPr lang="it-IT" dirty="0">
                <a:effectLst/>
                <a:latin typeface="Calibri (Corpo)"/>
                <a:ea typeface="Calibri" panose="020F0502020204030204" pitchFamily="34" charset="0"/>
              </a:rPr>
              <a:t> to people </a:t>
            </a:r>
            <a:r>
              <a:rPr lang="it-IT" dirty="0" err="1">
                <a:effectLst/>
                <a:latin typeface="Calibri (Corpo)"/>
                <a:ea typeface="Calibri" panose="020F0502020204030204" pitchFamily="34" charset="0"/>
              </a:rPr>
              <a:t>who</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died</a:t>
            </a:r>
            <a:r>
              <a:rPr lang="it-IT" dirty="0">
                <a:effectLst/>
                <a:latin typeface="Calibri (Corpo)"/>
                <a:ea typeface="Calibri" panose="020F0502020204030204" pitchFamily="34" charset="0"/>
              </a:rPr>
              <a:t> from </a:t>
            </a:r>
            <a:r>
              <a:rPr lang="it-IT" dirty="0" err="1">
                <a:effectLst/>
                <a:latin typeface="Calibri (Corpo)"/>
                <a:ea typeface="Calibri" panose="020F0502020204030204" pitchFamily="34" charset="0"/>
              </a:rPr>
              <a:t>heroin</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overdoses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quantified</a:t>
            </a:r>
            <a:r>
              <a:rPr lang="it-IT" dirty="0">
                <a:effectLst/>
                <a:latin typeface="Calibri (Corpo)"/>
                <a:ea typeface="Calibri" panose="020F0502020204030204" pitchFamily="34" charset="0"/>
              </a:rPr>
              <a:t> by the </a:t>
            </a:r>
            <a:r>
              <a:rPr lang="it-IT" dirty="0" err="1">
                <a:effectLst/>
                <a:latin typeface="Calibri (Corpo)"/>
                <a:ea typeface="Calibri" panose="020F0502020204030204" pitchFamily="34" charset="0"/>
              </a:rPr>
              <a:t>medical-forensic</a:t>
            </a:r>
            <a:r>
              <a:rPr lang="it-IT" dirty="0">
                <a:effectLst/>
                <a:latin typeface="Calibri (Corpo)"/>
                <a:ea typeface="Calibri" panose="020F0502020204030204" pitchFamily="34" charset="0"/>
              </a:rPr>
              <a:t> literature in </a:t>
            </a:r>
            <a:r>
              <a:rPr lang="it-IT" dirty="0" err="1">
                <a:effectLst/>
                <a:latin typeface="Calibri (Corpo)"/>
                <a:ea typeface="Calibri" panose="020F0502020204030204" pitchFamily="34" charset="0"/>
              </a:rPr>
              <a:t>values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between</a:t>
            </a:r>
            <a:r>
              <a:rPr lang="it-IT" dirty="0">
                <a:effectLst/>
                <a:latin typeface="Calibri (Corpo)"/>
                <a:ea typeface="Calibri" panose="020F0502020204030204" pitchFamily="34" charset="0"/>
              </a:rPr>
              <a:t> ng / </a:t>
            </a:r>
            <a:r>
              <a:rPr lang="it-IT" dirty="0" err="1">
                <a:effectLst/>
                <a:latin typeface="Calibri (Corpo)"/>
                <a:ea typeface="Calibri" panose="020F0502020204030204" pitchFamily="34" charset="0"/>
              </a:rPr>
              <a:t>mL</a:t>
            </a:r>
            <a:r>
              <a:rPr lang="it-IT" dirty="0">
                <a:effectLst/>
                <a:latin typeface="Calibri (Corpo)"/>
                <a:ea typeface="Calibri" panose="020F0502020204030204" pitchFamily="34" charset="0"/>
              </a:rPr>
              <a:t> 300 and ng / </a:t>
            </a:r>
            <a:r>
              <a:rPr lang="it-IT" dirty="0" err="1">
                <a:effectLst/>
                <a:latin typeface="Calibri (Corpo)"/>
                <a:ea typeface="Calibri" panose="020F0502020204030204" pitchFamily="34" charset="0"/>
              </a:rPr>
              <a:t>mL</a:t>
            </a:r>
            <a:r>
              <a:rPr lang="it-IT" dirty="0">
                <a:effectLst/>
                <a:latin typeface="Calibri (Corpo)"/>
                <a:ea typeface="Calibri" panose="020F0502020204030204" pitchFamily="34" charset="0"/>
              </a:rPr>
              <a:t> 430. </a:t>
            </a:r>
            <a:r>
              <a:rPr lang="it-IT" dirty="0" err="1">
                <a:effectLst/>
                <a:latin typeface="Calibri (Corpo)"/>
                <a:ea typeface="Calibri" panose="020F0502020204030204" pitchFamily="34" charset="0"/>
              </a:rPr>
              <a:t>Therefore</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this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is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not</a:t>
            </a:r>
            <a:r>
              <a:rPr lang="it-IT" dirty="0">
                <a:effectLst/>
                <a:latin typeface="Calibri (Corpo)"/>
                <a:ea typeface="Calibri" panose="020F0502020204030204" pitchFamily="34" charset="0"/>
              </a:rPr>
              <a:t> an </a:t>
            </a:r>
            <a:r>
              <a:rPr lang="it-IT" dirty="0" err="1">
                <a:effectLst/>
                <a:latin typeface="Calibri (Corpo)"/>
                <a:ea typeface="Calibri" panose="020F0502020204030204" pitchFamily="34" charset="0"/>
              </a:rPr>
              <a:t>investigation</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exclusively</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conducted</a:t>
            </a:r>
            <a:r>
              <a:rPr lang="it-IT" dirty="0">
                <a:effectLst/>
                <a:latin typeface="Calibri (Corpo)"/>
                <a:ea typeface="Calibri" panose="020F0502020204030204" pitchFamily="34" charset="0"/>
              </a:rPr>
              <a:t> on the </a:t>
            </a:r>
            <a:r>
              <a:rPr lang="it-IT" dirty="0" err="1">
                <a:effectLst/>
                <a:latin typeface="Calibri (Corpo)"/>
                <a:ea typeface="Calibri" panose="020F0502020204030204" pitchFamily="34" charset="0"/>
              </a:rPr>
              <a:t>reduced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quantity</a:t>
            </a:r>
            <a:r>
              <a:rPr lang="it-IT" dirty="0">
                <a:effectLst/>
                <a:latin typeface="Calibri (Corpo)"/>
                <a:ea typeface="Calibri" panose="020F0502020204030204" pitchFamily="34" charset="0"/>
              </a:rPr>
              <a:t> of </a:t>
            </a:r>
            <a:r>
              <a:rPr lang="it-IT" dirty="0" err="1">
                <a:effectLst/>
                <a:latin typeface="Calibri (Corpo)"/>
                <a:ea typeface="Calibri" panose="020F0502020204030204" pitchFamily="34" charset="0"/>
              </a:rPr>
              <a:t>blood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available</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but</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analysis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is</a:t>
            </a:r>
            <a:r>
              <a:rPr lang="it-IT" dirty="0">
                <a:effectLst/>
                <a:latin typeface="Calibri (Corpo)"/>
                <a:ea typeface="Calibri" panose="020F0502020204030204" pitchFamily="34" charset="0"/>
              </a:rPr>
              <a:t> salso </a:t>
            </a:r>
            <a:r>
              <a:rPr lang="it-IT" dirty="0" err="1">
                <a:effectLst/>
                <a:latin typeface="Calibri (Corpo)"/>
                <a:ea typeface="Calibri" panose="020F0502020204030204" pitchFamily="34" charset="0"/>
              </a:rPr>
              <a:t>carried</a:t>
            </a:r>
            <a:r>
              <a:rPr lang="it-IT" dirty="0">
                <a:effectLst/>
                <a:latin typeface="Calibri (Corpo)"/>
                <a:ea typeface="Calibri" panose="020F0502020204030204" pitchFamily="34" charset="0"/>
              </a:rPr>
              <a:t> out on </a:t>
            </a:r>
            <a:r>
              <a:rPr lang="it-IT" dirty="0" err="1">
                <a:effectLst/>
                <a:latin typeface="Calibri (Corpo)"/>
                <a:ea typeface="Calibri" panose="020F0502020204030204" pitchFamily="34" charset="0"/>
              </a:rPr>
              <a:t>biological</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liquids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vitreous</a:t>
            </a:r>
            <a:r>
              <a:rPr lang="it-IT" dirty="0">
                <a:effectLst/>
                <a:latin typeface="Calibri (Corpo)"/>
                <a:ea typeface="Calibri" panose="020F0502020204030204" pitchFamily="34" charset="0"/>
              </a:rPr>
              <a:t> humor) and </a:t>
            </a:r>
            <a:r>
              <a:rPr lang="it-IT" dirty="0" err="1">
                <a:effectLst/>
                <a:latin typeface="Calibri (Corpo)"/>
                <a:ea typeface="Calibri" panose="020F0502020204030204" pitchFamily="34" charset="0"/>
              </a:rPr>
              <a:t>tissues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liver</a:t>
            </a:r>
            <a:r>
              <a:rPr lang="it-IT" dirty="0">
                <a:effectLst/>
                <a:latin typeface="Calibri (Corpo)"/>
                <a:ea typeface="Calibri" panose="020F0502020204030204" pitchFamily="34" charset="0"/>
              </a:rPr>
              <a:t>) in </a:t>
            </a:r>
            <a:r>
              <a:rPr lang="it-IT" dirty="0" err="1">
                <a:effectLst/>
                <a:latin typeface="Calibri (Corpo)"/>
                <a:ea typeface="Calibri" panose="020F0502020204030204" pitchFamily="34" charset="0"/>
              </a:rPr>
              <a:t>which</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concentration</a:t>
            </a:r>
            <a:r>
              <a:rPr lang="it-IT" dirty="0">
                <a:effectLst/>
                <a:latin typeface="Calibri (Corpo)"/>
                <a:ea typeface="Calibri" panose="020F0502020204030204" pitchFamily="34" charset="0"/>
              </a:rPr>
              <a:t> of </a:t>
            </a:r>
            <a:r>
              <a:rPr lang="it-IT" dirty="0" err="1">
                <a:effectLst/>
                <a:latin typeface="Calibri (Corpo)"/>
                <a:ea typeface="Calibri" panose="020F0502020204030204" pitchFamily="34" charset="0"/>
              </a:rPr>
              <a:t>morphine</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is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correlated</a:t>
            </a:r>
            <a:r>
              <a:rPr lang="it-IT" dirty="0">
                <a:effectLst/>
                <a:latin typeface="Calibri (Corpo)"/>
                <a:ea typeface="Calibri" panose="020F0502020204030204" pitchFamily="34" charset="0"/>
              </a:rPr>
              <a:t> to </a:t>
            </a:r>
            <a:r>
              <a:rPr lang="it-IT" dirty="0" err="1">
                <a:effectLst/>
                <a:latin typeface="Calibri (Corpo)"/>
                <a:ea typeface="Calibri" panose="020F0502020204030204" pitchFamily="34" charset="0"/>
              </a:rPr>
              <a:t>that</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detected</a:t>
            </a:r>
            <a:r>
              <a:rPr lang="it-IT" dirty="0">
                <a:effectLst/>
                <a:latin typeface="Calibri (Corpo)"/>
                <a:ea typeface="Calibri" panose="020F0502020204030204" pitchFamily="34" charset="0"/>
              </a:rPr>
              <a:t> in the </a:t>
            </a:r>
            <a:r>
              <a:rPr lang="it-IT" dirty="0" err="1">
                <a:effectLst/>
                <a:latin typeface="Calibri (Corpo)"/>
                <a:ea typeface="Calibri" panose="020F0502020204030204" pitchFamily="34" charset="0"/>
              </a:rPr>
              <a:t>blood</a:t>
            </a:r>
            <a:r>
              <a:rPr lang="it-IT" dirty="0">
                <a:effectLst/>
                <a:latin typeface="Calibri (Corpo)"/>
                <a:ea typeface="Calibri" panose="020F0502020204030204" pitchFamily="34" charset="0"/>
              </a:rPr>
              <a:t>. </a:t>
            </a:r>
            <a:endParaRPr lang="it-IT" dirty="0">
              <a:latin typeface="Calibri (Corpo)"/>
            </a:endParaRPr>
          </a:p>
        </p:txBody>
      </p:sp>
    </p:spTree>
    <p:extLst>
      <p:ext uri="{BB962C8B-B14F-4D97-AF65-F5344CB8AC3E}">
        <p14:creationId xmlns:p14="http://schemas.microsoft.com/office/powerpoint/2010/main" val="64822244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A95BF39-53DC-50E4-71FC-DC34ABB306C1}"/>
              </a:ext>
            </a:extLst>
          </p:cNvPr>
          <p:cNvSpPr>
            <a:spLocks noGrp="1"/>
          </p:cNvSpPr>
          <p:nvPr>
            <p:ph idx="1"/>
          </p:nvPr>
        </p:nvSpPr>
        <p:spPr>
          <a:xfrm>
            <a:off x="448887" y="432262"/>
            <a:ext cx="10904913" cy="5744701"/>
          </a:xfrm>
        </p:spPr>
        <p:txBody>
          <a:bodyPr>
            <a:noAutofit/>
          </a:bodyPr>
          <a:lstStyle/>
          <a:p>
            <a:pPr marL="0" indent="0">
              <a:buNone/>
            </a:pPr>
            <a:r>
              <a:rPr lang="it-IT" dirty="0" err="1">
                <a:effectLst/>
                <a:latin typeface="Calibri (Corpo)"/>
                <a:ea typeface="Calibri" panose="020F0502020204030204" pitchFamily="34" charset="0"/>
              </a:rPr>
              <a:t>Therefore</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objection</a:t>
            </a:r>
            <a:r>
              <a:rPr lang="it-IT" dirty="0">
                <a:effectLst/>
                <a:latin typeface="Calibri (Corpo)"/>
                <a:ea typeface="Calibri" panose="020F0502020204030204" pitchFamily="34" charset="0"/>
              </a:rPr>
              <a:t> of Dr. Melai, defense </a:t>
            </a:r>
            <a:r>
              <a:rPr lang="it-IT" dirty="0" err="1">
                <a:effectLst/>
                <a:latin typeface="Calibri (Corpo)"/>
                <a:ea typeface="Calibri" panose="020F0502020204030204" pitchFamily="34" charset="0"/>
              </a:rPr>
              <a:t>consultant</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according</a:t>
            </a:r>
            <a:r>
              <a:rPr lang="it-IT" dirty="0">
                <a:effectLst/>
                <a:latin typeface="Calibri (Corpo)"/>
                <a:ea typeface="Calibri" panose="020F0502020204030204" pitchFamily="34" charset="0"/>
              </a:rPr>
              <a:t> to </a:t>
            </a:r>
            <a:r>
              <a:rPr lang="it-IT" dirty="0" err="1">
                <a:effectLst/>
                <a:latin typeface="Calibri (Corpo)"/>
                <a:ea typeface="Calibri" panose="020F0502020204030204" pitchFamily="34" charset="0"/>
              </a:rPr>
              <a:t>whom</a:t>
            </a:r>
            <a:r>
              <a:rPr lang="it-IT" dirty="0">
                <a:effectLst/>
                <a:latin typeface="Calibri (Corpo)"/>
                <a:ea typeface="Calibri" panose="020F0502020204030204" pitchFamily="34" charset="0"/>
              </a:rPr>
              <a:t> an </a:t>
            </a:r>
            <a:r>
              <a:rPr lang="it-IT" dirty="0" err="1">
                <a:effectLst/>
                <a:latin typeface="Calibri (Corpo)"/>
                <a:ea typeface="Calibri" panose="020F0502020204030204" pitchFamily="34" charset="0"/>
              </a:rPr>
              <a:t>exclusively</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immunoenzymatic</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assessment</a:t>
            </a:r>
            <a:r>
              <a:rPr lang="it-IT" dirty="0">
                <a:effectLst/>
                <a:latin typeface="Calibri (Corpo)"/>
                <a:ea typeface="Calibri" panose="020F0502020204030204" pitchFamily="34" charset="0"/>
              </a:rPr>
              <a:t> on the </a:t>
            </a:r>
            <a:r>
              <a:rPr lang="it-IT" dirty="0" err="1">
                <a:effectLst/>
                <a:latin typeface="Calibri (Corpo)"/>
                <a:ea typeface="Calibri" panose="020F0502020204030204" pitchFamily="34" charset="0"/>
              </a:rPr>
              <a:t>very</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modest</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quantity</a:t>
            </a:r>
            <a:r>
              <a:rPr lang="it-IT" dirty="0">
                <a:effectLst/>
                <a:latin typeface="Calibri (Corpo)"/>
                <a:ea typeface="Calibri" panose="020F0502020204030204" pitchFamily="34" charset="0"/>
              </a:rPr>
              <a:t> of </a:t>
            </a:r>
            <a:r>
              <a:rPr lang="it-IT" dirty="0" err="1">
                <a:effectLst/>
                <a:latin typeface="Calibri (Corpo)"/>
                <a:ea typeface="Calibri" panose="020F0502020204030204" pitchFamily="34" charset="0"/>
              </a:rPr>
              <a:t>blood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found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could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at</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most</a:t>
            </a:r>
            <a:r>
              <a:rPr lang="it-IT" dirty="0">
                <a:effectLst/>
                <a:latin typeface="Calibri (Corpo)"/>
                <a:ea typeface="Calibri" panose="020F0502020204030204" pitchFamily="34" charset="0"/>
              </a:rPr>
              <a:t>, indicate the </a:t>
            </a:r>
            <a:r>
              <a:rPr lang="it-IT" dirty="0" err="1">
                <a:effectLst/>
                <a:latin typeface="Calibri (Corpo)"/>
                <a:ea typeface="Calibri" panose="020F0502020204030204" pitchFamily="34" charset="0"/>
              </a:rPr>
              <a:t>presence</a:t>
            </a:r>
            <a:r>
              <a:rPr lang="it-IT" dirty="0">
                <a:effectLst/>
                <a:latin typeface="Calibri (Corpo)"/>
                <a:ea typeface="Calibri" panose="020F0502020204030204" pitchFamily="34" charset="0"/>
              </a:rPr>
              <a:t> of </a:t>
            </a:r>
            <a:r>
              <a:rPr lang="it-IT" dirty="0" err="1">
                <a:effectLst/>
                <a:latin typeface="Calibri (Corpo)"/>
                <a:ea typeface="Calibri" panose="020F0502020204030204" pitchFamily="34" charset="0"/>
              </a:rPr>
              <a:t>morphine</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but</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not</a:t>
            </a:r>
            <a:r>
              <a:rPr lang="it-IT" dirty="0">
                <a:effectLst/>
                <a:latin typeface="Calibri (Corpo)"/>
                <a:ea typeface="Calibri" panose="020F0502020204030204" pitchFamily="34" charset="0"/>
              </a:rPr>
              <a:t> determine </a:t>
            </a:r>
            <a:r>
              <a:rPr lang="it-IT" dirty="0" err="1">
                <a:effectLst/>
                <a:latin typeface="Calibri (Corpo)"/>
                <a:ea typeface="Calibri" panose="020F0502020204030204" pitchFamily="34" charset="0"/>
              </a:rPr>
              <a:t>its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quantity</a:t>
            </a:r>
            <a:r>
              <a:rPr lang="it-IT" dirty="0">
                <a:effectLst/>
                <a:latin typeface="Calibri (Corpo)"/>
                <a:ea typeface="Calibri" panose="020F0502020204030204" pitchFamily="34" charset="0"/>
              </a:rPr>
              <a:t>, can be </a:t>
            </a:r>
            <a:r>
              <a:rPr lang="it-IT" dirty="0" err="1">
                <a:effectLst/>
                <a:latin typeface="Calibri (Corpo)"/>
                <a:ea typeface="Calibri" panose="020F0502020204030204" pitchFamily="34" charset="0"/>
              </a:rPr>
              <a:t>thus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considered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overcome</a:t>
            </a:r>
            <a:r>
              <a:rPr lang="it-IT" dirty="0">
                <a:effectLst/>
                <a:latin typeface="Calibri (Corpo)"/>
                <a:ea typeface="Calibri" panose="020F0502020204030204" pitchFamily="34" charset="0"/>
              </a:rPr>
              <a:t>.</a:t>
            </a:r>
          </a:p>
          <a:p>
            <a:pPr marL="0" indent="0">
              <a:buNone/>
            </a:pPr>
            <a:r>
              <a:rPr lang="it-IT" kern="100" dirty="0" err="1">
                <a:effectLst/>
                <a:latin typeface="Calibri (Corpo)"/>
                <a:ea typeface="Calibri" panose="020F0502020204030204" pitchFamily="34" charset="0"/>
                <a:cs typeface="Times New Roman" panose="02020603050405020304" pitchFamily="18" charset="0"/>
              </a:rPr>
              <a:t>If</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therefore</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therapeutic</a:t>
            </a:r>
            <a:r>
              <a:rPr lang="it-IT" kern="100" dirty="0">
                <a:effectLst/>
                <a:latin typeface="Calibri (Corpo)"/>
                <a:ea typeface="Calibri" panose="020F0502020204030204" pitchFamily="34" charset="0"/>
                <a:cs typeface="Times New Roman" panose="02020603050405020304" pitchFamily="18" charset="0"/>
              </a:rPr>
              <a:t> "range" for </a:t>
            </a:r>
            <a:r>
              <a:rPr lang="it-IT" kern="100" dirty="0" err="1">
                <a:effectLst/>
                <a:latin typeface="Calibri (Corpo)"/>
                <a:ea typeface="Calibri" panose="020F0502020204030204" pitchFamily="34" charset="0"/>
                <a:cs typeface="Times New Roman" panose="02020603050405020304" pitchFamily="18" charset="0"/>
              </a:rPr>
              <a:t>morphine</a:t>
            </a:r>
            <a:r>
              <a:rPr lang="it-IT" kern="100" dirty="0">
                <a:effectLst/>
                <a:latin typeface="Calibri (Corpo)"/>
                <a:ea typeface="Calibri" panose="020F0502020204030204" pitchFamily="34" charset="0"/>
                <a:cs typeface="Times New Roman" panose="02020603050405020304" pitchFamily="18" charset="0"/>
              </a:rPr>
              <a:t> (for </a:t>
            </a:r>
            <a:r>
              <a:rPr lang="it-IT" kern="100" dirty="0" err="1">
                <a:effectLst/>
                <a:latin typeface="Calibri (Corpo)"/>
                <a:ea typeface="Calibri" panose="020F0502020204030204" pitchFamily="34" charset="0"/>
                <a:cs typeface="Times New Roman" panose="02020603050405020304" pitchFamily="18" charset="0"/>
              </a:rPr>
              <a:t>those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who</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suffer</a:t>
            </a:r>
            <a:r>
              <a:rPr lang="it-IT" kern="100" dirty="0">
                <a:effectLst/>
                <a:latin typeface="Calibri (Corpo)"/>
                <a:ea typeface="Calibri" panose="020F0502020204030204" pitchFamily="34" charset="0"/>
                <a:cs typeface="Times New Roman" panose="02020603050405020304" pitchFamily="18" charset="0"/>
              </a:rPr>
              <a:t>, for </a:t>
            </a:r>
            <a:r>
              <a:rPr lang="it-IT" kern="100" dirty="0" err="1">
                <a:effectLst/>
                <a:latin typeface="Calibri (Corpo)"/>
                <a:ea typeface="Calibri" panose="020F0502020204030204" pitchFamily="34" charset="0"/>
                <a:cs typeface="Times New Roman" panose="02020603050405020304" pitchFamily="18" charset="0"/>
              </a:rPr>
              <a:t>example</a:t>
            </a:r>
            <a:r>
              <a:rPr lang="it-IT" kern="100" dirty="0">
                <a:effectLst/>
                <a:latin typeface="Calibri (Corpo)"/>
                <a:ea typeface="Calibri" panose="020F0502020204030204" pitchFamily="34" charset="0"/>
                <a:cs typeface="Times New Roman" panose="02020603050405020304" pitchFamily="18" charset="0"/>
              </a:rPr>
              <a:t>, from a </a:t>
            </a:r>
            <a:r>
              <a:rPr lang="it-IT" kern="100" dirty="0" err="1">
                <a:effectLst/>
                <a:latin typeface="Calibri (Corpo)"/>
                <a:ea typeface="Calibri" panose="020F0502020204030204" pitchFamily="34" charset="0"/>
                <a:cs typeface="Times New Roman" panose="02020603050405020304" pitchFamily="18" charset="0"/>
              </a:rPr>
              <a:t>particularly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painful</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pathologies</a:t>
            </a:r>
            <a:r>
              <a:rPr lang="it-IT" kern="100" dirty="0">
                <a:effectLst/>
                <a:latin typeface="Calibri (Corpo)"/>
                <a:ea typeface="Calibri" panose="020F0502020204030204" pitchFamily="34" charset="0"/>
                <a:cs typeface="Times New Roman" panose="02020603050405020304" pitchFamily="18" charset="0"/>
              </a:rPr>
              <a:t> or in the case of </a:t>
            </a:r>
            <a:r>
              <a:rPr lang="it-IT" kern="100" dirty="0" err="1">
                <a:effectLst/>
                <a:latin typeface="Calibri (Corpo)"/>
                <a:ea typeface="Calibri" panose="020F0502020204030204" pitchFamily="34" charset="0"/>
                <a:cs typeface="Times New Roman" panose="02020603050405020304" pitchFamily="18" charset="0"/>
              </a:rPr>
              <a:t>anesthesia</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precisely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equal</a:t>
            </a:r>
            <a:r>
              <a:rPr lang="it-IT" kern="100" dirty="0">
                <a:effectLst/>
                <a:latin typeface="Calibri (Corpo)"/>
                <a:ea typeface="Calibri" panose="020F0502020204030204" pitchFamily="34" charset="0"/>
                <a:cs typeface="Times New Roman" panose="02020603050405020304" pitchFamily="18" charset="0"/>
              </a:rPr>
              <a:t> to ng / </a:t>
            </a:r>
            <a:r>
              <a:rPr lang="it-IT" kern="100" dirty="0" err="1">
                <a:effectLst/>
                <a:latin typeface="Calibri (Corpo)"/>
                <a:ea typeface="Calibri" panose="020F0502020204030204" pitchFamily="34" charset="0"/>
                <a:cs typeface="Times New Roman" panose="02020603050405020304" pitchFamily="18" charset="0"/>
              </a:rPr>
              <a:t>mL</a:t>
            </a:r>
            <a:r>
              <a:rPr lang="it-IT" kern="100" dirty="0">
                <a:effectLst/>
                <a:latin typeface="Calibri (Corpo)"/>
                <a:ea typeface="Calibri" panose="020F0502020204030204" pitchFamily="34" charset="0"/>
                <a:cs typeface="Times New Roman" panose="02020603050405020304" pitchFamily="18" charset="0"/>
              </a:rPr>
              <a:t> 100, </a:t>
            </a:r>
            <a:r>
              <a:rPr lang="it-IT" kern="100" dirty="0" err="1">
                <a:effectLst/>
                <a:latin typeface="Calibri (Corpo)"/>
                <a:ea typeface="Calibri" panose="020F0502020204030204" pitchFamily="34" charset="0"/>
                <a:cs typeface="Times New Roman" panose="02020603050405020304" pitchFamily="18" charset="0"/>
              </a:rPr>
              <a:t>it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therefore</a:t>
            </a:r>
            <a:r>
              <a:rPr lang="it-IT" kern="100" dirty="0">
                <a:effectLst/>
                <a:latin typeface="Calibri (Corpo)"/>
                <a:ea typeface="Calibri" panose="020F0502020204030204" pitchFamily="34" charset="0"/>
                <a:cs typeface="Times New Roman" panose="02020603050405020304" pitchFamily="18" charset="0"/>
              </a:rPr>
              <a:t> to </a:t>
            </a:r>
            <a:r>
              <a:rPr lang="it-IT" kern="100" dirty="0" err="1">
                <a:effectLst/>
                <a:latin typeface="Calibri (Corpo)"/>
                <a:ea typeface="Calibri" panose="020F0502020204030204" pitchFamily="34" charset="0"/>
                <a:cs typeface="Times New Roman" panose="02020603050405020304" pitchFamily="18" charset="0"/>
              </a:rPr>
              <a:t>exclude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that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even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equal</a:t>
            </a:r>
            <a:r>
              <a:rPr lang="it-IT" kern="100" dirty="0">
                <a:effectLst/>
                <a:latin typeface="Calibri (Corpo)"/>
                <a:ea typeface="Calibri" panose="020F0502020204030204" pitchFamily="34" charset="0"/>
                <a:cs typeface="Times New Roman" panose="02020603050405020304" pitchFamily="18" charset="0"/>
              </a:rPr>
              <a:t> or </a:t>
            </a:r>
            <a:r>
              <a:rPr lang="it-IT" kern="100" dirty="0" err="1">
                <a:effectLst/>
                <a:latin typeface="Calibri (Corpo)"/>
                <a:ea typeface="Calibri" panose="020F0502020204030204" pitchFamily="34" charset="0"/>
                <a:cs typeface="Times New Roman" panose="02020603050405020304" pitchFamily="18" charset="0"/>
              </a:rPr>
              <a:t>lower</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values</a:t>
            </a:r>
            <a:r>
              <a:rPr lang="it-IT" kern="100" dirty="0">
                <a:effectLst/>
                <a:latin typeface="Calibri (Corpo)"/>
                <a:ea typeface="Calibri" panose="020F0502020204030204" pitchFamily="34" charset="0"/>
                <a:cs typeface="Times New Roman" panose="02020603050405020304" pitchFamily="18" charset="0"/>
              </a:rPr>
              <a:t> can cause </a:t>
            </a:r>
            <a:r>
              <a:rPr lang="it-IT" kern="100" dirty="0" err="1">
                <a:effectLst/>
                <a:latin typeface="Calibri (Corpo)"/>
                <a:ea typeface="Calibri" panose="020F0502020204030204" pitchFamily="34" charset="0"/>
                <a:cs typeface="Times New Roman" panose="02020603050405020304" pitchFamily="18" charset="0"/>
              </a:rPr>
              <a:t>overdoses</a:t>
            </a:r>
            <a:r>
              <a:rPr lang="it-IT" kern="100" dirty="0">
                <a:effectLst/>
                <a:latin typeface="Calibri (Corpo)"/>
                <a:ea typeface="Calibri" panose="020F0502020204030204" pitchFamily="34" charset="0"/>
                <a:cs typeface="Times New Roman" panose="02020603050405020304" pitchFamily="18" charset="0"/>
              </a:rPr>
              <a:t> and </a:t>
            </a:r>
            <a:r>
              <a:rPr lang="it-IT" kern="100" dirty="0" err="1">
                <a:effectLst/>
                <a:latin typeface="Calibri (Corpo)"/>
                <a:ea typeface="Calibri" panose="020F0502020204030204" pitchFamily="34" charset="0"/>
                <a:cs typeface="Times New Roman" panose="02020603050405020304" pitchFamily="18" charset="0"/>
              </a:rPr>
              <a:t>that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regardless</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physical</a:t>
            </a:r>
            <a:r>
              <a:rPr lang="it-IT" kern="100" dirty="0">
                <a:effectLst/>
                <a:latin typeface="Calibri (Corpo)"/>
                <a:ea typeface="Calibri" panose="020F0502020204030204" pitchFamily="34" charset="0"/>
                <a:cs typeface="Times New Roman" panose="02020603050405020304" pitchFamily="18" charset="0"/>
              </a:rPr>
              <a:t> state and weight of the </a:t>
            </a:r>
            <a:r>
              <a:rPr lang="it-IT" kern="100" dirty="0" err="1">
                <a:effectLst/>
                <a:latin typeface="Calibri (Corpo)"/>
                <a:ea typeface="Calibri" panose="020F0502020204030204" pitchFamily="34" charset="0"/>
                <a:cs typeface="Times New Roman" panose="02020603050405020304" pitchFamily="18" charset="0"/>
              </a:rPr>
              <a:t>person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see</a:t>
            </a:r>
            <a:r>
              <a:rPr lang="it-IT" kern="100" dirty="0">
                <a:effectLst/>
                <a:latin typeface="Calibri (Corpo)"/>
                <a:ea typeface="Calibri" panose="020F0502020204030204" pitchFamily="34" charset="0"/>
                <a:cs typeface="Times New Roman" panose="02020603050405020304" pitchFamily="18" charset="0"/>
              </a:rPr>
              <a:t> pag.125 report of the hearing of March 20th, </a:t>
            </a:r>
            <a:r>
              <a:rPr lang="it-IT" kern="100" dirty="0" err="1">
                <a:effectLst/>
                <a:latin typeface="Calibri (Corpo)"/>
                <a:ea typeface="Calibri" panose="020F0502020204030204" pitchFamily="34" charset="0"/>
                <a:cs typeface="Times New Roman" panose="02020603050405020304" pitchFamily="18" charset="0"/>
              </a:rPr>
              <a:t>testimony</a:t>
            </a:r>
            <a:r>
              <a:rPr lang="it-IT" kern="100" dirty="0">
                <a:effectLst/>
                <a:latin typeface="Calibri (Corpo)"/>
                <a:ea typeface="Calibri" panose="020F0502020204030204" pitchFamily="34" charset="0"/>
                <a:cs typeface="Times New Roman" panose="02020603050405020304" pitchFamily="18" charset="0"/>
              </a:rPr>
              <a:t> of Cingolani; Pamela </a:t>
            </a:r>
            <a:r>
              <a:rPr lang="it-IT" kern="100" dirty="0" err="1">
                <a:effectLst/>
                <a:latin typeface="Calibri (Corpo)"/>
                <a:ea typeface="Calibri" panose="020F0502020204030204" pitchFamily="34" charset="0"/>
                <a:cs typeface="Times New Roman" panose="02020603050405020304" pitchFamily="18" charset="0"/>
              </a:rPr>
              <a:t>weighed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about</a:t>
            </a:r>
            <a:r>
              <a:rPr lang="it-IT" kern="100" dirty="0">
                <a:effectLst/>
                <a:latin typeface="Calibri (Corpo)"/>
                <a:ea typeface="Calibri" panose="020F0502020204030204" pitchFamily="34" charset="0"/>
                <a:cs typeface="Times New Roman" panose="02020603050405020304" pitchFamily="18" charset="0"/>
              </a:rPr>
              <a:t> Kg.50 and </a:t>
            </a:r>
            <a:r>
              <a:rPr lang="it-IT" kern="100" dirty="0" err="1">
                <a:effectLst/>
                <a:latin typeface="Calibri (Corpo)"/>
                <a:ea typeface="Calibri" panose="020F0502020204030204" pitchFamily="34" charset="0"/>
                <a:cs typeface="Times New Roman" panose="02020603050405020304" pitchFamily="18" charset="0"/>
              </a:rPr>
              <a:t>was</a:t>
            </a:r>
            <a:r>
              <a:rPr lang="it-IT" kern="100" dirty="0">
                <a:effectLst/>
                <a:latin typeface="Calibri (Corpo)"/>
                <a:ea typeface="Calibri" panose="020F0502020204030204" pitchFamily="34" charset="0"/>
                <a:cs typeface="Times New Roman" panose="02020603050405020304" pitchFamily="18" charset="0"/>
              </a:rPr>
              <a:t> 170 cm tali, </a:t>
            </a:r>
            <a:r>
              <a:rPr lang="it-IT" kern="100" dirty="0" err="1">
                <a:effectLst/>
                <a:latin typeface="Calibri (Corpo)"/>
                <a:ea typeface="Calibri" panose="020F0502020204030204" pitchFamily="34" charset="0"/>
                <a:cs typeface="Times New Roman" panose="02020603050405020304" pitchFamily="18" charset="0"/>
              </a:rPr>
              <a:t>as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documented</a:t>
            </a:r>
            <a:r>
              <a:rPr lang="it-IT" kern="100" dirty="0">
                <a:effectLst/>
                <a:latin typeface="Calibri (Corpo)"/>
                <a:ea typeface="Calibri" panose="020F0502020204030204" pitchFamily="34" charset="0"/>
                <a:cs typeface="Times New Roman" panose="02020603050405020304" pitchFamily="18" charset="0"/>
              </a:rPr>
              <a:t> by the medicai record </a:t>
            </a:r>
            <a:r>
              <a:rPr lang="it-IT" kern="100" dirty="0" err="1">
                <a:effectLst/>
                <a:latin typeface="Calibri (Corpo)"/>
                <a:ea typeface="Calibri" panose="020F0502020204030204" pitchFamily="34" charset="0"/>
                <a:cs typeface="Times New Roman" panose="02020603050405020304" pitchFamily="18" charset="0"/>
              </a:rPr>
              <a:t>at</a:t>
            </a:r>
            <a:r>
              <a:rPr lang="it-IT" kern="100" dirty="0">
                <a:effectLst/>
                <a:latin typeface="Calibri (Corpo)"/>
                <a:ea typeface="Calibri" panose="020F0502020204030204" pitchFamily="34" charset="0"/>
                <a:cs typeface="Times New Roman" panose="02020603050405020304" pitchFamily="18" charset="0"/>
              </a:rPr>
              <a:t> the time of </a:t>
            </a:r>
            <a:r>
              <a:rPr lang="it-IT" kern="100" dirty="0" err="1">
                <a:effectLst/>
                <a:latin typeface="Calibri (Corpo)"/>
                <a:ea typeface="Calibri" panose="020F0502020204030204" pitchFamily="34" charset="0"/>
                <a:cs typeface="Times New Roman" panose="02020603050405020304" pitchFamily="18" charset="0"/>
              </a:rPr>
              <a:t>admission</a:t>
            </a:r>
            <a:r>
              <a:rPr lang="it-IT" kern="100" dirty="0">
                <a:effectLst/>
                <a:latin typeface="Calibri (Corpo)"/>
                <a:ea typeface="Calibri" panose="020F0502020204030204" pitchFamily="34" charset="0"/>
                <a:cs typeface="Times New Roman" panose="02020603050405020304" pitchFamily="18" charset="0"/>
              </a:rPr>
              <a:t> to the community, </a:t>
            </a:r>
            <a:r>
              <a:rPr lang="it-IT" kern="100" dirty="0" err="1">
                <a:effectLst/>
                <a:latin typeface="Calibri (Corpo)"/>
                <a:ea typeface="Calibri" panose="020F0502020204030204" pitchFamily="34" charset="0"/>
                <a:cs typeface="Times New Roman" panose="02020603050405020304" pitchFamily="18" charset="0"/>
              </a:rPr>
              <a:t>see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testimony</a:t>
            </a:r>
            <a:r>
              <a:rPr lang="it-IT" kern="100" dirty="0">
                <a:effectLst/>
                <a:latin typeface="Calibri (Corpo)"/>
                <a:ea typeface="Calibri" panose="020F0502020204030204" pitchFamily="34" charset="0"/>
                <a:cs typeface="Times New Roman" panose="02020603050405020304" pitchFamily="18" charset="0"/>
              </a:rPr>
              <a:t> of Mela i page 26; the giri </a:t>
            </a:r>
            <a:r>
              <a:rPr lang="it-IT" kern="100" dirty="0" err="1">
                <a:effectLst/>
                <a:latin typeface="Calibri (Corpo)"/>
                <a:ea typeface="Calibri" panose="020F0502020204030204" pitchFamily="34" charset="0"/>
                <a:cs typeface="Times New Roman" panose="02020603050405020304" pitchFamily="18" charset="0"/>
              </a:rPr>
              <a:t>had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then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gained</a:t>
            </a:r>
            <a:r>
              <a:rPr lang="it-IT" kern="100" dirty="0">
                <a:effectLst/>
                <a:latin typeface="Calibri (Corpo)"/>
                <a:ea typeface="Calibri" panose="020F0502020204030204" pitchFamily="34" charset="0"/>
                <a:cs typeface="Times New Roman" panose="02020603050405020304" pitchFamily="18" charset="0"/>
              </a:rPr>
              <a:t> weight </a:t>
            </a:r>
            <a:r>
              <a:rPr lang="it-IT" kern="100" dirty="0" err="1">
                <a:effectLst/>
                <a:latin typeface="Calibri (Corpo)"/>
                <a:ea typeface="Calibri" panose="020F0502020204030204" pitchFamily="34" charset="0"/>
                <a:cs typeface="Times New Roman" panose="02020603050405020304" pitchFamily="18" charset="0"/>
              </a:rPr>
              <a:t>because</a:t>
            </a:r>
            <a:r>
              <a:rPr lang="it-IT" kern="100" dirty="0">
                <a:effectLst/>
                <a:latin typeface="Calibri (Corpo)"/>
                <a:ea typeface="Calibri" panose="020F0502020204030204" pitchFamily="34" charset="0"/>
                <a:cs typeface="Times New Roman" panose="02020603050405020304" pitchFamily="18" charset="0"/>
              </a:rPr>
              <a:t> of </a:t>
            </a:r>
            <a:r>
              <a:rPr lang="it-IT" kern="100" dirty="0" err="1">
                <a:effectLst/>
                <a:latin typeface="Calibri (Corpo)"/>
                <a:ea typeface="Calibri" panose="020F0502020204030204" pitchFamily="34" charset="0"/>
                <a:cs typeface="Times New Roman" panose="02020603050405020304" pitchFamily="18" charset="0"/>
              </a:rPr>
              <a:t>drug</a:t>
            </a:r>
            <a:r>
              <a:rPr lang="it-IT" kern="100" dirty="0">
                <a:effectLst/>
                <a:latin typeface="Calibri (Corpo)"/>
                <a:ea typeface="Calibri" panose="020F0502020204030204" pitchFamily="34" charset="0"/>
                <a:cs typeface="Times New Roman" panose="02020603050405020304" pitchFamily="18" charset="0"/>
              </a:rPr>
              <a:t> delivery, </a:t>
            </a:r>
            <a:r>
              <a:rPr lang="it-IT" kern="100" dirty="0" err="1">
                <a:effectLst/>
                <a:latin typeface="Calibri (Corpo)"/>
                <a:ea typeface="Calibri" panose="020F0502020204030204" pitchFamily="34" charset="0"/>
                <a:cs typeface="Times New Roman" panose="02020603050405020304" pitchFamily="18" charset="0"/>
              </a:rPr>
              <a:t>as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reported</a:t>
            </a:r>
            <a:r>
              <a:rPr lang="it-IT" kern="100" dirty="0">
                <a:effectLst/>
                <a:latin typeface="Calibri (Corpo)"/>
                <a:ea typeface="Calibri" panose="020F0502020204030204" pitchFamily="34" charset="0"/>
                <a:cs typeface="Times New Roman" panose="02020603050405020304" pitchFamily="18" charset="0"/>
              </a:rPr>
              <a:t> by the </a:t>
            </a:r>
            <a:r>
              <a:rPr lang="it-IT" kern="100" dirty="0" err="1">
                <a:effectLst/>
                <a:latin typeface="Calibri (Corpo)"/>
                <a:ea typeface="Calibri" panose="020F0502020204030204" pitchFamily="34" charset="0"/>
                <a:cs typeface="Times New Roman" panose="02020603050405020304" pitchFamily="18" charset="0"/>
              </a:rPr>
              <a:t>witness</a:t>
            </a:r>
            <a:r>
              <a:rPr lang="it-IT" kern="100" dirty="0">
                <a:effectLst/>
                <a:latin typeface="Calibri (Corpo)"/>
                <a:ea typeface="Calibri" panose="020F0502020204030204" pitchFamily="34" charset="0"/>
                <a:cs typeface="Times New Roman" panose="02020603050405020304" pitchFamily="18" charset="0"/>
              </a:rPr>
              <a:t> Di Giovanni and </a:t>
            </a:r>
            <a:r>
              <a:rPr lang="it-IT" kern="100" dirty="0" err="1">
                <a:effectLst/>
                <a:latin typeface="Calibri (Corpo)"/>
                <a:ea typeface="Calibri" panose="020F0502020204030204" pitchFamily="34" charset="0"/>
                <a:cs typeface="Times New Roman" panose="02020603050405020304" pitchFamily="18" charset="0"/>
              </a:rPr>
              <a:t>highlighted</a:t>
            </a:r>
            <a:r>
              <a:rPr lang="it-IT" kern="100" dirty="0">
                <a:effectLst/>
                <a:latin typeface="Calibri (Corpo)"/>
                <a:ea typeface="Calibri" panose="020F0502020204030204" pitchFamily="34" charset="0"/>
                <a:cs typeface="Times New Roman" panose="02020603050405020304" pitchFamily="18" charset="0"/>
              </a:rPr>
              <a:t> by the </a:t>
            </a:r>
            <a:r>
              <a:rPr lang="it-IT" kern="100" dirty="0" err="1">
                <a:effectLst/>
                <a:latin typeface="Calibri (Corpo)"/>
                <a:ea typeface="Calibri" panose="020F0502020204030204" pitchFamily="34" charset="0"/>
                <a:cs typeface="Times New Roman" panose="02020603050405020304" pitchFamily="18" charset="0"/>
              </a:rPr>
              <a:t>autopsy</a:t>
            </a:r>
            <a:r>
              <a:rPr lang="it-IT" kern="100" dirty="0">
                <a:effectLst/>
                <a:latin typeface="Calibri (Corpo)"/>
                <a:ea typeface="Calibri" panose="020F0502020204030204" pitchFamily="34" charset="0"/>
                <a:cs typeface="Times New Roman" panose="02020603050405020304" pitchFamily="18" charset="0"/>
              </a:rPr>
              <a:t> of doctor Tombolini).</a:t>
            </a:r>
          </a:p>
          <a:p>
            <a:pPr marL="0" indent="0">
              <a:buNone/>
            </a:pPr>
            <a:endParaRPr lang="it-IT" dirty="0">
              <a:latin typeface="Calibri (Corpo)"/>
            </a:endParaRPr>
          </a:p>
        </p:txBody>
      </p:sp>
    </p:spTree>
    <p:extLst>
      <p:ext uri="{BB962C8B-B14F-4D97-AF65-F5344CB8AC3E}">
        <p14:creationId xmlns:p14="http://schemas.microsoft.com/office/powerpoint/2010/main" val="425336312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FCFC7B5-5767-BEC5-6C1B-2AA9A5AF305C}"/>
              </a:ext>
            </a:extLst>
          </p:cNvPr>
          <p:cNvSpPr>
            <a:spLocks noGrp="1"/>
          </p:cNvSpPr>
          <p:nvPr>
            <p:ph idx="1"/>
          </p:nvPr>
        </p:nvSpPr>
        <p:spPr>
          <a:xfrm>
            <a:off x="465513" y="515389"/>
            <a:ext cx="10888287" cy="5661574"/>
          </a:xfrm>
        </p:spPr>
        <p:txBody>
          <a:bodyPr>
            <a:normAutofit/>
          </a:bodyPr>
          <a:lstStyle/>
          <a:p>
            <a:pPr marL="0" indent="0">
              <a:buNone/>
            </a:pPr>
            <a:r>
              <a:rPr lang="it-IT" sz="3200" kern="100" dirty="0" err="1">
                <a:effectLst/>
                <a:latin typeface="Calibri (Corpo)"/>
                <a:ea typeface="Calibri" panose="020F0502020204030204" pitchFamily="34" charset="0"/>
                <a:cs typeface="Times New Roman" panose="02020603050405020304" pitchFamily="18" charset="0"/>
              </a:rPr>
              <a:t>This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discourse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even</a:t>
            </a:r>
            <a:r>
              <a:rPr lang="it-IT" sz="3200" kern="100" dirty="0">
                <a:effectLst/>
                <a:latin typeface="Calibri (Corpo)"/>
                <a:ea typeface="Calibri" panose="020F0502020204030204" pitchFamily="34" charset="0"/>
                <a:cs typeface="Times New Roman" panose="02020603050405020304" pitchFamily="18" charset="0"/>
              </a:rPr>
              <a:t> more </a:t>
            </a:r>
            <a:r>
              <a:rPr lang="it-IT" sz="3200" kern="100" dirty="0" err="1">
                <a:effectLst/>
                <a:latin typeface="Calibri (Corpo)"/>
                <a:ea typeface="Calibri" panose="020F0502020204030204" pitchFamily="34" charset="0"/>
                <a:cs typeface="Times New Roman" panose="02020603050405020304" pitchFamily="18" charset="0"/>
              </a:rPr>
              <a:t>true</a:t>
            </a:r>
            <a:r>
              <a:rPr lang="it-IT" sz="3200" kern="100" dirty="0">
                <a:effectLst/>
                <a:latin typeface="Calibri (Corpo)"/>
                <a:ea typeface="Calibri" panose="020F0502020204030204" pitchFamily="34" charset="0"/>
                <a:cs typeface="Times New Roman" panose="02020603050405020304" pitchFamily="18" charset="0"/>
              </a:rPr>
              <a:t>, for </a:t>
            </a:r>
            <a:r>
              <a:rPr lang="it-IT" sz="3200" kern="100" dirty="0" err="1">
                <a:effectLst/>
                <a:latin typeface="Calibri (Corpo)"/>
                <a:ea typeface="Calibri" panose="020F0502020204030204" pitchFamily="34" charset="0"/>
                <a:cs typeface="Times New Roman" panose="02020603050405020304" pitchFamily="18" charset="0"/>
              </a:rPr>
              <a:t>those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who</a:t>
            </a:r>
            <a:r>
              <a:rPr lang="it-IT" sz="3200" kern="100" dirty="0">
                <a:effectLst/>
                <a:latin typeface="Calibri (Corpo)"/>
                <a:ea typeface="Calibri" panose="020F0502020204030204" pitchFamily="34" charset="0"/>
                <a:cs typeface="Times New Roman" panose="02020603050405020304" pitchFamily="18" charset="0"/>
              </a:rPr>
              <a:t> use </a:t>
            </a:r>
            <a:r>
              <a:rPr lang="it-IT" sz="3200" kern="100" dirty="0" err="1">
                <a:effectLst/>
                <a:latin typeface="Calibri (Corpo)"/>
                <a:ea typeface="Calibri" panose="020F0502020204030204" pitchFamily="34" charset="0"/>
                <a:cs typeface="Times New Roman" panose="02020603050405020304" pitchFamily="18" charset="0"/>
              </a:rPr>
              <a:t>drugs</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obviously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have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higher</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tolerance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towards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them</a:t>
            </a:r>
            <a:r>
              <a:rPr lang="it-IT" sz="3200" kern="100" dirty="0">
                <a:effectLst/>
                <a:latin typeface="Calibri (Corpo)"/>
                <a:ea typeface="Calibri" panose="020F0502020204030204" pitchFamily="34" charset="0"/>
                <a:cs typeface="Times New Roman" panose="02020603050405020304" pitchFamily="18" charset="0"/>
              </a:rPr>
              <a:t>.</a:t>
            </a:r>
          </a:p>
          <a:p>
            <a:pPr marL="0" indent="0">
              <a:buNone/>
            </a:pPr>
            <a:r>
              <a:rPr lang="it-IT" sz="3200" kern="100" dirty="0">
                <a:effectLst/>
                <a:latin typeface="Calibri (Corpo)"/>
                <a:ea typeface="Calibri" panose="020F0502020204030204" pitchFamily="34" charset="0"/>
                <a:cs typeface="Times New Roman" panose="02020603050405020304" pitchFamily="18" charset="0"/>
              </a:rPr>
              <a:t>The </a:t>
            </a:r>
            <a:r>
              <a:rPr lang="it-IT" sz="3200" kern="100" dirty="0" err="1">
                <a:effectLst/>
                <a:latin typeface="Calibri (Corpo)"/>
                <a:ea typeface="Calibri" panose="020F0502020204030204" pitchFamily="34" charset="0"/>
                <a:cs typeface="Times New Roman" panose="02020603050405020304" pitchFamily="18" charset="0"/>
              </a:rPr>
              <a:t>reasonable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doubt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therefore</a:t>
            </a:r>
            <a:r>
              <a:rPr lang="it-IT" sz="3200" kern="100" dirty="0">
                <a:effectLst/>
                <a:latin typeface="Calibri (Corpo)"/>
                <a:ea typeface="Calibri" panose="020F0502020204030204" pitchFamily="34" charset="0"/>
                <a:cs typeface="Times New Roman" panose="02020603050405020304" pitchFamily="18" charset="0"/>
              </a:rPr>
              <a:t>, on the </a:t>
            </a:r>
            <a:r>
              <a:rPr lang="it-IT" sz="3200" kern="100" dirty="0" err="1">
                <a:effectLst/>
                <a:latin typeface="Calibri (Corpo)"/>
                <a:ea typeface="Calibri" panose="020F0502020204030204" pitchFamily="34" charset="0"/>
                <a:cs typeface="Times New Roman" panose="02020603050405020304" pitchFamily="18" charset="0"/>
              </a:rPr>
              <a:t>basis</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whole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evaluation</a:t>
            </a:r>
            <a:r>
              <a:rPr lang="it-IT" sz="3200" kern="100" dirty="0">
                <a:effectLst/>
                <a:latin typeface="Calibri (Corpo)"/>
                <a:ea typeface="Calibri" panose="020F0502020204030204" pitchFamily="34" charset="0"/>
                <a:cs typeface="Times New Roman" panose="02020603050405020304" pitchFamily="18" charset="0"/>
              </a:rPr>
              <a:t> of </a:t>
            </a:r>
            <a:r>
              <a:rPr lang="it-IT" sz="3200" kern="100" dirty="0" err="1">
                <a:effectLst/>
                <a:latin typeface="Calibri (Corpo)"/>
                <a:ea typeface="Calibri" panose="020F0502020204030204" pitchFamily="34" charset="0"/>
                <a:cs typeface="Times New Roman" panose="02020603050405020304" pitchFamily="18" charset="0"/>
              </a:rPr>
              <a:t>all</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underlined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elements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does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not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exist</a:t>
            </a:r>
            <a:r>
              <a:rPr lang="it-IT" sz="3200" kern="100" dirty="0">
                <a:effectLst/>
                <a:latin typeface="Calibri (Corpo)"/>
                <a:ea typeface="Calibri" panose="020F0502020204030204" pitchFamily="34" charset="0"/>
                <a:cs typeface="Times New Roman" panose="02020603050405020304" pitchFamily="18" charset="0"/>
              </a:rPr>
              <a:t>.</a:t>
            </a:r>
          </a:p>
          <a:p>
            <a:pPr marL="0" indent="0">
              <a:buNone/>
            </a:pPr>
            <a:r>
              <a:rPr lang="it-IT" sz="3200" kern="100" dirty="0" err="1">
                <a:effectLst/>
                <a:latin typeface="Calibri (Corpo)"/>
                <a:ea typeface="Calibri" panose="020F0502020204030204" pitchFamily="34" charset="0"/>
                <a:cs typeface="Times New Roman" panose="02020603050405020304" pitchFamily="18" charset="0"/>
              </a:rPr>
              <a:t>if</a:t>
            </a:r>
            <a:r>
              <a:rPr lang="it-IT" sz="3200" kern="100" dirty="0">
                <a:effectLst/>
                <a:latin typeface="Calibri (Corpo)"/>
                <a:ea typeface="Calibri" panose="020F0502020204030204" pitchFamily="34" charset="0"/>
                <a:cs typeface="Times New Roman" panose="02020603050405020304" pitchFamily="18" charset="0"/>
              </a:rPr>
              <a:t> one </a:t>
            </a:r>
            <a:r>
              <a:rPr lang="it-IT" sz="3200" kern="100" dirty="0" err="1">
                <a:effectLst/>
                <a:latin typeface="Calibri (Corpo)"/>
                <a:ea typeface="Calibri" panose="020F0502020204030204" pitchFamily="34" charset="0"/>
                <a:cs typeface="Times New Roman" panose="02020603050405020304" pitchFamily="18" charset="0"/>
              </a:rPr>
              <a:t>excludes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death</a:t>
            </a:r>
            <a:r>
              <a:rPr lang="it-IT" sz="3200" kern="100" dirty="0">
                <a:effectLst/>
                <a:latin typeface="Calibri (Corpo)"/>
                <a:ea typeface="Calibri" panose="020F0502020204030204" pitchFamily="34" charset="0"/>
                <a:cs typeface="Times New Roman" panose="02020603050405020304" pitchFamily="18" charset="0"/>
              </a:rPr>
              <a:t> from overdose, the </a:t>
            </a:r>
            <a:r>
              <a:rPr lang="it-IT" sz="3200" kern="100" dirty="0" err="1">
                <a:effectLst/>
                <a:latin typeface="Calibri (Corpo)"/>
                <a:ea typeface="Calibri" panose="020F0502020204030204" pitchFamily="34" charset="0"/>
                <a:cs typeface="Times New Roman" panose="02020603050405020304" pitchFamily="18" charset="0"/>
              </a:rPr>
              <a:t>accusation's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thesis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increasingly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supported</a:t>
            </a:r>
            <a:r>
              <a:rPr lang="it-IT" sz="3200" kern="100" dirty="0">
                <a:effectLst/>
                <a:latin typeface="Calibri (Corpo)"/>
                <a:ea typeface="Calibri" panose="020F0502020204030204" pitchFamily="34" charset="0"/>
                <a:cs typeface="Times New Roman" panose="02020603050405020304" pitchFamily="18" charset="0"/>
              </a:rPr>
              <a:t>.</a:t>
            </a:r>
          </a:p>
          <a:p>
            <a:pPr marL="0" indent="0">
              <a:buNone/>
            </a:pPr>
            <a:r>
              <a:rPr lang="it-IT" sz="3200" kern="100" dirty="0">
                <a:effectLst/>
                <a:latin typeface="Calibri (Corpo)"/>
                <a:ea typeface="Calibri" panose="020F0502020204030204" pitchFamily="34" charset="0"/>
                <a:cs typeface="Times New Roman" panose="02020603050405020304" pitchFamily="18" charset="0"/>
              </a:rPr>
              <a:t>In </a:t>
            </a:r>
            <a:r>
              <a:rPr lang="it-IT" sz="3200" kern="100" dirty="0" err="1">
                <a:effectLst/>
                <a:latin typeface="Calibri (Corpo)"/>
                <a:ea typeface="Calibri" panose="020F0502020204030204" pitchFamily="34" charset="0"/>
                <a:cs typeface="Times New Roman" panose="02020603050405020304" pitchFamily="18" charset="0"/>
              </a:rPr>
              <a:t>particular</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regards</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examination</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lesions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found</a:t>
            </a:r>
            <a:r>
              <a:rPr lang="it-IT" sz="3200" kern="100" dirty="0">
                <a:effectLst/>
                <a:latin typeface="Calibri (Corpo)"/>
                <a:ea typeface="Calibri" panose="020F0502020204030204" pitchFamily="34" charset="0"/>
                <a:cs typeface="Times New Roman" panose="02020603050405020304" pitchFamily="18" charset="0"/>
              </a:rPr>
              <a:t> on the </a:t>
            </a:r>
            <a:r>
              <a:rPr lang="it-IT" sz="3200" kern="100" dirty="0" err="1">
                <a:effectLst/>
                <a:latin typeface="Calibri (Corpo)"/>
                <a:ea typeface="Calibri" panose="020F0502020204030204" pitchFamily="34" charset="0"/>
                <a:cs typeface="Times New Roman" panose="02020603050405020304" pitchFamily="18" charset="0"/>
              </a:rPr>
              <a:t>remains</a:t>
            </a:r>
            <a:r>
              <a:rPr lang="it-IT" sz="3200" kern="100" dirty="0">
                <a:effectLst/>
                <a:latin typeface="Calibri (Corpo)"/>
                <a:ea typeface="Calibri" panose="020F0502020204030204" pitchFamily="34" charset="0"/>
                <a:cs typeface="Times New Roman" panose="02020603050405020304" pitchFamily="18" charset="0"/>
              </a:rPr>
              <a:t> of the Mastropietro, </a:t>
            </a:r>
            <a:r>
              <a:rPr lang="it-IT" sz="3200" kern="100" dirty="0" err="1">
                <a:effectLst/>
                <a:latin typeface="Calibri (Corpo)"/>
                <a:ea typeface="Calibri" panose="020F0502020204030204" pitchFamily="34" charset="0"/>
                <a:cs typeface="Times New Roman" panose="02020603050405020304" pitchFamily="18" charset="0"/>
              </a:rPr>
              <a:t>it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should</a:t>
            </a:r>
            <a:endParaRPr lang="it-IT" sz="3200" kern="100" dirty="0">
              <a:effectLst/>
              <a:latin typeface="Calibri (Corpo)"/>
              <a:ea typeface="Calibri" panose="020F0502020204030204" pitchFamily="34" charset="0"/>
              <a:cs typeface="Times New Roman" panose="02020603050405020304" pitchFamily="18" charset="0"/>
            </a:endParaRPr>
          </a:p>
          <a:p>
            <a:pPr marL="0" indent="0">
              <a:buNone/>
            </a:pPr>
            <a:r>
              <a:rPr lang="it-IT" sz="3200" kern="100" dirty="0">
                <a:effectLst/>
                <a:latin typeface="Calibri (Corpo)"/>
                <a:ea typeface="Calibri" panose="020F0502020204030204" pitchFamily="34" charset="0"/>
                <a:cs typeface="Times New Roman" panose="02020603050405020304" pitchFamily="18" charset="0"/>
              </a:rPr>
              <a:t>be </a:t>
            </a:r>
            <a:r>
              <a:rPr lang="it-IT" sz="3200" kern="100" dirty="0" err="1">
                <a:effectLst/>
                <a:latin typeface="Calibri (Corpo)"/>
                <a:ea typeface="Calibri" panose="020F0502020204030204" pitchFamily="34" charset="0"/>
                <a:cs typeface="Times New Roman" panose="02020603050405020304" pitchFamily="18" charset="0"/>
              </a:rPr>
              <a:t>clarified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corpse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materìal</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collected</a:t>
            </a:r>
            <a:r>
              <a:rPr lang="it-IT" sz="3200" kern="100" dirty="0">
                <a:effectLst/>
                <a:latin typeface="Calibri (Corpo)"/>
                <a:ea typeface="Calibri" panose="020F0502020204030204" pitchFamily="34" charset="0"/>
                <a:cs typeface="Times New Roman" panose="02020603050405020304" pitchFamily="18" charset="0"/>
              </a:rPr>
              <a:t> in 12 </a:t>
            </a:r>
            <a:r>
              <a:rPr lang="it-IT" sz="3200" kern="100" dirty="0" err="1">
                <a:effectLst/>
                <a:latin typeface="Calibri (Corpo)"/>
                <a:ea typeface="Calibri" panose="020F0502020204030204" pitchFamily="34" charset="0"/>
                <a:cs typeface="Times New Roman" panose="02020603050405020304" pitchFamily="18" charset="0"/>
              </a:rPr>
              <a:t>distinct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blocks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contained</a:t>
            </a:r>
            <a:r>
              <a:rPr lang="it-IT" sz="3200" kern="100" dirty="0">
                <a:effectLst/>
                <a:latin typeface="Calibri (Corpo)"/>
                <a:ea typeface="Calibri" panose="020F0502020204030204" pitchFamily="34" charset="0"/>
                <a:cs typeface="Times New Roman" panose="02020603050405020304" pitchFamily="18" charset="0"/>
              </a:rPr>
              <a:t> in 12 </a:t>
            </a:r>
            <a:r>
              <a:rPr lang="it-IT" sz="3200" kern="100" dirty="0" err="1">
                <a:effectLst/>
                <a:latin typeface="Calibri (Corpo)"/>
                <a:ea typeface="Calibri" panose="020F0502020204030204" pitchFamily="34" charset="0"/>
                <a:cs typeface="Times New Roman" panose="02020603050405020304" pitchFamily="18" charset="0"/>
              </a:rPr>
              <a:t>plastic</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bags</a:t>
            </a:r>
            <a:r>
              <a:rPr lang="it-IT" sz="3200" kern="100" dirty="0">
                <a:effectLst/>
                <a:latin typeface="Calibri (Corpo)"/>
                <a:ea typeface="Calibri" panose="020F0502020204030204" pitchFamily="34" charset="0"/>
                <a:cs typeface="Times New Roman" panose="02020603050405020304" pitchFamily="18" charset="0"/>
              </a:rPr>
              <a:t>.</a:t>
            </a:r>
          </a:p>
          <a:p>
            <a:pPr marL="0" indent="0">
              <a:buNone/>
            </a:pPr>
            <a:endParaRPr lang="it-IT" sz="3200" dirty="0">
              <a:latin typeface="Calibri (Corpo)"/>
            </a:endParaRPr>
          </a:p>
        </p:txBody>
      </p:sp>
    </p:spTree>
    <p:extLst>
      <p:ext uri="{BB962C8B-B14F-4D97-AF65-F5344CB8AC3E}">
        <p14:creationId xmlns:p14="http://schemas.microsoft.com/office/powerpoint/2010/main" val="410425384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71EECF0-9235-7247-41ED-CD3654538D43}"/>
              </a:ext>
            </a:extLst>
          </p:cNvPr>
          <p:cNvSpPr>
            <a:spLocks noGrp="1"/>
          </p:cNvSpPr>
          <p:nvPr>
            <p:ph idx="1"/>
          </p:nvPr>
        </p:nvSpPr>
        <p:spPr>
          <a:xfrm>
            <a:off x="367645" y="150830"/>
            <a:ext cx="10986155" cy="6026134"/>
          </a:xfrm>
        </p:spPr>
        <p:txBody>
          <a:bodyPr>
            <a:noAutofit/>
          </a:bodyPr>
          <a:lstStyle/>
          <a:p>
            <a:pPr marL="0" indent="0">
              <a:buNone/>
            </a:pPr>
            <a:r>
              <a:rPr lang="it-IT" sz="3200" dirty="0">
                <a:effectLst/>
                <a:latin typeface="Calibri (Corpo)"/>
                <a:ea typeface="Calibri" panose="020F0502020204030204" pitchFamily="34" charset="0"/>
              </a:rPr>
              <a:t>To </a:t>
            </a:r>
            <a:r>
              <a:rPr lang="it-IT" sz="3200" dirty="0" err="1">
                <a:effectLst/>
                <a:latin typeface="Calibri (Corpo)"/>
                <a:ea typeface="Calibri" panose="020F0502020204030204" pitchFamily="34" charset="0"/>
              </a:rPr>
              <a:t>these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injuries</a:t>
            </a:r>
            <a:r>
              <a:rPr lang="it-IT" sz="3200" dirty="0">
                <a:effectLst/>
                <a:latin typeface="Calibri (Corpo)"/>
                <a:ea typeface="Calibri" panose="020F0502020204030204" pitchFamily="34" charset="0"/>
              </a:rPr>
              <a:t> must be </a:t>
            </a:r>
            <a:r>
              <a:rPr lang="it-IT" sz="3200" dirty="0" err="1">
                <a:effectLst/>
                <a:latin typeface="Calibri (Corpo)"/>
                <a:ea typeface="Calibri" panose="020F0502020204030204" pitchFamily="34" charset="0"/>
              </a:rPr>
              <a:t>added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those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detected</a:t>
            </a:r>
            <a:r>
              <a:rPr lang="it-IT" sz="3200" dirty="0">
                <a:effectLst/>
                <a:latin typeface="Calibri (Corpo)"/>
                <a:ea typeface="Calibri" panose="020F0502020204030204" pitchFamily="34" charset="0"/>
              </a:rPr>
              <a:t> by dr. Tombolini on the </a:t>
            </a:r>
            <a:r>
              <a:rPr lang="it-IT" sz="3200" dirty="0" err="1">
                <a:effectLst/>
                <a:latin typeface="Calibri (Corpo)"/>
                <a:ea typeface="Calibri" panose="020F0502020204030204" pitchFamily="34" charset="0"/>
              </a:rPr>
              <a:t>occasion</a:t>
            </a:r>
            <a:r>
              <a:rPr lang="it-IT" sz="3200" dirty="0">
                <a:effectLst/>
                <a:latin typeface="Calibri (Corpo)"/>
                <a:ea typeface="Calibri" panose="020F0502020204030204" pitchFamily="34" charset="0"/>
              </a:rPr>
              <a:t> of the first </a:t>
            </a:r>
            <a:r>
              <a:rPr lang="it-IT" sz="3200" dirty="0" err="1">
                <a:effectLst/>
                <a:latin typeface="Calibri (Corpo)"/>
                <a:ea typeface="Calibri" panose="020F0502020204030204" pitchFamily="34" charset="0"/>
              </a:rPr>
              <a:t>autopsy</a:t>
            </a:r>
            <a:r>
              <a:rPr lang="it-IT" sz="3200" dirty="0">
                <a:effectLst/>
                <a:latin typeface="Calibri (Corpo)"/>
                <a:ea typeface="Calibri" panose="020F0502020204030204" pitchFamily="34" charset="0"/>
              </a:rPr>
              <a:t> (the report by Tombolini </a:t>
            </a:r>
            <a:r>
              <a:rPr lang="it-IT" sz="3200" dirty="0" err="1">
                <a:effectLst/>
                <a:latin typeface="Calibri (Corpo)"/>
                <a:ea typeface="Calibri" panose="020F0502020204030204" pitchFamily="34" charset="0"/>
              </a:rPr>
              <a:t>was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delivered</a:t>
            </a:r>
            <a:r>
              <a:rPr lang="it-IT" sz="3200" dirty="0">
                <a:effectLst/>
                <a:latin typeface="Calibri (Corpo)"/>
                <a:ea typeface="Calibri" panose="020F0502020204030204" pitchFamily="34" charset="0"/>
              </a:rPr>
              <a:t> to the </a:t>
            </a:r>
            <a:r>
              <a:rPr lang="it-IT" sz="3200" dirty="0" err="1">
                <a:effectLst/>
                <a:latin typeface="Calibri (Corpo)"/>
                <a:ea typeface="Calibri" panose="020F0502020204030204" pitchFamily="34" charset="0"/>
              </a:rPr>
              <a:t>consultants</a:t>
            </a:r>
            <a:r>
              <a:rPr lang="it-IT" sz="3200" dirty="0">
                <a:effectLst/>
                <a:latin typeface="Calibri (Corpo)"/>
                <a:ea typeface="Calibri" panose="020F0502020204030204" pitchFamily="34" charset="0"/>
              </a:rPr>
              <a:t> in originai, </a:t>
            </a:r>
            <a:r>
              <a:rPr lang="it-IT" sz="3200" dirty="0" err="1">
                <a:effectLst/>
                <a:latin typeface="Calibri (Corpo)"/>
                <a:ea typeface="Calibri" panose="020F0502020204030204" pitchFamily="34" charset="0"/>
              </a:rPr>
              <a:t>accompanied</a:t>
            </a:r>
            <a:r>
              <a:rPr lang="it-IT" sz="3200" dirty="0">
                <a:effectLst/>
                <a:latin typeface="Calibri (Corpo)"/>
                <a:ea typeface="Calibri" panose="020F0502020204030204" pitchFamily="34" charset="0"/>
              </a:rPr>
              <a:t> by </a:t>
            </a:r>
            <a:r>
              <a:rPr lang="it-IT" sz="3200" dirty="0" err="1">
                <a:effectLst/>
                <a:latin typeface="Calibri (Corpo)"/>
                <a:ea typeface="Calibri" panose="020F0502020204030204" pitchFamily="34" charset="0"/>
              </a:rPr>
              <a:t>photographic</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documentation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which</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showed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at</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level</a:t>
            </a:r>
            <a:r>
              <a:rPr lang="it-IT" sz="3200" dirty="0">
                <a:effectLst/>
                <a:latin typeface="Calibri (Corpo)"/>
                <a:ea typeface="Calibri" panose="020F0502020204030204" pitchFamily="34" charset="0"/>
              </a:rPr>
              <a:t> of the </a:t>
            </a:r>
            <a:r>
              <a:rPr lang="it-IT" sz="3200" dirty="0" err="1">
                <a:effectLst/>
                <a:latin typeface="Calibri (Corpo)"/>
                <a:ea typeface="Calibri" panose="020F0502020204030204" pitchFamily="34" charset="0"/>
              </a:rPr>
              <a:t>right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anterosuperior</a:t>
            </a:r>
            <a:r>
              <a:rPr lang="it-IT" sz="3200" dirty="0">
                <a:effectLst/>
                <a:latin typeface="Calibri (Corpo)"/>
                <a:ea typeface="Calibri" panose="020F0502020204030204" pitchFamily="34" charset="0"/>
              </a:rPr>
              <a:t> side of the </a:t>
            </a:r>
            <a:r>
              <a:rPr lang="it-IT" sz="3200" dirty="0" err="1">
                <a:effectLst/>
                <a:latin typeface="Calibri (Corpo)"/>
                <a:ea typeface="Calibri" panose="020F0502020204030204" pitchFamily="34" charset="0"/>
              </a:rPr>
              <a:t>liver</a:t>
            </a:r>
            <a:r>
              <a:rPr lang="it-IT" sz="3200" dirty="0">
                <a:effectLst/>
                <a:latin typeface="Calibri (Corpo)"/>
                <a:ea typeface="Calibri" panose="020F0502020204030204" pitchFamily="34" charset="0"/>
              </a:rPr>
              <a:t>, on the </a:t>
            </a:r>
            <a:r>
              <a:rPr lang="it-IT" sz="3200" dirty="0" err="1">
                <a:effectLst/>
                <a:latin typeface="Calibri (Corpo)"/>
                <a:ea typeface="Calibri" panose="020F0502020204030204" pitchFamily="34" charset="0"/>
              </a:rPr>
              <a:t>right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compared</a:t>
            </a:r>
            <a:r>
              <a:rPr lang="it-IT" sz="3200" dirty="0">
                <a:effectLst/>
                <a:latin typeface="Calibri (Corpo)"/>
                <a:ea typeface="Calibri" panose="020F0502020204030204" pitchFamily="34" charset="0"/>
              </a:rPr>
              <a:t> to the </a:t>
            </a:r>
            <a:r>
              <a:rPr lang="it-IT" sz="3200" dirty="0" err="1">
                <a:effectLst/>
                <a:latin typeface="Calibri (Corpo)"/>
                <a:ea typeface="Calibri" panose="020F0502020204030204" pitchFamily="34" charset="0"/>
              </a:rPr>
              <a:t>lesions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indicated</a:t>
            </a:r>
            <a:r>
              <a:rPr lang="it-IT" sz="3200" dirty="0">
                <a:effectLst/>
                <a:latin typeface="Calibri (Corpo)"/>
                <a:ea typeface="Calibri" panose="020F0502020204030204" pitchFamily="34" charset="0"/>
              </a:rPr>
              <a:t> with the </a:t>
            </a:r>
            <a:r>
              <a:rPr lang="it-IT" sz="3200" dirty="0" err="1">
                <a:effectLst/>
                <a:latin typeface="Calibri (Corpo)"/>
                <a:ea typeface="Calibri" panose="020F0502020204030204" pitchFamily="34" charset="0"/>
              </a:rPr>
              <a:t>letters</a:t>
            </a:r>
            <a:r>
              <a:rPr lang="it-IT" sz="3200" dirty="0">
                <a:effectLst/>
                <a:latin typeface="Calibri (Corpo)"/>
                <a:ea typeface="Calibri" panose="020F0502020204030204" pitchFamily="34" charset="0"/>
              </a:rPr>
              <a:t> A and B, </a:t>
            </a:r>
            <a:r>
              <a:rPr lang="it-IT" sz="3200" dirty="0" err="1">
                <a:effectLst/>
                <a:latin typeface="Calibri (Corpo)"/>
                <a:ea typeface="Calibri" panose="020F0502020204030204" pitchFamily="34" charset="0"/>
              </a:rPr>
              <a:t>two</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other</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lesions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involving</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glissonian</a:t>
            </a:r>
            <a:r>
              <a:rPr lang="it-IT" sz="3200" dirty="0">
                <a:effectLst/>
                <a:latin typeface="Calibri (Corpo)"/>
                <a:ea typeface="Calibri" panose="020F0502020204030204" pitchFamily="34" charset="0"/>
              </a:rPr>
              <a:t> and the </a:t>
            </a:r>
            <a:r>
              <a:rPr lang="it-IT" sz="3200" dirty="0" err="1">
                <a:effectLst/>
                <a:latin typeface="Calibri (Corpo)"/>
                <a:ea typeface="Calibri" panose="020F0502020204030204" pitchFamily="34" charset="0"/>
              </a:rPr>
              <a:t>underlying</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hepatic</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parenchyma</a:t>
            </a:r>
            <a:r>
              <a:rPr lang="it-IT" sz="3200" dirty="0">
                <a:effectLst/>
                <a:latin typeface="Calibri (Corpo)"/>
                <a:ea typeface="Calibri" panose="020F0502020204030204" pitchFamily="34" charset="0"/>
              </a:rPr>
              <a:t>. The first of </a:t>
            </a:r>
            <a:r>
              <a:rPr lang="it-IT" sz="3200" dirty="0" err="1">
                <a:effectLst/>
                <a:latin typeface="Calibri (Corpo)"/>
                <a:ea typeface="Calibri" panose="020F0502020204030204" pitchFamily="34" charset="0"/>
              </a:rPr>
              <a:t>these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lesions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was</a:t>
            </a:r>
            <a:r>
              <a:rPr lang="it-IT" sz="3200" dirty="0">
                <a:effectLst/>
                <a:latin typeface="Calibri (Corpo)"/>
                <a:ea typeface="Calibri" panose="020F0502020204030204" pitchFamily="34" charset="0"/>
              </a:rPr>
              <a:t> linear, with regular </a:t>
            </a:r>
            <a:r>
              <a:rPr lang="it-IT" sz="3200" dirty="0" err="1">
                <a:effectLst/>
                <a:latin typeface="Calibri (Corpo)"/>
                <a:ea typeface="Calibri" panose="020F0502020204030204" pitchFamily="34" charset="0"/>
              </a:rPr>
              <a:t>margins</a:t>
            </a:r>
            <a:r>
              <a:rPr lang="it-IT" sz="3200" dirty="0">
                <a:effectLst/>
                <a:latin typeface="Calibri (Corpo)"/>
                <a:ea typeface="Calibri" panose="020F0502020204030204" pitchFamily="34" charset="0"/>
              </a:rPr>
              <a:t>, with acute </a:t>
            </a:r>
            <a:r>
              <a:rPr lang="it-IT" sz="3200" dirty="0" err="1">
                <a:effectLst/>
                <a:latin typeface="Calibri (Corpo)"/>
                <a:ea typeface="Calibri" panose="020F0502020204030204" pitchFamily="34" charset="0"/>
              </a:rPr>
              <a:t>angles</a:t>
            </a:r>
            <a:r>
              <a:rPr lang="it-IT" sz="3200" dirty="0">
                <a:effectLst/>
                <a:latin typeface="Calibri (Corpo)"/>
                <a:ea typeface="Calibri" panose="020F0502020204030204" pitchFamily="34" charset="0"/>
              </a:rPr>
              <a:t>, with a </a:t>
            </a:r>
            <a:r>
              <a:rPr lang="it-IT" sz="3200" dirty="0" err="1">
                <a:effectLst/>
                <a:latin typeface="Calibri (Corpo)"/>
                <a:ea typeface="Calibri" panose="020F0502020204030204" pitchFamily="34" charset="0"/>
              </a:rPr>
              <a:t>length</a:t>
            </a:r>
            <a:r>
              <a:rPr lang="it-IT" sz="3200" dirty="0">
                <a:effectLst/>
                <a:latin typeface="Calibri (Corpo)"/>
                <a:ea typeface="Calibri" panose="020F0502020204030204" pitchFamily="34" charset="0"/>
              </a:rPr>
              <a:t> comparable with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indicated</a:t>
            </a:r>
            <a:r>
              <a:rPr lang="it-IT" sz="3200" dirty="0">
                <a:effectLst/>
                <a:latin typeface="Calibri (Corpo)"/>
                <a:ea typeface="Calibri" panose="020F0502020204030204" pitchFamily="34" charset="0"/>
              </a:rPr>
              <a:t> with the </a:t>
            </a:r>
            <a:r>
              <a:rPr lang="it-IT" sz="3200" dirty="0" err="1">
                <a:effectLst/>
                <a:latin typeface="Calibri (Corpo)"/>
                <a:ea typeface="Calibri" panose="020F0502020204030204" pitchFamily="34" charset="0"/>
              </a:rPr>
              <a:t>letter</a:t>
            </a:r>
            <a:r>
              <a:rPr lang="it-IT" sz="3200" dirty="0">
                <a:effectLst/>
                <a:latin typeface="Calibri (Corpo)"/>
                <a:ea typeface="Calibri" panose="020F0502020204030204" pitchFamily="34" charset="0"/>
              </a:rPr>
              <a:t> A, </a:t>
            </a:r>
            <a:r>
              <a:rPr lang="it-IT" sz="3200" dirty="0" err="1">
                <a:effectLst/>
                <a:latin typeface="Calibri (Corpo)"/>
                <a:ea typeface="Calibri" panose="020F0502020204030204" pitchFamily="34" charset="0"/>
              </a:rPr>
              <a:t>distant</a:t>
            </a:r>
            <a:r>
              <a:rPr lang="it-IT" sz="3200" dirty="0">
                <a:effectLst/>
                <a:latin typeface="Calibri (Corpo)"/>
                <a:ea typeface="Calibri" panose="020F0502020204030204" pitchFamily="34" charset="0"/>
              </a:rPr>
              <a:t> from </a:t>
            </a:r>
            <a:r>
              <a:rPr lang="it-IT" sz="3200" dirty="0" err="1">
                <a:effectLst/>
                <a:latin typeface="Calibri (Corpo)"/>
                <a:ea typeface="Calibri" panose="020F0502020204030204" pitchFamily="34" charset="0"/>
              </a:rPr>
              <a:t>this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approximately</a:t>
            </a:r>
            <a:r>
              <a:rPr lang="it-IT" sz="3200" dirty="0">
                <a:effectLst/>
                <a:latin typeface="Calibri (Corpo)"/>
                <a:ea typeface="Calibri" panose="020F0502020204030204" pitchFamily="34" charset="0"/>
              </a:rPr>
              <a:t> 1 cm and </a:t>
            </a:r>
            <a:r>
              <a:rPr lang="it-IT" sz="3200" dirty="0" err="1">
                <a:effectLst/>
                <a:latin typeface="Calibri (Corpo)"/>
                <a:ea typeface="Calibri" panose="020F0502020204030204" pitchFamily="34" charset="0"/>
              </a:rPr>
              <a:t>aligned</a:t>
            </a:r>
            <a:r>
              <a:rPr lang="it-IT" sz="3200" dirty="0">
                <a:effectLst/>
                <a:latin typeface="Calibri (Corpo)"/>
                <a:ea typeface="Calibri" panose="020F0502020204030204" pitchFamily="34" charset="0"/>
              </a:rPr>
              <a:t> on the </a:t>
            </a:r>
            <a:r>
              <a:rPr lang="it-IT" sz="3200" dirty="0" err="1">
                <a:effectLst/>
                <a:latin typeface="Calibri (Corpo)"/>
                <a:ea typeface="Calibri" panose="020F0502020204030204" pitchFamily="34" charset="0"/>
              </a:rPr>
              <a:t>same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transversal</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axis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indicated</a:t>
            </a:r>
            <a:r>
              <a:rPr lang="it-IT" sz="3200" dirty="0">
                <a:effectLst/>
                <a:latin typeface="Calibri (Corpo)"/>
                <a:ea typeface="Calibri" panose="020F0502020204030204" pitchFamily="34" charset="0"/>
              </a:rPr>
              <a:t> with the </a:t>
            </a:r>
            <a:r>
              <a:rPr lang="it-IT" sz="3200" dirty="0" err="1">
                <a:effectLst/>
                <a:latin typeface="Calibri (Corpo)"/>
                <a:ea typeface="Calibri" panose="020F0502020204030204" pitchFamily="34" charset="0"/>
              </a:rPr>
              <a:t>letter</a:t>
            </a:r>
            <a:r>
              <a:rPr lang="it-IT" sz="3200" dirty="0">
                <a:effectLst/>
                <a:latin typeface="Calibri (Corpo)"/>
                <a:ea typeface="Calibri" panose="020F0502020204030204" pitchFamily="34" charset="0"/>
              </a:rPr>
              <a:t> G). </a:t>
            </a:r>
          </a:p>
          <a:p>
            <a:pPr marL="0" indent="0">
              <a:buNone/>
            </a:pPr>
            <a:r>
              <a:rPr lang="it-IT" sz="3200" dirty="0" err="1">
                <a:effectLst/>
                <a:latin typeface="Calibri (Corpo)"/>
                <a:ea typeface="Calibri" panose="020F0502020204030204" pitchFamily="34" charset="0"/>
              </a:rPr>
              <a:t>darker</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areas</a:t>
            </a:r>
            <a:r>
              <a:rPr lang="it-IT" sz="3200" dirty="0">
                <a:effectLst/>
                <a:latin typeface="Calibri (Corpo)"/>
                <a:ea typeface="Calibri" panose="020F0502020204030204" pitchFamily="34" charset="0"/>
              </a:rPr>
              <a:t> can be </a:t>
            </a:r>
            <a:r>
              <a:rPr lang="it-IT" sz="3200" dirty="0" err="1">
                <a:effectLst/>
                <a:latin typeface="Calibri (Corpo)"/>
                <a:ea typeface="Calibri" panose="020F0502020204030204" pitchFamily="34" charset="0"/>
              </a:rPr>
              <a:t>seen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híghlight</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activation</a:t>
            </a:r>
            <a:r>
              <a:rPr lang="it-IT" sz="3200" dirty="0">
                <a:effectLst/>
                <a:latin typeface="Calibri (Corpo)"/>
                <a:ea typeface="Calibri" panose="020F0502020204030204" pitchFamily="34" charset="0"/>
              </a:rPr>
              <a:t> of the </a:t>
            </a:r>
            <a:r>
              <a:rPr lang="it-IT" sz="3200" dirty="0" err="1">
                <a:effectLst/>
                <a:latin typeface="Calibri (Corpo)"/>
                <a:ea typeface="Calibri" panose="020F0502020204030204" pitchFamily="34" charset="0"/>
              </a:rPr>
              <a:t>tryptase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near</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lesion</a:t>
            </a:r>
            <a:r>
              <a:rPr lang="it-IT" sz="3200" dirty="0">
                <a:effectLst/>
                <a:latin typeface="Calibri (Corpo)"/>
                <a:ea typeface="Calibri" panose="020F0502020204030204" pitchFamily="34" charset="0"/>
              </a:rPr>
              <a:t> D </a:t>
            </a:r>
            <a:endParaRPr lang="it-IT" sz="3200" dirty="0">
              <a:latin typeface="Calibri (Corpo)"/>
            </a:endParaRPr>
          </a:p>
        </p:txBody>
      </p:sp>
    </p:spTree>
    <p:extLst>
      <p:ext uri="{BB962C8B-B14F-4D97-AF65-F5344CB8AC3E}">
        <p14:creationId xmlns:p14="http://schemas.microsoft.com/office/powerpoint/2010/main" val="395777478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39C0892-4630-6800-46E5-FCC1FEBBFF32}"/>
              </a:ext>
            </a:extLst>
          </p:cNvPr>
          <p:cNvSpPr>
            <a:spLocks noGrp="1"/>
          </p:cNvSpPr>
          <p:nvPr>
            <p:ph idx="1"/>
          </p:nvPr>
        </p:nvSpPr>
        <p:spPr>
          <a:xfrm>
            <a:off x="498764" y="515389"/>
            <a:ext cx="10855036" cy="5661574"/>
          </a:xfrm>
        </p:spPr>
        <p:txBody>
          <a:bodyPr>
            <a:normAutofit/>
          </a:bodyPr>
          <a:lstStyle/>
          <a:p>
            <a:pPr>
              <a:buFontTx/>
              <a:buChar char="-"/>
            </a:pPr>
            <a:r>
              <a:rPr lang="it-IT" sz="3200" dirty="0" err="1">
                <a:effectLst/>
                <a:latin typeface="Calibri (Corpo)"/>
                <a:ea typeface="Calibri" panose="020F0502020204030204" pitchFamily="34" charset="0"/>
              </a:rPr>
              <a:t>it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repeated</a:t>
            </a:r>
            <a:r>
              <a:rPr lang="it-IT" sz="3200" dirty="0">
                <a:effectLst/>
                <a:latin typeface="Calibri (Corpo)"/>
                <a:ea typeface="Calibri" panose="020F0502020204030204" pitchFamily="34" charset="0"/>
              </a:rPr>
              <a:t> - </a:t>
            </a:r>
            <a:r>
              <a:rPr lang="it-IT" sz="3200" dirty="0" err="1">
                <a:effectLst/>
                <a:latin typeface="Calibri (Corpo)"/>
                <a:ea typeface="Calibri" panose="020F0502020204030204" pitchFamily="34" charset="0"/>
              </a:rPr>
              <a:t>completely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detached</a:t>
            </a:r>
            <a:r>
              <a:rPr lang="it-IT" sz="3200" dirty="0">
                <a:effectLst/>
                <a:latin typeface="Calibri (Corpo)"/>
                <a:ea typeface="Calibri" panose="020F0502020204030204" pitchFamily="34" charset="0"/>
              </a:rPr>
              <a:t> and </a:t>
            </a:r>
            <a:r>
              <a:rPr lang="it-IT" sz="3200" dirty="0" err="1">
                <a:effectLst/>
                <a:latin typeface="Calibri (Corpo)"/>
                <a:ea typeface="Calibri" panose="020F0502020204030204" pitchFamily="34" charset="0"/>
              </a:rPr>
              <a:t>completely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incoherent</a:t>
            </a:r>
            <a:r>
              <a:rPr lang="it-IT" sz="3200" dirty="0">
                <a:effectLst/>
                <a:latin typeface="Calibri (Corpo)"/>
                <a:ea typeface="Calibri" panose="020F0502020204030204" pitchFamily="34" charset="0"/>
              </a:rPr>
              <a:t> with </a:t>
            </a:r>
            <a:r>
              <a:rPr lang="it-IT" sz="3200" dirty="0" err="1">
                <a:effectLst/>
                <a:latin typeface="Calibri (Corpo)"/>
                <a:ea typeface="Calibri" panose="020F0502020204030204" pitchFamily="34" charset="0"/>
              </a:rPr>
              <a:t>respect</a:t>
            </a:r>
            <a:r>
              <a:rPr lang="it-IT" sz="3200" dirty="0">
                <a:effectLst/>
                <a:latin typeface="Calibri (Corpo)"/>
                <a:ea typeface="Calibri" panose="020F0502020204030204" pitchFamily="34" charset="0"/>
              </a:rPr>
              <a:t> to a mere cutting </a:t>
            </a:r>
            <a:r>
              <a:rPr lang="it-IT" sz="3200" dirty="0" err="1">
                <a:effectLst/>
                <a:latin typeface="Calibri (Corpo)"/>
                <a:ea typeface="Calibri" panose="020F0502020204030204" pitchFamily="34" charset="0"/>
              </a:rPr>
              <a:t>activíty</a:t>
            </a:r>
            <a:endParaRPr lang="it-IT" sz="3200" dirty="0">
              <a:effectLst/>
              <a:latin typeface="Calibri (Corpo)"/>
              <a:ea typeface="Calibri" panose="020F0502020204030204" pitchFamily="34" charset="0"/>
            </a:endParaRPr>
          </a:p>
          <a:p>
            <a:pPr marL="0" indent="0">
              <a:buNone/>
            </a:pPr>
            <a:r>
              <a:rPr lang="it-IT" sz="3200" dirty="0">
                <a:effectLst/>
                <a:latin typeface="Calibri (Corpo)"/>
                <a:ea typeface="Calibri" panose="020F0502020204030204" pitchFamily="34" charset="0"/>
              </a:rPr>
              <a:t>In </a:t>
            </a:r>
            <a:r>
              <a:rPr lang="it-IT" sz="3200" dirty="0" err="1">
                <a:effectLst/>
                <a:latin typeface="Calibri (Corpo)"/>
                <a:ea typeface="Calibri" panose="020F0502020204030204" pitchFamily="34" charset="0"/>
              </a:rPr>
              <a:t>conclusion</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death</a:t>
            </a:r>
            <a:r>
              <a:rPr lang="it-IT" sz="3200" dirty="0">
                <a:effectLst/>
                <a:latin typeface="Calibri (Corpo)"/>
                <a:ea typeface="Calibri" panose="020F0502020204030204" pitchFamily="34" charset="0"/>
              </a:rPr>
              <a:t> of the Mastropietro </a:t>
            </a:r>
            <a:r>
              <a:rPr lang="it-IT" sz="3200" dirty="0" err="1">
                <a:effectLst/>
                <a:latin typeface="Calibri (Corpo)"/>
                <a:ea typeface="Calibri" panose="020F0502020204030204" pitchFamily="34" charset="0"/>
              </a:rPr>
              <a:t>was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consequent</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two</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penetrating</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wounds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inflicted</a:t>
            </a:r>
            <a:r>
              <a:rPr lang="it-IT" sz="3200" dirty="0">
                <a:effectLst/>
                <a:latin typeface="Calibri (Corpo)"/>
                <a:ea typeface="Calibri" panose="020F0502020204030204" pitchFamily="34" charset="0"/>
              </a:rPr>
              <a:t> with a white point </a:t>
            </a:r>
            <a:r>
              <a:rPr lang="it-IT" sz="3200" dirty="0" err="1">
                <a:effectLst/>
                <a:latin typeface="Calibri (Corpo)"/>
                <a:ea typeface="Calibri" panose="020F0502020204030204" pitchFamily="34" charset="0"/>
              </a:rPr>
              <a:t>weapon</a:t>
            </a:r>
            <a:r>
              <a:rPr lang="it-IT" sz="3200" dirty="0">
                <a:effectLst/>
                <a:latin typeface="Calibri (Corpo)"/>
                <a:ea typeface="Calibri" panose="020F0502020204030204" pitchFamily="34" charset="0"/>
              </a:rPr>
              <a:t> and </a:t>
            </a:r>
            <a:r>
              <a:rPr lang="it-IT" sz="3200" dirty="0" err="1">
                <a:effectLst/>
                <a:latin typeface="Calibri (Corpo)"/>
                <a:ea typeface="Calibri" panose="020F0502020204030204" pitchFamily="34" charset="0"/>
              </a:rPr>
              <a:t>cut</a:t>
            </a:r>
            <a:r>
              <a:rPr lang="it-IT" sz="3200" dirty="0">
                <a:effectLst/>
                <a:latin typeface="Calibri (Corpo)"/>
                <a:ea typeface="Calibri" panose="020F0502020204030204" pitchFamily="34" charset="0"/>
              </a:rPr>
              <a:t> in the </a:t>
            </a:r>
            <a:r>
              <a:rPr lang="it-IT" sz="3200" dirty="0" err="1">
                <a:effectLst/>
                <a:latin typeface="Calibri (Corpo)"/>
                <a:ea typeface="Calibri" panose="020F0502020204030204" pitchFamily="34" charset="0"/>
              </a:rPr>
              <a:t>right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hemitoracic</a:t>
            </a:r>
            <a:r>
              <a:rPr lang="it-IT" sz="3200" dirty="0">
                <a:effectLst/>
                <a:latin typeface="Calibri (Corpo)"/>
                <a:ea typeface="Calibri" panose="020F0502020204030204" pitchFamily="34" charset="0"/>
              </a:rPr>
              <a:t> basai site, with a biade </a:t>
            </a:r>
            <a:r>
              <a:rPr lang="it-IT" sz="3200" dirty="0" err="1">
                <a:effectLst/>
                <a:latin typeface="Calibri (Corpo)"/>
                <a:ea typeface="Calibri" panose="020F0502020204030204" pitchFamily="34" charset="0"/>
              </a:rPr>
              <a:t>at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least</a:t>
            </a:r>
            <a:r>
              <a:rPr lang="it-IT" sz="3200" dirty="0">
                <a:effectLst/>
                <a:latin typeface="Calibri (Corpo)"/>
                <a:ea typeface="Calibri" panose="020F0502020204030204" pitchFamily="34" charset="0"/>
              </a:rPr>
              <a:t> 12 / 15 cm long and 1.5/2 cm wide, </a:t>
            </a:r>
            <a:r>
              <a:rPr lang="it-IT" sz="3200" dirty="0" err="1">
                <a:effectLst/>
                <a:latin typeface="Calibri (Corpo)"/>
                <a:ea typeface="Calibri" panose="020F0502020204030204" pitchFamily="34" charset="0"/>
              </a:rPr>
              <a:t>plausibly</a:t>
            </a:r>
            <a:r>
              <a:rPr lang="it-IT" sz="3200" dirty="0">
                <a:effectLst/>
                <a:latin typeface="Calibri (Corpo)"/>
                <a:ea typeface="Calibri" panose="020F0502020204030204" pitchFamily="34" charset="0"/>
              </a:rPr>
              <a:t> single-</a:t>
            </a:r>
            <a:r>
              <a:rPr lang="it-IT" sz="3200" dirty="0" err="1">
                <a:effectLst/>
                <a:latin typeface="Calibri (Corpo)"/>
                <a:ea typeface="Calibri" panose="020F0502020204030204" pitchFamily="34" charset="0"/>
              </a:rPr>
              <a:t>edged</a:t>
            </a:r>
            <a:r>
              <a:rPr lang="it-IT" sz="3200" dirty="0">
                <a:effectLst/>
                <a:latin typeface="Calibri (Corpo)"/>
                <a:ea typeface="Calibri" panose="020F0502020204030204" pitchFamily="34" charset="0"/>
              </a:rPr>
              <a:t> . </a:t>
            </a:r>
            <a:r>
              <a:rPr lang="it-IT" sz="3200" dirty="0" err="1">
                <a:effectLst/>
                <a:latin typeface="Calibri (Corpo)"/>
                <a:ea typeface="Calibri" panose="020F0502020204030204" pitchFamily="34" charset="0"/>
              </a:rPr>
              <a:t>Since</a:t>
            </a:r>
            <a:r>
              <a:rPr lang="it-IT" sz="3200" dirty="0">
                <a:effectLst/>
                <a:latin typeface="Calibri (Corpo)"/>
                <a:ea typeface="Calibri" panose="020F0502020204030204" pitchFamily="34" charset="0"/>
              </a:rPr>
              <a:t> a </a:t>
            </a:r>
            <a:r>
              <a:rPr lang="it-IT" sz="3200" dirty="0" err="1">
                <a:effectLst/>
                <a:latin typeface="Calibri (Corpo)"/>
                <a:ea typeface="Calibri" panose="020F0502020204030204" pitchFamily="34" charset="0"/>
              </a:rPr>
              <a:t>knife</a:t>
            </a:r>
            <a:r>
              <a:rPr lang="it-IT" sz="3200" dirty="0">
                <a:effectLst/>
                <a:latin typeface="Calibri (Corpo)"/>
                <a:ea typeface="Calibri" panose="020F0502020204030204" pitchFamily="34" charset="0"/>
              </a:rPr>
              <a:t> and a </a:t>
            </a:r>
            <a:r>
              <a:rPr lang="it-IT" sz="3200" dirty="0" err="1">
                <a:effectLst/>
                <a:latin typeface="Calibri (Corpo)"/>
                <a:ea typeface="Calibri" panose="020F0502020204030204" pitchFamily="34" charset="0"/>
              </a:rPr>
              <a:t>cleaver</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had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been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found</a:t>
            </a:r>
            <a:r>
              <a:rPr lang="it-IT" sz="3200" dirty="0">
                <a:effectLst/>
                <a:latin typeface="Calibri (Corpo)"/>
                <a:ea typeface="Calibri" panose="020F0502020204030204" pitchFamily="34" charset="0"/>
              </a:rPr>
              <a:t> in </a:t>
            </a:r>
            <a:r>
              <a:rPr lang="it-IT" sz="3200" dirty="0" err="1">
                <a:effectLst/>
                <a:latin typeface="Calibri (Corpo)"/>
                <a:ea typeface="Calibri" panose="020F0502020204030204" pitchFamily="34" charset="0"/>
              </a:rPr>
              <a:t>Oseghale's</a:t>
            </a:r>
            <a:r>
              <a:rPr lang="it-IT" sz="3200" dirty="0">
                <a:effectLst/>
                <a:latin typeface="Calibri (Corpo)"/>
                <a:ea typeface="Calibri" panose="020F0502020204030204" pitchFamily="34" charset="0"/>
              </a:rPr>
              <a:t> house and the </a:t>
            </a:r>
            <a:r>
              <a:rPr lang="it-IT" sz="3200" dirty="0" err="1">
                <a:effectLst/>
                <a:latin typeface="Calibri (Corpo)"/>
                <a:ea typeface="Calibri" panose="020F0502020204030204" pitchFamily="34" charset="0"/>
              </a:rPr>
              <a:t>defendant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claimed</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have</a:t>
            </a:r>
            <a:r>
              <a:rPr lang="it-IT" sz="3200" dirty="0">
                <a:effectLst/>
                <a:latin typeface="Calibri (Corpo)"/>
                <a:ea typeface="Calibri" panose="020F0502020204030204" pitchFamily="34" charset="0"/>
              </a:rPr>
              <a:t> made use of tools </a:t>
            </a:r>
            <a:r>
              <a:rPr lang="it-IT" sz="3200" dirty="0" err="1">
                <a:effectLst/>
                <a:latin typeface="Calibri (Corpo)"/>
                <a:ea typeface="Calibri" panose="020F0502020204030204" pitchFamily="34" charset="0"/>
              </a:rPr>
              <a:t>present</a:t>
            </a:r>
            <a:r>
              <a:rPr lang="it-IT" sz="3200" dirty="0">
                <a:effectLst/>
                <a:latin typeface="Calibri (Corpo)"/>
                <a:ea typeface="Calibri" panose="020F0502020204030204" pitchFamily="34" charset="0"/>
              </a:rPr>
              <a:t> in the house, </a:t>
            </a:r>
            <a:r>
              <a:rPr lang="it-IT" sz="3200" dirty="0" err="1">
                <a:effectLst/>
                <a:latin typeface="Calibri (Corpo)"/>
                <a:ea typeface="Calibri" panose="020F0502020204030204" pitchFamily="34" charset="0"/>
              </a:rPr>
              <a:t>even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if</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only</a:t>
            </a:r>
            <a:r>
              <a:rPr lang="it-IT" sz="3200" dirty="0">
                <a:effectLst/>
                <a:latin typeface="Calibri (Corpo)"/>
                <a:ea typeface="Calibri" panose="020F0502020204030204" pitchFamily="34" charset="0"/>
              </a:rPr>
              <a:t> for the </a:t>
            </a:r>
            <a:r>
              <a:rPr lang="it-IT" sz="3200" dirty="0" err="1">
                <a:effectLst/>
                <a:latin typeface="Calibri (Corpo)"/>
                <a:ea typeface="Calibri" panose="020F0502020204030204" pitchFamily="34" charset="0"/>
              </a:rPr>
              <a:t>operations</a:t>
            </a:r>
            <a:r>
              <a:rPr lang="it-IT" sz="3200" dirty="0">
                <a:effectLst/>
                <a:latin typeface="Calibri (Corpo)"/>
                <a:ea typeface="Calibri" panose="020F0502020204030204" pitchFamily="34" charset="0"/>
              </a:rPr>
              <a:t> of cutting, </a:t>
            </a:r>
            <a:r>
              <a:rPr lang="it-IT" sz="3200" dirty="0" err="1">
                <a:effectLst/>
                <a:latin typeface="Calibri (Corpo)"/>
                <a:ea typeface="Calibri" panose="020F0502020204030204" pitchFamily="34" charset="0"/>
              </a:rPr>
              <a:t>it</a:t>
            </a:r>
            <a:r>
              <a:rPr lang="it-IT" sz="3200" dirty="0">
                <a:effectLst/>
                <a:latin typeface="Calibri (Corpo)"/>
                <a:ea typeface="Calibri" panose="020F0502020204030204" pitchFamily="34" charset="0"/>
              </a:rPr>
              <a:t> can be </a:t>
            </a:r>
            <a:r>
              <a:rPr lang="it-IT" sz="3200" dirty="0" err="1">
                <a:effectLst/>
                <a:latin typeface="Calibri (Corpo)"/>
                <a:ea typeface="Calibri" panose="020F0502020204030204" pitchFamily="34" charset="0"/>
              </a:rPr>
              <a:t>deduced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the murder action </a:t>
            </a:r>
            <a:r>
              <a:rPr lang="it-IT" sz="3200" dirty="0" err="1">
                <a:effectLst/>
                <a:latin typeface="Calibri (Corpo)"/>
                <a:ea typeface="Calibri" panose="020F0502020204030204" pitchFamily="34" charset="0"/>
              </a:rPr>
              <a:t>was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completed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only</a:t>
            </a:r>
            <a:r>
              <a:rPr lang="it-IT" sz="3200" dirty="0">
                <a:effectLst/>
                <a:latin typeface="Calibri (Corpo)"/>
                <a:ea typeface="Calibri" panose="020F0502020204030204" pitchFamily="34" charset="0"/>
              </a:rPr>
              <a:t> with a </a:t>
            </a:r>
            <a:r>
              <a:rPr lang="it-IT" sz="3200" dirty="0" err="1">
                <a:effectLst/>
                <a:latin typeface="Calibri (Corpo)"/>
                <a:ea typeface="Calibri" panose="020F0502020204030204" pitchFamily="34" charset="0"/>
              </a:rPr>
              <a:t>knife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while</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cleaver</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was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probably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used</a:t>
            </a:r>
            <a:r>
              <a:rPr lang="it-IT" sz="3200" dirty="0">
                <a:effectLst/>
                <a:latin typeface="Calibri (Corpo)"/>
                <a:ea typeface="Calibri" panose="020F0502020204030204" pitchFamily="34" charset="0"/>
              </a:rPr>
              <a:t> for more </a:t>
            </a:r>
            <a:r>
              <a:rPr lang="it-IT" sz="3200" dirty="0" err="1">
                <a:effectLst/>
                <a:latin typeface="Calibri (Corpo)"/>
                <a:ea typeface="Calibri" panose="020F0502020204030204" pitchFamily="34" charset="0"/>
              </a:rPr>
              <a:t>complex</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operations</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disarticulation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sternotomy</a:t>
            </a:r>
            <a:r>
              <a:rPr lang="it-IT" sz="3200" dirty="0">
                <a:effectLst/>
                <a:latin typeface="Calibri (Corpo)"/>
                <a:ea typeface="Calibri" panose="020F0502020204030204" pitchFamily="34" charset="0"/>
              </a:rPr>
              <a:t> and </a:t>
            </a:r>
            <a:r>
              <a:rPr lang="it-IT" sz="3200" dirty="0" err="1">
                <a:effectLst/>
                <a:latin typeface="Calibri (Corpo)"/>
                <a:ea typeface="Calibri" panose="020F0502020204030204" pitchFamily="34" charset="0"/>
              </a:rPr>
              <a:t>beheading</a:t>
            </a:r>
            <a:r>
              <a:rPr lang="it-IT" sz="3200" dirty="0">
                <a:effectLst/>
                <a:latin typeface="Calibri (Corpo)"/>
                <a:ea typeface="Calibri" panose="020F0502020204030204" pitchFamily="34" charset="0"/>
              </a:rPr>
              <a:t>. </a:t>
            </a:r>
            <a:endParaRPr lang="it-IT" sz="3200" dirty="0">
              <a:latin typeface="Calibri (Corpo)"/>
            </a:endParaRPr>
          </a:p>
        </p:txBody>
      </p:sp>
    </p:spTree>
    <p:extLst>
      <p:ext uri="{BB962C8B-B14F-4D97-AF65-F5344CB8AC3E}">
        <p14:creationId xmlns:p14="http://schemas.microsoft.com/office/powerpoint/2010/main" val="1987804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FB70998-B20A-BAB6-B3A4-FE0041130264}"/>
              </a:ext>
            </a:extLst>
          </p:cNvPr>
          <p:cNvSpPr>
            <a:spLocks noGrp="1"/>
          </p:cNvSpPr>
          <p:nvPr>
            <p:ph idx="1"/>
          </p:nvPr>
        </p:nvSpPr>
        <p:spPr>
          <a:xfrm>
            <a:off x="424206" y="150830"/>
            <a:ext cx="11415860" cy="6026134"/>
          </a:xfrm>
        </p:spPr>
        <p:txBody>
          <a:bodyPr>
            <a:noAutofit/>
          </a:bodyPr>
          <a:lstStyle/>
          <a:p>
            <a:pPr marL="0" indent="0">
              <a:buNone/>
            </a:pPr>
            <a:r>
              <a:rPr lang="it-IT" sz="3200" dirty="0"/>
              <a:t>Operazione di distruzione, specificamente concernente la cute interessata dalle due ferite in ingresso del coltello, ritenute mortali, volta ad ostacolare, come meglio si vedrà, la puntuale ricostruzione della vicenda omicidiaria.</a:t>
            </a:r>
          </a:p>
          <a:p>
            <a:pPr marL="0" indent="0">
              <a:buNone/>
            </a:pPr>
            <a:r>
              <a:rPr lang="it-IT" sz="3200" dirty="0"/>
              <a:t>Nel caso di specie, giova ribadire; altresì, che, a tutt’oggi, non p dato comprendere cosa l’imputato abbia fatto dei tessuti del collo della ragazza e del diaframma (muscolo di notevoli dimensioni che separa la cavità toracica da quella addominale e che era asportato, con ogni probabilità ed in assenza di qualsivoglia diversa spiegazione, per meglio "lavare" i tessuti sottostanti), non rinvenuti, e che il " depistaggio" accuratamente posto in essere effettivamente conseguiva, almeno in parte, gli effetti auspicati. </a:t>
            </a:r>
          </a:p>
        </p:txBody>
      </p:sp>
    </p:spTree>
    <p:extLst>
      <p:ext uri="{BB962C8B-B14F-4D97-AF65-F5344CB8AC3E}">
        <p14:creationId xmlns:p14="http://schemas.microsoft.com/office/powerpoint/2010/main" val="242610372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BCE5A14-C8BC-C104-51BF-295101B97FB1}"/>
              </a:ext>
            </a:extLst>
          </p:cNvPr>
          <p:cNvSpPr>
            <a:spLocks noGrp="1"/>
          </p:cNvSpPr>
          <p:nvPr>
            <p:ph idx="1"/>
          </p:nvPr>
        </p:nvSpPr>
        <p:spPr>
          <a:xfrm>
            <a:off x="498764" y="432262"/>
            <a:ext cx="10855036" cy="5744701"/>
          </a:xfrm>
        </p:spPr>
        <p:txBody>
          <a:bodyPr>
            <a:noAutofit/>
          </a:bodyPr>
          <a:lstStyle/>
          <a:p>
            <a:pPr marL="0" indent="0">
              <a:buNone/>
            </a:pPr>
            <a:r>
              <a:rPr lang="it-IT" sz="3200" kern="100" dirty="0" err="1">
                <a:effectLst/>
                <a:latin typeface="Calibri (Corpo)"/>
                <a:ea typeface="Calibri" panose="020F0502020204030204" pitchFamily="34" charset="0"/>
                <a:cs typeface="Times New Roman" panose="02020603050405020304" pitchFamily="18" charset="0"/>
              </a:rPr>
              <a:t>As</a:t>
            </a:r>
            <a:r>
              <a:rPr lang="it-IT" sz="3200" kern="100" dirty="0">
                <a:effectLst/>
                <a:latin typeface="Calibri (Corpo)"/>
                <a:ea typeface="Calibri" panose="020F0502020204030204" pitchFamily="34" charset="0"/>
                <a:cs typeface="Times New Roman" panose="02020603050405020304" pitchFamily="18" charset="0"/>
              </a:rPr>
              <a:t> I </a:t>
            </a:r>
            <a:r>
              <a:rPr lang="it-IT" sz="3200" kern="100" dirty="0" err="1">
                <a:effectLst/>
                <a:latin typeface="Calibri (Corpo)"/>
                <a:ea typeface="Calibri" panose="020F0502020204030204" pitchFamily="34" charset="0"/>
                <a:cs typeface="Times New Roman" panose="02020603050405020304" pitchFamily="18" charset="0"/>
              </a:rPr>
              <a:t>did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revision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but</a:t>
            </a:r>
            <a:r>
              <a:rPr lang="it-IT" sz="3200" kern="100" dirty="0">
                <a:effectLst/>
                <a:latin typeface="Calibri (Corpo)"/>
                <a:ea typeface="Calibri" panose="020F0502020204030204" pitchFamily="34" charset="0"/>
                <a:cs typeface="Times New Roman" panose="02020603050405020304" pitchFamily="18" charset="0"/>
              </a:rPr>
              <a:t> I </a:t>
            </a:r>
            <a:r>
              <a:rPr lang="it-IT" sz="3200" kern="100" dirty="0" err="1">
                <a:effectLst/>
                <a:latin typeface="Calibri (Corpo)"/>
                <a:ea typeface="Calibri" panose="020F0502020204030204" pitchFamily="34" charset="0"/>
                <a:cs typeface="Times New Roman" panose="02020603050405020304" pitchFamily="18" charset="0"/>
              </a:rPr>
              <a:t>didn't</a:t>
            </a:r>
            <a:r>
              <a:rPr lang="it-IT" sz="3200" kern="100" dirty="0">
                <a:effectLst/>
                <a:latin typeface="Calibri (Corpo)"/>
                <a:ea typeface="Calibri" panose="020F0502020204030204" pitchFamily="34" charset="0"/>
                <a:cs typeface="Times New Roman" panose="02020603050405020304" pitchFamily="18" charset="0"/>
              </a:rPr>
              <a:t> produce </a:t>
            </a:r>
            <a:r>
              <a:rPr lang="it-IT" sz="3200" kern="100" dirty="0" err="1">
                <a:effectLst/>
                <a:latin typeface="Calibri (Corpo)"/>
                <a:ea typeface="Calibri" panose="020F0502020204030204" pitchFamily="34" charset="0"/>
                <a:cs typeface="Times New Roman" panose="02020603050405020304" pitchFamily="18" charset="0"/>
              </a:rPr>
              <a:t>all</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photographs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because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would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have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been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basically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useless</a:t>
            </a:r>
            <a:r>
              <a:rPr lang="it-IT" sz="3200" kern="100" dirty="0">
                <a:effectLst/>
                <a:latin typeface="Calibri (Corpo)"/>
                <a:ea typeface="Calibri" panose="020F0502020204030204" pitchFamily="34" charset="0"/>
                <a:cs typeface="Times New Roman" panose="02020603050405020304" pitchFamily="18" charset="0"/>
              </a:rPr>
              <a:t>, I come back to </a:t>
            </a:r>
            <a:r>
              <a:rPr lang="it-IT" sz="3200" kern="100" dirty="0" err="1">
                <a:effectLst/>
                <a:latin typeface="Calibri (Corpo)"/>
                <a:ea typeface="Calibri" panose="020F0502020204030204" pitchFamily="34" charset="0"/>
                <a:cs typeface="Times New Roman" panose="02020603050405020304" pitchFamily="18" charset="0"/>
              </a:rPr>
              <a:t>underline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my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conviction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resulting</a:t>
            </a:r>
            <a:r>
              <a:rPr lang="it-IT" sz="3200" kern="100" dirty="0">
                <a:effectLst/>
                <a:latin typeface="Calibri (Corpo)"/>
                <a:ea typeface="Calibri" panose="020F0502020204030204" pitchFamily="34" charset="0"/>
                <a:cs typeface="Times New Roman" panose="02020603050405020304" pitchFamily="18" charset="0"/>
              </a:rPr>
              <a:t> by </a:t>
            </a:r>
            <a:r>
              <a:rPr lang="it-IT" sz="3200" kern="100" dirty="0" err="1">
                <a:effectLst/>
                <a:latin typeface="Calibri (Corpo)"/>
                <a:ea typeface="Calibri" panose="020F0502020204030204" pitchFamily="34" charset="0"/>
                <a:cs typeface="Times New Roman" panose="02020603050405020304" pitchFamily="18" charset="0"/>
              </a:rPr>
              <a:t>not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looking</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at</a:t>
            </a:r>
            <a:r>
              <a:rPr lang="it-IT" sz="3200" kern="100" dirty="0">
                <a:effectLst/>
                <a:latin typeface="Calibri (Corpo)"/>
                <a:ea typeface="Calibri" panose="020F0502020204030204" pitchFamily="34" charset="0"/>
                <a:cs typeface="Times New Roman" panose="02020603050405020304" pitchFamily="18" charset="0"/>
              </a:rPr>
              <a:t> a </a:t>
            </a:r>
            <a:r>
              <a:rPr lang="it-IT" sz="3200" kern="100" dirty="0" err="1">
                <a:effectLst/>
                <a:latin typeface="Calibri (Corpo)"/>
                <a:ea typeface="Calibri" panose="020F0502020204030204" pitchFamily="34" charset="0"/>
                <a:cs typeface="Times New Roman" panose="02020603050405020304" pitchFamily="18" charset="0"/>
              </a:rPr>
              <a:t>photograph</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but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looking</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all</a:t>
            </a:r>
            <a:r>
              <a:rPr lang="it-IT" sz="3200" kern="100" dirty="0">
                <a:effectLst/>
                <a:latin typeface="Calibri (Corpo)"/>
                <a:ea typeface="Calibri" panose="020F0502020204030204" pitchFamily="34" charset="0"/>
                <a:cs typeface="Times New Roman" panose="02020603050405020304" pitchFamily="18" charset="0"/>
              </a:rPr>
              <a:t> the fields of </a:t>
            </a:r>
            <a:r>
              <a:rPr lang="it-IT" sz="3200" kern="100" dirty="0" err="1">
                <a:effectLst/>
                <a:latin typeface="Calibri (Corpo)"/>
                <a:ea typeface="Calibri" panose="020F0502020204030204" pitchFamily="34" charset="0"/>
                <a:cs typeface="Times New Roman" panose="02020603050405020304" pitchFamily="18" charset="0"/>
              </a:rPr>
              <a:t>all</a:t>
            </a:r>
            <a:r>
              <a:rPr lang="it-IT" sz="3200" kern="100" dirty="0">
                <a:effectLst/>
                <a:latin typeface="Calibri (Corpo)"/>
                <a:ea typeface="Calibri" panose="020F0502020204030204" pitchFamily="34" charset="0"/>
                <a:cs typeface="Times New Roman" panose="02020603050405020304" pitchFamily="18" charset="0"/>
              </a:rPr>
              <a:t> the slides, I </a:t>
            </a:r>
            <a:r>
              <a:rPr lang="it-IT" sz="3200" kern="100" dirty="0" err="1">
                <a:effectLst/>
                <a:latin typeface="Calibri (Corpo)"/>
                <a:ea typeface="Calibri" panose="020F0502020204030204" pitchFamily="34" charset="0"/>
                <a:cs typeface="Times New Roman" panose="02020603050405020304" pitchFamily="18" charset="0"/>
              </a:rPr>
              <a:t>repeat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again</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same</a:t>
            </a:r>
            <a:r>
              <a:rPr lang="it-IT" sz="3200" kern="100" dirty="0">
                <a:effectLst/>
                <a:latin typeface="Calibri (Corpo)"/>
                <a:ea typeface="Calibri" panose="020F0502020204030204" pitchFamily="34" charset="0"/>
                <a:cs typeface="Times New Roman" panose="02020603050405020304" pitchFamily="18" charset="0"/>
              </a:rPr>
              <a:t> slides and the </a:t>
            </a:r>
            <a:r>
              <a:rPr lang="it-IT" sz="3200" kern="100" dirty="0" err="1">
                <a:effectLst/>
                <a:latin typeface="Calibri (Corpo)"/>
                <a:ea typeface="Calibri" panose="020F0502020204030204" pitchFamily="34" charset="0"/>
                <a:cs typeface="Times New Roman" panose="02020603050405020304" pitchFamily="18" charset="0"/>
              </a:rPr>
              <a:t>same</a:t>
            </a:r>
            <a:r>
              <a:rPr lang="it-IT" sz="3200" kern="100" dirty="0">
                <a:effectLst/>
                <a:latin typeface="Calibri (Corpo)"/>
                <a:ea typeface="Calibri" panose="020F0502020204030204" pitchFamily="34" charset="0"/>
                <a:cs typeface="Times New Roman" panose="02020603050405020304" pitchFamily="18" charset="0"/>
              </a:rPr>
              <a:t> fields, </a:t>
            </a:r>
            <a:r>
              <a:rPr lang="it-IT" sz="3200" kern="100" dirty="0" err="1">
                <a:effectLst/>
                <a:latin typeface="Calibri (Corpo)"/>
                <a:ea typeface="Calibri" panose="020F0502020204030204" pitchFamily="34" charset="0"/>
                <a:cs typeface="Times New Roman" panose="02020603050405020304" pitchFamily="18" charset="0"/>
              </a:rPr>
              <a:t>were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also</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available</a:t>
            </a:r>
            <a:r>
              <a:rPr lang="it-IT" sz="3200" kern="100" dirty="0">
                <a:effectLst/>
                <a:latin typeface="Calibri (Corpo)"/>
                <a:ea typeface="Calibri" panose="020F0502020204030204" pitchFamily="34" charset="0"/>
                <a:cs typeface="Times New Roman" panose="02020603050405020304" pitchFamily="18" charset="0"/>
              </a:rPr>
              <a:t> to Professor Bocci, </a:t>
            </a:r>
            <a:r>
              <a:rPr lang="it-IT" sz="3200" kern="100" dirty="0" err="1">
                <a:effectLst/>
                <a:latin typeface="Calibri (Corpo)"/>
                <a:ea typeface="Calibri" panose="020F0502020204030204" pitchFamily="34" charset="0"/>
                <a:cs typeface="Times New Roman" panose="02020603050405020304" pitchFamily="18" charset="0"/>
              </a:rPr>
              <a:t>but</a:t>
            </a:r>
            <a:r>
              <a:rPr lang="it-IT" sz="3200" kern="100" dirty="0">
                <a:effectLst/>
                <a:latin typeface="Calibri (Corpo)"/>
                <a:ea typeface="Calibri" panose="020F0502020204030204" pitchFamily="34" charset="0"/>
                <a:cs typeface="Times New Roman" panose="02020603050405020304" pitchFamily="18" charset="0"/>
              </a:rPr>
              <a:t> for a limited time, and the </a:t>
            </a:r>
            <a:r>
              <a:rPr lang="it-IT" sz="3200" kern="100" dirty="0" err="1">
                <a:effectLst/>
                <a:latin typeface="Calibri (Corpo)"/>
                <a:ea typeface="Calibri" panose="020F0502020204030204" pitchFamily="34" charset="0"/>
                <a:cs typeface="Times New Roman" panose="02020603050405020304" pitchFamily="18" charset="0"/>
              </a:rPr>
              <a:t>refore</a:t>
            </a:r>
            <a:r>
              <a:rPr lang="it-IT" sz="3200" kern="100" dirty="0">
                <a:effectLst/>
                <a:latin typeface="Calibri (Corpo)"/>
                <a:ea typeface="Calibri" panose="020F0502020204030204" pitchFamily="34" charset="0"/>
                <a:cs typeface="Times New Roman" panose="02020603050405020304" pitchFamily="18" charset="0"/>
              </a:rPr>
              <a:t> from </a:t>
            </a:r>
            <a:r>
              <a:rPr lang="it-IT" sz="3200" kern="100" dirty="0" err="1">
                <a:effectLst/>
                <a:latin typeface="Calibri (Corpo)"/>
                <a:ea typeface="Calibri" panose="020F0502020204030204" pitchFamily="34" charset="0"/>
                <a:cs typeface="Times New Roman" panose="02020603050405020304" pitchFamily="18" charset="0"/>
              </a:rPr>
              <a:t>this</a:t>
            </a:r>
            <a:r>
              <a:rPr lang="it-IT" sz="3200" kern="100" dirty="0">
                <a:effectLst/>
                <a:latin typeface="Calibri (Corpo)"/>
                <a:ea typeface="Calibri" panose="020F0502020204030204" pitchFamily="34" charset="0"/>
                <a:cs typeface="Times New Roman" panose="02020603050405020304" pitchFamily="18" charset="0"/>
              </a:rPr>
              <a:t> point of </a:t>
            </a:r>
            <a:r>
              <a:rPr lang="it-IT" sz="3200" kern="100" dirty="0" err="1">
                <a:effectLst/>
                <a:latin typeface="Calibri (Corpo)"/>
                <a:ea typeface="Calibri" panose="020F0502020204030204" pitchFamily="34" charset="0"/>
                <a:cs typeface="Times New Roman" panose="02020603050405020304" pitchFamily="18" charset="0"/>
              </a:rPr>
              <a:t>view</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is</a:t>
            </a:r>
            <a:r>
              <a:rPr lang="it-IT" sz="3200" kern="100" dirty="0">
                <a:effectLst/>
                <a:latin typeface="Calibri (Corpo)"/>
                <a:ea typeface="Calibri" panose="020F0502020204030204" pitchFamily="34" charset="0"/>
                <a:cs typeface="Times New Roman" panose="02020603050405020304" pitchFamily="18" charset="0"/>
              </a:rPr>
              <a:t> clear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above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all</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it</a:t>
            </a:r>
            <a:r>
              <a:rPr lang="it-IT" sz="3200" kern="100" dirty="0">
                <a:effectLst/>
                <a:latin typeface="Calibri (Corpo)"/>
                <a:ea typeface="Calibri" panose="020F0502020204030204" pitchFamily="34" charset="0"/>
                <a:cs typeface="Times New Roman" panose="02020603050405020304" pitchFamily="18" charset="0"/>
              </a:rPr>
              <a:t> must be </a:t>
            </a:r>
            <a:r>
              <a:rPr lang="it-IT" sz="3200" kern="100" dirty="0" err="1">
                <a:effectLst/>
                <a:latin typeface="Calibri (Corpo)"/>
                <a:ea typeface="Calibri" panose="020F0502020204030204" pitchFamily="34" charset="0"/>
                <a:cs typeface="Times New Roman" panose="02020603050405020304" pitchFamily="18" charset="0"/>
              </a:rPr>
              <a:t>remembered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I, on the </a:t>
            </a:r>
            <a:r>
              <a:rPr lang="it-IT" sz="3200" kern="100" dirty="0" err="1">
                <a:effectLst/>
                <a:latin typeface="Calibri (Corpo)"/>
                <a:ea typeface="Calibri" panose="020F0502020204030204" pitchFamily="34" charset="0"/>
                <a:cs typeface="Times New Roman" panose="02020603050405020304" pitchFamily="18" charset="0"/>
              </a:rPr>
              <a:t>other</a:t>
            </a:r>
            <a:r>
              <a:rPr lang="it-IT" sz="3200" kern="100" dirty="0">
                <a:effectLst/>
                <a:latin typeface="Calibri (Corpo)"/>
                <a:ea typeface="Calibri" panose="020F0502020204030204" pitchFamily="34" charset="0"/>
                <a:cs typeface="Times New Roman" panose="02020603050405020304" pitchFamily="18" charset="0"/>
              </a:rPr>
              <a:t> hand,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the slides </a:t>
            </a:r>
            <a:r>
              <a:rPr lang="it-IT" sz="3200" kern="100" dirty="0" err="1">
                <a:effectLst/>
                <a:latin typeface="Calibri (Corpo)"/>
                <a:ea typeface="Calibri" panose="020F0502020204030204" pitchFamily="34" charset="0"/>
                <a:cs typeface="Times New Roman" panose="02020603050405020304" pitchFamily="18" charset="0"/>
              </a:rPr>
              <a:t>available</a:t>
            </a:r>
            <a:r>
              <a:rPr lang="it-IT" sz="3200" kern="100" dirty="0">
                <a:effectLst/>
                <a:latin typeface="Calibri (Corpo)"/>
                <a:ea typeface="Calibri" panose="020F0502020204030204" pitchFamily="34" charset="0"/>
                <a:cs typeface="Times New Roman" panose="02020603050405020304" pitchFamily="18" charset="0"/>
              </a:rPr>
              <a:t>, for </a:t>
            </a:r>
            <a:r>
              <a:rPr lang="it-IT" sz="3200" kern="100" dirty="0" err="1">
                <a:effectLst/>
                <a:latin typeface="Calibri (Corpo)"/>
                <a:ea typeface="Calibri" panose="020F0502020204030204" pitchFamily="34" charset="0"/>
                <a:cs typeface="Times New Roman" panose="02020603050405020304" pitchFamily="18" charset="0"/>
              </a:rPr>
              <a:t>this</a:t>
            </a:r>
            <a:r>
              <a:rPr lang="it-IT" sz="3200" kern="100" dirty="0">
                <a:effectLst/>
                <a:latin typeface="Calibri (Corpo)"/>
                <a:ea typeface="Calibri" panose="020F0502020204030204" pitchFamily="34" charset="0"/>
                <a:cs typeface="Times New Roman" panose="02020603050405020304" pitchFamily="18" charset="0"/>
              </a:rPr>
              <a:t> contro!, </a:t>
            </a:r>
            <a:r>
              <a:rPr lang="it-IT" sz="3200" kern="100" dirty="0" err="1">
                <a:effectLst/>
                <a:latin typeface="Calibri (Corpo)"/>
                <a:ea typeface="Calibri" panose="020F0502020204030204" pitchFamily="34" charset="0"/>
                <a:cs typeface="Times New Roman" panose="02020603050405020304" pitchFamily="18" charset="0"/>
              </a:rPr>
              <a:t>which</a:t>
            </a:r>
            <a:r>
              <a:rPr lang="it-IT" sz="3200" kern="100" dirty="0">
                <a:effectLst/>
                <a:latin typeface="Calibri (Corpo)"/>
                <a:ea typeface="Calibri" panose="020F0502020204030204" pitchFamily="34" charset="0"/>
                <a:cs typeface="Times New Roman" panose="02020603050405020304" pitchFamily="18" charset="0"/>
              </a:rPr>
              <a:t> I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clearly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asked</a:t>
            </a:r>
            <a:r>
              <a:rPr lang="it-IT" sz="3200" kern="100" dirty="0">
                <a:effectLst/>
                <a:latin typeface="Calibri (Corpo)"/>
                <a:ea typeface="Calibri" panose="020F0502020204030204" pitchFamily="34" charset="0"/>
                <a:cs typeface="Times New Roman" panose="02020603050405020304" pitchFamily="18" charset="0"/>
              </a:rPr>
              <a:t> by Professor </a:t>
            </a:r>
            <a:r>
              <a:rPr lang="it-IT" sz="3200" kern="100" dirty="0" err="1">
                <a:effectLst/>
                <a:latin typeface="Calibri (Corpo)"/>
                <a:ea typeface="Calibri" panose="020F0502020204030204" pitchFamily="34" charset="0"/>
                <a:cs typeface="Times New Roman" panose="02020603050405020304" pitchFamily="18" charset="0"/>
              </a:rPr>
              <a:t>Bacci's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statements</a:t>
            </a:r>
            <a:r>
              <a:rPr lang="it-IT" sz="3200" kern="100" dirty="0">
                <a:effectLst/>
                <a:latin typeface="Calibri (Corpo)"/>
                <a:ea typeface="Calibri" panose="020F0502020204030204" pitchFamily="34" charset="0"/>
                <a:cs typeface="Times New Roman" panose="02020603050405020304" pitchFamily="18" charset="0"/>
              </a:rPr>
              <a:t>, I </a:t>
            </a:r>
            <a:r>
              <a:rPr lang="it-IT" sz="3200" kern="100" dirty="0" err="1">
                <a:effectLst/>
                <a:latin typeface="Calibri (Corpo)"/>
                <a:ea typeface="Calibri" panose="020F0502020204030204" pitchFamily="34" charset="0"/>
                <a:cs typeface="Times New Roman" panose="02020603050405020304" pitchFamily="18" charset="0"/>
              </a:rPr>
              <a:t>did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time and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further</a:t>
            </a:r>
            <a:r>
              <a:rPr lang="it-IT" sz="3200" kern="100" dirty="0">
                <a:effectLst/>
                <a:latin typeface="Calibri (Corpo)"/>
                <a:ea typeface="Calibri" panose="020F0502020204030204" pitchFamily="34" charset="0"/>
                <a:cs typeface="Times New Roman" panose="02020603050405020304" pitchFamily="18" charset="0"/>
              </a:rPr>
              <a:t> con </a:t>
            </a:r>
            <a:r>
              <a:rPr lang="it-IT" sz="3200" kern="100" dirty="0" err="1">
                <a:effectLst/>
                <a:latin typeface="Calibri (Corpo)"/>
                <a:ea typeface="Calibri" panose="020F0502020204030204" pitchFamily="34" charset="0"/>
                <a:cs typeface="Times New Roman" panose="02020603050405020304" pitchFamily="18" charset="0"/>
              </a:rPr>
              <a:t>vinced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in some </a:t>
            </a:r>
            <a:r>
              <a:rPr lang="it-IT" sz="3200" kern="100" dirty="0" err="1">
                <a:effectLst/>
                <a:latin typeface="Calibri (Corpo)"/>
                <a:ea typeface="Calibri" panose="020F0502020204030204" pitchFamily="34" charset="0"/>
                <a:cs typeface="Times New Roman" panose="02020603050405020304" pitchFamily="18" charset="0"/>
              </a:rPr>
              <a:t>cases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there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what</a:t>
            </a:r>
            <a:r>
              <a:rPr lang="it-IT" sz="3200" kern="100" dirty="0">
                <a:effectLst/>
                <a:latin typeface="Calibri (Corpo)"/>
                <a:ea typeface="Calibri" panose="020F0502020204030204" pitchFamily="34" charset="0"/>
                <a:cs typeface="Times New Roman" panose="02020603050405020304" pitchFamily="18" charset="0"/>
              </a:rPr>
              <a:t> he calls the sort of </a:t>
            </a:r>
            <a:r>
              <a:rPr lang="it-IT" sz="3200" kern="100" dirty="0" err="1">
                <a:effectLst/>
                <a:latin typeface="Calibri (Corpo)"/>
                <a:ea typeface="Calibri" panose="020F0502020204030204" pitchFamily="34" charset="0"/>
                <a:cs typeface="Times New Roman" panose="02020603050405020304" pitchFamily="18" charset="0"/>
              </a:rPr>
              <a:t>leukocyte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margination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is</a:t>
            </a:r>
            <a:r>
              <a:rPr lang="it-IT" sz="3200" kern="100" dirty="0">
                <a:effectLst/>
                <a:latin typeface="Calibri (Corpo)"/>
                <a:ea typeface="Calibri" panose="020F0502020204030204" pitchFamily="34" charset="0"/>
                <a:cs typeface="Times New Roman" panose="02020603050405020304" pitchFamily="18" charset="0"/>
              </a:rPr>
              <a:t>, a recall of </a:t>
            </a:r>
            <a:r>
              <a:rPr lang="it-IT" sz="3200" kern="100" dirty="0" err="1">
                <a:effectLst/>
                <a:latin typeface="Calibri (Corpo)"/>
                <a:ea typeface="Calibri" panose="020F0502020204030204" pitchFamily="34" charset="0"/>
                <a:cs typeface="Times New Roman" panose="02020603050405020304" pitchFamily="18" charset="0"/>
              </a:rPr>
              <a:t>leukocytes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within</a:t>
            </a:r>
            <a:r>
              <a:rPr lang="it-IT" sz="3200" kern="100" dirty="0">
                <a:effectLst/>
                <a:latin typeface="Calibri (Corpo)"/>
                <a:ea typeface="Calibri" panose="020F0502020204030204" pitchFamily="34" charset="0"/>
                <a:cs typeface="Times New Roman" panose="02020603050405020304" pitchFamily="18" charset="0"/>
              </a:rPr>
              <a:t> some vessels and in some </a:t>
            </a:r>
            <a:r>
              <a:rPr lang="it-IT" sz="3200" kern="100" dirty="0" err="1">
                <a:effectLst/>
                <a:latin typeface="Calibri (Corpo)"/>
                <a:ea typeface="Calibri" panose="020F0502020204030204" pitchFamily="34" charset="0"/>
                <a:cs typeface="Times New Roman" panose="02020603050405020304" pitchFamily="18" charset="0"/>
              </a:rPr>
              <a:t>others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there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effectLst/>
                <a:latin typeface="Calibri (Corpo)"/>
                <a:ea typeface="Calibri" panose="020F0502020204030204" pitchFamily="34" charset="0"/>
                <a:cs typeface="Times New Roman" panose="02020603050405020304" pitchFamily="18" charset="0"/>
              </a:rPr>
              <a:t> a clear</a:t>
            </a:r>
            <a:r>
              <a:rPr lang="it-IT" sz="3200" kern="100" dirty="0">
                <a:latin typeface="Calibri (Corpo)"/>
                <a:ea typeface="Calibri" panose="020F0502020204030204" pitchFamily="34" charset="0"/>
                <a:cs typeface="Times New Roman" panose="02020603050405020304" pitchFamily="18" charset="0"/>
              </a:rPr>
              <a:t> </a:t>
            </a:r>
            <a:r>
              <a:rPr lang="it-IT" sz="3200" dirty="0" err="1">
                <a:effectLst/>
                <a:latin typeface="Calibri (Corpo)"/>
                <a:ea typeface="Calibri" panose="020F0502020204030204" pitchFamily="34" charset="0"/>
              </a:rPr>
              <a:t>leukocyte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infiltration</a:t>
            </a:r>
            <a:endParaRPr lang="it-IT" sz="3200" dirty="0">
              <a:latin typeface="Calibri (Corpo)"/>
            </a:endParaRPr>
          </a:p>
        </p:txBody>
      </p:sp>
    </p:spTree>
    <p:extLst>
      <p:ext uri="{BB962C8B-B14F-4D97-AF65-F5344CB8AC3E}">
        <p14:creationId xmlns:p14="http://schemas.microsoft.com/office/powerpoint/2010/main" val="24373350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30C466-DADE-63B6-719D-E243C31B980E}"/>
              </a:ext>
            </a:extLst>
          </p:cNvPr>
          <p:cNvSpPr>
            <a:spLocks noGrp="1"/>
          </p:cNvSpPr>
          <p:nvPr>
            <p:ph idx="1"/>
          </p:nvPr>
        </p:nvSpPr>
        <p:spPr>
          <a:xfrm>
            <a:off x="348793" y="263952"/>
            <a:ext cx="11005008" cy="6155702"/>
          </a:xfrm>
        </p:spPr>
        <p:txBody>
          <a:bodyPr>
            <a:noAutofit/>
          </a:bodyPr>
          <a:lstStyle/>
          <a:p>
            <a:pPr marL="0" indent="0">
              <a:buNone/>
            </a:pPr>
            <a:r>
              <a:rPr lang="it-IT" sz="3200" kern="100" dirty="0">
                <a:effectLst/>
                <a:latin typeface="Calibri (Corpo)"/>
                <a:ea typeface="Calibri" panose="020F0502020204030204" pitchFamily="34" charset="0"/>
                <a:cs typeface="Times New Roman" panose="02020603050405020304" pitchFamily="18" charset="0"/>
              </a:rPr>
              <a:t>The </a:t>
            </a:r>
            <a:r>
              <a:rPr lang="it-IT" sz="3200" kern="100" dirty="0" err="1">
                <a:effectLst/>
                <a:latin typeface="Calibri (Corpo)"/>
                <a:ea typeface="Calibri" panose="020F0502020204030204" pitchFamily="34" charset="0"/>
                <a:cs typeface="Times New Roman" panose="02020603050405020304" pitchFamily="18" charset="0"/>
              </a:rPr>
              <a:t>absence</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skin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at</a:t>
            </a:r>
            <a:r>
              <a:rPr lang="it-IT" sz="3200" kern="100" dirty="0">
                <a:effectLst/>
                <a:latin typeface="Calibri (Corpo)"/>
                <a:ea typeface="Calibri" panose="020F0502020204030204" pitchFamily="34" charset="0"/>
                <a:cs typeface="Times New Roman" panose="02020603050405020304" pitchFamily="18" charset="0"/>
              </a:rPr>
              <a:t> the base of the </a:t>
            </a:r>
            <a:r>
              <a:rPr lang="it-IT" sz="3200" kern="100" dirty="0" err="1">
                <a:effectLst/>
                <a:latin typeface="Calibri (Corpo)"/>
                <a:ea typeface="Calibri" panose="020F0502020204030204" pitchFamily="34" charset="0"/>
                <a:cs typeface="Times New Roman" panose="02020603050405020304" pitchFamily="18" charset="0"/>
              </a:rPr>
              <a:t>right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hemithorax</a:t>
            </a:r>
            <a:r>
              <a:rPr lang="it-IT" sz="3200" kern="100" dirty="0">
                <a:effectLst/>
                <a:latin typeface="Calibri (Corpo)"/>
                <a:ea typeface="Calibri" panose="020F0502020204030204" pitchFamily="34" charset="0"/>
                <a:cs typeface="Times New Roman" panose="02020603050405020304" pitchFamily="18" charset="0"/>
              </a:rPr>
              <a:t> and of the </a:t>
            </a:r>
            <a:r>
              <a:rPr lang="it-IT" sz="3200" kern="100" dirty="0" err="1">
                <a:effectLst/>
                <a:latin typeface="Calibri (Corpo)"/>
                <a:ea typeface="Calibri" panose="020F0502020204030204" pitchFamily="34" charset="0"/>
                <a:cs typeface="Times New Roman" panose="02020603050405020304" pitchFamily="18" charset="0"/>
              </a:rPr>
              <a:t>diaphragm</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does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not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allow</a:t>
            </a:r>
            <a:r>
              <a:rPr lang="it-IT" sz="3200" kern="100" dirty="0">
                <a:effectLst/>
                <a:latin typeface="Calibri (Corpo)"/>
                <a:ea typeface="Calibri" panose="020F0502020204030204" pitchFamily="34" charset="0"/>
                <a:cs typeface="Times New Roman" panose="02020603050405020304" pitchFamily="18" charset="0"/>
              </a:rPr>
              <a:t>, on the </a:t>
            </a:r>
            <a:r>
              <a:rPr lang="it-IT" sz="3200" kern="100" dirty="0" err="1">
                <a:effectLst/>
                <a:latin typeface="Calibri (Corpo)"/>
                <a:ea typeface="Calibri" panose="020F0502020204030204" pitchFamily="34" charset="0"/>
                <a:cs typeface="Times New Roman" panose="02020603050405020304" pitchFamily="18" charset="0"/>
              </a:rPr>
              <a:t>other</a:t>
            </a:r>
            <a:r>
              <a:rPr lang="it-IT" sz="3200" kern="100" dirty="0">
                <a:effectLst/>
                <a:latin typeface="Calibri (Corpo)"/>
                <a:ea typeface="Calibri" panose="020F0502020204030204" pitchFamily="34" charset="0"/>
                <a:cs typeface="Times New Roman" panose="02020603050405020304" pitchFamily="18" charset="0"/>
              </a:rPr>
              <a:t> hand, to </a:t>
            </a:r>
            <a:r>
              <a:rPr lang="it-IT" sz="3200" kern="100" dirty="0" err="1">
                <a:effectLst/>
                <a:latin typeface="Calibri (Corpo)"/>
                <a:ea typeface="Calibri" panose="020F0502020204030204" pitchFamily="34" charset="0"/>
                <a:cs typeface="Times New Roman" panose="02020603050405020304" pitchFamily="18" charset="0"/>
              </a:rPr>
              <a:t>establish</a:t>
            </a:r>
            <a:r>
              <a:rPr lang="it-IT" sz="3200" kern="100" dirty="0">
                <a:effectLst/>
                <a:latin typeface="Calibri (Corpo)"/>
                <a:ea typeface="Calibri" panose="020F0502020204030204" pitchFamily="34" charset="0"/>
                <a:cs typeface="Times New Roman" panose="02020603050405020304" pitchFamily="18" charset="0"/>
              </a:rPr>
              <a:t> with </a:t>
            </a:r>
            <a:r>
              <a:rPr lang="it-IT" sz="3200" kern="100" dirty="0" err="1">
                <a:effectLst/>
                <a:latin typeface="Calibri (Corpo)"/>
                <a:ea typeface="Calibri" panose="020F0502020204030204" pitchFamily="34" charset="0"/>
                <a:cs typeface="Times New Roman" panose="02020603050405020304" pitchFamily="18" charset="0"/>
              </a:rPr>
              <a:t>certainty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whether</a:t>
            </a:r>
            <a:r>
              <a:rPr lang="it-IT" sz="3200" kern="100" dirty="0">
                <a:effectLst/>
                <a:latin typeface="Calibri (Corpo)"/>
                <a:ea typeface="Calibri" panose="020F0502020204030204" pitchFamily="34" charset="0"/>
                <a:cs typeface="Times New Roman" panose="02020603050405020304" pitchFamily="18" charset="0"/>
              </a:rPr>
              <a:t> the girl </a:t>
            </a:r>
            <a:r>
              <a:rPr lang="it-IT" sz="3200" kern="100" dirty="0" err="1">
                <a:effectLst/>
                <a:latin typeface="Calibri (Corpo)"/>
                <a:ea typeface="Calibri" panose="020F0502020204030204" pitchFamily="34" charset="0"/>
                <a:cs typeface="Times New Roman" panose="02020603050405020304" pitchFamily="18" charset="0"/>
              </a:rPr>
              <a:t>has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been</a:t>
            </a:r>
            <a:r>
              <a:rPr lang="it-IT" sz="3200" kern="100" dirty="0">
                <a:effectLst/>
                <a:latin typeface="Calibri (Corpo)"/>
                <a:ea typeface="Calibri" panose="020F0502020204030204" pitchFamily="34" charset="0"/>
                <a:cs typeface="Times New Roman" panose="02020603050405020304" pitchFamily="18" charset="0"/>
              </a:rPr>
              <a:t> hit from the back or with </a:t>
            </a:r>
            <a:r>
              <a:rPr lang="it-IT" sz="3200" kern="100" dirty="0" err="1">
                <a:effectLst/>
                <a:latin typeface="Calibri (Corpo)"/>
                <a:ea typeface="Calibri" panose="020F0502020204030204" pitchFamily="34" charset="0"/>
                <a:cs typeface="Times New Roman" panose="02020603050405020304" pitchFamily="18" charset="0"/>
              </a:rPr>
              <a:t>stab</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wounds</a:t>
            </a:r>
            <a:r>
              <a:rPr lang="it-IT" sz="3200" kern="100" dirty="0">
                <a:effectLst/>
                <a:latin typeface="Calibri (Corpo)"/>
                <a:ea typeface="Calibri" panose="020F0502020204030204" pitchFamily="34" charset="0"/>
                <a:cs typeface="Times New Roman" panose="02020603050405020304" pitchFamily="18" charset="0"/>
              </a:rPr>
              <a:t> by the aggressor, </a:t>
            </a:r>
            <a:r>
              <a:rPr lang="it-IT" sz="3200" kern="100" dirty="0" err="1">
                <a:effectLst/>
                <a:latin typeface="Calibri (Corpo)"/>
                <a:ea typeface="Calibri" panose="020F0502020204030204" pitchFamily="34" charset="0"/>
                <a:cs typeface="Times New Roman" panose="02020603050405020304" pitchFamily="18" charset="0"/>
              </a:rPr>
              <a:t>having</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placed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herself</a:t>
            </a:r>
            <a:r>
              <a:rPr lang="it-IT" sz="3200" kern="100" dirty="0">
                <a:effectLst/>
                <a:latin typeface="Calibri (Corpo)"/>
                <a:ea typeface="Calibri" panose="020F0502020204030204" pitchFamily="34" charset="0"/>
                <a:cs typeface="Times New Roman" panose="02020603050405020304" pitchFamily="18" charset="0"/>
              </a:rPr>
              <a:t> in front of </a:t>
            </a:r>
            <a:r>
              <a:rPr lang="it-IT" sz="3200" kern="100" dirty="0" err="1">
                <a:effectLst/>
                <a:latin typeface="Calibri (Corpo)"/>
                <a:ea typeface="Calibri" panose="020F0502020204030204" pitchFamily="34" charset="0"/>
                <a:cs typeface="Times New Roman" panose="02020603050405020304" pitchFamily="18" charset="0"/>
              </a:rPr>
              <a:t>him</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íf</a:t>
            </a:r>
            <a:r>
              <a:rPr lang="it-IT" sz="3200" kern="100" dirty="0">
                <a:effectLst/>
                <a:latin typeface="Calibri (Corpo)"/>
                <a:ea typeface="Calibri" panose="020F0502020204030204" pitchFamily="34" charset="0"/>
                <a:cs typeface="Times New Roman" panose="02020603050405020304" pitchFamily="18" charset="0"/>
              </a:rPr>
              <a:t> Pamela, in </a:t>
            </a:r>
            <a:r>
              <a:rPr lang="it-IT" sz="3200" kern="100" dirty="0" err="1">
                <a:effectLst/>
                <a:latin typeface="Calibri (Corpo)"/>
                <a:ea typeface="Calibri" panose="020F0502020204030204" pitchFamily="34" charset="0"/>
                <a:cs typeface="Times New Roman" panose="02020603050405020304" pitchFamily="18" charset="0"/>
              </a:rPr>
              <a:t>other</a:t>
            </a:r>
            <a:r>
              <a:rPr lang="it-IT" sz="3200" kern="100" dirty="0">
                <a:effectLst/>
                <a:latin typeface="Calibri (Corpo)"/>
                <a:ea typeface="Calibri" panose="020F0502020204030204" pitchFamily="34" charset="0"/>
                <a:cs typeface="Times New Roman" panose="02020603050405020304" pitchFamily="18" charset="0"/>
              </a:rPr>
              <a:t> words ,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effectLst/>
                <a:latin typeface="Calibri (Corpo)"/>
                <a:ea typeface="Calibri" panose="020F0502020204030204" pitchFamily="34" charset="0"/>
                <a:cs typeface="Times New Roman" panose="02020603050405020304" pitchFamily="18" charset="0"/>
              </a:rPr>
              <a:t> in an </a:t>
            </a:r>
            <a:r>
              <a:rPr lang="it-IT" sz="3200" kern="100" dirty="0" err="1">
                <a:effectLst/>
                <a:latin typeface="Calibri (Corpo)"/>
                <a:ea typeface="Calibri" panose="020F0502020204030204" pitchFamily="34" charset="0"/>
                <a:cs typeface="Times New Roman" panose="02020603050405020304" pitchFamily="18" charset="0"/>
              </a:rPr>
              <a:t>upright</a:t>
            </a:r>
            <a:r>
              <a:rPr lang="it-IT" sz="3200" kern="100" dirty="0">
                <a:effectLst/>
                <a:latin typeface="Calibri (Corpo)"/>
                <a:ea typeface="Calibri" panose="020F0502020204030204" pitchFamily="34" charset="0"/>
                <a:cs typeface="Times New Roman" panose="02020603050405020304" pitchFamily="18" charset="0"/>
              </a:rPr>
              <a:t> position </a:t>
            </a:r>
            <a:r>
              <a:rPr lang="it-IT" sz="3200" kern="100" dirty="0" err="1">
                <a:effectLst/>
                <a:latin typeface="Calibri (Corpo)"/>
                <a:ea typeface="Calibri" panose="020F0502020204030204" pitchFamily="34" charset="0"/>
                <a:cs typeface="Times New Roman" panose="02020603050405020304" pitchFamily="18" charset="0"/>
              </a:rPr>
              <a:t>at</a:t>
            </a:r>
            <a:r>
              <a:rPr lang="it-IT" sz="3200" kern="100" dirty="0">
                <a:effectLst/>
                <a:latin typeface="Calibri (Corpo)"/>
                <a:ea typeface="Calibri" panose="020F0502020204030204" pitchFamily="34" charset="0"/>
                <a:cs typeface="Times New Roman" panose="02020603050405020304" pitchFamily="18" charset="0"/>
              </a:rPr>
              <a:t> the time </a:t>
            </a:r>
            <a:r>
              <a:rPr lang="it-IT" sz="3200" kern="100" dirty="0" err="1">
                <a:effectLst/>
                <a:latin typeface="Calibri (Corpo)"/>
                <a:ea typeface="Calibri" panose="020F0502020204030204" pitchFamily="34" charset="0"/>
                <a:cs typeface="Times New Roman" panose="02020603050405020304" pitchFamily="18" charset="0"/>
              </a:rPr>
              <a:t>when</a:t>
            </a:r>
            <a:r>
              <a:rPr lang="it-IT" sz="3200" kern="100" dirty="0">
                <a:effectLst/>
                <a:latin typeface="Calibri (Corpo)"/>
                <a:ea typeface="Calibri" panose="020F0502020204030204" pitchFamily="34" charset="0"/>
                <a:cs typeface="Times New Roman" panose="02020603050405020304" pitchFamily="18" charset="0"/>
              </a:rPr>
              <a:t> he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attacked</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therefore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not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lying</a:t>
            </a:r>
            <a:r>
              <a:rPr lang="it-IT" sz="3200" kern="100" dirty="0">
                <a:effectLst/>
                <a:latin typeface="Calibri (Corpo)"/>
                <a:ea typeface="Calibri" panose="020F0502020204030204" pitchFamily="34" charset="0"/>
                <a:cs typeface="Times New Roman" panose="02020603050405020304" pitchFamily="18" charset="0"/>
              </a:rPr>
              <a:t> on the ground: an </a:t>
            </a:r>
            <a:r>
              <a:rPr lang="it-IT" sz="3200" kern="100" dirty="0" err="1">
                <a:effectLst/>
                <a:latin typeface="Calibri (Corpo)"/>
                <a:ea typeface="Calibri" panose="020F0502020204030204" pitchFamily="34" charset="0"/>
                <a:cs typeface="Times New Roman" panose="02020603050405020304" pitchFamily="18" charset="0"/>
              </a:rPr>
              <a:t>element</a:t>
            </a:r>
            <a:r>
              <a:rPr lang="it-IT" sz="3200" kern="100" dirty="0">
                <a:effectLst/>
                <a:latin typeface="Calibri (Corpo)"/>
                <a:ea typeface="Calibri" panose="020F0502020204030204" pitchFamily="34" charset="0"/>
                <a:cs typeface="Times New Roman" panose="02020603050405020304" pitchFamily="18" charset="0"/>
              </a:rPr>
              <a:t> to be </a:t>
            </a:r>
            <a:r>
              <a:rPr lang="it-IT" sz="3200" kern="100" dirty="0" err="1">
                <a:effectLst/>
                <a:latin typeface="Calibri (Corpo)"/>
                <a:ea typeface="Calibri" panose="020F0502020204030204" pitchFamily="34" charset="0"/>
                <a:cs typeface="Times New Roman" panose="02020603050405020304" pitchFamily="18" charset="0"/>
              </a:rPr>
              <a:t>assessed</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whose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investigations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were</a:t>
            </a:r>
            <a:r>
              <a:rPr lang="it-IT" sz="3200" kern="100" dirty="0">
                <a:effectLst/>
                <a:latin typeface="Calibri (Corpo)"/>
                <a:ea typeface="Calibri" panose="020F0502020204030204" pitchFamily="34" charset="0"/>
                <a:cs typeface="Times New Roman" panose="02020603050405020304" pitchFamily="18" charset="0"/>
              </a:rPr>
              <a:t> once </a:t>
            </a:r>
            <a:r>
              <a:rPr lang="it-IT" sz="3200" kern="100" dirty="0" err="1">
                <a:effectLst/>
                <a:latin typeface="Calibri (Corpo)"/>
                <a:ea typeface="Calibri" panose="020F0502020204030204" pitchFamily="34" charset="0"/>
                <a:cs typeface="Times New Roman" panose="02020603050405020304" pitchFamily="18" charset="0"/>
              </a:rPr>
              <a:t>again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affected</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defendant's</a:t>
            </a:r>
            <a:r>
              <a:rPr lang="it-IT" sz="3200" kern="100" dirty="0">
                <a:effectLst/>
                <a:latin typeface="Calibri (Corpo)"/>
                <a:ea typeface="Calibri" panose="020F0502020204030204" pitchFamily="34" charset="0"/>
                <a:cs typeface="Times New Roman" panose="02020603050405020304" pitchFamily="18" charset="0"/>
              </a:rPr>
              <a:t> probative </a:t>
            </a:r>
            <a:r>
              <a:rPr lang="it-IT" sz="3200" kern="100" dirty="0" err="1">
                <a:effectLst/>
                <a:latin typeface="Calibri (Corpo)"/>
                <a:ea typeface="Calibri" panose="020F0502020204030204" pitchFamily="34" charset="0"/>
                <a:cs typeface="Times New Roman" panose="02020603050405020304" pitchFamily="18" charset="0"/>
              </a:rPr>
              <a:t>polluting</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conduct</a:t>
            </a:r>
            <a:r>
              <a:rPr lang="it-IT" sz="3200" kern="100" dirty="0">
                <a:effectLst/>
                <a:latin typeface="Calibri (Corpo)"/>
                <a:ea typeface="Calibri" panose="020F0502020204030204" pitchFamily="34" charset="0"/>
                <a:cs typeface="Times New Roman" panose="02020603050405020304" pitchFamily="18" charset="0"/>
              </a:rPr>
              <a:t>.</a:t>
            </a:r>
          </a:p>
          <a:p>
            <a:pPr marL="0" indent="0">
              <a:buNone/>
            </a:pPr>
            <a:r>
              <a:rPr lang="it-IT" sz="3200" dirty="0">
                <a:effectLst/>
                <a:latin typeface="Calibri (Corpo)"/>
                <a:ea typeface="Calibri" panose="020F0502020204030204" pitchFamily="34" charset="0"/>
              </a:rPr>
              <a:t>With </a:t>
            </a:r>
            <a:r>
              <a:rPr lang="it-IT" sz="3200" dirty="0" err="1">
                <a:effectLst/>
                <a:latin typeface="Calibri (Corpo)"/>
                <a:ea typeface="Calibri" panose="020F0502020204030204" pitchFamily="34" charset="0"/>
              </a:rPr>
              <a:t>reasonable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certainty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it</a:t>
            </a:r>
            <a:r>
              <a:rPr lang="it-IT" sz="3200" dirty="0">
                <a:effectLst/>
                <a:latin typeface="Calibri (Corpo)"/>
                <a:ea typeface="Calibri" panose="020F0502020204030204" pitchFamily="34" charset="0"/>
              </a:rPr>
              <a:t> can be </a:t>
            </a:r>
            <a:r>
              <a:rPr lang="it-IT" sz="3200" dirty="0" err="1">
                <a:effectLst/>
                <a:latin typeface="Calibri (Corpo)"/>
                <a:ea typeface="Calibri" panose="020F0502020204030204" pitchFamily="34" charset="0"/>
              </a:rPr>
              <a:t>affirmed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proof</a:t>
            </a:r>
            <a:r>
              <a:rPr lang="it-IT" sz="3200" dirty="0">
                <a:effectLst/>
                <a:latin typeface="Calibri (Corpo)"/>
                <a:ea typeface="Calibri" panose="020F0502020204030204" pitchFamily="34" charset="0"/>
              </a:rPr>
              <a:t> of the murder </a:t>
            </a:r>
            <a:r>
              <a:rPr lang="it-IT" sz="3200" dirty="0" err="1">
                <a:effectLst/>
                <a:latin typeface="Calibri (Corpo)"/>
                <a:ea typeface="Calibri" panose="020F0502020204030204" pitchFamily="34" charset="0"/>
              </a:rPr>
              <a:t>intent</a:t>
            </a:r>
            <a:r>
              <a:rPr lang="it-IT" sz="3200" dirty="0">
                <a:effectLst/>
                <a:latin typeface="Calibri (Corpo)"/>
                <a:ea typeface="Calibri" panose="020F0502020204030204" pitchFamily="34" charset="0"/>
              </a:rPr>
              <a:t>, the C </a:t>
            </a:r>
            <a:r>
              <a:rPr lang="it-IT" sz="3200" dirty="0" err="1">
                <a:effectLst/>
                <a:latin typeface="Calibri (Corpo)"/>
                <a:ea typeface="Calibri" panose="020F0502020204030204" pitchFamily="34" charset="0"/>
              </a:rPr>
              <a:t>lesion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was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produced</a:t>
            </a:r>
            <a:r>
              <a:rPr lang="it-IT" sz="3200" dirty="0">
                <a:effectLst/>
                <a:latin typeface="Calibri (Corpo)"/>
                <a:ea typeface="Calibri" panose="020F0502020204030204" pitchFamily="34" charset="0"/>
              </a:rPr>
              <a:t> by </a:t>
            </a:r>
            <a:r>
              <a:rPr lang="it-IT" sz="3200" dirty="0" err="1">
                <a:effectLst/>
                <a:latin typeface="Calibri (Corpo)"/>
                <a:ea typeface="Calibri" panose="020F0502020204030204" pitchFamily="34" charset="0"/>
              </a:rPr>
              <a:t>vibrating</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knife</a:t>
            </a:r>
            <a:r>
              <a:rPr lang="it-IT" sz="3200" dirty="0">
                <a:effectLst/>
                <a:latin typeface="Calibri (Corpo)"/>
                <a:ea typeface="Calibri" panose="020F0502020204030204" pitchFamily="34" charset="0"/>
              </a:rPr>
              <a:t> and </a:t>
            </a:r>
            <a:r>
              <a:rPr lang="it-IT" sz="3200" dirty="0" err="1">
                <a:effectLst/>
                <a:latin typeface="Calibri (Corpo)"/>
                <a:ea typeface="Calibri" panose="020F0502020204030204" pitchFamily="34" charset="0"/>
              </a:rPr>
              <a:t>rotating</a:t>
            </a:r>
            <a:r>
              <a:rPr lang="it-IT" sz="3200" dirty="0">
                <a:effectLst/>
                <a:latin typeface="Calibri (Corpo)"/>
                <a:ea typeface="Calibri" panose="020F0502020204030204" pitchFamily="34" charset="0"/>
              </a:rPr>
              <a:t> or </a:t>
            </a:r>
            <a:r>
              <a:rPr lang="it-IT" sz="3200" dirty="0" err="1">
                <a:effectLst/>
                <a:latin typeface="Calibri (Corpo)"/>
                <a:ea typeface="Calibri" panose="020F0502020204030204" pitchFamily="34" charset="0"/>
              </a:rPr>
              <a:t>moving</a:t>
            </a:r>
            <a:r>
              <a:rPr lang="it-IT" sz="3200" dirty="0">
                <a:effectLst/>
                <a:latin typeface="Calibri (Corpo)"/>
                <a:ea typeface="Calibri" panose="020F0502020204030204" pitchFamily="34" charset="0"/>
              </a:rPr>
              <a:t> the biade in the area </a:t>
            </a:r>
            <a:r>
              <a:rPr lang="it-IT" sz="3200" dirty="0" err="1">
                <a:effectLst/>
                <a:latin typeface="Calibri (Corpo)"/>
                <a:ea typeface="Calibri" panose="020F0502020204030204" pitchFamily="34" charset="0"/>
              </a:rPr>
              <a:t>drawn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because</a:t>
            </a:r>
            <a:r>
              <a:rPr lang="it-IT" sz="3200" dirty="0">
                <a:effectLst/>
                <a:latin typeface="Calibri (Corpo)"/>
                <a:ea typeface="Calibri" panose="020F0502020204030204" pitchFamily="34" charset="0"/>
              </a:rPr>
              <a:t> a </a:t>
            </a:r>
            <a:r>
              <a:rPr lang="it-IT" sz="3200" dirty="0" err="1">
                <a:effectLst/>
                <a:latin typeface="Calibri (Corpo)"/>
                <a:ea typeface="Calibri" panose="020F0502020204030204" pitchFamily="34" charset="0"/>
              </a:rPr>
              <a:t>laceration</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about</a:t>
            </a:r>
            <a:r>
              <a:rPr lang="it-IT" sz="3200" dirty="0">
                <a:effectLst/>
                <a:latin typeface="Calibri (Corpo)"/>
                <a:ea typeface="Calibri" panose="020F0502020204030204" pitchFamily="34" charset="0"/>
              </a:rPr>
              <a:t> 10 cm long and </a:t>
            </a:r>
            <a:r>
              <a:rPr lang="it-IT" sz="3200" dirty="0" err="1">
                <a:effectLst/>
                <a:latin typeface="Calibri (Corpo)"/>
                <a:ea typeface="Calibri" panose="020F0502020204030204" pitchFamily="34" charset="0"/>
              </a:rPr>
              <a:t>not</a:t>
            </a:r>
            <a:r>
              <a:rPr lang="it-IT" sz="3200" dirty="0">
                <a:effectLst/>
                <a:latin typeface="Calibri (Corpo)"/>
                <a:ea typeface="Calibri" panose="020F0502020204030204" pitchFamily="34" charset="0"/>
              </a:rPr>
              <a:t> point-like </a:t>
            </a:r>
            <a:r>
              <a:rPr lang="it-IT" sz="3200" dirty="0" err="1">
                <a:effectLst/>
                <a:latin typeface="Calibri (Corpo)"/>
                <a:ea typeface="Calibri" panose="020F0502020204030204" pitchFamily="34" charset="0"/>
              </a:rPr>
              <a:t>was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produced</a:t>
            </a:r>
            <a:r>
              <a:rPr lang="it-IT" sz="3200" dirty="0">
                <a:effectLst/>
                <a:latin typeface="Calibri (Corpo)"/>
                <a:ea typeface="Calibri" panose="020F0502020204030204" pitchFamily="34" charset="0"/>
              </a:rPr>
              <a:t>. </a:t>
            </a:r>
            <a:endParaRPr lang="it-IT" sz="3200" dirty="0">
              <a:latin typeface="Calibri (Corpo)"/>
            </a:endParaRPr>
          </a:p>
        </p:txBody>
      </p:sp>
    </p:spTree>
    <p:extLst>
      <p:ext uri="{BB962C8B-B14F-4D97-AF65-F5344CB8AC3E}">
        <p14:creationId xmlns:p14="http://schemas.microsoft.com/office/powerpoint/2010/main" val="308322731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B7D7FDD-F221-49AB-A63B-F12B2F2CD159}"/>
              </a:ext>
            </a:extLst>
          </p:cNvPr>
          <p:cNvSpPr>
            <a:spLocks noGrp="1"/>
          </p:cNvSpPr>
          <p:nvPr>
            <p:ph idx="1"/>
          </p:nvPr>
        </p:nvSpPr>
        <p:spPr>
          <a:xfrm>
            <a:off x="532015" y="465513"/>
            <a:ext cx="10821785" cy="5711450"/>
          </a:xfrm>
        </p:spPr>
        <p:txBody>
          <a:bodyPr>
            <a:normAutofit/>
          </a:bodyPr>
          <a:lstStyle/>
          <a:p>
            <a:pPr marL="0" indent="0">
              <a:buNone/>
            </a:pPr>
            <a:r>
              <a:rPr lang="it-IT" sz="3200" kern="100" dirty="0">
                <a:effectLst/>
                <a:latin typeface="Calibri (Corpo)"/>
                <a:ea typeface="Calibri" panose="020F0502020204030204" pitchFamily="34" charset="0"/>
                <a:cs typeface="Times New Roman" panose="02020603050405020304" pitchFamily="18" charset="0"/>
              </a:rPr>
              <a:t>The </a:t>
            </a:r>
            <a:r>
              <a:rPr lang="it-IT" sz="3200" kern="100" dirty="0" err="1">
                <a:effectLst/>
                <a:latin typeface="Calibri (Corpo)"/>
                <a:ea typeface="Calibri" panose="020F0502020204030204" pitchFamily="34" charset="0"/>
                <a:cs typeface="Times New Roman" panose="02020603050405020304" pitchFamily="18" charset="0"/>
              </a:rPr>
              <a:t>defendant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declared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he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suddenly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heard</a:t>
            </a:r>
            <a:r>
              <a:rPr lang="it-IT" sz="3200" kern="100" dirty="0">
                <a:effectLst/>
                <a:latin typeface="Calibri (Corpo)"/>
                <a:ea typeface="Calibri" panose="020F0502020204030204" pitchFamily="34" charset="0"/>
                <a:cs typeface="Times New Roman" panose="02020603050405020304" pitchFamily="18" charset="0"/>
              </a:rPr>
              <a:t> a </a:t>
            </a:r>
            <a:r>
              <a:rPr lang="it-IT" sz="3200" kern="100" dirty="0" err="1">
                <a:effectLst/>
                <a:latin typeface="Calibri (Corpo)"/>
                <a:ea typeface="Calibri" panose="020F0502020204030204" pitchFamily="34" charset="0"/>
                <a:cs typeface="Times New Roman" panose="02020603050405020304" pitchFamily="18" charset="0"/>
              </a:rPr>
              <a:t>noise</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noticed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the giri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lying</a:t>
            </a:r>
            <a:r>
              <a:rPr lang="it-IT" sz="3200" kern="100" dirty="0">
                <a:effectLst/>
                <a:latin typeface="Calibri (Corpo)"/>
                <a:ea typeface="Calibri" panose="020F0502020204030204" pitchFamily="34" charset="0"/>
                <a:cs typeface="Times New Roman" panose="02020603050405020304" pitchFamily="18" charset="0"/>
              </a:rPr>
              <a:t> on the</a:t>
            </a:r>
          </a:p>
          <a:p>
            <a:pPr marL="0" indent="0">
              <a:buNone/>
            </a:pPr>
            <a:r>
              <a:rPr lang="it-IT" sz="3200" dirty="0">
                <a:effectLst/>
                <a:latin typeface="Calibri (Corpo)"/>
                <a:ea typeface="Calibri" panose="020F0502020204030204" pitchFamily="34" charset="0"/>
              </a:rPr>
              <a:t>ground "with </a:t>
            </a:r>
            <a:r>
              <a:rPr lang="it-IT" sz="3200" dirty="0" err="1">
                <a:effectLst/>
                <a:latin typeface="Calibri (Corpo)"/>
                <a:ea typeface="Calibri" panose="020F0502020204030204" pitchFamily="34" charset="0"/>
              </a:rPr>
              <a:t>her</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eyes</a:t>
            </a:r>
            <a:r>
              <a:rPr lang="it-IT" sz="3200" dirty="0">
                <a:effectLst/>
                <a:latin typeface="Calibri (Corpo)"/>
                <a:ea typeface="Calibri" panose="020F0502020204030204" pitchFamily="34" charset="0"/>
              </a:rPr>
              <a:t> open and </a:t>
            </a:r>
            <a:r>
              <a:rPr lang="it-IT" sz="3200" dirty="0" err="1">
                <a:effectLst/>
                <a:latin typeface="Calibri (Corpo)"/>
                <a:ea typeface="Calibri" panose="020F0502020204030204" pitchFamily="34" charset="0"/>
              </a:rPr>
              <a:t>turned</a:t>
            </a:r>
            <a:r>
              <a:rPr lang="it-IT" sz="3200" dirty="0">
                <a:effectLst/>
                <a:latin typeface="Calibri (Corpo)"/>
                <a:ea typeface="Calibri" panose="020F0502020204030204" pitchFamily="34" charset="0"/>
              </a:rPr>
              <a:t> ... in shock". </a:t>
            </a:r>
            <a:r>
              <a:rPr lang="it-IT" sz="3200" dirty="0" err="1">
                <a:effectLst/>
                <a:latin typeface="Calibri (Corpo)"/>
                <a:ea typeface="Calibri" panose="020F0502020204030204" pitchFamily="34" charset="0"/>
              </a:rPr>
              <a:t>Failing</a:t>
            </a:r>
            <a:r>
              <a:rPr lang="it-IT" sz="3200" dirty="0">
                <a:effectLst/>
                <a:latin typeface="Calibri (Corpo)"/>
                <a:ea typeface="Calibri" panose="020F0502020204030204" pitchFamily="34" charset="0"/>
              </a:rPr>
              <a:t> to help </a:t>
            </a:r>
            <a:r>
              <a:rPr lang="it-IT" sz="3200" dirty="0" err="1">
                <a:effectLst/>
                <a:latin typeface="Calibri (Corpo)"/>
                <a:ea typeface="Calibri" panose="020F0502020204030204" pitchFamily="34" charset="0"/>
              </a:rPr>
              <a:t>her</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Oseghale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reported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he </a:t>
            </a:r>
            <a:r>
              <a:rPr lang="it-IT" sz="3200" dirty="0" err="1">
                <a:effectLst/>
                <a:latin typeface="Calibri (Corpo)"/>
                <a:ea typeface="Calibri" panose="020F0502020204030204" pitchFamily="34" charset="0"/>
              </a:rPr>
              <a:t>had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called</a:t>
            </a:r>
            <a:r>
              <a:rPr lang="it-IT" sz="3200" dirty="0">
                <a:effectLst/>
                <a:latin typeface="Calibri (Corpo)"/>
                <a:ea typeface="Calibri" panose="020F0502020204030204" pitchFamily="34" charset="0"/>
              </a:rPr>
              <a:t> a friend of </a:t>
            </a:r>
            <a:r>
              <a:rPr lang="it-IT" sz="3200" dirty="0" err="1">
                <a:effectLst/>
                <a:latin typeface="Calibri (Corpo)"/>
                <a:ea typeface="Calibri" panose="020F0502020204030204" pitchFamily="34" charset="0"/>
              </a:rPr>
              <a:t>his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named</a:t>
            </a:r>
            <a:r>
              <a:rPr lang="it-IT" sz="3200" dirty="0">
                <a:effectLst/>
                <a:latin typeface="Calibri (Corpo)"/>
                <a:ea typeface="Calibri" panose="020F0502020204030204" pitchFamily="34" charset="0"/>
              </a:rPr>
              <a:t> Anthony, and </a:t>
            </a:r>
            <a:r>
              <a:rPr lang="it-IT" sz="3200" dirty="0" err="1">
                <a:effectLst/>
                <a:latin typeface="Calibri (Corpo)"/>
                <a:ea typeface="Calibri" panose="020F0502020204030204" pitchFamily="34" charset="0"/>
              </a:rPr>
              <a:t>explained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him</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what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had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happened</a:t>
            </a:r>
            <a:r>
              <a:rPr lang="it-IT" sz="3200" dirty="0">
                <a:effectLst/>
                <a:latin typeface="Calibri (Corpo)"/>
                <a:ea typeface="Calibri" panose="020F0502020204030204" pitchFamily="34" charset="0"/>
              </a:rPr>
              <a:t>. Anthony </a:t>
            </a:r>
            <a:r>
              <a:rPr lang="it-IT" sz="3200" dirty="0" err="1">
                <a:effectLst/>
                <a:latin typeface="Calibri (Corpo)"/>
                <a:ea typeface="Calibri" panose="020F0502020204030204" pitchFamily="34" charset="0"/>
              </a:rPr>
              <a:t>suggested</a:t>
            </a:r>
            <a:r>
              <a:rPr lang="it-IT" sz="3200" dirty="0">
                <a:effectLst/>
                <a:latin typeface="Calibri (Corpo)"/>
                <a:ea typeface="Calibri" panose="020F0502020204030204" pitchFamily="34" charset="0"/>
              </a:rPr>
              <a:t> to refresh </a:t>
            </a:r>
            <a:r>
              <a:rPr lang="it-IT" sz="3200" dirty="0" err="1">
                <a:effectLst/>
                <a:latin typeface="Calibri (Corpo)"/>
                <a:ea typeface="Calibri" panose="020F0502020204030204" pitchFamily="34" charset="0"/>
              </a:rPr>
              <a:t>Pamela's</a:t>
            </a:r>
            <a:r>
              <a:rPr lang="it-IT" sz="3200" dirty="0">
                <a:effectLst/>
                <a:latin typeface="Calibri (Corpo)"/>
                <a:ea typeface="Calibri" panose="020F0502020204030204" pitchFamily="34" charset="0"/>
              </a:rPr>
              <a:t> face by </a:t>
            </a:r>
            <a:r>
              <a:rPr lang="it-IT" sz="3200" dirty="0" err="1">
                <a:effectLst/>
                <a:latin typeface="Calibri (Corpo)"/>
                <a:ea typeface="Calibri" panose="020F0502020204030204" pitchFamily="34" charset="0"/>
              </a:rPr>
              <a:t>spraying</a:t>
            </a:r>
            <a:r>
              <a:rPr lang="it-IT" sz="3200" dirty="0">
                <a:effectLst/>
                <a:latin typeface="Calibri (Corpo)"/>
                <a:ea typeface="Calibri" panose="020F0502020204030204" pitchFamily="34" charset="0"/>
              </a:rPr>
              <a:t> water. </a:t>
            </a:r>
            <a:r>
              <a:rPr lang="it-IT" sz="3200" dirty="0" err="1">
                <a:effectLst/>
                <a:latin typeface="Calibri (Corpo)"/>
                <a:ea typeface="Calibri" panose="020F0502020204030204" pitchFamily="34" charset="0"/>
              </a:rPr>
              <a:t>Oseghale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called</a:t>
            </a:r>
            <a:r>
              <a:rPr lang="it-IT" sz="3200" dirty="0">
                <a:effectLst/>
                <a:latin typeface="Calibri (Corpo)"/>
                <a:ea typeface="Calibri" panose="020F0502020204030204" pitchFamily="34" charset="0"/>
              </a:rPr>
              <a:t> back, </a:t>
            </a:r>
            <a:r>
              <a:rPr lang="it-IT" sz="3200" dirty="0" err="1">
                <a:effectLst/>
                <a:latin typeface="Calibri (Corpo)"/>
                <a:ea typeface="Calibri" panose="020F0502020204030204" pitchFamily="34" charset="0"/>
              </a:rPr>
              <a:t>therefore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but</a:t>
            </a:r>
            <a:r>
              <a:rPr lang="it-IT" sz="3200" dirty="0">
                <a:effectLst/>
                <a:latin typeface="Calibri (Corpo)"/>
                <a:ea typeface="Calibri" panose="020F0502020204030204" pitchFamily="34" charset="0"/>
              </a:rPr>
              <a:t> Anthony </a:t>
            </a:r>
            <a:r>
              <a:rPr lang="it-IT" sz="3200" dirty="0" err="1">
                <a:effectLst/>
                <a:latin typeface="Calibri (Corpo)"/>
                <a:ea typeface="Calibri" panose="020F0502020204030204" pitchFamily="34" charset="0"/>
              </a:rPr>
              <a:t>wanted</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avoid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talking</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about</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subject</a:t>
            </a:r>
            <a:r>
              <a:rPr lang="it-IT" sz="3200" dirty="0">
                <a:effectLst/>
                <a:latin typeface="Calibri (Corpo)"/>
                <a:ea typeface="Calibri" panose="020F0502020204030204" pitchFamily="34" charset="0"/>
              </a:rPr>
              <a:t> on the telephone. </a:t>
            </a:r>
            <a:r>
              <a:rPr lang="it-IT" sz="3200" dirty="0" err="1">
                <a:effectLst/>
                <a:latin typeface="Calibri (Corpo)"/>
                <a:ea typeface="Calibri" panose="020F0502020204030204" pitchFamily="34" charset="0"/>
              </a:rPr>
              <a:t>Between</a:t>
            </a:r>
            <a:r>
              <a:rPr lang="it-IT" sz="3200" dirty="0">
                <a:effectLst/>
                <a:latin typeface="Calibri (Corpo)"/>
                <a:ea typeface="Calibri" panose="020F0502020204030204" pitchFamily="34" charset="0"/>
              </a:rPr>
              <a:t> 4 and 5 </a:t>
            </a:r>
            <a:r>
              <a:rPr lang="it-IT" sz="3200" dirty="0" err="1">
                <a:effectLst/>
                <a:latin typeface="Calibri (Corpo)"/>
                <a:ea typeface="Calibri" panose="020F0502020204030204" pitchFamily="34" charset="0"/>
              </a:rPr>
              <a:t>pm</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Oseghale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went</a:t>
            </a:r>
            <a:r>
              <a:rPr lang="it-IT" sz="3200" dirty="0">
                <a:effectLst/>
                <a:latin typeface="Calibri (Corpo)"/>
                <a:ea typeface="Calibri" panose="020F0502020204030204" pitchFamily="34" charset="0"/>
              </a:rPr>
              <a:t> out of the house to </a:t>
            </a:r>
            <a:r>
              <a:rPr lang="it-IT" sz="3200" dirty="0" err="1">
                <a:effectLst/>
                <a:latin typeface="Calibri (Corpo)"/>
                <a:ea typeface="Calibri" panose="020F0502020204030204" pitchFamily="34" charset="0"/>
              </a:rPr>
              <a:t>meet</a:t>
            </a:r>
            <a:r>
              <a:rPr lang="it-IT" sz="3200" dirty="0">
                <a:effectLst/>
                <a:latin typeface="Calibri (Corpo)"/>
                <a:ea typeface="Calibri" panose="020F0502020204030204" pitchFamily="34" charset="0"/>
              </a:rPr>
              <a:t> Anthony </a:t>
            </a:r>
            <a:r>
              <a:rPr lang="it-IT" sz="3200" dirty="0" err="1">
                <a:effectLst/>
                <a:latin typeface="Calibri (Corpo)"/>
                <a:ea typeface="Calibri" panose="020F0502020204030204" pitchFamily="34" charset="0"/>
              </a:rPr>
              <a:t>near</a:t>
            </a:r>
            <a:r>
              <a:rPr lang="it-IT" sz="3200" dirty="0">
                <a:effectLst/>
                <a:latin typeface="Calibri (Corpo)"/>
                <a:ea typeface="Calibri" panose="020F0502020204030204" pitchFamily="34" charset="0"/>
              </a:rPr>
              <a:t> the Snai point, </a:t>
            </a:r>
            <a:r>
              <a:rPr lang="it-IT" sz="3200" dirty="0" err="1">
                <a:effectLst/>
                <a:latin typeface="Calibri (Corpo)"/>
                <a:ea typeface="Calibri" panose="020F0502020204030204" pitchFamily="34" charset="0"/>
              </a:rPr>
              <a:t>who</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suggested</a:t>
            </a:r>
            <a:r>
              <a:rPr lang="it-IT" sz="3200" dirty="0">
                <a:effectLst/>
                <a:latin typeface="Calibri (Corpo)"/>
                <a:ea typeface="Calibri" panose="020F0502020204030204" pitchFamily="34" charset="0"/>
              </a:rPr>
              <a:t> he </a:t>
            </a:r>
            <a:r>
              <a:rPr lang="it-IT" sz="3200" dirty="0" err="1">
                <a:effectLst/>
                <a:latin typeface="Calibri (Corpo)"/>
                <a:ea typeface="Calibri" panose="020F0502020204030204" pitchFamily="34" charset="0"/>
              </a:rPr>
              <a:t>should</a:t>
            </a:r>
            <a:r>
              <a:rPr lang="it-IT" sz="3200" dirty="0">
                <a:effectLst/>
                <a:latin typeface="Calibri (Corpo)"/>
                <a:ea typeface="Calibri" panose="020F0502020204030204" pitchFamily="34" charset="0"/>
              </a:rPr>
              <a:t> cali an </a:t>
            </a:r>
            <a:r>
              <a:rPr lang="it-IT" sz="3200" dirty="0" err="1">
                <a:effectLst/>
                <a:latin typeface="Calibri (Corpo)"/>
                <a:ea typeface="Calibri" panose="020F0502020204030204" pitchFamily="34" charset="0"/>
              </a:rPr>
              <a:t>ambulance</a:t>
            </a:r>
            <a:r>
              <a:rPr lang="it-IT" sz="3200" dirty="0">
                <a:effectLst/>
                <a:latin typeface="Calibri (Corpo)"/>
                <a:ea typeface="Calibri" panose="020F0502020204030204" pitchFamily="34" charset="0"/>
              </a:rPr>
              <a:t> or </a:t>
            </a:r>
            <a:r>
              <a:rPr lang="it-IT" sz="3200" dirty="0" err="1">
                <a:effectLst/>
                <a:latin typeface="Calibri (Corpo)"/>
                <a:ea typeface="Calibri" panose="020F0502020204030204" pitchFamily="34" charset="0"/>
              </a:rPr>
              <a:t>warn</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police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if</a:t>
            </a:r>
            <a:r>
              <a:rPr lang="it-IT" sz="3200" dirty="0">
                <a:effectLst/>
                <a:latin typeface="Calibri (Corpo)"/>
                <a:ea typeface="Calibri" panose="020F0502020204030204" pitchFamily="34" charset="0"/>
              </a:rPr>
              <a:t> the situation </a:t>
            </a:r>
            <a:r>
              <a:rPr lang="it-IT" sz="3200" dirty="0" err="1">
                <a:effectLst/>
                <a:latin typeface="Calibri (Corpo)"/>
                <a:ea typeface="Calibri" panose="020F0502020204030204" pitchFamily="34" charset="0"/>
              </a:rPr>
              <a:t>had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worsened</a:t>
            </a:r>
            <a:r>
              <a:rPr lang="it-IT" sz="3200" dirty="0">
                <a:effectLst/>
                <a:latin typeface="Calibri (Corpo)"/>
                <a:ea typeface="Calibri" panose="020F0502020204030204" pitchFamily="34" charset="0"/>
              </a:rPr>
              <a:t>. </a:t>
            </a:r>
            <a:endParaRPr lang="it-IT" sz="3200" dirty="0">
              <a:latin typeface="Calibri (Corpo)"/>
            </a:endParaRPr>
          </a:p>
        </p:txBody>
      </p:sp>
    </p:spTree>
    <p:extLst>
      <p:ext uri="{BB962C8B-B14F-4D97-AF65-F5344CB8AC3E}">
        <p14:creationId xmlns:p14="http://schemas.microsoft.com/office/powerpoint/2010/main" val="84065388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F00F8A1-B567-FE9C-E596-096C89A5A4A7}"/>
              </a:ext>
            </a:extLst>
          </p:cNvPr>
          <p:cNvSpPr>
            <a:spLocks noGrp="1"/>
          </p:cNvSpPr>
          <p:nvPr>
            <p:ph idx="1"/>
          </p:nvPr>
        </p:nvSpPr>
        <p:spPr>
          <a:xfrm>
            <a:off x="615142" y="498764"/>
            <a:ext cx="10738658" cy="5678199"/>
          </a:xfrm>
        </p:spPr>
        <p:txBody>
          <a:bodyPr>
            <a:normAutofit/>
          </a:bodyPr>
          <a:lstStyle/>
          <a:p>
            <a:pPr marL="0" indent="0">
              <a:buNone/>
            </a:pPr>
            <a:r>
              <a:rPr lang="it-IT" sz="3200" dirty="0">
                <a:effectLst/>
                <a:latin typeface="Calibri (Corpo)"/>
                <a:ea typeface="Calibri" panose="020F0502020204030204" pitchFamily="34" charset="0"/>
              </a:rPr>
              <a:t>Once back home, </a:t>
            </a:r>
            <a:r>
              <a:rPr lang="it-IT" sz="3200" dirty="0" err="1">
                <a:effectLst/>
                <a:latin typeface="Calibri (Corpo)"/>
                <a:ea typeface="Calibri" panose="020F0502020204030204" pitchFamily="34" charset="0"/>
              </a:rPr>
              <a:t>Oseghale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reported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he </a:t>
            </a:r>
            <a:r>
              <a:rPr lang="it-IT" sz="3200" dirty="0" err="1">
                <a:effectLst/>
                <a:latin typeface="Calibri (Corpo)"/>
                <a:ea typeface="Calibri" panose="020F0502020204030204" pitchFamily="34" charset="0"/>
              </a:rPr>
              <a:t>noticed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the girl </a:t>
            </a:r>
            <a:r>
              <a:rPr lang="it-IT" sz="3200" dirty="0" err="1">
                <a:effectLst/>
                <a:latin typeface="Calibri (Corpo)"/>
                <a:ea typeface="Calibri" panose="020F0502020204030204" pitchFamily="34" charset="0"/>
              </a:rPr>
              <a:t>was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now</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rigid</a:t>
            </a:r>
            <a:r>
              <a:rPr lang="it-IT" sz="3200" dirty="0">
                <a:effectLst/>
                <a:latin typeface="Calibri (Corpo)"/>
                <a:ea typeface="Calibri" panose="020F0502020204030204" pitchFamily="34" charset="0"/>
              </a:rPr>
              <a:t> and </a:t>
            </a:r>
            <a:r>
              <a:rPr lang="it-IT" sz="3200" dirty="0" err="1">
                <a:effectLst/>
                <a:latin typeface="Calibri (Corpo)"/>
                <a:ea typeface="Calibri" panose="020F0502020204030204" pitchFamily="34" charset="0"/>
              </a:rPr>
              <a:t>called</a:t>
            </a:r>
            <a:r>
              <a:rPr lang="it-IT" sz="3200" dirty="0">
                <a:effectLst/>
                <a:latin typeface="Calibri (Corpo)"/>
                <a:ea typeface="Calibri" panose="020F0502020204030204" pitchFamily="34" charset="0"/>
              </a:rPr>
              <a:t> back Anthony, </a:t>
            </a:r>
            <a:r>
              <a:rPr lang="it-IT" sz="3200" dirty="0" err="1">
                <a:effectLst/>
                <a:latin typeface="Calibri (Corpo)"/>
                <a:ea typeface="Calibri" panose="020F0502020204030204" pitchFamily="34" charset="0"/>
              </a:rPr>
              <a:t>who</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invited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him</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again</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request</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intervention</a:t>
            </a:r>
            <a:r>
              <a:rPr lang="it-IT" sz="3200" dirty="0">
                <a:effectLst/>
                <a:latin typeface="Calibri (Corpo)"/>
                <a:ea typeface="Calibri" panose="020F0502020204030204" pitchFamily="34" charset="0"/>
              </a:rPr>
              <a:t> of an </a:t>
            </a:r>
            <a:r>
              <a:rPr lang="it-IT" sz="3200" dirty="0" err="1">
                <a:effectLst/>
                <a:latin typeface="Calibri (Corpo)"/>
                <a:ea typeface="Calibri" panose="020F0502020204030204" pitchFamily="34" charset="0"/>
              </a:rPr>
              <a:t>ambulance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Hence</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decision</a:t>
            </a:r>
            <a:r>
              <a:rPr lang="it-IT" sz="3200" dirty="0">
                <a:effectLst/>
                <a:latin typeface="Calibri (Corpo)"/>
                <a:ea typeface="Calibri" panose="020F0502020204030204" pitchFamily="34" charset="0"/>
              </a:rPr>
              <a:t> to make </a:t>
            </a:r>
            <a:r>
              <a:rPr lang="it-IT" sz="3200" dirty="0" err="1">
                <a:effectLst/>
                <a:latin typeface="Calibri (Corpo)"/>
                <a:ea typeface="Calibri" panose="020F0502020204030204" pitchFamily="34" charset="0"/>
              </a:rPr>
              <a:t>Pamela's</a:t>
            </a:r>
            <a:r>
              <a:rPr lang="it-IT" sz="3200" dirty="0">
                <a:effectLst/>
                <a:latin typeface="Calibri (Corpo)"/>
                <a:ea typeface="Calibri" panose="020F0502020204030204" pitchFamily="34" charset="0"/>
              </a:rPr>
              <a:t> body </a:t>
            </a:r>
            <a:r>
              <a:rPr lang="it-IT" sz="3200" dirty="0" err="1">
                <a:effectLst/>
                <a:latin typeface="Calibri (Corpo)"/>
                <a:ea typeface="Calibri" panose="020F0502020204030204" pitchFamily="34" charset="0"/>
              </a:rPr>
              <a:t>disappear</a:t>
            </a:r>
            <a:r>
              <a:rPr lang="it-IT" sz="3200" dirty="0">
                <a:effectLst/>
                <a:latin typeface="Calibri (Corpo)"/>
                <a:ea typeface="Calibri" panose="020F0502020204030204" pitchFamily="34" charset="0"/>
              </a:rPr>
              <a:t>, in the </a:t>
            </a:r>
            <a:r>
              <a:rPr lang="it-IT" sz="3200" dirty="0" err="1">
                <a:effectLst/>
                <a:latin typeface="Calibri (Corpo)"/>
                <a:ea typeface="Calibri" panose="020F0502020204030204" pitchFamily="34" charset="0"/>
              </a:rPr>
              <a:t>meantime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deceased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buying</a:t>
            </a:r>
            <a:r>
              <a:rPr lang="it-IT" sz="3200" dirty="0">
                <a:effectLst/>
                <a:latin typeface="Calibri (Corpo)"/>
                <a:ea typeface="Calibri" panose="020F0502020204030204" pitchFamily="34" charset="0"/>
              </a:rPr>
              <a:t> a large </a:t>
            </a:r>
            <a:r>
              <a:rPr lang="it-IT" sz="3200" dirty="0" err="1">
                <a:effectLst/>
                <a:latin typeface="Calibri (Corpo)"/>
                <a:ea typeface="Calibri" panose="020F0502020204030204" pitchFamily="34" charset="0"/>
              </a:rPr>
              <a:t>bag</a:t>
            </a:r>
            <a:r>
              <a:rPr lang="it-IT" sz="3200" dirty="0">
                <a:effectLst/>
                <a:latin typeface="Calibri (Corpo)"/>
                <a:ea typeface="Calibri" panose="020F0502020204030204" pitchFamily="34" charset="0"/>
              </a:rPr>
              <a:t> with </a:t>
            </a:r>
            <a:r>
              <a:rPr lang="it-IT" sz="3200" dirty="0" err="1">
                <a:effectLst/>
                <a:latin typeface="Calibri (Corpo)"/>
                <a:ea typeface="Calibri" panose="020F0502020204030204" pitchFamily="34" charset="0"/>
              </a:rPr>
              <a:t>two</a:t>
            </a:r>
            <a:r>
              <a:rPr lang="it-IT" sz="3200" dirty="0">
                <a:effectLst/>
                <a:latin typeface="Calibri (Corpo)"/>
                <a:ea typeface="Calibri" panose="020F0502020204030204" pitchFamily="34" charset="0"/>
              </a:rPr>
              <a:t> handles in a store </a:t>
            </a:r>
            <a:r>
              <a:rPr lang="it-IT" sz="3200" dirty="0" err="1">
                <a:effectLst/>
                <a:latin typeface="Calibri (Corpo)"/>
                <a:ea typeface="Calibri" panose="020F0502020204030204" pitchFamily="34" charset="0"/>
              </a:rPr>
              <a:t>whose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owners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were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Chinese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citizens</a:t>
            </a:r>
            <a:r>
              <a:rPr lang="it-IT" sz="3200" dirty="0">
                <a:effectLst/>
                <a:latin typeface="Calibri (Corpo)"/>
                <a:ea typeface="Calibri" panose="020F0502020204030204" pitchFamily="34" charset="0"/>
              </a:rPr>
              <a:t>. </a:t>
            </a:r>
          </a:p>
          <a:p>
            <a:pPr marL="0" indent="0">
              <a:buNone/>
            </a:pPr>
            <a:r>
              <a:rPr lang="it-IT" sz="3200" kern="100" dirty="0" err="1">
                <a:effectLst/>
                <a:latin typeface="Calibri (Corpo)"/>
                <a:ea typeface="Calibri" panose="020F0502020204030204" pitchFamily="34" charset="0"/>
                <a:cs typeface="Times New Roman" panose="02020603050405020304" pitchFamily="18" charset="0"/>
              </a:rPr>
              <a:t>When</a:t>
            </a:r>
            <a:r>
              <a:rPr lang="it-IT" sz="3200" kern="100" dirty="0">
                <a:effectLst/>
                <a:latin typeface="Calibri (Corpo)"/>
                <a:ea typeface="Calibri" panose="020F0502020204030204" pitchFamily="34" charset="0"/>
                <a:cs typeface="Times New Roman" panose="02020603050405020304" pitchFamily="18" charset="0"/>
              </a:rPr>
              <a:t> the Prosecutor </a:t>
            </a:r>
            <a:r>
              <a:rPr lang="it-IT" sz="3200" kern="100" dirty="0" err="1">
                <a:effectLst/>
                <a:latin typeface="Calibri (Corpo)"/>
                <a:ea typeface="Calibri" panose="020F0502020204030204" pitchFamily="34" charset="0"/>
                <a:cs typeface="Times New Roman" panose="02020603050405020304" pitchFamily="18" charset="0"/>
              </a:rPr>
              <a:t>expressedly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asked</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reason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why</a:t>
            </a:r>
            <a:r>
              <a:rPr lang="it-IT" sz="3200" kern="100" dirty="0">
                <a:effectLst/>
                <a:latin typeface="Calibri (Corpo)"/>
                <a:ea typeface="Calibri" panose="020F0502020204030204" pitchFamily="34" charset="0"/>
                <a:cs typeface="Times New Roman" panose="02020603050405020304" pitchFamily="18" charset="0"/>
              </a:rPr>
              <a:t> he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cut</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breasts</a:t>
            </a:r>
            <a:r>
              <a:rPr lang="it-IT" sz="3200" kern="100" dirty="0">
                <a:effectLst/>
                <a:latin typeface="Calibri (Corpo)"/>
                <a:ea typeface="Calibri" panose="020F0502020204030204" pitchFamily="34" charset="0"/>
                <a:cs typeface="Times New Roman" panose="02020603050405020304" pitchFamily="18" charset="0"/>
              </a:rPr>
              <a:t> and the </a:t>
            </a:r>
            <a:r>
              <a:rPr lang="it-IT" sz="3200" kern="100" dirty="0" err="1">
                <a:effectLst/>
                <a:latin typeface="Calibri (Corpo)"/>
                <a:ea typeface="Calibri" panose="020F0502020204030204" pitchFamily="34" charset="0"/>
                <a:cs typeface="Times New Roman" panose="02020603050405020304" pitchFamily="18" charset="0"/>
              </a:rPr>
              <a:t>girl's</a:t>
            </a:r>
            <a:r>
              <a:rPr lang="it-IT" sz="3200" kern="100" dirty="0">
                <a:effectLst/>
                <a:latin typeface="Calibri (Corpo)"/>
                <a:ea typeface="Calibri" panose="020F0502020204030204" pitchFamily="34" charset="0"/>
                <a:cs typeface="Times New Roman" panose="02020603050405020304" pitchFamily="18" charset="0"/>
              </a:rPr>
              <a:t> vagina, he</a:t>
            </a:r>
            <a:r>
              <a:rPr lang="it-IT" sz="3200" kern="100" dirty="0">
                <a:latin typeface="Calibri (Corpo)"/>
                <a:ea typeface="Calibri" panose="020F0502020204030204" pitchFamily="34" charset="0"/>
                <a:cs typeface="Times New Roman" panose="02020603050405020304" pitchFamily="18" charset="0"/>
              </a:rPr>
              <a:t> </a:t>
            </a:r>
            <a:r>
              <a:rPr lang="it-IT" sz="3200" dirty="0" err="1">
                <a:effectLst/>
                <a:latin typeface="Calibri (Corpo)"/>
                <a:ea typeface="Calibri" panose="020F0502020204030204" pitchFamily="34" charset="0"/>
              </a:rPr>
              <a:t>replied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he </a:t>
            </a:r>
            <a:r>
              <a:rPr lang="it-IT" sz="3200" dirty="0" err="1">
                <a:effectLst/>
                <a:latin typeface="Calibri (Corpo)"/>
                <a:ea typeface="Calibri" panose="020F0502020204030204" pitchFamily="34" charset="0"/>
              </a:rPr>
              <a:t>had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cut</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breasts</a:t>
            </a:r>
            <a:r>
              <a:rPr lang="it-IT" sz="3200" dirty="0">
                <a:effectLst/>
                <a:latin typeface="Calibri (Corpo)"/>
                <a:ea typeface="Calibri" panose="020F0502020204030204" pitchFamily="34" charset="0"/>
              </a:rPr>
              <a:t> and the </a:t>
            </a:r>
            <a:r>
              <a:rPr lang="it-IT" sz="3200" dirty="0" err="1">
                <a:effectLst/>
                <a:latin typeface="Calibri (Corpo)"/>
                <a:ea typeface="Calibri" panose="020F0502020204030204" pitchFamily="34" charset="0"/>
              </a:rPr>
              <a:t>girl's</a:t>
            </a:r>
            <a:r>
              <a:rPr lang="it-IT" sz="3200" dirty="0">
                <a:effectLst/>
                <a:latin typeface="Calibri (Corpo)"/>
                <a:ea typeface="Calibri" panose="020F0502020204030204" pitchFamily="34" charset="0"/>
              </a:rPr>
              <a:t> vagina to </a:t>
            </a:r>
            <a:r>
              <a:rPr lang="it-IT" sz="3200" dirty="0" err="1">
                <a:effectLst/>
                <a:latin typeface="Calibri (Corpo)"/>
                <a:ea typeface="Calibri" panose="020F0502020204030204" pitchFamily="34" charset="0"/>
              </a:rPr>
              <a:t>allow</a:t>
            </a:r>
            <a:r>
              <a:rPr lang="it-IT" sz="3200" dirty="0">
                <a:effectLst/>
                <a:latin typeface="Calibri (Corpo)"/>
                <a:ea typeface="Calibri" panose="020F0502020204030204" pitchFamily="34" charset="0"/>
              </a:rPr>
              <a:t> an easy </a:t>
            </a:r>
            <a:r>
              <a:rPr lang="it-IT" sz="3200" dirty="0" err="1">
                <a:effectLst/>
                <a:latin typeface="Calibri (Corpo)"/>
                <a:ea typeface="Calibri" panose="020F0502020204030204" pitchFamily="34" charset="0"/>
              </a:rPr>
              <a:t>insertion</a:t>
            </a:r>
            <a:r>
              <a:rPr lang="it-IT" sz="3200" dirty="0">
                <a:effectLst/>
                <a:latin typeface="Calibri (Corpo)"/>
                <a:ea typeface="Calibri" panose="020F0502020204030204" pitchFamily="34" charset="0"/>
              </a:rPr>
              <a:t> of the </a:t>
            </a:r>
            <a:r>
              <a:rPr lang="it-IT" sz="3200" dirty="0" err="1">
                <a:effectLst/>
                <a:latin typeface="Calibri (Corpo)"/>
                <a:ea typeface="Calibri" panose="020F0502020204030204" pitchFamily="34" charset="0"/>
              </a:rPr>
              <a:t>remains</a:t>
            </a:r>
            <a:r>
              <a:rPr lang="it-IT" sz="3200" dirty="0">
                <a:effectLst/>
                <a:latin typeface="Calibri (Corpo)"/>
                <a:ea typeface="Calibri" panose="020F0502020204030204" pitchFamily="34" charset="0"/>
              </a:rPr>
              <a:t> in the </a:t>
            </a:r>
            <a:r>
              <a:rPr lang="it-IT" sz="3200" dirty="0" err="1">
                <a:effectLst/>
                <a:latin typeface="Calibri (Corpo)"/>
                <a:ea typeface="Calibri" panose="020F0502020204030204" pitchFamily="34" charset="0"/>
              </a:rPr>
              <a:t>suitcases</a:t>
            </a:r>
            <a:r>
              <a:rPr lang="it-IT" sz="3200" dirty="0">
                <a:effectLst/>
                <a:latin typeface="Calibri (Corpo)"/>
                <a:ea typeface="Calibri" panose="020F0502020204030204" pitchFamily="34" charset="0"/>
              </a:rPr>
              <a:t>.</a:t>
            </a:r>
            <a:endParaRPr lang="it-IT" sz="3200" dirty="0">
              <a:latin typeface="Calibri (Corpo)"/>
            </a:endParaRPr>
          </a:p>
        </p:txBody>
      </p:sp>
    </p:spTree>
    <p:extLst>
      <p:ext uri="{BB962C8B-B14F-4D97-AF65-F5344CB8AC3E}">
        <p14:creationId xmlns:p14="http://schemas.microsoft.com/office/powerpoint/2010/main" val="173895757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94DDC62-1EDD-8D05-3E3D-75255F180DC0}"/>
              </a:ext>
            </a:extLst>
          </p:cNvPr>
          <p:cNvSpPr>
            <a:spLocks noGrp="1"/>
          </p:cNvSpPr>
          <p:nvPr>
            <p:ph idx="1"/>
          </p:nvPr>
        </p:nvSpPr>
        <p:spPr>
          <a:xfrm>
            <a:off x="169681" y="179109"/>
            <a:ext cx="11425287" cy="5997854"/>
          </a:xfrm>
        </p:spPr>
        <p:txBody>
          <a:bodyPr>
            <a:noAutofit/>
          </a:bodyPr>
          <a:lstStyle/>
          <a:p>
            <a:pPr marL="0" indent="0">
              <a:buNone/>
            </a:pPr>
            <a:r>
              <a:rPr lang="it-IT" kern="100" dirty="0" err="1">
                <a:effectLst/>
                <a:latin typeface="Calibri (Corpo)"/>
                <a:ea typeface="Calibri" panose="020F0502020204030204" pitchFamily="34" charset="0"/>
                <a:cs typeface="Times New Roman" panose="02020603050405020304" pitchFamily="18" charset="0"/>
              </a:rPr>
              <a:t>Thus</a:t>
            </a:r>
            <a:r>
              <a:rPr lang="it-IT" kern="100" dirty="0">
                <a:effectLst/>
                <a:latin typeface="Calibri (Corpo)"/>
                <a:ea typeface="Calibri" panose="020F0502020204030204" pitchFamily="34" charset="0"/>
                <a:cs typeface="Times New Roman" panose="02020603050405020304" pitchFamily="18" charset="0"/>
              </a:rPr>
              <a:t>, in the </a:t>
            </a:r>
            <a:r>
              <a:rPr lang="it-IT" kern="100" dirty="0" err="1">
                <a:effectLst/>
                <a:latin typeface="Calibri (Corpo)"/>
                <a:ea typeface="Calibri" panose="020F0502020204030204" pitchFamily="34" charset="0"/>
                <a:cs typeface="Times New Roman" panose="02020603050405020304" pitchFamily="18" charset="0"/>
              </a:rPr>
              <a:t>complex</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mosaic</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thus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delineated</a:t>
            </a:r>
            <a:r>
              <a:rPr lang="it-IT" kern="100" dirty="0">
                <a:effectLst/>
                <a:latin typeface="Calibri (Corpo)"/>
                <a:ea typeface="Calibri" panose="020F0502020204030204" pitchFamily="34" charset="0"/>
                <a:cs typeface="Times New Roman" panose="02020603050405020304" pitchFamily="18" charset="0"/>
              </a:rPr>
              <a:t>, a </a:t>
            </a:r>
            <a:r>
              <a:rPr lang="it-IT" kern="100" dirty="0" err="1">
                <a:effectLst/>
                <a:latin typeface="Calibri (Corpo)"/>
                <a:ea typeface="Calibri" panose="020F0502020204030204" pitchFamily="34" charset="0"/>
                <a:cs typeface="Times New Roman" panose="02020603050405020304" pitchFamily="18" charset="0"/>
              </a:rPr>
              <a:t>series</a:t>
            </a:r>
            <a:r>
              <a:rPr lang="it-IT" kern="100" dirty="0">
                <a:effectLst/>
                <a:latin typeface="Calibri (Corpo)"/>
                <a:ea typeface="Calibri" panose="020F0502020204030204" pitchFamily="34" charset="0"/>
                <a:cs typeface="Times New Roman" panose="02020603050405020304" pitchFamily="18" charset="0"/>
              </a:rPr>
              <a:t> of </a:t>
            </a:r>
            <a:r>
              <a:rPr lang="it-IT" kern="100" dirty="0" err="1">
                <a:effectLst/>
                <a:latin typeface="Calibri (Corpo)"/>
                <a:ea typeface="Calibri" panose="020F0502020204030204" pitchFamily="34" charset="0"/>
                <a:cs typeface="Times New Roman" panose="02020603050405020304" pitchFamily="18" charset="0"/>
              </a:rPr>
              <a:t>pieces</a:t>
            </a:r>
            <a:r>
              <a:rPr lang="it-IT" kern="100" dirty="0">
                <a:effectLst/>
                <a:latin typeface="Calibri (Corpo)"/>
                <a:ea typeface="Calibri" panose="020F0502020204030204" pitchFamily="34" charset="0"/>
                <a:cs typeface="Times New Roman" panose="02020603050405020304" pitchFamily="18" charset="0"/>
              </a:rPr>
              <a:t> are </a:t>
            </a:r>
            <a:r>
              <a:rPr lang="it-IT" kern="100" dirty="0" err="1">
                <a:effectLst/>
                <a:latin typeface="Calibri (Corpo)"/>
                <a:ea typeface="Calibri" panose="020F0502020204030204" pitchFamily="34" charset="0"/>
                <a:cs typeface="Times New Roman" panose="02020603050405020304" pitchFamily="18" charset="0"/>
              </a:rPr>
              <a:t>found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which</a:t>
            </a:r>
            <a:r>
              <a:rPr lang="it-IT" kern="100" dirty="0">
                <a:effectLst/>
                <a:latin typeface="Calibri (Corpo)"/>
                <a:ea typeface="Calibri" panose="020F0502020204030204" pitchFamily="34" charset="0"/>
                <a:cs typeface="Times New Roman" panose="02020603050405020304" pitchFamily="18" charset="0"/>
              </a:rPr>
              <a:t> take a </a:t>
            </a:r>
            <a:r>
              <a:rPr lang="it-IT" kern="100" dirty="0" err="1">
                <a:effectLst/>
                <a:latin typeface="Calibri (Corpo)"/>
                <a:ea typeface="Calibri" panose="020F0502020204030204" pitchFamily="34" charset="0"/>
                <a:cs typeface="Times New Roman" panose="02020603050405020304" pitchFamily="18" charset="0"/>
              </a:rPr>
              <a:t>fundamental</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value</a:t>
            </a:r>
            <a:r>
              <a:rPr lang="it-IT" kern="100" dirty="0">
                <a:effectLst/>
                <a:latin typeface="Calibri (Corpo)"/>
                <a:ea typeface="Calibri" panose="020F0502020204030204" pitchFamily="34" charset="0"/>
                <a:cs typeface="Times New Roman" panose="02020603050405020304" pitchFamily="18" charset="0"/>
              </a:rPr>
              <a:t> in a </a:t>
            </a:r>
            <a:r>
              <a:rPr lang="it-IT" kern="100" dirty="0" err="1">
                <a:effectLst/>
                <a:latin typeface="Calibri (Corpo)"/>
                <a:ea typeface="Calibri" panose="020F0502020204030204" pitchFamily="34" charset="0"/>
                <a:cs typeface="Times New Roman" panose="02020603050405020304" pitchFamily="18" charset="0"/>
              </a:rPr>
              <a:t>process</a:t>
            </a:r>
            <a:r>
              <a:rPr lang="it-IT" kern="100" dirty="0">
                <a:effectLst/>
                <a:latin typeface="Calibri (Corpo)"/>
                <a:ea typeface="Calibri" panose="020F0502020204030204" pitchFamily="34" charset="0"/>
                <a:cs typeface="Times New Roman" panose="02020603050405020304" pitchFamily="18" charset="0"/>
              </a:rPr>
              <a:t>, like the one in </a:t>
            </a:r>
            <a:r>
              <a:rPr lang="it-IT" kern="100" dirty="0" err="1">
                <a:effectLst/>
                <a:latin typeface="Calibri (Corpo)"/>
                <a:ea typeface="Calibri" panose="020F0502020204030204" pitchFamily="34" charset="0"/>
                <a:cs typeface="Times New Roman" panose="02020603050405020304" pitchFamily="18" charset="0"/>
              </a:rPr>
              <a:t>question</a:t>
            </a:r>
            <a:r>
              <a:rPr lang="it-IT" kern="100" dirty="0">
                <a:effectLst/>
                <a:latin typeface="Calibri (Corpo)"/>
                <a:ea typeface="Calibri" panose="020F0502020204030204" pitchFamily="34" charset="0"/>
                <a:cs typeface="Times New Roman" panose="02020603050405020304" pitchFamily="18" charset="0"/>
              </a:rPr>
              <a:t>, of a </a:t>
            </a:r>
            <a:r>
              <a:rPr lang="it-IT" kern="100" dirty="0" err="1">
                <a:effectLst/>
                <a:latin typeface="Calibri (Corpo)"/>
                <a:ea typeface="Calibri" panose="020F0502020204030204" pitchFamily="34" charset="0"/>
                <a:cs typeface="Times New Roman" panose="02020603050405020304" pitchFamily="18" charset="0"/>
              </a:rPr>
              <a:t>circumstantial</a:t>
            </a:r>
            <a:r>
              <a:rPr lang="it-IT" kern="100" dirty="0">
                <a:effectLst/>
                <a:latin typeface="Calibri (Corpo)"/>
                <a:ea typeface="Calibri" panose="020F0502020204030204" pitchFamily="34" charset="0"/>
                <a:cs typeface="Times New Roman" panose="02020603050405020304" pitchFamily="18" charset="0"/>
              </a:rPr>
              <a:t> nature. In </a:t>
            </a:r>
            <a:r>
              <a:rPr lang="it-IT" kern="100" dirty="0" err="1">
                <a:effectLst/>
                <a:latin typeface="Calibri (Corpo)"/>
                <a:ea typeface="Calibri" panose="020F0502020204030204" pitchFamily="34" charset="0"/>
                <a:cs typeface="Times New Roman" panose="02020603050405020304" pitchFamily="18" charset="0"/>
              </a:rPr>
              <a:t>this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context</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meaning</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defendant's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declarations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systematically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aimed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avoiding</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ascertainment</a:t>
            </a:r>
            <a:r>
              <a:rPr lang="it-IT" kern="100" dirty="0">
                <a:effectLst/>
                <a:latin typeface="Calibri (Corpo)"/>
                <a:ea typeface="Calibri" panose="020F0502020204030204" pitchFamily="34" charset="0"/>
                <a:cs typeface="Times New Roman" panose="02020603050405020304" pitchFamily="18" charset="0"/>
              </a:rPr>
              <a:t> of the truth in an </a:t>
            </a:r>
            <a:r>
              <a:rPr lang="it-IT" kern="100" dirty="0" err="1">
                <a:effectLst/>
                <a:latin typeface="Calibri (Corpo)"/>
                <a:ea typeface="Calibri" panose="020F0502020204030204" pitchFamily="34" charset="0"/>
                <a:cs typeface="Times New Roman" panose="02020603050405020304" pitchFamily="18" charset="0"/>
              </a:rPr>
              <a:t>evidently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polluting</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conduct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previuosly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highlighted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cannot</a:t>
            </a:r>
            <a:r>
              <a:rPr lang="it-IT" kern="100" dirty="0">
                <a:effectLst/>
                <a:latin typeface="Calibri (Corpo)"/>
                <a:ea typeface="Calibri" panose="020F0502020204030204" pitchFamily="34" charset="0"/>
                <a:cs typeface="Times New Roman" panose="02020603050405020304" pitchFamily="18" charset="0"/>
              </a:rPr>
              <a:t> be </a:t>
            </a:r>
            <a:r>
              <a:rPr lang="it-IT" kern="100" dirty="0" err="1">
                <a:effectLst/>
                <a:latin typeface="Calibri (Corpo)"/>
                <a:ea typeface="Calibri" panose="020F0502020204030204" pitchFamily="34" charset="0"/>
                <a:cs typeface="Times New Roman" panose="02020603050405020304" pitchFamily="18" charset="0"/>
              </a:rPr>
              <a:t>omitted</a:t>
            </a:r>
            <a:r>
              <a:rPr lang="it-IT" kern="100" dirty="0">
                <a:effectLst/>
                <a:latin typeface="Calibri (Corpo)"/>
                <a:ea typeface="Calibri" panose="020F0502020204030204" pitchFamily="34" charset="0"/>
                <a:cs typeface="Times New Roman" panose="02020603050405020304" pitchFamily="18" charset="0"/>
              </a:rPr>
              <a:t>.</a:t>
            </a:r>
          </a:p>
          <a:p>
            <a:pPr marL="0" indent="0">
              <a:buNone/>
            </a:pPr>
            <a:r>
              <a:rPr lang="it-IT" kern="100" dirty="0">
                <a:effectLst/>
                <a:latin typeface="Calibri (Corpo)"/>
                <a:ea typeface="Calibri" panose="020F0502020204030204" pitchFamily="34" charset="0"/>
                <a:cs typeface="Times New Roman" panose="02020603050405020304" pitchFamily="18" charset="0"/>
              </a:rPr>
              <a:t>More </a:t>
            </a:r>
            <a:r>
              <a:rPr lang="it-IT" kern="100" dirty="0" err="1">
                <a:effectLst/>
                <a:latin typeface="Calibri (Corpo)"/>
                <a:ea typeface="Calibri" panose="020F0502020204030204" pitchFamily="34" charset="0"/>
                <a:cs typeface="Times New Roman" panose="02020603050405020304" pitchFamily="18" charset="0"/>
              </a:rPr>
              <a:t>specifically</a:t>
            </a:r>
            <a:r>
              <a:rPr lang="it-IT" kern="100" dirty="0">
                <a:effectLst/>
                <a:latin typeface="Calibri (Corpo)"/>
                <a:ea typeface="Calibri" panose="020F0502020204030204" pitchFamily="34" charset="0"/>
                <a:cs typeface="Times New Roman" panose="02020603050405020304" pitchFamily="18" charset="0"/>
              </a:rPr>
              <a:t>, from the </a:t>
            </a:r>
            <a:r>
              <a:rPr lang="it-IT" kern="100" dirty="0" err="1">
                <a:effectLst/>
                <a:latin typeface="Calibri (Corpo)"/>
                <a:ea typeface="Calibri" panose="020F0502020204030204" pitchFamily="34" charset="0"/>
                <a:cs typeface="Times New Roman" panose="02020603050405020304" pitchFamily="18" charset="0"/>
              </a:rPr>
              <a:t>documentary</a:t>
            </a:r>
            <a:r>
              <a:rPr lang="it-IT" kern="100" dirty="0">
                <a:effectLst/>
                <a:latin typeface="Calibri (Corpo)"/>
                <a:ea typeface="Calibri" panose="020F0502020204030204" pitchFamily="34" charset="0"/>
                <a:cs typeface="Times New Roman" panose="02020603050405020304" pitchFamily="18" charset="0"/>
              </a:rPr>
              <a:t> productions of the </a:t>
            </a:r>
            <a:r>
              <a:rPr lang="it-IT" kern="100" dirty="0" err="1">
                <a:effectLst/>
                <a:latin typeface="Calibri (Corpo)"/>
                <a:ea typeface="Calibri" panose="020F0502020204030204" pitchFamily="34" charset="0"/>
                <a:cs typeface="Times New Roman" panose="02020603050405020304" pitchFamily="18" charset="0"/>
              </a:rPr>
              <a:t>lawyer</a:t>
            </a:r>
            <a:r>
              <a:rPr lang="it-IT" kern="100" dirty="0">
                <a:effectLst/>
                <a:latin typeface="Calibri (Corpo)"/>
                <a:ea typeface="Calibri" panose="020F0502020204030204" pitchFamily="34" charset="0"/>
                <a:cs typeface="Times New Roman" panose="02020603050405020304" pitchFamily="18" charset="0"/>
              </a:rPr>
              <a:t> Marchiori, </a:t>
            </a:r>
            <a:r>
              <a:rPr lang="it-IT" kern="100" dirty="0" err="1">
                <a:effectLst/>
                <a:latin typeface="Calibri (Corpo)"/>
                <a:ea typeface="Calibri" panose="020F0502020204030204" pitchFamily="34" charset="0"/>
                <a:cs typeface="Times New Roman" panose="02020603050405020304" pitchFamily="18" charset="0"/>
              </a:rPr>
              <a:t>defender</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civil</a:t>
            </a:r>
            <a:r>
              <a:rPr lang="it-IT" kern="100" dirty="0">
                <a:effectLst/>
                <a:latin typeface="Calibri (Corpo)"/>
                <a:ea typeface="Calibri" panose="020F0502020204030204" pitchFamily="34" charset="0"/>
                <a:cs typeface="Times New Roman" panose="02020603050405020304" pitchFamily="18" charset="0"/>
              </a:rPr>
              <a:t> party Potenza Massimo, </a:t>
            </a:r>
            <a:r>
              <a:rPr lang="it-IT" kern="100" dirty="0" err="1">
                <a:effectLst/>
                <a:latin typeface="Calibri (Corpo)"/>
                <a:ea typeface="Calibri" panose="020F0502020204030204" pitchFamily="34" charset="0"/>
                <a:cs typeface="Times New Roman" panose="02020603050405020304" pitchFamily="18" charset="0"/>
              </a:rPr>
              <a:t>acquired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without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opposition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emerged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that</a:t>
            </a:r>
            <a:r>
              <a:rPr lang="it-IT" kern="100" dirty="0">
                <a:effectLst/>
                <a:latin typeface="Calibri (Corpo)"/>
                <a:ea typeface="Calibri" panose="020F0502020204030204" pitchFamily="34" charset="0"/>
                <a:cs typeface="Times New Roman" panose="02020603050405020304" pitchFamily="18" charset="0"/>
              </a:rPr>
              <a:t>, just on the </a:t>
            </a:r>
            <a:r>
              <a:rPr lang="it-IT" kern="100" dirty="0" err="1">
                <a:effectLst/>
                <a:latin typeface="Calibri (Corpo)"/>
                <a:ea typeface="Calibri" panose="020F0502020204030204" pitchFamily="34" charset="0"/>
                <a:cs typeface="Times New Roman" panose="02020603050405020304" pitchFamily="18" charset="0"/>
              </a:rPr>
              <a:t>morning</a:t>
            </a:r>
            <a:r>
              <a:rPr lang="it-IT" kern="100" dirty="0">
                <a:effectLst/>
                <a:latin typeface="Calibri (Corpo)"/>
                <a:ea typeface="Calibri" panose="020F0502020204030204" pitchFamily="34" charset="0"/>
                <a:cs typeface="Times New Roman" panose="02020603050405020304" pitchFamily="18" charset="0"/>
              </a:rPr>
              <a:t> of 30th of </a:t>
            </a:r>
            <a:r>
              <a:rPr lang="it-IT" kern="100" dirty="0" err="1">
                <a:effectLst/>
                <a:latin typeface="Calibri (Corpo)"/>
                <a:ea typeface="Calibri" panose="020F0502020204030204" pitchFamily="34" charset="0"/>
                <a:cs typeface="Times New Roman" panose="02020603050405020304" pitchFamily="18" charset="0"/>
              </a:rPr>
              <a:t>January</a:t>
            </a:r>
            <a:endParaRPr lang="it-IT" kern="100" dirty="0">
              <a:effectLst/>
              <a:latin typeface="Calibri (Corpo)"/>
              <a:ea typeface="Calibri" panose="020F0502020204030204" pitchFamily="34" charset="0"/>
              <a:cs typeface="Times New Roman" panose="02020603050405020304" pitchFamily="18" charset="0"/>
            </a:endParaRPr>
          </a:p>
          <a:p>
            <a:pPr marL="0" indent="0">
              <a:buNone/>
            </a:pPr>
            <a:r>
              <a:rPr lang="it-IT" kern="100" dirty="0">
                <a:effectLst/>
                <a:latin typeface="Calibri (Corpo)"/>
                <a:ea typeface="Calibri" panose="020F0502020204030204" pitchFamily="34" charset="0"/>
                <a:cs typeface="Times New Roman" panose="02020603050405020304" pitchFamily="18" charset="0"/>
              </a:rPr>
              <a:t>2018, in </a:t>
            </a:r>
            <a:r>
              <a:rPr lang="it-IT" kern="100" dirty="0" err="1">
                <a:effectLst/>
                <a:latin typeface="Calibri (Corpo)"/>
                <a:ea typeface="Calibri" panose="020F0502020204030204" pitchFamily="34" charset="0"/>
                <a:cs typeface="Times New Roman" panose="02020603050405020304" pitchFamily="18" charset="0"/>
              </a:rPr>
              <a:t>execution</a:t>
            </a:r>
            <a:r>
              <a:rPr lang="it-IT" kern="100" dirty="0">
                <a:effectLst/>
                <a:latin typeface="Calibri (Corpo)"/>
                <a:ea typeface="Calibri" panose="020F0502020204030204" pitchFamily="34" charset="0"/>
                <a:cs typeface="Times New Roman" panose="02020603050405020304" pitchFamily="18" charset="0"/>
              </a:rPr>
              <a:t> of the union </a:t>
            </a:r>
            <a:r>
              <a:rPr lang="it-IT" kern="100" dirty="0" err="1">
                <a:effectLst/>
                <a:latin typeface="Calibri (Corpo)"/>
                <a:ea typeface="Calibri" panose="020F0502020204030204" pitchFamily="34" charset="0"/>
                <a:cs typeface="Times New Roman" panose="02020603050405020304" pitchFamily="18" charset="0"/>
              </a:rPr>
              <a:t>order</a:t>
            </a:r>
            <a:r>
              <a:rPr lang="it-IT" kern="100" dirty="0">
                <a:effectLst/>
                <a:latin typeface="Calibri (Corpo)"/>
                <a:ea typeface="Calibri" panose="020F0502020204030204" pitchFamily="34" charset="0"/>
                <a:cs typeface="Times New Roman" panose="02020603050405020304" pitchFamily="18" charset="0"/>
              </a:rPr>
              <a:t> n. 899 of 28th </a:t>
            </a:r>
            <a:r>
              <a:rPr lang="it-IT" kern="100" dirty="0" err="1">
                <a:effectLst/>
                <a:latin typeface="Calibri (Corpo)"/>
                <a:ea typeface="Calibri" panose="020F0502020204030204" pitchFamily="34" charset="0"/>
                <a:cs typeface="Times New Roman" panose="02020603050405020304" pitchFamily="18" charset="0"/>
              </a:rPr>
              <a:t>December</a:t>
            </a:r>
            <a:r>
              <a:rPr lang="it-IT" kern="100" dirty="0">
                <a:effectLst/>
                <a:latin typeface="Calibri (Corpo)"/>
                <a:ea typeface="Calibri" panose="020F0502020204030204" pitchFamily="34" charset="0"/>
                <a:cs typeface="Times New Roman" panose="02020603050405020304" pitchFamily="18" charset="0"/>
              </a:rPr>
              <a:t> 2017, </a:t>
            </a:r>
            <a:r>
              <a:rPr lang="it-IT" kern="100" dirty="0" err="1">
                <a:effectLst/>
                <a:latin typeface="Calibri (Corpo)"/>
                <a:ea typeface="Calibri" panose="020F0502020204030204" pitchFamily="34" charset="0"/>
                <a:cs typeface="Times New Roman" panose="02020603050405020304" pitchFamily="18" charset="0"/>
              </a:rPr>
              <a:t>personnel</a:t>
            </a:r>
            <a:r>
              <a:rPr lang="it-IT" kern="100" dirty="0">
                <a:effectLst/>
                <a:latin typeface="Calibri (Corpo)"/>
                <a:ea typeface="Calibri" panose="020F0502020204030204" pitchFamily="34" charset="0"/>
                <a:cs typeface="Times New Roman" panose="02020603050405020304" pitchFamily="18" charset="0"/>
              </a:rPr>
              <a:t> of the locai </a:t>
            </a:r>
            <a:r>
              <a:rPr lang="it-IT" kern="100" dirty="0" err="1">
                <a:effectLst/>
                <a:latin typeface="Calibri (Corpo)"/>
                <a:ea typeface="Calibri" panose="020F0502020204030204" pitchFamily="34" charset="0"/>
                <a:cs typeface="Times New Roman" panose="02020603050405020304" pitchFamily="18" charset="0"/>
              </a:rPr>
              <a:t>police</a:t>
            </a:r>
            <a:r>
              <a:rPr lang="it-IT" kern="100" dirty="0">
                <a:effectLst/>
                <a:latin typeface="Calibri (Corpo)"/>
                <a:ea typeface="Calibri" panose="020F0502020204030204" pitchFamily="34" charset="0"/>
                <a:cs typeface="Times New Roman" panose="02020603050405020304" pitchFamily="18" charset="0"/>
              </a:rPr>
              <a:t> station, of the </a:t>
            </a:r>
            <a:r>
              <a:rPr lang="it-IT" kern="100" dirty="0" err="1">
                <a:effectLst/>
                <a:latin typeface="Calibri (Corpo)"/>
                <a:ea typeface="Calibri" panose="020F0502020204030204" pitchFamily="34" charset="0"/>
                <a:cs typeface="Times New Roman" panose="02020603050405020304" pitchFamily="18" charset="0"/>
              </a:rPr>
              <a:t>municipal</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police</a:t>
            </a:r>
            <a:r>
              <a:rPr lang="it-IT" kern="100" dirty="0">
                <a:effectLst/>
                <a:latin typeface="Calibri (Corpo)"/>
                <a:ea typeface="Calibri" panose="020F0502020204030204" pitchFamily="34" charset="0"/>
                <a:cs typeface="Times New Roman" panose="02020603050405020304" pitchFamily="18" charset="0"/>
              </a:rPr>
              <a:t>, of social services of the </a:t>
            </a:r>
            <a:r>
              <a:rPr lang="it-IT" kern="100" dirty="0" err="1">
                <a:effectLst/>
                <a:latin typeface="Calibri (Corpo)"/>
                <a:ea typeface="Calibri" panose="020F0502020204030204" pitchFamily="34" charset="0"/>
                <a:cs typeface="Times New Roman" panose="02020603050405020304" pitchFamily="18" charset="0"/>
              </a:rPr>
              <a:t>municipality</a:t>
            </a:r>
            <a:r>
              <a:rPr lang="it-IT" kern="100" dirty="0">
                <a:effectLst/>
                <a:latin typeface="Calibri (Corpo)"/>
                <a:ea typeface="Calibri" panose="020F0502020204030204" pitchFamily="34" charset="0"/>
                <a:cs typeface="Times New Roman" panose="02020603050405020304" pitchFamily="18" charset="0"/>
              </a:rPr>
              <a:t> of Macerata and of the </a:t>
            </a:r>
            <a:r>
              <a:rPr lang="it-IT" kern="100" dirty="0" err="1">
                <a:effectLst/>
                <a:latin typeface="Calibri (Corpo)"/>
                <a:ea typeface="Calibri" panose="020F0502020204030204" pitchFamily="34" charset="0"/>
                <a:cs typeface="Times New Roman" panose="02020603050405020304" pitchFamily="18" charset="0"/>
              </a:rPr>
              <a:t>Consmari</a:t>
            </a:r>
            <a:r>
              <a:rPr lang="it-IT" kern="100" dirty="0">
                <a:effectLst/>
                <a:latin typeface="Calibri (Corpo)"/>
                <a:ea typeface="Calibri" panose="020F0502020204030204" pitchFamily="34" charset="0"/>
                <a:cs typeface="Times New Roman" panose="02020603050405020304" pitchFamily="18" charset="0"/>
              </a:rPr>
              <a:t> (a company </a:t>
            </a:r>
            <a:r>
              <a:rPr lang="it-IT" kern="100" dirty="0" err="1">
                <a:effectLst/>
                <a:latin typeface="Calibri (Corpo)"/>
                <a:ea typeface="Calibri" panose="020F0502020204030204" pitchFamily="34" charset="0"/>
                <a:cs typeface="Times New Roman" panose="02020603050405020304" pitchFamily="18" charset="0"/>
              </a:rPr>
              <a:t>that</a:t>
            </a:r>
            <a:r>
              <a:rPr lang="it-IT" kern="100" dirty="0">
                <a:effectLst/>
                <a:latin typeface="Calibri (Corpo)"/>
                <a:ea typeface="Calibri" panose="020F0502020204030204" pitchFamily="34" charset="0"/>
                <a:cs typeface="Times New Roman" panose="02020603050405020304" pitchFamily="18" charset="0"/>
              </a:rPr>
              <a:t> deals with the management of the </a:t>
            </a:r>
            <a:r>
              <a:rPr lang="it-IT" kern="100" dirty="0" err="1">
                <a:effectLst/>
                <a:latin typeface="Calibri (Corpo)"/>
                <a:ea typeface="Calibri" panose="020F0502020204030204" pitchFamily="34" charset="0"/>
                <a:cs typeface="Times New Roman" panose="02020603050405020304" pitchFamily="18" charset="0"/>
              </a:rPr>
              <a:t>ìntegrated</a:t>
            </a:r>
            <a:r>
              <a:rPr lang="it-IT" kern="100" dirty="0">
                <a:effectLst/>
                <a:latin typeface="Calibri (Corpo)"/>
                <a:ea typeface="Calibri" panose="020F0502020204030204" pitchFamily="34" charset="0"/>
                <a:cs typeface="Times New Roman" panose="02020603050405020304" pitchFamily="18" charset="0"/>
              </a:rPr>
              <a:t> urban </a:t>
            </a:r>
            <a:r>
              <a:rPr lang="it-IT" kern="100" dirty="0" err="1">
                <a:effectLst/>
                <a:latin typeface="Calibri (Corpo)"/>
                <a:ea typeface="Calibri" panose="020F0502020204030204" pitchFamily="34" charset="0"/>
                <a:cs typeface="Times New Roman" panose="02020603050405020304" pitchFamily="18" charset="0"/>
              </a:rPr>
              <a:t>waste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cycle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carried</a:t>
            </a:r>
            <a:r>
              <a:rPr lang="it-IT" kern="100" dirty="0">
                <a:effectLst/>
                <a:latin typeface="Calibri (Corpo)"/>
                <a:ea typeface="Calibri" panose="020F0502020204030204" pitchFamily="34" charset="0"/>
                <a:cs typeface="Times New Roman" panose="02020603050405020304" pitchFamily="18" charset="0"/>
              </a:rPr>
              <a:t> out checks in the Fontescodella park, in the </a:t>
            </a:r>
            <a:r>
              <a:rPr lang="it-IT" kern="100" dirty="0" err="1">
                <a:effectLst/>
                <a:latin typeface="Calibri (Corpo)"/>
                <a:ea typeface="Calibri" panose="020F0502020204030204" pitchFamily="34" charset="0"/>
                <a:cs typeface="Times New Roman" panose="02020603050405020304" pitchFamily="18" charset="0"/>
              </a:rPr>
              <a:t>pedestrian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subways</a:t>
            </a:r>
            <a:r>
              <a:rPr lang="it-IT" kern="100" dirty="0">
                <a:effectLst/>
                <a:latin typeface="Calibri (Corpo)"/>
                <a:ea typeface="Calibri" panose="020F0502020204030204" pitchFamily="34" charset="0"/>
                <a:cs typeface="Times New Roman" panose="02020603050405020304" pitchFamily="18" charset="0"/>
              </a:rPr>
              <a:t> and in the </a:t>
            </a:r>
            <a:r>
              <a:rPr lang="it-IT" kern="100" dirty="0" err="1">
                <a:effectLst/>
                <a:latin typeface="Calibri (Corpo)"/>
                <a:ea typeface="Calibri" panose="020F0502020204030204" pitchFamily="34" charset="0"/>
                <a:cs typeface="Times New Roman" panose="02020603050405020304" pitchFamily="18" charset="0"/>
              </a:rPr>
              <a:t>neighboring</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areas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aimed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preventing</a:t>
            </a:r>
            <a:r>
              <a:rPr lang="it-IT" kern="100" dirty="0">
                <a:latin typeface="Calibri (Corpo)"/>
                <a:ea typeface="Calibri" panose="020F0502020204030204" pitchFamily="34" charset="0"/>
                <a:cs typeface="Times New Roman" panose="02020603050405020304" pitchFamily="18" charset="0"/>
              </a:rPr>
              <a:t> </a:t>
            </a:r>
            <a:r>
              <a:rPr lang="it-IT" kern="100" dirty="0">
                <a:effectLst/>
                <a:latin typeface="Calibri (Corpo)"/>
                <a:ea typeface="Calibri" panose="020F0502020204030204" pitchFamily="34" charset="0"/>
                <a:cs typeface="Times New Roman" panose="02020603050405020304" pitchFamily="18" charset="0"/>
              </a:rPr>
              <a:t>24 </a:t>
            </a:r>
            <a:r>
              <a:rPr lang="it-IT" dirty="0" err="1">
                <a:effectLst/>
                <a:latin typeface="Calibri (Corpo)"/>
                <a:ea typeface="Calibri" panose="020F0502020204030204" pitchFamily="34" charset="0"/>
              </a:rPr>
              <a:t>ascertained</a:t>
            </a:r>
            <a:r>
              <a:rPr lang="it-IT" dirty="0">
                <a:effectLst/>
                <a:latin typeface="Calibri (Corpo)"/>
                <a:ea typeface="Calibri" panose="020F0502020204030204" pitchFamily="34" charset="0"/>
              </a:rPr>
              <a:t> "boys and </a:t>
            </a:r>
            <a:r>
              <a:rPr lang="it-IT" dirty="0" err="1">
                <a:effectLst/>
                <a:latin typeface="Calibri (Corpo)"/>
                <a:ea typeface="Calibri" panose="020F0502020204030204" pitchFamily="34" charset="0"/>
              </a:rPr>
              <a:t>adults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gatherings</a:t>
            </a:r>
            <a:r>
              <a:rPr lang="it-IT" dirty="0">
                <a:effectLst/>
                <a:latin typeface="Calibri (Corpo)"/>
                <a:ea typeface="Calibri" panose="020F0502020204030204" pitchFamily="34" charset="0"/>
              </a:rPr>
              <a:t> "</a:t>
            </a:r>
            <a:endParaRPr lang="it-IT" dirty="0">
              <a:latin typeface="Calibri (Corpo)"/>
            </a:endParaRPr>
          </a:p>
        </p:txBody>
      </p:sp>
    </p:spTree>
    <p:extLst>
      <p:ext uri="{BB962C8B-B14F-4D97-AF65-F5344CB8AC3E}">
        <p14:creationId xmlns:p14="http://schemas.microsoft.com/office/powerpoint/2010/main" val="216349988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622FA26-93DB-0290-E47F-9C31056A7887}"/>
              </a:ext>
            </a:extLst>
          </p:cNvPr>
          <p:cNvSpPr>
            <a:spLocks noGrp="1"/>
          </p:cNvSpPr>
          <p:nvPr>
            <p:ph idx="1"/>
          </p:nvPr>
        </p:nvSpPr>
        <p:spPr>
          <a:xfrm>
            <a:off x="367645" y="311085"/>
            <a:ext cx="10986155" cy="5865878"/>
          </a:xfrm>
        </p:spPr>
        <p:txBody>
          <a:bodyPr>
            <a:noAutofit/>
          </a:bodyPr>
          <a:lstStyle/>
          <a:p>
            <a:pPr marL="0" indent="0">
              <a:buNone/>
            </a:pPr>
            <a:r>
              <a:rPr lang="it-IT" sz="3200" kern="100" dirty="0">
                <a:effectLst/>
                <a:latin typeface="Calibri (Corpo)"/>
                <a:ea typeface="Calibri" panose="020F0502020204030204" pitchFamily="34" charset="0"/>
                <a:cs typeface="Times New Roman" panose="02020603050405020304" pitchFamily="18" charset="0"/>
              </a:rPr>
              <a:t>The </a:t>
            </a:r>
            <a:r>
              <a:rPr lang="it-IT" sz="3200" kern="100" dirty="0" err="1">
                <a:effectLst/>
                <a:latin typeface="Calibri (Corpo)"/>
                <a:ea typeface="Calibri" panose="020F0502020204030204" pitchFamily="34" charset="0"/>
                <a:cs typeface="Times New Roman" panose="02020603050405020304" pitchFamily="18" charset="0"/>
              </a:rPr>
              <a:t>statements</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Oseghale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were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therefore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aimed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moving</a:t>
            </a:r>
            <a:r>
              <a:rPr lang="it-IT" sz="3200" kern="100" dirty="0">
                <a:effectLst/>
                <a:latin typeface="Calibri (Corpo)"/>
                <a:ea typeface="Calibri" panose="020F0502020204030204" pitchFamily="34" charset="0"/>
                <a:cs typeface="Times New Roman" panose="02020603050405020304" pitchFamily="18" charset="0"/>
              </a:rPr>
              <a:t> the piace </a:t>
            </a:r>
            <a:r>
              <a:rPr lang="it-IT" sz="3200" kern="100" dirty="0" err="1">
                <a:effectLst/>
                <a:latin typeface="Calibri (Corpo)"/>
                <a:ea typeface="Calibri" panose="020F0502020204030204" pitchFamily="34" charset="0"/>
                <a:cs typeface="Times New Roman" panose="02020603050405020304" pitchFamily="18" charset="0"/>
              </a:rPr>
              <a:t>where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sexual</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intercourse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consumed</a:t>
            </a:r>
            <a:r>
              <a:rPr lang="it-IT" sz="3200" kern="100" dirty="0">
                <a:effectLst/>
                <a:latin typeface="Calibri (Corpo)"/>
                <a:ea typeface="Calibri" panose="020F0502020204030204" pitchFamily="34" charset="0"/>
                <a:cs typeface="Times New Roman" panose="02020603050405020304" pitchFamily="18" charset="0"/>
              </a:rPr>
              <a:t> from the house to the </a:t>
            </a:r>
            <a:r>
              <a:rPr lang="it-IT" sz="3200" kern="100" dirty="0" err="1">
                <a:effectLst/>
                <a:latin typeface="Calibri (Corpo)"/>
                <a:ea typeface="Calibri" panose="020F0502020204030204" pitchFamily="34" charset="0"/>
                <a:cs typeface="Times New Roman" panose="02020603050405020304" pitchFamily="18" charset="0"/>
              </a:rPr>
              <a:t>underpass</a:t>
            </a:r>
            <a:r>
              <a:rPr lang="it-IT" sz="3200" kern="100" dirty="0">
                <a:effectLst/>
                <a:latin typeface="Calibri (Corpo)"/>
                <a:ea typeface="Calibri" panose="020F0502020204030204" pitchFamily="34" charset="0"/>
                <a:cs typeface="Times New Roman" panose="02020603050405020304" pitchFamily="18" charset="0"/>
              </a:rPr>
              <a:t> of the park of </a:t>
            </a:r>
            <a:r>
              <a:rPr lang="it-IT" sz="3200" kern="100" dirty="0" err="1">
                <a:effectLst/>
                <a:latin typeface="Calibri (Corpo)"/>
                <a:ea typeface="Calibri" panose="020F0502020204030204" pitchFamily="34" charset="0"/>
                <a:cs typeface="Times New Roman" panose="02020603050405020304" pitchFamily="18" charset="0"/>
              </a:rPr>
              <a:t>Fontescodelia</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also</a:t>
            </a:r>
            <a:r>
              <a:rPr lang="it-IT" sz="3200" kern="100" dirty="0">
                <a:effectLst/>
                <a:latin typeface="Calibri (Corpo)"/>
                <a:ea typeface="Calibri" panose="020F0502020204030204" pitchFamily="34" charset="0"/>
                <a:cs typeface="Times New Roman" panose="02020603050405020304" pitchFamily="18" charset="0"/>
              </a:rPr>
              <a:t> in </a:t>
            </a:r>
            <a:r>
              <a:rPr lang="it-IT" sz="3200" kern="100" dirty="0" err="1">
                <a:effectLst/>
                <a:latin typeface="Calibri (Corpo)"/>
                <a:ea typeface="Calibri" panose="020F0502020204030204" pitchFamily="34" charset="0"/>
                <a:cs typeface="Times New Roman" panose="02020603050405020304" pitchFamily="18" charset="0"/>
              </a:rPr>
              <a:t>this</a:t>
            </a:r>
            <a:r>
              <a:rPr lang="it-IT" sz="3200" kern="100" dirty="0">
                <a:effectLst/>
                <a:latin typeface="Calibri (Corpo)"/>
                <a:ea typeface="Calibri" panose="020F0502020204030204" pitchFamily="34" charset="0"/>
                <a:cs typeface="Times New Roman" panose="02020603050405020304" pitchFamily="18" charset="0"/>
              </a:rPr>
              <a:t> case to </a:t>
            </a:r>
            <a:r>
              <a:rPr lang="it-IT" sz="3200" kern="100" dirty="0" err="1">
                <a:effectLst/>
                <a:latin typeface="Calibri (Corpo)"/>
                <a:ea typeface="Calibri" panose="020F0502020204030204" pitchFamily="34" charset="0"/>
                <a:cs typeface="Times New Roman" panose="02020603050405020304" pitchFamily="18" charset="0"/>
              </a:rPr>
              <a:t>provide</a:t>
            </a:r>
            <a:r>
              <a:rPr lang="it-IT" sz="3200" kern="100" dirty="0">
                <a:effectLst/>
                <a:latin typeface="Calibri (Corpo)"/>
                <a:ea typeface="Calibri" panose="020F0502020204030204" pitchFamily="34" charset="0"/>
                <a:cs typeface="Times New Roman" panose="02020603050405020304" pitchFamily="18" charset="0"/>
              </a:rPr>
              <a:t> an</a:t>
            </a:r>
            <a:r>
              <a:rPr lang="it-IT" sz="3200" kern="100" dirty="0">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aitered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version</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facts</a:t>
            </a:r>
            <a:r>
              <a:rPr lang="it-IT" sz="3200" kern="100" dirty="0">
                <a:effectLst/>
                <a:latin typeface="Calibri (Corpo)"/>
                <a:ea typeface="Calibri" panose="020F0502020204030204" pitchFamily="34" charset="0"/>
                <a:cs typeface="Times New Roman" panose="02020603050405020304" pitchFamily="18" charset="0"/>
              </a:rPr>
              <a:t> and to piace the </a:t>
            </a:r>
            <a:r>
              <a:rPr lang="it-IT" sz="3200" kern="100" dirty="0" err="1">
                <a:effectLst/>
                <a:latin typeface="Calibri (Corpo)"/>
                <a:ea typeface="Calibri" panose="020F0502020204030204" pitchFamily="34" charset="0"/>
                <a:cs typeface="Times New Roman" panose="02020603050405020304" pitchFamily="18" charset="0"/>
              </a:rPr>
              <a:t>relationship</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shortly</a:t>
            </a:r>
            <a:r>
              <a:rPr lang="it-IT" sz="3200" kern="100" dirty="0">
                <a:effectLst/>
                <a:latin typeface="Calibri (Corpo)"/>
                <a:ea typeface="Calibri" panose="020F0502020204030204" pitchFamily="34" charset="0"/>
                <a:cs typeface="Times New Roman" panose="02020603050405020304" pitchFamily="18" charset="0"/>
              </a:rPr>
              <a:t> after the meeting with the giri and </a:t>
            </a:r>
            <a:r>
              <a:rPr lang="it-IT" sz="3200" kern="100" dirty="0" err="1">
                <a:effectLst/>
                <a:latin typeface="Calibri (Corpo)"/>
                <a:ea typeface="Calibri" panose="020F0502020204030204" pitchFamily="34" charset="0"/>
                <a:cs typeface="Times New Roman" panose="02020603050405020304" pitchFamily="18" charset="0"/>
              </a:rPr>
              <a:t>before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she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took</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drug</a:t>
            </a:r>
            <a:r>
              <a:rPr lang="it-IT" sz="3200" kern="100" dirty="0">
                <a:effectLst/>
                <a:latin typeface="Calibri (Corpo)"/>
                <a:ea typeface="Calibri" panose="020F0502020204030204" pitchFamily="34" charset="0"/>
                <a:cs typeface="Times New Roman" panose="02020603050405020304" pitchFamily="18" charset="0"/>
              </a:rPr>
              <a:t>.</a:t>
            </a:r>
          </a:p>
          <a:p>
            <a:pPr marL="0" indent="0">
              <a:buNone/>
            </a:pPr>
            <a:r>
              <a:rPr lang="it-IT" sz="3200" dirty="0" err="1">
                <a:effectLst/>
                <a:latin typeface="Calibri (Corpo)"/>
                <a:ea typeface="Calibri" panose="020F0502020204030204" pitchFamily="34" charset="0"/>
              </a:rPr>
              <a:t>Furthermore</a:t>
            </a:r>
            <a:r>
              <a:rPr lang="it-IT" sz="3200" dirty="0">
                <a:effectLst/>
                <a:latin typeface="Calibri (Corpo)"/>
                <a:ea typeface="Calibri" panose="020F0502020204030204" pitchFamily="34" charset="0"/>
              </a:rPr>
              <a:t>, from the </a:t>
            </a:r>
            <a:r>
              <a:rPr lang="it-IT" sz="3200" dirty="0" err="1">
                <a:effectLst/>
                <a:latin typeface="Calibri (Corpo)"/>
                <a:ea typeface="Calibri" panose="020F0502020204030204" pitchFamily="34" charset="0"/>
              </a:rPr>
              <a:t>prelìminary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investigation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emerged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another</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not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secondary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element</a:t>
            </a:r>
            <a:r>
              <a:rPr lang="it-IT" sz="3200" dirty="0">
                <a:effectLst/>
                <a:latin typeface="Calibri (Corpo)"/>
                <a:ea typeface="Calibri" panose="020F0502020204030204" pitchFamily="34" charset="0"/>
              </a:rPr>
              <a:t>: the state of </a:t>
            </a:r>
            <a:r>
              <a:rPr lang="it-IT" sz="3200" dirty="0" err="1">
                <a:effectLst/>
                <a:latin typeface="Calibri (Corpo)"/>
                <a:ea typeface="Calibri" panose="020F0502020204030204" pitchFamily="34" charset="0"/>
              </a:rPr>
              <a:t>drug</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addictíon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not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healed</a:t>
            </a:r>
            <a:r>
              <a:rPr lang="it-IT" sz="3200" dirty="0">
                <a:effectLst/>
                <a:latin typeface="Calibri (Corpo)"/>
                <a:ea typeface="Calibri" panose="020F0502020204030204" pitchFamily="34" charset="0"/>
              </a:rPr>
              <a:t>, and the </a:t>
            </a:r>
            <a:r>
              <a:rPr lang="it-IT" sz="3200" dirty="0" err="1">
                <a:effectLst/>
                <a:latin typeface="Calibri (Corpo)"/>
                <a:ea typeface="Calibri" panose="020F0502020204030204" pitchFamily="34" charset="0"/>
              </a:rPr>
              <a:t>serious</a:t>
            </a:r>
            <a:r>
              <a:rPr lang="it-IT" sz="3200" dirty="0">
                <a:effectLst/>
                <a:latin typeface="Calibri (Corpo)"/>
                <a:ea typeface="Calibri" panose="020F0502020204030204" pitchFamily="34" charset="0"/>
              </a:rPr>
              <a:t> borderline </a:t>
            </a:r>
            <a:r>
              <a:rPr lang="it-IT" sz="3200" dirty="0" err="1">
                <a:effectLst/>
                <a:latin typeface="Calibri (Corpo)"/>
                <a:ea typeface="Calibri" panose="020F0502020204030204" pitchFamily="34" charset="0"/>
              </a:rPr>
              <a:t>pathology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affecting</a:t>
            </a:r>
            <a:r>
              <a:rPr lang="it-IT" sz="3200" dirty="0">
                <a:effectLst/>
                <a:latin typeface="Calibri (Corpo)"/>
                <a:ea typeface="Calibri" panose="020F0502020204030204" pitchFamily="34" charset="0"/>
              </a:rPr>
              <a:t> Pamela (</a:t>
            </a:r>
            <a:r>
              <a:rPr lang="it-IT" sz="3200" dirty="0" err="1">
                <a:effectLst/>
                <a:latin typeface="Calibri (Corpo)"/>
                <a:ea typeface="Calibri" panose="020F0502020204030204" pitchFamily="34" charset="0"/>
              </a:rPr>
              <a:t>see</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consultancy</a:t>
            </a:r>
            <a:r>
              <a:rPr lang="it-IT" sz="3200" dirty="0">
                <a:effectLst/>
                <a:latin typeface="Calibri (Corpo)"/>
                <a:ea typeface="Calibri" panose="020F0502020204030204" pitchFamily="34" charset="0"/>
              </a:rPr>
              <a:t> of Dr. Bruzzone) </a:t>
            </a:r>
            <a:r>
              <a:rPr lang="it-IT" sz="3200" dirty="0" err="1">
                <a:effectLst/>
                <a:latin typeface="Calibri (Corpo)"/>
                <a:ea typeface="Calibri" panose="020F0502020204030204" pitchFamily="34" charset="0"/>
              </a:rPr>
              <a:t>brought</a:t>
            </a:r>
            <a:r>
              <a:rPr lang="it-IT" sz="3200" dirty="0">
                <a:effectLst/>
                <a:latin typeface="Calibri (Corpo)"/>
                <a:ea typeface="Calibri" panose="020F0502020204030204" pitchFamily="34" charset="0"/>
              </a:rPr>
              <a:t> the girl to </a:t>
            </a:r>
            <a:r>
              <a:rPr lang="it-IT" sz="3200" dirty="0" err="1">
                <a:effectLst/>
                <a:latin typeface="Calibri (Corpo)"/>
                <a:ea typeface="Calibri" panose="020F0502020204030204" pitchFamily="34" charset="0"/>
              </a:rPr>
              <a:t>desperately</a:t>
            </a:r>
            <a:r>
              <a:rPr lang="it-IT" sz="3200" dirty="0">
                <a:effectLst/>
                <a:latin typeface="Calibri (Corpo)"/>
                <a:ea typeface="Calibri" panose="020F0502020204030204" pitchFamily="34" charset="0"/>
              </a:rPr>
              <a:t> look for </a:t>
            </a:r>
            <a:r>
              <a:rPr lang="it-IT" sz="3200" dirty="0" err="1">
                <a:effectLst/>
                <a:latin typeface="Calibri (Corpo)"/>
                <a:ea typeface="Calibri" panose="020F0502020204030204" pitchFamily="34" charset="0"/>
              </a:rPr>
              <a:t>heroin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entirely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plausible</a:t>
            </a:r>
            <a:r>
              <a:rPr lang="it-IT" sz="3200" dirty="0">
                <a:effectLst/>
                <a:latin typeface="Calibri (Corpo)"/>
                <a:ea typeface="Calibri" panose="020F0502020204030204" pitchFamily="34" charset="0"/>
              </a:rPr>
              <a:t> and </a:t>
            </a:r>
            <a:r>
              <a:rPr lang="it-IT" sz="3200" dirty="0" err="1">
                <a:effectLst/>
                <a:latin typeface="Calibri (Corpo)"/>
                <a:ea typeface="Calibri" panose="020F0502020204030204" pitchFamily="34" charset="0"/>
              </a:rPr>
              <a:t>it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cannot</a:t>
            </a:r>
            <a:r>
              <a:rPr lang="it-IT" sz="3200" dirty="0">
                <a:effectLst/>
                <a:latin typeface="Calibri (Corpo)"/>
                <a:ea typeface="Calibri" panose="020F0502020204030204" pitchFamily="34" charset="0"/>
              </a:rPr>
              <a:t> be </a:t>
            </a:r>
            <a:r>
              <a:rPr lang="it-IT" sz="3200" dirty="0" err="1">
                <a:effectLst/>
                <a:latin typeface="Calibri (Corpo)"/>
                <a:ea typeface="Calibri" panose="020F0502020204030204" pitchFamily="34" charset="0"/>
              </a:rPr>
              <a:t>denied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young</a:t>
            </a:r>
            <a:r>
              <a:rPr lang="it-IT" sz="3200" dirty="0">
                <a:effectLst/>
                <a:latin typeface="Calibri (Corpo)"/>
                <a:ea typeface="Calibri" panose="020F0502020204030204" pitchFamily="34" charset="0"/>
              </a:rPr>
              <a:t> woman, </a:t>
            </a:r>
            <a:r>
              <a:rPr lang="it-IT" sz="3200" dirty="0" err="1">
                <a:effectLst/>
                <a:latin typeface="Calibri (Corpo)"/>
                <a:ea typeface="Calibri" panose="020F0502020204030204" pitchFamily="34" charset="0"/>
              </a:rPr>
              <a:t>without</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availability</a:t>
            </a:r>
            <a:r>
              <a:rPr lang="it-IT" sz="3200" dirty="0">
                <a:effectLst/>
                <a:latin typeface="Calibri (Corpo)"/>
                <a:ea typeface="Calibri" panose="020F0502020204030204" pitchFamily="34" charset="0"/>
              </a:rPr>
              <a:t> of money, </a:t>
            </a:r>
            <a:r>
              <a:rPr lang="it-IT" sz="3200" dirty="0" err="1">
                <a:effectLst/>
                <a:latin typeface="Calibri (Corpo)"/>
                <a:ea typeface="Calibri" panose="020F0502020204030204" pitchFamily="34" charset="0"/>
              </a:rPr>
              <a:t>would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then</a:t>
            </a:r>
            <a:r>
              <a:rPr lang="it-IT" sz="3200" dirty="0">
                <a:effectLst/>
                <a:latin typeface="Calibri (Corpo)"/>
                <a:ea typeface="Calibri" panose="020F0502020204030204" pitchFamily="34" charset="0"/>
              </a:rPr>
              <a:t> use </a:t>
            </a:r>
            <a:r>
              <a:rPr lang="it-IT" sz="3200" dirty="0" err="1">
                <a:effectLst/>
                <a:latin typeface="Calibri (Corpo)"/>
                <a:ea typeface="Calibri" panose="020F0502020204030204" pitchFamily="34" charset="0"/>
              </a:rPr>
              <a:t>her</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own</a:t>
            </a:r>
            <a:r>
              <a:rPr lang="it-IT" sz="3200" dirty="0">
                <a:effectLst/>
                <a:latin typeface="Calibri (Corpo)"/>
                <a:ea typeface="Calibri" panose="020F0502020204030204" pitchFamily="34" charset="0"/>
              </a:rPr>
              <a:t> body </a:t>
            </a:r>
            <a:r>
              <a:rPr lang="it-IT" sz="3200" dirty="0" err="1">
                <a:effectLst/>
                <a:latin typeface="Calibri (Corpo)"/>
                <a:ea typeface="Calibri" panose="020F0502020204030204" pitchFamily="34" charset="0"/>
              </a:rPr>
              <a:t>as</a:t>
            </a:r>
            <a:r>
              <a:rPr lang="it-IT" sz="3200" dirty="0">
                <a:effectLst/>
                <a:latin typeface="Calibri (Corpo)"/>
                <a:ea typeface="Calibri" panose="020F0502020204030204" pitchFamily="34" charset="0"/>
              </a:rPr>
              <a:t> a </a:t>
            </a:r>
            <a:r>
              <a:rPr lang="it-IT" sz="3200" dirty="0" err="1">
                <a:effectLst/>
                <a:latin typeface="Calibri (Corpo)"/>
                <a:ea typeface="Calibri" panose="020F0502020204030204" pitchFamily="34" charset="0"/>
              </a:rPr>
              <a:t>bargaining</a:t>
            </a:r>
            <a:r>
              <a:rPr lang="it-IT" sz="3200" dirty="0">
                <a:effectLst/>
                <a:latin typeface="Calibri (Corpo)"/>
                <a:ea typeface="Calibri" panose="020F0502020204030204" pitchFamily="34" charset="0"/>
              </a:rPr>
              <a:t> chip;</a:t>
            </a:r>
            <a:endParaRPr lang="it-IT" sz="3200" dirty="0">
              <a:latin typeface="Calibri (Corpo)"/>
            </a:endParaRPr>
          </a:p>
        </p:txBody>
      </p:sp>
    </p:spTree>
    <p:extLst>
      <p:ext uri="{BB962C8B-B14F-4D97-AF65-F5344CB8AC3E}">
        <p14:creationId xmlns:p14="http://schemas.microsoft.com/office/powerpoint/2010/main" val="36677489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2F76C09-26B5-EF3F-3F80-5139A9A763B5}"/>
              </a:ext>
            </a:extLst>
          </p:cNvPr>
          <p:cNvSpPr>
            <a:spLocks noGrp="1"/>
          </p:cNvSpPr>
          <p:nvPr>
            <p:ph idx="1"/>
          </p:nvPr>
        </p:nvSpPr>
        <p:spPr>
          <a:xfrm>
            <a:off x="532015" y="382385"/>
            <a:ext cx="10821785" cy="5794578"/>
          </a:xfrm>
        </p:spPr>
        <p:txBody>
          <a:bodyPr>
            <a:normAutofit/>
          </a:bodyPr>
          <a:lstStyle/>
          <a:p>
            <a:pPr marL="0" indent="0">
              <a:buNone/>
            </a:pPr>
            <a:r>
              <a:rPr lang="it-IT" sz="3200" kern="100" dirty="0">
                <a:effectLst/>
                <a:latin typeface="Calibri (Corpo)"/>
                <a:ea typeface="Calibri" panose="020F0502020204030204" pitchFamily="34" charset="0"/>
                <a:cs typeface="Times New Roman" panose="02020603050405020304" pitchFamily="18" charset="0"/>
              </a:rPr>
              <a:t>Pamela </a:t>
            </a:r>
            <a:r>
              <a:rPr lang="it-IT" sz="3200" kern="100" dirty="0" err="1">
                <a:effectLst/>
                <a:latin typeface="Calibri (Corpo)"/>
                <a:ea typeface="Calibri" panose="020F0502020204030204" pitchFamily="34" charset="0"/>
                <a:cs typeface="Times New Roman" panose="02020603050405020304" pitchFamily="18" charset="0"/>
              </a:rPr>
              <a:t>took</a:t>
            </a:r>
            <a:r>
              <a:rPr lang="it-IT" sz="3200" kern="100" dirty="0">
                <a:effectLst/>
                <a:latin typeface="Calibri (Corpo)"/>
                <a:ea typeface="Calibri" panose="020F0502020204030204" pitchFamily="34" charset="0"/>
                <a:cs typeface="Times New Roman" panose="02020603050405020304" pitchFamily="18" charset="0"/>
              </a:rPr>
              <a:t> care, </a:t>
            </a:r>
            <a:r>
              <a:rPr lang="it-IT" sz="3200" kern="100" dirty="0" err="1">
                <a:effectLst/>
                <a:latin typeface="Calibri (Corpo)"/>
                <a:ea typeface="Calibri" panose="020F0502020204030204" pitchFamily="34" charset="0"/>
                <a:cs typeface="Times New Roman" panose="02020603050405020304" pitchFamily="18" charset="0"/>
              </a:rPr>
              <a:t>however</a:t>
            </a:r>
            <a:r>
              <a:rPr lang="it-IT" sz="3200" kern="100" dirty="0">
                <a:effectLst/>
                <a:latin typeface="Calibri (Corpo)"/>
                <a:ea typeface="Calibri" panose="020F0502020204030204" pitchFamily="34" charset="0"/>
                <a:cs typeface="Times New Roman" panose="02020603050405020304" pitchFamily="18" charset="0"/>
              </a:rPr>
              <a:t>, after </a:t>
            </a:r>
            <a:r>
              <a:rPr lang="it-IT" sz="3200" kern="100" dirty="0" err="1">
                <a:effectLst/>
                <a:latin typeface="Calibri (Corpo)"/>
                <a:ea typeface="Calibri" panose="020F0502020204030204" pitchFamily="34" charset="0"/>
                <a:cs typeface="Times New Roman" panose="02020603050405020304" pitchFamily="18" charset="0"/>
              </a:rPr>
              <a:t>leaving</a:t>
            </a:r>
            <a:r>
              <a:rPr lang="it-IT" sz="3200" kern="100" dirty="0">
                <a:effectLst/>
                <a:latin typeface="Calibri (Corpo)"/>
                <a:ea typeface="Calibri" panose="020F0502020204030204" pitchFamily="34" charset="0"/>
                <a:cs typeface="Times New Roman" panose="02020603050405020304" pitchFamily="18" charset="0"/>
              </a:rPr>
              <a:t> the community, to </a:t>
            </a:r>
            <a:r>
              <a:rPr lang="it-IT" sz="3200" kern="100" dirty="0" err="1">
                <a:effectLst/>
                <a:latin typeface="Calibri (Corpo)"/>
                <a:ea typeface="Calibri" panose="020F0502020204030204" pitchFamily="34" charset="0"/>
                <a:cs typeface="Times New Roman" panose="02020603050405020304" pitchFamily="18" charset="0"/>
              </a:rPr>
              <a:t>have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sexual</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intercourses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always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using</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condoms</a:t>
            </a:r>
            <a:r>
              <a:rPr lang="it-IT" sz="3200" kern="100" dirty="0">
                <a:effectLst/>
                <a:latin typeface="Calibri (Corpo)"/>
                <a:ea typeface="Calibri" panose="020F0502020204030204" pitchFamily="34" charset="0"/>
                <a:cs typeface="Times New Roman" panose="02020603050405020304" pitchFamily="18" charset="0"/>
              </a:rPr>
              <a:t>. On </a:t>
            </a:r>
            <a:r>
              <a:rPr lang="it-IT" sz="3200" kern="100" dirty="0" err="1">
                <a:effectLst/>
                <a:latin typeface="Calibri (Corpo)"/>
                <a:ea typeface="Calibri" panose="020F0502020204030204" pitchFamily="34" charset="0"/>
                <a:cs typeface="Times New Roman" panose="02020603050405020304" pitchFamily="18" charset="0"/>
              </a:rPr>
              <a:t>this</a:t>
            </a:r>
            <a:r>
              <a:rPr lang="it-IT" sz="3200" kern="100" dirty="0">
                <a:effectLst/>
                <a:latin typeface="Calibri (Corpo)"/>
                <a:ea typeface="Calibri" panose="020F0502020204030204" pitchFamily="34" charset="0"/>
                <a:cs typeface="Times New Roman" panose="02020603050405020304" pitchFamily="18" charset="0"/>
              </a:rPr>
              <a:t> point, </a:t>
            </a:r>
            <a:r>
              <a:rPr lang="it-IT" sz="3200" kern="100" dirty="0" err="1">
                <a:effectLst/>
                <a:latin typeface="Calibri (Corpo)"/>
                <a:ea typeface="Calibri" panose="020F0502020204030204" pitchFamily="34" charset="0"/>
                <a:cs typeface="Times New Roman" panose="02020603050405020304" pitchFamily="18" charset="0"/>
              </a:rPr>
              <a:t>it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necessary</a:t>
            </a:r>
            <a:r>
              <a:rPr lang="it-IT" sz="3200" kern="100" dirty="0">
                <a:effectLst/>
                <a:latin typeface="Calibri (Corpo)"/>
                <a:ea typeface="Calibri" panose="020F0502020204030204" pitchFamily="34" charset="0"/>
                <a:cs typeface="Times New Roman" panose="02020603050405020304" pitchFamily="18" charset="0"/>
              </a:rPr>
              <a:t> to recali </a:t>
            </a:r>
            <a:r>
              <a:rPr lang="it-IT" sz="3200" kern="100" dirty="0" err="1">
                <a:effectLst/>
                <a:latin typeface="Calibri (Corpo)"/>
                <a:ea typeface="Calibri" panose="020F0502020204030204" pitchFamily="34" charset="0"/>
                <a:cs typeface="Times New Roman" panose="02020603050405020304" pitchFamily="18" charset="0"/>
              </a:rPr>
              <a:t>what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declared</a:t>
            </a:r>
            <a:r>
              <a:rPr lang="it-IT" sz="3200" kern="100" dirty="0">
                <a:effectLst/>
                <a:latin typeface="Calibri (Corpo)"/>
                <a:ea typeface="Calibri" panose="020F0502020204030204" pitchFamily="34" charset="0"/>
                <a:cs typeface="Times New Roman" panose="02020603050405020304" pitchFamily="18" charset="0"/>
              </a:rPr>
              <a:t> by Mercuri Francesco and </a:t>
            </a:r>
            <a:r>
              <a:rPr lang="it-IT" sz="3200" kern="100" dirty="0" err="1">
                <a:effectLst/>
                <a:latin typeface="Calibri (Corpo)"/>
                <a:ea typeface="Calibri" panose="020F0502020204030204" pitchFamily="34" charset="0"/>
                <a:cs typeface="Times New Roman" panose="02020603050405020304" pitchFamily="18" charset="0"/>
              </a:rPr>
              <a:t>Crisel</a:t>
            </a:r>
            <a:r>
              <a:rPr lang="it-IT" sz="3200" kern="100" dirty="0">
                <a:effectLst/>
                <a:latin typeface="Calibri (Corpo)"/>
                <a:ea typeface="Calibri" panose="020F0502020204030204" pitchFamily="34" charset="0"/>
                <a:cs typeface="Times New Roman" panose="02020603050405020304" pitchFamily="18" charset="0"/>
              </a:rPr>
              <a:t> Fernando. With the first </a:t>
            </a:r>
            <a:r>
              <a:rPr lang="it-IT" sz="3200" kern="100" dirty="0" err="1">
                <a:effectLst/>
                <a:latin typeface="Calibri (Corpo)"/>
                <a:ea typeface="Calibri" panose="020F0502020204030204" pitchFamily="34" charset="0"/>
                <a:cs typeface="Times New Roman" panose="02020603050405020304" pitchFamily="18" charset="0"/>
              </a:rPr>
              <a:t>she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a </a:t>
            </a:r>
            <a:r>
              <a:rPr lang="it-IT" sz="3200" kern="100" dirty="0" err="1">
                <a:effectLst/>
                <a:latin typeface="Calibri (Corpo)"/>
                <a:ea typeface="Calibri" panose="020F0502020204030204" pitchFamily="34" charset="0"/>
                <a:cs typeface="Times New Roman" panose="02020603050405020304" pitchFamily="18" charset="0"/>
              </a:rPr>
              <a:t>protected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sexual</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relationship</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afterwards</a:t>
            </a:r>
            <a:r>
              <a:rPr lang="it-IT" sz="3200" kern="100" dirty="0">
                <a:effectLst/>
                <a:latin typeface="Calibri (Corpo)"/>
                <a:ea typeface="Calibri" panose="020F0502020204030204" pitchFamily="34" charset="0"/>
                <a:cs typeface="Times New Roman" panose="02020603050405020304" pitchFamily="18" charset="0"/>
              </a:rPr>
              <a:t> the giri </a:t>
            </a:r>
            <a:r>
              <a:rPr lang="it-IT" sz="3200" kern="100" dirty="0" err="1">
                <a:effectLst/>
                <a:latin typeface="Calibri (Corpo)"/>
                <a:ea typeface="Calibri" panose="020F0502020204030204" pitchFamily="34" charset="0"/>
                <a:cs typeface="Times New Roman" panose="02020603050405020304" pitchFamily="18" charset="0"/>
              </a:rPr>
              <a:t>not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only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asked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him</a:t>
            </a:r>
            <a:r>
              <a:rPr lang="it-IT" sz="3200" kern="100" dirty="0">
                <a:latin typeface="Calibri (Corpo)"/>
                <a:ea typeface="Calibri" panose="020F0502020204030204" pitchFamily="34" charset="0"/>
                <a:cs typeface="Times New Roman" panose="02020603050405020304" pitchFamily="18" charset="0"/>
              </a:rPr>
              <a:t> </a:t>
            </a:r>
            <a:r>
              <a:rPr lang="it-IT" sz="3200" kern="100" dirty="0">
                <a:effectLst/>
                <a:latin typeface="Calibri (Corpo)"/>
                <a:ea typeface="Calibri" panose="020F0502020204030204" pitchFamily="34" charset="0"/>
                <a:cs typeface="Times New Roman" panose="02020603050405020304" pitchFamily="18" charset="0"/>
              </a:rPr>
              <a:t>to show </a:t>
            </a:r>
            <a:r>
              <a:rPr lang="it-IT" sz="3200" kern="100" dirty="0" err="1">
                <a:effectLst/>
                <a:latin typeface="Calibri (Corpo)"/>
                <a:ea typeface="Calibri" panose="020F0502020204030204" pitchFamily="34" charset="0"/>
                <a:cs typeface="Times New Roman" panose="02020603050405020304" pitchFamily="18" charset="0"/>
              </a:rPr>
              <a:t>her</a:t>
            </a:r>
            <a:r>
              <a:rPr lang="it-IT" sz="3200" kern="100" dirty="0">
                <a:effectLst/>
                <a:latin typeface="Calibri (Corpo)"/>
                <a:ea typeface="Calibri" panose="020F0502020204030204" pitchFamily="34" charset="0"/>
                <a:cs typeface="Times New Roman" panose="02020603050405020304" pitchFamily="18" charset="0"/>
              </a:rPr>
              <a:t> a piace </a:t>
            </a:r>
            <a:r>
              <a:rPr lang="it-IT" sz="3200" kern="100" dirty="0" err="1">
                <a:effectLst/>
                <a:latin typeface="Calibri (Corpo)"/>
                <a:ea typeface="Calibri" panose="020F0502020204030204" pitchFamily="34" charset="0"/>
                <a:cs typeface="Times New Roman" panose="02020603050405020304" pitchFamily="18" charset="0"/>
              </a:rPr>
              <a:t>where</a:t>
            </a:r>
            <a:r>
              <a:rPr lang="it-IT" sz="3200" kern="100" dirty="0">
                <a:effectLst/>
                <a:latin typeface="Calibri (Corpo)"/>
                <a:ea typeface="Calibri" panose="020F0502020204030204" pitchFamily="34" charset="0"/>
                <a:cs typeface="Times New Roman" panose="02020603050405020304" pitchFamily="18" charset="0"/>
              </a:rPr>
              <a:t> to </a:t>
            </a:r>
            <a:r>
              <a:rPr lang="it-IT" sz="3200" kern="100" dirty="0" err="1">
                <a:effectLst/>
                <a:latin typeface="Calibri (Corpo)"/>
                <a:ea typeface="Calibri" panose="020F0502020204030204" pitchFamily="34" charset="0"/>
                <a:cs typeface="Times New Roman" panose="02020603050405020304" pitchFamily="18" charset="0"/>
              </a:rPr>
              <a:t>buy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narcotics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but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als</a:t>
            </a:r>
            <a:r>
              <a:rPr lang="it-IT" sz="3200" kern="100" dirty="0">
                <a:effectLst/>
                <a:latin typeface="Calibri (Corpo)"/>
                <a:ea typeface="Calibri" panose="020F0502020204030204" pitchFamily="34" charset="0"/>
                <a:cs typeface="Times New Roman" panose="02020603050405020304" pitchFamily="18" charset="0"/>
              </a:rPr>
              <a:t> to </a:t>
            </a:r>
            <a:r>
              <a:rPr lang="it-IT" sz="3200" kern="100" dirty="0" err="1">
                <a:effectLst/>
                <a:latin typeface="Calibri (Corpo)"/>
                <a:ea typeface="Calibri" panose="020F0502020204030204" pitchFamily="34" charset="0"/>
                <a:cs typeface="Times New Roman" panose="02020603050405020304" pitchFamily="18" charset="0"/>
              </a:rPr>
              <a:t>give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her</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two</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condoms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indeed</a:t>
            </a:r>
            <a:r>
              <a:rPr lang="it-IT" sz="3200" kern="100" dirty="0">
                <a:effectLst/>
                <a:latin typeface="Calibri (Corpo)"/>
                <a:ea typeface="Calibri" panose="020F0502020204030204" pitchFamily="34" charset="0"/>
                <a:cs typeface="Times New Roman" panose="02020603050405020304" pitchFamily="18" charset="0"/>
              </a:rPr>
              <a:t> an </a:t>
            </a:r>
            <a:r>
              <a:rPr lang="it-IT" sz="3200" kern="100" dirty="0" err="1">
                <a:effectLst/>
                <a:latin typeface="Calibri (Corpo)"/>
                <a:ea typeface="Calibri" panose="020F0502020204030204" pitchFamily="34" charset="0"/>
                <a:cs typeface="Times New Roman" panose="02020603050405020304" pitchFamily="18" charset="0"/>
              </a:rPr>
              <a:t>unusual</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request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clearly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aware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she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could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also</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buy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heroin</a:t>
            </a:r>
            <a:r>
              <a:rPr lang="it-IT" sz="3200" kern="100" dirty="0">
                <a:effectLst/>
                <a:latin typeface="Calibri (Corpo)"/>
                <a:ea typeface="Calibri" panose="020F0502020204030204" pitchFamily="34" charset="0"/>
                <a:cs typeface="Times New Roman" panose="02020603050405020304" pitchFamily="18" charset="0"/>
              </a:rPr>
              <a:t> by </a:t>
            </a:r>
            <a:r>
              <a:rPr lang="it-IT" sz="3200" kern="100" dirty="0" err="1">
                <a:effectLst/>
                <a:latin typeface="Calibri (Corpo)"/>
                <a:ea typeface="Calibri" panose="020F0502020204030204" pitchFamily="34" charset="0"/>
                <a:cs typeface="Times New Roman" panose="02020603050405020304" pitchFamily="18" charset="0"/>
              </a:rPr>
              <a:t>offering</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her</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own</a:t>
            </a:r>
            <a:r>
              <a:rPr lang="it-IT" sz="3200" kern="100" dirty="0">
                <a:effectLst/>
                <a:latin typeface="Calibri (Corpo)"/>
                <a:ea typeface="Calibri" panose="020F0502020204030204" pitchFamily="34" charset="0"/>
                <a:cs typeface="Times New Roman" panose="02020603050405020304" pitchFamily="18" charset="0"/>
              </a:rPr>
              <a:t> body.</a:t>
            </a:r>
          </a:p>
          <a:p>
            <a:pPr marL="0" indent="0">
              <a:buNone/>
            </a:pPr>
            <a:endParaRPr lang="it-IT" sz="3200" dirty="0">
              <a:latin typeface="Calibri (Corpo)"/>
            </a:endParaRPr>
          </a:p>
        </p:txBody>
      </p:sp>
    </p:spTree>
    <p:extLst>
      <p:ext uri="{BB962C8B-B14F-4D97-AF65-F5344CB8AC3E}">
        <p14:creationId xmlns:p14="http://schemas.microsoft.com/office/powerpoint/2010/main" val="246767363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A710873-20CE-C336-7A8F-E5352AF11877}"/>
              </a:ext>
            </a:extLst>
          </p:cNvPr>
          <p:cNvSpPr>
            <a:spLocks noGrp="1"/>
          </p:cNvSpPr>
          <p:nvPr>
            <p:ph idx="1"/>
          </p:nvPr>
        </p:nvSpPr>
        <p:spPr>
          <a:xfrm>
            <a:off x="598516" y="349135"/>
            <a:ext cx="11166136" cy="6061092"/>
          </a:xfrm>
        </p:spPr>
        <p:txBody>
          <a:bodyPr>
            <a:noAutofit/>
          </a:bodyPr>
          <a:lstStyle/>
          <a:p>
            <a:pPr marL="0" indent="0">
              <a:buNone/>
            </a:pPr>
            <a:r>
              <a:rPr lang="it-IT" sz="3200" kern="100" dirty="0" err="1">
                <a:effectLst/>
                <a:ea typeface="Calibri" panose="020F0502020204030204" pitchFamily="34" charset="0"/>
                <a:cs typeface="Times New Roman" panose="02020603050405020304" pitchFamily="18" charset="0"/>
              </a:rPr>
              <a:t>Instead</a:t>
            </a:r>
            <a:r>
              <a:rPr lang="it-IT" sz="3200" kern="100" dirty="0">
                <a:effectLst/>
                <a:ea typeface="Calibri" panose="020F0502020204030204" pitchFamily="34" charset="0"/>
                <a:cs typeface="Times New Roman" panose="02020603050405020304" pitchFamily="18" charset="0"/>
              </a:rPr>
              <a:t>, the </a:t>
            </a:r>
            <a:r>
              <a:rPr lang="it-IT" sz="3200" kern="100" dirty="0" err="1">
                <a:effectLst/>
                <a:ea typeface="Calibri" panose="020F0502020204030204" pitchFamily="34" charset="0"/>
                <a:cs typeface="Times New Roman" panose="02020603050405020304" pitchFamily="18" charset="0"/>
              </a:rPr>
              <a:t>disarticulation</a:t>
            </a:r>
            <a:r>
              <a:rPr lang="it-IT" sz="3200" kern="100" dirty="0">
                <a:effectLst/>
                <a:ea typeface="Calibri" panose="020F0502020204030204" pitchFamily="34" charset="0"/>
                <a:cs typeface="Times New Roman" panose="02020603050405020304" pitchFamily="18" charset="0"/>
              </a:rPr>
              <a:t>, cutting and </a:t>
            </a:r>
            <a:r>
              <a:rPr lang="it-IT" sz="3200" kern="100" dirty="0" err="1">
                <a:effectLst/>
                <a:ea typeface="Calibri" panose="020F0502020204030204" pitchFamily="34" charset="0"/>
                <a:cs typeface="Times New Roman" panose="02020603050405020304" pitchFamily="18" charset="0"/>
              </a:rPr>
              <a:t>beheading</a:t>
            </a:r>
            <a:r>
              <a:rPr lang="it-IT" sz="3200" kern="100" dirty="0">
                <a:effectLst/>
                <a:ea typeface="Calibri" panose="020F0502020204030204" pitchFamily="34" charset="0"/>
                <a:cs typeface="Times New Roman" panose="02020603050405020304" pitchFamily="18" charset="0"/>
              </a:rPr>
              <a:t> work </a:t>
            </a:r>
            <a:r>
              <a:rPr lang="it-IT" sz="3200" kern="100" dirty="0" err="1">
                <a:effectLst/>
                <a:ea typeface="Calibri" panose="020F0502020204030204" pitchFamily="34" charset="0"/>
                <a:cs typeface="Times New Roman" panose="02020603050405020304" pitchFamily="18" charset="0"/>
              </a:rPr>
              <a:t>took</a:t>
            </a:r>
            <a:r>
              <a:rPr lang="it-IT" sz="3200" kern="100" dirty="0">
                <a:effectLst/>
                <a:ea typeface="Calibri" panose="020F0502020204030204" pitchFamily="34" charset="0"/>
                <a:cs typeface="Times New Roman" panose="02020603050405020304" pitchFamily="18" charset="0"/>
              </a:rPr>
              <a:t> piace in the </a:t>
            </a:r>
            <a:r>
              <a:rPr lang="it-IT" sz="3200" kern="100" dirty="0" err="1">
                <a:effectLst/>
                <a:ea typeface="Calibri" panose="020F0502020204030204" pitchFamily="34" charset="0"/>
                <a:cs typeface="Times New Roman" panose="02020603050405020304" pitchFamily="18" charset="0"/>
              </a:rPr>
              <a:t>afternoon</a:t>
            </a:r>
            <a:r>
              <a:rPr lang="it-IT" sz="3200" kern="100" dirty="0">
                <a:effectLst/>
                <a:ea typeface="Calibri" panose="020F0502020204030204" pitchFamily="34" charset="0"/>
                <a:cs typeface="Times New Roman" panose="02020603050405020304" pitchFamily="18" charset="0"/>
              </a:rPr>
              <a:t> and in the </a:t>
            </a:r>
            <a:r>
              <a:rPr lang="it-IT" sz="3200" kern="100" dirty="0" err="1">
                <a:effectLst/>
                <a:ea typeface="Calibri" panose="020F0502020204030204" pitchFamily="34" charset="0"/>
                <a:cs typeface="Times New Roman" panose="02020603050405020304" pitchFamily="18" charset="0"/>
              </a:rPr>
              <a:t>evening</a:t>
            </a:r>
            <a:r>
              <a:rPr lang="it-IT" sz="3200" kern="100" dirty="0">
                <a:effectLst/>
                <a:ea typeface="Calibri" panose="020F0502020204030204" pitchFamily="34" charset="0"/>
                <a:cs typeface="Times New Roman" panose="02020603050405020304" pitchFamily="18" charset="0"/>
              </a:rPr>
              <a:t> hours after </a:t>
            </a:r>
            <a:r>
              <a:rPr lang="it-IT" sz="3200" kern="100" dirty="0" err="1">
                <a:effectLst/>
                <a:ea typeface="Calibri" panose="020F0502020204030204" pitchFamily="34" charset="0"/>
                <a:cs typeface="Times New Roman" panose="02020603050405020304" pitchFamily="18" charset="0"/>
              </a:rPr>
              <a:t>Oseghale</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having</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delivered</a:t>
            </a:r>
            <a:r>
              <a:rPr lang="it-IT" sz="3200" kern="100" dirty="0">
                <a:effectLst/>
                <a:ea typeface="Calibri" panose="020F0502020204030204" pitchFamily="34" charset="0"/>
                <a:cs typeface="Times New Roman" panose="02020603050405020304" pitchFamily="18" charset="0"/>
              </a:rPr>
              <a:t> the </a:t>
            </a:r>
            <a:r>
              <a:rPr lang="it-IT" sz="3200" kern="100" dirty="0" err="1">
                <a:effectLst/>
                <a:ea typeface="Calibri" panose="020F0502020204030204" pitchFamily="34" charset="0"/>
                <a:cs typeface="Times New Roman" panose="02020603050405020304" pitchFamily="18" charset="0"/>
              </a:rPr>
              <a:t>drug</a:t>
            </a:r>
            <a:r>
              <a:rPr lang="it-IT" sz="3200" kern="100" dirty="0">
                <a:effectLst/>
                <a:ea typeface="Calibri" panose="020F0502020204030204" pitchFamily="34" charset="0"/>
                <a:cs typeface="Times New Roman" panose="02020603050405020304" pitchFamily="18" charset="0"/>
              </a:rPr>
              <a:t> to the customer in the </a:t>
            </a:r>
            <a:r>
              <a:rPr lang="it-IT" sz="3200" kern="100" dirty="0" err="1">
                <a:effectLst/>
                <a:ea typeface="Calibri" panose="020F0502020204030204" pitchFamily="34" charset="0"/>
                <a:cs typeface="Times New Roman" panose="02020603050405020304" pitchFamily="18" charset="0"/>
              </a:rPr>
              <a:t>early</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afternoon</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had</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returned</a:t>
            </a:r>
            <a:r>
              <a:rPr lang="it-IT" sz="3200" kern="100" dirty="0">
                <a:effectLst/>
                <a:ea typeface="Calibri" panose="020F0502020204030204" pitchFamily="34" charset="0"/>
                <a:cs typeface="Times New Roman" panose="02020603050405020304" pitchFamily="18" charset="0"/>
              </a:rPr>
              <a:t> home. </a:t>
            </a:r>
            <a:r>
              <a:rPr lang="it-IT" sz="3200" kern="100" dirty="0" err="1">
                <a:effectLst/>
                <a:ea typeface="Calibri" panose="020F0502020204030204" pitchFamily="34" charset="0"/>
                <a:cs typeface="Times New Roman" panose="02020603050405020304" pitchFamily="18" charset="0"/>
              </a:rPr>
              <a:t>Cold</a:t>
            </a:r>
            <a:r>
              <a:rPr lang="it-IT" sz="3200" kern="100" dirty="0">
                <a:effectLst/>
                <a:ea typeface="Calibri" panose="020F0502020204030204" pitchFamily="34" charset="0"/>
                <a:cs typeface="Times New Roman" panose="02020603050405020304" pitchFamily="18" charset="0"/>
              </a:rPr>
              <a:t> and </a:t>
            </a:r>
            <a:r>
              <a:rPr lang="it-IT" sz="3200" kern="100" dirty="0" err="1">
                <a:effectLst/>
                <a:ea typeface="Calibri" panose="020F0502020204030204" pitchFamily="34" charset="0"/>
                <a:cs typeface="Times New Roman" panose="02020603050405020304" pitchFamily="18" charset="0"/>
              </a:rPr>
              <a:t>lucid</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was</a:t>
            </a:r>
            <a:r>
              <a:rPr lang="it-IT" sz="3200" kern="100" dirty="0">
                <a:effectLst/>
                <a:ea typeface="Calibri" panose="020F0502020204030204" pitchFamily="34" charset="0"/>
                <a:cs typeface="Times New Roman" panose="02020603050405020304" pitchFamily="18" charset="0"/>
              </a:rPr>
              <a:t> the </a:t>
            </a:r>
            <a:r>
              <a:rPr lang="it-IT" sz="3200" kern="100" dirty="0" err="1">
                <a:effectLst/>
                <a:ea typeface="Calibri" panose="020F0502020204030204" pitchFamily="34" charset="0"/>
                <a:cs typeface="Times New Roman" panose="02020603050405020304" pitchFamily="18" charset="0"/>
              </a:rPr>
              <a:t>criminal</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conduct</a:t>
            </a:r>
            <a:r>
              <a:rPr lang="it-IT" sz="3200" kern="100" dirty="0">
                <a:effectLst/>
                <a:ea typeface="Calibri" panose="020F0502020204030204" pitchFamily="34" charset="0"/>
                <a:cs typeface="Times New Roman" panose="02020603050405020304" pitchFamily="18" charset="0"/>
              </a:rPr>
              <a:t> of the </a:t>
            </a:r>
            <a:r>
              <a:rPr lang="it-IT" sz="3200" kern="100" dirty="0" err="1">
                <a:effectLst/>
                <a:ea typeface="Calibri" panose="020F0502020204030204" pitchFamily="34" charset="0"/>
                <a:cs typeface="Times New Roman" panose="02020603050405020304" pitchFamily="18" charset="0"/>
              </a:rPr>
              <a:t>defendant</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deprived</a:t>
            </a:r>
            <a:r>
              <a:rPr lang="it-IT" sz="3200" kern="100" dirty="0">
                <a:effectLst/>
                <a:ea typeface="Calibri" panose="020F0502020204030204" pitchFamily="34" charset="0"/>
                <a:cs typeface="Times New Roman" panose="02020603050405020304" pitchFamily="18" charset="0"/>
              </a:rPr>
              <a:t> of </a:t>
            </a:r>
            <a:r>
              <a:rPr lang="it-IT" sz="3200" kern="100" dirty="0" err="1">
                <a:effectLst/>
                <a:ea typeface="Calibri" panose="020F0502020204030204" pitchFamily="34" charset="0"/>
                <a:cs typeface="Times New Roman" panose="02020603050405020304" pitchFamily="18" charset="0"/>
              </a:rPr>
              <a:t>emotion</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who</a:t>
            </a:r>
            <a:r>
              <a:rPr lang="it-IT" sz="3200" kern="100" dirty="0">
                <a:effectLst/>
                <a:ea typeface="Calibri" panose="020F0502020204030204" pitchFamily="34" charset="0"/>
                <a:cs typeface="Times New Roman" panose="02020603050405020304" pitchFamily="18" charset="0"/>
              </a:rPr>
              <a:t>, after </a:t>
            </a:r>
            <a:r>
              <a:rPr lang="it-IT" sz="3200" kern="100" dirty="0" err="1">
                <a:effectLst/>
                <a:ea typeface="Calibri" panose="020F0502020204030204" pitchFamily="34" charset="0"/>
                <a:cs typeface="Times New Roman" panose="02020603050405020304" pitchFamily="18" charset="0"/>
              </a:rPr>
              <a:t>having</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satisfied</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his</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sexual</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instinct</a:t>
            </a:r>
            <a:r>
              <a:rPr lang="it-IT" sz="3200" kern="100" dirty="0">
                <a:effectLst/>
                <a:ea typeface="Calibri" panose="020F0502020204030204" pitchFamily="34" charset="0"/>
                <a:cs typeface="Times New Roman" panose="02020603050405020304" pitchFamily="18" charset="0"/>
              </a:rPr>
              <a:t> and </a:t>
            </a:r>
            <a:r>
              <a:rPr lang="it-IT" sz="3200" kern="100" dirty="0" err="1">
                <a:effectLst/>
                <a:ea typeface="Calibri" panose="020F0502020204030204" pitchFamily="34" charset="0"/>
                <a:cs typeface="Times New Roman" panose="02020603050405020304" pitchFamily="18" charset="0"/>
              </a:rPr>
              <a:t>killed</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himself</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went</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away</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quietly</a:t>
            </a:r>
            <a:r>
              <a:rPr lang="it-IT" sz="3200" kern="100" dirty="0">
                <a:effectLst/>
                <a:ea typeface="Calibri" panose="020F0502020204030204" pitchFamily="34" charset="0"/>
                <a:cs typeface="Times New Roman" panose="02020603050405020304" pitchFamily="18" charset="0"/>
              </a:rPr>
              <a:t> from home to </a:t>
            </a:r>
            <a:r>
              <a:rPr lang="it-IT" sz="3200" kern="100" dirty="0" err="1">
                <a:effectLst/>
                <a:ea typeface="Calibri" panose="020F0502020204030204" pitchFamily="34" charset="0"/>
                <a:cs typeface="Times New Roman" panose="02020603050405020304" pitchFamily="18" charset="0"/>
              </a:rPr>
              <a:t>carry</a:t>
            </a:r>
            <a:r>
              <a:rPr lang="it-IT" sz="3200" kern="100" dirty="0">
                <a:effectLst/>
                <a:ea typeface="Calibri" panose="020F0502020204030204" pitchFamily="34" charset="0"/>
                <a:cs typeface="Times New Roman" panose="02020603050405020304" pitchFamily="18" charset="0"/>
              </a:rPr>
              <a:t> out </a:t>
            </a:r>
            <a:r>
              <a:rPr lang="it-IT" sz="3200" kern="100" dirty="0" err="1">
                <a:effectLst/>
                <a:ea typeface="Calibri" panose="020F0502020204030204" pitchFamily="34" charset="0"/>
                <a:cs typeface="Times New Roman" panose="02020603050405020304" pitchFamily="18" charset="0"/>
              </a:rPr>
              <a:t>his</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own</a:t>
            </a:r>
            <a:r>
              <a:rPr lang="it-IT" sz="3200" kern="100" dirty="0">
                <a:effectLst/>
                <a:ea typeface="Calibri" panose="020F0502020204030204" pitchFamily="34" charset="0"/>
                <a:cs typeface="Times New Roman" panose="02020603050405020304" pitchFamily="18" charset="0"/>
              </a:rPr>
              <a:t> "work" (to sell the </a:t>
            </a:r>
            <a:r>
              <a:rPr lang="it-IT" sz="3200" kern="100" dirty="0" err="1">
                <a:effectLst/>
                <a:ea typeface="Calibri" panose="020F0502020204030204" pitchFamily="34" charset="0"/>
                <a:cs typeface="Times New Roman" panose="02020603050405020304" pitchFamily="18" charset="0"/>
              </a:rPr>
              <a:t>drug</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only</a:t>
            </a:r>
            <a:r>
              <a:rPr lang="it-IT" sz="3200" kern="100" dirty="0">
                <a:effectLst/>
                <a:ea typeface="Calibri" panose="020F0502020204030204" pitchFamily="34" charset="0"/>
                <a:cs typeface="Times New Roman" panose="02020603050405020304" pitchFamily="18" charset="0"/>
              </a:rPr>
              <a:t> to </a:t>
            </a:r>
            <a:r>
              <a:rPr lang="it-IT" sz="3200" kern="100" dirty="0" err="1">
                <a:effectLst/>
                <a:ea typeface="Calibri" panose="020F0502020204030204" pitchFamily="34" charset="0"/>
                <a:cs typeface="Times New Roman" panose="02020603050405020304" pitchFamily="18" charset="0"/>
              </a:rPr>
              <a:t>then</a:t>
            </a:r>
            <a:r>
              <a:rPr lang="it-IT" sz="3200" kern="100" dirty="0">
                <a:effectLst/>
                <a:ea typeface="Calibri" panose="020F0502020204030204" pitchFamily="34" charset="0"/>
                <a:cs typeface="Times New Roman" panose="02020603050405020304" pitchFamily="18" charset="0"/>
              </a:rPr>
              <a:t> take care, in a second moment, of a "</a:t>
            </a:r>
            <a:r>
              <a:rPr lang="it-IT" sz="3200" kern="100" dirty="0" err="1">
                <a:effectLst/>
                <a:ea typeface="Calibri" panose="020F0502020204030204" pitchFamily="34" charset="0"/>
                <a:cs typeface="Times New Roman" panose="02020603050405020304" pitchFamily="18" charset="0"/>
              </a:rPr>
              <a:t>detail</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that</a:t>
            </a:r>
            <a:r>
              <a:rPr lang="it-IT" sz="3200" kern="100" dirty="0">
                <a:effectLst/>
                <a:ea typeface="Calibri" panose="020F0502020204030204" pitchFamily="34" charset="0"/>
                <a:cs typeface="Times New Roman" panose="02020603050405020304" pitchFamily="18" charset="0"/>
              </a:rPr>
              <a:t> must </a:t>
            </a:r>
            <a:r>
              <a:rPr lang="it-IT" sz="3200" kern="100" dirty="0" err="1">
                <a:effectLst/>
                <a:ea typeface="Calibri" panose="020F0502020204030204" pitchFamily="34" charset="0"/>
                <a:cs typeface="Times New Roman" panose="02020603050405020304" pitchFamily="18" charset="0"/>
              </a:rPr>
              <a:t>have</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seemed</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secondary</a:t>
            </a:r>
            <a:r>
              <a:rPr lang="it-IT" sz="3200" kern="100" dirty="0">
                <a:effectLst/>
                <a:ea typeface="Calibri" panose="020F0502020204030204" pitchFamily="34" charset="0"/>
                <a:cs typeface="Times New Roman" panose="02020603050405020304" pitchFamily="18" charset="0"/>
              </a:rPr>
              <a:t> to </a:t>
            </a:r>
            <a:r>
              <a:rPr lang="it-IT" sz="3200" kern="100" dirty="0" err="1">
                <a:effectLst/>
                <a:ea typeface="Calibri" panose="020F0502020204030204" pitchFamily="34" charset="0"/>
                <a:cs typeface="Times New Roman" panose="02020603050405020304" pitchFamily="18" charset="0"/>
              </a:rPr>
              <a:t>him</a:t>
            </a:r>
            <a:r>
              <a:rPr lang="it-IT" sz="3200" kern="100" dirty="0">
                <a:effectLst/>
                <a:ea typeface="Calibri" panose="020F0502020204030204" pitchFamily="34" charset="0"/>
                <a:cs typeface="Times New Roman" panose="02020603050405020304" pitchFamily="18" charset="0"/>
              </a:rPr>
              <a:t> (to </a:t>
            </a:r>
            <a:r>
              <a:rPr lang="it-IT" sz="3200" kern="100" dirty="0" err="1">
                <a:effectLst/>
                <a:ea typeface="Calibri" panose="020F0502020204030204" pitchFamily="34" charset="0"/>
                <a:cs typeface="Times New Roman" panose="02020603050405020304" pitchFamily="18" charset="0"/>
              </a:rPr>
              <a:t>get</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rid</a:t>
            </a:r>
            <a:r>
              <a:rPr lang="it-IT" sz="3200" kern="100" dirty="0">
                <a:effectLst/>
                <a:ea typeface="Calibri" panose="020F0502020204030204" pitchFamily="34" charset="0"/>
                <a:cs typeface="Times New Roman" panose="02020603050405020304" pitchFamily="18" charset="0"/>
              </a:rPr>
              <a:t> of </a:t>
            </a:r>
            <a:r>
              <a:rPr lang="it-IT" sz="3200" kern="100" dirty="0" err="1">
                <a:effectLst/>
                <a:ea typeface="Calibri" panose="020F0502020204030204" pitchFamily="34" charset="0"/>
                <a:cs typeface="Times New Roman" panose="02020603050405020304" pitchFamily="18" charset="0"/>
              </a:rPr>
              <a:t>Pamela's</a:t>
            </a:r>
            <a:r>
              <a:rPr lang="it-IT" sz="3200" kern="100" dirty="0">
                <a:effectLst/>
                <a:ea typeface="Calibri" panose="020F0502020204030204" pitchFamily="34" charset="0"/>
                <a:cs typeface="Times New Roman" panose="02020603050405020304" pitchFamily="18" charset="0"/>
              </a:rPr>
              <a:t> body): </a:t>
            </a:r>
            <a:r>
              <a:rPr lang="it-IT" sz="3200" kern="100" dirty="0" err="1">
                <a:effectLst/>
                <a:ea typeface="Calibri" panose="020F0502020204030204" pitchFamily="34" charset="0"/>
                <a:cs typeface="Times New Roman" panose="02020603050405020304" pitchFamily="18" charset="0"/>
              </a:rPr>
              <a:t>inhuman</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coldness</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amply</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demonstrated</a:t>
            </a:r>
            <a:r>
              <a:rPr lang="it-IT" sz="3200" kern="100" dirty="0">
                <a:effectLst/>
                <a:ea typeface="Calibri" panose="020F0502020204030204" pitchFamily="34" charset="0"/>
                <a:cs typeface="Times New Roman" panose="02020603050405020304" pitchFamily="18" charset="0"/>
              </a:rPr>
              <a:t> by the ways in </a:t>
            </a:r>
            <a:r>
              <a:rPr lang="it-IT" sz="3200" kern="100" dirty="0" err="1">
                <a:effectLst/>
                <a:ea typeface="Calibri" panose="020F0502020204030204" pitchFamily="34" charset="0"/>
                <a:cs typeface="Times New Roman" panose="02020603050405020304" pitchFamily="18" charset="0"/>
              </a:rPr>
              <a:t>which</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Oseghale</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mangled</a:t>
            </a:r>
            <a:r>
              <a:rPr lang="it-IT" sz="3200" kern="100" dirty="0">
                <a:effectLst/>
                <a:ea typeface="Calibri" panose="020F0502020204030204" pitchFamily="34" charset="0"/>
                <a:cs typeface="Times New Roman" panose="02020603050405020304" pitchFamily="18" charset="0"/>
              </a:rPr>
              <a:t> the </a:t>
            </a:r>
            <a:r>
              <a:rPr lang="it-IT" sz="3200" kern="100" dirty="0" err="1">
                <a:effectLst/>
                <a:ea typeface="Calibri" panose="020F0502020204030204" pitchFamily="34" charset="0"/>
                <a:cs typeface="Times New Roman" panose="02020603050405020304" pitchFamily="18" charset="0"/>
              </a:rPr>
              <a:t>girl's</a:t>
            </a:r>
            <a:r>
              <a:rPr lang="it-IT" sz="3200" kern="100" dirty="0">
                <a:effectLst/>
                <a:ea typeface="Calibri" panose="020F0502020204030204" pitchFamily="34" charset="0"/>
                <a:cs typeface="Times New Roman" panose="02020603050405020304" pitchFamily="18" charset="0"/>
              </a:rPr>
              <a:t> body, </a:t>
            </a:r>
            <a:r>
              <a:rPr lang="it-IT" sz="3200" kern="100" dirty="0" err="1">
                <a:effectLst/>
                <a:ea typeface="Calibri" panose="020F0502020204030204" pitchFamily="34" charset="0"/>
                <a:cs typeface="Times New Roman" panose="02020603050405020304" pitchFamily="18" charset="0"/>
              </a:rPr>
              <a:t>disturbed</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not</a:t>
            </a:r>
            <a:r>
              <a:rPr lang="it-IT" sz="3200" kern="100" dirty="0">
                <a:effectLst/>
                <a:ea typeface="Calibri" panose="020F0502020204030204" pitchFamily="34" charset="0"/>
                <a:cs typeface="Times New Roman" panose="02020603050405020304" pitchFamily="18" charset="0"/>
              </a:rPr>
              <a:t> by the </a:t>
            </a:r>
            <a:r>
              <a:rPr lang="it-IT" sz="3200" kern="100" dirty="0" err="1">
                <a:effectLst/>
                <a:ea typeface="Calibri" panose="020F0502020204030204" pitchFamily="34" charset="0"/>
                <a:cs typeface="Times New Roman" panose="02020603050405020304" pitchFamily="18" charset="0"/>
              </a:rPr>
              <a:t>operations</a:t>
            </a:r>
            <a:r>
              <a:rPr lang="it-IT" sz="3200" kern="100" dirty="0">
                <a:effectLst/>
                <a:ea typeface="Calibri" panose="020F0502020204030204" pitchFamily="34" charset="0"/>
                <a:cs typeface="Times New Roman" panose="02020603050405020304" pitchFamily="18" charset="0"/>
              </a:rPr>
              <a:t> of </a:t>
            </a:r>
            <a:r>
              <a:rPr lang="it-IT" sz="3200" kern="100" dirty="0" err="1">
                <a:effectLst/>
                <a:ea typeface="Calibri" panose="020F0502020204030204" pitchFamily="34" charset="0"/>
                <a:cs typeface="Times New Roman" panose="02020603050405020304" pitchFamily="18" charset="0"/>
              </a:rPr>
              <a:t>disarticulation</a:t>
            </a:r>
            <a:r>
              <a:rPr lang="it-IT" sz="3200" kern="100" dirty="0">
                <a:effectLst/>
                <a:ea typeface="Calibri" panose="020F0502020204030204" pitchFamily="34" charset="0"/>
                <a:cs typeface="Times New Roman" panose="02020603050405020304" pitchFamily="18" charset="0"/>
              </a:rPr>
              <a:t>, cutting and </a:t>
            </a:r>
            <a:r>
              <a:rPr lang="it-IT" sz="3200" kern="100" dirty="0" err="1">
                <a:effectLst/>
                <a:ea typeface="Calibri" panose="020F0502020204030204" pitchFamily="34" charset="0"/>
                <a:cs typeface="Times New Roman" panose="02020603050405020304" pitchFamily="18" charset="0"/>
              </a:rPr>
              <a:t>decapitation</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but</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only</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annoyed</a:t>
            </a:r>
            <a:r>
              <a:rPr lang="it-IT" sz="3200" kern="100" dirty="0">
                <a:effectLst/>
                <a:ea typeface="Calibri" panose="020F0502020204030204" pitchFamily="34" charset="0"/>
                <a:cs typeface="Times New Roman" panose="02020603050405020304" pitchFamily="18" charset="0"/>
              </a:rPr>
              <a:t>, he </a:t>
            </a:r>
            <a:r>
              <a:rPr lang="it-IT" sz="3200" kern="100" dirty="0" err="1">
                <a:effectLst/>
                <a:ea typeface="Calibri" panose="020F0502020204030204" pitchFamily="34" charset="0"/>
                <a:cs typeface="Times New Roman" panose="02020603050405020304" pitchFamily="18" charset="0"/>
              </a:rPr>
              <a:t>said</a:t>
            </a:r>
            <a:r>
              <a:rPr lang="it-IT" sz="3200" kern="100" dirty="0">
                <a:effectLst/>
                <a:ea typeface="Calibri" panose="020F0502020204030204" pitchFamily="34" charset="0"/>
                <a:cs typeface="Times New Roman" panose="02020603050405020304" pitchFamily="18" charset="0"/>
              </a:rPr>
              <a:t>, by the </a:t>
            </a:r>
            <a:r>
              <a:rPr lang="it-IT" sz="3200" kern="100" dirty="0" err="1">
                <a:effectLst/>
                <a:ea typeface="Calibri" panose="020F0502020204030204" pitchFamily="34" charset="0"/>
                <a:cs typeface="Times New Roman" panose="02020603050405020304" pitchFamily="18" charset="0"/>
              </a:rPr>
              <a:t>smell</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that</a:t>
            </a:r>
            <a:r>
              <a:rPr lang="it-IT" sz="3200" kern="100" dirty="0">
                <a:effectLst/>
                <a:ea typeface="Calibri" panose="020F0502020204030204" pitchFamily="34" charset="0"/>
                <a:cs typeface="Times New Roman" panose="02020603050405020304" pitchFamily="18" charset="0"/>
              </a:rPr>
              <a:t> carne from the </a:t>
            </a:r>
            <a:r>
              <a:rPr lang="it-IT" sz="3200" kern="100" dirty="0" err="1">
                <a:effectLst/>
                <a:ea typeface="Calibri" panose="020F0502020204030204" pitchFamily="34" charset="0"/>
                <a:cs typeface="Times New Roman" panose="02020603050405020304" pitchFamily="18" charset="0"/>
              </a:rPr>
              <a:t>corpse</a:t>
            </a:r>
            <a:r>
              <a:rPr lang="it-IT" sz="3200" kern="100" dirty="0">
                <a:effectLst/>
                <a:ea typeface="Calibri" panose="020F0502020204030204" pitchFamily="34" charset="0"/>
                <a:cs typeface="Times New Roman" panose="02020603050405020304" pitchFamily="18" charset="0"/>
              </a:rPr>
              <a:t> </a:t>
            </a:r>
            <a:r>
              <a:rPr lang="it-IT" sz="3200" kern="100" dirty="0" err="1">
                <a:effectLst/>
                <a:ea typeface="Calibri" panose="020F0502020204030204" pitchFamily="34" charset="0"/>
                <a:cs typeface="Times New Roman" panose="02020603050405020304" pitchFamily="18" charset="0"/>
              </a:rPr>
              <a:t>remains</a:t>
            </a:r>
            <a:r>
              <a:rPr lang="it-IT" sz="3200" kern="100" dirty="0">
                <a:effectLst/>
                <a:ea typeface="Calibri" panose="020F0502020204030204" pitchFamily="34" charset="0"/>
                <a:cs typeface="Times New Roman" panose="02020603050405020304" pitchFamily="18" charset="0"/>
              </a:rPr>
              <a:t>.</a:t>
            </a:r>
          </a:p>
          <a:p>
            <a:pPr marL="0" indent="0">
              <a:buNone/>
            </a:pPr>
            <a:endParaRPr lang="it-IT" sz="3200" dirty="0"/>
          </a:p>
        </p:txBody>
      </p:sp>
    </p:spTree>
    <p:extLst>
      <p:ext uri="{BB962C8B-B14F-4D97-AF65-F5344CB8AC3E}">
        <p14:creationId xmlns:p14="http://schemas.microsoft.com/office/powerpoint/2010/main" val="135629967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BB9D872-4F88-DE6C-FF1D-1EBE0D9792D0}"/>
              </a:ext>
            </a:extLst>
          </p:cNvPr>
          <p:cNvSpPr>
            <a:spLocks noGrp="1"/>
          </p:cNvSpPr>
          <p:nvPr>
            <p:ph idx="1"/>
          </p:nvPr>
        </p:nvSpPr>
        <p:spPr>
          <a:xfrm>
            <a:off x="548640" y="731520"/>
            <a:ext cx="10805160" cy="5445443"/>
          </a:xfrm>
        </p:spPr>
        <p:txBody>
          <a:bodyPr>
            <a:normAutofit/>
          </a:bodyPr>
          <a:lstStyle/>
          <a:p>
            <a:pPr marL="0" indent="0">
              <a:buNone/>
            </a:pPr>
            <a:r>
              <a:rPr lang="it-IT" sz="3200" kern="100" dirty="0">
                <a:effectLst/>
                <a:latin typeface="Calibri (Corpo)"/>
                <a:ea typeface="Calibri" panose="020F0502020204030204" pitchFamily="34" charset="0"/>
                <a:cs typeface="Times New Roman" panose="02020603050405020304" pitchFamily="18" charset="0"/>
              </a:rPr>
              <a:t>The talks </a:t>
            </a:r>
            <a:r>
              <a:rPr lang="it-IT" sz="3200" kern="100" dirty="0" err="1">
                <a:effectLst/>
                <a:latin typeface="Calibri (Corpo)"/>
                <a:ea typeface="Calibri" panose="020F0502020204030204" pitchFamily="34" charset="0"/>
                <a:cs typeface="Times New Roman" panose="02020603050405020304" pitchFamily="18" charset="0"/>
              </a:rPr>
              <a:t>between</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two</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seem</a:t>
            </a:r>
            <a:r>
              <a:rPr lang="it-IT" sz="3200" kern="100" dirty="0">
                <a:effectLst/>
                <a:latin typeface="Calibri (Corpo)"/>
                <a:ea typeface="Calibri" panose="020F0502020204030204" pitchFamily="34" charset="0"/>
                <a:cs typeface="Times New Roman" panose="02020603050405020304" pitchFamily="18" charset="0"/>
              </a:rPr>
              <a:t> to </a:t>
            </a:r>
            <a:r>
              <a:rPr lang="it-IT" sz="3200" kern="100" dirty="0" err="1">
                <a:effectLst/>
                <a:latin typeface="Calibri (Corpo)"/>
                <a:ea typeface="Calibri" panose="020F0502020204030204" pitchFamily="34" charset="0"/>
                <a:cs typeface="Times New Roman" panose="02020603050405020304" pitchFamily="18" charset="0"/>
              </a:rPr>
              <a:t>deny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any</a:t>
            </a:r>
            <a:r>
              <a:rPr lang="it-IT" sz="3200" kern="100" dirty="0">
                <a:effectLst/>
                <a:latin typeface="Calibri (Corpo)"/>
                <a:ea typeface="Calibri" panose="020F0502020204030204" pitchFamily="34" charset="0"/>
                <a:cs typeface="Times New Roman" panose="02020603050405020304" pitchFamily="18" charset="0"/>
              </a:rPr>
              <a:t> personal </a:t>
            </a:r>
            <a:r>
              <a:rPr lang="it-IT" sz="3200" kern="100" dirty="0" err="1">
                <a:effectLst/>
                <a:latin typeface="Calibri (Corpo)"/>
                <a:ea typeface="Calibri" panose="020F0502020204030204" pitchFamily="34" charset="0"/>
                <a:cs typeface="Times New Roman" panose="02020603050405020304" pitchFamily="18" charset="0"/>
              </a:rPr>
              <a:t>involvement</a:t>
            </a:r>
            <a:r>
              <a:rPr lang="it-IT" sz="3200" kern="100" dirty="0">
                <a:effectLst/>
                <a:latin typeface="Calibri (Corpo)"/>
                <a:ea typeface="Calibri" panose="020F0502020204030204" pitchFamily="34" charset="0"/>
                <a:cs typeface="Times New Roman" panose="02020603050405020304" pitchFamily="18" charset="0"/>
              </a:rPr>
              <a:t> in the </a:t>
            </a:r>
            <a:r>
              <a:rPr lang="it-IT" sz="3200" kern="100" dirty="0" err="1">
                <a:effectLst/>
                <a:latin typeface="Calibri (Corpo)"/>
                <a:ea typeface="Calibri" panose="020F0502020204030204" pitchFamily="34" charset="0"/>
                <a:cs typeface="Times New Roman" panose="02020603050405020304" pitchFamily="18" charset="0"/>
              </a:rPr>
              <a:t>murderous</a:t>
            </a:r>
            <a:r>
              <a:rPr lang="it-IT" sz="3200" kern="100" dirty="0">
                <a:effectLst/>
                <a:latin typeface="Calibri (Corpo)"/>
                <a:ea typeface="Calibri" panose="020F0502020204030204" pitchFamily="34" charset="0"/>
                <a:cs typeface="Times New Roman" panose="02020603050405020304" pitchFamily="18" charset="0"/>
              </a:rPr>
              <a:t> action and </a:t>
            </a:r>
            <a:r>
              <a:rPr lang="it-IT" sz="3200" kern="100" dirty="0" err="1">
                <a:effectLst/>
                <a:latin typeface="Calibri (Corpo)"/>
                <a:ea typeface="Calibri" panose="020F0502020204030204" pitchFamily="34" charset="0"/>
                <a:cs typeface="Times New Roman" panose="02020603050405020304" pitchFamily="18" charset="0"/>
              </a:rPr>
              <a:t>subsequent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conduct</a:t>
            </a:r>
            <a:r>
              <a:rPr lang="it-IT" sz="3200" kern="100" dirty="0">
                <a:effectLst/>
                <a:latin typeface="Calibri (Corpo)"/>
                <a:ea typeface="Calibri" panose="020F0502020204030204" pitchFamily="34" charset="0"/>
                <a:cs typeface="Times New Roman" panose="02020603050405020304" pitchFamily="18" charset="0"/>
              </a:rPr>
              <a:t>, and highlight </a:t>
            </a:r>
            <a:r>
              <a:rPr lang="it-IT" sz="3200" kern="100" dirty="0" err="1">
                <a:effectLst/>
                <a:latin typeface="Calibri (Corpo)"/>
                <a:ea typeface="Calibri" panose="020F0502020204030204" pitchFamily="34" charset="0"/>
                <a:cs typeface="Times New Roman" panose="02020603050405020304" pitchFamily="18" charset="0"/>
              </a:rPr>
              <a:t>suspects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regarding</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possible</a:t>
            </a:r>
            <a:r>
              <a:rPr lang="it-IT" sz="3200" kern="100" dirty="0">
                <a:effectLst/>
                <a:latin typeface="Calibri (Corpo)"/>
                <a:ea typeface="Calibri" panose="020F0502020204030204" pitchFamily="34" charset="0"/>
                <a:cs typeface="Times New Roman" panose="02020603050405020304" pitchFamily="18" charset="0"/>
              </a:rPr>
              <a:t> help </a:t>
            </a:r>
            <a:r>
              <a:rPr lang="it-IT" sz="3200" kern="100" dirty="0" err="1">
                <a:effectLst/>
                <a:latin typeface="Calibri (Corpo)"/>
                <a:ea typeface="Calibri" panose="020F0502020204030204" pitchFamily="34" charset="0"/>
                <a:cs typeface="Times New Roman" panose="02020603050405020304" pitchFamily="18" charset="0"/>
              </a:rPr>
              <a:t>provided</a:t>
            </a:r>
            <a:r>
              <a:rPr lang="it-IT" sz="3200" kern="100" dirty="0">
                <a:effectLst/>
                <a:latin typeface="Calibri (Corpo)"/>
                <a:ea typeface="Calibri" panose="020F0502020204030204" pitchFamily="34" charset="0"/>
                <a:cs typeface="Times New Roman" panose="02020603050405020304" pitchFamily="18" charset="0"/>
              </a:rPr>
              <a:t> to </a:t>
            </a:r>
            <a:r>
              <a:rPr lang="it-IT" sz="3200" kern="100" dirty="0" err="1">
                <a:effectLst/>
                <a:latin typeface="Calibri (Corpo)"/>
                <a:ea typeface="Calibri" panose="020F0502020204030204" pitchFamily="34" charset="0"/>
                <a:cs typeface="Times New Roman" panose="02020603050405020304" pitchFamily="18" charset="0"/>
              </a:rPr>
              <a:t>Oseghale</a:t>
            </a:r>
            <a:r>
              <a:rPr lang="it-IT" sz="3200" kern="100" dirty="0">
                <a:effectLst/>
                <a:latin typeface="Calibri (Corpo)"/>
                <a:ea typeface="Calibri" panose="020F0502020204030204" pitchFamily="34" charset="0"/>
                <a:cs typeface="Times New Roman" panose="02020603050405020304" pitchFamily="18" charset="0"/>
              </a:rPr>
              <a:t> by </a:t>
            </a:r>
            <a:r>
              <a:rPr lang="it-IT" sz="3200" kern="100" dirty="0" err="1">
                <a:effectLst/>
                <a:latin typeface="Calibri (Corpo)"/>
                <a:ea typeface="Calibri" panose="020F0502020204030204" pitchFamily="34" charset="0"/>
                <a:cs typeface="Times New Roman" panose="02020603050405020304" pitchFamily="18" charset="0"/>
              </a:rPr>
              <a:t>not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identified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third</a:t>
            </a:r>
            <a:r>
              <a:rPr lang="it-IT" sz="3200" kern="100" dirty="0">
                <a:effectLst/>
                <a:latin typeface="Calibri (Corpo)"/>
                <a:ea typeface="Calibri" panose="020F0502020204030204" pitchFamily="34" charset="0"/>
                <a:cs typeface="Times New Roman" panose="02020603050405020304" pitchFamily="18" charset="0"/>
              </a:rPr>
              <a:t> parties.</a:t>
            </a:r>
          </a:p>
          <a:p>
            <a:pPr marL="0" indent="0">
              <a:buNone/>
            </a:pPr>
            <a:r>
              <a:rPr lang="it-IT" sz="3200" dirty="0">
                <a:effectLst/>
                <a:latin typeface="Calibri (Corpo)"/>
                <a:ea typeface="Calibri" panose="020F0502020204030204" pitchFamily="34" charset="0"/>
              </a:rPr>
              <a:t>The </a:t>
            </a:r>
            <a:r>
              <a:rPr lang="it-IT" sz="3200" dirty="0" err="1">
                <a:effectLst/>
                <a:latin typeface="Calibri (Corpo)"/>
                <a:ea typeface="Calibri" panose="020F0502020204030204" pitchFamily="34" charset="0"/>
              </a:rPr>
              <a:t>claims</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Oseghale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noted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above</a:t>
            </a:r>
            <a:r>
              <a:rPr lang="it-IT" sz="3200" dirty="0">
                <a:effectLst/>
                <a:latin typeface="Calibri (Corpo)"/>
                <a:ea typeface="Calibri" panose="020F0502020204030204" pitchFamily="34" charset="0"/>
              </a:rPr>
              <a:t>, in the </a:t>
            </a:r>
            <a:r>
              <a:rPr lang="it-IT" sz="3200" dirty="0" err="1">
                <a:effectLst/>
                <a:latin typeface="Calibri (Corpo)"/>
                <a:ea typeface="Calibri" panose="020F0502020204030204" pitchFamily="34" charset="0"/>
              </a:rPr>
              <a:t>various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interrogations</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which</a:t>
            </a:r>
            <a:r>
              <a:rPr lang="it-IT" sz="3200" dirty="0">
                <a:effectLst/>
                <a:latin typeface="Calibri (Corpo)"/>
                <a:ea typeface="Calibri" panose="020F0502020204030204" pitchFamily="34" charset="0"/>
              </a:rPr>
              <a:t> he </a:t>
            </a:r>
            <a:r>
              <a:rPr lang="it-IT" sz="3200" dirty="0" err="1">
                <a:effectLst/>
                <a:latin typeface="Calibri (Corpo)"/>
                <a:ea typeface="Calibri" panose="020F0502020204030204" pitchFamily="34" charset="0"/>
              </a:rPr>
              <a:t>was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subjected</a:t>
            </a:r>
            <a:r>
              <a:rPr lang="it-IT" sz="3200" dirty="0">
                <a:effectLst/>
                <a:latin typeface="Calibri (Corpo)"/>
                <a:ea typeface="Calibri" panose="020F0502020204030204" pitchFamily="34" charset="0"/>
              </a:rPr>
              <a:t> and </a:t>
            </a:r>
            <a:r>
              <a:rPr lang="it-IT" sz="3200" dirty="0" err="1">
                <a:effectLst/>
                <a:latin typeface="Calibri (Corpo)"/>
                <a:ea typeface="Calibri" panose="020F0502020204030204" pitchFamily="34" charset="0"/>
              </a:rPr>
              <a:t>not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only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were</a:t>
            </a:r>
            <a:r>
              <a:rPr lang="it-IT" sz="3200" dirty="0">
                <a:effectLst/>
                <a:latin typeface="Calibri (Corpo)"/>
                <a:ea typeface="Calibri" panose="020F0502020204030204" pitchFamily="34" charset="0"/>
              </a:rPr>
              <a:t> false and </a:t>
            </a:r>
            <a:r>
              <a:rPr lang="it-IT" sz="3200" dirty="0" err="1">
                <a:effectLst/>
                <a:latin typeface="Calibri (Corpo)"/>
                <a:ea typeface="Calibri" panose="020F0502020204030204" pitchFamily="34" charset="0"/>
              </a:rPr>
              <a:t>contraddictory</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defendant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even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declared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he </a:t>
            </a:r>
            <a:r>
              <a:rPr lang="it-IT" sz="3200" dirty="0" err="1">
                <a:effectLst/>
                <a:latin typeface="Calibri (Corpo)"/>
                <a:ea typeface="Calibri" panose="020F0502020204030204" pitchFamily="34" charset="0"/>
              </a:rPr>
              <a:t>would</a:t>
            </a:r>
            <a:r>
              <a:rPr lang="it-IT" sz="3200" dirty="0">
                <a:effectLst/>
                <a:latin typeface="Calibri (Corpo)"/>
                <a:ea typeface="Calibri" panose="020F0502020204030204" pitchFamily="34" charset="0"/>
              </a:rPr>
              <a:t> lock </a:t>
            </a:r>
            <a:r>
              <a:rPr lang="it-IT" sz="3200" dirty="0" err="1">
                <a:effectLst/>
                <a:latin typeface="Calibri (Corpo)"/>
                <a:ea typeface="Calibri" panose="020F0502020204030204" pitchFamily="34" charset="0"/>
              </a:rPr>
              <a:t>his</a:t>
            </a:r>
            <a:r>
              <a:rPr lang="it-IT" sz="3200" dirty="0">
                <a:effectLst/>
                <a:latin typeface="Calibri (Corpo)"/>
                <a:ea typeface="Calibri" panose="020F0502020204030204" pitchFamily="34" charset="0"/>
              </a:rPr>
              <a:t> front door </a:t>
            </a:r>
            <a:r>
              <a:rPr lang="it-IT" sz="3200" dirty="0" err="1">
                <a:effectLst/>
                <a:latin typeface="Calibri (Corpo)"/>
                <a:ea typeface="Calibri" panose="020F0502020204030204" pitchFamily="34" charset="0"/>
              </a:rPr>
              <a:t>before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leaving</a:t>
            </a:r>
            <a:r>
              <a:rPr lang="it-IT" sz="3200" dirty="0">
                <a:effectLst/>
                <a:latin typeface="Calibri (Corpo)"/>
                <a:ea typeface="Calibri" panose="020F0502020204030204" pitchFamily="34" charset="0"/>
              </a:rPr>
              <a:t> to deal with </a:t>
            </a:r>
            <a:r>
              <a:rPr lang="it-IT" sz="3200" dirty="0" err="1">
                <a:effectLst/>
                <a:latin typeface="Calibri (Corpo)"/>
                <a:ea typeface="Calibri" panose="020F0502020204030204" pitchFamily="34" charset="0"/>
              </a:rPr>
              <a:t>narcotics</a:t>
            </a:r>
            <a:r>
              <a:rPr lang="it-IT" sz="3200" dirty="0">
                <a:effectLst/>
                <a:latin typeface="Calibri (Corpo)"/>
                <a:ea typeface="Calibri" panose="020F0502020204030204" pitchFamily="34" charset="0"/>
              </a:rPr>
              <a:t> on the </a:t>
            </a:r>
            <a:r>
              <a:rPr lang="it-IT" sz="3200" dirty="0" err="1">
                <a:effectLst/>
                <a:latin typeface="Calibri (Corpo)"/>
                <a:ea typeface="Calibri" panose="020F0502020204030204" pitchFamily="34" charset="0"/>
              </a:rPr>
              <a:t>afternoon</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January</a:t>
            </a:r>
            <a:r>
              <a:rPr lang="it-IT" sz="3200" dirty="0">
                <a:effectLst/>
                <a:latin typeface="Calibri (Corpo)"/>
                <a:ea typeface="Calibri" panose="020F0502020204030204" pitchFamily="34" charset="0"/>
              </a:rPr>
              <a:t> 30th ).</a:t>
            </a:r>
            <a:endParaRPr lang="it-IT" sz="3200" dirty="0">
              <a:latin typeface="Calibri (Corpo)"/>
            </a:endParaRPr>
          </a:p>
        </p:txBody>
      </p:sp>
    </p:spTree>
    <p:extLst>
      <p:ext uri="{BB962C8B-B14F-4D97-AF65-F5344CB8AC3E}">
        <p14:creationId xmlns:p14="http://schemas.microsoft.com/office/powerpoint/2010/main" val="19028461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D3103E4-577E-B011-6832-53A01A7E0AF4}"/>
              </a:ext>
            </a:extLst>
          </p:cNvPr>
          <p:cNvSpPr>
            <a:spLocks noGrp="1"/>
          </p:cNvSpPr>
          <p:nvPr>
            <p:ph idx="1"/>
          </p:nvPr>
        </p:nvSpPr>
        <p:spPr>
          <a:xfrm>
            <a:off x="532015" y="432262"/>
            <a:ext cx="10821785" cy="5744701"/>
          </a:xfrm>
        </p:spPr>
        <p:txBody>
          <a:bodyPr>
            <a:normAutofit/>
          </a:bodyPr>
          <a:lstStyle/>
          <a:p>
            <a:pPr marL="0" indent="0">
              <a:buNone/>
            </a:pPr>
            <a:r>
              <a:rPr lang="it-IT" sz="3200" kern="100" dirty="0" err="1">
                <a:latin typeface="Calibri (Corpo)"/>
                <a:ea typeface="Calibri" panose="020F0502020204030204" pitchFamily="34" charset="0"/>
                <a:cs typeface="Times New Roman" panose="02020603050405020304" pitchFamily="18" charset="0"/>
              </a:rPr>
              <a:t>I</a:t>
            </a:r>
            <a:r>
              <a:rPr lang="it-IT" sz="3200" kern="100" dirty="0" err="1">
                <a:effectLst/>
                <a:latin typeface="Calibri (Corpo)"/>
                <a:ea typeface="Calibri" panose="020F0502020204030204" pitchFamily="34" charset="0"/>
                <a:cs typeface="Times New Roman" panose="02020603050405020304" pitchFamily="18" charset="0"/>
              </a:rPr>
              <a:t>t</a:t>
            </a:r>
            <a:r>
              <a:rPr lang="it-IT" sz="3200" kern="100" dirty="0">
                <a:effectLst/>
                <a:latin typeface="Calibri (Corpo)"/>
                <a:ea typeface="Calibri" panose="020F0502020204030204" pitchFamily="34" charset="0"/>
                <a:cs typeface="Times New Roman" panose="02020603050405020304" pitchFamily="18" charset="0"/>
              </a:rPr>
              <a:t> must, </a:t>
            </a:r>
            <a:r>
              <a:rPr lang="it-IT" sz="3200" kern="100" dirty="0" err="1">
                <a:effectLst/>
                <a:latin typeface="Calibri (Corpo)"/>
                <a:ea typeface="Calibri" panose="020F0502020204030204" pitchFamily="34" charset="0"/>
                <a:cs typeface="Times New Roman" panose="02020603050405020304" pitchFamily="18" charset="0"/>
              </a:rPr>
              <a:t>however</a:t>
            </a:r>
            <a:r>
              <a:rPr lang="it-IT" sz="3200" kern="100" dirty="0">
                <a:effectLst/>
                <a:latin typeface="Calibri (Corpo)"/>
                <a:ea typeface="Calibri" panose="020F0502020204030204" pitchFamily="34" charset="0"/>
                <a:cs typeface="Times New Roman" panose="02020603050405020304" pitchFamily="18" charset="0"/>
              </a:rPr>
              <a:t>, be </a:t>
            </a:r>
            <a:r>
              <a:rPr lang="it-IT" sz="3200" kern="100" dirty="0" err="1">
                <a:effectLst/>
                <a:latin typeface="Calibri (Corpo)"/>
                <a:ea typeface="Calibri" panose="020F0502020204030204" pitchFamily="34" charset="0"/>
                <a:cs typeface="Times New Roman" panose="02020603050405020304" pitchFamily="18" charset="0"/>
              </a:rPr>
              <a:t>observed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statements</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defendant</a:t>
            </a:r>
            <a:r>
              <a:rPr lang="it-IT" sz="3200" kern="100" dirty="0">
                <a:effectLst/>
                <a:latin typeface="Calibri (Corpo)"/>
                <a:ea typeface="Calibri" panose="020F0502020204030204" pitchFamily="34" charset="0"/>
                <a:cs typeface="Times New Roman" panose="02020603050405020304" pitchFamily="18" charset="0"/>
              </a:rPr>
              <a:t>, in </a:t>
            </a:r>
            <a:r>
              <a:rPr lang="it-IT" sz="3200" kern="100" dirty="0" err="1">
                <a:effectLst/>
                <a:latin typeface="Calibri (Corpo)"/>
                <a:ea typeface="Calibri" panose="020F0502020204030204" pitchFamily="34" charset="0"/>
                <a:cs typeface="Times New Roman" panose="02020603050405020304" pitchFamily="18" charset="0"/>
              </a:rPr>
              <a:t>addition</a:t>
            </a:r>
            <a:r>
              <a:rPr lang="it-IT" sz="3200" kern="100" dirty="0">
                <a:effectLst/>
                <a:latin typeface="Calibri (Corpo)"/>
                <a:ea typeface="Calibri" panose="020F0502020204030204" pitchFamily="34" charset="0"/>
                <a:cs typeface="Times New Roman" panose="02020603050405020304" pitchFamily="18" charset="0"/>
              </a:rPr>
              <a:t> to </a:t>
            </a:r>
            <a:r>
              <a:rPr lang="it-IT" sz="3200" kern="100" dirty="0" err="1">
                <a:effectLst/>
                <a:latin typeface="Calibri (Corpo)"/>
                <a:ea typeface="Calibri" panose="020F0502020204030204" pitchFamily="34" charset="0"/>
                <a:cs typeface="Times New Roman" panose="02020603050405020304" pitchFamily="18" charset="0"/>
              </a:rPr>
              <a:t>being</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clearly</a:t>
            </a:r>
            <a:r>
              <a:rPr lang="it-IT" sz="3200" kern="100" dirty="0">
                <a:effectLst/>
                <a:latin typeface="Calibri (Corpo)"/>
                <a:ea typeface="Calibri" panose="020F0502020204030204" pitchFamily="34" charset="0"/>
                <a:cs typeface="Times New Roman" panose="02020603050405020304" pitchFamily="18" charset="0"/>
              </a:rPr>
              <a:t> in </a:t>
            </a:r>
            <a:r>
              <a:rPr lang="it-IT" sz="3200" kern="100" dirty="0" err="1">
                <a:effectLst/>
                <a:latin typeface="Calibri (Corpo)"/>
                <a:ea typeface="Calibri" panose="020F0502020204030204" pitchFamily="34" charset="0"/>
                <a:cs typeface="Times New Roman" panose="02020603050405020304" pitchFamily="18" charset="0"/>
              </a:rPr>
              <a:t>contrast</a:t>
            </a:r>
            <a:r>
              <a:rPr lang="it-IT" sz="3200" kern="100" dirty="0">
                <a:effectLst/>
                <a:latin typeface="Calibri (Corpo)"/>
                <a:ea typeface="Calibri" panose="020F0502020204030204" pitchFamily="34" charset="0"/>
                <a:cs typeface="Times New Roman" panose="02020603050405020304" pitchFamily="18" charset="0"/>
              </a:rPr>
              <a:t> with the precise medicai </a:t>
            </a:r>
            <a:r>
              <a:rPr lang="it-IT" sz="3200" kern="100" dirty="0" err="1">
                <a:effectLst/>
                <a:latin typeface="Calibri (Corpo)"/>
                <a:ea typeface="Calibri" panose="020F0502020204030204" pitchFamily="34" charset="0"/>
                <a:cs typeface="Times New Roman" panose="02020603050405020304" pitchFamily="18" charset="0"/>
              </a:rPr>
              <a:t>conclusions</a:t>
            </a:r>
            <a:r>
              <a:rPr lang="it-IT" sz="3200" kern="100" dirty="0">
                <a:effectLst/>
                <a:latin typeface="Calibri (Corpo)"/>
                <a:ea typeface="Calibri" panose="020F0502020204030204" pitchFamily="34" charset="0"/>
                <a:cs typeface="Times New Roman" panose="02020603050405020304" pitchFamily="18" charset="0"/>
              </a:rPr>
              <a:t> set out </a:t>
            </a:r>
            <a:r>
              <a:rPr lang="it-IT" sz="3200" kern="100" dirty="0" err="1">
                <a:effectLst/>
                <a:latin typeface="Calibri (Corpo)"/>
                <a:ea typeface="Calibri" panose="020F0502020204030204" pitchFamily="34" charset="0"/>
                <a:cs typeface="Times New Roman" panose="02020603050405020304" pitchFamily="18" charset="0"/>
              </a:rPr>
              <a:t>above</a:t>
            </a:r>
            <a:r>
              <a:rPr lang="it-IT" sz="3200" kern="100" dirty="0">
                <a:effectLst/>
                <a:latin typeface="Calibri (Corpo)"/>
                <a:ea typeface="Calibri" panose="020F0502020204030204" pitchFamily="34" charset="0"/>
                <a:cs typeface="Times New Roman" panose="02020603050405020304" pitchFamily="18" charset="0"/>
              </a:rPr>
              <a:t>, must be </a:t>
            </a:r>
            <a:r>
              <a:rPr lang="it-IT" sz="3200" kern="100" dirty="0" err="1">
                <a:effectLst/>
                <a:latin typeface="Calibri (Corpo)"/>
                <a:ea typeface="Calibri" panose="020F0502020204030204" pitchFamily="34" charset="0"/>
                <a:cs typeface="Times New Roman" panose="02020603050405020304" pitchFamily="18" charset="0"/>
              </a:rPr>
              <a:t>read</a:t>
            </a:r>
            <a:r>
              <a:rPr lang="it-IT" sz="3200" kern="100" dirty="0">
                <a:effectLst/>
                <a:latin typeface="Calibri (Corpo)"/>
                <a:ea typeface="Calibri" panose="020F0502020204030204" pitchFamily="34" charset="0"/>
                <a:cs typeface="Times New Roman" panose="02020603050405020304" pitchFamily="18" charset="0"/>
              </a:rPr>
              <a:t> in a </a:t>
            </a:r>
            <a:r>
              <a:rPr lang="it-IT" sz="3200" kern="100" dirty="0" err="1">
                <a:effectLst/>
                <a:latin typeface="Calibri (Corpo)"/>
                <a:ea typeface="Calibri" panose="020F0502020204030204" pitchFamily="34" charset="0"/>
                <a:cs typeface="Times New Roman" panose="02020603050405020304" pitchFamily="18" charset="0"/>
              </a:rPr>
              <a:t>context</a:t>
            </a:r>
            <a:r>
              <a:rPr lang="it-IT" sz="3200" kern="100" dirty="0">
                <a:effectLst/>
                <a:latin typeface="Calibri (Corpo)"/>
                <a:ea typeface="Calibri" panose="020F0502020204030204" pitchFamily="34" charset="0"/>
                <a:cs typeface="Times New Roman" panose="02020603050405020304" pitchFamily="18" charset="0"/>
              </a:rPr>
              <a:t> of </a:t>
            </a:r>
            <a:r>
              <a:rPr lang="it-IT" sz="3200" kern="100" dirty="0" err="1">
                <a:effectLst/>
                <a:latin typeface="Calibri (Corpo)"/>
                <a:ea typeface="Calibri" panose="020F0502020204030204" pitchFamily="34" charset="0"/>
                <a:cs typeface="Times New Roman" panose="02020603050405020304" pitchFamily="18" charset="0"/>
              </a:rPr>
              <a:t>skillful</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begging</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where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considered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Anyanwu</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denied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having</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met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Oseghale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at</a:t>
            </a:r>
            <a:r>
              <a:rPr lang="it-IT" sz="3200" kern="100" dirty="0">
                <a:effectLst/>
                <a:latin typeface="Calibri (Corpo)"/>
                <a:ea typeface="Calibri" panose="020F0502020204030204" pitchFamily="34" charset="0"/>
                <a:cs typeface="Times New Roman" panose="02020603050405020304" pitchFamily="18" charset="0"/>
              </a:rPr>
              <a:t> Snai point in the </a:t>
            </a:r>
            <a:r>
              <a:rPr lang="it-IT" sz="3200" kern="100" dirty="0" err="1">
                <a:effectLst/>
                <a:latin typeface="Calibri (Corpo)"/>
                <a:ea typeface="Calibri" panose="020F0502020204030204" pitchFamily="34" charset="0"/>
                <a:cs typeface="Times New Roman" panose="02020603050405020304" pitchFamily="18" charset="0"/>
              </a:rPr>
              <a:t>evening</a:t>
            </a:r>
            <a:r>
              <a:rPr lang="it-IT" sz="3200" kern="100" dirty="0">
                <a:effectLst/>
                <a:latin typeface="Calibri (Corpo)"/>
                <a:ea typeface="Calibri" panose="020F0502020204030204" pitchFamily="34" charset="0"/>
                <a:cs typeface="Times New Roman" panose="02020603050405020304" pitchFamily="18" charset="0"/>
              </a:rPr>
              <a:t> of </a:t>
            </a:r>
            <a:r>
              <a:rPr lang="it-IT" sz="3200" kern="100" dirty="0" err="1">
                <a:effectLst/>
                <a:latin typeface="Calibri (Corpo)"/>
                <a:ea typeface="Calibri" panose="020F0502020204030204" pitchFamily="34" charset="0"/>
                <a:cs typeface="Times New Roman" panose="02020603050405020304" pitchFamily="18" charset="0"/>
              </a:rPr>
              <a:t>January</a:t>
            </a:r>
            <a:r>
              <a:rPr lang="it-IT" sz="3200" kern="100" dirty="0">
                <a:effectLst/>
                <a:latin typeface="Calibri (Corpo)"/>
                <a:ea typeface="Calibri" panose="020F0502020204030204" pitchFamily="34" charset="0"/>
                <a:cs typeface="Times New Roman" panose="02020603050405020304" pitchFamily="18" charset="0"/>
              </a:rPr>
              <a:t> 30th, 2018, </a:t>
            </a:r>
            <a:r>
              <a:rPr lang="it-IT" sz="3200" kern="100" dirty="0" err="1">
                <a:effectLst/>
                <a:latin typeface="Calibri (Corpo)"/>
                <a:ea typeface="Calibri" panose="020F0502020204030204" pitchFamily="34" charset="0"/>
                <a:cs typeface="Times New Roman" panose="02020603050405020304" pitchFamily="18" charset="0"/>
              </a:rPr>
              <a:t>having</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only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telephone </a:t>
            </a:r>
            <a:r>
              <a:rPr lang="it-IT" sz="3200" kern="100" dirty="0" err="1">
                <a:effectLst/>
                <a:latin typeface="Calibri (Corpo)"/>
                <a:ea typeface="Calibri" panose="020F0502020204030204" pitchFamily="34" charset="0"/>
                <a:cs typeface="Times New Roman" panose="02020603050405020304" pitchFamily="18" charset="0"/>
              </a:rPr>
              <a:t>conversations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wìth</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him</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contrary</a:t>
            </a:r>
            <a:r>
              <a:rPr lang="it-IT" sz="3200" kern="100" dirty="0">
                <a:effectLst/>
                <a:latin typeface="Calibri (Corpo)"/>
                <a:ea typeface="Calibri" panose="020F0502020204030204" pitchFamily="34" charset="0"/>
                <a:cs typeface="Times New Roman" panose="02020603050405020304" pitchFamily="18" charset="0"/>
              </a:rPr>
              <a:t> to </a:t>
            </a:r>
            <a:r>
              <a:rPr lang="it-IT" sz="3200" kern="100" dirty="0" err="1">
                <a:effectLst/>
                <a:latin typeface="Calibri (Corpo)"/>
                <a:ea typeface="Calibri" panose="020F0502020204030204" pitchFamily="34" charset="0"/>
                <a:cs typeface="Times New Roman" panose="02020603050405020304" pitchFamily="18" charset="0"/>
              </a:rPr>
              <a:t>what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declared</a:t>
            </a:r>
            <a:r>
              <a:rPr lang="it-IT" sz="3200" kern="100" dirty="0">
                <a:effectLst/>
                <a:latin typeface="Calibri (Corpo)"/>
                <a:ea typeface="Calibri" panose="020F0502020204030204" pitchFamily="34" charset="0"/>
                <a:cs typeface="Times New Roman" panose="02020603050405020304" pitchFamily="18" charset="0"/>
              </a:rPr>
              <a:t> by </a:t>
            </a:r>
            <a:r>
              <a:rPr lang="it-IT" sz="3200" kern="100" dirty="0" err="1">
                <a:effectLst/>
                <a:latin typeface="Calibri (Corpo)"/>
                <a:ea typeface="Calibri" panose="020F0502020204030204" pitchFamily="34" charset="0"/>
                <a:cs typeface="Times New Roman" panose="02020603050405020304" pitchFamily="18" charset="0"/>
              </a:rPr>
              <a:t>Oseghale</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reported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he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learned</a:t>
            </a:r>
            <a:r>
              <a:rPr lang="it-IT" sz="3200" kern="100" dirty="0">
                <a:effectLst/>
                <a:latin typeface="Calibri (Corpo)"/>
                <a:ea typeface="Calibri" panose="020F0502020204030204" pitchFamily="34" charset="0"/>
                <a:cs typeface="Times New Roman" panose="02020603050405020304" pitchFamily="18" charset="0"/>
              </a:rPr>
              <a:t> from the </a:t>
            </a:r>
            <a:r>
              <a:rPr lang="it-IT" sz="3200" kern="100" dirty="0" err="1">
                <a:effectLst/>
                <a:latin typeface="Calibri (Corpo)"/>
                <a:ea typeface="Calibri" panose="020F0502020204030204" pitchFamily="34" charset="0"/>
                <a:cs typeface="Times New Roman" panose="02020603050405020304" pitchFamily="18" charset="0"/>
              </a:rPr>
              <a:t>defendant</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next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morning</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the giri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awakened</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moved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away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while</a:t>
            </a:r>
            <a:r>
              <a:rPr lang="it-IT" sz="3200" kern="100" dirty="0">
                <a:effectLst/>
                <a:latin typeface="Calibri (Corpo)"/>
                <a:ea typeface="Calibri" panose="020F0502020204030204" pitchFamily="34" charset="0"/>
                <a:cs typeface="Times New Roman" panose="02020603050405020304" pitchFamily="18" charset="0"/>
              </a:rPr>
              <a:t> Pamela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surely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already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died</a:t>
            </a:r>
            <a:r>
              <a:rPr lang="it-IT" sz="3200" kern="100" dirty="0">
                <a:effectLst/>
                <a:latin typeface="Calibri (Corpo)"/>
                <a:ea typeface="Calibri" panose="020F0502020204030204" pitchFamily="34" charset="0"/>
                <a:cs typeface="Times New Roman" panose="02020603050405020304" pitchFamily="18" charset="0"/>
              </a:rPr>
              <a:t> and the </a:t>
            </a:r>
            <a:r>
              <a:rPr lang="it-IT" sz="3200" kern="100" dirty="0" err="1">
                <a:effectLst/>
                <a:latin typeface="Calibri (Corpo)"/>
                <a:ea typeface="Calibri" panose="020F0502020204030204" pitchFamily="34" charset="0"/>
                <a:cs typeface="Times New Roman" panose="02020603050405020304" pitchFamily="18" charset="0"/>
              </a:rPr>
              <a:t>corpse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remains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been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hidden</a:t>
            </a:r>
            <a:r>
              <a:rPr lang="it-IT" sz="3200" kern="100" dirty="0">
                <a:effectLst/>
                <a:latin typeface="Calibri (Corpo)"/>
                <a:ea typeface="Calibri" panose="020F0502020204030204" pitchFamily="34" charset="0"/>
                <a:cs typeface="Times New Roman" panose="02020603050405020304" pitchFamily="18" charset="0"/>
              </a:rPr>
              <a:t> in the </a:t>
            </a:r>
            <a:r>
              <a:rPr lang="it-IT" sz="3200" kern="100" dirty="0" err="1">
                <a:effectLst/>
                <a:latin typeface="Calibri (Corpo)"/>
                <a:ea typeface="Calibri" panose="020F0502020204030204" pitchFamily="34" charset="0"/>
                <a:cs typeface="Times New Roman" panose="02020603050405020304" pitchFamily="18" charset="0"/>
              </a:rPr>
              <a:t>two</a:t>
            </a:r>
            <a:r>
              <a:rPr lang="it-IT" sz="3200" kern="100" dirty="0">
                <a:effectLst/>
                <a:latin typeface="Calibri (Corpo)"/>
                <a:ea typeface="Calibri" panose="020F0502020204030204" pitchFamily="34" charset="0"/>
                <a:cs typeface="Times New Roman" panose="02020603050405020304" pitchFamily="18" charset="0"/>
              </a:rPr>
              <a:t> trolleys.</a:t>
            </a:r>
          </a:p>
          <a:p>
            <a:pPr marL="0" indent="0">
              <a:buNone/>
            </a:pPr>
            <a:endParaRPr lang="it-IT" sz="3200" dirty="0">
              <a:latin typeface="Calibri (Corpo)"/>
            </a:endParaRPr>
          </a:p>
        </p:txBody>
      </p:sp>
    </p:spTree>
    <p:extLst>
      <p:ext uri="{BB962C8B-B14F-4D97-AF65-F5344CB8AC3E}">
        <p14:creationId xmlns:p14="http://schemas.microsoft.com/office/powerpoint/2010/main" val="1864216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59E433D-AD3A-8F2B-3E2A-411F0A14CC4E}"/>
              </a:ext>
            </a:extLst>
          </p:cNvPr>
          <p:cNvSpPr>
            <a:spLocks noGrp="1"/>
          </p:cNvSpPr>
          <p:nvPr>
            <p:ph idx="1"/>
          </p:nvPr>
        </p:nvSpPr>
        <p:spPr>
          <a:xfrm>
            <a:off x="301658" y="0"/>
            <a:ext cx="11726943" cy="6749592"/>
          </a:xfrm>
        </p:spPr>
        <p:txBody>
          <a:bodyPr>
            <a:noAutofit/>
          </a:bodyPr>
          <a:lstStyle/>
          <a:p>
            <a:pPr marL="0" indent="0">
              <a:buNone/>
            </a:pPr>
            <a:r>
              <a:rPr lang="it-IT" sz="3200" dirty="0"/>
              <a:t>Questo assume, tuttavia, particolare, formidabile e prepotente pregnanza indiziaria che giustifica, nell’ambito di una valutazione sinottica delle emergenze processuali, la difficoltà incontrata dai consulenti nella ricostruzione dei dati scientifici e che evidentemente è motivato dalla necessità da parte dell’imputato di nascondere la terribile realtà di quanto accaduto.</a:t>
            </a:r>
          </a:p>
          <a:p>
            <a:pPr marL="0" indent="0">
              <a:buNone/>
            </a:pPr>
            <a:r>
              <a:rPr lang="it-IT" sz="3200" dirty="0"/>
              <a:t>La condotta </a:t>
            </a:r>
            <a:r>
              <a:rPr lang="it-IT" sz="3200" dirty="0" err="1"/>
              <a:t>probatoriamente</a:t>
            </a:r>
            <a:r>
              <a:rPr lang="it-IT" sz="3200" dirty="0"/>
              <a:t> inquinante, posta in essere da </a:t>
            </a:r>
            <a:r>
              <a:rPr lang="it-IT" sz="3200" dirty="0" err="1"/>
              <a:t>Oseghale</a:t>
            </a:r>
            <a:r>
              <a:rPr lang="it-IT" sz="3200" dirty="0"/>
              <a:t>, non può essere disancorata, quindi, dal contesto complessivo e non può tradirsi, paradossalmente, in una valutazione premiale e premiante, esclusivamente ad avvalorare l’asserita incompletezza degli accertamenti medici, ostacolata, a ben vedere, proprio dalla sua condotta (cfr. anche pag. 11 </a:t>
            </a:r>
            <a:r>
              <a:rPr lang="it-IT" sz="3200" dirty="0" err="1"/>
              <a:t>dep</a:t>
            </a:r>
            <a:r>
              <a:rPr lang="it-IT" sz="3200" dirty="0"/>
              <a:t>. Tombolini: " … perché molte azioni di asportazione dei tessuti molli sono state fatte per poter mettere il cadavere in questi due trolley, altre invece sono state volte proprio a nascondere eventuale contatto sessuale… " ).</a:t>
            </a:r>
          </a:p>
          <a:p>
            <a:endParaRPr lang="it-IT" sz="3200" dirty="0"/>
          </a:p>
        </p:txBody>
      </p:sp>
    </p:spTree>
    <p:extLst>
      <p:ext uri="{BB962C8B-B14F-4D97-AF65-F5344CB8AC3E}">
        <p14:creationId xmlns:p14="http://schemas.microsoft.com/office/powerpoint/2010/main" val="124521721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F140B9C-78C2-B765-5196-2391BF5F7D5B}"/>
              </a:ext>
            </a:extLst>
          </p:cNvPr>
          <p:cNvSpPr>
            <a:spLocks noGrp="1"/>
          </p:cNvSpPr>
          <p:nvPr>
            <p:ph idx="1"/>
          </p:nvPr>
        </p:nvSpPr>
        <p:spPr>
          <a:xfrm>
            <a:off x="465513" y="399011"/>
            <a:ext cx="10888287" cy="5777952"/>
          </a:xfrm>
        </p:spPr>
        <p:txBody>
          <a:bodyPr>
            <a:normAutofit/>
          </a:bodyPr>
          <a:lstStyle/>
          <a:p>
            <a:pPr marL="0" indent="0">
              <a:buNone/>
            </a:pPr>
            <a:r>
              <a:rPr lang="it-IT" sz="3200" kern="100" dirty="0">
                <a:effectLst/>
                <a:latin typeface="Calibri (Corpo)"/>
                <a:ea typeface="Calibri" panose="020F0502020204030204" pitchFamily="34" charset="0"/>
                <a:cs typeface="Times New Roman" panose="02020603050405020304" pitchFamily="18" charset="0"/>
              </a:rPr>
              <a:t>In point of </a:t>
            </a:r>
            <a:r>
              <a:rPr lang="it-IT" sz="3200" kern="100" dirty="0" err="1">
                <a:effectLst/>
                <a:latin typeface="Calibri (Corpo)"/>
                <a:ea typeface="Calibri" panose="020F0502020204030204" pitchFamily="34" charset="0"/>
                <a:cs typeface="Times New Roman" panose="02020603050405020304" pitchFamily="18" charset="0"/>
              </a:rPr>
              <a:t>law</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should</a:t>
            </a:r>
            <a:r>
              <a:rPr lang="it-IT" sz="3200" kern="100" dirty="0">
                <a:effectLst/>
                <a:latin typeface="Calibri (Corpo)"/>
                <a:ea typeface="Calibri" panose="020F0502020204030204" pitchFamily="34" charset="0"/>
                <a:cs typeface="Times New Roman" panose="02020603050405020304" pitchFamily="18" charset="0"/>
              </a:rPr>
              <a:t> be </a:t>
            </a:r>
            <a:r>
              <a:rPr lang="it-IT" sz="3200" kern="100" dirty="0" err="1">
                <a:effectLst/>
                <a:latin typeface="Calibri (Corpo)"/>
                <a:ea typeface="Calibri" panose="020F0502020204030204" pitchFamily="34" charset="0"/>
                <a:cs typeface="Times New Roman" panose="02020603050405020304" pitchFamily="18" charset="0"/>
              </a:rPr>
              <a:t>noted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defendant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accused</a:t>
            </a:r>
            <a:r>
              <a:rPr lang="it-IT" sz="3200" kern="100" dirty="0">
                <a:effectLst/>
                <a:latin typeface="Calibri (Corpo)"/>
                <a:ea typeface="Calibri" panose="020F0502020204030204" pitchFamily="34" charset="0"/>
                <a:cs typeface="Times New Roman" panose="02020603050405020304" pitchFamily="18" charset="0"/>
              </a:rPr>
              <a:t> of the crime of </a:t>
            </a:r>
            <a:r>
              <a:rPr lang="it-IT" sz="3200" kern="100" dirty="0" err="1">
                <a:effectLst/>
                <a:latin typeface="Calibri (Corpo)"/>
                <a:ea typeface="Calibri" panose="020F0502020204030204" pitchFamily="34" charset="0"/>
                <a:cs typeface="Times New Roman" panose="02020603050405020304" pitchFamily="18" charset="0"/>
              </a:rPr>
              <a:t>sexual</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violence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both</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through</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implementation</a:t>
            </a:r>
            <a:r>
              <a:rPr lang="it-IT" sz="3200" kern="100" dirty="0">
                <a:effectLst/>
                <a:latin typeface="Calibri (Corpo)"/>
                <a:ea typeface="Calibri" panose="020F0502020204030204" pitchFamily="34" charset="0"/>
                <a:cs typeface="Times New Roman" panose="02020603050405020304" pitchFamily="18" charset="0"/>
              </a:rPr>
              <a:t> of a </a:t>
            </a:r>
            <a:r>
              <a:rPr lang="it-IT" sz="3200" kern="100" dirty="0" err="1">
                <a:effectLst/>
                <a:latin typeface="Calibri (Corpo)"/>
                <a:ea typeface="Calibri" panose="020F0502020204030204" pitchFamily="34" charset="0"/>
                <a:cs typeface="Times New Roman" panose="02020603050405020304" pitchFamily="18" charset="0"/>
              </a:rPr>
              <a:t>constrictive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conduct</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through</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completion</a:t>
            </a:r>
            <a:r>
              <a:rPr lang="it-IT" sz="3200" kern="100" dirty="0">
                <a:effectLst/>
                <a:latin typeface="Calibri (Corpo)"/>
                <a:ea typeface="Calibri" panose="020F0502020204030204" pitchFamily="34" charset="0"/>
                <a:cs typeface="Times New Roman" panose="02020603050405020304" pitchFamily="18" charset="0"/>
              </a:rPr>
              <a:t> of an </a:t>
            </a:r>
            <a:r>
              <a:rPr lang="it-IT" sz="3200" kern="100" dirty="0" err="1">
                <a:effectLst/>
                <a:latin typeface="Calibri (Corpo)"/>
                <a:ea typeface="Calibri" panose="020F0502020204030204" pitchFamily="34" charset="0"/>
                <a:cs typeface="Times New Roman" panose="02020603050405020304" pitchFamily="18" charset="0"/>
              </a:rPr>
              <a:t>inductive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conduct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identified</a:t>
            </a:r>
            <a:r>
              <a:rPr lang="it-IT" sz="3200" kern="100" dirty="0">
                <a:effectLst/>
                <a:latin typeface="Calibri (Corpo)"/>
                <a:ea typeface="Calibri" panose="020F0502020204030204" pitchFamily="34" charset="0"/>
                <a:cs typeface="Times New Roman" panose="02020603050405020304" pitchFamily="18" charset="0"/>
              </a:rPr>
              <a:t> in the </a:t>
            </a:r>
            <a:r>
              <a:rPr lang="it-IT" sz="3200" kern="100" dirty="0" err="1">
                <a:effectLst/>
                <a:latin typeface="Calibri (Corpo)"/>
                <a:ea typeface="Calibri" panose="020F0502020204030204" pitchFamily="34" charset="0"/>
                <a:cs typeface="Times New Roman" panose="02020603050405020304" pitchFamily="18" charset="0"/>
              </a:rPr>
              <a:t>abuse</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psycho-physical</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conditions</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victim</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who</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effectLst/>
                <a:latin typeface="Calibri (Corpo)"/>
                <a:ea typeface="Calibri" panose="020F0502020204030204" pitchFamily="34" charset="0"/>
                <a:cs typeface="Times New Roman" panose="02020603050405020304" pitchFamily="18" charset="0"/>
              </a:rPr>
              <a:t> stili under the </a:t>
            </a:r>
            <a:r>
              <a:rPr lang="it-IT" sz="3200" kern="100" dirty="0" err="1">
                <a:effectLst/>
                <a:latin typeface="Calibri (Corpo)"/>
                <a:ea typeface="Calibri" panose="020F0502020204030204" pitchFamily="34" charset="0"/>
                <a:cs typeface="Times New Roman" panose="02020603050405020304" pitchFamily="18" charset="0"/>
              </a:rPr>
              <a:t>influence</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heroin</a:t>
            </a:r>
            <a:r>
              <a:rPr lang="it-IT" sz="3200" kern="100" dirty="0">
                <a:effectLst/>
                <a:latin typeface="Calibri (Corpo)"/>
                <a:ea typeface="Calibri" panose="020F0502020204030204" pitchFamily="34" charset="0"/>
                <a:cs typeface="Times New Roman" panose="02020603050405020304" pitchFamily="18" charset="0"/>
              </a:rPr>
              <a:t> he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just </a:t>
            </a:r>
            <a:r>
              <a:rPr lang="it-IT" sz="3200" kern="100" dirty="0" err="1">
                <a:effectLst/>
                <a:latin typeface="Calibri (Corpo)"/>
                <a:ea typeface="Calibri" panose="020F0502020204030204" pitchFamily="34" charset="0"/>
                <a:cs typeface="Times New Roman" panose="02020603050405020304" pitchFamily="18" charset="0"/>
              </a:rPr>
              <a:t>taken</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which</a:t>
            </a:r>
            <a:r>
              <a:rPr lang="it-IT" sz="3200" kern="100" dirty="0">
                <a:effectLst/>
                <a:latin typeface="Calibri (Corpo)"/>
                <a:ea typeface="Calibri" panose="020F0502020204030204" pitchFamily="34" charset="0"/>
                <a:cs typeface="Times New Roman" panose="02020603050405020304" pitchFamily="18" charset="0"/>
              </a:rPr>
              <a:t> he </a:t>
            </a:r>
            <a:r>
              <a:rPr lang="it-IT" sz="3200" kern="100" dirty="0" err="1">
                <a:effectLst/>
                <a:latin typeface="Calibri (Corpo)"/>
                <a:ea typeface="Calibri" panose="020F0502020204030204" pitchFamily="34" charset="0"/>
                <a:cs typeface="Times New Roman" panose="02020603050405020304" pitchFamily="18" charset="0"/>
              </a:rPr>
              <a:t>himself</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provided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her</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abuse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consists</a:t>
            </a:r>
            <a:r>
              <a:rPr lang="it-IT" sz="3200" kern="100" dirty="0">
                <a:effectLst/>
                <a:latin typeface="Calibri (Corpo)"/>
                <a:ea typeface="Calibri" panose="020F0502020204030204" pitchFamily="34" charset="0"/>
                <a:cs typeface="Times New Roman" panose="02020603050405020304" pitchFamily="18" charset="0"/>
              </a:rPr>
              <a:t> of a </a:t>
            </a:r>
            <a:r>
              <a:rPr lang="it-IT" sz="3200" kern="100" dirty="0" err="1">
                <a:effectLst/>
                <a:latin typeface="Calibri (Corpo)"/>
                <a:ea typeface="Calibri" panose="020F0502020204030204" pitchFamily="34" charset="0"/>
                <a:cs typeface="Times New Roman" panose="02020603050405020304" pitchFamily="18" charset="0"/>
              </a:rPr>
              <a:t>malicious</a:t>
            </a:r>
            <a:r>
              <a:rPr lang="it-IT" sz="3200" kern="100" dirty="0">
                <a:effectLst/>
                <a:latin typeface="Calibri (Corpo)"/>
                <a:ea typeface="Calibri" panose="020F0502020204030204" pitchFamily="34" charset="0"/>
                <a:cs typeface="Times New Roman" panose="02020603050405020304" pitchFamily="18" charset="0"/>
              </a:rPr>
              <a:t> exploitation of the impairment of the </a:t>
            </a:r>
            <a:r>
              <a:rPr lang="it-IT" sz="3200" kern="100" dirty="0" err="1">
                <a:effectLst/>
                <a:latin typeface="Calibri (Corpo)"/>
                <a:ea typeface="Calibri" panose="020F0502020204030204" pitchFamily="34" charset="0"/>
                <a:cs typeface="Times New Roman" panose="02020603050405020304" pitchFamily="18" charset="0"/>
              </a:rPr>
              <a:t>victim</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occurs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when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inferiority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conditions</a:t>
            </a:r>
            <a:r>
              <a:rPr lang="it-IT" sz="3200" kern="100" dirty="0">
                <a:effectLst/>
                <a:latin typeface="Calibri (Corpo)"/>
                <a:ea typeface="Calibri" panose="020F0502020204030204" pitchFamily="34" charset="0"/>
                <a:cs typeface="Times New Roman" panose="02020603050405020304" pitchFamily="18" charset="0"/>
              </a:rPr>
              <a:t> are </a:t>
            </a:r>
            <a:r>
              <a:rPr lang="it-IT" sz="3200" kern="100" dirty="0" err="1">
                <a:effectLst/>
                <a:latin typeface="Calibri (Corpo)"/>
                <a:ea typeface="Calibri" panose="020F0502020204030204" pitchFamily="34" charset="0"/>
                <a:cs typeface="Times New Roman" panose="02020603050405020304" pitchFamily="18" charset="0"/>
              </a:rPr>
              <a:t>used</a:t>
            </a:r>
            <a:r>
              <a:rPr lang="it-IT" sz="3200" kern="100" dirty="0">
                <a:effectLst/>
                <a:latin typeface="Calibri (Corpo)"/>
                <a:ea typeface="Calibri" panose="020F0502020204030204" pitchFamily="34" charset="0"/>
                <a:cs typeface="Times New Roman" panose="02020603050405020304" pitchFamily="18" charset="0"/>
              </a:rPr>
              <a:t> to gain access to the intimate </a:t>
            </a:r>
            <a:r>
              <a:rPr lang="it-IT" sz="3200" kern="100" dirty="0" err="1">
                <a:effectLst/>
                <a:latin typeface="Calibri (Corpo)"/>
                <a:ea typeface="Calibri" panose="020F0502020204030204" pitchFamily="34" charset="0"/>
                <a:cs typeface="Times New Roman" panose="02020603050405020304" pitchFamily="18" charset="0"/>
              </a:rPr>
              <a:t>sphere</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person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who</a:t>
            </a:r>
            <a:r>
              <a:rPr lang="it-IT" sz="3200" kern="100" dirty="0">
                <a:effectLst/>
                <a:latin typeface="Calibri (Corpo)"/>
                <a:ea typeface="Calibri" panose="020F0502020204030204" pitchFamily="34" charset="0"/>
                <a:cs typeface="Times New Roman" panose="02020603050405020304" pitchFamily="18" charset="0"/>
              </a:rPr>
              <a:t>, in a state of </a:t>
            </a:r>
            <a:r>
              <a:rPr lang="it-IT" sz="3200" kern="100" dirty="0" err="1">
                <a:effectLst/>
                <a:latin typeface="Calibri (Corpo)"/>
                <a:ea typeface="Calibri" panose="020F0502020204030204" pitchFamily="34" charset="0"/>
                <a:cs typeface="Times New Roman" panose="02020603050405020304" pitchFamily="18" charset="0"/>
              </a:rPr>
              <a:t>difficulty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reduced</a:t>
            </a:r>
            <a:r>
              <a:rPr lang="it-IT" sz="3200" kern="100" dirty="0">
                <a:effectLst/>
                <a:latin typeface="Calibri (Corpo)"/>
                <a:ea typeface="Calibri" panose="020F0502020204030204" pitchFamily="34" charset="0"/>
                <a:cs typeface="Times New Roman" panose="02020603050405020304" pitchFamily="18" charset="0"/>
              </a:rPr>
              <a:t> to a </a:t>
            </a:r>
            <a:r>
              <a:rPr lang="it-IT" sz="3200" kern="100" dirty="0" err="1">
                <a:effectLst/>
                <a:latin typeface="Calibri (Corpo)"/>
                <a:ea typeface="Calibri" panose="020F0502020204030204" pitchFamily="34" charset="0"/>
                <a:cs typeface="Times New Roman" panose="02020603050405020304" pitchFamily="18" charset="0"/>
              </a:rPr>
              <a:t>means</a:t>
            </a:r>
            <a:r>
              <a:rPr lang="it-IT" sz="3200" kern="100" dirty="0">
                <a:effectLst/>
                <a:latin typeface="Calibri (Corpo)"/>
                <a:ea typeface="Calibri" panose="020F0502020204030204" pitchFamily="34" charset="0"/>
                <a:cs typeface="Times New Roman" panose="02020603050405020304" pitchFamily="18" charset="0"/>
              </a:rPr>
              <a:t> for </a:t>
            </a:r>
            <a:r>
              <a:rPr lang="it-IT" sz="3200" kern="100" dirty="0" err="1">
                <a:effectLst/>
                <a:latin typeface="Calibri (Corpo)"/>
                <a:ea typeface="Calibri" panose="020F0502020204030204" pitchFamily="34" charset="0"/>
                <a:cs typeface="Times New Roman" panose="02020603050405020304" pitchFamily="18" charset="0"/>
              </a:rPr>
              <a:t>someonelse's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sexual</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satisfaction</a:t>
            </a:r>
            <a:r>
              <a:rPr lang="it-IT" sz="3200" kern="100" dirty="0">
                <a:effectLst/>
                <a:latin typeface="Calibri (Corpo)"/>
                <a:ea typeface="Calibri" panose="020F0502020204030204" pitchFamily="34" charset="0"/>
                <a:cs typeface="Times New Roman" panose="02020603050405020304" pitchFamily="18" charset="0"/>
              </a:rPr>
              <a:t>".</a:t>
            </a:r>
          </a:p>
          <a:p>
            <a:pPr marL="0" indent="0">
              <a:buNone/>
            </a:pPr>
            <a:endParaRPr lang="it-IT" sz="3200" dirty="0">
              <a:latin typeface="Calibri (Corpo)"/>
            </a:endParaRPr>
          </a:p>
        </p:txBody>
      </p:sp>
    </p:spTree>
    <p:extLst>
      <p:ext uri="{BB962C8B-B14F-4D97-AF65-F5344CB8AC3E}">
        <p14:creationId xmlns:p14="http://schemas.microsoft.com/office/powerpoint/2010/main" val="56557245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056C51B-CCAD-B28F-F3DE-196F69E03BCA}"/>
              </a:ext>
            </a:extLst>
          </p:cNvPr>
          <p:cNvSpPr>
            <a:spLocks noGrp="1"/>
          </p:cNvSpPr>
          <p:nvPr>
            <p:ph idx="1"/>
          </p:nvPr>
        </p:nvSpPr>
        <p:spPr>
          <a:xfrm>
            <a:off x="448887" y="581891"/>
            <a:ext cx="10904913" cy="5595072"/>
          </a:xfrm>
        </p:spPr>
        <p:txBody>
          <a:bodyPr>
            <a:normAutofit/>
          </a:bodyPr>
          <a:lstStyle/>
          <a:p>
            <a:pPr marL="0" indent="0">
              <a:buNone/>
            </a:pPr>
            <a:r>
              <a:rPr lang="it-IT" sz="3200" kern="100" dirty="0" err="1">
                <a:effectLst/>
                <a:latin typeface="Calibri (Corpo)"/>
                <a:ea typeface="Calibri" panose="020F0502020204030204" pitchFamily="34" charset="0"/>
                <a:cs typeface="Times New Roman" panose="02020603050405020304" pitchFamily="18" charset="0"/>
              </a:rPr>
              <a:t>lndeed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according</a:t>
            </a:r>
            <a:r>
              <a:rPr lang="it-IT" sz="3200" kern="100" dirty="0">
                <a:effectLst/>
                <a:latin typeface="Calibri (Corpo)"/>
                <a:ea typeface="Calibri" panose="020F0502020204030204" pitchFamily="34" charset="0"/>
                <a:cs typeface="Times New Roman" panose="02020603050405020304" pitchFamily="18" charset="0"/>
              </a:rPr>
              <a:t> to the </a:t>
            </a:r>
            <a:r>
              <a:rPr lang="it-IT" sz="3200" kern="100" dirty="0" err="1">
                <a:effectLst/>
                <a:latin typeface="Calibri (Corpo)"/>
                <a:ea typeface="Calibri" panose="020F0502020204030204" pitchFamily="34" charset="0"/>
                <a:cs typeface="Times New Roman" panose="02020603050405020304" pitchFamily="18" charset="0"/>
              </a:rPr>
              <a:t>constant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jurisprudence</a:t>
            </a:r>
            <a:r>
              <a:rPr lang="it-IT" sz="3200" kern="100" dirty="0">
                <a:effectLst/>
                <a:latin typeface="Calibri (Corpo)"/>
                <a:ea typeface="Calibri" panose="020F0502020204030204" pitchFamily="34" charset="0"/>
                <a:cs typeface="Times New Roman" panose="02020603050405020304" pitchFamily="18" charset="0"/>
              </a:rPr>
              <a:t> of </a:t>
            </a:r>
            <a:r>
              <a:rPr lang="it-IT" sz="3200" kern="100" dirty="0" err="1">
                <a:effectLst/>
                <a:latin typeface="Calibri (Corpo)"/>
                <a:ea typeface="Calibri" panose="020F0502020204030204" pitchFamily="34" charset="0"/>
                <a:cs typeface="Times New Roman" panose="02020603050405020304" pitchFamily="18" charset="0"/>
              </a:rPr>
              <a:t>legitimacy</a:t>
            </a:r>
            <a:r>
              <a:rPr lang="it-IT" sz="3200" kern="100" dirty="0">
                <a:effectLst/>
                <a:latin typeface="Calibri (Corpo)"/>
                <a:ea typeface="Calibri" panose="020F0502020204030204" pitchFamily="34" charset="0"/>
                <a:cs typeface="Times New Roman" panose="02020603050405020304" pitchFamily="18" charset="0"/>
              </a:rPr>
              <a:t>, under the </a:t>
            </a:r>
            <a:r>
              <a:rPr lang="it-IT" sz="3200" kern="100" dirty="0" err="1">
                <a:effectLst/>
                <a:latin typeface="Calibri (Corpo)"/>
                <a:ea typeface="Calibri" panose="020F0502020204030204" pitchFamily="34" charset="0"/>
                <a:cs typeface="Times New Roman" panose="02020603050405020304" pitchFamily="18" charset="0"/>
              </a:rPr>
              <a:t>conditions</a:t>
            </a:r>
            <a:r>
              <a:rPr lang="it-IT" sz="3200" kern="100" dirty="0">
                <a:effectLst/>
                <a:latin typeface="Calibri (Corpo)"/>
                <a:ea typeface="Calibri" panose="020F0502020204030204" pitchFamily="34" charset="0"/>
                <a:cs typeface="Times New Roman" panose="02020603050405020304" pitchFamily="18" charset="0"/>
              </a:rPr>
              <a:t> of </a:t>
            </a:r>
            <a:r>
              <a:rPr lang="it-IT" sz="3200" kern="100" dirty="0" err="1">
                <a:effectLst/>
                <a:latin typeface="Calibri (Corpo)"/>
                <a:ea typeface="Calibri" panose="020F0502020204030204" pitchFamily="34" charset="0"/>
                <a:cs typeface="Times New Roman" panose="02020603050405020304" pitchFamily="18" charset="0"/>
              </a:rPr>
              <a:t>physical</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psychic</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inferiority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there</a:t>
            </a:r>
            <a:r>
              <a:rPr lang="it-IT" sz="3200" kern="100" dirty="0">
                <a:effectLst/>
                <a:latin typeface="Calibri (Corpo)"/>
                <a:ea typeface="Calibri" panose="020F0502020204030204" pitchFamily="34" charset="0"/>
                <a:cs typeface="Times New Roman" panose="02020603050405020304" pitchFamily="18" charset="0"/>
              </a:rPr>
              <a:t> are </a:t>
            </a:r>
            <a:r>
              <a:rPr lang="it-IT" sz="3200" kern="100" dirty="0" err="1">
                <a:effectLst/>
                <a:latin typeface="Calibri (Corpo)"/>
                <a:ea typeface="Calibri" panose="020F0502020204030204" pitchFamily="34" charset="0"/>
                <a:cs typeface="Times New Roman" panose="02020603050405020304" pitchFamily="18" charset="0"/>
              </a:rPr>
              <a:t>also</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those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that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regardless</a:t>
            </a:r>
            <a:r>
              <a:rPr lang="it-IT" sz="3200" kern="100" dirty="0">
                <a:effectLst/>
                <a:latin typeface="Calibri (Corpo)"/>
                <a:ea typeface="Calibri" panose="020F0502020204030204" pitchFamily="34" charset="0"/>
                <a:cs typeface="Times New Roman" panose="02020603050405020304" pitchFamily="18" charset="0"/>
              </a:rPr>
              <a:t> of </a:t>
            </a:r>
            <a:r>
              <a:rPr lang="it-IT" sz="3200" kern="100" dirty="0" err="1">
                <a:effectLst/>
                <a:latin typeface="Calibri (Corpo)"/>
                <a:ea typeface="Calibri" panose="020F0502020204030204" pitchFamily="34" charset="0"/>
                <a:cs typeface="Times New Roman" panose="02020603050405020304" pitchFamily="18" charset="0"/>
              </a:rPr>
              <a:t>mental</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pathologies</a:t>
            </a:r>
            <a:r>
              <a:rPr lang="it-IT" sz="3200" kern="100" dirty="0">
                <a:effectLst/>
                <a:latin typeface="Calibri (Corpo)"/>
                <a:ea typeface="Calibri" panose="020F0502020204030204" pitchFamily="34" charset="0"/>
                <a:cs typeface="Times New Roman" panose="02020603050405020304" pitchFamily="18" charset="0"/>
              </a:rPr>
              <a:t>, can determine a </a:t>
            </a:r>
            <a:r>
              <a:rPr lang="it-IT" sz="3200" kern="100" dirty="0" err="1">
                <a:effectLst/>
                <a:latin typeface="Calibri (Corpo)"/>
                <a:ea typeface="Calibri" panose="020F0502020204030204" pitchFamily="34" charset="0"/>
                <a:cs typeface="Times New Roman" panose="02020603050405020304" pitchFamily="18" charset="0"/>
              </a:rPr>
              <a:t>particularly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vulnerable</a:t>
            </a:r>
            <a:r>
              <a:rPr lang="it-IT" sz="3200" kern="100" dirty="0">
                <a:effectLst/>
                <a:latin typeface="Calibri (Corpo)"/>
                <a:ea typeface="Calibri" panose="020F0502020204030204" pitchFamily="34" charset="0"/>
                <a:cs typeface="Times New Roman" panose="02020603050405020304" pitchFamily="18" charset="0"/>
              </a:rPr>
              <a:t> position of the </a:t>
            </a:r>
            <a:r>
              <a:rPr lang="it-IT" sz="3200" kern="100" dirty="0" err="1">
                <a:effectLst/>
                <a:latin typeface="Calibri (Corpo)"/>
                <a:ea typeface="Calibri" panose="020F0502020204030204" pitchFamily="34" charset="0"/>
                <a:cs typeface="Times New Roman" panose="02020603050405020304" pitchFamily="18" charset="0"/>
              </a:rPr>
              <a:t>victim</a:t>
            </a:r>
            <a:r>
              <a:rPr lang="it-IT" sz="3200" kern="100" dirty="0">
                <a:effectLst/>
                <a:latin typeface="Calibri (Corpo)"/>
                <a:ea typeface="Calibri" panose="020F0502020204030204" pitchFamily="34" charset="0"/>
                <a:cs typeface="Times New Roman" panose="02020603050405020304" pitchFamily="18" charset="0"/>
              </a:rPr>
              <a:t>. Pamela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moreover</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affected</a:t>
            </a:r>
            <a:r>
              <a:rPr lang="it-IT" sz="3200" kern="100" dirty="0">
                <a:effectLst/>
                <a:latin typeface="Calibri (Corpo)"/>
                <a:ea typeface="Calibri" panose="020F0502020204030204" pitchFamily="34" charset="0"/>
                <a:cs typeface="Times New Roman" panose="02020603050405020304" pitchFamily="18" charset="0"/>
              </a:rPr>
              <a:t> by borderline </a:t>
            </a:r>
            <a:r>
              <a:rPr lang="it-IT" sz="3200" kern="100" dirty="0" err="1">
                <a:effectLst/>
                <a:latin typeface="Calibri (Corpo)"/>
                <a:ea typeface="Calibri" panose="020F0502020204030204" pitchFamily="34" charset="0"/>
                <a:cs typeface="Times New Roman" panose="02020603050405020304" pitchFamily="18" charset="0"/>
              </a:rPr>
              <a:t>pathology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see</a:t>
            </a:r>
            <a:r>
              <a:rPr lang="it-IT" sz="3200" kern="100" dirty="0">
                <a:effectLst/>
                <a:latin typeface="Calibri (Corpo)"/>
                <a:ea typeface="Calibri" panose="020F0502020204030204" pitchFamily="34" charset="0"/>
                <a:cs typeface="Times New Roman" panose="02020603050405020304" pitchFamily="18" charset="0"/>
              </a:rPr>
              <a:t> Bruzzone </a:t>
            </a:r>
            <a:r>
              <a:rPr lang="it-IT" sz="3200" kern="100" dirty="0" err="1">
                <a:effectLst/>
                <a:latin typeface="Calibri (Corpo)"/>
                <a:ea typeface="Calibri" panose="020F0502020204030204" pitchFamily="34" charset="0"/>
                <a:cs typeface="Times New Roman" panose="02020603050405020304" pitchFamily="18" charset="0"/>
              </a:rPr>
              <a:t>consultancy</a:t>
            </a:r>
            <a:r>
              <a:rPr lang="it-IT" sz="3200" kern="100" dirty="0">
                <a:effectLst/>
                <a:latin typeface="Calibri (Corpo)"/>
                <a:ea typeface="Calibri" panose="020F0502020204030204" pitchFamily="34" charset="0"/>
                <a:cs typeface="Times New Roman" panose="02020603050405020304" pitchFamily="18" charset="0"/>
              </a:rPr>
              <a:t> and the </a:t>
            </a:r>
            <a:r>
              <a:rPr lang="it-IT" sz="3200" kern="100" dirty="0" err="1">
                <a:effectLst/>
                <a:latin typeface="Calibri (Corpo)"/>
                <a:ea typeface="Calibri" panose="020F0502020204030204" pitchFamily="34" charset="0"/>
                <a:cs typeface="Times New Roman" panose="02020603050405020304" pitchFamily="18" charset="0"/>
              </a:rPr>
              <a:t>testimony</a:t>
            </a:r>
            <a:r>
              <a:rPr lang="it-IT" sz="3200" kern="100" dirty="0">
                <a:effectLst/>
                <a:latin typeface="Calibri (Corpo)"/>
                <a:ea typeface="Calibri" panose="020F0502020204030204" pitchFamily="34" charset="0"/>
                <a:cs typeface="Times New Roman" panose="02020603050405020304" pitchFamily="18" charset="0"/>
              </a:rPr>
              <a:t> of Di Giovanni) . In </a:t>
            </a:r>
            <a:r>
              <a:rPr lang="it-IT" sz="3200" kern="100" dirty="0" err="1">
                <a:effectLst/>
                <a:latin typeface="Calibri (Corpo)"/>
                <a:ea typeface="Calibri" panose="020F0502020204030204" pitchFamily="34" charset="0"/>
                <a:cs typeface="Times New Roman" panose="02020603050405020304" pitchFamily="18" charset="0"/>
              </a:rPr>
              <a:t>this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respect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regards</a:t>
            </a:r>
            <a:r>
              <a:rPr lang="it-IT" sz="3200" kern="100" dirty="0">
                <a:effectLst/>
                <a:latin typeface="Calibri (Corpo)"/>
                <a:ea typeface="Calibri" panose="020F0502020204030204" pitchFamily="34" charset="0"/>
                <a:cs typeface="Times New Roman" panose="02020603050405020304" pitchFamily="18" charset="0"/>
              </a:rPr>
              <a:t> Pamela, </a:t>
            </a:r>
            <a:r>
              <a:rPr lang="it-IT" sz="3200" kern="100" dirty="0" err="1">
                <a:effectLst/>
                <a:latin typeface="Calibri (Corpo)"/>
                <a:ea typeface="Calibri" panose="020F0502020204030204" pitchFamily="34" charset="0"/>
                <a:cs typeface="Times New Roman" panose="02020603050405020304" pitchFamily="18" charset="0"/>
              </a:rPr>
              <a:t>who</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also</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relations with </a:t>
            </a:r>
            <a:r>
              <a:rPr lang="it-IT" sz="3200" kern="100" dirty="0" err="1">
                <a:effectLst/>
                <a:latin typeface="Calibri (Corpo)"/>
                <a:ea typeface="Calibri" panose="020F0502020204030204" pitchFamily="34" charset="0"/>
                <a:cs typeface="Times New Roman" panose="02020603050405020304" pitchFamily="18" charset="0"/>
              </a:rPr>
              <a:t>two</a:t>
            </a:r>
            <a:r>
              <a:rPr lang="it-IT" sz="3200" kern="100" dirty="0">
                <a:effectLst/>
                <a:latin typeface="Calibri (Corpo)"/>
                <a:ea typeface="Calibri" panose="020F0502020204030204" pitchFamily="34" charset="0"/>
                <a:cs typeface="Times New Roman" panose="02020603050405020304" pitchFamily="18" charset="0"/>
              </a:rPr>
              <a:t> guests of the community, </a:t>
            </a:r>
            <a:r>
              <a:rPr lang="it-IT" sz="3200" kern="100" dirty="0" err="1">
                <a:effectLst/>
                <a:latin typeface="Calibri (Corpo)"/>
                <a:ea typeface="Calibri" panose="020F0502020204030204" pitchFamily="34" charset="0"/>
                <a:cs typeface="Times New Roman" panose="02020603050405020304" pitchFamily="18" charset="0"/>
              </a:rPr>
              <a:t>we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cannot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certainly</a:t>
            </a:r>
            <a:r>
              <a:rPr lang="it-IT" sz="3200" kern="100" dirty="0">
                <a:effectLst/>
                <a:latin typeface="Calibri (Corpo)"/>
                <a:ea typeface="Calibri" panose="020F0502020204030204" pitchFamily="34" charset="0"/>
                <a:cs typeface="Times New Roman" panose="02020603050405020304" pitchFamily="18" charset="0"/>
              </a:rPr>
              <a:t> talk </a:t>
            </a:r>
            <a:r>
              <a:rPr lang="it-IT" sz="3200" kern="100" dirty="0" err="1">
                <a:effectLst/>
                <a:latin typeface="Calibri (Corpo)"/>
                <a:ea typeface="Calibri" panose="020F0502020204030204" pitchFamily="34" charset="0"/>
                <a:cs typeface="Times New Roman" panose="02020603050405020304" pitchFamily="18" charset="0"/>
              </a:rPr>
              <a:t>about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sexual</a:t>
            </a:r>
            <a:r>
              <a:rPr lang="it-IT" sz="3200" kern="100" dirty="0">
                <a:effectLst/>
                <a:latin typeface="Calibri (Corpo)"/>
                <a:ea typeface="Calibri" panose="020F0502020204030204" pitchFamily="34" charset="0"/>
                <a:cs typeface="Times New Roman" panose="02020603050405020304" pitchFamily="18" charset="0"/>
              </a:rPr>
              <a:t> liberty , </a:t>
            </a:r>
            <a:r>
              <a:rPr lang="it-IT" sz="3200" kern="100" dirty="0" err="1">
                <a:effectLst/>
                <a:latin typeface="Calibri (Corpo)"/>
                <a:ea typeface="Calibri" panose="020F0502020204030204" pitchFamily="34" charset="0"/>
                <a:cs typeface="Times New Roman" panose="02020603050405020304" pitchFamily="18" charset="0"/>
              </a:rPr>
              <a:t>representing</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sexual</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promiscuity</a:t>
            </a:r>
            <a:r>
              <a:rPr lang="it-IT" sz="3200" kern="100" dirty="0">
                <a:effectLst/>
                <a:latin typeface="Calibri (Corpo)"/>
                <a:ea typeface="Calibri" panose="020F0502020204030204" pitchFamily="34" charset="0"/>
                <a:cs typeface="Times New Roman" panose="02020603050405020304" pitchFamily="18" charset="0"/>
              </a:rPr>
              <a:t>, an </a:t>
            </a:r>
            <a:r>
              <a:rPr lang="it-IT" sz="3200" kern="100" dirty="0" err="1">
                <a:effectLst/>
                <a:latin typeface="Calibri (Corpo)"/>
                <a:ea typeface="Calibri" panose="020F0502020204030204" pitchFamily="34" charset="0"/>
                <a:cs typeface="Times New Roman" panose="02020603050405020304" pitchFamily="18" charset="0"/>
              </a:rPr>
              <a:t>expression</a:t>
            </a:r>
            <a:r>
              <a:rPr lang="it-IT" sz="3200" kern="100" dirty="0">
                <a:effectLst/>
                <a:latin typeface="Calibri (Corpo)"/>
                <a:ea typeface="Calibri" panose="020F0502020204030204" pitchFamily="34" charset="0"/>
                <a:cs typeface="Times New Roman" panose="02020603050405020304" pitchFamily="18" charset="0"/>
              </a:rPr>
              <a:t> of </a:t>
            </a:r>
            <a:r>
              <a:rPr lang="it-IT" sz="3200" kern="100" dirty="0" err="1">
                <a:effectLst/>
                <a:latin typeface="Calibri (Corpo)"/>
                <a:ea typeface="Calibri" panose="020F0502020204030204" pitchFamily="34" charset="0"/>
                <a:cs typeface="Times New Roman" panose="02020603050405020304" pitchFamily="18" charset="0"/>
              </a:rPr>
              <a:t>illness</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not</a:t>
            </a:r>
            <a:r>
              <a:rPr lang="it-IT" sz="3200" kern="100" dirty="0">
                <a:effectLst/>
                <a:latin typeface="Calibri (Corpo)"/>
                <a:ea typeface="Calibri" panose="020F0502020204030204" pitchFamily="34" charset="0"/>
                <a:cs typeface="Times New Roman" panose="02020603050405020304" pitchFamily="18" charset="0"/>
              </a:rPr>
              <a:t> a </a:t>
            </a:r>
            <a:r>
              <a:rPr lang="it-IT" sz="3200" kern="100" dirty="0" err="1">
                <a:effectLst/>
                <a:latin typeface="Calibri (Corpo)"/>
                <a:ea typeface="Calibri" panose="020F0502020204030204" pitchFamily="34" charset="0"/>
                <a:cs typeface="Times New Roman" panose="02020603050405020304" pitchFamily="18" charset="0"/>
              </a:rPr>
              <a:t>conscious</a:t>
            </a:r>
            <a:r>
              <a:rPr lang="it-IT" sz="3200" kern="100" dirty="0">
                <a:effectLst/>
                <a:latin typeface="Calibri (Corpo)"/>
                <a:ea typeface="Calibri" panose="020F0502020204030204" pitchFamily="34" charset="0"/>
                <a:cs typeface="Times New Roman" panose="02020603050405020304" pitchFamily="18" charset="0"/>
              </a:rPr>
              <a:t> and </a:t>
            </a:r>
            <a:r>
              <a:rPr lang="it-IT" sz="3200" kern="100" dirty="0" err="1">
                <a:effectLst/>
                <a:latin typeface="Calibri (Corpo)"/>
                <a:ea typeface="Calibri" panose="020F0502020204030204" pitchFamily="34" charset="0"/>
                <a:cs typeface="Times New Roman" panose="02020603050405020304" pitchFamily="18" charset="0"/>
              </a:rPr>
              <a:t>valid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consent</a:t>
            </a:r>
            <a:r>
              <a:rPr lang="it-IT" sz="3200" kern="100" dirty="0">
                <a:effectLst/>
                <a:latin typeface="Calibri (Corpo)"/>
                <a:ea typeface="Calibri" panose="020F0502020204030204" pitchFamily="34" charset="0"/>
                <a:cs typeface="Times New Roman" panose="02020603050405020304" pitchFamily="18" charset="0"/>
              </a:rPr>
              <a:t>.</a:t>
            </a:r>
          </a:p>
          <a:p>
            <a:pPr marL="0" indent="0">
              <a:buNone/>
            </a:pPr>
            <a:endParaRPr lang="it-IT" sz="3200" dirty="0">
              <a:latin typeface="Calibri (Corpo)"/>
            </a:endParaRPr>
          </a:p>
        </p:txBody>
      </p:sp>
    </p:spTree>
    <p:extLst>
      <p:ext uri="{BB962C8B-B14F-4D97-AF65-F5344CB8AC3E}">
        <p14:creationId xmlns:p14="http://schemas.microsoft.com/office/powerpoint/2010/main" val="259088046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9C21004-BEA7-26FE-2677-6974C330DA77}"/>
              </a:ext>
            </a:extLst>
          </p:cNvPr>
          <p:cNvSpPr>
            <a:spLocks noGrp="1"/>
          </p:cNvSpPr>
          <p:nvPr>
            <p:ph idx="1"/>
          </p:nvPr>
        </p:nvSpPr>
        <p:spPr>
          <a:xfrm>
            <a:off x="448887" y="648393"/>
            <a:ext cx="10904913" cy="5528570"/>
          </a:xfrm>
        </p:spPr>
        <p:txBody>
          <a:bodyPr>
            <a:noAutofit/>
          </a:bodyPr>
          <a:lstStyle/>
          <a:p>
            <a:pPr marL="0" indent="0">
              <a:buNone/>
            </a:pPr>
            <a:r>
              <a:rPr lang="it-IT" kern="100" dirty="0" err="1">
                <a:effectLst/>
                <a:latin typeface="Calibri (Corpo)"/>
                <a:ea typeface="Calibri" panose="020F0502020204030204" pitchFamily="34" charset="0"/>
                <a:cs typeface="Times New Roman" panose="02020603050405020304" pitchFamily="18" charset="0"/>
              </a:rPr>
              <a:t>It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was</a:t>
            </a:r>
            <a:r>
              <a:rPr lang="it-IT" kern="100" dirty="0">
                <a:effectLst/>
                <a:latin typeface="Calibri (Corpo)"/>
                <a:ea typeface="Calibri" panose="020F0502020204030204" pitchFamily="34" charset="0"/>
                <a:cs typeface="Times New Roman" panose="02020603050405020304" pitchFamily="18" charset="0"/>
              </a:rPr>
              <a:t> in </a:t>
            </a:r>
            <a:r>
              <a:rPr lang="it-IT" kern="100" dirty="0" err="1">
                <a:effectLst/>
                <a:latin typeface="Calibri (Corpo)"/>
                <a:ea typeface="Calibri" panose="020F0502020204030204" pitchFamily="34" charset="0"/>
                <a:cs typeface="Times New Roman" panose="02020603050405020304" pitchFamily="18" charset="0"/>
              </a:rPr>
              <a:t>this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regard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stated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that</a:t>
            </a:r>
            <a:r>
              <a:rPr lang="it-IT" kern="100" dirty="0">
                <a:effectLst/>
                <a:latin typeface="Calibri (Corpo)"/>
                <a:ea typeface="Calibri" panose="020F0502020204030204" pitchFamily="34" charset="0"/>
                <a:cs typeface="Times New Roman" panose="02020603050405020304" pitchFamily="18" charset="0"/>
              </a:rPr>
              <a:t>, in </a:t>
            </a:r>
            <a:r>
              <a:rPr lang="it-IT" kern="100" dirty="0" err="1">
                <a:effectLst/>
                <a:latin typeface="Calibri (Corpo)"/>
                <a:ea typeface="Calibri" panose="020F0502020204030204" pitchFamily="34" charset="0"/>
                <a:cs typeface="Times New Roman" panose="02020603050405020304" pitchFamily="18" charset="0"/>
              </a:rPr>
              <a:t>terms</a:t>
            </a:r>
            <a:r>
              <a:rPr lang="it-IT" kern="100" dirty="0">
                <a:effectLst/>
                <a:latin typeface="Calibri (Corpo)"/>
                <a:ea typeface="Calibri" panose="020F0502020204030204" pitchFamily="34" charset="0"/>
                <a:cs typeface="Times New Roman" panose="02020603050405020304" pitchFamily="18" charset="0"/>
              </a:rPr>
              <a:t> of </a:t>
            </a:r>
            <a:r>
              <a:rPr lang="it-IT" kern="100" dirty="0" err="1">
                <a:effectLst/>
                <a:latin typeface="Calibri (Corpo)"/>
                <a:ea typeface="Calibri" panose="020F0502020204030204" pitchFamily="34" charset="0"/>
                <a:cs typeface="Times New Roman" panose="02020603050405020304" pitchFamily="18" charset="0"/>
              </a:rPr>
              <a:t>sexual</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violence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among</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conditions</a:t>
            </a:r>
            <a:r>
              <a:rPr lang="it-IT" kern="100" dirty="0">
                <a:effectLst/>
                <a:latin typeface="Calibri (Corpo)"/>
                <a:ea typeface="Calibri" panose="020F0502020204030204" pitchFamily="34" charset="0"/>
                <a:cs typeface="Times New Roman" panose="02020603050405020304" pitchFamily="18" charset="0"/>
              </a:rPr>
              <a:t> of "</a:t>
            </a:r>
            <a:r>
              <a:rPr lang="it-IT" kern="100" dirty="0" err="1">
                <a:effectLst/>
                <a:latin typeface="Calibri (Corpo)"/>
                <a:ea typeface="Calibri" panose="020F0502020204030204" pitchFamily="34" charset="0"/>
                <a:cs typeface="Times New Roman" panose="02020603050405020304" pitchFamily="18" charset="0"/>
              </a:rPr>
              <a:t>psychic</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inferiority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described</a:t>
            </a:r>
            <a:r>
              <a:rPr lang="it-IT" kern="100" dirty="0">
                <a:effectLst/>
                <a:latin typeface="Calibri (Corpo)"/>
                <a:ea typeface="Calibri" panose="020F0502020204030204" pitchFamily="34" charset="0"/>
                <a:cs typeface="Times New Roman" panose="02020603050405020304" pitchFamily="18" charset="0"/>
              </a:rPr>
              <a:t> in art. 609-bis of the </a:t>
            </a:r>
            <a:r>
              <a:rPr lang="it-IT" kern="100" dirty="0" err="1">
                <a:effectLst/>
                <a:latin typeface="Calibri (Corpo)"/>
                <a:ea typeface="Calibri" panose="020F0502020204030204" pitchFamily="34" charset="0"/>
                <a:cs typeface="Times New Roman" panose="02020603050405020304" pitchFamily="18" charset="0"/>
              </a:rPr>
              <a:t>Criminal</a:t>
            </a:r>
            <a:r>
              <a:rPr lang="it-IT" kern="100" dirty="0">
                <a:effectLst/>
                <a:latin typeface="Calibri (Corpo)"/>
                <a:ea typeface="Calibri" panose="020F0502020204030204" pitchFamily="34" charset="0"/>
                <a:cs typeface="Times New Roman" panose="02020603050405020304" pitchFamily="18" charset="0"/>
              </a:rPr>
              <a:t> Code, </a:t>
            </a:r>
            <a:r>
              <a:rPr lang="it-IT" kern="100" dirty="0" err="1">
                <a:effectLst/>
                <a:latin typeface="Calibri (Corpo)"/>
                <a:ea typeface="Calibri" panose="020F0502020204030204" pitchFamily="34" charset="0"/>
                <a:cs typeface="Times New Roman" panose="02020603050405020304" pitchFamily="18" charset="0"/>
              </a:rPr>
              <a:t>paragraph</a:t>
            </a:r>
            <a:r>
              <a:rPr lang="it-IT" kern="100" dirty="0">
                <a:effectLst/>
                <a:latin typeface="Calibri (Corpo)"/>
                <a:ea typeface="Calibri" panose="020F0502020204030204" pitchFamily="34" charset="0"/>
                <a:cs typeface="Times New Roman" panose="02020603050405020304" pitchFamily="18" charset="0"/>
              </a:rPr>
              <a:t> 2, n.1, </a:t>
            </a:r>
            <a:r>
              <a:rPr lang="it-IT" kern="100" dirty="0" err="1">
                <a:effectLst/>
                <a:latin typeface="Calibri (Corpo)"/>
                <a:ea typeface="Calibri" panose="020F0502020204030204" pitchFamily="34" charset="0"/>
                <a:cs typeface="Times New Roman" panose="02020603050405020304" pitchFamily="18" charset="0"/>
              </a:rPr>
              <a:t>there</a:t>
            </a:r>
            <a:r>
              <a:rPr lang="it-IT" kern="100" dirty="0">
                <a:effectLst/>
                <a:latin typeface="Calibri (Corpo)"/>
                <a:ea typeface="Calibri" panose="020F0502020204030204" pitchFamily="34" charset="0"/>
                <a:cs typeface="Times New Roman" panose="02020603050405020304" pitchFamily="18" charset="0"/>
              </a:rPr>
              <a:t> are </a:t>
            </a:r>
            <a:r>
              <a:rPr lang="it-IT" kern="100" dirty="0" err="1">
                <a:effectLst/>
                <a:latin typeface="Calibri (Corpo)"/>
                <a:ea typeface="Calibri" panose="020F0502020204030204" pitchFamily="34" charset="0"/>
                <a:cs typeface="Times New Roman" panose="02020603050405020304" pitchFamily="18" charset="0"/>
              </a:rPr>
              <a:t>also</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those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resulting</a:t>
            </a:r>
            <a:r>
              <a:rPr lang="it-IT" kern="100" dirty="0">
                <a:effectLst/>
                <a:latin typeface="Calibri (Corpo)"/>
                <a:ea typeface="Calibri" panose="020F0502020204030204" pitchFamily="34" charset="0"/>
                <a:cs typeface="Times New Roman" panose="02020603050405020304" pitchFamily="18" charset="0"/>
              </a:rPr>
              <a:t> from the </a:t>
            </a:r>
            <a:r>
              <a:rPr lang="it-IT" kern="100" dirty="0" err="1">
                <a:effectLst/>
                <a:latin typeface="Calibri (Corpo)"/>
                <a:ea typeface="Calibri" panose="020F0502020204030204" pitchFamily="34" charset="0"/>
                <a:cs typeface="Times New Roman" panose="02020603050405020304" pitchFamily="18" charset="0"/>
              </a:rPr>
              <a:t>ingestion</a:t>
            </a:r>
            <a:r>
              <a:rPr lang="it-IT" kern="100" dirty="0">
                <a:effectLst/>
                <a:latin typeface="Calibri (Corpo)"/>
                <a:ea typeface="Calibri" panose="020F0502020204030204" pitchFamily="34" charset="0"/>
                <a:cs typeface="Times New Roman" panose="02020603050405020304" pitchFamily="18" charset="0"/>
              </a:rPr>
              <a:t> of alcohol or the </a:t>
            </a:r>
            <a:r>
              <a:rPr lang="it-IT" kern="100" dirty="0" err="1">
                <a:effectLst/>
                <a:latin typeface="Calibri (Corpo)"/>
                <a:ea typeface="Calibri" panose="020F0502020204030204" pitchFamily="34" charset="0"/>
                <a:cs typeface="Times New Roman" panose="02020603050405020304" pitchFamily="18" charset="0"/>
              </a:rPr>
              <a:t>taking</a:t>
            </a:r>
            <a:r>
              <a:rPr lang="it-IT" kern="100" dirty="0">
                <a:effectLst/>
                <a:latin typeface="Calibri (Corpo)"/>
                <a:ea typeface="Calibri" panose="020F0502020204030204" pitchFamily="34" charset="0"/>
                <a:cs typeface="Times New Roman" panose="02020603050405020304" pitchFamily="18" charset="0"/>
              </a:rPr>
              <a:t> of </a:t>
            </a:r>
            <a:r>
              <a:rPr lang="it-IT" kern="100" dirty="0" err="1">
                <a:effectLst/>
                <a:latin typeface="Calibri (Corpo)"/>
                <a:ea typeface="Calibri" panose="020F0502020204030204" pitchFamily="34" charset="0"/>
                <a:cs typeface="Times New Roman" panose="02020603050405020304" pitchFamily="18" charset="0"/>
              </a:rPr>
              <a:t>drugs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since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even</a:t>
            </a:r>
            <a:r>
              <a:rPr lang="it-IT" kern="100" dirty="0">
                <a:effectLst/>
                <a:latin typeface="Calibri (Corpo)"/>
                <a:ea typeface="Calibri" panose="020F0502020204030204" pitchFamily="34" charset="0"/>
                <a:cs typeface="Times New Roman" panose="02020603050405020304" pitchFamily="18" charset="0"/>
              </a:rPr>
              <a:t> in </a:t>
            </a:r>
            <a:r>
              <a:rPr lang="it-IT" kern="100" dirty="0" err="1">
                <a:effectLst/>
                <a:latin typeface="Calibri (Corpo)"/>
                <a:ea typeface="Calibri" panose="020F0502020204030204" pitchFamily="34" charset="0"/>
                <a:cs typeface="Times New Roman" panose="02020603050405020304" pitchFamily="18" charset="0"/>
              </a:rPr>
              <a:t>this</a:t>
            </a:r>
            <a:r>
              <a:rPr lang="it-IT" kern="100" dirty="0">
                <a:effectLst/>
                <a:latin typeface="Calibri (Corpo)"/>
                <a:ea typeface="Calibri" panose="020F0502020204030204" pitchFamily="34" charset="0"/>
                <a:cs typeface="Times New Roman" panose="02020603050405020304" pitchFamily="18" charset="0"/>
              </a:rPr>
              <a:t> case </a:t>
            </a:r>
            <a:r>
              <a:rPr lang="it-IT" kern="100" dirty="0" err="1">
                <a:effectLst/>
                <a:latin typeface="Calibri (Corpo)"/>
                <a:ea typeface="Calibri" panose="020F0502020204030204" pitchFamily="34" charset="0"/>
                <a:cs typeface="Times New Roman" panose="02020603050405020304" pitchFamily="18" charset="0"/>
              </a:rPr>
              <a:t>it</a:t>
            </a:r>
            <a:r>
              <a:rPr lang="it-IT" kern="100" dirty="0">
                <a:effectLst/>
                <a:latin typeface="Calibri (Corpo)"/>
                <a:ea typeface="Calibri" panose="020F0502020204030204" pitchFamily="34" charset="0"/>
                <a:cs typeface="Times New Roman" panose="02020603050405020304" pitchFamily="18" charset="0"/>
              </a:rPr>
              <a:t> takes piace </a:t>
            </a:r>
            <a:r>
              <a:rPr lang="it-IT" kern="100" dirty="0" err="1">
                <a:effectLst/>
                <a:latin typeface="Calibri (Corpo)"/>
                <a:ea typeface="Calibri" panose="020F0502020204030204" pitchFamily="34" charset="0"/>
                <a:cs typeface="Times New Roman" panose="02020603050405020304" pitchFamily="18" charset="0"/>
              </a:rPr>
              <a:t>maliciously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exploiting</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victim's</a:t>
            </a:r>
            <a:r>
              <a:rPr lang="it-IT" kern="100" dirty="0">
                <a:effectLst/>
                <a:latin typeface="Calibri (Corpo)"/>
                <a:ea typeface="Calibri" panose="020F0502020204030204" pitchFamily="34" charset="0"/>
                <a:cs typeface="Times New Roman" panose="02020603050405020304" pitchFamily="18" charset="0"/>
              </a:rPr>
              <a:t> impairment </a:t>
            </a:r>
            <a:r>
              <a:rPr lang="it-IT" kern="100" dirty="0" err="1">
                <a:effectLst/>
                <a:latin typeface="Calibri (Corpo)"/>
                <a:ea typeface="Calibri" panose="020F0502020204030204" pitchFamily="34" charset="0"/>
                <a:cs typeface="Times New Roman" panose="02020603050405020304" pitchFamily="18" charset="0"/>
              </a:rPr>
              <a:t>conditions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exploited</a:t>
            </a:r>
            <a:r>
              <a:rPr lang="it-IT" kern="100" dirty="0">
                <a:effectLst/>
                <a:latin typeface="Calibri (Corpo)"/>
                <a:ea typeface="Calibri" panose="020F0502020204030204" pitchFamily="34" charset="0"/>
                <a:cs typeface="Times New Roman" panose="02020603050405020304" pitchFamily="18" charset="0"/>
              </a:rPr>
              <a:t> to </a:t>
            </a:r>
            <a:r>
              <a:rPr lang="it-IT" kern="100" dirty="0" err="1">
                <a:effectLst/>
                <a:latin typeface="Calibri (Corpo)"/>
                <a:ea typeface="Calibri" panose="020F0502020204030204" pitchFamily="34" charset="0"/>
                <a:cs typeface="Times New Roman" panose="02020603050405020304" pitchFamily="18" charset="0"/>
              </a:rPr>
              <a:t>satisfy</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agent's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sexual</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impulses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section</a:t>
            </a:r>
            <a:r>
              <a:rPr lang="it-IT" kern="100" dirty="0">
                <a:effectLst/>
                <a:latin typeface="Calibri (Corpo)"/>
                <a:ea typeface="Calibri" panose="020F0502020204030204" pitchFamily="34" charset="0"/>
                <a:cs typeface="Times New Roman" panose="02020603050405020304" pitchFamily="18" charset="0"/>
              </a:rPr>
              <a:t> 3, No. 3,900 of 06/21/2016, C., Rv. 267757, </a:t>
            </a:r>
            <a:r>
              <a:rPr lang="it-IT" kern="100" dirty="0" err="1">
                <a:effectLst/>
                <a:latin typeface="Calibri (Corpo)"/>
                <a:ea typeface="Calibri" panose="020F0502020204030204" pitchFamily="34" charset="0"/>
                <a:cs typeface="Times New Roman" panose="02020603050405020304" pitchFamily="18" charset="0"/>
              </a:rPr>
              <a:t>Section</a:t>
            </a:r>
            <a:r>
              <a:rPr lang="it-IT" kern="100" dirty="0">
                <a:effectLst/>
                <a:latin typeface="Calibri (Corpo)"/>
                <a:ea typeface="Calibri" panose="020F0502020204030204" pitchFamily="34" charset="0"/>
                <a:cs typeface="Times New Roman" panose="02020603050405020304" pitchFamily="18" charset="0"/>
              </a:rPr>
              <a:t> 3, No. 38059 of 11/07/2013, C., Rv. 257374, </a:t>
            </a:r>
            <a:r>
              <a:rPr lang="it-IT" kern="100" dirty="0" err="1">
                <a:effectLst/>
                <a:latin typeface="Calibri (Corpo)"/>
                <a:ea typeface="Calibri" panose="020F0502020204030204" pitchFamily="34" charset="0"/>
                <a:cs typeface="Times New Roman" panose="02020603050405020304" pitchFamily="18" charset="0"/>
              </a:rPr>
              <a:t>Section</a:t>
            </a:r>
            <a:r>
              <a:rPr lang="it-IT" kern="100" dirty="0">
                <a:effectLst/>
                <a:latin typeface="Calibri (Corpo)"/>
                <a:ea typeface="Calibri" panose="020F0502020204030204" pitchFamily="34" charset="0"/>
                <a:cs typeface="Times New Roman" panose="02020603050405020304" pitchFamily="18" charset="0"/>
              </a:rPr>
              <a:t> 3, No. 264 </a:t>
            </a:r>
            <a:r>
              <a:rPr lang="it-IT" kern="100" dirty="0" err="1">
                <a:effectLst/>
                <a:latin typeface="Calibri (Corpo)"/>
                <a:ea typeface="Calibri" panose="020F0502020204030204" pitchFamily="34" charset="0"/>
                <a:cs typeface="Times New Roman" panose="02020603050405020304" pitchFamily="18" charset="0"/>
              </a:rPr>
              <a:t>dated</a:t>
            </a:r>
            <a:r>
              <a:rPr lang="it-IT" kern="100" dirty="0">
                <a:effectLst/>
                <a:latin typeface="Calibri (Corpo)"/>
                <a:ea typeface="Calibri" panose="020F0502020204030204" pitchFamily="34" charset="0"/>
                <a:cs typeface="Times New Roman" panose="02020603050405020304" pitchFamily="18" charset="0"/>
              </a:rPr>
              <a:t> 16/12 2003, </a:t>
            </a:r>
            <a:r>
              <a:rPr lang="it-IT" kern="100" dirty="0" err="1">
                <a:effectLst/>
                <a:latin typeface="Calibri (Corpo)"/>
                <a:ea typeface="Calibri" panose="020F0502020204030204" pitchFamily="34" charset="0"/>
                <a:cs typeface="Times New Roman" panose="02020603050405020304" pitchFamily="18" charset="0"/>
              </a:rPr>
              <a:t>dep</a:t>
            </a:r>
            <a:r>
              <a:rPr lang="it-IT" kern="100" dirty="0">
                <a:effectLst/>
                <a:latin typeface="Calibri (Corpo)"/>
                <a:ea typeface="Calibri" panose="020F0502020204030204" pitchFamily="34" charset="0"/>
                <a:cs typeface="Times New Roman" panose="02020603050405020304" pitchFamily="18" charset="0"/>
              </a:rPr>
              <a:t>. 2004, </a:t>
            </a:r>
            <a:r>
              <a:rPr lang="it-IT" kern="100" dirty="0" err="1">
                <a:effectLst/>
                <a:latin typeface="Calibri (Corpo)"/>
                <a:ea typeface="Calibri" panose="020F0502020204030204" pitchFamily="34" charset="0"/>
                <a:cs typeface="Times New Roman" panose="02020603050405020304" pitchFamily="18" charset="0"/>
              </a:rPr>
              <a:t>Laffy</a:t>
            </a:r>
            <a:r>
              <a:rPr lang="it-IT" kern="100" dirty="0">
                <a:effectLst/>
                <a:latin typeface="Calibri (Corpo)"/>
                <a:ea typeface="Calibri" panose="020F0502020204030204" pitchFamily="34" charset="0"/>
                <a:cs typeface="Times New Roman" panose="02020603050405020304" pitchFamily="18" charset="0"/>
              </a:rPr>
              <a:t>, Rv. 227029), and </a:t>
            </a:r>
            <a:r>
              <a:rPr lang="it-IT" kern="100" dirty="0" err="1">
                <a:effectLst/>
                <a:latin typeface="Calibri (Corpo)"/>
                <a:ea typeface="Calibri" panose="020F0502020204030204" pitchFamily="34" charset="0"/>
                <a:cs typeface="Times New Roman" panose="02020603050405020304" pitchFamily="18" charset="0"/>
              </a:rPr>
              <a:t>that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regardless</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fact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that</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assumption</a:t>
            </a:r>
            <a:r>
              <a:rPr lang="it-IT" kern="100" dirty="0">
                <a:effectLst/>
                <a:latin typeface="Calibri (Corpo)"/>
                <a:ea typeface="Calibri" panose="020F0502020204030204" pitchFamily="34" charset="0"/>
                <a:cs typeface="Times New Roman" panose="02020603050405020304" pitchFamily="18" charset="0"/>
              </a:rPr>
              <a:t> of alcohol or </a:t>
            </a:r>
            <a:r>
              <a:rPr lang="it-IT" kern="100" dirty="0" err="1">
                <a:effectLst/>
                <a:latin typeface="Calibri (Corpo)"/>
                <a:ea typeface="Calibri" panose="020F0502020204030204" pitchFamily="34" charset="0"/>
                <a:cs typeface="Times New Roman" panose="02020603050405020304" pitchFamily="18" charset="0"/>
              </a:rPr>
              <a:t>drugs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was</a:t>
            </a:r>
            <a:r>
              <a:rPr lang="it-IT" kern="100" dirty="0">
                <a:effectLst/>
                <a:latin typeface="Calibri (Corpo)"/>
                <a:ea typeface="Calibri" panose="020F0502020204030204" pitchFamily="34" charset="0"/>
                <a:cs typeface="Times New Roman" panose="02020603050405020304" pitchFamily="18" charset="0"/>
              </a:rPr>
              <a:t> voluntary, </a:t>
            </a:r>
            <a:r>
              <a:rPr lang="it-IT" kern="100" dirty="0" err="1">
                <a:effectLst/>
                <a:latin typeface="Calibri (Corpo)"/>
                <a:ea typeface="Calibri" panose="020F0502020204030204" pitchFamily="34" charset="0"/>
                <a:cs typeface="Times New Roman" panose="02020603050405020304" pitchFamily="18" charset="0"/>
              </a:rPr>
              <a:t>because</a:t>
            </a:r>
            <a:r>
              <a:rPr lang="it-IT" kern="100" dirty="0">
                <a:effectLst/>
                <a:latin typeface="Calibri (Corpo)"/>
                <a:ea typeface="Calibri" panose="020F0502020204030204" pitchFamily="34" charset="0"/>
                <a:cs typeface="Times New Roman" panose="02020603050405020304" pitchFamily="18" charset="0"/>
              </a:rPr>
              <a:t> in </a:t>
            </a:r>
            <a:r>
              <a:rPr lang="it-IT" kern="100" dirty="0" err="1">
                <a:effectLst/>
                <a:latin typeface="Calibri (Corpo)"/>
                <a:ea typeface="Calibri" panose="020F0502020204030204" pitchFamily="34" charset="0"/>
                <a:cs typeface="Times New Roman" panose="02020603050405020304" pitchFamily="18" charset="0"/>
              </a:rPr>
              <a:t>such</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cases</a:t>
            </a:r>
            <a:r>
              <a:rPr lang="it-IT" kern="100" dirty="0">
                <a:effectLst/>
                <a:latin typeface="Calibri (Corpo)"/>
                <a:ea typeface="Calibri" panose="020F0502020204030204" pitchFamily="34" charset="0"/>
                <a:cs typeface="Times New Roman" panose="02020603050405020304" pitchFamily="18" charset="0"/>
              </a:rPr>
              <a:t> the situation of impairment of the </a:t>
            </a:r>
            <a:r>
              <a:rPr lang="it-IT" kern="100" dirty="0" err="1">
                <a:effectLst/>
                <a:latin typeface="Calibri (Corpo)"/>
                <a:ea typeface="Calibri" panose="020F0502020204030204" pitchFamily="34" charset="0"/>
                <a:cs typeface="Times New Roman" panose="02020603050405020304" pitchFamily="18" charset="0"/>
              </a:rPr>
              <a:t>victim</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regardless</a:t>
            </a:r>
            <a:r>
              <a:rPr lang="it-IT" kern="100" dirty="0">
                <a:effectLst/>
                <a:latin typeface="Calibri (Corpo)"/>
                <a:ea typeface="Calibri" panose="020F0502020204030204" pitchFamily="34" charset="0"/>
                <a:cs typeface="Times New Roman" panose="02020603050405020304" pitchFamily="18" charset="0"/>
              </a:rPr>
              <a:t> of </a:t>
            </a:r>
            <a:r>
              <a:rPr lang="it-IT" kern="100" dirty="0" err="1">
                <a:effectLst/>
                <a:latin typeface="Calibri (Corpo)"/>
                <a:ea typeface="Calibri" panose="020F0502020204030204" pitchFamily="34" charset="0"/>
                <a:cs typeface="Times New Roman" panose="02020603050405020304" pitchFamily="18" charset="0"/>
              </a:rPr>
              <a:t>who</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has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provoked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it</a:t>
            </a:r>
            <a:r>
              <a:rPr lang="it-IT" kern="100" dirty="0">
                <a:effectLst/>
                <a:latin typeface="Calibri (Corpo)"/>
                <a:ea typeface="Calibri" panose="020F0502020204030204" pitchFamily="34" charset="0"/>
                <a:cs typeface="Times New Roman" panose="02020603050405020304" pitchFamily="18" charset="0"/>
              </a:rPr>
              <a:t>, can be </a:t>
            </a:r>
            <a:r>
              <a:rPr lang="it-IT" kern="100" dirty="0" err="1">
                <a:effectLst/>
                <a:latin typeface="Calibri (Corpo)"/>
                <a:ea typeface="Calibri" panose="020F0502020204030204" pitchFamily="34" charset="0"/>
                <a:cs typeface="Times New Roman" panose="02020603050405020304" pitchFamily="18" charset="0"/>
              </a:rPr>
              <a:t>used</a:t>
            </a:r>
            <a:r>
              <a:rPr lang="it-IT" kern="100" dirty="0">
                <a:effectLst/>
                <a:latin typeface="Calibri (Corpo)"/>
                <a:ea typeface="Calibri" panose="020F0502020204030204" pitchFamily="34" charset="0"/>
                <a:cs typeface="Times New Roman" panose="02020603050405020304" pitchFamily="18" charset="0"/>
              </a:rPr>
              <a:t> for the </a:t>
            </a:r>
            <a:r>
              <a:rPr lang="it-IT" kern="100" dirty="0" err="1">
                <a:effectLst/>
                <a:latin typeface="Calibri (Corpo)"/>
                <a:ea typeface="Calibri" panose="020F0502020204030204" pitchFamily="34" charset="0"/>
                <a:cs typeface="Times New Roman" panose="02020603050405020304" pitchFamily="18" charset="0"/>
              </a:rPr>
              <a:t>satisfaction</a:t>
            </a:r>
            <a:r>
              <a:rPr lang="it-IT" kern="100" dirty="0">
                <a:effectLst/>
                <a:latin typeface="Calibri (Corpo)"/>
                <a:ea typeface="Calibri" panose="020F0502020204030204" pitchFamily="34" charset="0"/>
                <a:cs typeface="Times New Roman" panose="02020603050405020304" pitchFamily="18" charset="0"/>
              </a:rPr>
              <a:t> of the </a:t>
            </a:r>
            <a:r>
              <a:rPr lang="it-IT" kern="100" dirty="0" err="1">
                <a:effectLst/>
                <a:latin typeface="Calibri (Corpo)"/>
                <a:ea typeface="Calibri" panose="020F0502020204030204" pitchFamily="34" charset="0"/>
                <a:cs typeface="Times New Roman" panose="02020603050405020304" pitchFamily="18" charset="0"/>
              </a:rPr>
              <a:t>sexual</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impulses</a:t>
            </a:r>
            <a:r>
              <a:rPr lang="it-IT" kern="100" dirty="0">
                <a:effectLst/>
                <a:latin typeface="Calibri (Corpo)"/>
                <a:ea typeface="Calibri" panose="020F0502020204030204" pitchFamily="34" charset="0"/>
                <a:cs typeface="Times New Roman" panose="02020603050405020304" pitchFamily="18" charset="0"/>
              </a:rPr>
              <a:t> of the offender (</a:t>
            </a:r>
            <a:r>
              <a:rPr lang="it-IT" kern="100" dirty="0" err="1">
                <a:effectLst/>
                <a:latin typeface="Calibri (Corpo)"/>
                <a:ea typeface="Calibri" panose="020F0502020204030204" pitchFamily="34" charset="0"/>
                <a:cs typeface="Times New Roman" panose="02020603050405020304" pitchFamily="18" charset="0"/>
              </a:rPr>
              <a:t>section</a:t>
            </a:r>
            <a:r>
              <a:rPr lang="it-IT" kern="100" dirty="0">
                <a:effectLst/>
                <a:latin typeface="Calibri (Corpo)"/>
                <a:ea typeface="Calibri" panose="020F0502020204030204" pitchFamily="34" charset="0"/>
                <a:cs typeface="Times New Roman" panose="02020603050405020304" pitchFamily="18" charset="0"/>
              </a:rPr>
              <a:t> 3, No. 16046 of 02/13/2018, S., Rv. 273056).</a:t>
            </a:r>
          </a:p>
          <a:p>
            <a:pPr marL="0" indent="0">
              <a:buNone/>
            </a:pPr>
            <a:endParaRPr lang="it-IT" dirty="0">
              <a:latin typeface="Calibri (Corpo)"/>
            </a:endParaRPr>
          </a:p>
        </p:txBody>
      </p:sp>
    </p:spTree>
    <p:extLst>
      <p:ext uri="{BB962C8B-B14F-4D97-AF65-F5344CB8AC3E}">
        <p14:creationId xmlns:p14="http://schemas.microsoft.com/office/powerpoint/2010/main" val="5385246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D8EE0D5-1958-1963-49FF-22BDAC6177EA}"/>
              </a:ext>
            </a:extLst>
          </p:cNvPr>
          <p:cNvSpPr>
            <a:spLocks noGrp="1"/>
          </p:cNvSpPr>
          <p:nvPr>
            <p:ph idx="1"/>
          </p:nvPr>
        </p:nvSpPr>
        <p:spPr>
          <a:xfrm>
            <a:off x="598516" y="498764"/>
            <a:ext cx="10755284" cy="5678199"/>
          </a:xfrm>
        </p:spPr>
        <p:txBody>
          <a:bodyPr>
            <a:normAutofit/>
          </a:bodyPr>
          <a:lstStyle/>
          <a:p>
            <a:pPr marL="0" indent="0">
              <a:buNone/>
            </a:pPr>
            <a:r>
              <a:rPr lang="it-IT" sz="3200" dirty="0">
                <a:effectLst/>
                <a:latin typeface="Calibri (Corpo)"/>
                <a:ea typeface="Calibri" panose="020F0502020204030204" pitchFamily="34" charset="0"/>
              </a:rPr>
              <a:t>The </a:t>
            </a:r>
            <a:r>
              <a:rPr lang="it-IT" sz="3200" dirty="0" err="1">
                <a:effectLst/>
                <a:latin typeface="Calibri (Corpo)"/>
                <a:ea typeface="Calibri" panose="020F0502020204030204" pitchFamily="34" charset="0"/>
              </a:rPr>
              <a:t>reason</a:t>
            </a:r>
            <a:r>
              <a:rPr lang="it-IT" sz="3200" dirty="0">
                <a:effectLst/>
                <a:latin typeface="Calibri (Corpo)"/>
                <a:ea typeface="Calibri" panose="020F0502020204030204" pitchFamily="34" charset="0"/>
              </a:rPr>
              <a:t> for </a:t>
            </a:r>
            <a:r>
              <a:rPr lang="it-IT" sz="3200" dirty="0" err="1">
                <a:effectLst/>
                <a:latin typeface="Calibri (Corpo)"/>
                <a:ea typeface="Calibri" panose="020F0502020204030204" pitchFamily="34" charset="0"/>
              </a:rPr>
              <a:t>this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lies</a:t>
            </a:r>
            <a:r>
              <a:rPr lang="it-IT" sz="3200" dirty="0">
                <a:effectLst/>
                <a:latin typeface="Calibri (Corpo)"/>
                <a:ea typeface="Calibri" panose="020F0502020204030204" pitchFamily="34" charset="0"/>
              </a:rPr>
              <a:t> in the </a:t>
            </a:r>
            <a:r>
              <a:rPr lang="it-IT" sz="3200" dirty="0" err="1">
                <a:effectLst/>
                <a:latin typeface="Calibri (Corpo)"/>
                <a:ea typeface="Calibri" panose="020F0502020204030204" pitchFamily="34" charset="0"/>
              </a:rPr>
              <a:t>fact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induction</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have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sexual</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intercourses</a:t>
            </a:r>
            <a:r>
              <a:rPr lang="it-IT" sz="3200" dirty="0">
                <a:effectLst/>
                <a:latin typeface="Calibri (Corpo)"/>
                <a:ea typeface="Calibri" panose="020F0502020204030204" pitchFamily="34" charset="0"/>
              </a:rPr>
              <a:t> with people </a:t>
            </a:r>
            <a:r>
              <a:rPr lang="it-IT" sz="3200" dirty="0" err="1">
                <a:effectLst/>
                <a:latin typeface="Calibri (Corpo)"/>
                <a:ea typeface="Calibri" panose="020F0502020204030204" pitchFamily="34" charset="0"/>
              </a:rPr>
              <a:t>who</a:t>
            </a:r>
            <a:r>
              <a:rPr lang="it-IT" sz="3200" dirty="0">
                <a:effectLst/>
                <a:latin typeface="Calibri (Corpo)"/>
                <a:ea typeface="Calibri" panose="020F0502020204030204" pitchFamily="34" charset="0"/>
              </a:rPr>
              <a:t> are in a state of </a:t>
            </a:r>
            <a:r>
              <a:rPr lang="it-IT" sz="3200" dirty="0" err="1">
                <a:effectLst/>
                <a:latin typeface="Calibri (Corpo)"/>
                <a:ea typeface="Calibri" panose="020F0502020204030204" pitchFamily="34" charset="0"/>
              </a:rPr>
              <a:t>physical</a:t>
            </a:r>
            <a:r>
              <a:rPr lang="it-IT" sz="3200" dirty="0">
                <a:effectLst/>
                <a:latin typeface="Calibri (Corpo)"/>
                <a:ea typeface="Calibri" panose="020F0502020204030204" pitchFamily="34" charset="0"/>
              </a:rPr>
              <a:t> or </a:t>
            </a:r>
            <a:r>
              <a:rPr lang="it-IT" sz="3200" dirty="0" err="1">
                <a:effectLst/>
                <a:latin typeface="Calibri (Corpo)"/>
                <a:ea typeface="Calibri" panose="020F0502020204030204" pitchFamily="34" charset="0"/>
              </a:rPr>
              <a:t>psychic</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inferiority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even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if</a:t>
            </a:r>
            <a:r>
              <a:rPr lang="it-IT" sz="3200" dirty="0">
                <a:effectLst/>
                <a:latin typeface="Calibri (Corpo)"/>
                <a:ea typeface="Calibri" panose="020F0502020204030204" pitchFamily="34" charset="0"/>
              </a:rPr>
              <a:t> due to the </a:t>
            </a:r>
            <a:r>
              <a:rPr lang="it-IT" sz="3200" dirty="0" err="1">
                <a:effectLst/>
                <a:latin typeface="Calibri (Corpo)"/>
                <a:ea typeface="Calibri" panose="020F0502020204030204" pitchFamily="34" charset="0"/>
              </a:rPr>
              <a:t>consumption</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alcoholic</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substances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characterized</a:t>
            </a:r>
            <a:r>
              <a:rPr lang="it-IT" sz="3200" dirty="0">
                <a:effectLst/>
                <a:latin typeface="Calibri (Corpo)"/>
                <a:ea typeface="Calibri" panose="020F0502020204030204" pitchFamily="34" charset="0"/>
              </a:rPr>
              <a:t> by a </a:t>
            </a:r>
            <a:r>
              <a:rPr lang="it-IT" sz="3200" dirty="0" err="1">
                <a:effectLst/>
                <a:latin typeface="Calibri (Corpo)"/>
                <a:ea typeface="Calibri" panose="020F0502020204030204" pitchFamily="34" charset="0"/>
              </a:rPr>
              <a:t>qualified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differential</a:t>
            </a:r>
            <a:r>
              <a:rPr lang="it-IT" sz="3200" dirty="0">
                <a:effectLst/>
                <a:latin typeface="Calibri (Corpo)"/>
                <a:ea typeface="Calibri" panose="020F0502020204030204" pitchFamily="34" charset="0"/>
              </a:rPr>
              <a:t> in power, a situation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occurs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when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ecriminally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relevant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abuse</a:t>
            </a:r>
            <a:r>
              <a:rPr lang="it-IT" sz="3200" dirty="0">
                <a:effectLst/>
                <a:latin typeface="Calibri (Corpo)"/>
                <a:ea typeface="Calibri" panose="020F0502020204030204" pitchFamily="34" charset="0"/>
              </a:rPr>
              <a:t>, due to the exploitation of the </a:t>
            </a:r>
            <a:r>
              <a:rPr lang="it-IT" sz="3200" dirty="0" err="1">
                <a:effectLst/>
                <a:latin typeface="Calibri (Corpo)"/>
                <a:ea typeface="Calibri" panose="020F0502020204030204" pitchFamily="34" charset="0"/>
              </a:rPr>
              <a:t>conditions</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psychophysical</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inferiority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characterized</a:t>
            </a:r>
            <a:r>
              <a:rPr lang="it-IT" sz="3200" dirty="0">
                <a:effectLst/>
                <a:latin typeface="Calibri (Corpo)"/>
                <a:ea typeface="Calibri" panose="020F0502020204030204" pitchFamily="34" charset="0"/>
              </a:rPr>
              <a:t> by </a:t>
            </a:r>
            <a:r>
              <a:rPr lang="it-IT" sz="3200" dirty="0" err="1">
                <a:effectLst/>
                <a:latin typeface="Calibri (Corpo)"/>
                <a:ea typeface="Calibri" panose="020F0502020204030204" pitchFamily="34" charset="0"/>
              </a:rPr>
              <a:t>induction</a:t>
            </a:r>
            <a:r>
              <a:rPr lang="it-IT" sz="3200" dirty="0">
                <a:effectLst/>
                <a:latin typeface="Calibri (Corpo)"/>
                <a:ea typeface="Calibri" panose="020F0502020204030204" pitchFamily="34" charset="0"/>
              </a:rPr>
              <a:t> by the strong </a:t>
            </a:r>
            <a:r>
              <a:rPr lang="it-IT" sz="3200" dirty="0" err="1">
                <a:effectLst/>
                <a:latin typeface="Calibri (Corpo)"/>
                <a:ea typeface="Calibri" panose="020F0502020204030204" pitchFamily="34" charset="0"/>
              </a:rPr>
              <a:t>subject</a:t>
            </a:r>
            <a:r>
              <a:rPr lang="it-IT" sz="3200" dirty="0">
                <a:effectLst/>
                <a:latin typeface="Calibri (Corpo)"/>
                <a:ea typeface="Calibri" panose="020F0502020204030204" pitchFamily="34" charset="0"/>
              </a:rPr>
              <a:t> and by </a:t>
            </a:r>
            <a:r>
              <a:rPr lang="it-IT" sz="3200" dirty="0" err="1">
                <a:effectLst/>
                <a:latin typeface="Calibri (Corpo)"/>
                <a:ea typeface="Calibri" panose="020F0502020204030204" pitchFamily="34" charset="0"/>
              </a:rPr>
              <a:t>abuse</a:t>
            </a:r>
            <a:r>
              <a:rPr lang="it-IT" sz="3200" dirty="0">
                <a:effectLst/>
                <a:latin typeface="Calibri (Corpo)"/>
                <a:ea typeface="Calibri" panose="020F0502020204030204" pitchFamily="34" charset="0"/>
              </a:rPr>
              <a:t> of the </a:t>
            </a:r>
            <a:r>
              <a:rPr lang="it-IT" sz="3200" dirty="0" err="1">
                <a:effectLst/>
                <a:latin typeface="Calibri (Corpo)"/>
                <a:ea typeface="Calibri" panose="020F0502020204030204" pitchFamily="34" charset="0"/>
              </a:rPr>
              <a:t>inferiority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conditions</a:t>
            </a:r>
            <a:r>
              <a:rPr lang="it-IT" sz="3200" dirty="0">
                <a:effectLst/>
                <a:latin typeface="Calibri (Corpo)"/>
                <a:ea typeface="Calibri" panose="020F0502020204030204" pitchFamily="34" charset="0"/>
              </a:rPr>
              <a:t> of the </a:t>
            </a:r>
            <a:r>
              <a:rPr lang="it-IT" sz="3200" dirty="0" err="1">
                <a:effectLst/>
                <a:latin typeface="Calibri (Corpo)"/>
                <a:ea typeface="Calibri" panose="020F0502020204030204" pitchFamily="34" charset="0"/>
              </a:rPr>
              <a:t>weak</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subject</a:t>
            </a:r>
            <a:r>
              <a:rPr lang="it-IT" sz="3200" dirty="0">
                <a:effectLst/>
                <a:latin typeface="Calibri (Corpo)"/>
                <a:ea typeface="Calibri" panose="020F0502020204030204" pitchFamily="34" charset="0"/>
              </a:rPr>
              <a:t>, an </a:t>
            </a:r>
            <a:r>
              <a:rPr lang="it-IT" sz="3200" dirty="0" err="1">
                <a:effectLst/>
                <a:latin typeface="Calibri (Corpo)"/>
                <a:ea typeface="Calibri" panose="020F0502020204030204" pitchFamily="34" charset="0"/>
              </a:rPr>
              <a:t>induction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takes the </a:t>
            </a:r>
            <a:r>
              <a:rPr lang="it-IT" sz="3200" dirty="0" err="1">
                <a:effectLst/>
                <a:latin typeface="Calibri (Corpo)"/>
                <a:ea typeface="Calibri" panose="020F0502020204030204" pitchFamily="34" charset="0"/>
              </a:rPr>
              <a:t>form</a:t>
            </a:r>
            <a:r>
              <a:rPr lang="it-IT" sz="3200" dirty="0">
                <a:effectLst/>
                <a:latin typeface="Calibri (Corpo)"/>
                <a:ea typeface="Calibri" panose="020F0502020204030204" pitchFamily="34" charset="0"/>
              </a:rPr>
              <a:t> of an activity of </a:t>
            </a:r>
            <a:r>
              <a:rPr lang="it-IT" sz="3200" dirty="0" err="1">
                <a:effectLst/>
                <a:latin typeface="Calibri (Corpo)"/>
                <a:ea typeface="Calibri" panose="020F0502020204030204" pitchFamily="34" charset="0"/>
              </a:rPr>
              <a:t>real</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oppression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against</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victim</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who</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not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able</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adhere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even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if</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she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convinced</a:t>
            </a:r>
            <a:r>
              <a:rPr lang="it-IT" sz="3200" dirty="0">
                <a:effectLst/>
                <a:latin typeface="Calibri (Corpo)"/>
                <a:ea typeface="Calibri" panose="020F0502020204030204" pitchFamily="34" charset="0"/>
              </a:rPr>
              <a:t> to do so, </a:t>
            </a:r>
            <a:r>
              <a:rPr lang="it-IT" sz="3200" dirty="0" err="1">
                <a:effectLst/>
                <a:latin typeface="Calibri (Corpo)"/>
                <a:ea typeface="Calibri" panose="020F0502020204030204" pitchFamily="34" charset="0"/>
              </a:rPr>
              <a:t>but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subject</a:t>
            </a:r>
            <a:r>
              <a:rPr lang="it-IT" sz="3200" dirty="0">
                <a:effectLst/>
                <a:latin typeface="Calibri (Corpo)"/>
                <a:ea typeface="Calibri" panose="020F0502020204030204" pitchFamily="34" charset="0"/>
              </a:rPr>
              <a:t> to the </a:t>
            </a:r>
            <a:r>
              <a:rPr lang="it-IT" sz="3200" dirty="0" err="1">
                <a:effectLst/>
                <a:latin typeface="Calibri (Corpo)"/>
                <a:ea typeface="Calibri" panose="020F0502020204030204" pitchFamily="34" charset="0"/>
              </a:rPr>
              <a:t>will</a:t>
            </a:r>
            <a:r>
              <a:rPr lang="it-IT" sz="3200" dirty="0">
                <a:effectLst/>
                <a:latin typeface="Calibri (Corpo)"/>
                <a:ea typeface="Calibri" panose="020F0502020204030204" pitchFamily="34" charset="0"/>
              </a:rPr>
              <a:t> of the </a:t>
            </a:r>
            <a:r>
              <a:rPr lang="it-IT" sz="3200" dirty="0" err="1">
                <a:effectLst/>
                <a:latin typeface="Calibri (Corpo)"/>
                <a:ea typeface="Calibri" panose="020F0502020204030204" pitchFamily="34" charset="0"/>
              </a:rPr>
              <a:t>active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subject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she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reduced</a:t>
            </a:r>
            <a:r>
              <a:rPr lang="it-IT" sz="3200" dirty="0">
                <a:effectLst/>
                <a:latin typeface="Calibri (Corpo)"/>
                <a:ea typeface="Calibri" panose="020F0502020204030204" pitchFamily="34" charset="0"/>
              </a:rPr>
              <a:t> to a mere </a:t>
            </a:r>
            <a:r>
              <a:rPr lang="it-IT" sz="3200" dirty="0" err="1">
                <a:effectLst/>
                <a:latin typeface="Calibri (Corpo)"/>
                <a:ea typeface="Calibri" panose="020F0502020204030204" pitchFamily="34" charset="0"/>
              </a:rPr>
              <a:t>instrument</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satisfy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his</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desires</a:t>
            </a:r>
            <a:r>
              <a:rPr lang="it-IT" sz="3200" dirty="0">
                <a:effectLst/>
                <a:latin typeface="Calibri (Corpo)"/>
                <a:ea typeface="Calibri" panose="020F0502020204030204" pitchFamily="34" charset="0"/>
              </a:rPr>
              <a:t>.</a:t>
            </a:r>
            <a:endParaRPr lang="it-IT" sz="3200" dirty="0">
              <a:latin typeface="Calibri (Corpo)"/>
            </a:endParaRPr>
          </a:p>
        </p:txBody>
      </p:sp>
    </p:spTree>
    <p:extLst>
      <p:ext uri="{BB962C8B-B14F-4D97-AF65-F5344CB8AC3E}">
        <p14:creationId xmlns:p14="http://schemas.microsoft.com/office/powerpoint/2010/main" val="122839582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F0DF693-24C0-7E9A-A540-7079CAB7A412}"/>
              </a:ext>
            </a:extLst>
          </p:cNvPr>
          <p:cNvSpPr>
            <a:spLocks noGrp="1"/>
          </p:cNvSpPr>
          <p:nvPr>
            <p:ph idx="1"/>
          </p:nvPr>
        </p:nvSpPr>
        <p:spPr>
          <a:xfrm>
            <a:off x="465513" y="266007"/>
            <a:ext cx="10888287" cy="5910956"/>
          </a:xfrm>
        </p:spPr>
        <p:txBody>
          <a:bodyPr>
            <a:normAutofit/>
          </a:bodyPr>
          <a:lstStyle/>
          <a:p>
            <a:pPr marL="0" indent="0">
              <a:buNone/>
            </a:pPr>
            <a:r>
              <a:rPr lang="it-IT" sz="3200" kern="100" dirty="0">
                <a:effectLst/>
                <a:latin typeface="Calibri (Corpo)"/>
                <a:ea typeface="Calibri" panose="020F0502020204030204" pitchFamily="34" charset="0"/>
                <a:cs typeface="Times New Roman" panose="02020603050405020304" pitchFamily="18" charset="0"/>
              </a:rPr>
              <a:t>The </a:t>
            </a:r>
            <a:r>
              <a:rPr lang="it-IT" sz="3200" kern="100" dirty="0" err="1">
                <a:effectLst/>
                <a:latin typeface="Calibri (Corpo)"/>
                <a:ea typeface="Calibri" panose="020F0502020204030204" pitchFamily="34" charset="0"/>
                <a:cs typeface="Times New Roman" panose="02020603050405020304" pitchFamily="18" charset="0"/>
              </a:rPr>
              <a:t>integration</a:t>
            </a:r>
            <a:r>
              <a:rPr lang="it-IT" sz="3200" kern="100" dirty="0">
                <a:effectLst/>
                <a:latin typeface="Calibri (Corpo)"/>
                <a:ea typeface="Calibri" panose="020F0502020204030204" pitchFamily="34" charset="0"/>
                <a:cs typeface="Times New Roman" panose="02020603050405020304" pitchFamily="18" charset="0"/>
              </a:rPr>
              <a:t> of the </a:t>
            </a:r>
            <a:r>
              <a:rPr lang="it-IT" sz="3200" kern="100" dirty="0" err="1">
                <a:effectLst/>
                <a:latin typeface="Calibri (Corpo)"/>
                <a:ea typeface="Calibri" panose="020F0502020204030204" pitchFamily="34" charset="0"/>
                <a:cs typeface="Times New Roman" panose="02020603050405020304" pitchFamily="18" charset="0"/>
              </a:rPr>
              <a:t>offending</a:t>
            </a:r>
            <a:r>
              <a:rPr lang="it-IT" sz="3200" kern="100" dirty="0">
                <a:effectLst/>
                <a:latin typeface="Calibri (Corpo)"/>
                <a:ea typeface="Calibri" panose="020F0502020204030204" pitchFamily="34" charset="0"/>
                <a:cs typeface="Times New Roman" panose="02020603050405020304" pitchFamily="18" charset="0"/>
              </a:rPr>
              <a:t> case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significantly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recognized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also</a:t>
            </a:r>
            <a:r>
              <a:rPr lang="it-IT" sz="3200" kern="100" dirty="0">
                <a:effectLst/>
                <a:latin typeface="Calibri (Corpo)"/>
                <a:ea typeface="Calibri" panose="020F0502020204030204" pitchFamily="34" charset="0"/>
                <a:cs typeface="Times New Roman" panose="02020603050405020304" pitchFamily="18" charset="0"/>
              </a:rPr>
              <a:t> in a case in </a:t>
            </a:r>
            <a:r>
              <a:rPr lang="it-IT" sz="3200" kern="100" dirty="0" err="1">
                <a:effectLst/>
                <a:latin typeface="Calibri (Corpo)"/>
                <a:ea typeface="Calibri" panose="020F0502020204030204" pitchFamily="34" charset="0"/>
                <a:cs typeface="Times New Roman" panose="02020603050405020304" pitchFamily="18" charset="0"/>
              </a:rPr>
              <a:t>which</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injured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person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had</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drunk</a:t>
            </a:r>
            <a:r>
              <a:rPr lang="it-IT" sz="3200" kern="100" dirty="0">
                <a:effectLst/>
                <a:latin typeface="Calibri (Corpo)"/>
                <a:ea typeface="Calibri" panose="020F0502020204030204" pitchFamily="34" charset="0"/>
                <a:cs typeface="Times New Roman" panose="02020603050405020304" pitchFamily="18" charset="0"/>
              </a:rPr>
              <a:t> a </a:t>
            </a:r>
            <a:r>
              <a:rPr lang="it-IT" sz="3200" kern="100" dirty="0" err="1">
                <a:effectLst/>
                <a:latin typeface="Calibri (Corpo)"/>
                <a:ea typeface="Calibri" panose="020F0502020204030204" pitchFamily="34" charset="0"/>
                <a:cs typeface="Times New Roman" panose="02020603050405020304" pitchFamily="18" charset="0"/>
              </a:rPr>
              <a:t>quantity</a:t>
            </a:r>
            <a:r>
              <a:rPr lang="it-IT" sz="3200" kern="100" dirty="0">
                <a:effectLst/>
                <a:latin typeface="Calibri (Corpo)"/>
                <a:ea typeface="Calibri" panose="020F0502020204030204" pitchFamily="34" charset="0"/>
                <a:cs typeface="Times New Roman" panose="02020603050405020304" pitchFamily="18" charset="0"/>
              </a:rPr>
              <a:t> of </a:t>
            </a:r>
            <a:r>
              <a:rPr lang="it-IT" sz="3200" kern="100" dirty="0" err="1">
                <a:effectLst/>
                <a:latin typeface="Calibri (Corpo)"/>
                <a:ea typeface="Calibri" panose="020F0502020204030204" pitchFamily="34" charset="0"/>
                <a:cs typeface="Times New Roman" panose="02020603050405020304" pitchFamily="18" charset="0"/>
              </a:rPr>
              <a:t>alcoholic</a:t>
            </a:r>
            <a:r>
              <a:rPr lang="it-IT" sz="3200" kern="100" dirty="0">
                <a:effectLst/>
                <a:latin typeface="Calibri (Corpo)"/>
                <a:ea typeface="Calibri" panose="020F0502020204030204" pitchFamily="34" charset="0"/>
                <a:cs typeface="Times New Roman" panose="02020603050405020304" pitchFamily="18" charset="0"/>
              </a:rPr>
              <a:t> beverages </a:t>
            </a:r>
            <a:r>
              <a:rPr lang="it-IT" sz="3200" kern="100" dirty="0" err="1">
                <a:effectLst/>
                <a:latin typeface="Calibri (Corpo)"/>
                <a:ea typeface="Calibri" panose="020F0502020204030204" pitchFamily="34" charset="0"/>
                <a:cs typeface="Times New Roman" panose="02020603050405020304" pitchFamily="18" charset="0"/>
              </a:rPr>
              <a:t>able</a:t>
            </a:r>
            <a:r>
              <a:rPr lang="it-IT" sz="3200" kern="100" dirty="0">
                <a:effectLst/>
                <a:latin typeface="Calibri (Corpo)"/>
                <a:ea typeface="Calibri" panose="020F0502020204030204" pitchFamily="34" charset="0"/>
                <a:cs typeface="Times New Roman" panose="02020603050405020304" pitchFamily="18" charset="0"/>
              </a:rPr>
              <a:t> to determine an </a:t>
            </a:r>
            <a:r>
              <a:rPr lang="it-IT" sz="3200" kern="100" dirty="0" err="1">
                <a:effectLst/>
                <a:latin typeface="Calibri (Corpo)"/>
                <a:ea typeface="Calibri" panose="020F0502020204030204" pitchFamily="34" charset="0"/>
                <a:cs typeface="Times New Roman" panose="02020603050405020304" pitchFamily="18" charset="0"/>
              </a:rPr>
              <a:t>evident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psychic</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weakening</a:t>
            </a:r>
            <a:r>
              <a:rPr lang="it-IT" sz="3200" kern="100" dirty="0">
                <a:effectLst/>
                <a:latin typeface="Calibri (Corpo)"/>
                <a:ea typeface="Calibri" panose="020F0502020204030204" pitchFamily="34" charset="0"/>
                <a:cs typeface="Times New Roman" panose="02020603050405020304" pitchFamily="18" charset="0"/>
              </a:rPr>
              <a:t> of </a:t>
            </a:r>
            <a:r>
              <a:rPr lang="it-IT" sz="3200" kern="100" dirty="0" err="1">
                <a:effectLst/>
                <a:latin typeface="Calibri (Corpo)"/>
                <a:ea typeface="Calibri" panose="020F0502020204030204" pitchFamily="34" charset="0"/>
                <a:cs typeface="Times New Roman" panose="02020603050405020304" pitchFamily="18" charset="0"/>
              </a:rPr>
              <a:t>which</a:t>
            </a:r>
            <a:r>
              <a:rPr lang="it-IT" sz="3200" kern="100" dirty="0">
                <a:effectLst/>
                <a:latin typeface="Calibri (Corpo)"/>
                <a:ea typeface="Calibri" panose="020F0502020204030204" pitchFamily="34" charset="0"/>
                <a:cs typeface="Times New Roman" panose="02020603050405020304" pitchFamily="18" charset="0"/>
              </a:rPr>
              <a:t> the</a:t>
            </a:r>
            <a:r>
              <a:rPr lang="it-IT" sz="3200" kern="100" dirty="0">
                <a:latin typeface="Calibri (Corpo)"/>
                <a:ea typeface="Calibri" panose="020F0502020204030204" pitchFamily="34" charset="0"/>
                <a:cs typeface="Times New Roman" panose="02020603050405020304" pitchFamily="18" charset="0"/>
              </a:rPr>
              <a:t> </a:t>
            </a:r>
            <a:r>
              <a:rPr lang="it-IT" sz="3200" kern="100" dirty="0">
                <a:effectLst/>
                <a:latin typeface="Calibri (Corpo)"/>
                <a:ea typeface="Calibri" panose="020F0502020204030204" pitchFamily="34" charset="0"/>
                <a:cs typeface="Times New Roman" panose="02020603050405020304" pitchFamily="18" charset="0"/>
              </a:rPr>
              <a:t>29</a:t>
            </a:r>
            <a:r>
              <a:rPr lang="it-IT" sz="3200" kern="100" dirty="0">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active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subject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was</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fully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aware</a:t>
            </a:r>
            <a:r>
              <a:rPr lang="it-IT" sz="3200" kern="100" dirty="0">
                <a:effectLst/>
                <a:latin typeface="Calibri (Corpo)"/>
                <a:ea typeface="Calibri" panose="020F0502020204030204" pitchFamily="34" charset="0"/>
                <a:cs typeface="Times New Roman" panose="02020603050405020304" pitchFamily="18" charset="0"/>
              </a:rPr>
              <a:t> for </a:t>
            </a:r>
            <a:r>
              <a:rPr lang="it-IT" sz="3200" kern="100" dirty="0" err="1">
                <a:effectLst/>
                <a:latin typeface="Calibri (Corpo)"/>
                <a:ea typeface="Calibri" panose="020F0502020204030204" pitchFamily="34" charset="0"/>
                <a:cs typeface="Times New Roman" panose="02020603050405020304" pitchFamily="18" charset="0"/>
              </a:rPr>
              <a:t>having</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been</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present</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at</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intake</a:t>
            </a:r>
            <a:r>
              <a:rPr lang="it-IT" sz="3200" kern="100" dirty="0">
                <a:effectLst/>
                <a:latin typeface="Calibri (Corpo)"/>
                <a:ea typeface="Calibri" panose="020F0502020204030204" pitchFamily="34" charset="0"/>
                <a:cs typeface="Times New Roman" panose="02020603050405020304" pitchFamily="18" charset="0"/>
              </a:rPr>
              <a:t> of </a:t>
            </a:r>
            <a:r>
              <a:rPr lang="it-IT" sz="3200" kern="100" dirty="0" err="1">
                <a:effectLst/>
                <a:latin typeface="Calibri (Corpo)"/>
                <a:ea typeface="Calibri" panose="020F0502020204030204" pitchFamily="34" charset="0"/>
                <a:cs typeface="Times New Roman" panose="02020603050405020304" pitchFamily="18" charset="0"/>
              </a:rPr>
              <a:t>evening</a:t>
            </a:r>
            <a:r>
              <a:rPr lang="it-IT" sz="3200" kern="100" dirty="0">
                <a:effectLst/>
                <a:latin typeface="Calibri (Corpo)"/>
                <a:ea typeface="Calibri" panose="020F0502020204030204" pitchFamily="34" charset="0"/>
                <a:cs typeface="Times New Roman" panose="02020603050405020304" pitchFamily="18" charset="0"/>
              </a:rPr>
              <a:t> drinks (</a:t>
            </a:r>
            <a:r>
              <a:rPr lang="it-IT" sz="3200" kern="100" dirty="0" err="1">
                <a:effectLst/>
                <a:latin typeface="Calibri (Corpo)"/>
                <a:ea typeface="Calibri" panose="020F0502020204030204" pitchFamily="34" charset="0"/>
                <a:cs typeface="Times New Roman" panose="02020603050405020304" pitchFamily="18" charset="0"/>
              </a:rPr>
              <a:t>section</a:t>
            </a:r>
            <a:r>
              <a:rPr lang="it-IT" sz="3200" kern="100" dirty="0">
                <a:effectLst/>
                <a:latin typeface="Calibri (Corpo)"/>
                <a:ea typeface="Calibri" panose="020F0502020204030204" pitchFamily="34" charset="0"/>
                <a:cs typeface="Times New Roman" panose="02020603050405020304" pitchFamily="18" charset="0"/>
              </a:rPr>
              <a:t> 3, no. 2646 </a:t>
            </a:r>
            <a:r>
              <a:rPr lang="it-IT" sz="3200" kern="100" dirty="0" err="1">
                <a:effectLst/>
                <a:latin typeface="Calibri (Corpo)"/>
                <a:ea typeface="Calibri" panose="020F0502020204030204" pitchFamily="34" charset="0"/>
                <a:cs typeface="Times New Roman" panose="02020603050405020304" pitchFamily="18" charset="0"/>
              </a:rPr>
              <a:t>dated</a:t>
            </a:r>
            <a:r>
              <a:rPr lang="it-IT" sz="3200" kern="100" dirty="0">
                <a:effectLst/>
                <a:latin typeface="Calibri (Corpo)"/>
                <a:ea typeface="Calibri" panose="020F0502020204030204" pitchFamily="34" charset="0"/>
                <a:cs typeface="Times New Roman" panose="02020603050405020304" pitchFamily="18" charset="0"/>
              </a:rPr>
              <a:t> 27/1/2004, </a:t>
            </a:r>
            <a:r>
              <a:rPr lang="it-IT" sz="3200" kern="100" dirty="0" err="1">
                <a:effectLst/>
                <a:latin typeface="Calibri (Corpo)"/>
                <a:ea typeface="Calibri" panose="020F0502020204030204" pitchFamily="34" charset="0"/>
                <a:cs typeface="Times New Roman" panose="02020603050405020304" pitchFamily="18" charset="0"/>
              </a:rPr>
              <a:t>Laffy</a:t>
            </a:r>
            <a:r>
              <a:rPr lang="it-IT" sz="3200" kern="100" dirty="0">
                <a:effectLst/>
                <a:latin typeface="Calibri (Corpo)"/>
                <a:ea typeface="Calibri" panose="020F0502020204030204" pitchFamily="34" charset="0"/>
                <a:cs typeface="Times New Roman" panose="02020603050405020304" pitchFamily="18" charset="0"/>
              </a:rPr>
              <a:t>, cit.).</a:t>
            </a:r>
          </a:p>
          <a:p>
            <a:pPr marL="0" indent="0">
              <a:buNone/>
            </a:pPr>
            <a:r>
              <a:rPr lang="it-IT" sz="3200" dirty="0" err="1">
                <a:effectLst/>
                <a:latin typeface="Calibri (Corpo)"/>
                <a:ea typeface="Calibri" panose="020F0502020204030204" pitchFamily="34" charset="0"/>
              </a:rPr>
              <a:t>it</a:t>
            </a:r>
            <a:r>
              <a:rPr lang="it-IT" sz="3200" dirty="0">
                <a:effectLst/>
                <a:latin typeface="Calibri (Corpo)"/>
                <a:ea typeface="Calibri" panose="020F0502020204030204" pitchFamily="34" charset="0"/>
              </a:rPr>
              <a:t> follows </a:t>
            </a:r>
            <a:r>
              <a:rPr lang="it-IT" sz="3200" dirty="0" err="1">
                <a:effectLst/>
                <a:latin typeface="Calibri (Corpo)"/>
                <a:ea typeface="Calibri" panose="020F0502020204030204" pitchFamily="34" charset="0"/>
              </a:rPr>
              <a:t>that</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induction</a:t>
            </a:r>
            <a:r>
              <a:rPr lang="it-IT" sz="3200" dirty="0">
                <a:effectLst/>
                <a:latin typeface="Calibri (Corpo)"/>
                <a:ea typeface="Calibri" panose="020F0502020204030204" pitchFamily="34" charset="0"/>
              </a:rPr>
              <a:t> to a </a:t>
            </a:r>
            <a:r>
              <a:rPr lang="it-IT" sz="3200" dirty="0" err="1">
                <a:effectLst/>
                <a:latin typeface="Calibri (Corpo)"/>
                <a:ea typeface="Calibri" panose="020F0502020204030204" pitchFamily="34" charset="0"/>
              </a:rPr>
              <a:t>sexual</a:t>
            </a:r>
            <a:r>
              <a:rPr lang="it-IT" sz="3200" dirty="0">
                <a:effectLst/>
                <a:latin typeface="Calibri (Corpo)"/>
                <a:ea typeface="Calibri" panose="020F0502020204030204" pitchFamily="34" charset="0"/>
              </a:rPr>
              <a:t> act by the </a:t>
            </a:r>
            <a:r>
              <a:rPr lang="it-IT" sz="3200" dirty="0" err="1">
                <a:effectLst/>
                <a:latin typeface="Calibri (Corpo)"/>
                <a:ea typeface="Calibri" panose="020F0502020204030204" pitchFamily="34" charset="0"/>
              </a:rPr>
              <a:t>abuse</a:t>
            </a:r>
            <a:r>
              <a:rPr lang="it-IT" sz="3200" dirty="0">
                <a:effectLst/>
                <a:latin typeface="Calibri (Corpo)"/>
                <a:ea typeface="Calibri" panose="020F0502020204030204" pitchFamily="34" charset="0"/>
              </a:rPr>
              <a:t> of the </a:t>
            </a:r>
            <a:r>
              <a:rPr lang="it-IT" sz="3200" dirty="0" err="1">
                <a:effectLst/>
                <a:latin typeface="Calibri (Corpo)"/>
                <a:ea typeface="Calibri" panose="020F0502020204030204" pitchFamily="34" charset="0"/>
              </a:rPr>
              <a:t>conditions</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psychic</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inferiority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results</a:t>
            </a:r>
            <a:r>
              <a:rPr lang="it-IT" sz="3200" dirty="0">
                <a:effectLst/>
                <a:latin typeface="Calibri (Corpo)"/>
                <a:ea typeface="Calibri" panose="020F0502020204030204" pitchFamily="34" charset="0"/>
              </a:rPr>
              <a:t> in the exploitation and </a:t>
            </a:r>
            <a:r>
              <a:rPr lang="it-IT" sz="3200" dirty="0" err="1">
                <a:effectLst/>
                <a:latin typeface="Calibri (Corpo)"/>
                <a:ea typeface="Calibri" panose="020F0502020204030204" pitchFamily="34" charset="0"/>
              </a:rPr>
              <a:t>strumentalization</a:t>
            </a:r>
            <a:r>
              <a:rPr lang="it-IT" sz="3200" dirty="0">
                <a:effectLst/>
                <a:latin typeface="Calibri (Corpo)"/>
                <a:ea typeface="Calibri" panose="020F0502020204030204" pitchFamily="34" charset="0"/>
              </a:rPr>
              <a:t> by the agent of </a:t>
            </a:r>
            <a:r>
              <a:rPr lang="it-IT" sz="3200" dirty="0" err="1">
                <a:effectLst/>
                <a:latin typeface="Calibri (Corpo)"/>
                <a:ea typeface="Calibri" panose="020F0502020204030204" pitchFamily="34" charset="0"/>
              </a:rPr>
              <a:t>such</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conditions</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vulnerability</a:t>
            </a:r>
            <a:r>
              <a:rPr lang="it-IT" sz="3200" dirty="0">
                <a:effectLst/>
                <a:latin typeface="Calibri (Corpo)"/>
                <a:ea typeface="Calibri" panose="020F0502020204030204" pitchFamily="34" charset="0"/>
              </a:rPr>
              <a:t>.</a:t>
            </a:r>
            <a:endParaRPr lang="it-IT" sz="3200" dirty="0">
              <a:latin typeface="Calibri (Corpo)"/>
            </a:endParaRPr>
          </a:p>
        </p:txBody>
      </p:sp>
    </p:spTree>
    <p:extLst>
      <p:ext uri="{BB962C8B-B14F-4D97-AF65-F5344CB8AC3E}">
        <p14:creationId xmlns:p14="http://schemas.microsoft.com/office/powerpoint/2010/main" val="287351120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4C1964C-9E66-B383-4683-8ADAA0EB8A5C}"/>
              </a:ext>
            </a:extLst>
          </p:cNvPr>
          <p:cNvSpPr>
            <a:spLocks noGrp="1"/>
          </p:cNvSpPr>
          <p:nvPr>
            <p:ph idx="1"/>
          </p:nvPr>
        </p:nvSpPr>
        <p:spPr>
          <a:xfrm>
            <a:off x="348792" y="226244"/>
            <a:ext cx="11005008" cy="5950720"/>
          </a:xfrm>
        </p:spPr>
        <p:txBody>
          <a:bodyPr>
            <a:noAutofit/>
          </a:bodyPr>
          <a:lstStyle/>
          <a:p>
            <a:pPr marL="0" indent="0">
              <a:buNone/>
            </a:pPr>
            <a:r>
              <a:rPr lang="it-IT" dirty="0">
                <a:effectLst/>
                <a:latin typeface="Calibri (Corpo)"/>
                <a:ea typeface="Calibri" panose="020F0502020204030204" pitchFamily="34" charset="0"/>
              </a:rPr>
              <a:t>In </a:t>
            </a:r>
            <a:r>
              <a:rPr lang="it-IT" dirty="0" err="1">
                <a:effectLst/>
                <a:latin typeface="Calibri (Corpo)"/>
                <a:ea typeface="Calibri" panose="020F0502020204030204" pitchFamily="34" charset="0"/>
              </a:rPr>
              <a:t>this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regard</a:t>
            </a:r>
            <a:r>
              <a:rPr lang="it-IT" dirty="0">
                <a:effectLst/>
                <a:latin typeface="Calibri (Corpo)"/>
                <a:ea typeface="Calibri" panose="020F0502020204030204" pitchFamily="34" charset="0"/>
              </a:rPr>
              <a:t>, some </a:t>
            </a:r>
            <a:r>
              <a:rPr lang="it-IT" dirty="0" err="1">
                <a:effectLst/>
                <a:latin typeface="Calibri (Corpo)"/>
                <a:ea typeface="Calibri" panose="020F0502020204030204" pitchFamily="34" charset="0"/>
              </a:rPr>
              <a:t>considerations</a:t>
            </a:r>
            <a:r>
              <a:rPr lang="it-IT" dirty="0">
                <a:effectLst/>
                <a:latin typeface="Calibri (Corpo)"/>
                <a:ea typeface="Calibri" panose="020F0502020204030204" pitchFamily="34" charset="0"/>
              </a:rPr>
              <a:t> are </a:t>
            </a:r>
            <a:r>
              <a:rPr lang="it-IT" dirty="0" err="1">
                <a:effectLst/>
                <a:latin typeface="Calibri (Corpo)"/>
                <a:ea typeface="Calibri" panose="020F0502020204030204" pitchFamily="34" charset="0"/>
              </a:rPr>
              <a:t>important</a:t>
            </a:r>
            <a:r>
              <a:rPr lang="it-IT" dirty="0">
                <a:effectLst/>
                <a:latin typeface="Calibri (Corpo)"/>
                <a:ea typeface="Calibri" panose="020F0502020204030204" pitchFamily="34" charset="0"/>
              </a:rPr>
              <a:t>: 1) </a:t>
            </a:r>
            <a:r>
              <a:rPr lang="it-IT" dirty="0" err="1">
                <a:effectLst/>
                <a:latin typeface="Calibri (Corpo)"/>
                <a:ea typeface="Calibri" panose="020F0502020204030204" pitchFamily="34" charset="0"/>
              </a:rPr>
              <a:t>Oseghale</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was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certainly</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aware</a:t>
            </a:r>
            <a:r>
              <a:rPr lang="it-IT" dirty="0">
                <a:effectLst/>
                <a:latin typeface="Calibri (Corpo)"/>
                <a:ea typeface="Calibri" panose="020F0502020204030204" pitchFamily="34" charset="0"/>
              </a:rPr>
              <a:t> of the </a:t>
            </a:r>
            <a:r>
              <a:rPr lang="it-IT" dirty="0" err="1">
                <a:effectLst/>
                <a:latin typeface="Calibri (Corpo)"/>
                <a:ea typeface="Calibri" panose="020F0502020204030204" pitchFamily="34" charset="0"/>
              </a:rPr>
              <a:t>assumption</a:t>
            </a:r>
            <a:r>
              <a:rPr lang="it-IT" dirty="0">
                <a:effectLst/>
                <a:latin typeface="Calibri (Corpo)"/>
                <a:ea typeface="Calibri" panose="020F0502020204030204" pitchFamily="34" charset="0"/>
              </a:rPr>
              <a:t> of </a:t>
            </a:r>
            <a:r>
              <a:rPr lang="it-IT" dirty="0" err="1">
                <a:effectLst/>
                <a:latin typeface="Calibri (Corpo)"/>
                <a:ea typeface="Calibri" panose="020F0502020204030204" pitchFamily="34" charset="0"/>
              </a:rPr>
              <a:t>heroin</a:t>
            </a:r>
            <a:r>
              <a:rPr lang="it-IT" dirty="0">
                <a:effectLst/>
                <a:latin typeface="Calibri (Corpo)"/>
                <a:ea typeface="Calibri" panose="020F0502020204030204" pitchFamily="34" charset="0"/>
              </a:rPr>
              <a:t> by Pamela for </a:t>
            </a:r>
            <a:r>
              <a:rPr lang="it-IT" dirty="0" err="1">
                <a:effectLst/>
                <a:latin typeface="Calibri (Corpo)"/>
                <a:ea typeface="Calibri" panose="020F0502020204030204" pitchFamily="34" charset="0"/>
              </a:rPr>
              <a:t>having</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províded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her</a:t>
            </a:r>
            <a:r>
              <a:rPr lang="it-IT" dirty="0">
                <a:effectLst/>
                <a:latin typeface="Calibri (Corpo)"/>
                <a:ea typeface="Calibri" panose="020F0502020204030204" pitchFamily="34" charset="0"/>
              </a:rPr>
              <a:t> with </a:t>
            </a:r>
            <a:r>
              <a:rPr lang="it-IT" dirty="0" err="1">
                <a:effectLst/>
                <a:latin typeface="Calibri (Corpo)"/>
                <a:ea typeface="Calibri" panose="020F0502020204030204" pitchFamily="34" charset="0"/>
              </a:rPr>
              <a:t>it</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through</a:t>
            </a:r>
            <a:r>
              <a:rPr lang="it-IT" dirty="0">
                <a:effectLst/>
                <a:latin typeface="Calibri (Corpo)"/>
                <a:ea typeface="Calibri" panose="020F0502020204030204" pitchFamily="34" charset="0"/>
              </a:rPr>
              <a:t> Lucky Desmond. By </a:t>
            </a:r>
            <a:r>
              <a:rPr lang="it-IT" dirty="0" err="1">
                <a:effectLst/>
                <a:latin typeface="Calibri (Corpo)"/>
                <a:ea typeface="Calibri" panose="020F0502020204030204" pitchFamily="34" charset="0"/>
              </a:rPr>
              <a:t>his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own</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admission</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Oseghale</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was</a:t>
            </a:r>
            <a:r>
              <a:rPr lang="it-IT" dirty="0">
                <a:effectLst/>
                <a:latin typeface="Calibri (Corpo)"/>
                <a:ea typeface="Calibri" panose="020F0502020204030204" pitchFamily="34" charset="0"/>
              </a:rPr>
              <a:t>, on the </a:t>
            </a:r>
            <a:r>
              <a:rPr lang="it-IT" dirty="0" err="1">
                <a:effectLst/>
                <a:latin typeface="Calibri (Corpo)"/>
                <a:ea typeface="Calibri" panose="020F0502020204030204" pitchFamily="34" charset="0"/>
              </a:rPr>
              <a:t>other</a:t>
            </a:r>
            <a:r>
              <a:rPr lang="it-IT" dirty="0">
                <a:effectLst/>
                <a:latin typeface="Calibri (Corpo)"/>
                <a:ea typeface="Calibri" panose="020F0502020204030204" pitchFamily="34" charset="0"/>
              </a:rPr>
              <a:t> hand, </a:t>
            </a:r>
            <a:r>
              <a:rPr lang="it-IT" dirty="0" err="1">
                <a:effectLst/>
                <a:latin typeface="Calibri (Corpo)"/>
                <a:ea typeface="Calibri" panose="020F0502020204030204" pitchFamily="34" charset="0"/>
              </a:rPr>
              <a:t>fully</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aware</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that</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young</a:t>
            </a:r>
            <a:r>
              <a:rPr lang="it-IT" dirty="0">
                <a:effectLst/>
                <a:latin typeface="Calibri (Corpo)"/>
                <a:ea typeface="Calibri" panose="020F0502020204030204" pitchFamily="34" charset="0"/>
              </a:rPr>
              <a:t> woman </a:t>
            </a:r>
            <a:r>
              <a:rPr lang="it-IT" dirty="0" err="1">
                <a:effectLst/>
                <a:latin typeface="Calibri (Corpo)"/>
                <a:ea typeface="Calibri" panose="020F0502020204030204" pitchFamily="34" charset="0"/>
              </a:rPr>
              <a:t>had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injected</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heroine</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shortly</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before</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into</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her</a:t>
            </a:r>
            <a:r>
              <a:rPr lang="it-IT" dirty="0">
                <a:effectLst/>
                <a:latin typeface="Calibri (Corpo)"/>
                <a:ea typeface="Calibri" panose="020F0502020204030204" pitchFamily="34" charset="0"/>
              </a:rPr>
              <a:t> home; 2) no </a:t>
            </a:r>
            <a:r>
              <a:rPr lang="it-IT" dirty="0" err="1">
                <a:effectLst/>
                <a:latin typeface="Calibri (Corpo)"/>
                <a:ea typeface="Calibri" panose="020F0502020204030204" pitchFamily="34" charset="0"/>
              </a:rPr>
              <a:t>automatic</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conclusion</a:t>
            </a:r>
            <a:r>
              <a:rPr lang="it-IT" dirty="0">
                <a:effectLst/>
                <a:latin typeface="Calibri (Corpo)"/>
                <a:ea typeface="Calibri" panose="020F0502020204030204" pitchFamily="34" charset="0"/>
              </a:rPr>
              <a:t> can be </a:t>
            </a:r>
            <a:r>
              <a:rPr lang="it-IT" dirty="0" err="1">
                <a:effectLst/>
                <a:latin typeface="Calibri (Corpo)"/>
                <a:ea typeface="Calibri" panose="020F0502020204030204" pitchFamily="34" charset="0"/>
              </a:rPr>
              <a:t>deduced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regarding</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presence</a:t>
            </a:r>
            <a:r>
              <a:rPr lang="it-IT" dirty="0">
                <a:effectLst/>
                <a:latin typeface="Calibri (Corpo)"/>
                <a:ea typeface="Calibri" panose="020F0502020204030204" pitchFamily="34" charset="0"/>
              </a:rPr>
              <a:t> of a </a:t>
            </a:r>
            <a:r>
              <a:rPr lang="it-IT" dirty="0" err="1">
                <a:effectLst/>
                <a:latin typeface="Calibri (Corpo)"/>
                <a:ea typeface="Calibri" panose="020F0502020204030204" pitchFamily="34" charset="0"/>
              </a:rPr>
              <a:t>conscious</a:t>
            </a:r>
            <a:r>
              <a:rPr lang="it-IT" dirty="0">
                <a:effectLst/>
                <a:latin typeface="Calibri (Corpo)"/>
                <a:ea typeface="Calibri" panose="020F0502020204030204" pitchFamily="34" charset="0"/>
              </a:rPr>
              <a:t> and full </a:t>
            </a:r>
            <a:r>
              <a:rPr lang="it-IT" dirty="0" err="1">
                <a:effectLst/>
                <a:latin typeface="Calibri (Corpo)"/>
                <a:ea typeface="Calibri" panose="020F0502020204030204" pitchFamily="34" charset="0"/>
              </a:rPr>
              <a:t>consent</a:t>
            </a:r>
            <a:r>
              <a:rPr lang="it-IT" dirty="0">
                <a:effectLst/>
                <a:latin typeface="Calibri (Corpo)"/>
                <a:ea typeface="Calibri" panose="020F0502020204030204" pitchFamily="34" charset="0"/>
              </a:rPr>
              <a:t> by the girl to </a:t>
            </a:r>
            <a:r>
              <a:rPr lang="it-IT" dirty="0" err="1">
                <a:effectLst/>
                <a:latin typeface="Calibri (Corpo)"/>
                <a:ea typeface="Calibri" panose="020F0502020204030204" pitchFamily="34" charset="0"/>
              </a:rPr>
              <a:t>sexual</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intercourse</a:t>
            </a:r>
            <a:r>
              <a:rPr lang="it-IT" dirty="0">
                <a:effectLst/>
                <a:latin typeface="Calibri (Corpo)"/>
                <a:ea typeface="Calibri" panose="020F0502020204030204" pitchFamily="34" charset="0"/>
              </a:rPr>
              <a:t> with </a:t>
            </a:r>
            <a:r>
              <a:rPr lang="it-IT" dirty="0" err="1">
                <a:effectLst/>
                <a:latin typeface="Calibri (Corpo)"/>
                <a:ea typeface="Calibri" panose="020F0502020204030204" pitchFamily="34" charset="0"/>
              </a:rPr>
              <a:t>Oseghale</a:t>
            </a:r>
            <a:r>
              <a:rPr lang="it-IT" dirty="0">
                <a:effectLst/>
                <a:latin typeface="Calibri (Corpo)"/>
                <a:ea typeface="Calibri" panose="020F0502020204030204" pitchFamily="34" charset="0"/>
              </a:rPr>
              <a:t> from the </a:t>
            </a:r>
            <a:r>
              <a:rPr lang="it-IT" dirty="0" err="1">
                <a:effectLst/>
                <a:latin typeface="Calibri (Corpo)"/>
                <a:ea typeface="Calibri" panose="020F0502020204030204" pitchFamily="34" charset="0"/>
              </a:rPr>
              <a:t>fact</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that</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she</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had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had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sexual</a:t>
            </a:r>
            <a:r>
              <a:rPr lang="it-IT" dirty="0">
                <a:effectLst/>
                <a:latin typeface="Calibri (Corpo)"/>
                <a:ea typeface="Calibri" panose="020F0502020204030204" pitchFamily="34" charset="0"/>
              </a:rPr>
              <a:t> relations with guests of the community and, </a:t>
            </a:r>
            <a:r>
              <a:rPr lang="it-IT" dirty="0" err="1">
                <a:effectLst/>
                <a:latin typeface="Calibri (Corpo)"/>
                <a:ea typeface="Calibri" panose="020F0502020204030204" pitchFamily="34" charset="0"/>
              </a:rPr>
              <a:t>even</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shortly</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before</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her</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tragic</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death</a:t>
            </a:r>
            <a:r>
              <a:rPr lang="it-IT" dirty="0">
                <a:effectLst/>
                <a:latin typeface="Calibri (Corpo)"/>
                <a:ea typeface="Calibri" panose="020F0502020204030204" pitchFamily="34" charset="0"/>
              </a:rPr>
              <a:t>, with Mercuri and </a:t>
            </a:r>
            <a:r>
              <a:rPr lang="it-IT" dirty="0" err="1">
                <a:effectLst/>
                <a:latin typeface="Calibri (Corpo)"/>
                <a:ea typeface="Calibri" panose="020F0502020204030204" pitchFamily="34" charset="0"/>
              </a:rPr>
              <a:t>Crisel</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having</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obviously</a:t>
            </a:r>
            <a:r>
              <a:rPr lang="it-IT" dirty="0">
                <a:effectLst/>
                <a:latin typeface="Calibri (Corpo)"/>
                <a:ea typeface="Calibri" panose="020F0502020204030204" pitchFamily="34" charset="0"/>
              </a:rPr>
              <a:t>, under a first </a:t>
            </a:r>
            <a:r>
              <a:rPr lang="it-IT" dirty="0" err="1">
                <a:effectLst/>
                <a:latin typeface="Calibri (Corpo)"/>
                <a:ea typeface="Calibri" panose="020F0502020204030204" pitchFamily="34" charset="0"/>
              </a:rPr>
              <a:t>profile</a:t>
            </a:r>
            <a:r>
              <a:rPr lang="it-IT" dirty="0">
                <a:effectLst/>
                <a:latin typeface="Calibri (Corpo)"/>
                <a:ea typeface="Calibri" panose="020F0502020204030204" pitchFamily="34" charset="0"/>
              </a:rPr>
              <a:t>, the consensus </a:t>
            </a:r>
            <a:r>
              <a:rPr lang="it-IT" dirty="0" err="1">
                <a:effectLst/>
                <a:latin typeface="Calibri (Corpo)"/>
                <a:ea typeface="Calibri" panose="020F0502020204030204" pitchFamily="34" charset="0"/>
              </a:rPr>
              <a:t>manifested</a:t>
            </a:r>
            <a:r>
              <a:rPr lang="it-IT" dirty="0">
                <a:effectLst/>
                <a:latin typeface="Calibri (Corpo)"/>
                <a:ea typeface="Calibri" panose="020F0502020204030204" pitchFamily="34" charset="0"/>
              </a:rPr>
              <a:t> with </a:t>
            </a:r>
            <a:r>
              <a:rPr lang="it-IT" dirty="0" err="1">
                <a:effectLst/>
                <a:latin typeface="Calibri (Corpo)"/>
                <a:ea typeface="Calibri" panose="020F0502020204030204" pitchFamily="34" charset="0"/>
              </a:rPr>
              <a:t>reference</a:t>
            </a:r>
            <a:r>
              <a:rPr lang="it-IT" dirty="0">
                <a:effectLst/>
                <a:latin typeface="Calibri (Corpo)"/>
                <a:ea typeface="Calibri" panose="020F0502020204030204" pitchFamily="34" charset="0"/>
              </a:rPr>
              <a:t> to </a:t>
            </a:r>
            <a:r>
              <a:rPr lang="it-IT" dirty="0" err="1">
                <a:effectLst/>
                <a:latin typeface="Calibri (Corpo)"/>
                <a:ea typeface="Calibri" panose="020F0502020204030204" pitchFamily="34" charset="0"/>
              </a:rPr>
              <a:t>every</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sexual</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relationship</a:t>
            </a:r>
            <a:r>
              <a:rPr lang="it-IT" dirty="0">
                <a:effectLst/>
                <a:latin typeface="Calibri (Corpo)"/>
                <a:ea typeface="Calibri" panose="020F0502020204030204" pitchFamily="34" charset="0"/>
              </a:rPr>
              <a:t> with </a:t>
            </a:r>
            <a:r>
              <a:rPr lang="it-IT" dirty="0" err="1">
                <a:effectLst/>
                <a:latin typeface="Calibri (Corpo)"/>
                <a:ea typeface="Calibri" panose="020F0502020204030204" pitchFamily="34" charset="0"/>
              </a:rPr>
              <a:t>anyone</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entertained</a:t>
            </a:r>
            <a:r>
              <a:rPr lang="it-IT" dirty="0">
                <a:effectLst/>
                <a:latin typeface="Calibri (Corpo)"/>
                <a:ea typeface="Calibri" panose="020F0502020204030204" pitchFamily="34" charset="0"/>
              </a:rPr>
              <a:t> and </a:t>
            </a:r>
            <a:r>
              <a:rPr lang="it-IT" dirty="0" err="1">
                <a:effectLst/>
                <a:latin typeface="Calibri (Corpo)"/>
                <a:ea typeface="Calibri" panose="020F0502020204030204" pitchFamily="34" charset="0"/>
              </a:rPr>
              <a:t>when</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relationship</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is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consumed</a:t>
            </a:r>
            <a:r>
              <a:rPr lang="it-IT" dirty="0">
                <a:effectLst/>
                <a:latin typeface="Calibri (Corpo)"/>
                <a:ea typeface="Calibri" panose="020F0502020204030204" pitchFamily="34" charset="0"/>
              </a:rPr>
              <a:t>, and, in </a:t>
            </a:r>
            <a:r>
              <a:rPr lang="it-IT" dirty="0" err="1">
                <a:effectLst/>
                <a:latin typeface="Calibri (Corpo)"/>
                <a:ea typeface="Calibri" panose="020F0502020204030204" pitchFamily="34" charset="0"/>
              </a:rPr>
              <a:t>another</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aspect</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having</a:t>
            </a:r>
            <a:r>
              <a:rPr lang="it-IT" dirty="0">
                <a:effectLst/>
                <a:latin typeface="Calibri (Corpo)"/>
                <a:ea typeface="Calibri" panose="020F0502020204030204" pitchFamily="34" charset="0"/>
              </a:rPr>
              <a:t> to be </a:t>
            </a:r>
            <a:r>
              <a:rPr lang="it-IT" dirty="0" err="1">
                <a:effectLst/>
                <a:latin typeface="Calibri (Corpo)"/>
                <a:ea typeface="Calibri" panose="020F0502020204030204" pitchFamily="34" charset="0"/>
              </a:rPr>
              <a:t>considered</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serious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pathological</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condition</a:t>
            </a:r>
            <a:r>
              <a:rPr lang="it-IT" dirty="0">
                <a:effectLst/>
                <a:latin typeface="Calibri (Corpo)"/>
                <a:ea typeface="Calibri" panose="020F0502020204030204" pitchFamily="34" charset="0"/>
              </a:rPr>
              <a:t> of the a giri </a:t>
            </a:r>
            <a:r>
              <a:rPr lang="it-IT" dirty="0" err="1">
                <a:effectLst/>
                <a:latin typeface="Calibri (Corpo)"/>
                <a:ea typeface="Calibri" panose="020F0502020204030204" pitchFamily="34" charset="0"/>
              </a:rPr>
              <a:t>who</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found</a:t>
            </a:r>
            <a:r>
              <a:rPr lang="it-IT" dirty="0">
                <a:effectLst/>
                <a:latin typeface="Calibri (Corpo)"/>
                <a:ea typeface="Calibri" panose="020F0502020204030204" pitchFamily="34" charset="0"/>
              </a:rPr>
              <a:t> in </a:t>
            </a:r>
            <a:r>
              <a:rPr lang="it-IT" dirty="0" err="1">
                <a:effectLst/>
                <a:latin typeface="Calibri (Corpo)"/>
                <a:ea typeface="Calibri" panose="020F0502020204030204" pitchFamily="34" charset="0"/>
              </a:rPr>
              <a:t>sexual</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promiscuity</a:t>
            </a:r>
            <a:r>
              <a:rPr lang="it-IT" dirty="0">
                <a:effectLst/>
                <a:latin typeface="Calibri (Corpo)"/>
                <a:ea typeface="Calibri" panose="020F0502020204030204" pitchFamily="34" charset="0"/>
              </a:rPr>
              <a:t> a </a:t>
            </a:r>
            <a:r>
              <a:rPr lang="it-IT" dirty="0" err="1">
                <a:effectLst/>
                <a:latin typeface="Calibri (Corpo)"/>
                <a:ea typeface="Calibri" panose="020F0502020204030204" pitchFamily="34" charset="0"/>
              </a:rPr>
              <a:t>remedy</a:t>
            </a:r>
            <a:r>
              <a:rPr lang="it-IT" dirty="0">
                <a:effectLst/>
                <a:latin typeface="Calibri (Corpo)"/>
                <a:ea typeface="Calibri" panose="020F0502020204030204" pitchFamily="34" charset="0"/>
              </a:rPr>
              <a:t> for </a:t>
            </a:r>
            <a:r>
              <a:rPr lang="it-IT" dirty="0" err="1">
                <a:effectLst/>
                <a:latin typeface="Calibri (Corpo)"/>
                <a:ea typeface="Calibri" panose="020F0502020204030204" pitchFamily="34" charset="0"/>
              </a:rPr>
              <a:t>her</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own</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anxieties</a:t>
            </a:r>
            <a:r>
              <a:rPr lang="it-IT" dirty="0">
                <a:effectLst/>
                <a:latin typeface="Calibri (Corpo)"/>
                <a:ea typeface="Calibri" panose="020F0502020204030204" pitchFamily="34" charset="0"/>
              </a:rPr>
              <a:t> of </a:t>
            </a:r>
            <a:r>
              <a:rPr lang="it-IT" dirty="0" err="1">
                <a:effectLst/>
                <a:latin typeface="Calibri (Corpo)"/>
                <a:ea typeface="Calibri" panose="020F0502020204030204" pitchFamily="34" charset="0"/>
              </a:rPr>
              <a:t>loneliness</a:t>
            </a:r>
            <a:r>
              <a:rPr lang="it-IT" dirty="0">
                <a:effectLst/>
                <a:latin typeface="Calibri (Corpo)"/>
                <a:ea typeface="Calibri" panose="020F0502020204030204" pitchFamily="34" charset="0"/>
              </a:rPr>
              <a:t>;</a:t>
            </a:r>
            <a:endParaRPr lang="it-IT" dirty="0">
              <a:latin typeface="Calibri (Corpo)"/>
            </a:endParaRPr>
          </a:p>
        </p:txBody>
      </p:sp>
    </p:spTree>
    <p:extLst>
      <p:ext uri="{BB962C8B-B14F-4D97-AF65-F5344CB8AC3E}">
        <p14:creationId xmlns:p14="http://schemas.microsoft.com/office/powerpoint/2010/main" val="288101957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9B307E9-B90F-8072-2DF7-952AE438A336}"/>
              </a:ext>
            </a:extLst>
          </p:cNvPr>
          <p:cNvSpPr>
            <a:spLocks noGrp="1"/>
          </p:cNvSpPr>
          <p:nvPr>
            <p:ph idx="1"/>
          </p:nvPr>
        </p:nvSpPr>
        <p:spPr>
          <a:xfrm>
            <a:off x="332509" y="315884"/>
            <a:ext cx="11021291" cy="5861079"/>
          </a:xfrm>
        </p:spPr>
        <p:txBody>
          <a:bodyPr>
            <a:noAutofit/>
          </a:bodyPr>
          <a:lstStyle/>
          <a:p>
            <a:pPr marL="0" indent="0">
              <a:buNone/>
            </a:pPr>
            <a:r>
              <a:rPr lang="it-IT" dirty="0">
                <a:effectLst/>
                <a:latin typeface="Calibri (Corpo)"/>
                <a:ea typeface="Calibri" panose="020F0502020204030204" pitchFamily="34" charset="0"/>
              </a:rPr>
              <a:t>the </a:t>
            </a:r>
            <a:r>
              <a:rPr lang="it-IT" dirty="0" err="1">
                <a:effectLst/>
                <a:latin typeface="Calibri (Corpo)"/>
                <a:ea typeface="Calibri" panose="020F0502020204030204" pitchFamily="34" charset="0"/>
              </a:rPr>
              <a:t>induction</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sufficient</a:t>
            </a:r>
            <a:r>
              <a:rPr lang="it-IT" dirty="0">
                <a:effectLst/>
                <a:latin typeface="Calibri (Corpo)"/>
                <a:ea typeface="Calibri" panose="020F0502020204030204" pitchFamily="34" charset="0"/>
              </a:rPr>
              <a:t> for the </a:t>
            </a:r>
            <a:r>
              <a:rPr lang="it-IT" dirty="0" err="1">
                <a:effectLst/>
                <a:latin typeface="Calibri (Corpo)"/>
                <a:ea typeface="Calibri" panose="020F0502020204030204" pitchFamily="34" charset="0"/>
              </a:rPr>
              <a:t>existence</a:t>
            </a:r>
            <a:r>
              <a:rPr lang="it-IT" dirty="0">
                <a:effectLst/>
                <a:latin typeface="Calibri (Corpo)"/>
                <a:ea typeface="Calibri" panose="020F0502020204030204" pitchFamily="34" charset="0"/>
              </a:rPr>
              <a:t> of the crime.</a:t>
            </a:r>
          </a:p>
          <a:p>
            <a:pPr marL="0" indent="0">
              <a:buNone/>
            </a:pPr>
            <a:r>
              <a:rPr lang="it-IT" kern="100" dirty="0" err="1">
                <a:effectLst/>
                <a:latin typeface="Calibri (Corpo)"/>
                <a:ea typeface="Calibri" panose="020F0502020204030204" pitchFamily="34" charset="0"/>
                <a:cs typeface="Times New Roman" panose="02020603050405020304" pitchFamily="18" charset="0"/>
              </a:rPr>
              <a:t>Pamela's</a:t>
            </a:r>
            <a:r>
              <a:rPr lang="it-IT" kern="100" dirty="0">
                <a:effectLst/>
                <a:latin typeface="Calibri (Corpo)"/>
                <a:ea typeface="Calibri" panose="020F0502020204030204" pitchFamily="34" charset="0"/>
                <a:cs typeface="Times New Roman" panose="02020603050405020304" pitchFamily="18" charset="0"/>
              </a:rPr>
              <a:t> borderline </a:t>
            </a:r>
            <a:r>
              <a:rPr lang="it-IT" kern="100" dirty="0" err="1">
                <a:effectLst/>
                <a:latin typeface="Calibri (Corpo)"/>
                <a:ea typeface="Calibri" panose="020F0502020204030204" pitchFamily="34" charset="0"/>
                <a:cs typeface="Times New Roman" panose="02020603050405020304" pitchFamily="18" charset="0"/>
              </a:rPr>
              <a:t>pathology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also</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translated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into</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paranoid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ideas</a:t>
            </a:r>
            <a:r>
              <a:rPr lang="it-IT" kern="100" dirty="0">
                <a:effectLst/>
                <a:latin typeface="Calibri (Corpo)"/>
                <a:ea typeface="Calibri" panose="020F0502020204030204" pitchFamily="34" charset="0"/>
                <a:cs typeface="Times New Roman" panose="02020603050405020304" pitchFamily="18" charset="0"/>
              </a:rPr>
              <a:t> and </a:t>
            </a:r>
            <a:r>
              <a:rPr lang="it-IT" kern="100" dirty="0" err="1">
                <a:effectLst/>
                <a:latin typeface="Calibri (Corpo)"/>
                <a:ea typeface="Calibri" panose="020F0502020204030204" pitchFamily="34" charset="0"/>
                <a:cs typeface="Times New Roman" panose="02020603050405020304" pitchFamily="18" charset="0"/>
              </a:rPr>
              <a:t>evaluations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without</a:t>
            </a:r>
            <a:r>
              <a:rPr lang="it-IT" kern="100" dirty="0">
                <a:effectLst/>
                <a:latin typeface="Calibri (Corpo)"/>
                <a:ea typeface="Calibri" panose="020F0502020204030204" pitchFamily="34" charset="0"/>
                <a:cs typeface="Times New Roman" panose="02020603050405020304" pitchFamily="18" charset="0"/>
              </a:rPr>
              <a:t> a criticai </a:t>
            </a:r>
            <a:r>
              <a:rPr lang="it-IT" kern="100" dirty="0" err="1">
                <a:effectLst/>
                <a:latin typeface="Calibri (Corpo)"/>
                <a:ea typeface="Calibri" panose="020F0502020204030204" pitchFamily="34" charset="0"/>
                <a:cs typeface="Times New Roman" panose="02020603050405020304" pitchFamily="18" charset="0"/>
              </a:rPr>
              <a:t>sense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clearly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perceptible</a:t>
            </a:r>
            <a:r>
              <a:rPr lang="it-IT" kern="100" dirty="0">
                <a:effectLst/>
                <a:latin typeface="Calibri (Corpo)"/>
                <a:ea typeface="Calibri" panose="020F0502020204030204" pitchFamily="34" charset="0"/>
                <a:cs typeface="Times New Roman" panose="02020603050405020304" pitchFamily="18" charset="0"/>
              </a:rPr>
              <a:t> to </a:t>
            </a:r>
            <a:r>
              <a:rPr lang="it-IT" kern="100" dirty="0" err="1">
                <a:effectLst/>
                <a:latin typeface="Calibri (Corpo)"/>
                <a:ea typeface="Calibri" panose="020F0502020204030204" pitchFamily="34" charset="0"/>
                <a:cs typeface="Times New Roman" panose="02020603050405020304" pitchFamily="18" charset="0"/>
              </a:rPr>
              <a:t>those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who</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had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spent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even</a:t>
            </a:r>
            <a:r>
              <a:rPr lang="it-IT" kern="100" dirty="0">
                <a:effectLst/>
                <a:latin typeface="Calibri (Corpo)"/>
                <a:ea typeface="Calibri" panose="020F0502020204030204" pitchFamily="34" charset="0"/>
                <a:cs typeface="Times New Roman" panose="02020603050405020304" pitchFamily="18" charset="0"/>
              </a:rPr>
              <a:t> a </a:t>
            </a:r>
            <a:r>
              <a:rPr lang="it-IT" kern="100" dirty="0" err="1">
                <a:effectLst/>
                <a:latin typeface="Calibri (Corpo)"/>
                <a:ea typeface="Calibri" panose="020F0502020204030204" pitchFamily="34" charset="0"/>
                <a:cs typeface="Times New Roman" panose="02020603050405020304" pitchFamily="18" charset="0"/>
              </a:rPr>
              <a:t>few</a:t>
            </a:r>
            <a:r>
              <a:rPr lang="it-IT" kern="100" dirty="0">
                <a:effectLst/>
                <a:latin typeface="Calibri (Corpo)"/>
                <a:ea typeface="Calibri" panose="020F0502020204030204" pitchFamily="34" charset="0"/>
                <a:cs typeface="Times New Roman" panose="02020603050405020304" pitchFamily="18" charset="0"/>
              </a:rPr>
              <a:t> hours with </a:t>
            </a:r>
            <a:r>
              <a:rPr lang="it-IT" kern="100" dirty="0" err="1">
                <a:effectLst/>
                <a:latin typeface="Calibri (Corpo)"/>
                <a:ea typeface="Calibri" panose="020F0502020204030204" pitchFamily="34" charset="0"/>
                <a:cs typeface="Times New Roman" panose="02020603050405020304" pitchFamily="18" charset="0"/>
              </a:rPr>
              <a:t>her</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not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only</a:t>
            </a:r>
            <a:r>
              <a:rPr lang="it-IT" kern="100" dirty="0">
                <a:effectLst/>
                <a:latin typeface="Calibri (Corpo)"/>
                <a:ea typeface="Calibri" panose="020F0502020204030204" pitchFamily="34" charset="0"/>
                <a:cs typeface="Times New Roman" panose="02020603050405020304" pitchFamily="18" charset="0"/>
              </a:rPr>
              <a:t> in the opinion of the </a:t>
            </a:r>
            <a:r>
              <a:rPr lang="it-IT" kern="100" dirty="0" err="1">
                <a:effectLst/>
                <a:latin typeface="Calibri (Corpo)"/>
                <a:ea typeface="Calibri" panose="020F0502020204030204" pitchFamily="34" charset="0"/>
                <a:cs typeface="Times New Roman" panose="02020603050405020304" pitchFamily="18" charset="0"/>
              </a:rPr>
              <a:t>consultant</a:t>
            </a:r>
            <a:r>
              <a:rPr lang="it-IT" kern="100" dirty="0">
                <a:effectLst/>
                <a:latin typeface="Calibri (Corpo)"/>
                <a:ea typeface="Calibri" panose="020F0502020204030204" pitchFamily="34" charset="0"/>
                <a:cs typeface="Times New Roman" panose="02020603050405020304" pitchFamily="18" charset="0"/>
              </a:rPr>
              <a:t> Bruzzone, </a:t>
            </a:r>
            <a:r>
              <a:rPr lang="it-IT" kern="100" dirty="0" err="1">
                <a:effectLst/>
                <a:latin typeface="Calibri (Corpo)"/>
                <a:ea typeface="Calibri" panose="020F0502020204030204" pitchFamily="34" charset="0"/>
                <a:cs typeface="Times New Roman" panose="02020603050405020304" pitchFamily="18" charset="0"/>
              </a:rPr>
              <a:t>but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also</a:t>
            </a:r>
            <a:r>
              <a:rPr lang="it-IT" kern="100" dirty="0">
                <a:effectLst/>
                <a:latin typeface="Calibri (Corpo)"/>
                <a:ea typeface="Calibri" panose="020F0502020204030204" pitchFamily="34" charset="0"/>
                <a:cs typeface="Times New Roman" panose="02020603050405020304" pitchFamily="18" charset="0"/>
              </a:rPr>
              <a:t> in </a:t>
            </a:r>
            <a:r>
              <a:rPr lang="it-IT" kern="100" dirty="0" err="1">
                <a:effectLst/>
                <a:latin typeface="Calibri (Corpo)"/>
                <a:ea typeface="Calibri" panose="020F0502020204030204" pitchFamily="34" charset="0"/>
                <a:cs typeface="Times New Roman" panose="02020603050405020304" pitchFamily="18" charset="0"/>
              </a:rPr>
              <a:t>that</a:t>
            </a:r>
            <a:r>
              <a:rPr lang="it-IT" kern="100" dirty="0">
                <a:effectLst/>
                <a:latin typeface="Calibri (Corpo)"/>
                <a:ea typeface="Calibri" panose="020F0502020204030204" pitchFamily="34" charset="0"/>
                <a:cs typeface="Times New Roman" panose="02020603050405020304" pitchFamily="18" charset="0"/>
              </a:rPr>
              <a:t> of Dr. Di Giovanni, a </a:t>
            </a:r>
            <a:r>
              <a:rPr lang="it-IT" kern="100" dirty="0" err="1">
                <a:effectLst/>
                <a:latin typeface="Calibri (Corpo)"/>
                <a:ea typeface="Calibri" panose="020F0502020204030204" pitchFamily="34" charset="0"/>
                <a:cs typeface="Times New Roman" panose="02020603050405020304" pitchFamily="18" charset="0"/>
              </a:rPr>
              <a:t>person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who</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had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had</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opportunity</a:t>
            </a:r>
            <a:r>
              <a:rPr lang="it-IT" kern="100" dirty="0">
                <a:effectLst/>
                <a:latin typeface="Calibri (Corpo)"/>
                <a:ea typeface="Calibri" panose="020F0502020204030204" pitchFamily="34" charset="0"/>
                <a:cs typeface="Times New Roman" panose="02020603050405020304" pitchFamily="18" charset="0"/>
              </a:rPr>
              <a:t> to </a:t>
            </a:r>
            <a:r>
              <a:rPr lang="it-IT" kern="100" dirty="0" err="1">
                <a:effectLst/>
                <a:latin typeface="Calibri (Corpo)"/>
                <a:ea typeface="Calibri" panose="020F0502020204030204" pitchFamily="34" charset="0"/>
                <a:cs typeface="Times New Roman" panose="02020603050405020304" pitchFamily="18" charset="0"/>
              </a:rPr>
              <a:t>visit</a:t>
            </a:r>
            <a:r>
              <a:rPr lang="it-IT" kern="100" dirty="0">
                <a:effectLst/>
                <a:latin typeface="Calibri (Corpo)"/>
                <a:ea typeface="Calibri" panose="020F0502020204030204" pitchFamily="34" charset="0"/>
                <a:cs typeface="Times New Roman" panose="02020603050405020304" pitchFamily="18" charset="0"/>
              </a:rPr>
              <a:t> Pamela and be </a:t>
            </a:r>
            <a:r>
              <a:rPr lang="it-IT" kern="100" dirty="0" err="1">
                <a:effectLst/>
                <a:latin typeface="Calibri (Corpo)"/>
                <a:ea typeface="Calibri" panose="020F0502020204030204" pitchFamily="34" charset="0"/>
                <a:cs typeface="Times New Roman" panose="02020603050405020304" pitchFamily="18" charset="0"/>
              </a:rPr>
              <a:t>able</a:t>
            </a:r>
            <a:r>
              <a:rPr lang="it-IT" kern="100" dirty="0">
                <a:effectLst/>
                <a:latin typeface="Calibri (Corpo)"/>
                <a:ea typeface="Calibri" panose="020F0502020204030204" pitchFamily="34" charset="0"/>
                <a:cs typeface="Times New Roman" panose="02020603050405020304" pitchFamily="18" charset="0"/>
              </a:rPr>
              <a:t> to formulate an opinion </a:t>
            </a:r>
            <a:r>
              <a:rPr lang="it-IT" kern="100" dirty="0" err="1">
                <a:effectLst/>
                <a:latin typeface="Calibri (Corpo)"/>
                <a:ea typeface="Calibri" panose="020F0502020204030204" pitchFamily="34" charset="0"/>
                <a:cs typeface="Times New Roman" panose="02020603050405020304" pitchFamily="18" charset="0"/>
              </a:rPr>
              <a:t>based</a:t>
            </a:r>
            <a:r>
              <a:rPr lang="it-IT" kern="100" dirty="0">
                <a:effectLst/>
                <a:latin typeface="Calibri (Corpo)"/>
                <a:ea typeface="Calibri" panose="020F0502020204030204" pitchFamily="34" charset="0"/>
                <a:cs typeface="Times New Roman" panose="02020603050405020304" pitchFamily="18" charset="0"/>
              </a:rPr>
              <a:t> on the reality </a:t>
            </a:r>
            <a:r>
              <a:rPr lang="it-IT" kern="100" dirty="0" err="1">
                <a:effectLst/>
                <a:latin typeface="Calibri (Corpo)"/>
                <a:ea typeface="Calibri" panose="020F0502020204030204" pitchFamily="34" charset="0"/>
                <a:cs typeface="Times New Roman" panose="02020603050405020304" pitchFamily="18" charset="0"/>
              </a:rPr>
              <a:t>examination</a:t>
            </a:r>
            <a:r>
              <a:rPr lang="it-IT" kern="100" dirty="0">
                <a:effectLst/>
                <a:latin typeface="Calibri (Corpo)"/>
                <a:ea typeface="Calibri" panose="020F0502020204030204" pitchFamily="34" charset="0"/>
                <a:cs typeface="Times New Roman" panose="02020603050405020304" pitchFamily="18" charset="0"/>
              </a:rPr>
              <a:t> of the giri).</a:t>
            </a:r>
          </a:p>
          <a:p>
            <a:pPr marL="0" indent="0">
              <a:buNone/>
            </a:pPr>
            <a:r>
              <a:rPr lang="it-IT" dirty="0" err="1">
                <a:effectLst/>
                <a:latin typeface="Calibri (Corpo)"/>
                <a:ea typeface="Calibri" panose="020F0502020204030204" pitchFamily="34" charset="0"/>
              </a:rPr>
              <a:t>What</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were</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psycho-physical</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conditions</a:t>
            </a:r>
            <a:r>
              <a:rPr lang="it-IT" dirty="0">
                <a:effectLst/>
                <a:latin typeface="Calibri (Corpo)"/>
                <a:ea typeface="Calibri" panose="020F0502020204030204" pitchFamily="34" charset="0"/>
              </a:rPr>
              <a:t> of Pamela on the day of </a:t>
            </a:r>
            <a:r>
              <a:rPr lang="it-IT" dirty="0" err="1">
                <a:effectLst/>
                <a:latin typeface="Calibri (Corpo)"/>
                <a:ea typeface="Calibri" panose="020F0502020204030204" pitchFamily="34" charset="0"/>
              </a:rPr>
              <a:t>January</a:t>
            </a:r>
            <a:r>
              <a:rPr lang="it-IT" dirty="0">
                <a:effectLst/>
                <a:latin typeface="Calibri (Corpo)"/>
                <a:ea typeface="Calibri" panose="020F0502020204030204" pitchFamily="34" charset="0"/>
              </a:rPr>
              <a:t> 30th, </a:t>
            </a:r>
            <a:r>
              <a:rPr lang="it-IT" dirty="0" err="1">
                <a:effectLst/>
                <a:latin typeface="Calibri (Corpo)"/>
                <a:ea typeface="Calibri" panose="020F0502020204030204" pitchFamily="34" charset="0"/>
              </a:rPr>
              <a:t>easily</a:t>
            </a:r>
            <a:r>
              <a:rPr lang="it-IT" dirty="0">
                <a:effectLst/>
                <a:latin typeface="Calibri (Corpo)"/>
                <a:ea typeface="Calibri" panose="020F0502020204030204" pitchFamily="34" charset="0"/>
              </a:rPr>
              <a:t> and </a:t>
            </a:r>
            <a:r>
              <a:rPr lang="it-IT" dirty="0" err="1">
                <a:effectLst/>
                <a:latin typeface="Calibri (Corpo)"/>
                <a:ea typeface="Calibri" panose="020F0502020204030204" pitchFamily="34" charset="0"/>
              </a:rPr>
              <a:t>immediately</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perceivable</a:t>
            </a:r>
            <a:r>
              <a:rPr lang="it-IT" dirty="0">
                <a:effectLst/>
                <a:latin typeface="Calibri (Corpo)"/>
                <a:ea typeface="Calibri" panose="020F0502020204030204" pitchFamily="34" charset="0"/>
              </a:rPr>
              <a:t> by </a:t>
            </a:r>
            <a:r>
              <a:rPr lang="it-IT" dirty="0" err="1">
                <a:effectLst/>
                <a:latin typeface="Calibri (Corpo)"/>
                <a:ea typeface="Calibri" panose="020F0502020204030204" pitchFamily="34" charset="0"/>
              </a:rPr>
              <a:t>third</a:t>
            </a:r>
            <a:r>
              <a:rPr lang="it-IT" dirty="0">
                <a:effectLst/>
                <a:latin typeface="Calibri (Corpo)"/>
                <a:ea typeface="Calibri" panose="020F0502020204030204" pitchFamily="34" charset="0"/>
              </a:rPr>
              <a:t> parties, </a:t>
            </a:r>
            <a:r>
              <a:rPr lang="it-IT" dirty="0" err="1">
                <a:effectLst/>
                <a:latin typeface="Calibri (Corpo)"/>
                <a:ea typeface="Calibri" panose="020F0502020204030204" pitchFamily="34" charset="0"/>
              </a:rPr>
              <a:t>even</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before</a:t>
            </a:r>
            <a:r>
              <a:rPr lang="it-IT" dirty="0">
                <a:effectLst/>
                <a:latin typeface="Calibri (Corpo)"/>
                <a:ea typeface="Calibri" panose="020F0502020204030204" pitchFamily="34" charset="0"/>
              </a:rPr>
              <a:t> meeting </a:t>
            </a:r>
            <a:r>
              <a:rPr lang="it-IT" dirty="0" err="1">
                <a:effectLst/>
                <a:latin typeface="Calibri (Corpo)"/>
                <a:ea typeface="Calibri" panose="020F0502020204030204" pitchFamily="34" charset="0"/>
              </a:rPr>
              <a:t>Oseghale</a:t>
            </a:r>
            <a:r>
              <a:rPr lang="it-IT" dirty="0">
                <a:effectLst/>
                <a:latin typeface="Calibri (Corpo)"/>
                <a:ea typeface="Calibri" panose="020F0502020204030204" pitchFamily="34" charset="0"/>
              </a:rPr>
              <a:t> and </a:t>
            </a:r>
            <a:r>
              <a:rPr lang="it-IT" dirty="0" err="1">
                <a:effectLst/>
                <a:latin typeface="Calibri (Corpo)"/>
                <a:ea typeface="Calibri" panose="020F0502020204030204" pitchFamily="34" charset="0"/>
              </a:rPr>
              <a:t>injecting</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heroin</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it</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was</a:t>
            </a:r>
            <a:r>
              <a:rPr lang="it-IT" dirty="0">
                <a:effectLst/>
                <a:latin typeface="Calibri (Corpo)"/>
                <a:ea typeface="Calibri" panose="020F0502020204030204" pitchFamily="34" charset="0"/>
              </a:rPr>
              <a:t> a </a:t>
            </a:r>
            <a:r>
              <a:rPr lang="it-IT" dirty="0" err="1">
                <a:effectLst/>
                <a:latin typeface="Calibri (Corpo)"/>
                <a:ea typeface="Calibri" panose="020F0502020204030204" pitchFamily="34" charset="0"/>
              </a:rPr>
              <a:t>circumstance</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well</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highlighted</a:t>
            </a:r>
            <a:r>
              <a:rPr lang="it-IT" dirty="0">
                <a:effectLst/>
                <a:latin typeface="Calibri (Corpo)"/>
                <a:ea typeface="Calibri" panose="020F0502020204030204" pitchFamily="34" charset="0"/>
              </a:rPr>
              <a:t> by the </a:t>
            </a:r>
            <a:r>
              <a:rPr lang="it-IT" dirty="0" err="1">
                <a:effectLst/>
                <a:latin typeface="Calibri (Corpo)"/>
                <a:ea typeface="Calibri" panose="020F0502020204030204" pitchFamily="34" charset="0"/>
              </a:rPr>
              <a:t>statements</a:t>
            </a:r>
            <a:r>
              <a:rPr lang="it-IT" dirty="0">
                <a:effectLst/>
                <a:latin typeface="Calibri (Corpo)"/>
                <a:ea typeface="Calibri" panose="020F0502020204030204" pitchFamily="34" charset="0"/>
              </a:rPr>
              <a:t> of the taxi driver Zamora </a:t>
            </a:r>
            <a:r>
              <a:rPr lang="it-IT" dirty="0" err="1">
                <a:effectLst/>
                <a:latin typeface="Calibri (Corpo)"/>
                <a:ea typeface="Calibri" panose="020F0502020204030204" pitchFamily="34" charset="0"/>
              </a:rPr>
              <a:t>who</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accompanied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her</a:t>
            </a:r>
            <a:r>
              <a:rPr lang="it-IT" dirty="0">
                <a:effectLst/>
                <a:latin typeface="Calibri (Corpo)"/>
                <a:ea typeface="Calibri" panose="020F0502020204030204" pitchFamily="34" charset="0"/>
              </a:rPr>
              <a:t> to the Diaz gardens and </a:t>
            </a:r>
            <a:r>
              <a:rPr lang="it-IT" dirty="0" err="1">
                <a:effectLst/>
                <a:latin typeface="Calibri (Corpo)"/>
                <a:ea typeface="Calibri" panose="020F0502020204030204" pitchFamily="34" charset="0"/>
              </a:rPr>
              <a:t>who</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was</a:t>
            </a:r>
            <a:r>
              <a:rPr lang="it-IT" dirty="0">
                <a:effectLst/>
                <a:latin typeface="Calibri (Corpo)"/>
                <a:ea typeface="Calibri" panose="020F0502020204030204" pitchFamily="34" charset="0"/>
              </a:rPr>
              <a:t> so </a:t>
            </a:r>
            <a:r>
              <a:rPr lang="it-IT" dirty="0" err="1">
                <a:effectLst/>
                <a:latin typeface="Calibri (Corpo)"/>
                <a:ea typeface="Calibri" panose="020F0502020204030204" pitchFamily="34" charset="0"/>
              </a:rPr>
              <a:t>impressed</a:t>
            </a:r>
            <a:r>
              <a:rPr lang="it-IT" dirty="0">
                <a:effectLst/>
                <a:latin typeface="Calibri (Corpo)"/>
                <a:ea typeface="Calibri" panose="020F0502020204030204" pitchFamily="34" charset="0"/>
              </a:rPr>
              <a:t> with </a:t>
            </a:r>
            <a:r>
              <a:rPr lang="it-IT" dirty="0" err="1">
                <a:effectLst/>
                <a:latin typeface="Calibri (Corpo)"/>
                <a:ea typeface="Calibri" panose="020F0502020204030204" pitchFamily="34" charset="0"/>
              </a:rPr>
              <a:t>Pamela's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confusion</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that</a:t>
            </a:r>
            <a:r>
              <a:rPr lang="it-IT" dirty="0">
                <a:effectLst/>
                <a:latin typeface="Calibri (Corpo)"/>
                <a:ea typeface="Calibri" panose="020F0502020204030204" pitchFamily="34" charset="0"/>
              </a:rPr>
              <a:t> he </a:t>
            </a:r>
            <a:r>
              <a:rPr lang="it-IT" dirty="0" err="1">
                <a:effectLst/>
                <a:latin typeface="Calibri (Corpo)"/>
                <a:ea typeface="Calibri" panose="020F0502020204030204" pitchFamily="34" charset="0"/>
              </a:rPr>
              <a:t>wanted</a:t>
            </a:r>
            <a:r>
              <a:rPr lang="it-IT" dirty="0">
                <a:effectLst/>
                <a:latin typeface="Calibri (Corpo)"/>
                <a:ea typeface="Calibri" panose="020F0502020204030204" pitchFamily="34" charset="0"/>
              </a:rPr>
              <a:t> to take </a:t>
            </a:r>
            <a:r>
              <a:rPr lang="it-IT" dirty="0" err="1">
                <a:effectLst/>
                <a:latin typeface="Calibri (Corpo)"/>
                <a:ea typeface="Calibri" panose="020F0502020204030204" pitchFamily="34" charset="0"/>
              </a:rPr>
              <a:t>her</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even</a:t>
            </a:r>
            <a:r>
              <a:rPr lang="it-IT" dirty="0">
                <a:effectLst/>
                <a:latin typeface="Calibri (Corpo)"/>
                <a:ea typeface="Calibri" panose="020F0502020204030204" pitchFamily="34" charset="0"/>
              </a:rPr>
              <a:t> to the medicai </a:t>
            </a:r>
            <a:r>
              <a:rPr lang="it-IT" dirty="0" err="1">
                <a:effectLst/>
                <a:latin typeface="Calibri (Corpo)"/>
                <a:ea typeface="Calibri" panose="020F0502020204030204" pitchFamily="34" charset="0"/>
              </a:rPr>
              <a:t>guard</a:t>
            </a:r>
            <a:r>
              <a:rPr lang="it-IT" dirty="0">
                <a:effectLst/>
                <a:latin typeface="Calibri (Corpo)"/>
                <a:ea typeface="Calibri" panose="020F0502020204030204" pitchFamily="34" charset="0"/>
              </a:rPr>
              <a:t>.</a:t>
            </a:r>
            <a:endParaRPr lang="it-IT" dirty="0">
              <a:latin typeface="Calibri (Corpo)"/>
            </a:endParaRPr>
          </a:p>
        </p:txBody>
      </p:sp>
    </p:spTree>
    <p:extLst>
      <p:ext uri="{BB962C8B-B14F-4D97-AF65-F5344CB8AC3E}">
        <p14:creationId xmlns:p14="http://schemas.microsoft.com/office/powerpoint/2010/main" val="169061607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022DF3F-03C0-39DC-E049-4CB0BFC6E0EB}"/>
              </a:ext>
            </a:extLst>
          </p:cNvPr>
          <p:cNvSpPr>
            <a:spLocks noGrp="1"/>
          </p:cNvSpPr>
          <p:nvPr>
            <p:ph idx="1"/>
          </p:nvPr>
        </p:nvSpPr>
        <p:spPr>
          <a:xfrm>
            <a:off x="432262" y="382385"/>
            <a:ext cx="10921538" cy="5794578"/>
          </a:xfrm>
        </p:spPr>
        <p:txBody>
          <a:bodyPr>
            <a:noAutofit/>
          </a:bodyPr>
          <a:lstStyle/>
          <a:p>
            <a:pPr marL="0" indent="0">
              <a:buNone/>
            </a:pPr>
            <a:r>
              <a:rPr lang="it-IT" kern="100" dirty="0" err="1">
                <a:effectLst/>
                <a:latin typeface="Calibri (Corpo)"/>
                <a:ea typeface="Calibri" panose="020F0502020204030204" pitchFamily="34" charset="0"/>
                <a:cs typeface="Times New Roman" panose="02020603050405020304" pitchFamily="18" charset="0"/>
              </a:rPr>
              <a:t>Finally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chose</a:t>
            </a:r>
            <a:r>
              <a:rPr lang="it-IT" kern="100" dirty="0">
                <a:effectLst/>
                <a:latin typeface="Calibri (Corpo)"/>
                <a:ea typeface="Calibri" panose="020F0502020204030204" pitchFamily="34" charset="0"/>
                <a:cs typeface="Times New Roman" panose="02020603050405020304" pitchFamily="18" charset="0"/>
              </a:rPr>
              <a:t> to dedicate the last part of the </a:t>
            </a:r>
            <a:r>
              <a:rPr lang="it-IT" kern="100" dirty="0" err="1">
                <a:effectLst/>
                <a:latin typeface="Calibri (Corpo)"/>
                <a:ea typeface="Calibri" panose="020F0502020204030204" pitchFamily="34" charset="0"/>
                <a:cs typeface="Times New Roman" panose="02020603050405020304" pitchFamily="18" charset="0"/>
              </a:rPr>
              <a:t>motivation</a:t>
            </a:r>
            <a:r>
              <a:rPr lang="it-IT" kern="100" dirty="0">
                <a:effectLst/>
                <a:latin typeface="Calibri (Corpo)"/>
                <a:ea typeface="Calibri" panose="020F0502020204030204" pitchFamily="34" charset="0"/>
                <a:cs typeface="Times New Roman" panose="02020603050405020304" pitchFamily="18" charset="0"/>
              </a:rPr>
              <a:t> to the </a:t>
            </a:r>
            <a:r>
              <a:rPr lang="it-IT" kern="100" dirty="0" err="1">
                <a:effectLst/>
                <a:latin typeface="Calibri (Corpo)"/>
                <a:ea typeface="Calibri" panose="020F0502020204030204" pitchFamily="34" charset="0"/>
                <a:cs typeface="Times New Roman" panose="02020603050405020304" pitchFamily="18" charset="0"/>
              </a:rPr>
              <a:t>statements</a:t>
            </a:r>
            <a:r>
              <a:rPr lang="it-IT" kern="100" dirty="0">
                <a:effectLst/>
                <a:latin typeface="Calibri (Corpo)"/>
                <a:ea typeface="Calibri" panose="020F0502020204030204" pitchFamily="34" charset="0"/>
                <a:cs typeface="Times New Roman" panose="02020603050405020304" pitchFamily="18" charset="0"/>
              </a:rPr>
              <a:t> of </a:t>
            </a:r>
            <a:r>
              <a:rPr lang="it-IT" kern="100" dirty="0" err="1">
                <a:effectLst/>
                <a:latin typeface="Calibri (Corpo)"/>
                <a:ea typeface="Calibri" panose="020F0502020204030204" pitchFamily="34" charset="0"/>
                <a:cs typeface="Times New Roman" panose="02020603050405020304" pitchFamily="18" charset="0"/>
              </a:rPr>
              <a:t>witness</a:t>
            </a:r>
            <a:r>
              <a:rPr lang="it-IT" kern="100" dirty="0">
                <a:effectLst/>
                <a:latin typeface="Calibri (Corpo)"/>
                <a:ea typeface="Calibri" panose="020F0502020204030204" pitchFamily="34" charset="0"/>
                <a:cs typeface="Times New Roman" panose="02020603050405020304" pitchFamily="18" charset="0"/>
              </a:rPr>
              <a:t> Marino Vincenzo, collaborator of </a:t>
            </a:r>
            <a:r>
              <a:rPr lang="it-IT" kern="100" dirty="0" err="1">
                <a:effectLst/>
                <a:latin typeface="Calibri (Corpo)"/>
                <a:ea typeface="Calibri" panose="020F0502020204030204" pitchFamily="34" charset="0"/>
                <a:cs typeface="Times New Roman" panose="02020603050405020304" pitchFamily="18" charset="0"/>
              </a:rPr>
              <a:t>justice</a:t>
            </a:r>
            <a:r>
              <a:rPr lang="it-IT" kern="100" dirty="0">
                <a:effectLst/>
                <a:latin typeface="Calibri (Corpo)"/>
                <a:ea typeface="Calibri" panose="020F0502020204030204" pitchFamily="34" charset="0"/>
                <a:cs typeface="Times New Roman" panose="02020603050405020304" pitchFamily="18" charset="0"/>
              </a:rPr>
              <a:t>, from </a:t>
            </a:r>
            <a:r>
              <a:rPr lang="it-IT" kern="100" dirty="0" err="1">
                <a:effectLst/>
                <a:latin typeface="Calibri (Corpo)"/>
                <a:ea typeface="Calibri" panose="020F0502020204030204" pitchFamily="34" charset="0"/>
                <a:cs typeface="Times New Roman" panose="02020603050405020304" pitchFamily="18" charset="0"/>
              </a:rPr>
              <a:t>which</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indeed</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preliminary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investigation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proceeded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declarations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that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instead</a:t>
            </a:r>
            <a:r>
              <a:rPr lang="it-IT" kern="100" dirty="0">
                <a:effectLst/>
                <a:latin typeface="Calibri (Corpo)"/>
                <a:ea typeface="Calibri" panose="020F0502020204030204" pitchFamily="34" charset="0"/>
                <a:cs typeface="Times New Roman" panose="02020603050405020304" pitchFamily="18" charset="0"/>
              </a:rPr>
              <a:t>, are </a:t>
            </a:r>
            <a:r>
              <a:rPr lang="it-IT" kern="100" dirty="0" err="1">
                <a:effectLst/>
                <a:latin typeface="Calibri (Corpo)"/>
                <a:ea typeface="Calibri" panose="020F0502020204030204" pitchFamily="34" charset="0"/>
                <a:cs typeface="Times New Roman" panose="02020603050405020304" pitchFamily="18" charset="0"/>
              </a:rPr>
              <a:t>without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foundation</a:t>
            </a:r>
            <a:r>
              <a:rPr lang="it-IT" kern="100" dirty="0">
                <a:effectLst/>
                <a:latin typeface="Calibri (Corpo)"/>
                <a:ea typeface="Calibri" panose="020F0502020204030204" pitchFamily="34" charset="0"/>
                <a:cs typeface="Times New Roman" panose="02020603050405020304" pitchFamily="18" charset="0"/>
              </a:rPr>
              <a:t> and </a:t>
            </a:r>
            <a:r>
              <a:rPr lang="it-IT" kern="100" dirty="0" err="1">
                <a:effectLst/>
                <a:latin typeface="Calibri (Corpo)"/>
                <a:ea typeface="Calibri" panose="020F0502020204030204" pitchFamily="34" charset="0"/>
                <a:cs typeface="Times New Roman" panose="02020603050405020304" pitchFamily="18" charset="0"/>
              </a:rPr>
              <a:t>seem</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rather</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results</a:t>
            </a:r>
            <a:r>
              <a:rPr lang="it-IT" kern="100" dirty="0">
                <a:effectLst/>
                <a:latin typeface="Calibri (Corpo)"/>
                <a:ea typeface="Calibri" panose="020F0502020204030204" pitchFamily="34" charset="0"/>
                <a:cs typeface="Times New Roman" panose="02020603050405020304" pitchFamily="18" charset="0"/>
              </a:rPr>
              <a:t> of news reports (in celi n.1 in </a:t>
            </a:r>
            <a:r>
              <a:rPr lang="it-IT" kern="100" dirty="0" err="1">
                <a:effectLst/>
                <a:latin typeface="Calibri (Corpo)"/>
                <a:ea typeface="Calibri" panose="020F0502020204030204" pitchFamily="34" charset="0"/>
                <a:cs typeface="Times New Roman" panose="02020603050405020304" pitchFamily="18" charset="0"/>
              </a:rPr>
              <a:t>which</a:t>
            </a:r>
            <a:r>
              <a:rPr lang="it-IT" kern="100" dirty="0">
                <a:effectLst/>
                <a:latin typeface="Calibri (Corpo)"/>
                <a:ea typeface="Calibri" panose="020F0502020204030204" pitchFamily="34" charset="0"/>
                <a:cs typeface="Times New Roman" panose="02020603050405020304" pitchFamily="18" charset="0"/>
              </a:rPr>
              <a:t> Marino </a:t>
            </a:r>
            <a:r>
              <a:rPr lang="it-IT" kern="100" dirty="0" err="1">
                <a:effectLst/>
                <a:latin typeface="Calibri (Corpo)"/>
                <a:ea typeface="Calibri" panose="020F0502020204030204" pitchFamily="34" charset="0"/>
                <a:cs typeface="Times New Roman" panose="02020603050405020304" pitchFamily="18" charset="0"/>
              </a:rPr>
              <a:t>was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staying</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there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was</a:t>
            </a:r>
            <a:r>
              <a:rPr lang="it-IT" kern="100" dirty="0">
                <a:effectLst/>
                <a:latin typeface="Calibri (Corpo)"/>
                <a:ea typeface="Calibri" panose="020F0502020204030204" pitchFamily="34" charset="0"/>
                <a:cs typeface="Times New Roman" panose="02020603050405020304" pitchFamily="18" charset="0"/>
              </a:rPr>
              <a:t> a </a:t>
            </a:r>
            <a:r>
              <a:rPr lang="it-IT" kern="100" dirty="0" err="1">
                <a:effectLst/>
                <a:latin typeface="Calibri (Corpo)"/>
                <a:ea typeface="Calibri" panose="020F0502020204030204" pitchFamily="34" charset="0"/>
                <a:cs typeface="Times New Roman" panose="02020603050405020304" pitchFamily="18" charset="0"/>
              </a:rPr>
              <a:t>television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see</a:t>
            </a:r>
            <a:r>
              <a:rPr lang="it-IT" kern="100" dirty="0">
                <a:effectLst/>
                <a:latin typeface="Calibri (Corpo)"/>
                <a:ea typeface="Calibri" panose="020F0502020204030204" pitchFamily="34" charset="0"/>
                <a:cs typeface="Times New Roman" panose="02020603050405020304" pitchFamily="18" charset="0"/>
              </a:rPr>
              <a:t> pag.119 of the </a:t>
            </a:r>
            <a:r>
              <a:rPr lang="it-IT" kern="100" dirty="0" err="1">
                <a:effectLst/>
                <a:latin typeface="Calibri (Corpo)"/>
                <a:ea typeface="Calibri" panose="020F0502020204030204" pitchFamily="34" charset="0"/>
                <a:cs typeface="Times New Roman" panose="02020603050405020304" pitchFamily="18" charset="0"/>
              </a:rPr>
              <a:t>testimony</a:t>
            </a:r>
            <a:r>
              <a:rPr lang="it-IT" kern="100" dirty="0">
                <a:effectLst/>
                <a:latin typeface="Calibri (Corpo)"/>
                <a:ea typeface="Calibri" panose="020F0502020204030204" pitchFamily="34" charset="0"/>
                <a:cs typeface="Times New Roman" panose="02020603050405020304" pitchFamily="18" charset="0"/>
              </a:rPr>
              <a:t> of Giardini) and </a:t>
            </a:r>
            <a:r>
              <a:rPr lang="it-IT" kern="100" dirty="0" err="1">
                <a:effectLst/>
                <a:latin typeface="Calibri (Corpo)"/>
                <a:ea typeface="Calibri" panose="020F0502020204030204" pitchFamily="34" charset="0"/>
                <a:cs typeface="Times New Roman" panose="02020603050405020304" pitchFamily="18" charset="0"/>
              </a:rPr>
              <a:t>not</a:t>
            </a:r>
            <a:r>
              <a:rPr lang="it-IT" kern="100" dirty="0">
                <a:effectLst/>
                <a:latin typeface="Calibri (Corpo)"/>
                <a:ea typeface="Calibri" panose="020F0502020204030204" pitchFamily="34" charset="0"/>
                <a:cs typeface="Times New Roman" panose="02020603050405020304" pitchFamily="18" charset="0"/>
              </a:rPr>
              <a:t> of </a:t>
            </a:r>
            <a:r>
              <a:rPr lang="it-IT" kern="100" dirty="0" err="1">
                <a:effectLst/>
                <a:latin typeface="Calibri (Corpo)"/>
                <a:ea typeface="Calibri" panose="020F0502020204030204" pitchFamily="34" charset="0"/>
                <a:cs typeface="Times New Roman" panose="02020603050405020304" pitchFamily="18" charset="0"/>
              </a:rPr>
              <a:t>circumstances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directly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learned</a:t>
            </a:r>
            <a:r>
              <a:rPr lang="it-IT" kern="100" dirty="0">
                <a:effectLst/>
                <a:latin typeface="Calibri (Corpo)"/>
                <a:ea typeface="Calibri" panose="020F0502020204030204" pitchFamily="34" charset="0"/>
                <a:cs typeface="Times New Roman" panose="02020603050405020304" pitchFamily="18" charset="0"/>
              </a:rPr>
              <a:t> by the </a:t>
            </a:r>
            <a:r>
              <a:rPr lang="it-IT" kern="100" dirty="0" err="1">
                <a:effectLst/>
                <a:latin typeface="Calibri (Corpo)"/>
                <a:ea typeface="Calibri" panose="020F0502020204030204" pitchFamily="34" charset="0"/>
                <a:cs typeface="Times New Roman" panose="02020603050405020304" pitchFamily="18" charset="0"/>
              </a:rPr>
              <a:t>defendant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cleverly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combined</a:t>
            </a:r>
            <a:r>
              <a:rPr lang="it-IT" kern="100" dirty="0">
                <a:effectLst/>
                <a:latin typeface="Calibri (Corpo)"/>
                <a:ea typeface="Calibri" panose="020F0502020204030204" pitchFamily="34" charset="0"/>
                <a:cs typeface="Times New Roman" panose="02020603050405020304" pitchFamily="18" charset="0"/>
              </a:rPr>
              <a:t> with information </a:t>
            </a:r>
            <a:r>
              <a:rPr lang="it-IT" kern="100" dirty="0" err="1">
                <a:effectLst/>
                <a:latin typeface="Calibri (Corpo)"/>
                <a:ea typeface="Calibri" panose="020F0502020204030204" pitchFamily="34" charset="0"/>
                <a:cs typeface="Times New Roman" panose="02020603050405020304" pitchFamily="18" charset="0"/>
              </a:rPr>
              <a:t>picked</a:t>
            </a:r>
            <a:r>
              <a:rPr lang="it-IT" kern="100" dirty="0">
                <a:effectLst/>
                <a:latin typeface="Calibri (Corpo)"/>
                <a:ea typeface="Calibri" panose="020F0502020204030204" pitchFamily="34" charset="0"/>
                <a:cs typeface="Times New Roman" panose="02020603050405020304" pitchFamily="18" charset="0"/>
              </a:rPr>
              <a:t> up in </a:t>
            </a:r>
            <a:r>
              <a:rPr lang="it-IT" kern="100" dirty="0" err="1">
                <a:effectLst/>
                <a:latin typeface="Calibri (Corpo)"/>
                <a:ea typeface="Calibri" panose="020F0502020204030204" pitchFamily="34" charset="0"/>
                <a:cs typeface="Times New Roman" panose="02020603050405020304" pitchFamily="18" charset="0"/>
              </a:rPr>
              <a:t>prison</a:t>
            </a:r>
            <a:r>
              <a:rPr lang="it-IT" kern="100" dirty="0">
                <a:effectLst/>
                <a:latin typeface="Calibri (Corpo)"/>
                <a:ea typeface="Calibri" panose="020F0502020204030204" pitchFamily="34" charset="0"/>
                <a:cs typeface="Times New Roman" panose="02020603050405020304" pitchFamily="18" charset="0"/>
              </a:rPr>
              <a:t>, of sure </a:t>
            </a:r>
            <a:r>
              <a:rPr lang="it-IT" kern="100" dirty="0" err="1">
                <a:effectLst/>
                <a:latin typeface="Calibri (Corpo)"/>
                <a:ea typeface="Calibri" panose="020F0502020204030204" pitchFamily="34" charset="0"/>
                <a:cs typeface="Times New Roman" panose="02020603050405020304" pitchFamily="18" charset="0"/>
              </a:rPr>
              <a:t>suggestíon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even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if</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coincident</a:t>
            </a:r>
            <a:r>
              <a:rPr lang="it-IT" kern="100" dirty="0">
                <a:effectLst/>
                <a:latin typeface="Calibri (Corpo)"/>
                <a:ea typeface="Calibri" panose="020F0502020204030204" pitchFamily="34" charset="0"/>
                <a:cs typeface="Times New Roman" panose="02020603050405020304" pitchFamily="18" charset="0"/>
              </a:rPr>
              <a:t> (and </a:t>
            </a:r>
            <a:r>
              <a:rPr lang="it-IT" kern="100" dirty="0" err="1">
                <a:effectLst/>
                <a:latin typeface="Calibri (Corpo)"/>
                <a:ea typeface="Calibri" panose="020F0502020204030204" pitchFamily="34" charset="0"/>
                <a:cs typeface="Times New Roman" panose="02020603050405020304" pitchFamily="18" charset="0"/>
              </a:rPr>
              <a:t>we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say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why</a:t>
            </a:r>
            <a:r>
              <a:rPr lang="it-IT" kern="100" dirty="0">
                <a:effectLst/>
                <a:latin typeface="Calibri (Corpo)"/>
                <a:ea typeface="Calibri" panose="020F0502020204030204" pitchFamily="34" charset="0"/>
                <a:cs typeface="Times New Roman" panose="02020603050405020304" pitchFamily="18" charset="0"/>
              </a:rPr>
              <a:t>) in some points with the </a:t>
            </a:r>
            <a:r>
              <a:rPr lang="it-IT" kern="100" dirty="0" err="1">
                <a:effectLst/>
                <a:latin typeface="Calibri (Corpo)"/>
                <a:ea typeface="Calibri" panose="020F0502020204030204" pitchFamily="34" charset="0"/>
                <a:cs typeface="Times New Roman" panose="02020603050405020304" pitchFamily="18" charset="0"/>
              </a:rPr>
              <a:t>reconstruction</a:t>
            </a:r>
            <a:r>
              <a:rPr lang="it-IT" kern="100" dirty="0">
                <a:effectLst/>
                <a:latin typeface="Calibri (Corpo)"/>
                <a:ea typeface="Calibri" panose="020F0502020204030204" pitchFamily="34" charset="0"/>
                <a:cs typeface="Times New Roman" panose="02020603050405020304" pitchFamily="18" charset="0"/>
              </a:rPr>
              <a:t> of the trial case. </a:t>
            </a:r>
            <a:r>
              <a:rPr lang="it-IT" kern="100" dirty="0" err="1">
                <a:effectLst/>
                <a:latin typeface="Calibri (Corpo)"/>
                <a:ea typeface="Calibri" panose="020F0502020204030204" pitchFamily="34" charset="0"/>
                <a:cs typeface="Times New Roman" panose="02020603050405020304" pitchFamily="18" charset="0"/>
              </a:rPr>
              <a:t>Suddenly</a:t>
            </a:r>
            <a:r>
              <a:rPr lang="it-IT" kern="100" dirty="0">
                <a:effectLst/>
                <a:latin typeface="Calibri (Corpo)"/>
                <a:ea typeface="Calibri" panose="020F0502020204030204" pitchFamily="34" charset="0"/>
                <a:cs typeface="Times New Roman" panose="02020603050405020304" pitchFamily="18" charset="0"/>
              </a:rPr>
              <a:t> the impromptu </a:t>
            </a:r>
            <a:r>
              <a:rPr lang="it-IT" kern="100" dirty="0" err="1">
                <a:effectLst/>
                <a:latin typeface="Calibri (Corpo)"/>
                <a:ea typeface="Calibri" panose="020F0502020204030204" pitchFamily="34" charset="0"/>
                <a:cs typeface="Times New Roman" panose="02020603050405020304" pitchFamily="18" charset="0"/>
              </a:rPr>
              <a:t>propalations</a:t>
            </a:r>
            <a:r>
              <a:rPr lang="it-IT" kern="100" dirty="0">
                <a:effectLst/>
                <a:latin typeface="Calibri (Corpo)"/>
                <a:ea typeface="Calibri" panose="020F0502020204030204" pitchFamily="34" charset="0"/>
                <a:cs typeface="Times New Roman" panose="02020603050405020304" pitchFamily="18" charset="0"/>
              </a:rPr>
              <a:t> of Marino, a </a:t>
            </a:r>
            <a:r>
              <a:rPr lang="it-IT" kern="100" dirty="0" err="1">
                <a:effectLst/>
                <a:latin typeface="Calibri (Corpo)"/>
                <a:ea typeface="Calibri" panose="020F0502020204030204" pitchFamily="34" charset="0"/>
                <a:cs typeface="Times New Roman" panose="02020603050405020304" pitchFamily="18" charset="0"/>
              </a:rPr>
              <a:t>detained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person</a:t>
            </a:r>
            <a:r>
              <a:rPr lang="it-IT" kern="100" dirty="0">
                <a:effectLst/>
                <a:latin typeface="Calibri (Corpo)"/>
                <a:ea typeface="Calibri" panose="020F0502020204030204" pitchFamily="34" charset="0"/>
                <a:cs typeface="Times New Roman" panose="02020603050405020304" pitchFamily="18" charset="0"/>
              </a:rPr>
              <a:t>, of </a:t>
            </a:r>
            <a:r>
              <a:rPr lang="it-IT" kern="100" dirty="0" err="1">
                <a:effectLst/>
                <a:latin typeface="Calibri (Corpo)"/>
                <a:ea typeface="Calibri" panose="020F0502020204030204" pitchFamily="34" charset="0"/>
                <a:cs typeface="Times New Roman" panose="02020603050405020304" pitchFamily="18" charset="0"/>
              </a:rPr>
              <a:t>proven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criminal</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depth</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broke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into</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process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claiming</a:t>
            </a:r>
            <a:r>
              <a:rPr lang="it-IT" kern="100" dirty="0">
                <a:effectLst/>
                <a:latin typeface="Calibri (Corpo)"/>
                <a:ea typeface="Calibri" panose="020F0502020204030204" pitchFamily="34" charset="0"/>
                <a:cs typeface="Times New Roman" panose="02020603050405020304" pitchFamily="18" charset="0"/>
              </a:rPr>
              <a:t> for </a:t>
            </a:r>
            <a:r>
              <a:rPr lang="it-IT" kern="100" dirty="0" err="1">
                <a:effectLst/>
                <a:latin typeface="Calibri (Corpo)"/>
                <a:ea typeface="Calibri" panose="020F0502020204030204" pitchFamily="34" charset="0"/>
                <a:cs typeface="Times New Roman" panose="02020603050405020304" pitchFamily="18" charset="0"/>
              </a:rPr>
              <a:t>himself</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role</a:t>
            </a:r>
            <a:r>
              <a:rPr lang="it-IT" kern="100" dirty="0">
                <a:effectLst/>
                <a:latin typeface="Calibri (Corpo)"/>
                <a:ea typeface="Calibri" panose="020F0502020204030204" pitchFamily="34" charset="0"/>
                <a:cs typeface="Times New Roman" panose="02020603050405020304" pitchFamily="18" charset="0"/>
              </a:rPr>
              <a:t> of "</a:t>
            </a:r>
            <a:r>
              <a:rPr lang="it-IT" kern="100" dirty="0" err="1">
                <a:effectLst/>
                <a:latin typeface="Calibri (Corpo)"/>
                <a:ea typeface="Calibri" panose="020F0502020204030204" pitchFamily="34" charset="0"/>
                <a:cs typeface="Times New Roman" panose="02020603050405020304" pitchFamily="18" charset="0"/>
              </a:rPr>
              <a:t>bearer</a:t>
            </a:r>
            <a:r>
              <a:rPr lang="it-IT" kern="100" dirty="0">
                <a:effectLst/>
                <a:latin typeface="Calibri (Corpo)"/>
                <a:ea typeface="Calibri" panose="020F0502020204030204" pitchFamily="34" charset="0"/>
                <a:cs typeface="Times New Roman" panose="02020603050405020304" pitchFamily="18" charset="0"/>
              </a:rPr>
              <a:t>" of truth </a:t>
            </a:r>
            <a:r>
              <a:rPr lang="it-IT" kern="100" dirty="0" err="1">
                <a:effectLst/>
                <a:latin typeface="Calibri (Corpo)"/>
                <a:ea typeface="Calibri" panose="020F0502020204030204" pitchFamily="34" charset="0"/>
                <a:cs typeface="Times New Roman" panose="02020603050405020304" pitchFamily="18" charset="0"/>
              </a:rPr>
              <a:t>gathered</a:t>
            </a:r>
            <a:r>
              <a:rPr lang="it-IT" kern="100" dirty="0">
                <a:effectLst/>
                <a:latin typeface="Calibri (Corpo)"/>
                <a:ea typeface="Calibri" panose="020F0502020204030204" pitchFamily="34" charset="0"/>
                <a:cs typeface="Times New Roman" panose="02020603050405020304" pitchFamily="18" charset="0"/>
              </a:rPr>
              <a:t> in a </a:t>
            </a:r>
            <a:r>
              <a:rPr lang="it-IT" kern="100" dirty="0" err="1">
                <a:effectLst/>
                <a:latin typeface="Calibri (Corpo)"/>
                <a:ea typeface="Calibri" panose="020F0502020204030204" pitchFamily="34" charset="0"/>
                <a:cs typeface="Times New Roman" panose="02020603050405020304" pitchFamily="18" charset="0"/>
              </a:rPr>
              <a:t>prison</a:t>
            </a:r>
            <a:r>
              <a:rPr lang="it-IT" kern="100" dirty="0">
                <a:effectLst/>
                <a:latin typeface="Calibri (Corpo)"/>
                <a:ea typeface="Calibri" panose="020F0502020204030204" pitchFamily="34" charset="0"/>
                <a:cs typeface="Times New Roman" panose="02020603050405020304" pitchFamily="18" charset="0"/>
              </a:rPr>
              <a:t> setting, on the </a:t>
            </a:r>
            <a:r>
              <a:rPr lang="it-IT" kern="100" dirty="0" err="1">
                <a:effectLst/>
                <a:latin typeface="Calibri (Corpo)"/>
                <a:ea typeface="Calibri" panose="020F0502020204030204" pitchFamily="34" charset="0"/>
                <a:cs typeface="Times New Roman" panose="02020603050405020304" pitchFamily="18" charset="0"/>
              </a:rPr>
              <a:t>occasion</a:t>
            </a:r>
            <a:r>
              <a:rPr lang="it-IT" kern="100" dirty="0">
                <a:effectLst/>
                <a:latin typeface="Calibri (Corpo)"/>
                <a:ea typeface="Calibri" panose="020F0502020204030204" pitchFamily="34" charset="0"/>
                <a:cs typeface="Times New Roman" panose="02020603050405020304" pitchFamily="18" charset="0"/>
              </a:rPr>
              <a:t> of </a:t>
            </a:r>
            <a:r>
              <a:rPr lang="it-IT" kern="100" dirty="0" err="1">
                <a:effectLst/>
                <a:latin typeface="Calibri (Corpo)"/>
                <a:ea typeface="Calibri" panose="020F0502020204030204" pitchFamily="34" charset="0"/>
                <a:cs typeface="Times New Roman" panose="02020603050405020304" pitchFamily="18" charset="0"/>
              </a:rPr>
              <a:t>alleged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misplaced</a:t>
            </a:r>
            <a:r>
              <a:rPr lang="it-IT" kern="100" dirty="0">
                <a:effectLst/>
                <a:latin typeface="Calibri (Corpo)"/>
                <a:ea typeface="Calibri" panose="020F0502020204030204" pitchFamily="34" charset="0"/>
                <a:cs typeface="Times New Roman" panose="02020603050405020304" pitchFamily="18" charset="0"/>
              </a:rPr>
              <a:t> confidences </a:t>
            </a:r>
            <a:r>
              <a:rPr lang="it-IT" kern="100" dirty="0" err="1">
                <a:effectLst/>
                <a:latin typeface="Calibri (Corpo)"/>
                <a:ea typeface="Calibri" panose="020F0502020204030204" pitchFamily="34" charset="0"/>
                <a:cs typeface="Times New Roman" panose="02020603050405020304" pitchFamily="18" charset="0"/>
              </a:rPr>
              <a:t>during</a:t>
            </a:r>
            <a:r>
              <a:rPr lang="it-IT" kern="100" dirty="0">
                <a:effectLst/>
                <a:latin typeface="Calibri (Corpo)"/>
                <a:ea typeface="Calibri" panose="020F0502020204030204" pitchFamily="34" charset="0"/>
                <a:cs typeface="Times New Roman" panose="02020603050405020304" pitchFamily="18" charset="0"/>
              </a:rPr>
              <a:t> moments of social interaction.</a:t>
            </a:r>
          </a:p>
          <a:p>
            <a:pPr marL="0" indent="0">
              <a:buNone/>
            </a:pPr>
            <a:endParaRPr lang="it-IT" dirty="0">
              <a:latin typeface="Calibri (Corpo)"/>
            </a:endParaRPr>
          </a:p>
        </p:txBody>
      </p:sp>
    </p:spTree>
    <p:extLst>
      <p:ext uri="{BB962C8B-B14F-4D97-AF65-F5344CB8AC3E}">
        <p14:creationId xmlns:p14="http://schemas.microsoft.com/office/powerpoint/2010/main" val="399844294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0EB8B50-6A05-214F-ABA1-92B8421627FE}"/>
              </a:ext>
            </a:extLst>
          </p:cNvPr>
          <p:cNvSpPr>
            <a:spLocks noGrp="1"/>
          </p:cNvSpPr>
          <p:nvPr>
            <p:ph idx="1"/>
          </p:nvPr>
        </p:nvSpPr>
        <p:spPr>
          <a:xfrm>
            <a:off x="448887" y="532015"/>
            <a:ext cx="10904913" cy="5644948"/>
          </a:xfrm>
        </p:spPr>
        <p:txBody>
          <a:bodyPr>
            <a:normAutofit/>
          </a:bodyPr>
          <a:lstStyle/>
          <a:p>
            <a:pPr marL="0" indent="0">
              <a:buNone/>
            </a:pPr>
            <a:r>
              <a:rPr lang="it-IT" sz="3200" dirty="0" err="1">
                <a:effectLst/>
                <a:latin typeface="Calibri (Corpo)"/>
                <a:ea typeface="Calibri" panose="020F0502020204030204" pitchFamily="34" charset="0"/>
              </a:rPr>
              <a:t>Having</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recovered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completely</a:t>
            </a:r>
            <a:r>
              <a:rPr lang="it-IT" sz="3200" dirty="0">
                <a:effectLst/>
                <a:latin typeface="Calibri (Corpo)"/>
                <a:ea typeface="Calibri" panose="020F0502020204030204" pitchFamily="34" charset="0"/>
              </a:rPr>
              <a:t>, the girl </a:t>
            </a:r>
            <a:r>
              <a:rPr lang="it-IT" sz="3200" dirty="0" err="1">
                <a:effectLst/>
                <a:latin typeface="Calibri (Corpo)"/>
                <a:ea typeface="Calibri" panose="020F0502020204030204" pitchFamily="34" charset="0"/>
              </a:rPr>
              <a:t>would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have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threatened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Oseghale</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denounce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him</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if</a:t>
            </a:r>
            <a:r>
              <a:rPr lang="it-IT" sz="3200" dirty="0">
                <a:effectLst/>
                <a:latin typeface="Calibri (Corpo)"/>
                <a:ea typeface="Calibri" panose="020F0502020204030204" pitchFamily="34" charset="0"/>
              </a:rPr>
              <a:t> he </a:t>
            </a:r>
            <a:r>
              <a:rPr lang="it-IT" sz="3200" dirty="0" err="1">
                <a:effectLst/>
                <a:latin typeface="Calibri (Corpo)"/>
                <a:ea typeface="Calibri" panose="020F0502020204030204" pitchFamily="34" charset="0"/>
              </a:rPr>
              <a:t>had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not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allowed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her</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leave</a:t>
            </a:r>
            <a:r>
              <a:rPr lang="it-IT" sz="3200" dirty="0">
                <a:effectLst/>
                <a:latin typeface="Calibri (Corpo)"/>
                <a:ea typeface="Calibri" panose="020F0502020204030204" pitchFamily="34" charset="0"/>
              </a:rPr>
              <a:t> the house to catch the </a:t>
            </a:r>
            <a:r>
              <a:rPr lang="it-IT" sz="3200" dirty="0" err="1">
                <a:effectLst/>
                <a:latin typeface="Calibri (Corpo)"/>
                <a:ea typeface="Calibri" panose="020F0502020204030204" pitchFamily="34" charset="0"/>
              </a:rPr>
              <a:t>train</a:t>
            </a:r>
            <a:r>
              <a:rPr lang="it-IT" sz="3200" dirty="0">
                <a:effectLst/>
                <a:latin typeface="Calibri (Corpo)"/>
                <a:ea typeface="Calibri" panose="020F0502020204030204" pitchFamily="34" charset="0"/>
              </a:rPr>
              <a:t> and </a:t>
            </a:r>
            <a:r>
              <a:rPr lang="it-IT" sz="3200" dirty="0" err="1">
                <a:effectLst/>
                <a:latin typeface="Calibri (Corpo)"/>
                <a:ea typeface="Calibri" panose="020F0502020204030204" pitchFamily="34" charset="0"/>
              </a:rPr>
              <a:t>reach</a:t>
            </a:r>
            <a:r>
              <a:rPr lang="it-IT" sz="3200" dirty="0">
                <a:effectLst/>
                <a:latin typeface="Calibri (Corpo)"/>
                <a:ea typeface="Calibri" panose="020F0502020204030204" pitchFamily="34" charset="0"/>
              </a:rPr>
              <a:t> Rome. </a:t>
            </a:r>
            <a:r>
              <a:rPr lang="it-IT" sz="3200" dirty="0" err="1">
                <a:effectLst/>
                <a:latin typeface="Calibri (Corpo)"/>
                <a:ea typeface="Calibri" panose="020F0502020204030204" pitchFamily="34" charset="0"/>
              </a:rPr>
              <a:t>Thus</a:t>
            </a:r>
            <a:r>
              <a:rPr lang="it-IT" sz="3200" dirty="0">
                <a:effectLst/>
                <a:latin typeface="Calibri (Corpo)"/>
                <a:ea typeface="Calibri" panose="020F0502020204030204" pitchFamily="34" charset="0"/>
              </a:rPr>
              <a:t> a </a:t>
            </a:r>
            <a:r>
              <a:rPr lang="it-IT" sz="3200" dirty="0" err="1">
                <a:effectLst/>
                <a:latin typeface="Calibri (Corpo)"/>
                <a:ea typeface="Calibri" panose="020F0502020204030204" pitchFamily="34" charset="0"/>
              </a:rPr>
              <a:t>fight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would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have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arisen</a:t>
            </a:r>
            <a:r>
              <a:rPr lang="it-IT" sz="3200" dirty="0">
                <a:effectLst/>
                <a:latin typeface="Calibri (Corpo)"/>
                <a:ea typeface="Calibri" panose="020F0502020204030204" pitchFamily="34" charset="0"/>
              </a:rPr>
              <a:t> in the </a:t>
            </a:r>
            <a:r>
              <a:rPr lang="it-IT" sz="3200" dirty="0" err="1">
                <a:effectLst/>
                <a:latin typeface="Calibri (Corpo)"/>
                <a:ea typeface="Calibri" panose="020F0502020204030204" pitchFamily="34" charset="0"/>
              </a:rPr>
              <a:t>course</a:t>
            </a:r>
            <a:r>
              <a:rPr lang="it-IT" sz="3200" dirty="0">
                <a:effectLst/>
                <a:latin typeface="Calibri (Corpo)"/>
                <a:ea typeface="Calibri" panose="020F0502020204030204" pitchFamily="34" charset="0"/>
              </a:rPr>
              <a:t> of </a:t>
            </a:r>
            <a:r>
              <a:rPr lang="it-IT" sz="3200" dirty="0" err="1">
                <a:effectLst/>
                <a:latin typeface="Calibri (Corpo)"/>
                <a:ea typeface="Calibri" panose="020F0502020204030204" pitchFamily="34" charset="0"/>
              </a:rPr>
              <a:t>which</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Oseghale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wouid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have</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struck</a:t>
            </a:r>
            <a:r>
              <a:rPr lang="it-IT" sz="3200" dirty="0">
                <a:effectLst/>
                <a:latin typeface="Calibri (Corpo)"/>
                <a:ea typeface="Calibri" panose="020F0502020204030204" pitchFamily="34" charset="0"/>
              </a:rPr>
              <a:t> the first </a:t>
            </a:r>
            <a:r>
              <a:rPr lang="it-IT" sz="3200" dirty="0" err="1">
                <a:effectLst/>
                <a:latin typeface="Calibri (Corpo)"/>
                <a:ea typeface="Calibri" panose="020F0502020204030204" pitchFamily="34" charset="0"/>
              </a:rPr>
              <a:t>stab</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at</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height</a:t>
            </a:r>
            <a:r>
              <a:rPr lang="it-IT" sz="3200" dirty="0">
                <a:effectLst/>
                <a:latin typeface="Calibri (Corpo)"/>
                <a:ea typeface="Calibri" panose="020F0502020204030204" pitchFamily="34" charset="0"/>
              </a:rPr>
              <a:t> of the </a:t>
            </a:r>
            <a:r>
              <a:rPr lang="it-IT" sz="3200" dirty="0" err="1">
                <a:effectLst/>
                <a:latin typeface="Calibri (Corpo)"/>
                <a:ea typeface="Calibri" panose="020F0502020204030204" pitchFamily="34" charset="0"/>
              </a:rPr>
              <a:t>liver</a:t>
            </a:r>
            <a:r>
              <a:rPr lang="it-IT" sz="3200" dirty="0">
                <a:effectLst/>
                <a:latin typeface="Calibri (Corpo)"/>
                <a:ea typeface="Calibri" panose="020F0502020204030204" pitchFamily="34" charset="0"/>
              </a:rPr>
              <a:t> of the </a:t>
            </a:r>
            <a:r>
              <a:rPr lang="it-IT" sz="3200" dirty="0" err="1">
                <a:effectLst/>
                <a:latin typeface="Calibri (Corpo)"/>
                <a:ea typeface="Calibri" panose="020F0502020204030204" pitchFamily="34" charset="0"/>
              </a:rPr>
              <a:t>young</a:t>
            </a:r>
            <a:r>
              <a:rPr lang="it-IT" sz="3200" dirty="0">
                <a:effectLst/>
                <a:latin typeface="Calibri (Corpo)"/>
                <a:ea typeface="Calibri" panose="020F0502020204030204" pitchFamily="34" charset="0"/>
              </a:rPr>
              <a:t> woman </a:t>
            </a:r>
            <a:r>
              <a:rPr lang="it-IT" sz="3200" dirty="0" err="1">
                <a:effectLst/>
                <a:latin typeface="Calibri (Corpo)"/>
                <a:ea typeface="Calibri" panose="020F0502020204030204" pitchFamily="34" charset="0"/>
              </a:rPr>
              <a:t>who</a:t>
            </a:r>
            <a:r>
              <a:rPr lang="it-IT" sz="3200" dirty="0">
                <a:effectLst/>
                <a:latin typeface="Calibri (Corpo)"/>
                <a:ea typeface="Calibri" panose="020F0502020204030204" pitchFamily="34" charset="0"/>
              </a:rPr>
              <a:t> feti to the ground, </a:t>
            </a:r>
            <a:r>
              <a:rPr lang="it-IT" sz="3200" dirty="0" err="1">
                <a:effectLst/>
                <a:latin typeface="Calibri (Corpo)"/>
                <a:ea typeface="Calibri" panose="020F0502020204030204" pitchFamily="34" charset="0"/>
              </a:rPr>
              <a:t>fainting</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Hence</a:t>
            </a:r>
            <a:r>
              <a:rPr lang="it-IT" sz="3200" dirty="0">
                <a:effectLst/>
                <a:latin typeface="Calibri (Corpo)"/>
                <a:ea typeface="Calibri" panose="020F0502020204030204" pitchFamily="34" charset="0"/>
              </a:rPr>
              <a:t> the </a:t>
            </a:r>
            <a:r>
              <a:rPr lang="it-IT" sz="3200" dirty="0" err="1">
                <a:effectLst/>
                <a:latin typeface="Calibri (Corpo)"/>
                <a:ea typeface="Calibri" panose="020F0502020204030204" pitchFamily="34" charset="0"/>
              </a:rPr>
              <a:t>decision</a:t>
            </a:r>
            <a:r>
              <a:rPr lang="it-IT" sz="3200" dirty="0">
                <a:effectLst/>
                <a:latin typeface="Calibri (Corpo)"/>
                <a:ea typeface="Calibri" panose="020F0502020204030204" pitchFamily="34" charset="0"/>
              </a:rPr>
              <a:t> of the </a:t>
            </a:r>
            <a:r>
              <a:rPr lang="it-IT" sz="3200" dirty="0" err="1">
                <a:effectLst/>
                <a:latin typeface="Calibri (Corpo)"/>
                <a:ea typeface="Calibri" panose="020F0502020204030204" pitchFamily="34" charset="0"/>
              </a:rPr>
              <a:t>defendant</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seek</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advice</a:t>
            </a:r>
            <a:r>
              <a:rPr lang="it-IT" sz="3200" dirty="0">
                <a:effectLst/>
                <a:latin typeface="Calibri (Corpo)"/>
                <a:ea typeface="Calibri" panose="020F0502020204030204" pitchFamily="34" charset="0"/>
              </a:rPr>
              <a:t> from an </a:t>
            </a:r>
            <a:r>
              <a:rPr lang="it-IT" sz="3200" dirty="0" err="1">
                <a:effectLst/>
                <a:latin typeface="Calibri (Corpo)"/>
                <a:ea typeface="Calibri" panose="020F0502020204030204" pitchFamily="34" charset="0"/>
              </a:rPr>
              <a:t>unspecified</a:t>
            </a:r>
            <a:r>
              <a:rPr lang="it-IT" sz="3200" dirty="0">
                <a:effectLst/>
                <a:latin typeface="Calibri (Corpo)"/>
                <a:ea typeface="Calibri" panose="020F0502020204030204" pitchFamily="34" charset="0"/>
              </a:rPr>
              <a:t> friend (</a:t>
            </a:r>
            <a:r>
              <a:rPr lang="it-IT" sz="3200" dirty="0" err="1">
                <a:effectLst/>
                <a:latin typeface="Calibri (Corpo)"/>
                <a:ea typeface="Calibri" panose="020F0502020204030204" pitchFamily="34" charset="0"/>
              </a:rPr>
              <a:t>called</a:t>
            </a:r>
            <a:r>
              <a:rPr lang="it-IT" sz="3200" dirty="0">
                <a:effectLst/>
                <a:latin typeface="Calibri (Corpo)"/>
                <a:ea typeface="Calibri" panose="020F0502020204030204" pitchFamily="34" charset="0"/>
              </a:rPr>
              <a:t> "Mos"). The </a:t>
            </a:r>
            <a:r>
              <a:rPr lang="it-IT" sz="3200" dirty="0" err="1">
                <a:effectLst/>
                <a:latin typeface="Calibri (Corpo)"/>
                <a:ea typeface="Calibri" panose="020F0502020204030204" pitchFamily="34" charset="0"/>
              </a:rPr>
              <a:t>defendant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would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then</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meet</a:t>
            </a:r>
            <a:r>
              <a:rPr lang="it-IT" sz="3200" dirty="0">
                <a:effectLst/>
                <a:latin typeface="Calibri (Corpo)"/>
                <a:ea typeface="Calibri" panose="020F0502020204030204" pitchFamily="34" charset="0"/>
              </a:rPr>
              <a:t> bis friend in the </a:t>
            </a:r>
            <a:r>
              <a:rPr lang="it-IT" sz="3200" dirty="0" err="1">
                <a:effectLst/>
                <a:latin typeface="Calibri (Corpo)"/>
                <a:ea typeface="Calibri" panose="020F0502020204030204" pitchFamily="34" charset="0"/>
              </a:rPr>
              <a:t>Díaz</a:t>
            </a:r>
            <a:r>
              <a:rPr lang="it-IT" sz="3200" dirty="0">
                <a:effectLst/>
                <a:latin typeface="Calibri (Corpo)"/>
                <a:ea typeface="Calibri" panose="020F0502020204030204" pitchFamily="34" charset="0"/>
              </a:rPr>
              <a:t> gardens, </a:t>
            </a:r>
            <a:r>
              <a:rPr lang="it-IT" sz="3200" dirty="0" err="1">
                <a:effectLst/>
                <a:latin typeface="Calibri (Corpo)"/>
                <a:ea typeface="Calibri" panose="020F0502020204030204" pitchFamily="34" charset="0"/>
              </a:rPr>
              <a:t>confiding</a:t>
            </a:r>
            <a:r>
              <a:rPr lang="it-IT" sz="3200" dirty="0">
                <a:effectLst/>
                <a:latin typeface="Calibri (Corpo)"/>
                <a:ea typeface="Calibri" panose="020F0502020204030204" pitchFamily="34" charset="0"/>
              </a:rPr>
              <a:t> to </a:t>
            </a:r>
            <a:r>
              <a:rPr lang="it-IT" sz="3200" dirty="0" err="1">
                <a:effectLst/>
                <a:latin typeface="Calibri (Corpo)"/>
                <a:ea typeface="Calibri" panose="020F0502020204030204" pitchFamily="34" charset="0"/>
              </a:rPr>
              <a:t>him</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what</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wouid</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actually</a:t>
            </a:r>
            <a:r>
              <a:rPr lang="it-IT" sz="3200" dirty="0">
                <a:effectLst/>
                <a:latin typeface="Calibri (Corpo)"/>
                <a:ea typeface="Calibri" panose="020F0502020204030204" pitchFamily="34" charset="0"/>
              </a:rPr>
              <a:t> </a:t>
            </a:r>
            <a:r>
              <a:rPr lang="it-IT" sz="3200" dirty="0" err="1">
                <a:effectLst/>
                <a:latin typeface="Calibri (Corpo)"/>
                <a:ea typeface="Calibri" panose="020F0502020204030204" pitchFamily="34" charset="0"/>
              </a:rPr>
              <a:t>happen</a:t>
            </a:r>
            <a:r>
              <a:rPr lang="it-IT" sz="3200" dirty="0">
                <a:effectLst/>
                <a:latin typeface="Calibri (Corpo)"/>
                <a:ea typeface="Calibri" panose="020F0502020204030204" pitchFamily="34" charset="0"/>
              </a:rPr>
              <a:t>.</a:t>
            </a:r>
          </a:p>
          <a:p>
            <a:pPr marL="0" indent="0">
              <a:buNone/>
            </a:pPr>
            <a:r>
              <a:rPr lang="it-IT" sz="3200" kern="100" dirty="0">
                <a:effectLst/>
                <a:latin typeface="Calibri (Corpo)"/>
                <a:ea typeface="Calibri" panose="020F0502020204030204" pitchFamily="34" charset="0"/>
                <a:cs typeface="Times New Roman" panose="02020603050405020304" pitchFamily="18" charset="0"/>
              </a:rPr>
              <a:t>The </a:t>
            </a:r>
            <a:r>
              <a:rPr lang="it-IT" sz="3200" kern="100" dirty="0" err="1">
                <a:effectLst/>
                <a:latin typeface="Calibri (Corpo)"/>
                <a:ea typeface="Calibri" panose="020F0502020204030204" pitchFamily="34" charset="0"/>
                <a:cs typeface="Times New Roman" panose="02020603050405020304" pitchFamily="18" charset="0"/>
              </a:rPr>
              <a:t>corpse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remains</a:t>
            </a:r>
            <a:r>
              <a:rPr lang="it-IT" sz="3200" kern="100" dirty="0">
                <a:effectLst/>
                <a:latin typeface="Calibri (Corpo)"/>
                <a:ea typeface="Calibri" panose="020F0502020204030204" pitchFamily="34" charset="0"/>
                <a:cs typeface="Times New Roman" panose="02020603050405020304" pitchFamily="18" charset="0"/>
              </a:rPr>
              <a:t> of the giri </a:t>
            </a:r>
            <a:r>
              <a:rPr lang="it-IT" sz="3200" kern="100" dirty="0" err="1">
                <a:effectLst/>
                <a:latin typeface="Calibri (Corpo)"/>
                <a:ea typeface="Calibri" panose="020F0502020204030204" pitchFamily="34" charset="0"/>
                <a:cs typeface="Times New Roman" panose="02020603050405020304" pitchFamily="18" charset="0"/>
              </a:rPr>
              <a:t>were</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finaliy</a:t>
            </a:r>
            <a:r>
              <a:rPr lang="it-IT" sz="3200" kern="100" dirty="0">
                <a:effectLst/>
                <a:latin typeface="Calibri (Corpo)"/>
                <a:ea typeface="Calibri" panose="020F0502020204030204" pitchFamily="34" charset="0"/>
                <a:cs typeface="Times New Roman" panose="02020603050405020304" pitchFamily="18" charset="0"/>
              </a:rPr>
              <a:t> </a:t>
            </a:r>
            <a:r>
              <a:rPr lang="it-IT" sz="3200" kern="100" dirty="0" err="1">
                <a:effectLst/>
                <a:latin typeface="Calibri (Corpo)"/>
                <a:ea typeface="Calibri" panose="020F0502020204030204" pitchFamily="34" charset="0"/>
                <a:cs typeface="Times New Roman" panose="02020603050405020304" pitchFamily="18" charset="0"/>
              </a:rPr>
              <a:t>sprinkled</a:t>
            </a:r>
            <a:r>
              <a:rPr lang="it-IT" sz="3200" kern="100" dirty="0">
                <a:effectLst/>
                <a:latin typeface="Calibri (Corpo)"/>
                <a:ea typeface="Calibri" panose="020F0502020204030204" pitchFamily="34" charset="0"/>
                <a:cs typeface="Times New Roman" panose="02020603050405020304" pitchFamily="18" charset="0"/>
              </a:rPr>
              <a:t> with </a:t>
            </a:r>
            <a:r>
              <a:rPr lang="it-IT" sz="3200" kern="100" dirty="0" err="1">
                <a:effectLst/>
                <a:latin typeface="Calibri (Corpo)"/>
                <a:ea typeface="Calibri" panose="020F0502020204030204" pitchFamily="34" charset="0"/>
                <a:cs typeface="Times New Roman" panose="02020603050405020304" pitchFamily="18" charset="0"/>
              </a:rPr>
              <a:t>bleach</a:t>
            </a:r>
            <a:r>
              <a:rPr lang="it-IT" sz="3200" kern="100" dirty="0">
                <a:effectLst/>
                <a:latin typeface="Calibri (Corpo)"/>
                <a:ea typeface="Calibri" panose="020F0502020204030204" pitchFamily="34" charset="0"/>
                <a:cs typeface="Times New Roman" panose="02020603050405020304" pitchFamily="18" charset="0"/>
              </a:rPr>
              <a:t>, to </a:t>
            </a:r>
            <a:r>
              <a:rPr lang="it-IT" sz="3200" kern="100" dirty="0" err="1">
                <a:effectLst/>
                <a:latin typeface="Calibri (Corpo)"/>
                <a:ea typeface="Calibri" panose="020F0502020204030204" pitchFamily="34" charset="0"/>
                <a:cs typeface="Times New Roman" panose="02020603050405020304" pitchFamily="18" charset="0"/>
              </a:rPr>
              <a:t>obstruct</a:t>
            </a:r>
            <a:r>
              <a:rPr lang="it-IT" sz="3200" kern="100" dirty="0">
                <a:effectLst/>
                <a:latin typeface="Calibri (Corpo)"/>
                <a:ea typeface="Calibri" panose="020F0502020204030204" pitchFamily="34" charset="0"/>
                <a:cs typeface="Times New Roman" panose="02020603050405020304" pitchFamily="18" charset="0"/>
              </a:rPr>
              <a:t> the </a:t>
            </a:r>
            <a:r>
              <a:rPr lang="it-IT" sz="3200" kern="100" dirty="0" err="1">
                <a:effectLst/>
                <a:latin typeface="Calibri (Corpo)"/>
                <a:ea typeface="Calibri" panose="020F0502020204030204" pitchFamily="34" charset="0"/>
                <a:cs typeface="Times New Roman" panose="02020603050405020304" pitchFamily="18" charset="0"/>
              </a:rPr>
              <a:t>investigations</a:t>
            </a:r>
            <a:r>
              <a:rPr lang="it-IT" sz="3200" kern="100" dirty="0">
                <a:effectLst/>
                <a:latin typeface="Calibri (Corpo)"/>
                <a:ea typeface="Calibri" panose="020F0502020204030204" pitchFamily="34" charset="0"/>
                <a:cs typeface="Times New Roman" panose="02020603050405020304" pitchFamily="18" charset="0"/>
              </a:rPr>
              <a:t> on the cause of </a:t>
            </a:r>
            <a:r>
              <a:rPr lang="it-IT" sz="3200" kern="100" dirty="0" err="1">
                <a:effectLst/>
                <a:latin typeface="Calibri (Corpo)"/>
                <a:ea typeface="Calibri" panose="020F0502020204030204" pitchFamily="34" charset="0"/>
                <a:cs typeface="Times New Roman" panose="02020603050405020304" pitchFamily="18" charset="0"/>
              </a:rPr>
              <a:t>death</a:t>
            </a:r>
            <a:r>
              <a:rPr lang="it-IT" sz="3200" kern="100" dirty="0">
                <a:effectLst/>
                <a:latin typeface="Calibri (Corpo)"/>
                <a:ea typeface="Calibri" panose="020F0502020204030204" pitchFamily="34" charset="0"/>
                <a:cs typeface="Times New Roman" panose="02020603050405020304" pitchFamily="18" charset="0"/>
              </a:rPr>
              <a:t> and induce the </a:t>
            </a:r>
            <a:r>
              <a:rPr lang="it-IT" sz="3200" kern="100" dirty="0" err="1">
                <a:effectLst/>
                <a:latin typeface="Calibri (Corpo)"/>
                <a:ea typeface="Calibri" panose="020F0502020204030204" pitchFamily="34" charset="0"/>
                <a:cs typeface="Times New Roman" panose="02020603050405020304" pitchFamily="18" charset="0"/>
              </a:rPr>
              <a:t>investigators</a:t>
            </a:r>
            <a:r>
              <a:rPr lang="it-IT" sz="3200" kern="100" dirty="0">
                <a:effectLst/>
                <a:latin typeface="Calibri (Corpo)"/>
                <a:ea typeface="Calibri" panose="020F0502020204030204" pitchFamily="34" charset="0"/>
                <a:cs typeface="Times New Roman" panose="02020603050405020304" pitchFamily="18" charset="0"/>
              </a:rPr>
              <a:t> to think of a </a:t>
            </a:r>
            <a:r>
              <a:rPr lang="it-IT" sz="3200" kern="100" dirty="0" err="1">
                <a:effectLst/>
                <a:latin typeface="Calibri (Corpo)"/>
                <a:ea typeface="Calibri" panose="020F0502020204030204" pitchFamily="34" charset="0"/>
                <a:cs typeface="Times New Roman" panose="02020603050405020304" pitchFamily="18" charset="0"/>
              </a:rPr>
              <a:t>death</a:t>
            </a:r>
            <a:r>
              <a:rPr lang="it-IT" sz="3200" kern="100" dirty="0">
                <a:effectLst/>
                <a:latin typeface="Calibri (Corpo)"/>
                <a:ea typeface="Calibri" panose="020F0502020204030204" pitchFamily="34" charset="0"/>
                <a:cs typeface="Times New Roman" panose="02020603050405020304" pitchFamily="18" charset="0"/>
              </a:rPr>
              <a:t> by overdose.</a:t>
            </a:r>
          </a:p>
          <a:p>
            <a:pPr marL="0" indent="0">
              <a:buNone/>
            </a:pPr>
            <a:endParaRPr lang="it-IT" sz="3200" dirty="0">
              <a:latin typeface="Calibri (Corpo)"/>
            </a:endParaRPr>
          </a:p>
        </p:txBody>
      </p:sp>
    </p:spTree>
    <p:extLst>
      <p:ext uri="{BB962C8B-B14F-4D97-AF65-F5344CB8AC3E}">
        <p14:creationId xmlns:p14="http://schemas.microsoft.com/office/powerpoint/2010/main" val="210067567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623C31D-E718-B5C2-EE52-FEF19EB2132D}"/>
              </a:ext>
            </a:extLst>
          </p:cNvPr>
          <p:cNvSpPr>
            <a:spLocks noGrp="1"/>
          </p:cNvSpPr>
          <p:nvPr>
            <p:ph idx="1"/>
          </p:nvPr>
        </p:nvSpPr>
        <p:spPr>
          <a:xfrm>
            <a:off x="482138" y="465513"/>
            <a:ext cx="10871662" cy="5711450"/>
          </a:xfrm>
        </p:spPr>
        <p:txBody>
          <a:bodyPr>
            <a:noAutofit/>
          </a:bodyPr>
          <a:lstStyle/>
          <a:p>
            <a:pPr marL="0" indent="0">
              <a:buNone/>
            </a:pPr>
            <a:r>
              <a:rPr lang="it-IT" kern="100" dirty="0">
                <a:effectLst/>
                <a:latin typeface="Calibri (Corpo)"/>
                <a:ea typeface="Calibri" panose="020F0502020204030204" pitchFamily="34" charset="0"/>
                <a:cs typeface="Times New Roman" panose="02020603050405020304" pitchFamily="18" charset="0"/>
              </a:rPr>
              <a:t>From a </a:t>
            </a:r>
            <a:r>
              <a:rPr lang="it-IT" kern="100" dirty="0" err="1">
                <a:effectLst/>
                <a:latin typeface="Calibri (Corpo)"/>
                <a:ea typeface="Calibri" panose="020F0502020204030204" pitchFamily="34" charset="0"/>
                <a:cs typeface="Times New Roman" panose="02020603050405020304" pitchFamily="18" charset="0"/>
              </a:rPr>
              <a:t>logical</a:t>
            </a:r>
            <a:r>
              <a:rPr lang="it-IT" kern="100" dirty="0">
                <a:effectLst/>
                <a:latin typeface="Calibri (Corpo)"/>
                <a:ea typeface="Calibri" panose="020F0502020204030204" pitchFamily="34" charset="0"/>
                <a:cs typeface="Times New Roman" panose="02020603050405020304" pitchFamily="18" charset="0"/>
              </a:rPr>
              <a:t> point of </a:t>
            </a:r>
            <a:r>
              <a:rPr lang="it-IT" kern="100" dirty="0" err="1">
                <a:effectLst/>
                <a:latin typeface="Calibri (Corpo)"/>
                <a:ea typeface="Calibri" panose="020F0502020204030204" pitchFamily="34" charset="0"/>
                <a:cs typeface="Times New Roman" panose="02020603050405020304" pitchFamily="18" charset="0"/>
              </a:rPr>
              <a:t>view</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then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unlikely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that</a:t>
            </a:r>
            <a:r>
              <a:rPr lang="it-IT" kern="100" dirty="0">
                <a:effectLst/>
                <a:latin typeface="Calibri (Corpo)"/>
                <a:ea typeface="Calibri" panose="020F0502020204030204" pitchFamily="34" charset="0"/>
                <a:cs typeface="Times New Roman" panose="02020603050405020304" pitchFamily="18" charset="0"/>
              </a:rPr>
              <a:t> the </a:t>
            </a:r>
            <a:r>
              <a:rPr lang="it-IT" kern="100" dirty="0" err="1">
                <a:effectLst/>
                <a:latin typeface="Calibri (Corpo)"/>
                <a:ea typeface="Calibri" panose="020F0502020204030204" pitchFamily="34" charset="0"/>
                <a:cs typeface="Times New Roman" panose="02020603050405020304" pitchFamily="18" charset="0"/>
              </a:rPr>
              <a:t>defendant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who</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always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stubbornly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denied</a:t>
            </a:r>
            <a:r>
              <a:rPr lang="it-IT" kern="100" dirty="0">
                <a:effectLst/>
                <a:latin typeface="Calibri (Corpo)"/>
                <a:ea typeface="Calibri" panose="020F0502020204030204" pitchFamily="34" charset="0"/>
                <a:cs typeface="Times New Roman" panose="02020603050405020304" pitchFamily="18" charset="0"/>
              </a:rPr>
              <a:t> the murder and </a:t>
            </a:r>
            <a:r>
              <a:rPr lang="it-IT" kern="100" dirty="0" err="1">
                <a:effectLst/>
                <a:latin typeface="Calibri (Corpo)"/>
                <a:ea typeface="Calibri" panose="020F0502020204030204" pitchFamily="34" charset="0"/>
                <a:cs typeface="Times New Roman" panose="02020603050405020304" pitchFamily="18" charset="0"/>
              </a:rPr>
              <a:t>was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approached</a:t>
            </a:r>
            <a:r>
              <a:rPr lang="it-IT" kern="100" dirty="0">
                <a:effectLst/>
                <a:latin typeface="Calibri (Corpo)"/>
                <a:ea typeface="Calibri" panose="020F0502020204030204" pitchFamily="34" charset="0"/>
                <a:cs typeface="Times New Roman" panose="02020603050405020304" pitchFamily="18" charset="0"/>
              </a:rPr>
              <a:t> in a </a:t>
            </a:r>
            <a:r>
              <a:rPr lang="it-IT" kern="100" dirty="0" err="1">
                <a:effectLst/>
                <a:latin typeface="Calibri (Corpo)"/>
                <a:ea typeface="Calibri" panose="020F0502020204030204" pitchFamily="34" charset="0"/>
                <a:cs typeface="Times New Roman" panose="02020603050405020304" pitchFamily="18" charset="0"/>
              </a:rPr>
              <a:t>hostile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manner</a:t>
            </a:r>
            <a:r>
              <a:rPr lang="it-IT" kern="100" dirty="0">
                <a:effectLst/>
                <a:latin typeface="Calibri (Corpo)"/>
                <a:ea typeface="Calibri" panose="020F0502020204030204" pitchFamily="34" charset="0"/>
                <a:cs typeface="Times New Roman" panose="02020603050405020304" pitchFamily="18" charset="0"/>
              </a:rPr>
              <a:t> by Marino </a:t>
            </a:r>
            <a:r>
              <a:rPr lang="it-IT" kern="100" dirty="0" err="1">
                <a:effectLst/>
                <a:latin typeface="Calibri (Corpo)"/>
                <a:ea typeface="Calibri" panose="020F0502020204030204" pitchFamily="34" charset="0"/>
                <a:cs typeface="Times New Roman" panose="02020603050405020304" pitchFamily="18" charset="0"/>
              </a:rPr>
              <a:t>who</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addressed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him</a:t>
            </a:r>
            <a:r>
              <a:rPr lang="it-IT" kern="100" dirty="0">
                <a:effectLst/>
                <a:latin typeface="Calibri (Corpo)"/>
                <a:ea typeface="Calibri" panose="020F0502020204030204" pitchFamily="34" charset="0"/>
                <a:cs typeface="Times New Roman" panose="02020603050405020304" pitchFamily="18" charset="0"/>
              </a:rPr>
              <a:t>, hurling </a:t>
            </a:r>
            <a:r>
              <a:rPr lang="it-IT" kern="100" dirty="0" err="1">
                <a:effectLst/>
                <a:latin typeface="Calibri (Corpo)"/>
                <a:ea typeface="Calibri" panose="020F0502020204030204" pitchFamily="34" charset="0"/>
                <a:cs typeface="Times New Roman" panose="02020603050405020304" pitchFamily="18" charset="0"/>
              </a:rPr>
              <a:t>him</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against</a:t>
            </a:r>
            <a:r>
              <a:rPr lang="it-IT" kern="100" dirty="0">
                <a:effectLst/>
                <a:latin typeface="Calibri (Corpo)"/>
                <a:ea typeface="Calibri" panose="020F0502020204030204" pitchFamily="34" charset="0"/>
                <a:cs typeface="Times New Roman" panose="02020603050405020304" pitchFamily="18" charset="0"/>
              </a:rPr>
              <a:t> a </a:t>
            </a:r>
            <a:r>
              <a:rPr lang="it-IT" kern="100" dirty="0" err="1">
                <a:effectLst/>
                <a:latin typeface="Calibri (Corpo)"/>
                <a:ea typeface="Calibri" panose="020F0502020204030204" pitchFamily="34" charset="0"/>
                <a:cs typeface="Times New Roman" panose="02020603050405020304" pitchFamily="18" charset="0"/>
              </a:rPr>
              <a:t>bottle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decided</a:t>
            </a:r>
            <a:r>
              <a:rPr lang="it-IT" kern="100" dirty="0">
                <a:effectLst/>
                <a:latin typeface="Calibri (Corpo)"/>
                <a:ea typeface="Calibri" panose="020F0502020204030204" pitchFamily="34" charset="0"/>
                <a:cs typeface="Times New Roman" panose="02020603050405020304" pitchFamily="18" charset="0"/>
              </a:rPr>
              <a:t> to </a:t>
            </a:r>
            <a:r>
              <a:rPr lang="it-IT" kern="100" dirty="0" err="1">
                <a:effectLst/>
                <a:latin typeface="Calibri (Corpo)"/>
                <a:ea typeface="Calibri" panose="020F0502020204030204" pitchFamily="34" charset="0"/>
                <a:cs typeface="Times New Roman" panose="02020603050405020304" pitchFamily="18" charset="0"/>
              </a:rPr>
              <a:t>confide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everything</a:t>
            </a:r>
            <a:r>
              <a:rPr lang="it-IT" kern="100" dirty="0">
                <a:effectLst/>
                <a:latin typeface="Calibri (Corpo)"/>
                <a:ea typeface="Calibri" panose="020F0502020204030204" pitchFamily="34" charset="0"/>
                <a:cs typeface="Times New Roman" panose="02020603050405020304" pitchFamily="18" charset="0"/>
              </a:rPr>
              <a:t> to a collaborator of </a:t>
            </a:r>
            <a:r>
              <a:rPr lang="it-IT" kern="100" dirty="0" err="1">
                <a:effectLst/>
                <a:latin typeface="Calibri (Corpo)"/>
                <a:ea typeface="Calibri" panose="020F0502020204030204" pitchFamily="34" charset="0"/>
                <a:cs typeface="Times New Roman" panose="02020603050405020304" pitchFamily="18" charset="0"/>
              </a:rPr>
              <a:t>justice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who</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certainly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was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not</a:t>
            </a:r>
            <a:r>
              <a:rPr lang="it-IT" kern="100" dirty="0">
                <a:effectLst/>
                <a:latin typeface="Calibri (Corpo)"/>
                <a:ea typeface="Calibri" panose="020F0502020204030204" pitchFamily="34" charset="0"/>
                <a:cs typeface="Times New Roman" panose="02020603050405020304" pitchFamily="18" charset="0"/>
              </a:rPr>
              <a:t> and </a:t>
            </a:r>
            <a:r>
              <a:rPr lang="it-IT" kern="100" dirty="0" err="1">
                <a:effectLst/>
                <a:latin typeface="Calibri (Corpo)"/>
                <a:ea typeface="Calibri" panose="020F0502020204030204" pitchFamily="34" charset="0"/>
                <a:cs typeface="Times New Roman" panose="02020603050405020304" pitchFamily="18" charset="0"/>
              </a:rPr>
              <a:t>did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not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appear</a:t>
            </a:r>
            <a:r>
              <a:rPr lang="it-IT" kern="100" dirty="0">
                <a:effectLst/>
                <a:latin typeface="Calibri (Corpo)"/>
                <a:ea typeface="Calibri" panose="020F0502020204030204" pitchFamily="34" charset="0"/>
                <a:cs typeface="Times New Roman" panose="02020603050405020304" pitchFamily="18" charset="0"/>
              </a:rPr>
              <a:t> to be a </a:t>
            </a:r>
            <a:r>
              <a:rPr lang="it-IT" kern="100" dirty="0" err="1">
                <a:effectLst/>
                <a:latin typeface="Calibri (Corpo)"/>
                <a:ea typeface="Calibri" panose="020F0502020204030204" pitchFamily="34" charset="0"/>
                <a:cs typeface="Times New Roman" panose="02020603050405020304" pitchFamily="18" charset="0"/>
              </a:rPr>
              <a:t>reserved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person</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because</a:t>
            </a:r>
            <a:r>
              <a:rPr lang="it-IT" kern="100" dirty="0">
                <a:effectLst/>
                <a:latin typeface="Calibri (Corpo)"/>
                <a:ea typeface="Calibri" panose="020F0502020204030204" pitchFamily="34" charset="0"/>
                <a:cs typeface="Times New Roman" panose="02020603050405020304" pitchFamily="18" charset="0"/>
              </a:rPr>
              <a:t> Marino </a:t>
            </a:r>
            <a:r>
              <a:rPr lang="it-IT" kern="100" dirty="0" err="1">
                <a:effectLst/>
                <a:latin typeface="Calibri (Corpo)"/>
                <a:ea typeface="Calibri" panose="020F0502020204030204" pitchFamily="34" charset="0"/>
                <a:cs typeface="Times New Roman" panose="02020603050405020304" pitchFamily="18" charset="0"/>
              </a:rPr>
              <a:t>blatantly</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claimed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contacts</a:t>
            </a:r>
            <a:r>
              <a:rPr lang="it-IT" kern="100" dirty="0">
                <a:effectLst/>
                <a:latin typeface="Calibri (Corpo)"/>
                <a:ea typeface="Calibri" panose="020F0502020204030204" pitchFamily="34" charset="0"/>
                <a:cs typeface="Times New Roman" panose="02020603050405020304" pitchFamily="18" charset="0"/>
              </a:rPr>
              <a:t> with </a:t>
            </a:r>
            <a:r>
              <a:rPr lang="it-IT" kern="100" dirty="0" err="1">
                <a:effectLst/>
                <a:latin typeface="Calibri (Corpo)"/>
                <a:ea typeface="Calibri" panose="020F0502020204030204" pitchFamily="34" charset="0"/>
                <a:cs typeface="Times New Roman" panose="02020603050405020304" pitchFamily="18" charset="0"/>
              </a:rPr>
              <a:t>magistrates</a:t>
            </a:r>
            <a:r>
              <a:rPr lang="it-IT" kern="100" dirty="0">
                <a:effectLst/>
                <a:latin typeface="Calibri (Corpo)"/>
                <a:ea typeface="Calibri" panose="020F0502020204030204" pitchFamily="34" charset="0"/>
                <a:cs typeface="Times New Roman" panose="02020603050405020304" pitchFamily="18" charset="0"/>
              </a:rPr>
              <a:t> and </a:t>
            </a:r>
            <a:r>
              <a:rPr lang="it-IT" kern="100" dirty="0" err="1">
                <a:effectLst/>
                <a:latin typeface="Calibri (Corpo)"/>
                <a:ea typeface="Calibri" panose="020F0502020204030204" pitchFamily="34" charset="0"/>
                <a:cs typeface="Times New Roman" panose="02020603050405020304" pitchFamily="18" charset="0"/>
              </a:rPr>
              <a:t>that</a:t>
            </a:r>
            <a:r>
              <a:rPr lang="it-IT" kern="100" dirty="0">
                <a:effectLst/>
                <a:latin typeface="Calibri (Corpo)"/>
                <a:ea typeface="Calibri" panose="020F0502020204030204" pitchFamily="34" charset="0"/>
                <a:cs typeface="Times New Roman" panose="02020603050405020304" pitchFamily="18" charset="0"/>
              </a:rPr>
              <a:t> he </a:t>
            </a:r>
            <a:r>
              <a:rPr lang="it-IT" kern="100" dirty="0" err="1">
                <a:effectLst/>
                <a:latin typeface="Calibri (Corpo)"/>
                <a:ea typeface="Calibri" panose="020F0502020204030204" pitchFamily="34" charset="0"/>
                <a:cs typeface="Times New Roman" panose="02020603050405020304" pitchFamily="18" charset="0"/>
              </a:rPr>
              <a:t>could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well</a:t>
            </a:r>
            <a:r>
              <a:rPr lang="it-IT" kern="100" dirty="0">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reveal</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admissions</a:t>
            </a:r>
            <a:r>
              <a:rPr lang="it-IT" kern="100" dirty="0">
                <a:effectLst/>
                <a:latin typeface="Calibri (Corpo)"/>
                <a:ea typeface="Calibri" panose="020F0502020204030204" pitchFamily="34" charset="0"/>
                <a:cs typeface="Times New Roman" panose="02020603050405020304" pitchFamily="18" charset="0"/>
              </a:rPr>
              <a:t> to the </a:t>
            </a:r>
            <a:r>
              <a:rPr lang="it-IT" kern="100" dirty="0" err="1">
                <a:effectLst/>
                <a:latin typeface="Calibri (Corpo)"/>
                <a:ea typeface="Calibri" panose="020F0502020204030204" pitchFamily="34" charset="0"/>
                <a:cs typeface="Times New Roman" panose="02020603050405020304" pitchFamily="18" charset="0"/>
              </a:rPr>
              <a:t>judicial</a:t>
            </a:r>
            <a:r>
              <a:rPr lang="it-IT" kern="100" dirty="0">
                <a:effectLst/>
                <a:latin typeface="Calibri (Corpo)"/>
                <a:ea typeface="Calibri" panose="020F0502020204030204" pitchFamily="34" charset="0"/>
                <a:cs typeface="Times New Roman" panose="02020603050405020304" pitchFamily="18" charset="0"/>
              </a:rPr>
              <a:t> authority for </a:t>
            </a:r>
            <a:r>
              <a:rPr lang="it-IT" kern="100" dirty="0" err="1">
                <a:effectLst/>
                <a:latin typeface="Calibri (Corpo)"/>
                <a:ea typeface="Calibri" panose="020F0502020204030204" pitchFamily="34" charset="0"/>
                <a:cs typeface="Times New Roman" panose="02020603050405020304" pitchFamily="18" charset="0"/>
              </a:rPr>
              <a:t>his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own</a:t>
            </a:r>
            <a:r>
              <a:rPr lang="it-IT" kern="100" dirty="0">
                <a:effectLst/>
                <a:latin typeface="Calibri (Corpo)"/>
                <a:ea typeface="Calibri" panose="020F0502020204030204" pitchFamily="34" charset="0"/>
                <a:cs typeface="Times New Roman" panose="02020603050405020304" pitchFamily="18" charset="0"/>
              </a:rPr>
              <a:t> benefit. </a:t>
            </a:r>
            <a:r>
              <a:rPr lang="it-IT" kern="100" dirty="0" err="1">
                <a:effectLst/>
                <a:latin typeface="Calibri (Corpo)"/>
                <a:ea typeface="Calibri" panose="020F0502020204030204" pitchFamily="34" charset="0"/>
                <a:cs typeface="Times New Roman" panose="02020603050405020304" pitchFamily="18" charset="0"/>
              </a:rPr>
              <a:t>It</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also</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unclear</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what</a:t>
            </a:r>
            <a:r>
              <a:rPr lang="it-IT" kern="100" dirty="0">
                <a:effectLst/>
                <a:latin typeface="Calibri (Corpo)"/>
                <a:ea typeface="Calibri" panose="020F0502020204030204" pitchFamily="34" charset="0"/>
                <a:cs typeface="Times New Roman" panose="02020603050405020304" pitchFamily="18" charset="0"/>
              </a:rPr>
              <a:t> benefits </a:t>
            </a:r>
            <a:r>
              <a:rPr lang="it-IT" kern="100" dirty="0" err="1">
                <a:effectLst/>
                <a:latin typeface="Calibri (Corpo)"/>
                <a:ea typeface="Calibri" panose="020F0502020204030204" pitchFamily="34" charset="0"/>
                <a:cs typeface="Times New Roman" panose="02020603050405020304" pitchFamily="18" charset="0"/>
              </a:rPr>
              <a:t>Oseghale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could</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have</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had</a:t>
            </a:r>
            <a:r>
              <a:rPr lang="it-IT" kern="100" dirty="0">
                <a:effectLst/>
                <a:latin typeface="Calibri (Corpo)"/>
                <a:ea typeface="Calibri" panose="020F0502020204030204" pitchFamily="34" charset="0"/>
                <a:cs typeface="Times New Roman" panose="02020603050405020304" pitchFamily="18" charset="0"/>
              </a:rPr>
              <a:t> from </a:t>
            </a:r>
            <a:r>
              <a:rPr lang="it-IT" kern="100" dirty="0" err="1">
                <a:effectLst/>
                <a:latin typeface="Calibri (Corpo)"/>
                <a:ea typeface="Calibri" panose="020F0502020204030204" pitchFamily="34" charset="0"/>
                <a:cs typeface="Times New Roman" panose="02020603050405020304" pitchFamily="18" charset="0"/>
              </a:rPr>
              <a:t>Marino's</a:t>
            </a:r>
            <a:r>
              <a:rPr lang="it-IT" kern="100" dirty="0">
                <a:effectLst/>
                <a:latin typeface="Calibri (Corpo)"/>
                <a:ea typeface="Calibri" panose="020F0502020204030204" pitchFamily="34" charset="0"/>
                <a:cs typeface="Times New Roman" panose="02020603050405020304" pitchFamily="18" charset="0"/>
              </a:rPr>
              <a:t> </a:t>
            </a:r>
            <a:r>
              <a:rPr lang="it-IT" kern="100" dirty="0" err="1">
                <a:effectLst/>
                <a:latin typeface="Calibri (Corpo)"/>
                <a:ea typeface="Calibri" panose="020F0502020204030204" pitchFamily="34" charset="0"/>
                <a:cs typeface="Times New Roman" panose="02020603050405020304" pitchFamily="18" charset="0"/>
              </a:rPr>
              <a:t>intermediation</a:t>
            </a:r>
            <a:r>
              <a:rPr lang="it-IT" kern="100" dirty="0">
                <a:effectLst/>
                <a:latin typeface="Calibri (Corpo)"/>
                <a:ea typeface="Calibri" panose="020F0502020204030204" pitchFamily="34" charset="0"/>
                <a:cs typeface="Times New Roman" panose="02020603050405020304" pitchFamily="18" charset="0"/>
              </a:rPr>
              <a:t>.</a:t>
            </a:r>
          </a:p>
          <a:p>
            <a:pPr marL="0" indent="0">
              <a:buNone/>
            </a:pPr>
            <a:r>
              <a:rPr lang="it-IT" dirty="0" err="1">
                <a:effectLst/>
                <a:latin typeface="Calibri (Corpo)"/>
                <a:ea typeface="Calibri" panose="020F0502020204030204" pitchFamily="34" charset="0"/>
              </a:rPr>
              <a:t>Likewise</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it</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was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not</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possible</a:t>
            </a:r>
            <a:r>
              <a:rPr lang="it-IT" dirty="0">
                <a:effectLst/>
                <a:latin typeface="Calibri (Corpo)"/>
                <a:ea typeface="Calibri" panose="020F0502020204030204" pitchFamily="34" charset="0"/>
              </a:rPr>
              <a:t> to </a:t>
            </a:r>
            <a:r>
              <a:rPr lang="it-IT" dirty="0" err="1">
                <a:effectLst/>
                <a:latin typeface="Calibri (Corpo)"/>
                <a:ea typeface="Calibri" panose="020F0502020204030204" pitchFamily="34" charset="0"/>
              </a:rPr>
              <a:t>understand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how</a:t>
            </a:r>
            <a:r>
              <a:rPr lang="it-IT" dirty="0">
                <a:effectLst/>
                <a:latin typeface="Calibri (Corpo)"/>
                <a:ea typeface="Calibri" panose="020F0502020204030204" pitchFamily="34" charset="0"/>
              </a:rPr>
              <a:t> Marino </a:t>
            </a:r>
            <a:r>
              <a:rPr lang="it-IT" dirty="0" err="1">
                <a:effectLst/>
                <a:latin typeface="Calibri (Corpo)"/>
                <a:ea typeface="Calibri" panose="020F0502020204030204" pitchFamily="34" charset="0"/>
              </a:rPr>
              <a:t>was</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able</a:t>
            </a:r>
            <a:r>
              <a:rPr lang="it-IT" dirty="0">
                <a:effectLst/>
                <a:latin typeface="Calibri (Corpo)"/>
                <a:ea typeface="Calibri" panose="020F0502020204030204" pitchFamily="34" charset="0"/>
              </a:rPr>
              <a:t> to </a:t>
            </a:r>
            <a:r>
              <a:rPr lang="it-IT" dirty="0" err="1">
                <a:effectLst/>
                <a:latin typeface="Calibri (Corpo)"/>
                <a:ea typeface="Calibri" panose="020F0502020204030204" pitchFamily="34" charset="0"/>
              </a:rPr>
              <a:t>entertain</a:t>
            </a:r>
            <a:r>
              <a:rPr lang="it-IT" dirty="0">
                <a:effectLst/>
                <a:latin typeface="Calibri (Corpo)"/>
                <a:ea typeface="Calibri" panose="020F0502020204030204" pitchFamily="34" charset="0"/>
              </a:rPr>
              <a:t> long, </a:t>
            </a:r>
            <a:r>
              <a:rPr lang="it-IT" dirty="0" err="1">
                <a:effectLst/>
                <a:latin typeface="Calibri (Corpo)"/>
                <a:ea typeface="Calibri" panose="020F0502020204030204" pitchFamily="34" charset="0"/>
              </a:rPr>
              <a:t>repeated</a:t>
            </a:r>
            <a:r>
              <a:rPr lang="it-IT" dirty="0">
                <a:effectLst/>
                <a:latin typeface="Calibri (Corpo)"/>
                <a:ea typeface="Calibri" panose="020F0502020204030204" pitchFamily="34" charset="0"/>
              </a:rPr>
              <a:t> and </a:t>
            </a:r>
            <a:r>
              <a:rPr lang="it-IT" dirty="0" err="1">
                <a:effectLst/>
                <a:latin typeface="Calibri (Corpo)"/>
                <a:ea typeface="Calibri" panose="020F0502020204030204" pitchFamily="34" charset="0"/>
              </a:rPr>
              <a:t>articulated</a:t>
            </a:r>
            <a:r>
              <a:rPr lang="it-IT" dirty="0">
                <a:effectLst/>
                <a:latin typeface="Calibri (Corpo)"/>
                <a:ea typeface="Calibri" panose="020F0502020204030204" pitchFamily="34" charset="0"/>
              </a:rPr>
              <a:t> interviews with </a:t>
            </a:r>
            <a:r>
              <a:rPr lang="it-IT" dirty="0" err="1">
                <a:effectLst/>
                <a:latin typeface="Calibri (Corpo)"/>
                <a:ea typeface="Calibri" panose="020F0502020204030204" pitchFamily="34" charset="0"/>
              </a:rPr>
              <a:t>Oseghale</a:t>
            </a:r>
            <a:r>
              <a:rPr lang="it-IT" dirty="0">
                <a:effectLst/>
                <a:latin typeface="Calibri (Corpo)"/>
                <a:ea typeface="Calibri" panose="020F0502020204030204" pitchFamily="34" charset="0"/>
              </a:rPr>
              <a:t> inside the </a:t>
            </a:r>
            <a:r>
              <a:rPr lang="it-IT" dirty="0" err="1">
                <a:effectLst/>
                <a:latin typeface="Calibri (Corpo)"/>
                <a:ea typeface="Calibri" panose="020F0502020204030204" pitchFamily="34" charset="0"/>
              </a:rPr>
              <a:t>prison</a:t>
            </a:r>
            <a:r>
              <a:rPr lang="it-IT" dirty="0">
                <a:effectLst/>
                <a:latin typeface="Calibri (Corpo)"/>
                <a:ea typeface="Calibri" panose="020F0502020204030204" pitchFamily="34" charset="0"/>
              </a:rPr>
              <a:t> of Ascoli Piceno, </a:t>
            </a:r>
            <a:r>
              <a:rPr lang="it-IT" dirty="0" err="1">
                <a:effectLst/>
                <a:latin typeface="Calibri (Corpo)"/>
                <a:ea typeface="Calibri" panose="020F0502020204030204" pitchFamily="34" charset="0"/>
              </a:rPr>
              <a:t>bearing</a:t>
            </a:r>
            <a:r>
              <a:rPr lang="it-IT" dirty="0">
                <a:effectLst/>
                <a:latin typeface="Calibri (Corpo)"/>
                <a:ea typeface="Calibri" panose="020F0502020204030204" pitchFamily="34" charset="0"/>
              </a:rPr>
              <a:t> in mind </a:t>
            </a:r>
            <a:r>
              <a:rPr lang="it-IT" dirty="0" err="1">
                <a:effectLst/>
                <a:latin typeface="Calibri (Corpo)"/>
                <a:ea typeface="Calibri" panose="020F0502020204030204" pitchFamily="34" charset="0"/>
              </a:rPr>
              <a:t>that</a:t>
            </a:r>
            <a:r>
              <a:rPr lang="it-IT" dirty="0">
                <a:effectLst/>
                <a:latin typeface="Calibri (Corpo)"/>
                <a:ea typeface="Calibri" panose="020F0502020204030204" pitchFamily="34" charset="0"/>
              </a:rPr>
              <a:t> the </a:t>
            </a:r>
            <a:r>
              <a:rPr lang="it-IT" dirty="0" err="1">
                <a:effectLst/>
                <a:latin typeface="Calibri (Corpo)"/>
                <a:ea typeface="Calibri" panose="020F0502020204030204" pitchFamily="34" charset="0"/>
              </a:rPr>
              <a:t>prison</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administration</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had</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disciplinarly</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sanctioned</a:t>
            </a:r>
            <a:r>
              <a:rPr lang="it-IT" dirty="0">
                <a:effectLst/>
                <a:latin typeface="Calibri (Corpo)"/>
                <a:ea typeface="Calibri" panose="020F0502020204030204" pitchFamily="34" charset="0"/>
              </a:rPr>
              <a:t> Marino, </a:t>
            </a:r>
            <a:r>
              <a:rPr lang="it-IT" dirty="0" err="1">
                <a:effectLst/>
                <a:latin typeface="Calibri (Corpo)"/>
                <a:ea typeface="Calibri" panose="020F0502020204030204" pitchFamily="34" charset="0"/>
              </a:rPr>
              <a:t>prohibiting</a:t>
            </a:r>
            <a:r>
              <a:rPr lang="it-IT" dirty="0">
                <a:effectLst/>
                <a:latin typeface="Calibri (Corpo)"/>
                <a:ea typeface="Calibri" panose="020F0502020204030204" pitchFamily="34" charset="0"/>
              </a:rPr>
              <a:t> </a:t>
            </a:r>
            <a:r>
              <a:rPr lang="it-IT" dirty="0" err="1">
                <a:effectLst/>
                <a:latin typeface="Calibri (Corpo)"/>
                <a:ea typeface="Calibri" panose="020F0502020204030204" pitchFamily="34" charset="0"/>
              </a:rPr>
              <a:t>further</a:t>
            </a:r>
            <a:r>
              <a:rPr lang="it-IT" dirty="0">
                <a:effectLst/>
                <a:latin typeface="Calibri (Corpo)"/>
                <a:ea typeface="Calibri" panose="020F0502020204030204" pitchFamily="34" charset="0"/>
              </a:rPr>
              <a:t> meetings with the </a:t>
            </a:r>
            <a:r>
              <a:rPr lang="it-IT" dirty="0" err="1">
                <a:effectLst/>
                <a:latin typeface="Calibri (Corpo)"/>
                <a:ea typeface="Calibri" panose="020F0502020204030204" pitchFamily="34" charset="0"/>
              </a:rPr>
              <a:t>defendant</a:t>
            </a:r>
            <a:r>
              <a:rPr lang="it-IT" dirty="0">
                <a:effectLst/>
                <a:latin typeface="Calibri (Corpo)"/>
                <a:ea typeface="Calibri" panose="020F0502020204030204" pitchFamily="34" charset="0"/>
              </a:rPr>
              <a:t>.</a:t>
            </a:r>
            <a:endParaRPr lang="it-IT" dirty="0">
              <a:latin typeface="Calibri (Corpo)"/>
            </a:endParaRPr>
          </a:p>
        </p:txBody>
      </p:sp>
    </p:spTree>
    <p:extLst>
      <p:ext uri="{BB962C8B-B14F-4D97-AF65-F5344CB8AC3E}">
        <p14:creationId xmlns:p14="http://schemas.microsoft.com/office/powerpoint/2010/main" val="170719736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617</TotalTime>
  <Words>13719</Words>
  <Application>Microsoft Office PowerPoint</Application>
  <PresentationFormat>Widescreen</PresentationFormat>
  <Paragraphs>187</Paragraphs>
  <Slides>107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107</vt:i4>
      </vt:variant>
    </vt:vector>
  </HeadingPairs>
  <TitlesOfParts>
    <vt:vector size="112" baseType="lpstr">
      <vt:lpstr>Arial</vt:lpstr>
      <vt:lpstr>Calibri</vt:lpstr>
      <vt:lpstr>Calibri (Corpo)</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Paolo Antonelli</dc:creator>
  <cp:lastModifiedBy>Utente</cp:lastModifiedBy>
  <cp:revision>10</cp:revision>
  <dcterms:created xsi:type="dcterms:W3CDTF">2024-04-16T16:30:12Z</dcterms:created>
  <dcterms:modified xsi:type="dcterms:W3CDTF">2024-04-20T16:57:27Z</dcterms:modified>
</cp:coreProperties>
</file>