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4" r:id="rId28"/>
    <p:sldId id="282" r:id="rId29"/>
    <p:sldId id="283"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0" autoAdjust="0"/>
    <p:restoredTop sz="94660"/>
  </p:normalViewPr>
  <p:slideViewPr>
    <p:cSldViewPr snapToGrid="0">
      <p:cViewPr varScale="1">
        <p:scale>
          <a:sx n="102" d="100"/>
          <a:sy n="102" d="100"/>
        </p:scale>
        <p:origin x="86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6C5CEF-983E-C337-648E-7CA2F544672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1493D9C-3C0A-EFF3-0BCA-EFC9DFAF2E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69D384E-189B-041B-0C7D-254DCC74E689}"/>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5" name="Segnaposto piè di pagina 4">
            <a:extLst>
              <a:ext uri="{FF2B5EF4-FFF2-40B4-BE49-F238E27FC236}">
                <a16:creationId xmlns:a16="http://schemas.microsoft.com/office/drawing/2014/main" id="{20442B39-4D2F-5A87-BAB9-86FA8A34727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BA28A3E-7078-9394-F4BE-322745F775B2}"/>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827561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5CFF4B-F17F-5D9E-FA44-7617F2EE9E7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FE46E09-E506-1654-109C-4DB0F14A576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2F98234-7896-39C8-EBA4-518D4AB80A23}"/>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5" name="Segnaposto piè di pagina 4">
            <a:extLst>
              <a:ext uri="{FF2B5EF4-FFF2-40B4-BE49-F238E27FC236}">
                <a16:creationId xmlns:a16="http://schemas.microsoft.com/office/drawing/2014/main" id="{84EAF06B-4AAF-564F-247F-92994900885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FF904CF-D639-FCE3-7226-CF618ABC5BA5}"/>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068683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6F42DB5-74C4-145B-1EB0-A9B10DE20D5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AB6D34A-5641-E5D9-78A6-1D843C8B15F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C957810-4392-F3AF-B8AA-58B5BE2ED9E5}"/>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5" name="Segnaposto piè di pagina 4">
            <a:extLst>
              <a:ext uri="{FF2B5EF4-FFF2-40B4-BE49-F238E27FC236}">
                <a16:creationId xmlns:a16="http://schemas.microsoft.com/office/drawing/2014/main" id="{25EDC04C-6397-9957-8235-65BB87D9F6E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1D01E77-D9BD-295A-B5A7-5502C1F1720B}"/>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3327948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1D6D84-2236-98ED-A352-DF09CDF9F9A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9FC6673-C188-79B9-1659-63323C9C774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80A2159-AF19-965F-6B0F-CCD273D818F9}"/>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5" name="Segnaposto piè di pagina 4">
            <a:extLst>
              <a:ext uri="{FF2B5EF4-FFF2-40B4-BE49-F238E27FC236}">
                <a16:creationId xmlns:a16="http://schemas.microsoft.com/office/drawing/2014/main" id="{5AF825D3-2CF7-F674-AA02-E7D9A6E42B0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CAE037-F004-7F5F-66E6-F103AB9958C4}"/>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3652258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AAD776-1F11-C9DB-5129-7693E5D798A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4FD41B1-FEF1-9C20-C89B-67C3A14F13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A85E074B-692F-C537-93DF-DC1BDE20E8F8}"/>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5" name="Segnaposto piè di pagina 4">
            <a:extLst>
              <a:ext uri="{FF2B5EF4-FFF2-40B4-BE49-F238E27FC236}">
                <a16:creationId xmlns:a16="http://schemas.microsoft.com/office/drawing/2014/main" id="{907A5A4A-5E8E-90C1-ED84-630BC75971B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48199FF-CEFD-79EC-FBD8-2D206E94DBD5}"/>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58717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6CFA00-E785-4946-80FA-A3A9EA06AF2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3268234-10B4-42F8-9BA9-D644288466F5}"/>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10A379E-251B-150D-3758-D84AF8DA4A1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55E9491-E253-3207-FF70-352B1578057F}"/>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6" name="Segnaposto piè di pagina 5">
            <a:extLst>
              <a:ext uri="{FF2B5EF4-FFF2-40B4-BE49-F238E27FC236}">
                <a16:creationId xmlns:a16="http://schemas.microsoft.com/office/drawing/2014/main" id="{320EBE54-25F3-8EA0-5BEA-E1027BD7BD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2FD0533-3F37-6CBA-9186-A88A1363979F}"/>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63780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41C926-7D8E-666F-B74F-287013B15A4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99A6E24-2E31-7397-2D9E-A0DF8425D5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E13F590-114A-25A3-011B-B6862F0F48F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13071BC-21D7-A2D3-7CCF-92663809D1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7771E69-72F5-851A-DA51-C6C7E9BF60F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5098EA8-39D6-CF52-7519-F4E74A6AFACC}"/>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8" name="Segnaposto piè di pagina 7">
            <a:extLst>
              <a:ext uri="{FF2B5EF4-FFF2-40B4-BE49-F238E27FC236}">
                <a16:creationId xmlns:a16="http://schemas.microsoft.com/office/drawing/2014/main" id="{2E7EE4F5-1D64-06A8-72EB-F40AE1FCD05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03A0A27-972A-09D9-CACC-1F4E644CD30B}"/>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5832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F64652-362F-C767-9E82-549F376B808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19E46AF-C38B-D5EC-AF24-0C035310B9FD}"/>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4" name="Segnaposto piè di pagina 3">
            <a:extLst>
              <a:ext uri="{FF2B5EF4-FFF2-40B4-BE49-F238E27FC236}">
                <a16:creationId xmlns:a16="http://schemas.microsoft.com/office/drawing/2014/main" id="{8F889D69-7B4B-3972-68E8-B66C55B10FA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1522485-7AE3-1BE2-E308-484C9CC373B2}"/>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711535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520283F-BAA2-F432-BEF3-20A091EAD72D}"/>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3" name="Segnaposto piè di pagina 2">
            <a:extLst>
              <a:ext uri="{FF2B5EF4-FFF2-40B4-BE49-F238E27FC236}">
                <a16:creationId xmlns:a16="http://schemas.microsoft.com/office/drawing/2014/main" id="{CECC97D8-C46C-4E89-32FE-17D056177F4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A0C8978-215D-F00C-3472-C9B443137723}"/>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2569756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7C88C2-B720-9ED5-CB77-1BDDFA3209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E09693A-9C79-DEB0-BE23-D09A4CC6AB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71488EA-AC73-70A3-665F-F387F57B4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1567826-6F0B-1DBC-15A5-6E6D6D1CDF94}"/>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6" name="Segnaposto piè di pagina 5">
            <a:extLst>
              <a:ext uri="{FF2B5EF4-FFF2-40B4-BE49-F238E27FC236}">
                <a16:creationId xmlns:a16="http://schemas.microsoft.com/office/drawing/2014/main" id="{0FB079AB-3C07-F3AA-7F9A-4F54D764F58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73332DF-4ABF-B92C-758F-708C45507AC6}"/>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1273704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D12E4F-748F-22A4-19CE-228A4259591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569E0FD-F324-7E78-80F2-BD9A0EC478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75EDD14-03D6-33CD-3654-D36B010AF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8A81A96-321D-9954-ADF3-85583079CFD1}"/>
              </a:ext>
            </a:extLst>
          </p:cNvPr>
          <p:cNvSpPr>
            <a:spLocks noGrp="1"/>
          </p:cNvSpPr>
          <p:nvPr>
            <p:ph type="dt" sz="half" idx="10"/>
          </p:nvPr>
        </p:nvSpPr>
        <p:spPr/>
        <p:txBody>
          <a:bodyPr/>
          <a:lstStyle/>
          <a:p>
            <a:fld id="{9CD320F0-34BD-45FE-A1EA-B7F66AFB169F}" type="datetimeFigureOut">
              <a:rPr lang="it-IT" smtClean="0"/>
              <a:t>19/04/2024</a:t>
            </a:fld>
            <a:endParaRPr lang="it-IT"/>
          </a:p>
        </p:txBody>
      </p:sp>
      <p:sp>
        <p:nvSpPr>
          <p:cNvPr id="6" name="Segnaposto piè di pagina 5">
            <a:extLst>
              <a:ext uri="{FF2B5EF4-FFF2-40B4-BE49-F238E27FC236}">
                <a16:creationId xmlns:a16="http://schemas.microsoft.com/office/drawing/2014/main" id="{DC8706DC-F94F-02DE-E172-A033521E475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F1BC716-F776-3330-40B3-E10F230732E7}"/>
              </a:ext>
            </a:extLst>
          </p:cNvPr>
          <p:cNvSpPr>
            <a:spLocks noGrp="1"/>
          </p:cNvSpPr>
          <p:nvPr>
            <p:ph type="sldNum" sz="quarter" idx="12"/>
          </p:nvPr>
        </p:nvSpPr>
        <p:spPr/>
        <p:txBody>
          <a:bodyPr/>
          <a:lstStyle/>
          <a:p>
            <a:fld id="{949BD28D-9F03-455E-A692-EBC53D8B64E9}" type="slidenum">
              <a:rPr lang="it-IT" smtClean="0"/>
              <a:t>‹N›</a:t>
            </a:fld>
            <a:endParaRPr lang="it-IT"/>
          </a:p>
        </p:txBody>
      </p:sp>
    </p:spTree>
    <p:extLst>
      <p:ext uri="{BB962C8B-B14F-4D97-AF65-F5344CB8AC3E}">
        <p14:creationId xmlns:p14="http://schemas.microsoft.com/office/powerpoint/2010/main" val="643236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63838BE-9282-9611-AC07-290366EE94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567B594-5F34-0BFA-43CF-C08F8DAB0C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86481-0899-F37A-B759-F1E2D7AA15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320F0-34BD-45FE-A1EA-B7F66AFB169F}" type="datetimeFigureOut">
              <a:rPr lang="it-IT" smtClean="0"/>
              <a:t>19/04/2024</a:t>
            </a:fld>
            <a:endParaRPr lang="it-IT"/>
          </a:p>
        </p:txBody>
      </p:sp>
      <p:sp>
        <p:nvSpPr>
          <p:cNvPr id="5" name="Segnaposto piè di pagina 4">
            <a:extLst>
              <a:ext uri="{FF2B5EF4-FFF2-40B4-BE49-F238E27FC236}">
                <a16:creationId xmlns:a16="http://schemas.microsoft.com/office/drawing/2014/main" id="{DC49C392-5AFE-B340-A56E-5AD8717CB1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E538A5B-C7BA-AE18-8377-4784162887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BD28D-9F03-455E-A692-EBC53D8B64E9}" type="slidenum">
              <a:rPr lang="it-IT" smtClean="0"/>
              <a:t>‹N›</a:t>
            </a:fld>
            <a:endParaRPr lang="it-IT"/>
          </a:p>
        </p:txBody>
      </p:sp>
    </p:spTree>
    <p:extLst>
      <p:ext uri="{BB962C8B-B14F-4D97-AF65-F5344CB8AC3E}">
        <p14:creationId xmlns:p14="http://schemas.microsoft.com/office/powerpoint/2010/main" val="1998996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C8051B0E-954F-8A72-FA7D-6EDC4C7E9051}"/>
              </a:ext>
            </a:extLst>
          </p:cNvPr>
          <p:cNvSpPr txBox="1"/>
          <p:nvPr/>
        </p:nvSpPr>
        <p:spPr>
          <a:xfrm>
            <a:off x="421064" y="428178"/>
            <a:ext cx="11349872" cy="4524315"/>
          </a:xfrm>
          <a:prstGeom prst="rect">
            <a:avLst/>
          </a:prstGeom>
          <a:noFill/>
        </p:spPr>
        <p:txBody>
          <a:bodyPr wrap="square" rtlCol="0">
            <a:spAutoFit/>
          </a:bodyPr>
          <a:lstStyle/>
          <a:p>
            <a:r>
              <a:rPr lang="it-IT" sz="3200" dirty="0"/>
              <a:t>Della Mastropietro si perdeva, quindi, ogni traccia dalle ore 11 del 30 gennaio 2018 fino alle ore 9 del giorno successivo </a:t>
            </a:r>
            <a:r>
              <a:rPr lang="it-IT" sz="3200" dirty="0" err="1"/>
              <a:t>allorchè</a:t>
            </a:r>
            <a:r>
              <a:rPr lang="it-IT" sz="3200" dirty="0"/>
              <a:t> le due valige, contenenti i resti cadaverici della giovane, erano rinvenute dalla polizia municipale e dai carabinieri. Una di queste corrispondeva, per forma a colore, a quella che Pamela portava con sé allorché si era recata in farmacia.</a:t>
            </a:r>
          </a:p>
          <a:p>
            <a:r>
              <a:rPr lang="it-IT" sz="3200" dirty="0"/>
              <a:t>Il riconoscimento di </a:t>
            </a:r>
            <a:r>
              <a:rPr lang="it-IT" sz="3200" dirty="0" err="1"/>
              <a:t>Oseghale</a:t>
            </a:r>
            <a:r>
              <a:rPr lang="it-IT" sz="3200" dirty="0"/>
              <a:t> da parte dello Zamora induceva la PG ad effettuare la perquisizione della casa da lui abitata, sita al quarto piano di via Spalato 124. </a:t>
            </a:r>
          </a:p>
        </p:txBody>
      </p:sp>
    </p:spTree>
    <p:extLst>
      <p:ext uri="{BB962C8B-B14F-4D97-AF65-F5344CB8AC3E}">
        <p14:creationId xmlns:p14="http://schemas.microsoft.com/office/powerpoint/2010/main" val="1774740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4EAC3BF-12BE-A6C0-B086-16DCBDA71E15}"/>
              </a:ext>
            </a:extLst>
          </p:cNvPr>
          <p:cNvSpPr>
            <a:spLocks noGrp="1"/>
          </p:cNvSpPr>
          <p:nvPr>
            <p:ph idx="1"/>
          </p:nvPr>
        </p:nvSpPr>
        <p:spPr>
          <a:xfrm>
            <a:off x="612742" y="433633"/>
            <a:ext cx="10741058" cy="5743330"/>
          </a:xfrm>
        </p:spPr>
        <p:txBody>
          <a:bodyPr>
            <a:normAutofit lnSpcReduction="10000"/>
          </a:bodyPr>
          <a:lstStyle/>
          <a:p>
            <a:pPr marL="0" indent="0">
              <a:buNone/>
            </a:pPr>
            <a:r>
              <a:rPr lang="it-IT" sz="3200" dirty="0"/>
              <a:t>Non ha, quindi, alcun senso, a giudizio di questa Corte, sollevare dubbi sulle cause della morte di Pamela solo per la difficoltà (tradottasi talora in franca impossibilità: si tenga presente che anche la superficie del fegato è stata detersa con varichina che fissa le cellule e può alterare la morfologia delle ferita – cfr. pag. 21 de. Tombolini – ed erano asportati e distrutti – lo si ripete – i tessuti cutanei della porzione basale del torace attinti delle coltellate risultate mortali) di effettuare ulteriori accertamenti in conseguenza di condotte deliberatamente poste in essere dall’imputato per finalità inquinanti, ammesse pacificamente persino dai consulenti della difesa (cfr. pag. 33 ud. 3 aprile 2019: " Ah, non lo so io penso per eliminare le tracce, qualsiasi treccia biologica, organica e per alterare gli eventuali risultati possibili " ).</a:t>
            </a:r>
          </a:p>
        </p:txBody>
      </p:sp>
    </p:spTree>
    <p:extLst>
      <p:ext uri="{BB962C8B-B14F-4D97-AF65-F5344CB8AC3E}">
        <p14:creationId xmlns:p14="http://schemas.microsoft.com/office/powerpoint/2010/main" val="2942755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4AE4FE-1E9B-5E8E-F20A-DE180EF331D7}"/>
              </a:ext>
            </a:extLst>
          </p:cNvPr>
          <p:cNvSpPr>
            <a:spLocks noGrp="1"/>
          </p:cNvSpPr>
          <p:nvPr>
            <p:ph idx="1"/>
          </p:nvPr>
        </p:nvSpPr>
        <p:spPr>
          <a:xfrm>
            <a:off x="546755" y="273377"/>
            <a:ext cx="10807045" cy="5903586"/>
          </a:xfrm>
        </p:spPr>
        <p:txBody>
          <a:bodyPr>
            <a:normAutofit fontScale="92500" lnSpcReduction="20000"/>
          </a:bodyPr>
          <a:lstStyle/>
          <a:p>
            <a:pPr marL="0" indent="0">
              <a:buNone/>
            </a:pPr>
            <a:r>
              <a:rPr lang="it-IT" sz="3200" dirty="0"/>
              <a:t>Con plateale evidenza emerga, infine, già dalle fotografie dei resti cadaverici della Mastropietro che il </a:t>
            </a:r>
            <a:r>
              <a:rPr lang="it-IT" sz="3200" dirty="0" err="1"/>
              <a:t>depezzamento</a:t>
            </a:r>
            <a:r>
              <a:rPr lang="it-IT" sz="3200" dirty="0"/>
              <a:t> del corpo era effettuato lucidamente, freddamente e con precisione da parte di mano esperta e non attingendo il corpo con coltellate vibrate a caso da parte di persona impaurita e intenzionata soltanto a sezionare, in tutta fretta, un cadavere da introdurre nelle valige, Trattasi, piuttosto, di accurata disarticolazione del cadavere, rarissima nella esperienza della medicina legale internazionale, che presuppone l’esatta conoscenza delle zone corporee ove intervenire (cfr. pag.93 </a:t>
            </a:r>
            <a:r>
              <a:rPr lang="it-IT" sz="3200" dirty="0" err="1"/>
              <a:t>dep</a:t>
            </a:r>
            <a:r>
              <a:rPr lang="it-IT" sz="3200" dirty="0"/>
              <a:t>. Cingolani). Proprio l’esperienza e l’abilità </a:t>
            </a:r>
            <a:r>
              <a:rPr lang="it-IT" sz="3200" dirty="0" err="1"/>
              <a:t>settoria</a:t>
            </a:r>
            <a:r>
              <a:rPr lang="it-IT" sz="3200" dirty="0"/>
              <a:t> denotate da </a:t>
            </a:r>
            <a:r>
              <a:rPr lang="it-IT" sz="3200" dirty="0" err="1"/>
              <a:t>Oseghale</a:t>
            </a:r>
            <a:r>
              <a:rPr lang="it-IT" sz="3200" dirty="0"/>
              <a:t>, tutt’altro che persona ingenua, sprovveduta o talvolta dagli eventi, consentono di escludere che questi abbia inteso soltanto a procedere alla disarticolazione del cadavere e che a tale intento possano essere ricondotte le due lesioni rilevate sul fegato, prodotte quando Pamela era ancore in vita, e che risultano chiaramente causate da due coltellate del tutto avulse e del tutto incoerenti rispetto ad una attività di mero </a:t>
            </a:r>
            <a:r>
              <a:rPr lang="it-IT" sz="3200" dirty="0" err="1"/>
              <a:t>depezzamento</a:t>
            </a:r>
            <a:r>
              <a:rPr lang="it-IT" sz="3200" dirty="0"/>
              <a:t>, come ammesso invero proprio dal prof. Bacci, consulente della difesa.</a:t>
            </a:r>
          </a:p>
        </p:txBody>
      </p:sp>
    </p:spTree>
    <p:extLst>
      <p:ext uri="{BB962C8B-B14F-4D97-AF65-F5344CB8AC3E}">
        <p14:creationId xmlns:p14="http://schemas.microsoft.com/office/powerpoint/2010/main" val="1791886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A487E5-C26B-5E5C-68EC-BBEB25552794}"/>
              </a:ext>
            </a:extLst>
          </p:cNvPr>
          <p:cNvSpPr>
            <a:spLocks noGrp="1"/>
          </p:cNvSpPr>
          <p:nvPr>
            <p:ph idx="1"/>
          </p:nvPr>
        </p:nvSpPr>
        <p:spPr>
          <a:xfrm>
            <a:off x="443060" y="433633"/>
            <a:ext cx="10910740" cy="5743330"/>
          </a:xfrm>
        </p:spPr>
        <p:txBody>
          <a:bodyPr>
            <a:normAutofit fontScale="92500" lnSpcReduction="10000"/>
          </a:bodyPr>
          <a:lstStyle/>
          <a:p>
            <a:pPr marL="0" indent="0">
              <a:buNone/>
            </a:pPr>
            <a:r>
              <a:rPr lang="it-IT" sz="3200" dirty="0"/>
              <a:t>Si impongono ora alcune considerazioni più strettamente giuridiche prima di procedere alla disamina nel merito delle valutazioni cui giungevano i consulenti: l’accertamento probatorio fondato su indizi – ovvero attraverso lo schema del c.d. sillogismo giudiziario, alla dimostrazione del fatto incerto – si configura come un procedimento logico avente una scansione bifasica.</a:t>
            </a:r>
          </a:p>
          <a:p>
            <a:pPr marL="0" indent="0">
              <a:buNone/>
            </a:pPr>
            <a:r>
              <a:rPr lang="it-IT" sz="3200" dirty="0"/>
              <a:t>Dunque, nella valutazione della prova indiziaria, il giudice di merito non può procedere a una valutazione parcellizzata a atomistica dei singoli indizi, dovendo necessariamente cimentarsi in un esame globale di essi. Onde, se del caso, attribuire il reato all’imputato " al di là di ogni ragionevole dubbio " e, cioè, con un alto grado di credibilità razionale, sussistente anche qualora le ipotesi alternative, pur astrattamente formulabili, siano prive di qualsiasi concreto riscontro nelle risultanze processuali (cfr. Sez. z, n. 44324 del 18/04/2013, </a:t>
            </a:r>
            <a:r>
              <a:rPr lang="it-IT" sz="3200" dirty="0" err="1"/>
              <a:t>dep</a:t>
            </a:r>
            <a:r>
              <a:rPr lang="it-IT" sz="3200" dirty="0"/>
              <a:t>. 31/10/2013, P.G., P.C. in proc. Stasi, Rv. 258321).</a:t>
            </a:r>
          </a:p>
        </p:txBody>
      </p:sp>
    </p:spTree>
    <p:extLst>
      <p:ext uri="{BB962C8B-B14F-4D97-AF65-F5344CB8AC3E}">
        <p14:creationId xmlns:p14="http://schemas.microsoft.com/office/powerpoint/2010/main" val="2213987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0B1FD0-FB28-F712-6B3D-534C9F46C41A}"/>
              </a:ext>
            </a:extLst>
          </p:cNvPr>
          <p:cNvSpPr>
            <a:spLocks noGrp="1"/>
          </p:cNvSpPr>
          <p:nvPr>
            <p:ph idx="1"/>
          </p:nvPr>
        </p:nvSpPr>
        <p:spPr>
          <a:xfrm>
            <a:off x="641023" y="452487"/>
            <a:ext cx="10712777" cy="5724476"/>
          </a:xfrm>
        </p:spPr>
        <p:txBody>
          <a:bodyPr>
            <a:normAutofit/>
          </a:bodyPr>
          <a:lstStyle/>
          <a:p>
            <a:pPr marL="0" indent="0">
              <a:buNone/>
            </a:pPr>
            <a:r>
              <a:rPr lang="it-IT" sz="3200" dirty="0"/>
              <a:t>Si assume per tale non qualsiasi dubbio, astrattamente possibile e sempre configurabile, ma quello che, correlato ai dati empirici acquisiti nel processo, sia effettivamente in grado di confutare l’apparente coerenza formale del postulato accusatorio e di immettere nel circuito del convincimento del giudice una ricostruzione alternativa del fatto storico che deve essere, tuttavia, agganciata strettamente ad ulteriori, specifiche evidenze probatorie trascurate o non correttamente apprezzate.</a:t>
            </a:r>
          </a:p>
        </p:txBody>
      </p:sp>
    </p:spTree>
    <p:extLst>
      <p:ext uri="{BB962C8B-B14F-4D97-AF65-F5344CB8AC3E}">
        <p14:creationId xmlns:p14="http://schemas.microsoft.com/office/powerpoint/2010/main" val="2106664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3382A9C-79D9-151F-689A-7263725CFFBF}"/>
              </a:ext>
            </a:extLst>
          </p:cNvPr>
          <p:cNvSpPr>
            <a:spLocks noGrp="1"/>
          </p:cNvSpPr>
          <p:nvPr>
            <p:ph idx="1"/>
          </p:nvPr>
        </p:nvSpPr>
        <p:spPr>
          <a:xfrm>
            <a:off x="744718" y="546755"/>
            <a:ext cx="10609082" cy="5630208"/>
          </a:xfrm>
        </p:spPr>
        <p:txBody>
          <a:bodyPr>
            <a:normAutofit fontScale="92500" lnSpcReduction="10000"/>
          </a:bodyPr>
          <a:lstStyle/>
          <a:p>
            <a:pPr marL="0" indent="0">
              <a:buNone/>
            </a:pPr>
            <a:r>
              <a:rPr lang="it-IT" dirty="0"/>
              <a:t>Nel caso di specie, non sussiste alcun ragionevole dubbio: le conclusioni cui prevenivano i consulenti delle accuse pubblica e privata, cementate dalla condotta dell’imputato, ispirata da finalità </a:t>
            </a:r>
            <a:r>
              <a:rPr lang="it-IT" dirty="0" err="1"/>
              <a:t>probatoriamente</a:t>
            </a:r>
            <a:r>
              <a:rPr lang="it-IT" dirty="0"/>
              <a:t> inquinanti, sono suffragate dai risultati delle indagini tossicologiche e sui resti cadaverici. Esclusa ragionevolmente la morte per overdose, questa deve essere ascritta alle due coltellate vibrate dall’imputato </a:t>
            </a:r>
            <a:r>
              <a:rPr lang="it-IT" dirty="0" err="1"/>
              <a:t>allorchè</a:t>
            </a:r>
            <a:r>
              <a:rPr lang="it-IT" dirty="0"/>
              <a:t> Pamela era ancora in vita. E tali conclusioni non sono inficiate dalle deduzioni dei consulenti della difesa dell’imputato.</a:t>
            </a:r>
          </a:p>
          <a:p>
            <a:pPr marL="0" indent="0">
              <a:buNone/>
            </a:pPr>
            <a:r>
              <a:rPr lang="it-IT" dirty="0"/>
              <a:t>Non colgono nel segno, pertanto, le doglianze difensive volte a sottolineare, ai fini soprattutto della contestazione sull’affidabilità della metodologia utilizzata dal prof. </a:t>
            </a:r>
            <a:r>
              <a:rPr lang="it-IT" dirty="0" err="1"/>
              <a:t>Froldi</a:t>
            </a:r>
            <a:r>
              <a:rPr lang="it-IT" dirty="0"/>
              <a:t>, che le conclusioni del consulente si tradurrebbero in mere ipotesi, essendo ormai pacifico, in giurisprudenza, che ai fini dell’accertamento della casualità reale, non deve farsi esclusivo riferimento alla forza esplicativa di leggi scientifiche </a:t>
            </a:r>
            <a:r>
              <a:rPr lang="it-IT" sz="2800" dirty="0"/>
              <a:t>" universali " , fondate su un criterio </a:t>
            </a:r>
            <a:r>
              <a:rPr lang="it-IT" sz="2800" dirty="0" err="1"/>
              <a:t>nomologico</a:t>
            </a:r>
            <a:r>
              <a:rPr lang="it-IT" sz="2800" dirty="0"/>
              <a:t> di certezza o, comunque, con un coefficiente probabilistico prossimo al 100%.</a:t>
            </a:r>
            <a:endParaRPr lang="it-IT" dirty="0"/>
          </a:p>
        </p:txBody>
      </p:sp>
    </p:spTree>
    <p:extLst>
      <p:ext uri="{BB962C8B-B14F-4D97-AF65-F5344CB8AC3E}">
        <p14:creationId xmlns:p14="http://schemas.microsoft.com/office/powerpoint/2010/main" val="965771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485349-4EAA-00F4-9664-77537D35B937}"/>
              </a:ext>
            </a:extLst>
          </p:cNvPr>
          <p:cNvSpPr>
            <a:spLocks noGrp="1"/>
          </p:cNvSpPr>
          <p:nvPr>
            <p:ph idx="1"/>
          </p:nvPr>
        </p:nvSpPr>
        <p:spPr>
          <a:xfrm>
            <a:off x="603315" y="490194"/>
            <a:ext cx="10750485" cy="5686769"/>
          </a:xfrm>
        </p:spPr>
        <p:txBody>
          <a:bodyPr>
            <a:normAutofit/>
          </a:bodyPr>
          <a:lstStyle/>
          <a:p>
            <a:pPr marL="0" indent="0">
              <a:buNone/>
            </a:pPr>
            <a:r>
              <a:rPr lang="it-IT" sz="3200" dirty="0"/>
              <a:t>Orbene, nel caso di specie, il rilievo svolto dalla difesa dell’imputato secondo cui la metodologia utilizzata dal prof. </a:t>
            </a:r>
            <a:r>
              <a:rPr lang="it-IT" sz="3200" dirty="0" err="1"/>
              <a:t>Froldi</a:t>
            </a:r>
            <a:r>
              <a:rPr lang="it-IT" sz="3200" dirty="0"/>
              <a:t> si risolverebbe, sostanzialmente, nella prospettazione di ipotesi generalizzanti è frutto di conclusioni del tutto fuorvianti che dimenticano che la vicenda portata all’esame di questa Corte è caratterizzata da condotte evidentemente ed </a:t>
            </a:r>
            <a:r>
              <a:rPr lang="it-IT" sz="3200" dirty="0" err="1"/>
              <a:t>ebilmente</a:t>
            </a:r>
            <a:r>
              <a:rPr lang="it-IT" sz="3200" dirty="0"/>
              <a:t> inquinanti da parte dell’imputato e che, nei limiti di quanto rimasto del cadavere della ragazza, la spiegazione causale fornita è non solo rapportata proprio al caso.</a:t>
            </a:r>
          </a:p>
        </p:txBody>
      </p:sp>
    </p:spTree>
    <p:extLst>
      <p:ext uri="{BB962C8B-B14F-4D97-AF65-F5344CB8AC3E}">
        <p14:creationId xmlns:p14="http://schemas.microsoft.com/office/powerpoint/2010/main" val="3117706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15085A-66C6-376D-2825-D23298AB30CE}"/>
              </a:ext>
            </a:extLst>
          </p:cNvPr>
          <p:cNvSpPr>
            <a:spLocks noGrp="1"/>
          </p:cNvSpPr>
          <p:nvPr>
            <p:ph idx="1"/>
          </p:nvPr>
        </p:nvSpPr>
        <p:spPr>
          <a:xfrm>
            <a:off x="348791" y="301658"/>
            <a:ext cx="11642104" cy="6240544"/>
          </a:xfrm>
        </p:spPr>
        <p:txBody>
          <a:bodyPr>
            <a:noAutofit/>
          </a:bodyPr>
          <a:lstStyle/>
          <a:p>
            <a:pPr marL="0" indent="0">
              <a:buNone/>
            </a:pPr>
            <a:r>
              <a:rPr lang="it-IT" sz="3200" dirty="0"/>
              <a:t>Ne deriva che la responsabilità di </a:t>
            </a:r>
            <a:r>
              <a:rPr lang="it-IT" sz="3200" dirty="0" err="1"/>
              <a:t>Oseghale</a:t>
            </a:r>
            <a:r>
              <a:rPr lang="it-IT" sz="3200" dirty="0"/>
              <a:t> per il reato di omicidio deve essere affermata al di là di ogni ragionevole dubbio, vagliati i risultati delle consulenze mediche espletate, confrontati tra loro, e valutati in uno e alle dichiarazioni contraddittorie rese da </a:t>
            </a:r>
            <a:r>
              <a:rPr lang="it-IT" sz="3200" dirty="0" err="1"/>
              <a:t>Oseghale</a:t>
            </a:r>
            <a:r>
              <a:rPr lang="it-IT" sz="3200" dirty="0"/>
              <a:t>, di volta in volta maldestramente adattate e plasmate dalle esigenze difensive, di pari passo al progredire delle indagini. Emergono, infatti, elementi che, a giudizio di questa Corte, consentono di concludere, con tranquillizzante sicurezza, che le lesioni prodotte dalle due coltellate inferte dall’imputato al livello della base dell’emitorace destro della vittima (lesioni C e D per le quali è prospettabile un contributo causale in riferimento alla morte) siamo state cagionate </a:t>
            </a:r>
            <a:r>
              <a:rPr lang="it-IT" sz="3200" dirty="0" err="1"/>
              <a:t>allorchè</a:t>
            </a:r>
            <a:r>
              <a:rPr lang="it-IT" sz="3200" dirty="0"/>
              <a:t> la vittima era ancora in vita ed abbiano causato una emorragia acuta secondaria, conseguente a sanguinamento, che provocava l’evento mortale.</a:t>
            </a:r>
          </a:p>
        </p:txBody>
      </p:sp>
    </p:spTree>
    <p:extLst>
      <p:ext uri="{BB962C8B-B14F-4D97-AF65-F5344CB8AC3E}">
        <p14:creationId xmlns:p14="http://schemas.microsoft.com/office/powerpoint/2010/main" val="2063006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E11F76E-AF93-7758-8070-BC45446F1B15}"/>
              </a:ext>
            </a:extLst>
          </p:cNvPr>
          <p:cNvSpPr>
            <a:spLocks noGrp="1"/>
          </p:cNvSpPr>
          <p:nvPr>
            <p:ph idx="1"/>
          </p:nvPr>
        </p:nvSpPr>
        <p:spPr>
          <a:xfrm>
            <a:off x="654770" y="1299119"/>
            <a:ext cx="10882460" cy="4259762"/>
          </a:xfrm>
        </p:spPr>
        <p:txBody>
          <a:bodyPr>
            <a:normAutofit/>
          </a:bodyPr>
          <a:lstStyle/>
          <a:p>
            <a:pPr marL="0" indent="0">
              <a:buNone/>
            </a:pPr>
            <a:r>
              <a:rPr lang="it-IT" sz="3200" dirty="0"/>
              <a:t>Concludevano i consulenti del PM che le indagini sui reperti biologici prelevati in sede di autopsia dal cadavere evidenziavano la presenza di morfina, codeina e 6-acetilmorfina e ciò induceva a ritenere che la vittima avesse assunto eroina (l’eroina introdotta nel circuito ematico si trasforma rapidamente in 6-acetilmorfina e, quindi, in morfina che può essere, quindi, presente sia come tale che come metabolita). E, d’altra parte, era proprio l’eroina quella " roba " che Pamela aveva acquistato ed insistentemente richiesto ad </a:t>
            </a:r>
            <a:r>
              <a:rPr lang="it-IT" sz="3200" dirty="0" err="1"/>
              <a:t>Oseghale</a:t>
            </a:r>
            <a:r>
              <a:rPr lang="it-IT" sz="3200" dirty="0"/>
              <a:t>.</a:t>
            </a:r>
          </a:p>
        </p:txBody>
      </p:sp>
    </p:spTree>
    <p:extLst>
      <p:ext uri="{BB962C8B-B14F-4D97-AF65-F5344CB8AC3E}">
        <p14:creationId xmlns:p14="http://schemas.microsoft.com/office/powerpoint/2010/main" val="3792778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59B0C54-B6ED-7EA0-5A49-DA66C7FBB067}"/>
              </a:ext>
            </a:extLst>
          </p:cNvPr>
          <p:cNvSpPr>
            <a:spLocks noGrp="1"/>
          </p:cNvSpPr>
          <p:nvPr>
            <p:ph idx="1"/>
          </p:nvPr>
        </p:nvSpPr>
        <p:spPr>
          <a:xfrm>
            <a:off x="282805" y="254524"/>
            <a:ext cx="11792932" cy="6476213"/>
          </a:xfrm>
        </p:spPr>
        <p:txBody>
          <a:bodyPr>
            <a:noAutofit/>
          </a:bodyPr>
          <a:lstStyle/>
          <a:p>
            <a:pPr marL="0" indent="0">
              <a:buNone/>
            </a:pPr>
            <a:r>
              <a:rPr lang="it-IT" sz="3200" dirty="0"/>
              <a:t>Parimenti la presenza di morfina e codeina nell’encefalo e, in notevoli quantità, nel rene, è indicativa del fatto che, al momento del decesso, il processo metabolico era completamente avviato.</a:t>
            </a:r>
          </a:p>
          <a:p>
            <a:pPr marL="0" indent="0">
              <a:buNone/>
            </a:pPr>
            <a:r>
              <a:rPr lang="it-IT" sz="3200" dirty="0"/>
              <a:t>Concludevano, infine, i consulenti del PM che i livelli di morfina riscontrati nel sangue (inferiori a 200 ng/</a:t>
            </a:r>
            <a:r>
              <a:rPr lang="it-IT" sz="3200" dirty="0" err="1"/>
              <a:t>mL</a:t>
            </a:r>
            <a:r>
              <a:rPr lang="it-IT" sz="3200" dirty="0"/>
              <a:t>), validati dai quantitativi rinvenuti nell’umor vitreo (12 ng/</a:t>
            </a:r>
            <a:r>
              <a:rPr lang="it-IT" sz="3200" dirty="0" err="1"/>
              <a:t>mL</a:t>
            </a:r>
            <a:r>
              <a:rPr lang="it-IT" sz="3200" dirty="0"/>
              <a:t>) e nel fegato (376 ng/g), deponevano per valori inferiori ai livelli medi ematici riferiti a persone morte per overdose da eroina, quantificati dalla letteratura medico-forense in valori compresi tra ng/</a:t>
            </a:r>
            <a:r>
              <a:rPr lang="it-IT" sz="3200" dirty="0" err="1"/>
              <a:t>mL</a:t>
            </a:r>
            <a:r>
              <a:rPr lang="it-IT" sz="3200" dirty="0"/>
              <a:t> 300 e ng/</a:t>
            </a:r>
            <a:r>
              <a:rPr lang="it-IT" sz="3200" dirty="0" err="1"/>
              <a:t>mL</a:t>
            </a:r>
            <a:r>
              <a:rPr lang="it-IT" sz="3200" dirty="0"/>
              <a:t> 430. Non si tratta, pertanto, di indagine concotta esclusivamente sul ridotto quantitativo di sangue a disposizione, ma di analisi condotta anche su liquidi biologici (umor vitreo) e tessuti (fegato) in cui la concentrazione di morfina è correlabile a quella rilevata nel sangue. </a:t>
            </a:r>
          </a:p>
        </p:txBody>
      </p:sp>
    </p:spTree>
    <p:extLst>
      <p:ext uri="{BB962C8B-B14F-4D97-AF65-F5344CB8AC3E}">
        <p14:creationId xmlns:p14="http://schemas.microsoft.com/office/powerpoint/2010/main" val="1477479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B98265F-0361-6917-DB97-226593BAE61B}"/>
              </a:ext>
            </a:extLst>
          </p:cNvPr>
          <p:cNvSpPr>
            <a:spLocks noGrp="1"/>
          </p:cNvSpPr>
          <p:nvPr>
            <p:ph idx="1"/>
          </p:nvPr>
        </p:nvSpPr>
        <p:spPr>
          <a:xfrm>
            <a:off x="254524" y="179109"/>
            <a:ext cx="11679809" cy="6589335"/>
          </a:xfrm>
        </p:spPr>
        <p:txBody>
          <a:bodyPr>
            <a:normAutofit fontScale="92500" lnSpcReduction="10000"/>
          </a:bodyPr>
          <a:lstStyle/>
          <a:p>
            <a:pPr marL="0" indent="0">
              <a:buNone/>
            </a:pPr>
            <a:r>
              <a:rPr lang="it-IT" sz="3200" dirty="0"/>
              <a:t>Superata è, pertanto, l’obiezione della dott.ssa Melai, consulente della difesa, secondo la quale un accertamento di tipo esclusivamente immunoenzimatico sulla modestissima quantità di sangue rinvenuto avrebbe potuto, al più, indicare la presenza di morfina ma non determinarne il quantitativo.</a:t>
            </a:r>
          </a:p>
          <a:p>
            <a:pPr marL="0" indent="0">
              <a:buNone/>
            </a:pPr>
            <a:r>
              <a:rPr lang="it-IT" sz="3200" dirty="0"/>
              <a:t>Se, dunque, il " range " terapeutico per la morfina (per chi soffre, ad esempio, di patologie particolarmente dolorose o nel caso di anestesie) è pari, per l’appunto, proprio a ng/</a:t>
            </a:r>
            <a:r>
              <a:rPr lang="it-IT" sz="3200" dirty="0" err="1"/>
              <a:t>mL</a:t>
            </a:r>
            <a:r>
              <a:rPr lang="it-IT" sz="3200" dirty="0"/>
              <a:t> 100, è conseguenziale ritenere che sia da escludere che valori pari o inferiori possano provocare overdose e ciò </a:t>
            </a:r>
            <a:r>
              <a:rPr lang="it-IT" sz="3200" dirty="0" err="1"/>
              <a:t>indipendetemente</a:t>
            </a:r>
            <a:r>
              <a:rPr lang="it-IT" sz="3200" dirty="0"/>
              <a:t> dallo stato fisico e dal peso della persona (cfr. pag. 125 </a:t>
            </a:r>
            <a:r>
              <a:rPr lang="it-IT" sz="3200" dirty="0" err="1"/>
              <a:t>verb</a:t>
            </a:r>
            <a:r>
              <a:rPr lang="it-IT" sz="3200" dirty="0"/>
              <a:t>. Ud. 20 marzo </a:t>
            </a:r>
            <a:r>
              <a:rPr lang="it-IT" sz="3200" dirty="0" err="1"/>
              <a:t>dep</a:t>
            </a:r>
            <a:r>
              <a:rPr lang="it-IT" sz="3200" dirty="0"/>
              <a:t>. Cingolani; Pamela pesava circa Kg.50 ed era alta cm. 170 secondo quanto documentato dalla cartella clinica al momento dell’ammissione in comunità; cfr. </a:t>
            </a:r>
            <a:r>
              <a:rPr lang="it-IT" sz="3200" dirty="0" err="1"/>
              <a:t>dep</a:t>
            </a:r>
            <a:r>
              <a:rPr lang="it-IT" sz="3200" dirty="0"/>
              <a:t>. Melai pag.26; la ragazza era </a:t>
            </a:r>
            <a:r>
              <a:rPr lang="it-IT" sz="3200" dirty="0" err="1"/>
              <a:t>poiaumentata</a:t>
            </a:r>
            <a:r>
              <a:rPr lang="it-IT" sz="3200" dirty="0"/>
              <a:t> di peso a seguito della somministrazioni di farmaci, secondo quanto rilevato dal teste Di Giovanni ed evidenziato dall’autopsia del dott. Tombolini).</a:t>
            </a:r>
          </a:p>
        </p:txBody>
      </p:sp>
    </p:spTree>
    <p:extLst>
      <p:ext uri="{BB962C8B-B14F-4D97-AF65-F5344CB8AC3E}">
        <p14:creationId xmlns:p14="http://schemas.microsoft.com/office/powerpoint/2010/main" val="2122035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E8DF72B-1AA1-A2A6-DA86-05094CC6866C}"/>
              </a:ext>
            </a:extLst>
          </p:cNvPr>
          <p:cNvSpPr>
            <a:spLocks noGrp="1"/>
          </p:cNvSpPr>
          <p:nvPr>
            <p:ph idx="1"/>
          </p:nvPr>
        </p:nvSpPr>
        <p:spPr>
          <a:xfrm>
            <a:off x="694048" y="486249"/>
            <a:ext cx="10803903" cy="5885501"/>
          </a:xfrm>
        </p:spPr>
        <p:txBody>
          <a:bodyPr>
            <a:noAutofit/>
          </a:bodyPr>
          <a:lstStyle/>
          <a:p>
            <a:pPr marL="0" indent="0">
              <a:buNone/>
            </a:pPr>
            <a:r>
              <a:rPr lang="it-IT" sz="3200" dirty="0"/>
              <a:t>I carabinieri entrati nello stabile alle ore 18.50 del 31 gennaio, sorprendevano l’imputato nell’atto di uscire da casa e lo sottoponevano ad immediata perquisizione trovandolo in possesso di quantitativi di marijuana, occultati sulla sua persona. Nell’ appartamento erano rinvenuti, oltre ad ulteriore sostanza stupefacente e ad un bilancino, un pellicciotto smanicato di colore grigio e pantaloni attillati, del tutto simili a quelli indossati dalla Mastropietro e visibili nei fotogrammi estrapolati dal sistema di videosorveglianza della farmacia, su cui erano presenti tracce verosimilmente ematiche. L’ appartamento era, pertanto, sottoposto a sequestro, one consentire più approfonditi accertamenti sul materiale e sulle tracce in esso contenute.</a:t>
            </a:r>
          </a:p>
        </p:txBody>
      </p:sp>
    </p:spTree>
    <p:extLst>
      <p:ext uri="{BB962C8B-B14F-4D97-AF65-F5344CB8AC3E}">
        <p14:creationId xmlns:p14="http://schemas.microsoft.com/office/powerpoint/2010/main" val="3115882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078DCD8-302D-A50F-0EB1-7624DFF526AB}"/>
              </a:ext>
            </a:extLst>
          </p:cNvPr>
          <p:cNvSpPr>
            <a:spLocks noGrp="1"/>
          </p:cNvSpPr>
          <p:nvPr>
            <p:ph idx="1"/>
          </p:nvPr>
        </p:nvSpPr>
        <p:spPr>
          <a:xfrm>
            <a:off x="270235" y="304014"/>
            <a:ext cx="11651530" cy="6249971"/>
          </a:xfrm>
        </p:spPr>
        <p:txBody>
          <a:bodyPr>
            <a:normAutofit/>
          </a:bodyPr>
          <a:lstStyle/>
          <a:p>
            <a:pPr marL="0" indent="0">
              <a:buNone/>
            </a:pPr>
            <a:r>
              <a:rPr lang="it-IT" sz="3200" dirty="0"/>
              <a:t>A maggior ragione tale discorso è riproponibile per chi fa uso di droghe ed ha, evidentemente, una maggiore tolleranza nei confronti delle stesse. </a:t>
            </a:r>
          </a:p>
          <a:p>
            <a:pPr marL="0" indent="0">
              <a:buNone/>
            </a:pPr>
            <a:r>
              <a:rPr lang="it-IT" sz="3200" dirty="0"/>
              <a:t>Il dubbio ragionevole, pertanto, non può trovare ingresso alla luce della valutazione complessiva di tutti gli elementi sottolineati.</a:t>
            </a:r>
          </a:p>
          <a:p>
            <a:pPr marL="0" indent="0">
              <a:buNone/>
            </a:pPr>
            <a:r>
              <a:rPr lang="it-IT" sz="3200" dirty="0"/>
              <a:t>Esclusa la morte per overdose, risulta vieppiù avvalorata la tesi d’accusa.</a:t>
            </a:r>
          </a:p>
          <a:p>
            <a:pPr marL="0" indent="0">
              <a:buNone/>
            </a:pPr>
            <a:r>
              <a:rPr lang="it-IT" sz="3200" dirty="0"/>
              <a:t>In particolare, per quanto concernente l’esame delle lesioni rilevate sui resti della Mastropietro, va chiarito che il </a:t>
            </a:r>
            <a:r>
              <a:rPr lang="it-IT" sz="3200" dirty="0" err="1"/>
              <a:t>maeriale</a:t>
            </a:r>
            <a:r>
              <a:rPr lang="it-IT" sz="3200" dirty="0"/>
              <a:t> cadaverico era </a:t>
            </a:r>
            <a:r>
              <a:rPr lang="it-IT" sz="3200" dirty="0" err="1"/>
              <a:t>racolto</a:t>
            </a:r>
            <a:r>
              <a:rPr lang="it-IT" sz="3200" dirty="0"/>
              <a:t> in n.12 blocchi distinti, contenuti in altrettanti sacchi di plastica.</a:t>
            </a:r>
          </a:p>
        </p:txBody>
      </p:sp>
    </p:spTree>
    <p:extLst>
      <p:ext uri="{BB962C8B-B14F-4D97-AF65-F5344CB8AC3E}">
        <p14:creationId xmlns:p14="http://schemas.microsoft.com/office/powerpoint/2010/main" val="2496457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E6E7607-C799-E0E1-039F-50B97E6B6E1F}"/>
              </a:ext>
            </a:extLst>
          </p:cNvPr>
          <p:cNvSpPr>
            <a:spLocks noGrp="1"/>
          </p:cNvSpPr>
          <p:nvPr>
            <p:ph idx="1"/>
          </p:nvPr>
        </p:nvSpPr>
        <p:spPr>
          <a:xfrm>
            <a:off x="377072" y="329938"/>
            <a:ext cx="10976728" cy="5847025"/>
          </a:xfrm>
        </p:spPr>
        <p:txBody>
          <a:bodyPr>
            <a:normAutofit/>
          </a:bodyPr>
          <a:lstStyle/>
          <a:p>
            <a:pPr marL="0" indent="0">
              <a:buNone/>
            </a:pPr>
            <a:r>
              <a:rPr lang="it-IT" sz="3200" dirty="0"/>
              <a:t>A tali lesioni devono essere aggiunte quelle rilevate dal dott. Tombolini in occasione della prima autopsia (la relazione del Tombolini era consegnata ai consulenti in originale, corredata da documentazione fotografica) che evidenziava, a livello della faccia </a:t>
            </a:r>
            <a:r>
              <a:rPr lang="it-IT" sz="3200" dirty="0" err="1"/>
              <a:t>antero</a:t>
            </a:r>
            <a:r>
              <a:rPr lang="it-IT" sz="3200" dirty="0"/>
              <a:t>-superiore destro del fegato, a destra rispetto alla lesione indicata con la lettera A e B, altre due lesioni che interessavano la glissoniana ed il parenchima epatico sottostante. La prima di tali lesioni era lineare, a margini regolari con angoli acuti, della lunghezza confrontabile con quella indicata con la lettera A, distante da questa circa cm 1,5 ed allineata sullo stesso asse trasversale (indicata con la lettera G). Sono ravvisabili aree più scure che evidenziano l’attivazione della </a:t>
            </a:r>
            <a:r>
              <a:rPr lang="it-IT" sz="3200" dirty="0" err="1"/>
              <a:t>triptasi</a:t>
            </a:r>
            <a:r>
              <a:rPr lang="it-IT" sz="3200" dirty="0"/>
              <a:t> in prossimità della lesione D.</a:t>
            </a:r>
          </a:p>
        </p:txBody>
      </p:sp>
    </p:spTree>
    <p:extLst>
      <p:ext uri="{BB962C8B-B14F-4D97-AF65-F5344CB8AC3E}">
        <p14:creationId xmlns:p14="http://schemas.microsoft.com/office/powerpoint/2010/main" val="389884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32E75C1-7333-0F0F-6484-658D145A5B68}"/>
              </a:ext>
            </a:extLst>
          </p:cNvPr>
          <p:cNvSpPr>
            <a:spLocks noGrp="1"/>
          </p:cNvSpPr>
          <p:nvPr>
            <p:ph idx="1"/>
          </p:nvPr>
        </p:nvSpPr>
        <p:spPr>
          <a:xfrm>
            <a:off x="678730" y="480767"/>
            <a:ext cx="10675070" cy="5696196"/>
          </a:xfrm>
        </p:spPr>
        <p:txBody>
          <a:bodyPr>
            <a:normAutofit lnSpcReduction="10000"/>
          </a:bodyPr>
          <a:lstStyle/>
          <a:p>
            <a:pPr>
              <a:buFontTx/>
              <a:buChar char="-"/>
            </a:pPr>
            <a:r>
              <a:rPr lang="it-IT" sz="3200" dirty="0"/>
              <a:t>Io si ripete – del tutto avulse e del tutto incoerenti rispetto ad una attività di mero </a:t>
            </a:r>
            <a:r>
              <a:rPr lang="it-IT" sz="3200" dirty="0" err="1"/>
              <a:t>depezzamento</a:t>
            </a:r>
            <a:r>
              <a:rPr lang="it-IT" sz="3200" dirty="0"/>
              <a:t>.</a:t>
            </a:r>
          </a:p>
          <a:p>
            <a:pPr marL="0" indent="0">
              <a:buNone/>
            </a:pPr>
            <a:r>
              <a:rPr lang="it-IT" sz="3200" dirty="0"/>
              <a:t>In conclusione, la morte della Mastropietro era conseguente a due ferite penetranti, inferte con arma bianca da punta e taglio in sede basale </a:t>
            </a:r>
            <a:r>
              <a:rPr lang="it-IT" sz="3200" dirty="0" err="1"/>
              <a:t>emitoracica</a:t>
            </a:r>
            <a:r>
              <a:rPr lang="it-IT" sz="3200" dirty="0"/>
              <a:t> destra, con una lama lunga almeno cm. 12/15 e larga cm 1,5/2, plausibilmente </a:t>
            </a:r>
            <a:r>
              <a:rPr lang="it-IT" sz="3200" dirty="0" err="1"/>
              <a:t>monotagliente</a:t>
            </a:r>
            <a:r>
              <a:rPr lang="it-IT" sz="3200" dirty="0"/>
              <a:t>. Essendo stati rinvenuti nell’</a:t>
            </a:r>
            <a:r>
              <a:rPr lang="it-IT" sz="3200" dirty="0" err="1"/>
              <a:t>abiazione</a:t>
            </a:r>
            <a:r>
              <a:rPr lang="it-IT" sz="3200" dirty="0"/>
              <a:t> di </a:t>
            </a:r>
            <a:r>
              <a:rPr lang="it-IT" sz="3200" dirty="0" err="1"/>
              <a:t>Oseghale</a:t>
            </a:r>
            <a:r>
              <a:rPr lang="it-IT" sz="3200" dirty="0"/>
              <a:t> un coltello ed una mannaia ed avendo l’imputato sostenuto di essersi avvalso, sia pure soltanto per le operazioni di </a:t>
            </a:r>
            <a:r>
              <a:rPr lang="it-IT" sz="3200" dirty="0" err="1"/>
              <a:t>depezzamento</a:t>
            </a:r>
            <a:r>
              <a:rPr lang="it-IT" sz="3200" dirty="0"/>
              <a:t>, di utensili presenti in casa, se ne desume che l’azione omicidiaria era portata a termine proprio con il coltello, mentre la mannaia era probabilmente utilizzata per le più complesse operazioni di disarticolazione, </a:t>
            </a:r>
            <a:r>
              <a:rPr lang="it-IT" sz="3200" dirty="0" err="1"/>
              <a:t>sternotomia</a:t>
            </a:r>
            <a:r>
              <a:rPr lang="it-IT" sz="3200" dirty="0"/>
              <a:t> e </a:t>
            </a:r>
            <a:r>
              <a:rPr lang="it-IT" sz="3200" dirty="0" err="1"/>
              <a:t>d.ecapitazione</a:t>
            </a:r>
            <a:endParaRPr lang="it-IT" sz="3200" dirty="0"/>
          </a:p>
        </p:txBody>
      </p:sp>
    </p:spTree>
    <p:extLst>
      <p:ext uri="{BB962C8B-B14F-4D97-AF65-F5344CB8AC3E}">
        <p14:creationId xmlns:p14="http://schemas.microsoft.com/office/powerpoint/2010/main" val="3200603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999C451-862D-8127-1576-12AC05942868}"/>
              </a:ext>
            </a:extLst>
          </p:cNvPr>
          <p:cNvSpPr>
            <a:spLocks noGrp="1"/>
          </p:cNvSpPr>
          <p:nvPr>
            <p:ph idx="1"/>
          </p:nvPr>
        </p:nvSpPr>
        <p:spPr>
          <a:xfrm>
            <a:off x="603315" y="509047"/>
            <a:ext cx="10750485" cy="5667916"/>
          </a:xfrm>
        </p:spPr>
        <p:txBody>
          <a:bodyPr>
            <a:normAutofit lnSpcReduction="10000"/>
          </a:bodyPr>
          <a:lstStyle/>
          <a:p>
            <a:pPr marL="0" indent="0">
              <a:buNone/>
            </a:pPr>
            <a:r>
              <a:rPr lang="it-IT" sz="3200" dirty="0"/>
              <a:t>Siccome questa revisione l’ho fatta, ma non ho prodotto tutte le fotografie perché sarebbe stato sostanzialmente inutile, torno a ripetere, il convincimento, che mi sono fatto, non guardando una fotografia, ma guardando tutti i campi di tutti i vetrini, torno a ripetere, gli stessi vetrini e gli stessi campi ha avuto a disposizione anche il professor Bacci, ma per un tempo molto più limitato, e quindi da questo punto di vista è evidente che oltretutto deve andare a memoria e io, invece, avevo i vetrini a disposizione, però questo controllo, che mi era richiesto chiaramente dalle affermazioni del professor Bacci, io l’ho fatto in quel momento e mi sono ulteriormente convinto che, in alcuni casi, c’era quella che lui definisce la sorta di marginazione leucocitaria, cioè un richiamo di leucociti all’interno di alcuni vasi e in alcuni altri c’era una chiara infiltrazione leucocitaria…</a:t>
            </a:r>
          </a:p>
        </p:txBody>
      </p:sp>
    </p:spTree>
    <p:extLst>
      <p:ext uri="{BB962C8B-B14F-4D97-AF65-F5344CB8AC3E}">
        <p14:creationId xmlns:p14="http://schemas.microsoft.com/office/powerpoint/2010/main" val="828743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A776E27-1A65-75B8-83A3-DA1F5A912489}"/>
              </a:ext>
            </a:extLst>
          </p:cNvPr>
          <p:cNvSpPr>
            <a:spLocks noGrp="1"/>
          </p:cNvSpPr>
          <p:nvPr>
            <p:ph idx="1"/>
          </p:nvPr>
        </p:nvSpPr>
        <p:spPr>
          <a:xfrm>
            <a:off x="433633" y="414779"/>
            <a:ext cx="10920167" cy="5762184"/>
          </a:xfrm>
        </p:spPr>
        <p:txBody>
          <a:bodyPr>
            <a:normAutofit lnSpcReduction="10000"/>
          </a:bodyPr>
          <a:lstStyle/>
          <a:p>
            <a:pPr marL="0" indent="0">
              <a:buNone/>
            </a:pPr>
            <a:r>
              <a:rPr lang="it-IT" sz="3200" dirty="0"/>
              <a:t>L’assenza della cure alla base </a:t>
            </a:r>
            <a:r>
              <a:rPr lang="it-IT" sz="3200" dirty="0" err="1"/>
              <a:t>del’emitorace</a:t>
            </a:r>
            <a:r>
              <a:rPr lang="it-IT" sz="3200" dirty="0"/>
              <a:t> destro e del diaframma non consentono, invece, di stabilire con sicurezza se la ragazza sia stata aggredita da tergo o con coltellate vibrate dall’aggressore postosi di fronte alla stessa e se Pamela, in altre parole si trovasse in posizione eretta al momento in cui era aggredita e, quindi, non stesa per terra: elemento da valutare di cui le indagini sono state private ancora una volta dalla condotta </a:t>
            </a:r>
            <a:r>
              <a:rPr lang="it-IT" sz="3200" dirty="0" err="1"/>
              <a:t>probatoriamente</a:t>
            </a:r>
            <a:r>
              <a:rPr lang="it-IT" sz="3200" dirty="0"/>
              <a:t> inquinante dell’imputato.</a:t>
            </a:r>
          </a:p>
          <a:p>
            <a:pPr marL="0" indent="0">
              <a:buNone/>
            </a:pPr>
            <a:r>
              <a:rPr lang="it-IT" sz="3200" dirty="0"/>
              <a:t>Si può, invece, affermare, con ragionevole sicurezza, a riprova dell’intento omicidiario, che la lesione C era prodotta vibrando la coltellata e ruotando o spostando la lama nella zona attinta poiché era provocata una lacerazione lunga circa cm.10 e non puntiforme.</a:t>
            </a:r>
          </a:p>
        </p:txBody>
      </p:sp>
    </p:spTree>
    <p:extLst>
      <p:ext uri="{BB962C8B-B14F-4D97-AF65-F5344CB8AC3E}">
        <p14:creationId xmlns:p14="http://schemas.microsoft.com/office/powerpoint/2010/main" val="605479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3C4CDE2-7CF5-D600-7028-3BC952C2706A}"/>
              </a:ext>
            </a:extLst>
          </p:cNvPr>
          <p:cNvSpPr>
            <a:spLocks noGrp="1"/>
          </p:cNvSpPr>
          <p:nvPr>
            <p:ph idx="1"/>
          </p:nvPr>
        </p:nvSpPr>
        <p:spPr>
          <a:xfrm>
            <a:off x="433633" y="556181"/>
            <a:ext cx="10920167" cy="5620782"/>
          </a:xfrm>
        </p:spPr>
        <p:txBody>
          <a:bodyPr>
            <a:normAutofit/>
          </a:bodyPr>
          <a:lstStyle/>
          <a:p>
            <a:pPr marL="0" indent="0">
              <a:buNone/>
            </a:pPr>
            <a:r>
              <a:rPr lang="it-IT" sz="3200" dirty="0"/>
              <a:t>L’imputato dichiarava di aver, quindi, sentito improvvisamente un rumore e di essersi avveduto che la ragazza era stesa in terra " con gli occhi aperti e rigirati…in stato di shock " . Non riuscendo ad aiutarla, </a:t>
            </a:r>
            <a:r>
              <a:rPr lang="it-IT" sz="3200" dirty="0" err="1"/>
              <a:t>Oseghale</a:t>
            </a:r>
            <a:r>
              <a:rPr lang="it-IT" sz="3200" dirty="0"/>
              <a:t> riferiva di aver telefonato ad un suo amico, di nome Anthony, cui spiegava l’accaduto. Anthony gli suggeriva di </a:t>
            </a:r>
            <a:r>
              <a:rPr lang="it-IT" sz="3200" dirty="0" err="1"/>
              <a:t>rinfrscare</a:t>
            </a:r>
            <a:r>
              <a:rPr lang="it-IT" sz="3200" dirty="0"/>
              <a:t> il viso di Pamela, spruzzandole acqua. </a:t>
            </a:r>
            <a:r>
              <a:rPr lang="it-IT" sz="3200" dirty="0" err="1"/>
              <a:t>Oseghale</a:t>
            </a:r>
            <a:r>
              <a:rPr lang="it-IT" sz="3200" dirty="0"/>
              <a:t> ritelefonava, quindi, ad Anthony che avrebbe rappresentato l’opportunità di evitare di parlare dell’argomento direttamente per telefono. Tra le ore 16 e le ore 17 </a:t>
            </a:r>
            <a:r>
              <a:rPr lang="it-IT" sz="3200" dirty="0" err="1"/>
              <a:t>Oseghale</a:t>
            </a:r>
            <a:r>
              <a:rPr lang="it-IT" sz="3200" dirty="0"/>
              <a:t> usciva, quindi, di casa per </a:t>
            </a:r>
            <a:r>
              <a:rPr lang="it-IT" sz="3200" dirty="0" err="1"/>
              <a:t>inconrtare</a:t>
            </a:r>
            <a:r>
              <a:rPr lang="it-IT" sz="3200" dirty="0"/>
              <a:t>, nei pressi del punto Snai, Anthony che gli avrebbe suggerito di chiamare l’ambulanza o di </a:t>
            </a:r>
            <a:r>
              <a:rPr lang="it-IT" sz="3200" dirty="0" err="1"/>
              <a:t>avverire</a:t>
            </a:r>
            <a:r>
              <a:rPr lang="it-IT" sz="3200" dirty="0"/>
              <a:t> la polizia qualora la situazione fosse peggiorata.</a:t>
            </a:r>
          </a:p>
        </p:txBody>
      </p:sp>
    </p:spTree>
    <p:extLst>
      <p:ext uri="{BB962C8B-B14F-4D97-AF65-F5344CB8AC3E}">
        <p14:creationId xmlns:p14="http://schemas.microsoft.com/office/powerpoint/2010/main" val="597260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B7F7DF6-1421-2EA0-5B86-36D2CAE36840}"/>
              </a:ext>
            </a:extLst>
          </p:cNvPr>
          <p:cNvSpPr>
            <a:spLocks noGrp="1"/>
          </p:cNvSpPr>
          <p:nvPr>
            <p:ph idx="1"/>
          </p:nvPr>
        </p:nvSpPr>
        <p:spPr>
          <a:xfrm>
            <a:off x="711331" y="1093509"/>
            <a:ext cx="10769338" cy="4864231"/>
          </a:xfrm>
        </p:spPr>
        <p:txBody>
          <a:bodyPr>
            <a:normAutofit/>
          </a:bodyPr>
          <a:lstStyle/>
          <a:p>
            <a:pPr marL="0" indent="0">
              <a:buNone/>
            </a:pPr>
            <a:r>
              <a:rPr lang="it-IT" sz="3200" dirty="0"/>
              <a:t>Tornando a casa, </a:t>
            </a:r>
            <a:r>
              <a:rPr lang="it-IT" sz="3200" dirty="0" err="1"/>
              <a:t>Oseghale</a:t>
            </a:r>
            <a:r>
              <a:rPr lang="it-IT" sz="3200" dirty="0"/>
              <a:t> riferiva di aver notato che la ragazza era ormai rigida e di aver ritelefonato ad Anthony che lo invitava nuovamente a richiedere l’intervento di un’ambulanza. Da qui la decisione di fare sparire il corpo di Pamela, nel frattempo deceduta, acquistando presso un negozio gestito da cittadini cinesi un borsone grande con due maniglie.</a:t>
            </a:r>
          </a:p>
          <a:p>
            <a:pPr marL="0" indent="0">
              <a:buNone/>
            </a:pPr>
            <a:r>
              <a:rPr lang="it-IT" sz="3200" dirty="0"/>
              <a:t>Ad espressa domanda dei PM rispondeva di aver tagliato le mammelle e la vagina della ragazza per consentire un più agevole inserimento dei resti nelle valigie.</a:t>
            </a:r>
          </a:p>
        </p:txBody>
      </p:sp>
    </p:spTree>
    <p:extLst>
      <p:ext uri="{BB962C8B-B14F-4D97-AF65-F5344CB8AC3E}">
        <p14:creationId xmlns:p14="http://schemas.microsoft.com/office/powerpoint/2010/main" val="17296688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E2DAEE1-F7D3-983E-3A2D-58381B65AD9C}"/>
              </a:ext>
            </a:extLst>
          </p:cNvPr>
          <p:cNvSpPr>
            <a:spLocks noGrp="1"/>
          </p:cNvSpPr>
          <p:nvPr>
            <p:ph idx="1"/>
          </p:nvPr>
        </p:nvSpPr>
        <p:spPr>
          <a:xfrm>
            <a:off x="565608" y="546755"/>
            <a:ext cx="10788192" cy="5630208"/>
          </a:xfrm>
        </p:spPr>
        <p:txBody>
          <a:bodyPr>
            <a:normAutofit fontScale="92500" lnSpcReduction="20000"/>
          </a:bodyPr>
          <a:lstStyle/>
          <a:p>
            <a:pPr marL="0" indent="0">
              <a:buNone/>
            </a:pPr>
            <a:r>
              <a:rPr lang="it-IT" sz="3200" dirty="0"/>
              <a:t>Nel complesso mosaico così delineato si compongono, dunque, una serie di tasselli che assumono un fondamentale valore in un processo, come quello in esame, di natura indiziaria. In tale contesto non può essere sottaciuto il significato delle dichiarazioni dell’imputato, sistematicamente volte a sottrarsi all’accertamento della verità, in uno alla condotta </a:t>
            </a:r>
            <a:r>
              <a:rPr lang="it-IT" sz="3200" dirty="0" err="1"/>
              <a:t>probatoriamente</a:t>
            </a:r>
            <a:r>
              <a:rPr lang="it-IT" sz="3200" dirty="0"/>
              <a:t> inquinante evidenziata. Si dirà di più: delle produzioni dell’avv. Marchiori, difensore della parte civile Potenza Massimo, acquisite senza opposizione, emergeva che, proprio nella mattina del 30 gennaio 2018, in esecuzione dell’ordinanza sindacale n.899 del 28 dicembre 2017, personale della questura, della polizia municipale, dei servizi sociali del comune di Macerata e del </a:t>
            </a:r>
            <a:r>
              <a:rPr lang="it-IT" sz="3200" dirty="0" err="1"/>
              <a:t>Consmari</a:t>
            </a:r>
            <a:r>
              <a:rPr lang="it-IT" sz="3200" dirty="0"/>
              <a:t> (società che si occupa della gestione del ciclo integrato dei rifiuti urbani) effettuava nel parco di Fontescodella, mei sottopassaggi pedonali e nelle zone limitrofe, controlli, volti a prevenire constatati " fenomeni di assembramento di ragazzi " .</a:t>
            </a:r>
          </a:p>
        </p:txBody>
      </p:sp>
    </p:spTree>
    <p:extLst>
      <p:ext uri="{BB962C8B-B14F-4D97-AF65-F5344CB8AC3E}">
        <p14:creationId xmlns:p14="http://schemas.microsoft.com/office/powerpoint/2010/main" val="8075892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8EC3FBD-8E6C-94F9-158D-4571C5BC3734}"/>
              </a:ext>
            </a:extLst>
          </p:cNvPr>
          <p:cNvSpPr>
            <a:spLocks noGrp="1"/>
          </p:cNvSpPr>
          <p:nvPr>
            <p:ph idx="1"/>
          </p:nvPr>
        </p:nvSpPr>
        <p:spPr>
          <a:xfrm>
            <a:off x="659876" y="593889"/>
            <a:ext cx="10693924" cy="5583074"/>
          </a:xfrm>
        </p:spPr>
        <p:txBody>
          <a:bodyPr>
            <a:normAutofit fontScale="92500"/>
          </a:bodyPr>
          <a:lstStyle/>
          <a:p>
            <a:pPr marL="0" indent="0">
              <a:buNone/>
            </a:pPr>
            <a:r>
              <a:rPr lang="it-IT" sz="3200" dirty="0"/>
              <a:t>Le dichiarazioni dell’</a:t>
            </a:r>
            <a:r>
              <a:rPr lang="it-IT" sz="3200" dirty="0" err="1"/>
              <a:t>Oseghale</a:t>
            </a:r>
            <a:r>
              <a:rPr lang="it-IT" sz="3200" dirty="0"/>
              <a:t> erano, quindi, volte a spostare il luogo ove il rapporto sessuale era consumato dall’abitazione al sottopassaggio del parco Fontescodella, anche in questo caso per fornire una versione dei fatti alterata e per collocare il rapporto poco dopo l’incontro con la ragazza e prima che questa assumesse lo stupefacente.</a:t>
            </a:r>
          </a:p>
          <a:p>
            <a:pPr marL="0" indent="0">
              <a:buNone/>
            </a:pPr>
            <a:r>
              <a:rPr lang="it-IT" sz="3200" dirty="0"/>
              <a:t>Dall’istruttoria dibattimentale emergeva, inoltre, altro particolare non secondario: lo stato di tossicodipendenza, non guarito, e la grave patologia borderline da cui era affetta Pamela (cfr. la consulenza della dott.ssa Bruzzone) portavano la ragazza alla disperata ricerca di eroina. È del tutto plausibile e non può essere negato che la giovane, priva di disponibilità di denaro, utilizzasse allora, come merce di scambio, il proprio corpo;</a:t>
            </a:r>
          </a:p>
        </p:txBody>
      </p:sp>
    </p:spTree>
    <p:extLst>
      <p:ext uri="{BB962C8B-B14F-4D97-AF65-F5344CB8AC3E}">
        <p14:creationId xmlns:p14="http://schemas.microsoft.com/office/powerpoint/2010/main" val="2712074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65B6CF2-36E5-62ED-A3F3-1657DBF36FA4}"/>
              </a:ext>
            </a:extLst>
          </p:cNvPr>
          <p:cNvSpPr>
            <a:spLocks noGrp="1"/>
          </p:cNvSpPr>
          <p:nvPr>
            <p:ph idx="1"/>
          </p:nvPr>
        </p:nvSpPr>
        <p:spPr>
          <a:xfrm>
            <a:off x="612742" y="471341"/>
            <a:ext cx="10741058" cy="4949072"/>
          </a:xfrm>
        </p:spPr>
        <p:txBody>
          <a:bodyPr>
            <a:normAutofit/>
          </a:bodyPr>
          <a:lstStyle/>
          <a:p>
            <a:pPr marL="0" indent="0">
              <a:buNone/>
            </a:pPr>
            <a:r>
              <a:rPr lang="it-IT" sz="3200" dirty="0"/>
              <a:t>pamela si premurava, tuttavia, dopo l’allontanamento dalla comunità, di consumare rapporti sessuali sempre con l’utilizzo di preservativi. Sul punto, occorre richiamare quanto dichiarato da Mercuri Francesco e </a:t>
            </a:r>
            <a:r>
              <a:rPr lang="it-IT" sz="3200" dirty="0" err="1"/>
              <a:t>Crisel</a:t>
            </a:r>
            <a:r>
              <a:rPr lang="it-IT" sz="3200" dirty="0"/>
              <a:t> Fernando. Con il primo aveva avuto un rapporto sessuale protetto: successivamente la ragazza non solo gli aveva chiesto di indicarle un luogo ove comprare sostanza stupefacente ma di regalarle due profilattici (richiesta invero inusuale), con tutta evidenza consapevole che avrebbe potuto acquistare eroina soltanto tramite l’offerta del proprio corpo quale corrispettivo.</a:t>
            </a:r>
          </a:p>
        </p:txBody>
      </p:sp>
    </p:spTree>
    <p:extLst>
      <p:ext uri="{BB962C8B-B14F-4D97-AF65-F5344CB8AC3E}">
        <p14:creationId xmlns:p14="http://schemas.microsoft.com/office/powerpoint/2010/main" val="1361117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347E03-1D7F-A69F-43AB-11C0F1D8BBD5}"/>
              </a:ext>
            </a:extLst>
          </p:cNvPr>
          <p:cNvSpPr>
            <a:spLocks noGrp="1"/>
          </p:cNvSpPr>
          <p:nvPr>
            <p:ph idx="1"/>
          </p:nvPr>
        </p:nvSpPr>
        <p:spPr>
          <a:xfrm>
            <a:off x="613920" y="726633"/>
            <a:ext cx="10964159" cy="5404734"/>
          </a:xfrm>
        </p:spPr>
        <p:txBody>
          <a:bodyPr>
            <a:normAutofit lnSpcReduction="10000"/>
          </a:bodyPr>
          <a:lstStyle/>
          <a:p>
            <a:pPr marL="0" indent="0">
              <a:buNone/>
            </a:pPr>
            <a:r>
              <a:rPr lang="it-IT" sz="3200" dirty="0"/>
              <a:t>L’autopsia dava conto dell’avvenuta decapitazione, a livello cervicale alto, con ampia perdita di capelli e della cute, conseguente a contatto con varichina: tutte le parti esaminate odoravano, infatti, fortemente di varichina (ipoclorito di sodio).</a:t>
            </a:r>
          </a:p>
          <a:p>
            <a:pPr marL="0" indent="0">
              <a:buNone/>
            </a:pPr>
            <a:r>
              <a:rPr lang="it-IT" sz="3200" dirty="0"/>
              <a:t>Concludeva il dott. Tombolini sulla scorta del sommario esame effettuato che la causa della morte poteva essere riferibile a duplice ipotesi: intossicazione acuta da xenobiotici per via endovenosa, probabilmente indotta, e/o ferita da punta e taglio alla parte bassa della porzione posteriore-laterale destra del torace con lesione epatica (individuata come causa probabile, in quanto non valutabile l’entità dell’emorragia interna, conseguente al deprezzamento cadaverico ed al lavaggio con la varichina).</a:t>
            </a:r>
          </a:p>
        </p:txBody>
      </p:sp>
    </p:spTree>
    <p:extLst>
      <p:ext uri="{BB962C8B-B14F-4D97-AF65-F5344CB8AC3E}">
        <p14:creationId xmlns:p14="http://schemas.microsoft.com/office/powerpoint/2010/main" val="18402561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FCB941C-3065-A1DF-B8C0-8794F8F87BAE}"/>
              </a:ext>
            </a:extLst>
          </p:cNvPr>
          <p:cNvSpPr>
            <a:spLocks noGrp="1"/>
          </p:cNvSpPr>
          <p:nvPr>
            <p:ph idx="1"/>
          </p:nvPr>
        </p:nvSpPr>
        <p:spPr>
          <a:xfrm>
            <a:off x="603315" y="424206"/>
            <a:ext cx="11255605" cy="6278252"/>
          </a:xfrm>
        </p:spPr>
        <p:txBody>
          <a:bodyPr>
            <a:normAutofit/>
          </a:bodyPr>
          <a:lstStyle/>
          <a:p>
            <a:pPr marL="0" indent="0">
              <a:buNone/>
            </a:pPr>
            <a:r>
              <a:rPr lang="it-IT" sz="3200" dirty="0"/>
              <a:t>L’opera di disarticolazione, </a:t>
            </a:r>
            <a:r>
              <a:rPr lang="it-IT" sz="3200" dirty="0" err="1"/>
              <a:t>depezzamento</a:t>
            </a:r>
            <a:r>
              <a:rPr lang="it-IT" sz="3200" dirty="0"/>
              <a:t> e decapitazione si svolgeva, invece, nel pomeriggio e nelle ore serali dopo che </a:t>
            </a:r>
            <a:r>
              <a:rPr lang="it-IT" sz="3200" dirty="0" err="1"/>
              <a:t>Oseghale</a:t>
            </a:r>
            <a:r>
              <a:rPr lang="it-IT" sz="3200" dirty="0"/>
              <a:t>, effettuata la consegna della stupefacente al cliente nel primo pomeriggio, era rientrato a casa. Fredda e lucida era la condotta criminale dell’impatto, prima di emozioni, che, dopo avere appagato il proprio istinto sessuale ed ucciso, si allontanava tranquillamente da casa per svolgere il proprio " lavoro " (cedere lo stupefacente), salvo poi occuparsi, in un secondo momento, di un " particolare " che a lui doveva sembrare secondario (sbarazzarsi del cadavere di Pamela): freddezza disumana ampiamente dimostrata dalla modalità con cui </a:t>
            </a:r>
            <a:r>
              <a:rPr lang="it-IT" sz="3200" dirty="0" err="1"/>
              <a:t>Oseghale</a:t>
            </a:r>
            <a:r>
              <a:rPr lang="it-IT" sz="3200" dirty="0"/>
              <a:t> straziava il corpo della ragazza, turbato non dalle operazioni di disarticolazione, </a:t>
            </a:r>
            <a:r>
              <a:rPr lang="it-IT" sz="3200" dirty="0" err="1"/>
              <a:t>depezzamento</a:t>
            </a:r>
            <a:r>
              <a:rPr lang="it-IT" sz="3200" dirty="0"/>
              <a:t> e decapitazione ma solo infastidito, a suo dire, dall’odore che proveniva dai resti cadaverici.</a:t>
            </a:r>
          </a:p>
        </p:txBody>
      </p:sp>
    </p:spTree>
    <p:extLst>
      <p:ext uri="{BB962C8B-B14F-4D97-AF65-F5344CB8AC3E}">
        <p14:creationId xmlns:p14="http://schemas.microsoft.com/office/powerpoint/2010/main" val="464589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BEAE2A0-ED8A-EC42-80DB-D512D526FFD9}"/>
              </a:ext>
            </a:extLst>
          </p:cNvPr>
          <p:cNvSpPr>
            <a:spLocks noGrp="1"/>
          </p:cNvSpPr>
          <p:nvPr>
            <p:ph idx="1"/>
          </p:nvPr>
        </p:nvSpPr>
        <p:spPr>
          <a:xfrm>
            <a:off x="443060" y="452487"/>
            <a:ext cx="10910740" cy="4157220"/>
          </a:xfrm>
        </p:spPr>
        <p:txBody>
          <a:bodyPr/>
          <a:lstStyle/>
          <a:p>
            <a:pPr marL="0" indent="0">
              <a:buNone/>
            </a:pPr>
            <a:r>
              <a:rPr lang="it-IT" dirty="0"/>
              <a:t>I colloqui tra i due sembravano, altresì, smentire un qualsivoglia personale coinvolgimento nell’azione omicidiaria e nella condotta successiva ed evidenziano sospetti in ordine al possibile aiuto fornito ad </a:t>
            </a:r>
            <a:r>
              <a:rPr lang="it-IT" dirty="0" err="1"/>
              <a:t>Oseghale</a:t>
            </a:r>
            <a:r>
              <a:rPr lang="it-IT" dirty="0"/>
              <a:t> da terze persone concorrenti, non identificate.</a:t>
            </a:r>
          </a:p>
          <a:p>
            <a:pPr marL="0" indent="0">
              <a:buNone/>
            </a:pPr>
            <a:r>
              <a:rPr lang="it-IT" dirty="0"/>
              <a:t>Mendaci ed intrinsecamente contraddittorie erano le affermazioni di </a:t>
            </a:r>
            <a:r>
              <a:rPr lang="it-IT" dirty="0" err="1"/>
              <a:t>Oseghale</a:t>
            </a:r>
            <a:r>
              <a:rPr lang="it-IT" dirty="0"/>
              <a:t>, come sopra osservato, nei vari interrogatori cui era sottoposto e non solo (finanche dichiarava l’imputato che avrebbe chiuso a chiave la porta di casa prima di allontanarsi per consegnare la droga nel pomeriggio del 30 gennaio).</a:t>
            </a:r>
          </a:p>
        </p:txBody>
      </p:sp>
    </p:spTree>
    <p:extLst>
      <p:ext uri="{BB962C8B-B14F-4D97-AF65-F5344CB8AC3E}">
        <p14:creationId xmlns:p14="http://schemas.microsoft.com/office/powerpoint/2010/main" val="15069981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6AD95F6-8BC5-1897-1957-F62E602F85EA}"/>
              </a:ext>
            </a:extLst>
          </p:cNvPr>
          <p:cNvSpPr>
            <a:spLocks noGrp="1"/>
          </p:cNvSpPr>
          <p:nvPr>
            <p:ph idx="1"/>
          </p:nvPr>
        </p:nvSpPr>
        <p:spPr>
          <a:xfrm>
            <a:off x="452487" y="443060"/>
            <a:ext cx="10901313" cy="5733903"/>
          </a:xfrm>
        </p:spPr>
        <p:txBody>
          <a:bodyPr>
            <a:normAutofit/>
          </a:bodyPr>
          <a:lstStyle/>
          <a:p>
            <a:pPr marL="0" indent="0">
              <a:buNone/>
            </a:pPr>
            <a:r>
              <a:rPr lang="it-IT" sz="3200" dirty="0"/>
              <a:t>Deve, tuttavia, osservarsi che la dichiarazione dell’imputato, oltre ad essere evidentemente in contrasto con le puntuali conclusioni mediche sopra esposte, devono essere lette in un contesto di abile mendacio laddove si consideri che </a:t>
            </a:r>
            <a:r>
              <a:rPr lang="it-IT" sz="3200" dirty="0" err="1"/>
              <a:t>Anyanwu</a:t>
            </a:r>
            <a:r>
              <a:rPr lang="it-IT" sz="3200" dirty="0"/>
              <a:t> negava di aver incontrato </a:t>
            </a:r>
            <a:r>
              <a:rPr lang="it-IT" sz="3200" dirty="0" err="1"/>
              <a:t>Oseghale</a:t>
            </a:r>
            <a:r>
              <a:rPr lang="it-IT" sz="3200" dirty="0"/>
              <a:t> presso il punto Snai nella serata del 30 gennaio 2018, avendo con lui intrattenuto soltanto conversazioni telefoniche, contrariamente a quanto dichiarato da </a:t>
            </a:r>
            <a:r>
              <a:rPr lang="it-IT" sz="3200" dirty="0" err="1"/>
              <a:t>Oseghale</a:t>
            </a:r>
            <a:r>
              <a:rPr lang="it-IT" sz="3200" dirty="0"/>
              <a:t>, e riferiva di aver appreso dall’imputato, nella mattinata successiva, che la ragazza si era risvegliata e si era allontanata mentre Pamela era già sicuramente morta ed i resti cadaverici erano stati nascosti nei due trolley.</a:t>
            </a:r>
          </a:p>
        </p:txBody>
      </p:sp>
    </p:spTree>
    <p:extLst>
      <p:ext uri="{BB962C8B-B14F-4D97-AF65-F5344CB8AC3E}">
        <p14:creationId xmlns:p14="http://schemas.microsoft.com/office/powerpoint/2010/main" val="16749330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6A849A8-2731-DC1D-50CA-E8EF993C4C46}"/>
              </a:ext>
            </a:extLst>
          </p:cNvPr>
          <p:cNvSpPr>
            <a:spLocks noGrp="1"/>
          </p:cNvSpPr>
          <p:nvPr>
            <p:ph idx="1"/>
          </p:nvPr>
        </p:nvSpPr>
        <p:spPr>
          <a:xfrm>
            <a:off x="509047" y="584462"/>
            <a:ext cx="10844753" cy="5592501"/>
          </a:xfrm>
        </p:spPr>
        <p:txBody>
          <a:bodyPr>
            <a:normAutofit/>
          </a:bodyPr>
          <a:lstStyle/>
          <a:p>
            <a:pPr marL="0" indent="0">
              <a:buNone/>
            </a:pPr>
            <a:r>
              <a:rPr lang="it-IT" sz="3200" dirty="0"/>
              <a:t>In punto di diritto. Si deve osservare che era contestato all’imputato il reato di violenza sessuale sia mediante la realizzazione di una condotta costrittiva, sia mediante il compimento di una condotta induttiva identificata nell’abuso delle condizioni psico-fisiche della vittima che era ancora sotto l’effetto dell’eroina poco prima assunte e che egli stesso le aveva procurato. L’abuso consiste in un doloroso sfruttamento della menomazione della vittima e si verifica quando le condizioni di inferiorità sono strumentalizzate per accedere alla sfera intima della persona che, versando in uno stato di difficoltà, viene ridotta ad un mezzo per l’altrui soddisfacimento sessuale.</a:t>
            </a:r>
          </a:p>
        </p:txBody>
      </p:sp>
    </p:spTree>
    <p:extLst>
      <p:ext uri="{BB962C8B-B14F-4D97-AF65-F5344CB8AC3E}">
        <p14:creationId xmlns:p14="http://schemas.microsoft.com/office/powerpoint/2010/main" val="37584521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1038DDE-D97F-2780-FC32-0A2F3A9A5591}"/>
              </a:ext>
            </a:extLst>
          </p:cNvPr>
          <p:cNvSpPr>
            <a:spLocks noGrp="1"/>
          </p:cNvSpPr>
          <p:nvPr>
            <p:ph idx="1"/>
          </p:nvPr>
        </p:nvSpPr>
        <p:spPr>
          <a:xfrm>
            <a:off x="575035" y="509047"/>
            <a:ext cx="10778765" cy="5667916"/>
          </a:xfrm>
        </p:spPr>
        <p:txBody>
          <a:bodyPr>
            <a:normAutofit/>
          </a:bodyPr>
          <a:lstStyle/>
          <a:p>
            <a:pPr marL="0" indent="0">
              <a:buNone/>
            </a:pPr>
            <a:r>
              <a:rPr lang="it-IT" sz="3200" dirty="0"/>
              <a:t>Invero, secondo la costante giurisprudenza di legittimità, nelle condizioni di inferiorità fisica e psichica, rientrano anche quelle che, prescindendo da patologie mentali, siano tali da determinare una posizione particolarmente vulnerabile della vittima. Pamela era, peraltro, affetta da </a:t>
            </a:r>
            <a:r>
              <a:rPr lang="it-IT" sz="3200" dirty="0" err="1"/>
              <a:t>parologia</a:t>
            </a:r>
            <a:r>
              <a:rPr lang="it-IT" sz="3200" dirty="0"/>
              <a:t> borderline (cfr. consulenza Bruzzone e </a:t>
            </a:r>
            <a:r>
              <a:rPr lang="it-IT" sz="3200" dirty="0" err="1"/>
              <a:t>dep</a:t>
            </a:r>
            <a:r>
              <a:rPr lang="it-IT" sz="3200" dirty="0"/>
              <a:t>. Di Giovanni). Sotto tale profilo non può certo parlarsi di libertà sessuale da parte di Pamela che aveva avuto rapporti anche con due ospiti della comunità, rappresentando la promiscuità sessuale espressione della malattia e non di un consapevole e </a:t>
            </a:r>
            <a:r>
              <a:rPr lang="it-IT" sz="3200"/>
              <a:t>valido consenso.</a:t>
            </a:r>
          </a:p>
        </p:txBody>
      </p:sp>
    </p:spTree>
    <p:extLst>
      <p:ext uri="{BB962C8B-B14F-4D97-AF65-F5344CB8AC3E}">
        <p14:creationId xmlns:p14="http://schemas.microsoft.com/office/powerpoint/2010/main" val="3435309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39472F1-9AA9-8BFD-BC75-47E5E6E81753}"/>
              </a:ext>
            </a:extLst>
          </p:cNvPr>
          <p:cNvSpPr>
            <a:spLocks noGrp="1"/>
          </p:cNvSpPr>
          <p:nvPr>
            <p:ph idx="1"/>
          </p:nvPr>
        </p:nvSpPr>
        <p:spPr>
          <a:xfrm>
            <a:off x="367645" y="348792"/>
            <a:ext cx="10986155" cy="5828171"/>
          </a:xfrm>
        </p:spPr>
        <p:txBody>
          <a:bodyPr>
            <a:normAutofit fontScale="92500" lnSpcReduction="10000"/>
          </a:bodyPr>
          <a:lstStyle/>
          <a:p>
            <a:pPr marL="0" indent="0">
              <a:buNone/>
            </a:pPr>
            <a:r>
              <a:rPr lang="it-IT" sz="3200" dirty="0"/>
              <a:t>È stato a tale riguardo affermato che, in tema di violenza sessuale, fra le condizioni di " inferiorità psichica" , previste dall’art. 609-bis c.p., comma 2, n. 1, rientrano anche quelle conseguenti all’ingestione di alcolici o all’assunzione di stupefacenti, poiché anche in tal caso si realizza il doloroso sfruttamento delle condizioni di menomazione della vittima, strumentalizzate per il soddisfacimento degli impulsi sessuali dell’agente (sez.3 n.39800 del 21/06/2016, C., Rv. 267757; sez.3, n.38059 del 11/07/2013, C., Rv. 257374; sez.3, n. </a:t>
            </a:r>
            <a:r>
              <a:rPr lang="it-IT" sz="3200"/>
              <a:t>2646 del </a:t>
            </a:r>
            <a:r>
              <a:rPr lang="it-IT" sz="3200" dirty="0"/>
              <a:t>16/12/2003, </a:t>
            </a:r>
            <a:r>
              <a:rPr lang="it-IT" sz="3200" dirty="0" err="1"/>
              <a:t>dep</a:t>
            </a:r>
            <a:r>
              <a:rPr lang="it-IT" sz="3200" dirty="0"/>
              <a:t> . 2004, </a:t>
            </a:r>
            <a:r>
              <a:rPr lang="it-IT" sz="3200" dirty="0" err="1"/>
              <a:t>Laffy</a:t>
            </a:r>
            <a:r>
              <a:rPr lang="it-IT" sz="3200" dirty="0"/>
              <a:t>, Rv. 227029), e ciò a prescindere dalla circostanza che l’assunzione di alcolici o di stupefacenti sia stata volontaria, in quanto anche in tali casi di situazione di menomazione della vittima, a prescindere da chi l’abbia provocata, può </a:t>
            </a:r>
            <a:r>
              <a:rPr lang="it-IT" sz="3200" dirty="0" err="1"/>
              <a:t>può</a:t>
            </a:r>
            <a:r>
              <a:rPr lang="it-IT" sz="3200" dirty="0"/>
              <a:t> essere strumentalizzata per il soddisfacimento degli impulsi sessuali dell’autore del reato (sez.3, n. 16046 del 13/02/2018, S., Rv 273056).</a:t>
            </a:r>
          </a:p>
        </p:txBody>
      </p:sp>
    </p:spTree>
    <p:extLst>
      <p:ext uri="{BB962C8B-B14F-4D97-AF65-F5344CB8AC3E}">
        <p14:creationId xmlns:p14="http://schemas.microsoft.com/office/powerpoint/2010/main" val="11441991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8D2CE1B-54B9-A7E5-14B4-5E62955E06D4}"/>
              </a:ext>
            </a:extLst>
          </p:cNvPr>
          <p:cNvSpPr>
            <a:spLocks noGrp="1"/>
          </p:cNvSpPr>
          <p:nvPr>
            <p:ph idx="1"/>
          </p:nvPr>
        </p:nvSpPr>
        <p:spPr>
          <a:xfrm>
            <a:off x="537328" y="405353"/>
            <a:ext cx="10816472" cy="5771610"/>
          </a:xfrm>
        </p:spPr>
        <p:txBody>
          <a:bodyPr>
            <a:normAutofit lnSpcReduction="10000"/>
          </a:bodyPr>
          <a:lstStyle/>
          <a:p>
            <a:pPr marL="0" indent="0">
              <a:buNone/>
            </a:pPr>
            <a:r>
              <a:rPr lang="it-IT" sz="3200" dirty="0"/>
              <a:t>La ragione di ciò risiede nel fatto che il rapporto sessuale con persone che si trovano in stato di inferiorità fisica o psichica, anche se dovuta all’assunzione di sostanze alcoliche, è caratterizzato da un qualificato differenziale di potere, situazione che si verifica quando l’abuso penalmente rilevante, per sfruttamento delle condizioni di inferiorità psicofisica, è connotato da induzione da parte del soggetto forte e da abuso delle condizioni di inferiorità del soggetto debole, induzione che si configura come attività di vera e propria sopraffazione nei confronti della vittima, la quale non è in grado di aderire </a:t>
            </a:r>
            <a:r>
              <a:rPr lang="it-IT" sz="3200" dirty="0" err="1"/>
              <a:t>perchp</a:t>
            </a:r>
            <a:r>
              <a:rPr lang="it-IT" sz="3200" dirty="0"/>
              <a:t> convinta a farlo, ma soggiace al volere del soggetto attivo in quanto è ridotta a mero strumento di soddisfazione delle sue voglie.</a:t>
            </a:r>
          </a:p>
        </p:txBody>
      </p:sp>
    </p:spTree>
    <p:extLst>
      <p:ext uri="{BB962C8B-B14F-4D97-AF65-F5344CB8AC3E}">
        <p14:creationId xmlns:p14="http://schemas.microsoft.com/office/powerpoint/2010/main" val="33100613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E136A4B-1849-437E-C718-06A63BB98F81}"/>
              </a:ext>
            </a:extLst>
          </p:cNvPr>
          <p:cNvSpPr>
            <a:spLocks noGrp="1"/>
          </p:cNvSpPr>
          <p:nvPr>
            <p:ph idx="1"/>
          </p:nvPr>
        </p:nvSpPr>
        <p:spPr>
          <a:xfrm>
            <a:off x="556181" y="471340"/>
            <a:ext cx="10797619" cy="5099901"/>
          </a:xfrm>
        </p:spPr>
        <p:txBody>
          <a:bodyPr>
            <a:normAutofit/>
          </a:bodyPr>
          <a:lstStyle/>
          <a:p>
            <a:pPr marL="0" indent="0">
              <a:buNone/>
            </a:pPr>
            <a:r>
              <a:rPr lang="it-IT" sz="3200" dirty="0"/>
              <a:t>È stata significativamente ravvisata l’integrazione della fattispecie incriminatrice anche in un caso in cui la persona offesa aveva bevuto una quantità di bevande alcoliche in grado di determinare un evidente indebolimento psichico di cui era pienamente consapevole il soggetto attivo per essere stato presente all’assunzione delle bevande.</a:t>
            </a:r>
          </a:p>
          <a:p>
            <a:pPr marL="0" indent="0">
              <a:buNone/>
            </a:pPr>
            <a:r>
              <a:rPr lang="it-IT" sz="3200" dirty="0"/>
              <a:t>Ne consegue che l’induzione ad un atto sessuale mediante abuso delle condizioni di inferiorità psichica si risolve nell’</a:t>
            </a:r>
            <a:r>
              <a:rPr lang="it-IT" sz="3200" dirty="0" err="1"/>
              <a:t>approfittamento</a:t>
            </a:r>
            <a:r>
              <a:rPr lang="it-IT" sz="3200" dirty="0"/>
              <a:t> e nella strumentalizzazione dal parte dell’agente di tali condizioni di vulnerabilità.</a:t>
            </a:r>
          </a:p>
        </p:txBody>
      </p:sp>
    </p:spTree>
    <p:extLst>
      <p:ext uri="{BB962C8B-B14F-4D97-AF65-F5344CB8AC3E}">
        <p14:creationId xmlns:p14="http://schemas.microsoft.com/office/powerpoint/2010/main" val="9677744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809D3A1-E86F-8BC9-AC2E-78AC85F8809D}"/>
              </a:ext>
            </a:extLst>
          </p:cNvPr>
          <p:cNvSpPr>
            <a:spLocks noGrp="1"/>
          </p:cNvSpPr>
          <p:nvPr>
            <p:ph idx="1"/>
          </p:nvPr>
        </p:nvSpPr>
        <p:spPr>
          <a:xfrm>
            <a:off x="273377" y="226244"/>
            <a:ext cx="11774079" cy="6438508"/>
          </a:xfrm>
        </p:spPr>
        <p:txBody>
          <a:bodyPr>
            <a:normAutofit fontScale="92500" lnSpcReduction="10000"/>
          </a:bodyPr>
          <a:lstStyle/>
          <a:p>
            <a:pPr marL="0" indent="0">
              <a:buNone/>
            </a:pPr>
            <a:r>
              <a:rPr lang="it-IT" sz="3200" dirty="0"/>
              <a:t>Al riguardo, balzano agli occhi alcune considerazioni: </a:t>
            </a:r>
          </a:p>
          <a:p>
            <a:pPr marL="514350" indent="-514350">
              <a:buAutoNum type="arabicParenR"/>
            </a:pPr>
            <a:r>
              <a:rPr lang="it-IT" sz="3200" dirty="0" err="1"/>
              <a:t>Oseghale</a:t>
            </a:r>
            <a:r>
              <a:rPr lang="it-IT" sz="3200" dirty="0"/>
              <a:t> era certamente cosciente dell’avvenuta assunzione di eroina da parte di Pamela per avergliela procurata tramite Lucky Desmond. Per sua stessa ammissione, </a:t>
            </a:r>
            <a:r>
              <a:rPr lang="it-IT" sz="3200" dirty="0" err="1"/>
              <a:t>Oseghale</a:t>
            </a:r>
            <a:r>
              <a:rPr lang="it-IT" sz="3200" dirty="0"/>
              <a:t> era, d’altra parte, pienamente consapevole che la giovane si fosse iniettata nella sua abitazione l’eroina poco prima; </a:t>
            </a:r>
          </a:p>
          <a:p>
            <a:pPr marL="514350" indent="-514350">
              <a:buAutoNum type="arabicParenR"/>
            </a:pPr>
            <a:r>
              <a:rPr lang="it-IT" sz="3200" dirty="0"/>
              <a:t>Non può dedursi alcuna automatica conclusione in ordine alla presenza di un consapevole e pieno consenso da parte della ragazza al rapporto sessuale con </a:t>
            </a:r>
            <a:r>
              <a:rPr lang="it-IT" sz="3200" dirty="0" err="1"/>
              <a:t>Oseghale</a:t>
            </a:r>
            <a:r>
              <a:rPr lang="it-IT" sz="3200" dirty="0"/>
              <a:t> dal fatto che questa abbia avuto rapporti sessuali con ospiti della comunità e, finanche, poco prima della sua tragica morte, con Mercuri e </a:t>
            </a:r>
            <a:r>
              <a:rPr lang="it-IT" sz="3200" dirty="0" err="1"/>
              <a:t>Crisel</a:t>
            </a:r>
            <a:r>
              <a:rPr lang="it-IT" sz="3200" dirty="0"/>
              <a:t>, dovendo, ovviamente, sotto un primo profilo, il consenso manifestarsi con riferimento ad ogni rapporto sessuale con chiunque intrattenuto e nel momento in cui il rapporto si consuma, e, sotto altro aspetto, dovendo essere considerata la grave condizione patologica della ragazza che trovava nella promiscuità sessuale rimedio.</a:t>
            </a:r>
          </a:p>
        </p:txBody>
      </p:sp>
    </p:spTree>
    <p:extLst>
      <p:ext uri="{BB962C8B-B14F-4D97-AF65-F5344CB8AC3E}">
        <p14:creationId xmlns:p14="http://schemas.microsoft.com/office/powerpoint/2010/main" val="31079181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A3B59E5-3408-61B4-31CD-212C3AFF0007}"/>
              </a:ext>
            </a:extLst>
          </p:cNvPr>
          <p:cNvSpPr>
            <a:spLocks noGrp="1"/>
          </p:cNvSpPr>
          <p:nvPr>
            <p:ph idx="1"/>
          </p:nvPr>
        </p:nvSpPr>
        <p:spPr>
          <a:xfrm>
            <a:off x="263950" y="197962"/>
            <a:ext cx="11736371" cy="6660037"/>
          </a:xfrm>
        </p:spPr>
        <p:txBody>
          <a:bodyPr>
            <a:normAutofit lnSpcReduction="10000"/>
          </a:bodyPr>
          <a:lstStyle/>
          <a:p>
            <a:pPr marL="0" indent="0">
              <a:buNone/>
            </a:pPr>
            <a:r>
              <a:rPr lang="it-IT" sz="3200" dirty="0"/>
              <a:t>L’induzione sufficiente alla sussistenza del reato.</a:t>
            </a:r>
          </a:p>
          <a:p>
            <a:pPr marL="0" indent="0">
              <a:buNone/>
            </a:pPr>
            <a:r>
              <a:rPr lang="it-IT" sz="3200" dirty="0"/>
              <a:t>La patologia borderline di Pamela si traduceva anche in ideazioni </a:t>
            </a:r>
            <a:r>
              <a:rPr lang="it-IT" sz="3200" dirty="0" err="1"/>
              <a:t>paranoideee</a:t>
            </a:r>
            <a:r>
              <a:rPr lang="it-IT" sz="3200" dirty="0"/>
              <a:t> e valutazioni prive di senso critico, chiaramente percepibili da chi avesse trascorso con lei anche sono qualche ora (opinione non solo della consulente Bruzzone ma che del dottor Di Giovanni, persona che aveva avuto modo di visitare Pamela ed in grado di formulare un parere concretamente basato sull’esame di realtà della ragazza).</a:t>
            </a:r>
          </a:p>
          <a:p>
            <a:pPr marL="0" indent="0">
              <a:buNone/>
            </a:pPr>
            <a:r>
              <a:rPr lang="it-IT" sz="3200" dirty="0"/>
              <a:t>Quali fossero le condizioni psico-fisiche di Pamela nella giornata del 30 gennaio, agevolmente ed immediatamente percepibili da terzi, ancora prima di incontrare </a:t>
            </a:r>
            <a:r>
              <a:rPr lang="it-IT" sz="3200" dirty="0" err="1"/>
              <a:t>Oseghale</a:t>
            </a:r>
            <a:r>
              <a:rPr lang="it-IT" sz="3200" dirty="0"/>
              <a:t> ed iniettarsi l’eroina, era circostanza ben lumeggiata dalle dichiarazioni del tassista Zamora che la accompagnava ai giardini Diaz e che era talmente colpito dallo stato confusionale di Pamela che avrebbe voluto condurla addirittura alla guardia medica.</a:t>
            </a:r>
          </a:p>
        </p:txBody>
      </p:sp>
    </p:spTree>
    <p:extLst>
      <p:ext uri="{BB962C8B-B14F-4D97-AF65-F5344CB8AC3E}">
        <p14:creationId xmlns:p14="http://schemas.microsoft.com/office/powerpoint/2010/main" val="414131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5D3BEE3-6BCA-A6AB-2DC6-640DAC46E265}"/>
              </a:ext>
            </a:extLst>
          </p:cNvPr>
          <p:cNvSpPr>
            <a:spLocks noGrp="1"/>
          </p:cNvSpPr>
          <p:nvPr>
            <p:ph idx="1"/>
          </p:nvPr>
        </p:nvSpPr>
        <p:spPr>
          <a:xfrm>
            <a:off x="767892" y="519628"/>
            <a:ext cx="10656216" cy="5818744"/>
          </a:xfrm>
        </p:spPr>
        <p:txBody>
          <a:bodyPr>
            <a:normAutofit/>
          </a:bodyPr>
          <a:lstStyle/>
          <a:p>
            <a:pPr marL="0" indent="0">
              <a:buNone/>
            </a:pPr>
            <a:r>
              <a:rPr lang="it-IT" sz="3200" dirty="0"/>
              <a:t>Sempre in data 1 febbraio 2018 i carabinieri del reparto investigazioni scientifiche svolgevano un sopralluogo presso l’abitazione in via Spalato n. 124.</a:t>
            </a:r>
          </a:p>
          <a:p>
            <a:pPr marL="0" indent="0">
              <a:buNone/>
            </a:pPr>
            <a:r>
              <a:rPr lang="it-IT" sz="3200" dirty="0"/>
              <a:t>Nell’abitazione era rinvenuta, altresì, una borsa verde plastificata in cui erano riposti effetti personali, riconducibili alla vittima ed interessati da tracce ematiche, tra cui il pellicciotto, indossato dalla Mastropietro al momento in cui aveva fatto ingresso nella farmacia Matteucci, ed un orologio da polso. Inoltre era rinvenuto uno scontrino della stessa farmacia, indicante le ore 11.01 del 30 gennaio 2018, orario compatibile con l’acquisto della siringa effettuato dalla ragazza.</a:t>
            </a:r>
          </a:p>
        </p:txBody>
      </p:sp>
    </p:spTree>
    <p:extLst>
      <p:ext uri="{BB962C8B-B14F-4D97-AF65-F5344CB8AC3E}">
        <p14:creationId xmlns:p14="http://schemas.microsoft.com/office/powerpoint/2010/main" val="423818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E951684-7746-0EB1-6FC3-0165E6FAE541}"/>
              </a:ext>
            </a:extLst>
          </p:cNvPr>
          <p:cNvSpPr>
            <a:spLocks noGrp="1"/>
          </p:cNvSpPr>
          <p:nvPr>
            <p:ph idx="1"/>
          </p:nvPr>
        </p:nvSpPr>
        <p:spPr>
          <a:xfrm>
            <a:off x="226243" y="254524"/>
            <a:ext cx="11849493" cy="6391373"/>
          </a:xfrm>
        </p:spPr>
        <p:txBody>
          <a:bodyPr>
            <a:normAutofit/>
          </a:bodyPr>
          <a:lstStyle/>
          <a:p>
            <a:pPr marL="0" indent="0">
              <a:buNone/>
            </a:pPr>
            <a:r>
              <a:rPr lang="it-IT" sz="3200" dirty="0"/>
              <a:t>Infine si è scelto di dedicare l’ultima parte della motivazione alle dichiarazioni del teste Marino Vincenzo, collaboratore di giustizia, da cui, invero, principiava l’istruttoria dibattimentale: dichiarazioni che, invece, sono prive di fondamento e sembrano, piuttosto, il frutto di notizia di cronaca (nella cella n.1 in cui era ristretto Marino era presente un televisore; cfr. pag. 119 </a:t>
            </a:r>
            <a:r>
              <a:rPr lang="it-IT" sz="3200" dirty="0" err="1"/>
              <a:t>dep</a:t>
            </a:r>
            <a:r>
              <a:rPr lang="it-IT" sz="3200" dirty="0"/>
              <a:t>. Giardini) e non di circostanze di fatto direttamente apprese dell’imputato, abilmente abbinate ad informazioni, orecchiate in carcere, di sicura suggestione, pur coincidenti (e si dirà </a:t>
            </a:r>
            <a:r>
              <a:rPr lang="it-IT" sz="3200" dirty="0" err="1"/>
              <a:t>perchè</a:t>
            </a:r>
            <a:r>
              <a:rPr lang="it-IT" sz="3200" dirty="0"/>
              <a:t>) in alcuni punti con la ricostruzione della vicenda processuale. Irrompevano così improvvisamente nel processo le </a:t>
            </a:r>
            <a:r>
              <a:rPr lang="it-IT" sz="3200" dirty="0" err="1"/>
              <a:t>estermporanee</a:t>
            </a:r>
            <a:r>
              <a:rPr lang="it-IT" sz="3200" dirty="0"/>
              <a:t> popolazioni del Marino, soggetto detenuto, di collaudato spessore criminale, che rivendicava per sé il ruolo di " portatore " di verità raccolta in ambiente carcerario, in occasione di asserite mal riposte confidenze durante i momenti di socialità.</a:t>
            </a:r>
          </a:p>
        </p:txBody>
      </p:sp>
    </p:spTree>
    <p:extLst>
      <p:ext uri="{BB962C8B-B14F-4D97-AF65-F5344CB8AC3E}">
        <p14:creationId xmlns:p14="http://schemas.microsoft.com/office/powerpoint/2010/main" val="36074665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195F9B4-8A04-0C55-47F0-776E0BCEEFDB}"/>
              </a:ext>
            </a:extLst>
          </p:cNvPr>
          <p:cNvSpPr>
            <a:spLocks noGrp="1"/>
          </p:cNvSpPr>
          <p:nvPr>
            <p:ph idx="1"/>
          </p:nvPr>
        </p:nvSpPr>
        <p:spPr>
          <a:xfrm>
            <a:off x="311085" y="395926"/>
            <a:ext cx="11042715" cy="5781037"/>
          </a:xfrm>
        </p:spPr>
        <p:txBody>
          <a:bodyPr>
            <a:normAutofit lnSpcReduction="10000"/>
          </a:bodyPr>
          <a:lstStyle/>
          <a:p>
            <a:pPr marL="0" indent="0">
              <a:buNone/>
            </a:pPr>
            <a:r>
              <a:rPr lang="it-IT" sz="3200" dirty="0"/>
              <a:t>Ripresasi completamente, la ragazza avrebbe minacciato </a:t>
            </a:r>
            <a:r>
              <a:rPr lang="it-IT" sz="3200" dirty="0" err="1"/>
              <a:t>Oseghale</a:t>
            </a:r>
            <a:r>
              <a:rPr lang="it-IT" sz="3200" dirty="0"/>
              <a:t> di denunciarlo qualora non le avesse consentito di uscire da casa per prendere il treno e raggiungere Roma. Sarebbe nata così una colluttazione nel corso della quale </a:t>
            </a:r>
            <a:r>
              <a:rPr lang="it-IT" sz="3200" dirty="0" err="1"/>
              <a:t>Oseghale</a:t>
            </a:r>
            <a:r>
              <a:rPr lang="it-IT" sz="3200" dirty="0"/>
              <a:t> avrebbe sferrato la prima coltellata all’altezza  del fegato della giovane che cadeva a terra, svenendo. Da qui la decisione dell’imputato di chiedere consiglio ad un imprecisato amico (chiamato " Mos " ). L’imputato avrebbe, poi, incontrato l’amico ai giardini Diaz confidandogli quello che sarebbe efferatamente successo.</a:t>
            </a:r>
          </a:p>
          <a:p>
            <a:pPr marL="0" indent="0">
              <a:buNone/>
            </a:pPr>
            <a:r>
              <a:rPr lang="it-IT" sz="3200" dirty="0"/>
              <a:t>I resti cadaverici della ragazza erano cosparsi, infine, con la varichina per ostacolare gli accertamenti sulla causa della morte ed indurre gli inquirenti a pensare ad una morte per overdose.</a:t>
            </a:r>
          </a:p>
        </p:txBody>
      </p:sp>
    </p:spTree>
    <p:extLst>
      <p:ext uri="{BB962C8B-B14F-4D97-AF65-F5344CB8AC3E}">
        <p14:creationId xmlns:p14="http://schemas.microsoft.com/office/powerpoint/2010/main" val="29550550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014E3E8-63F8-F00F-D480-002BAA40F4C7}"/>
              </a:ext>
            </a:extLst>
          </p:cNvPr>
          <p:cNvSpPr>
            <a:spLocks noGrp="1"/>
          </p:cNvSpPr>
          <p:nvPr>
            <p:ph idx="1"/>
          </p:nvPr>
        </p:nvSpPr>
        <p:spPr>
          <a:xfrm>
            <a:off x="424206" y="405353"/>
            <a:ext cx="10929594" cy="5771610"/>
          </a:xfrm>
        </p:spPr>
        <p:txBody>
          <a:bodyPr>
            <a:normAutofit lnSpcReduction="10000"/>
          </a:bodyPr>
          <a:lstStyle/>
          <a:p>
            <a:pPr marL="0" indent="0">
              <a:buNone/>
            </a:pPr>
            <a:r>
              <a:rPr lang="it-IT" sz="3200" dirty="0"/>
              <a:t>Da un punto di vista logico, risulta, poi, inverosimile che l’imputato (che sempre negava pervicacemente l’omicidio e che era approcciato in modo ostile da Marino che lo apostrofava, scagliandogli contro una bottiglia) abbia deciso di confidare tutto ad un collaboratore di giustizia che certamente non era e non appariva persona riservata. Né si comprende quale beneficio avrebbe potuto trarre </a:t>
            </a:r>
            <a:r>
              <a:rPr lang="it-IT" sz="3200" dirty="0" err="1"/>
              <a:t>Oseghale</a:t>
            </a:r>
            <a:r>
              <a:rPr lang="it-IT" sz="3200" dirty="0"/>
              <a:t> dall’intermediazione di Marino.</a:t>
            </a:r>
          </a:p>
          <a:p>
            <a:pPr marL="0" indent="0">
              <a:buNone/>
            </a:pPr>
            <a:r>
              <a:rPr lang="it-IT" sz="3200" dirty="0"/>
              <a:t>Perimenti, non è dato comprendere come Marino abbia potuto intrattenere lunghi, reiterati ed articolati colloqui con </a:t>
            </a:r>
            <a:r>
              <a:rPr lang="it-IT" sz="3200" dirty="0" err="1"/>
              <a:t>Oseghale</a:t>
            </a:r>
            <a:r>
              <a:rPr lang="it-IT" sz="3200" dirty="0"/>
              <a:t> all’interno del carcere di Ascoli Piceno, tenendo presente che l’amministrazione penitenziaria aveva sanzionato disciplinarmente Marino, vietandogli ulteriori incontri con l’imputato.</a:t>
            </a:r>
          </a:p>
        </p:txBody>
      </p:sp>
    </p:spTree>
    <p:extLst>
      <p:ext uri="{BB962C8B-B14F-4D97-AF65-F5344CB8AC3E}">
        <p14:creationId xmlns:p14="http://schemas.microsoft.com/office/powerpoint/2010/main" val="661839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C75E4E9-9C03-C792-2C92-BA391AA119A9}"/>
              </a:ext>
            </a:extLst>
          </p:cNvPr>
          <p:cNvSpPr>
            <a:spLocks noGrp="1"/>
          </p:cNvSpPr>
          <p:nvPr>
            <p:ph idx="1"/>
          </p:nvPr>
        </p:nvSpPr>
        <p:spPr>
          <a:xfrm>
            <a:off x="226243" y="197962"/>
            <a:ext cx="11811786" cy="6579909"/>
          </a:xfrm>
        </p:spPr>
        <p:txBody>
          <a:bodyPr>
            <a:normAutofit lnSpcReduction="10000"/>
          </a:bodyPr>
          <a:lstStyle/>
          <a:p>
            <a:pPr marL="0" indent="0">
              <a:buNone/>
            </a:pPr>
            <a:r>
              <a:rPr lang="it-IT" sz="3200" dirty="0"/>
              <a:t>È appena il caso di ricordare poi, che dalle intercettazioni in carcere sembra emergere l’estraneità di Lucky Desmond a quanto accaduto nella casa di via Spalato, dicendosi l’indagato persino sorpreso della necessità di doversi difendere dalle accuse che erano state rivolte da </a:t>
            </a:r>
            <a:r>
              <a:rPr lang="it-IT" sz="3200" dirty="0" err="1"/>
              <a:t>Oseghale</a:t>
            </a:r>
            <a:r>
              <a:rPr lang="it-IT" sz="3200" dirty="0"/>
              <a:t>.</a:t>
            </a:r>
          </a:p>
          <a:p>
            <a:pPr marL="0" indent="0">
              <a:buNone/>
            </a:pPr>
            <a:r>
              <a:rPr lang="it-IT" sz="3200" dirty="0"/>
              <a:t>Le dichiarazioni di Marino, a dir poco claudicanti sotto più profili, appare opzione ermeneutica inferenziale non corretta in cui dal singolo (generico) dato si cerca di attribuire sigillo di originalità e veridicità a tutto quello il teste riferiva e che, in realtà, deve essere provato. Vero è poi che anche Giardini Stefano, compagno di cella dell’imputato, era chiamato " zio " nell’ambiente carcerario (cfr. pag. 79 </a:t>
            </a:r>
            <a:r>
              <a:rPr lang="it-IT" sz="3200" dirty="0" err="1"/>
              <a:t>dep</a:t>
            </a:r>
            <a:r>
              <a:rPr lang="it-IT" sz="3200" dirty="0"/>
              <a:t>. Giardini ud.6 marzo) e che </a:t>
            </a:r>
            <a:r>
              <a:rPr lang="it-IT" sz="3200" dirty="0" err="1"/>
              <a:t>Oseghale</a:t>
            </a:r>
            <a:r>
              <a:rPr lang="it-IT" sz="3200" dirty="0"/>
              <a:t> proprio nulla confessava ai propri compagni di cella in ordine al suo coinvolgimento nell’omicidio di Pamela, sostenendo anzi che la ragazza si era sentita male a seguito dell’assunzione di droga.</a:t>
            </a:r>
          </a:p>
        </p:txBody>
      </p:sp>
    </p:spTree>
    <p:extLst>
      <p:ext uri="{BB962C8B-B14F-4D97-AF65-F5344CB8AC3E}">
        <p14:creationId xmlns:p14="http://schemas.microsoft.com/office/powerpoint/2010/main" val="2135982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2DDCDEF-9E24-A170-DE90-B2EABCB6B5AE}"/>
              </a:ext>
            </a:extLst>
          </p:cNvPr>
          <p:cNvSpPr>
            <a:spLocks noGrp="1"/>
          </p:cNvSpPr>
          <p:nvPr>
            <p:ph idx="1"/>
          </p:nvPr>
        </p:nvSpPr>
        <p:spPr>
          <a:xfrm>
            <a:off x="141402" y="169682"/>
            <a:ext cx="11212398" cy="6007281"/>
          </a:xfrm>
        </p:spPr>
        <p:txBody>
          <a:bodyPr>
            <a:normAutofit lnSpcReduction="10000"/>
          </a:bodyPr>
          <a:lstStyle/>
          <a:p>
            <a:pPr marL="0" indent="0">
              <a:buNone/>
            </a:pPr>
            <a:r>
              <a:rPr lang="it-IT" sz="3200" dirty="0"/>
              <a:t>L’intermediazione di Stefano Re (che ammetteva la circostanza, come si dirà tra breve), Marino apprendeva particolari delle vicende processuali che concernevano </a:t>
            </a:r>
            <a:r>
              <a:rPr lang="it-IT" sz="3200" dirty="0" err="1"/>
              <a:t>Oseghale</a:t>
            </a:r>
            <a:r>
              <a:rPr lang="it-IT" sz="3200" dirty="0"/>
              <a:t>, da utilizzare plausibilmente per accreditarsi presso l’autorità giudiziaria e tornare ad usufruire di quei benefici che gli erano stati revocati.</a:t>
            </a:r>
          </a:p>
          <a:p>
            <a:pPr marL="0" indent="0">
              <a:buNone/>
            </a:pPr>
            <a:r>
              <a:rPr lang="it-IT" sz="3200" dirty="0"/>
              <a:t>Nessun riscontro emergeva, infine, dall’istruttoria dibattimentale in ordine alla affiliazione dell’imputato ed organizzazione criminali.</a:t>
            </a:r>
          </a:p>
          <a:p>
            <a:pPr marL="0" indent="0">
              <a:buNone/>
            </a:pPr>
            <a:r>
              <a:rPr lang="it-IT" sz="3200" dirty="0"/>
              <a:t>Passando all’esame degli altri reati contestati, quanto al delitto di cui all’art.410 </a:t>
            </a:r>
            <a:r>
              <a:rPr lang="it-IT" sz="3200" dirty="0" err="1"/>
              <a:t>cp</a:t>
            </a:r>
            <a:r>
              <a:rPr lang="it-IT" sz="3200" dirty="0"/>
              <a:t>, non sorgono dubbi sulla sua configurabilità in ragione delle mutilazioni inflitte al corpo di Pamela e della sicura coscienza e volontà (sufficiente è il dolo generico) in capo ad </a:t>
            </a:r>
            <a:r>
              <a:rPr lang="it-IT" sz="3200" dirty="0" err="1"/>
              <a:t>Oseghale</a:t>
            </a:r>
            <a:r>
              <a:rPr lang="it-IT" sz="3200" dirty="0"/>
              <a:t> di commettere un atto oltraggioso, offensivo del sentimento di pietà verso i defunti.</a:t>
            </a:r>
          </a:p>
        </p:txBody>
      </p:sp>
    </p:spTree>
    <p:extLst>
      <p:ext uri="{BB962C8B-B14F-4D97-AF65-F5344CB8AC3E}">
        <p14:creationId xmlns:p14="http://schemas.microsoft.com/office/powerpoint/2010/main" val="31825280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F744E6E-0D7C-F291-796F-DB0096919C64}"/>
              </a:ext>
            </a:extLst>
          </p:cNvPr>
          <p:cNvSpPr>
            <a:spLocks noGrp="1"/>
          </p:cNvSpPr>
          <p:nvPr>
            <p:ph idx="1"/>
          </p:nvPr>
        </p:nvSpPr>
        <p:spPr>
          <a:xfrm>
            <a:off x="282804" y="207390"/>
            <a:ext cx="11070996" cy="5969573"/>
          </a:xfrm>
        </p:spPr>
        <p:txBody>
          <a:bodyPr>
            <a:normAutofit/>
          </a:bodyPr>
          <a:lstStyle/>
          <a:p>
            <a:pPr marL="0" indent="0">
              <a:buNone/>
            </a:pPr>
            <a:r>
              <a:rPr lang="it-IT" sz="3200" dirty="0"/>
              <a:t>Orbene, ritiene questa Corte sussistente il reato di cui all’art 411 </a:t>
            </a:r>
            <a:r>
              <a:rPr lang="it-IT" sz="3200" dirty="0" err="1"/>
              <a:t>cp</a:t>
            </a:r>
            <a:r>
              <a:rPr lang="it-IT" sz="3200" dirty="0"/>
              <a:t> (avente ad oggetto la difesa dell’integrità specifica del complesso delle membrana inanimate) nella forma della distruzione di cadavere laddove si tenga presente che dal cadavere di Pamela erano apportati tessuti cutanei e zone muscolari (il collo ed il diaframma nello specifico) mai rinvenuti (già nell’imputazione si evidenziano l’asportazione di rivestimenti cutanei anteriori e superiori del collo, la sottrazione del rivestimento cutaneo e sottocutaneo. </a:t>
            </a:r>
          </a:p>
        </p:txBody>
      </p:sp>
    </p:spTree>
    <p:extLst>
      <p:ext uri="{BB962C8B-B14F-4D97-AF65-F5344CB8AC3E}">
        <p14:creationId xmlns:p14="http://schemas.microsoft.com/office/powerpoint/2010/main" val="25319085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7C17D5E-23CC-6A1B-C275-AA52969631F6}"/>
              </a:ext>
            </a:extLst>
          </p:cNvPr>
          <p:cNvSpPr>
            <a:spLocks noGrp="1"/>
          </p:cNvSpPr>
          <p:nvPr>
            <p:ph idx="1"/>
          </p:nvPr>
        </p:nvSpPr>
        <p:spPr>
          <a:xfrm>
            <a:off x="207390" y="131975"/>
            <a:ext cx="11146410" cy="6044988"/>
          </a:xfrm>
        </p:spPr>
        <p:txBody>
          <a:bodyPr>
            <a:normAutofit/>
          </a:bodyPr>
          <a:lstStyle/>
          <a:p>
            <a:pPr marL="0" indent="0">
              <a:buNone/>
            </a:pPr>
            <a:r>
              <a:rPr lang="it-IT" sz="3200" dirty="0"/>
              <a:t>Una volta </a:t>
            </a:r>
            <a:r>
              <a:rPr lang="it-IT" sz="3200" dirty="0" err="1"/>
              <a:t>ricotruita</a:t>
            </a:r>
            <a:r>
              <a:rPr lang="it-IT" sz="3200" dirty="0"/>
              <a:t> così la vicenda, quanto al trattamento sanzionatorio, la ritenuta sussistenza dell’aggravante della violenza sessuale (in essa assorbito il reato contestato sub 5) impone, a norma dell’art. 576, primo comma n.5 c.p., l’irrogazione della pena dell’ergastolo. Non si ravvisano, infatti, elementi di segno positivo adeguatamente valorizzabili al fini di concedere le attenuanti generiche laddove si tenga presente che l’imputato vive costantemente con il profitto di attività illecita quale lo spaccio di stupefacente e che dimostrava capacità criminale elevatissima, nessun rilievo può assumere comportamento processuale tenuto dai difensori.</a:t>
            </a:r>
          </a:p>
        </p:txBody>
      </p:sp>
    </p:spTree>
    <p:extLst>
      <p:ext uri="{BB962C8B-B14F-4D97-AF65-F5344CB8AC3E}">
        <p14:creationId xmlns:p14="http://schemas.microsoft.com/office/powerpoint/2010/main" val="40275171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6110930-B903-2318-999A-F15227C79FB7}"/>
              </a:ext>
            </a:extLst>
          </p:cNvPr>
          <p:cNvSpPr>
            <a:spLocks noGrp="1"/>
          </p:cNvSpPr>
          <p:nvPr>
            <p:ph idx="1"/>
          </p:nvPr>
        </p:nvSpPr>
        <p:spPr>
          <a:xfrm>
            <a:off x="292231" y="273376"/>
            <a:ext cx="11594969" cy="6297105"/>
          </a:xfrm>
        </p:spPr>
        <p:txBody>
          <a:bodyPr>
            <a:normAutofit/>
          </a:bodyPr>
          <a:lstStyle/>
          <a:p>
            <a:pPr marL="0" indent="0">
              <a:buNone/>
            </a:pPr>
            <a:r>
              <a:rPr lang="it-IT" sz="3200" dirty="0"/>
              <a:t>Quanto agli ulteriori reati, ritiene questa Corte di infliggere ad </a:t>
            </a:r>
            <a:r>
              <a:rPr lang="it-IT" sz="3200" dirty="0" err="1"/>
              <a:t>Oseghale</a:t>
            </a:r>
            <a:r>
              <a:rPr lang="it-IT" sz="3200" dirty="0"/>
              <a:t> Innocent la pena complessiva di anni sette, mesi sei di reclusione (P.B. ritenuta più grave la violazione di cui all’art. 411 </a:t>
            </a:r>
            <a:r>
              <a:rPr lang="it-IT" sz="3200" dirty="0" err="1"/>
              <a:t>cp</a:t>
            </a:r>
            <a:r>
              <a:rPr lang="it-IT" sz="3200" dirty="0"/>
              <a:t>; anni quattro, mesi quattro di recensione per la spiccatissima intensità del dolo, la de fatto e la devastazione del cadavere.</a:t>
            </a:r>
          </a:p>
          <a:p>
            <a:pPr marL="0" indent="0">
              <a:buNone/>
            </a:pPr>
            <a:r>
              <a:rPr lang="it-IT" sz="3200" dirty="0"/>
              <a:t>Alla condanna alla pena dell’ergastolo consegue, per legge, oltre alla condanna alle spese di giudizio ed alle spese di custodia cautelare in carcere, l’applicazione delle pene accessorie dell’interdizione legale durante l’esecuzione della pena, della decadenza della potestà genitoriale, dell’interdizione in perpetuo dai pubblici uffici e della pubblicazione della sentenza sul sito internet del Ministero della Giustizia, per estratto e per la durata di giorni quindici.</a:t>
            </a:r>
          </a:p>
        </p:txBody>
      </p:sp>
    </p:spTree>
    <p:extLst>
      <p:ext uri="{BB962C8B-B14F-4D97-AF65-F5344CB8AC3E}">
        <p14:creationId xmlns:p14="http://schemas.microsoft.com/office/powerpoint/2010/main" val="31230892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35CF6BF-98CB-3F68-AF5F-9915247315D5}"/>
              </a:ext>
            </a:extLst>
          </p:cNvPr>
          <p:cNvSpPr>
            <a:spLocks noGrp="1"/>
          </p:cNvSpPr>
          <p:nvPr>
            <p:ph idx="1"/>
          </p:nvPr>
        </p:nvSpPr>
        <p:spPr>
          <a:xfrm>
            <a:off x="424206" y="358219"/>
            <a:ext cx="10929594" cy="5818744"/>
          </a:xfrm>
        </p:spPr>
        <p:txBody>
          <a:bodyPr>
            <a:normAutofit/>
          </a:bodyPr>
          <a:lstStyle/>
          <a:p>
            <a:pPr marL="0" indent="0">
              <a:buNone/>
            </a:pPr>
            <a:r>
              <a:rPr lang="it-IT" sz="3200" dirty="0"/>
              <a:t>Alla condanna penale consegue, altresì, la condanna al risarcimento del danno non patrimoniale da morte del congiunto, patito dai genitori di Pamela. È assunto consolidato in giurisprudenza, infatti, che ai genitori debba essere riconosciuto, in virtù del legame familiare e affettivo con la vittima, il c.d. danno da perdita del rapporto di parentela, nel duplice aspetto del dolore interiore frutto della perdita e della lesione all’intangibilità degli affetti reciproci e della scambievole solidarietà che connota la vita familiare (cfr. </a:t>
            </a:r>
            <a:r>
              <a:rPr lang="it-IT" sz="3200" dirty="0" err="1"/>
              <a:t>sez</a:t>
            </a:r>
            <a:r>
              <a:rPr lang="it-IT" sz="3200" dirty="0"/>
              <a:t> III civile </a:t>
            </a:r>
            <a:r>
              <a:rPr lang="it-IT" sz="3200" dirty="0" err="1"/>
              <a:t>sent</a:t>
            </a:r>
            <a:r>
              <a:rPr lang="it-IT" sz="3200" dirty="0"/>
              <a:t>. N.19158 del 2018.</a:t>
            </a:r>
          </a:p>
        </p:txBody>
      </p:sp>
    </p:spTree>
    <p:extLst>
      <p:ext uri="{BB962C8B-B14F-4D97-AF65-F5344CB8AC3E}">
        <p14:creationId xmlns:p14="http://schemas.microsoft.com/office/powerpoint/2010/main" val="39052190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927519-7FD5-A3E0-390B-FBE68BA55B94}"/>
              </a:ext>
            </a:extLst>
          </p:cNvPr>
          <p:cNvSpPr>
            <a:spLocks noGrp="1"/>
          </p:cNvSpPr>
          <p:nvPr>
            <p:ph idx="1"/>
          </p:nvPr>
        </p:nvSpPr>
        <p:spPr>
          <a:xfrm>
            <a:off x="461913" y="452487"/>
            <a:ext cx="10891887" cy="5724476"/>
          </a:xfrm>
        </p:spPr>
        <p:txBody>
          <a:bodyPr>
            <a:normAutofit/>
          </a:bodyPr>
          <a:lstStyle/>
          <a:p>
            <a:pPr marL="0" indent="0">
              <a:buNone/>
            </a:pPr>
            <a:r>
              <a:rPr lang="it-IT" sz="3200" dirty="0" err="1"/>
              <a:t>Oseghale</a:t>
            </a:r>
            <a:r>
              <a:rPr lang="it-IT" sz="3200" dirty="0"/>
              <a:t> Innocent va, inoltre, condannato al risarcimento del danno da immagine nei confronti del Comune di Macerata e del danno nei confronti di Potenza Massimo, proprietario dell’appartamento di via Spalato, entrambi da liquidare in separata sede.</a:t>
            </a:r>
          </a:p>
          <a:p>
            <a:pPr marL="0" indent="0">
              <a:buNone/>
            </a:pPr>
            <a:r>
              <a:rPr lang="it-IT" sz="3200" dirty="0"/>
              <a:t>Non essendovi ragioni per compensare le spese, l’imputato deve, infine, essere condannato alla rifusione delle spese di costituzione ed assistenza delle parti civili, liquidate, in considerazione delle questioni in esso esaminate, sia nella fase dell’udienza preliminare sia nella presente fase.</a:t>
            </a:r>
          </a:p>
        </p:txBody>
      </p:sp>
    </p:spTree>
    <p:extLst>
      <p:ext uri="{BB962C8B-B14F-4D97-AF65-F5344CB8AC3E}">
        <p14:creationId xmlns:p14="http://schemas.microsoft.com/office/powerpoint/2010/main" val="3934336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F914459-F0A1-3BDE-BB43-FB42340AB485}"/>
              </a:ext>
            </a:extLst>
          </p:cNvPr>
          <p:cNvSpPr>
            <a:spLocks noGrp="1"/>
          </p:cNvSpPr>
          <p:nvPr>
            <p:ph idx="1"/>
          </p:nvPr>
        </p:nvSpPr>
        <p:spPr>
          <a:xfrm>
            <a:off x="810705" y="537328"/>
            <a:ext cx="10543095" cy="5639635"/>
          </a:xfrm>
        </p:spPr>
        <p:txBody>
          <a:bodyPr>
            <a:normAutofit lnSpcReduction="10000"/>
          </a:bodyPr>
          <a:lstStyle/>
          <a:p>
            <a:pPr marL="0" indent="0">
              <a:buNone/>
            </a:pPr>
            <a:r>
              <a:rPr lang="it-IT" sz="3200" dirty="0"/>
              <a:t>La dislocazione, definita dal Cingolani operazione tecnicamente "raffinata ", era stata operata in maniera "corretta " a livello delle spalle. In corrispondenza di tali articolazioni la dissezione era stata eseguita, in maniera parimenti corretta e da mano esperta, a livello delle strutture capsulari e legamentose delle ginocchia. Da rimarcare è il fatto che le procedure anzidette, secondo quanto evidenziato dai consulenti, in ambiente adeguato e su piani di appoggio idonei, condotte da persone con esperienza </a:t>
            </a:r>
            <a:r>
              <a:rPr lang="it-IT" sz="3200" dirty="0" err="1"/>
              <a:t>settoria</a:t>
            </a:r>
            <a:r>
              <a:rPr lang="it-IT" sz="3200" dirty="0"/>
              <a:t>, senza interruzione, richiedono un periodo di tempo superiore alle tre ore (cfr. pag.30 consulenza), comprensivo dei tempi richiesti dallo </a:t>
            </a:r>
            <a:r>
              <a:rPr lang="it-IT" sz="3200" dirty="0" err="1"/>
              <a:t>skinning</a:t>
            </a:r>
            <a:r>
              <a:rPr lang="it-IT" sz="3200" dirty="0"/>
              <a:t> e dalle procedure di lavaggio. Sul cadavere era stata eseguita, infine, una </a:t>
            </a:r>
            <a:r>
              <a:rPr lang="it-IT" sz="3200" dirty="0" err="1"/>
              <a:t>sternotomia</a:t>
            </a:r>
            <a:r>
              <a:rPr lang="it-IT" sz="3200" dirty="0"/>
              <a:t> mediana con attrezzatura in grado di sezionare l’osso.</a:t>
            </a:r>
          </a:p>
        </p:txBody>
      </p:sp>
    </p:spTree>
    <p:extLst>
      <p:ext uri="{BB962C8B-B14F-4D97-AF65-F5344CB8AC3E}">
        <p14:creationId xmlns:p14="http://schemas.microsoft.com/office/powerpoint/2010/main" val="5417262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8AEF82C-0497-C692-E696-5ABF554EEFA5}"/>
              </a:ext>
            </a:extLst>
          </p:cNvPr>
          <p:cNvSpPr>
            <a:spLocks noGrp="1"/>
          </p:cNvSpPr>
          <p:nvPr>
            <p:ph idx="1"/>
          </p:nvPr>
        </p:nvSpPr>
        <p:spPr>
          <a:xfrm>
            <a:off x="131975" y="150829"/>
            <a:ext cx="11928050" cy="6513922"/>
          </a:xfrm>
        </p:spPr>
        <p:txBody>
          <a:bodyPr>
            <a:normAutofit fontScale="92500" lnSpcReduction="20000"/>
          </a:bodyPr>
          <a:lstStyle/>
          <a:p>
            <a:pPr marL="0" indent="0" algn="ctr">
              <a:buNone/>
            </a:pPr>
            <a:r>
              <a:rPr lang="it-IT" sz="3200" b="1" dirty="0"/>
              <a:t>P.Q.M.</a:t>
            </a:r>
          </a:p>
          <a:p>
            <a:pPr marL="0" indent="0">
              <a:buNone/>
            </a:pPr>
            <a:r>
              <a:rPr lang="it-IT" sz="3200" dirty="0"/>
              <a:t>Visti gli artt.533, 535 cpp; dichiara </a:t>
            </a:r>
            <a:r>
              <a:rPr lang="it-IT" sz="3200" dirty="0" err="1"/>
              <a:t>Oseghale</a:t>
            </a:r>
            <a:r>
              <a:rPr lang="it-IT" sz="3200" dirty="0"/>
              <a:t> Innocent colpevole del reato di cui art 575 </a:t>
            </a:r>
            <a:r>
              <a:rPr lang="it-IT" sz="3200" dirty="0" err="1"/>
              <a:t>cp</a:t>
            </a:r>
            <a:r>
              <a:rPr lang="it-IT" sz="3200" dirty="0"/>
              <a:t>, ritenuto il reato di violenza assorbito nell’aggravante di cui al capo.</a:t>
            </a:r>
          </a:p>
          <a:p>
            <a:pPr marL="0" indent="0">
              <a:buNone/>
            </a:pPr>
            <a:r>
              <a:rPr lang="it-IT" sz="3200" dirty="0"/>
              <a:t>Dichiara l’imputato interdetto in perpetuo dai pubblici uffici ed in stato di interdizione legale durante l’esecuzione della pena.</a:t>
            </a:r>
          </a:p>
          <a:p>
            <a:pPr marL="0" indent="0">
              <a:buNone/>
            </a:pPr>
            <a:r>
              <a:rPr lang="it-IT" sz="3200" dirty="0"/>
              <a:t>Dichiara l’imputato decaduto dall’esercizio della responsabilità genitoriale.</a:t>
            </a:r>
          </a:p>
          <a:p>
            <a:pPr marL="0" indent="0">
              <a:buNone/>
            </a:pPr>
            <a:r>
              <a:rPr lang="it-IT" sz="3200" dirty="0"/>
              <a:t>Visto l’art. 36cp, dispone la pubblicazione della sentenza di condanna per estratto e per la durata di giorni quindici sul sito internet del Ministero della Giustizia.</a:t>
            </a:r>
          </a:p>
          <a:p>
            <a:pPr marL="0" indent="0">
              <a:buNone/>
            </a:pPr>
            <a:r>
              <a:rPr lang="it-IT" sz="3200" dirty="0"/>
              <a:t>Condanna, inoltre, l’imputato al risarcimento del danno nei confronti di tutte le parti civili.</a:t>
            </a:r>
          </a:p>
          <a:p>
            <a:pPr marL="0" indent="0">
              <a:buNone/>
            </a:pPr>
            <a:r>
              <a:rPr lang="it-IT" sz="3200" dirty="0"/>
              <a:t>Condanna, altresì, </a:t>
            </a:r>
            <a:r>
              <a:rPr lang="it-IT" sz="3200" dirty="0" err="1"/>
              <a:t>Oseghale</a:t>
            </a:r>
            <a:r>
              <a:rPr lang="it-IT" sz="3200" dirty="0"/>
              <a:t> Innocent alla rifusione delle spese di costituzione ed assistenza in favore del Comune di Macerata e di Potenza Massimo, liquidate in euro 4.000.</a:t>
            </a:r>
          </a:p>
          <a:p>
            <a:pPr marL="0" indent="0">
              <a:buNone/>
            </a:pPr>
            <a:r>
              <a:rPr lang="it-IT" sz="3200" dirty="0"/>
              <a:t>Motivazione riservata da depositare entro novanta giorni.</a:t>
            </a:r>
          </a:p>
        </p:txBody>
      </p:sp>
    </p:spTree>
    <p:extLst>
      <p:ext uri="{BB962C8B-B14F-4D97-AF65-F5344CB8AC3E}">
        <p14:creationId xmlns:p14="http://schemas.microsoft.com/office/powerpoint/2010/main" val="2872139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88F8F43-8C1A-B859-3536-66D0F504DC65}"/>
              </a:ext>
            </a:extLst>
          </p:cNvPr>
          <p:cNvSpPr>
            <a:spLocks noGrp="1"/>
          </p:cNvSpPr>
          <p:nvPr>
            <p:ph idx="1"/>
          </p:nvPr>
        </p:nvSpPr>
        <p:spPr>
          <a:xfrm>
            <a:off x="777318" y="590329"/>
            <a:ext cx="10637363" cy="5677342"/>
          </a:xfrm>
        </p:spPr>
        <p:txBody>
          <a:bodyPr/>
          <a:lstStyle/>
          <a:p>
            <a:pPr marL="0" indent="0">
              <a:buNone/>
            </a:pPr>
            <a:r>
              <a:rPr lang="it-IT" dirty="0"/>
              <a:t>L’epoca della morte era desunta, quale unico dato rilevabile in ragione delle condizioni del cadavere, dalla presenza di rigidità alla mandibola all’epoca dei primi accertamenti operati dal dott. Tombolini nella serata del 31 gennaio 2018: al moment, non erano trascorse 48 ore dalla morte che era fatta risalire alla tarda mattinata o al primo pomeriggio (non oltre le ore 17/18) del 30 gennaio.</a:t>
            </a:r>
          </a:p>
          <a:p>
            <a:pPr marL="0" indent="0">
              <a:buNone/>
            </a:pPr>
            <a:r>
              <a:rPr lang="it-IT" dirty="0"/>
              <a:t>Si dava conto nella citata relazione che le operazioni intervenute sul cadavere dopo la morte (</a:t>
            </a:r>
            <a:r>
              <a:rPr lang="it-IT" dirty="0" err="1"/>
              <a:t>depezzamento</a:t>
            </a:r>
            <a:r>
              <a:rPr lang="it-IT" dirty="0"/>
              <a:t>, scuoiamenti, apertura delle grandi cavità, lavaggio con varichina) avendo prodotto una interferenza rilevante con le normali procedure medico-legali di indagine e con quelle di laboratorio, soprattutto per l’assenza pressoché totale di sangue e totale di urine.</a:t>
            </a:r>
          </a:p>
        </p:txBody>
      </p:sp>
    </p:spTree>
    <p:extLst>
      <p:ext uri="{BB962C8B-B14F-4D97-AF65-F5344CB8AC3E}">
        <p14:creationId xmlns:p14="http://schemas.microsoft.com/office/powerpoint/2010/main" val="531060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E4C0A67-B1A5-BD25-476E-01771A4BF5E8}"/>
              </a:ext>
            </a:extLst>
          </p:cNvPr>
          <p:cNvSpPr>
            <a:spLocks noGrp="1"/>
          </p:cNvSpPr>
          <p:nvPr>
            <p:ph idx="1"/>
          </p:nvPr>
        </p:nvSpPr>
        <p:spPr>
          <a:xfrm>
            <a:off x="527901" y="188536"/>
            <a:ext cx="10972800" cy="6315959"/>
          </a:xfrm>
        </p:spPr>
        <p:txBody>
          <a:bodyPr>
            <a:noAutofit/>
          </a:bodyPr>
          <a:lstStyle/>
          <a:p>
            <a:pPr marL="0" indent="0">
              <a:buNone/>
            </a:pPr>
            <a:r>
              <a:rPr lang="it-IT" sz="3200" dirty="0"/>
              <a:t>Ciò premesso, ritiene questa Corte di sottolineare, con particolare enfasi, la condotta dell’</a:t>
            </a:r>
            <a:r>
              <a:rPr lang="it-IT" sz="3200" dirty="0" err="1"/>
              <a:t>Oseghale</a:t>
            </a:r>
            <a:r>
              <a:rPr lang="it-IT" sz="3200" dirty="0"/>
              <a:t> che, come si vedrà, dopo aver accoltellato la ragazza ancora in vita, provvedeva non soltanto al </a:t>
            </a:r>
            <a:r>
              <a:rPr lang="it-IT" sz="3200" dirty="0" err="1"/>
              <a:t>depezzamento</a:t>
            </a:r>
            <a:r>
              <a:rPr lang="it-IT" sz="3200" dirty="0"/>
              <a:t> ed alla dissezione del corpo, ma attendeva all’accurato lavaggio di tutti i resti con la varichina, cospargendo con l’ipoclorito di sodio anche i genitali e le labbra di Pamela: attività funzionale ad un inquinamento della prova omicidiaria e che non può certo trovare giustificazione nel fatto che l’imputato si sentisse, per così dire, infastidito dall’odore proveniente dai resti umani, dopo aver brutalmente sezionato il cadavere con chirurgica precisione. Invero, l’ipoclorito di sodio (che ha odore acre ed irritante nei confronti della mucosa nasale) era versato da </a:t>
            </a:r>
            <a:r>
              <a:rPr lang="it-IT" sz="3200" dirty="0" err="1"/>
              <a:t>Oseghale</a:t>
            </a:r>
            <a:r>
              <a:rPr lang="it-IT" sz="3200" dirty="0"/>
              <a:t>, per sua stessa ammissione sui resti cadaverici quando gli stessi erano già stati riposti nel trolley.</a:t>
            </a:r>
          </a:p>
          <a:p>
            <a:pPr marL="0" indent="0">
              <a:buNone/>
            </a:pPr>
            <a:endParaRPr lang="it-IT" sz="3200" dirty="0"/>
          </a:p>
        </p:txBody>
      </p:sp>
    </p:spTree>
    <p:extLst>
      <p:ext uri="{BB962C8B-B14F-4D97-AF65-F5344CB8AC3E}">
        <p14:creationId xmlns:p14="http://schemas.microsoft.com/office/powerpoint/2010/main" val="1002807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FB70998-B20A-BAB6-B3A4-FE0041130264}"/>
              </a:ext>
            </a:extLst>
          </p:cNvPr>
          <p:cNvSpPr>
            <a:spLocks noGrp="1"/>
          </p:cNvSpPr>
          <p:nvPr>
            <p:ph idx="1"/>
          </p:nvPr>
        </p:nvSpPr>
        <p:spPr>
          <a:xfrm>
            <a:off x="424206" y="150830"/>
            <a:ext cx="11415860" cy="6026134"/>
          </a:xfrm>
        </p:spPr>
        <p:txBody>
          <a:bodyPr>
            <a:noAutofit/>
          </a:bodyPr>
          <a:lstStyle/>
          <a:p>
            <a:pPr marL="0" indent="0">
              <a:buNone/>
            </a:pPr>
            <a:r>
              <a:rPr lang="it-IT" sz="3200" dirty="0"/>
              <a:t>Operazione di distruzione, specificamente concernente la cute interessata dalle due ferite in ingresso del coltello, ritenute mortali, volta ad ostacolare, come meglio si vedrà, la puntuale ricostruzione della vicenda omicidiaria.</a:t>
            </a:r>
          </a:p>
          <a:p>
            <a:pPr marL="0" indent="0">
              <a:buNone/>
            </a:pPr>
            <a:r>
              <a:rPr lang="it-IT" sz="3200" dirty="0"/>
              <a:t>Nel caso di specie, giova ribadire; altresì, che, a tutt’oggi, non p dato comprendere cosa l’imputato abbia fatto dei tessuti del collo della ragazza e del diaframma (muscolo di notevoli dimensioni che separa la cavità toracica da quella addominale e che era asportato, con ogni probabilità ed in assenza di qualsivoglia diversa spiegazione, per meglio "lavare" i tessuti sottostanti), non rinvenuti, e che il " depistaggio" accuratamente posto in essere effettivamente conseguiva, almeno in parte, gli effetti auspicati. </a:t>
            </a:r>
          </a:p>
        </p:txBody>
      </p:sp>
    </p:spTree>
    <p:extLst>
      <p:ext uri="{BB962C8B-B14F-4D97-AF65-F5344CB8AC3E}">
        <p14:creationId xmlns:p14="http://schemas.microsoft.com/office/powerpoint/2010/main" val="2426103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59E433D-AD3A-8F2B-3E2A-411F0A14CC4E}"/>
              </a:ext>
            </a:extLst>
          </p:cNvPr>
          <p:cNvSpPr>
            <a:spLocks noGrp="1"/>
          </p:cNvSpPr>
          <p:nvPr>
            <p:ph idx="1"/>
          </p:nvPr>
        </p:nvSpPr>
        <p:spPr>
          <a:xfrm>
            <a:off x="301658" y="0"/>
            <a:ext cx="11726943" cy="6749592"/>
          </a:xfrm>
        </p:spPr>
        <p:txBody>
          <a:bodyPr>
            <a:noAutofit/>
          </a:bodyPr>
          <a:lstStyle/>
          <a:p>
            <a:pPr marL="0" indent="0">
              <a:buNone/>
            </a:pPr>
            <a:r>
              <a:rPr lang="it-IT" sz="3200" dirty="0"/>
              <a:t>Questo assume, tuttavia, particolare, formidabile e prepotente pregnanza indiziaria che giustifica, nell’ambito di una valutazione sinottica delle emergenze processuali, la difficoltà incontrata dai consulenti nella ricostruzione dei dati scientifici e che evidentemente è motivato dalla necessità da parte dell’imputato di nascondere la terribile realtà di quanto accaduto.</a:t>
            </a:r>
          </a:p>
          <a:p>
            <a:pPr marL="0" indent="0">
              <a:buNone/>
            </a:pPr>
            <a:r>
              <a:rPr lang="it-IT" sz="3200" dirty="0"/>
              <a:t>La condotta </a:t>
            </a:r>
            <a:r>
              <a:rPr lang="it-IT" sz="3200" dirty="0" err="1"/>
              <a:t>probatoriamente</a:t>
            </a:r>
            <a:r>
              <a:rPr lang="it-IT" sz="3200" dirty="0"/>
              <a:t> inquinante, posta in essere da </a:t>
            </a:r>
            <a:r>
              <a:rPr lang="it-IT" sz="3200" dirty="0" err="1"/>
              <a:t>Oseghale</a:t>
            </a:r>
            <a:r>
              <a:rPr lang="it-IT" sz="3200" dirty="0"/>
              <a:t>, non può essere disancorata, quindi, dal contesto complessivo e non può tradirsi, paradossalmente, in una valutazione premiale e premiante, esclusivamente ad avvalorare l’asserita incompletezza degli accertamenti medici, ostacolata, a ben vedere, proprio dalla sua condotta (cfr. anche pag. 11 </a:t>
            </a:r>
            <a:r>
              <a:rPr lang="it-IT" sz="3200" dirty="0" err="1"/>
              <a:t>dep</a:t>
            </a:r>
            <a:r>
              <a:rPr lang="it-IT" sz="3200" dirty="0"/>
              <a:t>. Tombolini: " … perché molte azioni di asportazione dei tessuti molli sono state fatte per poter mettere il cadavere in questi due trolley, altre invece sono state volte proprio a nascondere eventuale contatto sessuale… " ).</a:t>
            </a:r>
          </a:p>
          <a:p>
            <a:endParaRPr lang="it-IT" sz="3200" dirty="0"/>
          </a:p>
        </p:txBody>
      </p:sp>
    </p:spTree>
    <p:extLst>
      <p:ext uri="{BB962C8B-B14F-4D97-AF65-F5344CB8AC3E}">
        <p14:creationId xmlns:p14="http://schemas.microsoft.com/office/powerpoint/2010/main" val="124521721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493</TotalTime>
  <Words>6468</Words>
  <Application>Microsoft Office PowerPoint</Application>
  <PresentationFormat>Widescreen</PresentationFormat>
  <Paragraphs>87</Paragraphs>
  <Slides>50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50</vt:i4>
      </vt:variant>
    </vt:vector>
  </HeadingPairs>
  <TitlesOfParts>
    <vt:vector size="54" baseType="lpstr">
      <vt:lpstr>Arial</vt:lpstr>
      <vt:lpstr>Calibri</vt:lpstr>
      <vt:lpstr>Calibri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Paolo Antonelli</dc:creator>
  <cp:lastModifiedBy>Paolo Antonelli</cp:lastModifiedBy>
  <cp:revision>8</cp:revision>
  <dcterms:created xsi:type="dcterms:W3CDTF">2024-04-16T16:30:12Z</dcterms:created>
  <dcterms:modified xsi:type="dcterms:W3CDTF">2024-04-19T17:39:34Z</dcterms:modified>
</cp:coreProperties>
</file>