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0" autoAdjust="0"/>
    <p:restoredTop sz="94660"/>
  </p:normalViewPr>
  <p:slideViewPr>
    <p:cSldViewPr snapToGrid="0">
      <p:cViewPr varScale="1">
        <p:scale>
          <a:sx n="102" d="100"/>
          <a:sy n="102" d="100"/>
        </p:scale>
        <p:origin x="86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6C5CEF-983E-C337-648E-7CA2F544672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1493D9C-3C0A-EFF3-0BCA-EFC9DFAF2E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69D384E-189B-041B-0C7D-254DCC74E689}"/>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5" name="Segnaposto piè di pagina 4">
            <a:extLst>
              <a:ext uri="{FF2B5EF4-FFF2-40B4-BE49-F238E27FC236}">
                <a16:creationId xmlns:a16="http://schemas.microsoft.com/office/drawing/2014/main" id="{20442B39-4D2F-5A87-BAB9-86FA8A34727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BA28A3E-7078-9394-F4BE-322745F775B2}"/>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2827561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5CFF4B-F17F-5D9E-FA44-7617F2EE9E7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FE46E09-E506-1654-109C-4DB0F14A576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2F98234-7896-39C8-EBA4-518D4AB80A23}"/>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5" name="Segnaposto piè di pagina 4">
            <a:extLst>
              <a:ext uri="{FF2B5EF4-FFF2-40B4-BE49-F238E27FC236}">
                <a16:creationId xmlns:a16="http://schemas.microsoft.com/office/drawing/2014/main" id="{84EAF06B-4AAF-564F-247F-92994900885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FF904CF-D639-FCE3-7226-CF618ABC5BA5}"/>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2068683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6F42DB5-74C4-145B-1EB0-A9B10DE20D5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AB6D34A-5641-E5D9-78A6-1D843C8B15F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C957810-4392-F3AF-B8AA-58B5BE2ED9E5}"/>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5" name="Segnaposto piè di pagina 4">
            <a:extLst>
              <a:ext uri="{FF2B5EF4-FFF2-40B4-BE49-F238E27FC236}">
                <a16:creationId xmlns:a16="http://schemas.microsoft.com/office/drawing/2014/main" id="{25EDC04C-6397-9957-8235-65BB87D9F6E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1D01E77-D9BD-295A-B5A7-5502C1F1720B}"/>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3327948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1D6D84-2236-98ED-A352-DF09CDF9F9A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9FC6673-C188-79B9-1659-63323C9C774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80A2159-AF19-965F-6B0F-CCD273D818F9}"/>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5" name="Segnaposto piè di pagina 4">
            <a:extLst>
              <a:ext uri="{FF2B5EF4-FFF2-40B4-BE49-F238E27FC236}">
                <a16:creationId xmlns:a16="http://schemas.microsoft.com/office/drawing/2014/main" id="{5AF825D3-2CF7-F674-AA02-E7D9A6E42B0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CAE037-F004-7F5F-66E6-F103AB9958C4}"/>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3652258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AAD776-1F11-C9DB-5129-7693E5D798A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4FD41B1-FEF1-9C20-C89B-67C3A14F13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A85E074B-692F-C537-93DF-DC1BDE20E8F8}"/>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5" name="Segnaposto piè di pagina 4">
            <a:extLst>
              <a:ext uri="{FF2B5EF4-FFF2-40B4-BE49-F238E27FC236}">
                <a16:creationId xmlns:a16="http://schemas.microsoft.com/office/drawing/2014/main" id="{907A5A4A-5E8E-90C1-ED84-630BC75971B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48199FF-CEFD-79EC-FBD8-2D206E94DBD5}"/>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58717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6CFA00-E785-4946-80FA-A3A9EA06AF2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3268234-10B4-42F8-9BA9-D644288466F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10A379E-251B-150D-3758-D84AF8DA4A1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55E9491-E253-3207-FF70-352B1578057F}"/>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6" name="Segnaposto piè di pagina 5">
            <a:extLst>
              <a:ext uri="{FF2B5EF4-FFF2-40B4-BE49-F238E27FC236}">
                <a16:creationId xmlns:a16="http://schemas.microsoft.com/office/drawing/2014/main" id="{320EBE54-25F3-8EA0-5BEA-E1027BD7BD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2FD0533-3F37-6CBA-9186-A88A1363979F}"/>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163780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41C926-7D8E-666F-B74F-287013B15A4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99A6E24-2E31-7397-2D9E-A0DF8425D5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E13F590-114A-25A3-011B-B6862F0F48F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13071BC-21D7-A2D3-7CCF-92663809D1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7771E69-72F5-851A-DA51-C6C7E9BF60F7}"/>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5098EA8-39D6-CF52-7519-F4E74A6AFACC}"/>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8" name="Segnaposto piè di pagina 7">
            <a:extLst>
              <a:ext uri="{FF2B5EF4-FFF2-40B4-BE49-F238E27FC236}">
                <a16:creationId xmlns:a16="http://schemas.microsoft.com/office/drawing/2014/main" id="{2E7EE4F5-1D64-06A8-72EB-F40AE1FCD05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03A0A27-972A-09D9-CACC-1F4E644CD30B}"/>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15832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F64652-362F-C767-9E82-549F376B808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19E46AF-C38B-D5EC-AF24-0C035310B9FD}"/>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4" name="Segnaposto piè di pagina 3">
            <a:extLst>
              <a:ext uri="{FF2B5EF4-FFF2-40B4-BE49-F238E27FC236}">
                <a16:creationId xmlns:a16="http://schemas.microsoft.com/office/drawing/2014/main" id="{8F889D69-7B4B-3972-68E8-B66C55B10FA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1522485-7AE3-1BE2-E308-484C9CC373B2}"/>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711535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520283F-BAA2-F432-BEF3-20A091EAD72D}"/>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3" name="Segnaposto piè di pagina 2">
            <a:extLst>
              <a:ext uri="{FF2B5EF4-FFF2-40B4-BE49-F238E27FC236}">
                <a16:creationId xmlns:a16="http://schemas.microsoft.com/office/drawing/2014/main" id="{CECC97D8-C46C-4E89-32FE-17D056177F4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A0C8978-215D-F00C-3472-C9B443137723}"/>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2569756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7C88C2-B720-9ED5-CB77-1BDDFA32096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E09693A-9C79-DEB0-BE23-D09A4CC6AB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71488EA-AC73-70A3-665F-F387F57B4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1567826-6F0B-1DBC-15A5-6E6D6D1CDF94}"/>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6" name="Segnaposto piè di pagina 5">
            <a:extLst>
              <a:ext uri="{FF2B5EF4-FFF2-40B4-BE49-F238E27FC236}">
                <a16:creationId xmlns:a16="http://schemas.microsoft.com/office/drawing/2014/main" id="{0FB079AB-3C07-F3AA-7F9A-4F54D764F58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73332DF-4ABF-B92C-758F-708C45507AC6}"/>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127370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D12E4F-748F-22A4-19CE-228A4259591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569E0FD-F324-7E78-80F2-BD9A0EC478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75EDD14-03D6-33CD-3654-D36B010AF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8A81A96-321D-9954-ADF3-85583079CFD1}"/>
              </a:ext>
            </a:extLst>
          </p:cNvPr>
          <p:cNvSpPr>
            <a:spLocks noGrp="1"/>
          </p:cNvSpPr>
          <p:nvPr>
            <p:ph type="dt" sz="half" idx="10"/>
          </p:nvPr>
        </p:nvSpPr>
        <p:spPr/>
        <p:txBody>
          <a:bodyPr/>
          <a:lstStyle/>
          <a:p>
            <a:fld id="{9CD320F0-34BD-45FE-A1EA-B7F66AFB169F}" type="datetimeFigureOut">
              <a:rPr lang="it-IT" smtClean="0"/>
              <a:t>16/04/2024</a:t>
            </a:fld>
            <a:endParaRPr lang="it-IT"/>
          </a:p>
        </p:txBody>
      </p:sp>
      <p:sp>
        <p:nvSpPr>
          <p:cNvPr id="6" name="Segnaposto piè di pagina 5">
            <a:extLst>
              <a:ext uri="{FF2B5EF4-FFF2-40B4-BE49-F238E27FC236}">
                <a16:creationId xmlns:a16="http://schemas.microsoft.com/office/drawing/2014/main" id="{DC8706DC-F94F-02DE-E172-A033521E475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F1BC716-F776-3330-40B3-E10F230732E7}"/>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643236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63838BE-9282-9611-AC07-290366EE94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567B594-5F34-0BFA-43CF-C08F8DAB0C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86481-0899-F37A-B759-F1E2D7AA15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D320F0-34BD-45FE-A1EA-B7F66AFB169F}" type="datetimeFigureOut">
              <a:rPr lang="it-IT" smtClean="0"/>
              <a:t>16/04/2024</a:t>
            </a:fld>
            <a:endParaRPr lang="it-IT"/>
          </a:p>
        </p:txBody>
      </p:sp>
      <p:sp>
        <p:nvSpPr>
          <p:cNvPr id="5" name="Segnaposto piè di pagina 4">
            <a:extLst>
              <a:ext uri="{FF2B5EF4-FFF2-40B4-BE49-F238E27FC236}">
                <a16:creationId xmlns:a16="http://schemas.microsoft.com/office/drawing/2014/main" id="{DC49C392-5AFE-B340-A56E-5AD8717CB1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E538A5B-C7BA-AE18-8377-4784162887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BD28D-9F03-455E-A692-EBC53D8B64E9}" type="slidenum">
              <a:rPr lang="it-IT" smtClean="0"/>
              <a:t>‹N›</a:t>
            </a:fld>
            <a:endParaRPr lang="it-IT"/>
          </a:p>
        </p:txBody>
      </p:sp>
    </p:spTree>
    <p:extLst>
      <p:ext uri="{BB962C8B-B14F-4D97-AF65-F5344CB8AC3E}">
        <p14:creationId xmlns:p14="http://schemas.microsoft.com/office/powerpoint/2010/main" val="1998996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C8051B0E-954F-8A72-FA7D-6EDC4C7E9051}"/>
              </a:ext>
            </a:extLst>
          </p:cNvPr>
          <p:cNvSpPr txBox="1"/>
          <p:nvPr/>
        </p:nvSpPr>
        <p:spPr>
          <a:xfrm>
            <a:off x="421064" y="428178"/>
            <a:ext cx="11349872" cy="4524315"/>
          </a:xfrm>
          <a:prstGeom prst="rect">
            <a:avLst/>
          </a:prstGeom>
          <a:noFill/>
        </p:spPr>
        <p:txBody>
          <a:bodyPr wrap="square" rtlCol="0">
            <a:spAutoFit/>
          </a:bodyPr>
          <a:lstStyle/>
          <a:p>
            <a:r>
              <a:rPr lang="it-IT" sz="3200" dirty="0"/>
              <a:t>Della Mastropietro si perdeva, quindi, ogni traccia dalle ore 11 del 30 gennaio 2018 fino alle ore 9 del giorno successivo </a:t>
            </a:r>
            <a:r>
              <a:rPr lang="it-IT" sz="3200" dirty="0" err="1"/>
              <a:t>allorchè</a:t>
            </a:r>
            <a:r>
              <a:rPr lang="it-IT" sz="3200" dirty="0"/>
              <a:t> le due valige, contenenti i resti cadaverici della giovane, erano rinvenute dalla polizia municipale e dai carabinieri. Una di queste corrispondeva, per forma a colore, a quella che Pamela portava con sé </a:t>
            </a:r>
            <a:r>
              <a:rPr lang="it-IT" sz="3200" dirty="0" err="1"/>
              <a:t>allorchè</a:t>
            </a:r>
            <a:r>
              <a:rPr lang="it-IT" sz="3200" dirty="0"/>
              <a:t> si era recata in farmacia.</a:t>
            </a:r>
          </a:p>
          <a:p>
            <a:r>
              <a:rPr lang="it-IT" sz="3200" dirty="0"/>
              <a:t>Il riconoscimento di </a:t>
            </a:r>
            <a:r>
              <a:rPr lang="it-IT" sz="3200" dirty="0" err="1"/>
              <a:t>Osegale</a:t>
            </a:r>
            <a:r>
              <a:rPr lang="it-IT" sz="3200" dirty="0"/>
              <a:t> da parte dello Zamora induceva la PG ad effettuare la perquisizione della casa da lui abitata, sita al quarto piano di via Spalato 124. </a:t>
            </a:r>
          </a:p>
        </p:txBody>
      </p:sp>
    </p:spTree>
    <p:extLst>
      <p:ext uri="{BB962C8B-B14F-4D97-AF65-F5344CB8AC3E}">
        <p14:creationId xmlns:p14="http://schemas.microsoft.com/office/powerpoint/2010/main" val="1774740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4EAC3BF-12BE-A6C0-B086-16DCBDA71E15}"/>
              </a:ext>
            </a:extLst>
          </p:cNvPr>
          <p:cNvSpPr>
            <a:spLocks noGrp="1"/>
          </p:cNvSpPr>
          <p:nvPr>
            <p:ph idx="1"/>
          </p:nvPr>
        </p:nvSpPr>
        <p:spPr>
          <a:xfrm>
            <a:off x="612742" y="433633"/>
            <a:ext cx="10741058" cy="5743330"/>
          </a:xfrm>
        </p:spPr>
        <p:txBody>
          <a:bodyPr>
            <a:normAutofit lnSpcReduction="10000"/>
          </a:bodyPr>
          <a:lstStyle/>
          <a:p>
            <a:pPr marL="0" indent="0">
              <a:buNone/>
            </a:pPr>
            <a:r>
              <a:rPr lang="it-IT" sz="3200" dirty="0"/>
              <a:t>Non ha, quindi, alcun senso, a giudizio di questa Corte, sollevare dubbi sulle cause della morte di Pamela solo per la difficoltà (tradottasi talora in franca impossibilità: si tenga presente che anche la superficie del fegato è stata detersa con varichina che fissa le cellule e può alterare la morfologia delle ferita – cfr. pag. 21 de. Tombolini – ed erano asportati e distrutti – lo si ripete – i tessuti cutanei della porzione basale del torace attinti delle coltellate risultate mortali) di effettuare ulteriori accertamenti in conseguenza di condotte deliberatamente poste in essere dall’imputato per finalità inquinanti, ammesse pacificamente persino dai consulenti della difesa (cfr. pag. 33 ud. 3 aprile 2019: " Ah, non lo so io penso per eliminare le tracce, qualsiasi treccia biologica, organica e per alterare gli eventuali risultati possibili " ).</a:t>
            </a:r>
          </a:p>
        </p:txBody>
      </p:sp>
    </p:spTree>
    <p:extLst>
      <p:ext uri="{BB962C8B-B14F-4D97-AF65-F5344CB8AC3E}">
        <p14:creationId xmlns:p14="http://schemas.microsoft.com/office/powerpoint/2010/main" val="2942755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74AE4FE-1E9B-5E8E-F20A-DE180EF331D7}"/>
              </a:ext>
            </a:extLst>
          </p:cNvPr>
          <p:cNvSpPr>
            <a:spLocks noGrp="1"/>
          </p:cNvSpPr>
          <p:nvPr>
            <p:ph idx="1"/>
          </p:nvPr>
        </p:nvSpPr>
        <p:spPr>
          <a:xfrm>
            <a:off x="546755" y="273377"/>
            <a:ext cx="10807045" cy="5903586"/>
          </a:xfrm>
        </p:spPr>
        <p:txBody>
          <a:bodyPr>
            <a:normAutofit fontScale="92500" lnSpcReduction="20000"/>
          </a:bodyPr>
          <a:lstStyle/>
          <a:p>
            <a:pPr marL="0" indent="0">
              <a:buNone/>
            </a:pPr>
            <a:r>
              <a:rPr lang="it-IT" sz="3200" dirty="0"/>
              <a:t>Con plateale evidenza emerga, infine, già dalle fotografie dei resti cadaverici della Mastropietro che il </a:t>
            </a:r>
            <a:r>
              <a:rPr lang="it-IT" sz="3200" dirty="0" err="1"/>
              <a:t>depezzamento</a:t>
            </a:r>
            <a:r>
              <a:rPr lang="it-IT" sz="3200" dirty="0"/>
              <a:t> del corpo era effettuato lucidamente, freddamente e con precisione da parte di mano esperta e non attingendo il corpo con coltellate vibrate a caso da parte di persona impaurita e intenzionata soltanto a sezionare, in tutta fretta, un cadavere da introdurre nelle valige, Trattasi, piuttosto, di accurata disarticolazione del cadavere, rarissima nella esperienza della medicina legale internazionale, che presuppone l’esatta conoscenza delle zone corporee ove intervenire (cfr. pag.93 </a:t>
            </a:r>
            <a:r>
              <a:rPr lang="it-IT" sz="3200" dirty="0" err="1"/>
              <a:t>dep</a:t>
            </a:r>
            <a:r>
              <a:rPr lang="it-IT" sz="3200" dirty="0"/>
              <a:t>. Cingolani). Proprio l’esperienza e l’abilità </a:t>
            </a:r>
            <a:r>
              <a:rPr lang="it-IT" sz="3200" dirty="0" err="1"/>
              <a:t>settoria</a:t>
            </a:r>
            <a:r>
              <a:rPr lang="it-IT" sz="3200" dirty="0"/>
              <a:t> denotate da </a:t>
            </a:r>
            <a:r>
              <a:rPr lang="it-IT" sz="3200" dirty="0" err="1"/>
              <a:t>Oseghale</a:t>
            </a:r>
            <a:r>
              <a:rPr lang="it-IT" sz="3200" dirty="0"/>
              <a:t>, tutt’altro che persona ingenua, sprovveduta o talvolta dagli eventi, consentono di escludere che questi abbia inteso soltanto a procedere alla disarticolazione del cadavere e che a tale intento possano essere ricondotte le due lesioni rilevate sul fegato, prodotte quando Pamela era ancore in vita, e che risultano chiaramente causate da due coltellate del tutto avulse e del tutto incoerenti rispetto ad una attività di mero </a:t>
            </a:r>
            <a:r>
              <a:rPr lang="it-IT" sz="3200" dirty="0" err="1"/>
              <a:t>depezzamento</a:t>
            </a:r>
            <a:r>
              <a:rPr lang="it-IT" sz="3200" dirty="0"/>
              <a:t>, come ammesso invero proprio dal prof. Bacci, consulente della difesa.</a:t>
            </a:r>
          </a:p>
        </p:txBody>
      </p:sp>
    </p:spTree>
    <p:extLst>
      <p:ext uri="{BB962C8B-B14F-4D97-AF65-F5344CB8AC3E}">
        <p14:creationId xmlns:p14="http://schemas.microsoft.com/office/powerpoint/2010/main" val="1791886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2A487E5-C26B-5E5C-68EC-BBEB25552794}"/>
              </a:ext>
            </a:extLst>
          </p:cNvPr>
          <p:cNvSpPr>
            <a:spLocks noGrp="1"/>
          </p:cNvSpPr>
          <p:nvPr>
            <p:ph idx="1"/>
          </p:nvPr>
        </p:nvSpPr>
        <p:spPr>
          <a:xfrm>
            <a:off x="443060" y="433633"/>
            <a:ext cx="10910740" cy="5743330"/>
          </a:xfrm>
        </p:spPr>
        <p:txBody>
          <a:bodyPr>
            <a:normAutofit fontScale="92500" lnSpcReduction="10000"/>
          </a:bodyPr>
          <a:lstStyle/>
          <a:p>
            <a:pPr marL="0" indent="0">
              <a:buNone/>
            </a:pPr>
            <a:r>
              <a:rPr lang="it-IT" sz="3200" dirty="0"/>
              <a:t>Si impongono ora alcune considerazioni più strettamente giuridiche prima di procedere alla disamina nel merito delle valutazioni cui giungevano i consulenti: l’accertamento probatorio fondato su indizi – ovvero attraverso lo schema del c.d. sillogismo giudiziario, alla dimostrazione del fatto incerto – si configura come un procedimento logico avente una scansione bifasica.</a:t>
            </a:r>
          </a:p>
          <a:p>
            <a:pPr marL="0" indent="0">
              <a:buNone/>
            </a:pPr>
            <a:r>
              <a:rPr lang="it-IT" sz="3200" dirty="0"/>
              <a:t>Dunque, nella valutazione della prova indiziaria, il giudice di merito non può procedere a una valutazione parcellizzata a atomistica dei singoli indizi, dovendo necessariamente cimentarsi in un esame globale di essi. Onde, se del caso, attribuire il reato all’imputato " al di là di ogni ragionevole dubbio " e, cioè, con un alto grado di credibilità razionale, sussistente anche qualora le ipotesi alternative, pur astrattamente formulabili, siano prive di qualsiasi concreto riscontro nelle risultanze processuali (cfr. Sez. z, n. 44324 del 18/04/2013, </a:t>
            </a:r>
            <a:r>
              <a:rPr lang="it-IT" sz="3200" dirty="0" err="1"/>
              <a:t>dep</a:t>
            </a:r>
            <a:r>
              <a:rPr lang="it-IT" sz="3200" dirty="0"/>
              <a:t>. 31/10/2013, P.G., P.C. in proc. Stasi, Rv. 258321).</a:t>
            </a:r>
          </a:p>
        </p:txBody>
      </p:sp>
    </p:spTree>
    <p:extLst>
      <p:ext uri="{BB962C8B-B14F-4D97-AF65-F5344CB8AC3E}">
        <p14:creationId xmlns:p14="http://schemas.microsoft.com/office/powerpoint/2010/main" val="2213987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0B1FD0-FB28-F712-6B3D-534C9F46C41A}"/>
              </a:ext>
            </a:extLst>
          </p:cNvPr>
          <p:cNvSpPr>
            <a:spLocks noGrp="1"/>
          </p:cNvSpPr>
          <p:nvPr>
            <p:ph idx="1"/>
          </p:nvPr>
        </p:nvSpPr>
        <p:spPr>
          <a:xfrm>
            <a:off x="641023" y="452487"/>
            <a:ext cx="10712777" cy="5724476"/>
          </a:xfrm>
        </p:spPr>
        <p:txBody>
          <a:bodyPr>
            <a:normAutofit/>
          </a:bodyPr>
          <a:lstStyle/>
          <a:p>
            <a:pPr marL="0" indent="0">
              <a:buNone/>
            </a:pPr>
            <a:r>
              <a:rPr lang="it-IT" sz="3200" dirty="0"/>
              <a:t>Si assume per tale non qualsiasi dubbio, astrattamente possibile e sempre configurabile, ma quello che, correlato ai dati empirici acquisiti nel processo, sia effettivamente in grado di confutare l’apparente coerenza formale del postulato accusatorio e di immettere nel circuito del convincimento del giudice una ricostruzione alternativa del fatto storico che deve essere, tuttavia, agganciata strettamente ad ulteriori, specifiche evidenze probatorie trascurate o non correttamente apprezzate.</a:t>
            </a:r>
          </a:p>
        </p:txBody>
      </p:sp>
    </p:spTree>
    <p:extLst>
      <p:ext uri="{BB962C8B-B14F-4D97-AF65-F5344CB8AC3E}">
        <p14:creationId xmlns:p14="http://schemas.microsoft.com/office/powerpoint/2010/main" val="2106664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3382A9C-79D9-151F-689A-7263725CFFBF}"/>
              </a:ext>
            </a:extLst>
          </p:cNvPr>
          <p:cNvSpPr>
            <a:spLocks noGrp="1"/>
          </p:cNvSpPr>
          <p:nvPr>
            <p:ph idx="1"/>
          </p:nvPr>
        </p:nvSpPr>
        <p:spPr>
          <a:xfrm>
            <a:off x="744718" y="546755"/>
            <a:ext cx="10609082" cy="5630208"/>
          </a:xfrm>
        </p:spPr>
        <p:txBody>
          <a:bodyPr>
            <a:normAutofit fontScale="92500" lnSpcReduction="10000"/>
          </a:bodyPr>
          <a:lstStyle/>
          <a:p>
            <a:pPr marL="0" indent="0">
              <a:buNone/>
            </a:pPr>
            <a:r>
              <a:rPr lang="it-IT" dirty="0"/>
              <a:t>Nel caso di specie, non sussiste alcun ragionevole dubbio: le conclusioni cui prevenivano i consulenti delle accuse pubblica e privata, cementate dalla condotta dell’imputato, ispirata da finalità </a:t>
            </a:r>
            <a:r>
              <a:rPr lang="it-IT" dirty="0" err="1"/>
              <a:t>probatoriamente</a:t>
            </a:r>
            <a:r>
              <a:rPr lang="it-IT" dirty="0"/>
              <a:t> inquinanti, sono suffragate dai risultati delle indagini tossicologiche e sui resti cadaverici. Esclusa ragionevolmente la morte per overdose, questa deve essere ascritta alle due coltellate vibrate dall’imputato </a:t>
            </a:r>
            <a:r>
              <a:rPr lang="it-IT" dirty="0" err="1"/>
              <a:t>allorchè</a:t>
            </a:r>
            <a:r>
              <a:rPr lang="it-IT" dirty="0"/>
              <a:t> Pamela era ancora in vita. E tali conclusioni non sono inficiate dalle deduzioni dei consulenti della difesa dell’imputato.</a:t>
            </a:r>
          </a:p>
          <a:p>
            <a:pPr marL="0" indent="0">
              <a:buNone/>
            </a:pPr>
            <a:r>
              <a:rPr lang="it-IT" dirty="0"/>
              <a:t>Non colgono nel segno, pertanto, le doglianze difensive volte a sottolineare, ai fini soprattutto della contestazione sull’affidabilità della metodologia utilizzata dal prof. </a:t>
            </a:r>
            <a:r>
              <a:rPr lang="it-IT" dirty="0" err="1"/>
              <a:t>Froldi</a:t>
            </a:r>
            <a:r>
              <a:rPr lang="it-IT" dirty="0"/>
              <a:t>, che le conclusioni del consulente si tradurrebbero in mere ipotesi, essendo ormai pacifico, in giurisprudenza, che ai fini dell’accertamento della casualità reale, non deve farsi esclusivo riferimento alla forza esplicativa di leggi scientifiche </a:t>
            </a:r>
            <a:r>
              <a:rPr lang="it-IT" sz="2800" dirty="0"/>
              <a:t>" universali " , fondate su un criterio </a:t>
            </a:r>
            <a:r>
              <a:rPr lang="it-IT" sz="2800" dirty="0" err="1"/>
              <a:t>nomologico</a:t>
            </a:r>
            <a:r>
              <a:rPr lang="it-IT" sz="2800" dirty="0"/>
              <a:t> di certezza o, comunque, con un coefficiente probabilistico prossimo al 100%.</a:t>
            </a:r>
            <a:endParaRPr lang="it-IT" dirty="0"/>
          </a:p>
        </p:txBody>
      </p:sp>
    </p:spTree>
    <p:extLst>
      <p:ext uri="{BB962C8B-B14F-4D97-AF65-F5344CB8AC3E}">
        <p14:creationId xmlns:p14="http://schemas.microsoft.com/office/powerpoint/2010/main" val="965771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485349-4EAA-00F4-9664-77537D35B937}"/>
              </a:ext>
            </a:extLst>
          </p:cNvPr>
          <p:cNvSpPr>
            <a:spLocks noGrp="1"/>
          </p:cNvSpPr>
          <p:nvPr>
            <p:ph idx="1"/>
          </p:nvPr>
        </p:nvSpPr>
        <p:spPr>
          <a:xfrm>
            <a:off x="603315" y="490194"/>
            <a:ext cx="10750485" cy="5686769"/>
          </a:xfrm>
        </p:spPr>
        <p:txBody>
          <a:bodyPr>
            <a:normAutofit/>
          </a:bodyPr>
          <a:lstStyle/>
          <a:p>
            <a:pPr marL="0" indent="0">
              <a:buNone/>
            </a:pPr>
            <a:r>
              <a:rPr lang="it-IT" sz="3200" dirty="0"/>
              <a:t>Orbene, nel caso di specie, il rilievo svolto dalla difesa dell’imputato secondo cui la metodologia utilizzata dal prof. </a:t>
            </a:r>
            <a:r>
              <a:rPr lang="it-IT" sz="3200" dirty="0" err="1"/>
              <a:t>Froldi</a:t>
            </a:r>
            <a:r>
              <a:rPr lang="it-IT" sz="3200" dirty="0"/>
              <a:t> si risolverebbe, sostanzialmente, nella prospettazione di ipotesi generalizzanti è frutto di conclusioni del tutto fuorvianti che dimenticano che la vicenda portata all’esame di questa Corte è caratterizzata da condotte evidentemente ed </a:t>
            </a:r>
            <a:r>
              <a:rPr lang="it-IT" sz="3200" dirty="0" err="1"/>
              <a:t>ebilmente</a:t>
            </a:r>
            <a:r>
              <a:rPr lang="it-IT" sz="3200" dirty="0"/>
              <a:t> inquinanti da parte dell’imputato e che, nei limiti di quanto rimasto del cadavere della ragazza, la spiegazione causale fornita è non solo rapportata proprio al caso.</a:t>
            </a:r>
          </a:p>
        </p:txBody>
      </p:sp>
    </p:spTree>
    <p:extLst>
      <p:ext uri="{BB962C8B-B14F-4D97-AF65-F5344CB8AC3E}">
        <p14:creationId xmlns:p14="http://schemas.microsoft.com/office/powerpoint/2010/main" val="3117706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215085A-66C6-376D-2825-D23298AB30CE}"/>
              </a:ext>
            </a:extLst>
          </p:cNvPr>
          <p:cNvSpPr>
            <a:spLocks noGrp="1"/>
          </p:cNvSpPr>
          <p:nvPr>
            <p:ph idx="1"/>
          </p:nvPr>
        </p:nvSpPr>
        <p:spPr>
          <a:xfrm>
            <a:off x="348791" y="301658"/>
            <a:ext cx="11642104" cy="6240544"/>
          </a:xfrm>
        </p:spPr>
        <p:txBody>
          <a:bodyPr>
            <a:noAutofit/>
          </a:bodyPr>
          <a:lstStyle/>
          <a:p>
            <a:pPr marL="0" indent="0">
              <a:buNone/>
            </a:pPr>
            <a:r>
              <a:rPr lang="it-IT" sz="3200" dirty="0"/>
              <a:t>Ne deriva che la responsabilità di </a:t>
            </a:r>
            <a:r>
              <a:rPr lang="it-IT" sz="3200" dirty="0" err="1"/>
              <a:t>Oseghale</a:t>
            </a:r>
            <a:r>
              <a:rPr lang="it-IT" sz="3200" dirty="0"/>
              <a:t> per il reato di omicidio deve essere affermata al di là di ogni ragionevole dubbio, vagliati i risultati delle consulenze mediche espletate, confrontati tra loro, e valutati in uno e alle dichiarazioni contraddittorie rese da </a:t>
            </a:r>
            <a:r>
              <a:rPr lang="it-IT" sz="3200" dirty="0" err="1"/>
              <a:t>Oseghale</a:t>
            </a:r>
            <a:r>
              <a:rPr lang="it-IT" sz="3200" dirty="0"/>
              <a:t>, di volta in volta maldestramente adattate e plasmate dalle esigenze difensive, di pari passo al progredire delle indagini. Emergono, infatti, elementi che, a giudizio di questa Corte, consentono di concludere, con tranquillizzante sicurezza, che le lesioni prodotte dalle due coltellate inferte dall’imputato al livello della base dell’emitorace destro della vittima (lesioni C e D per le quali è prospettabile un contributo causale in riferimento alla morte) siamo state cagionate </a:t>
            </a:r>
            <a:r>
              <a:rPr lang="it-IT" sz="3200" dirty="0" err="1"/>
              <a:t>allorchè</a:t>
            </a:r>
            <a:r>
              <a:rPr lang="it-IT" sz="3200" dirty="0"/>
              <a:t> la vittima era ancora in vita ed abbiano causato una emorragia acuta secondaria, conseguente a sanguinamento, che provocava l’evento mortale.</a:t>
            </a:r>
          </a:p>
        </p:txBody>
      </p:sp>
    </p:spTree>
    <p:extLst>
      <p:ext uri="{BB962C8B-B14F-4D97-AF65-F5344CB8AC3E}">
        <p14:creationId xmlns:p14="http://schemas.microsoft.com/office/powerpoint/2010/main" val="2063006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E8DF72B-1AA1-A2A6-DA86-05094CC6866C}"/>
              </a:ext>
            </a:extLst>
          </p:cNvPr>
          <p:cNvSpPr>
            <a:spLocks noGrp="1"/>
          </p:cNvSpPr>
          <p:nvPr>
            <p:ph idx="1"/>
          </p:nvPr>
        </p:nvSpPr>
        <p:spPr>
          <a:xfrm>
            <a:off x="694048" y="486249"/>
            <a:ext cx="10803903" cy="5885501"/>
          </a:xfrm>
        </p:spPr>
        <p:txBody>
          <a:bodyPr>
            <a:noAutofit/>
          </a:bodyPr>
          <a:lstStyle/>
          <a:p>
            <a:pPr marL="0" indent="0">
              <a:buNone/>
            </a:pPr>
            <a:r>
              <a:rPr lang="it-IT" sz="3200" dirty="0"/>
              <a:t>I carabinieri entrati nello stabile alle ore 18.50 del 31 gennaio, sorprendevano l’imputato nell’atto di uscire da casa e lo sottoponevano ad immediata perquisizione trovandolo in possesso di quantitativi di marijuana, occultati sulla sua persona. Nell’ appartamento erano rinvenuti, oltre ad ulteriore sostanza stupefacente e ad un bilancino, un pellicciotto smanicato di colore grigio e pantaloni attillati, del tutto simili a quelli indossati dalla Mastropietro e visibili nei fotogrammi estrapolati dal sistema di videosorveglianza della farmacia, su cui erano presenti tracce verosimilmente ematiche. L’ appartamento era, pertanto, sottoposto a sequestro, one consentire più approfonditi accertamenti sul materiale e sulle tracce in esso contenute.</a:t>
            </a:r>
          </a:p>
        </p:txBody>
      </p:sp>
    </p:spTree>
    <p:extLst>
      <p:ext uri="{BB962C8B-B14F-4D97-AF65-F5344CB8AC3E}">
        <p14:creationId xmlns:p14="http://schemas.microsoft.com/office/powerpoint/2010/main" val="3115882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6347E03-1D7F-A69F-43AB-11C0F1D8BBD5}"/>
              </a:ext>
            </a:extLst>
          </p:cNvPr>
          <p:cNvSpPr>
            <a:spLocks noGrp="1"/>
          </p:cNvSpPr>
          <p:nvPr>
            <p:ph idx="1"/>
          </p:nvPr>
        </p:nvSpPr>
        <p:spPr>
          <a:xfrm>
            <a:off x="613920" y="726633"/>
            <a:ext cx="10964159" cy="5404734"/>
          </a:xfrm>
        </p:spPr>
        <p:txBody>
          <a:bodyPr>
            <a:normAutofit lnSpcReduction="10000"/>
          </a:bodyPr>
          <a:lstStyle/>
          <a:p>
            <a:pPr marL="0" indent="0">
              <a:buNone/>
            </a:pPr>
            <a:r>
              <a:rPr lang="it-IT" sz="3200" dirty="0"/>
              <a:t>L’autopsia dava conto dell’avvenuta decapitazione, a livello cervicale alto, con ampia perdita di capelli e della cute, conseguente a contatto con varichina: tutte le parti esaminate odoravano, infatti, fortemente di varichina (ipoclorito di sodio).</a:t>
            </a:r>
          </a:p>
          <a:p>
            <a:pPr marL="0" indent="0">
              <a:buNone/>
            </a:pPr>
            <a:r>
              <a:rPr lang="it-IT" sz="3200" dirty="0"/>
              <a:t>Concludeva il dott. Tombolini sulla scorta del sommario esame effettuato che la causa della morte poteva essere riferibile a duplice ipotesi: intossicazione acuta da xenobiotici per via endovenosa, probabilmente indotta, e/o ferita da punta e taglio alla parte bassa della porzione posteriore-laterale destra del torace con lesione epatica (individuata come causa probabile, in quanto non valutabile l’entità dell’emorragia interna, conseguente al deprezzamento cadaverico ed al lavaggio con la varichina).</a:t>
            </a:r>
          </a:p>
        </p:txBody>
      </p:sp>
    </p:spTree>
    <p:extLst>
      <p:ext uri="{BB962C8B-B14F-4D97-AF65-F5344CB8AC3E}">
        <p14:creationId xmlns:p14="http://schemas.microsoft.com/office/powerpoint/2010/main" val="1840256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5D3BEE3-6BCA-A6AB-2DC6-640DAC46E265}"/>
              </a:ext>
            </a:extLst>
          </p:cNvPr>
          <p:cNvSpPr>
            <a:spLocks noGrp="1"/>
          </p:cNvSpPr>
          <p:nvPr>
            <p:ph idx="1"/>
          </p:nvPr>
        </p:nvSpPr>
        <p:spPr>
          <a:xfrm>
            <a:off x="767892" y="519628"/>
            <a:ext cx="10656216" cy="5818744"/>
          </a:xfrm>
        </p:spPr>
        <p:txBody>
          <a:bodyPr>
            <a:normAutofit/>
          </a:bodyPr>
          <a:lstStyle/>
          <a:p>
            <a:pPr marL="0" indent="0">
              <a:buNone/>
            </a:pPr>
            <a:r>
              <a:rPr lang="it-IT" sz="3200" dirty="0"/>
              <a:t>Sempre in data 1 febbraio 2018 i carabinieri del reparto investigazioni scientifiche svolgevano un sopralluogo presso l’abitazione in via Spalato n. 124.</a:t>
            </a:r>
          </a:p>
          <a:p>
            <a:pPr marL="0" indent="0">
              <a:buNone/>
            </a:pPr>
            <a:r>
              <a:rPr lang="it-IT" sz="3200" dirty="0"/>
              <a:t>Nell’abitazione era rinvenuta, altresì, una borsa verde plastificata in cui erano riposti effetti personali, riconducibili alla vittima ed interessati da tracce ematiche, tra cui il pellicciotto, indossato dalla Mastropietro al momento in cui aveva fatto ingresso nella farmacia Matteucci, ed un orologio da polso. Inoltre era rinvenuto uno scontrino della stessa farmacia, indicante le ore 11.01 del 30 gennaio 2018, orario compatibile con l’acquisto della siringa effettuato dalla ragazza.</a:t>
            </a:r>
          </a:p>
        </p:txBody>
      </p:sp>
    </p:spTree>
    <p:extLst>
      <p:ext uri="{BB962C8B-B14F-4D97-AF65-F5344CB8AC3E}">
        <p14:creationId xmlns:p14="http://schemas.microsoft.com/office/powerpoint/2010/main" val="42381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F914459-F0A1-3BDE-BB43-FB42340AB485}"/>
              </a:ext>
            </a:extLst>
          </p:cNvPr>
          <p:cNvSpPr>
            <a:spLocks noGrp="1"/>
          </p:cNvSpPr>
          <p:nvPr>
            <p:ph idx="1"/>
          </p:nvPr>
        </p:nvSpPr>
        <p:spPr>
          <a:xfrm>
            <a:off x="810705" y="537328"/>
            <a:ext cx="10543095" cy="5639635"/>
          </a:xfrm>
        </p:spPr>
        <p:txBody>
          <a:bodyPr>
            <a:normAutofit lnSpcReduction="10000"/>
          </a:bodyPr>
          <a:lstStyle/>
          <a:p>
            <a:pPr marL="0" indent="0">
              <a:buNone/>
            </a:pPr>
            <a:r>
              <a:rPr lang="it-IT" sz="3200" dirty="0"/>
              <a:t>La dislocazione, definita dal Cingolani operazione tecnicamente "raffinata ", era stata operata in maniera "corretta " a livello delle spalle. In corrispondenza di tali articolazioni la dissezione era stata eseguita, in maniera parimenti corretta e da mano esperta, a livello delle strutture capsulari e legamentose delle ginocchia. Da rimarcare è il fatto che le procedure anzidette, secondo quanto evidenziato dai consulenti, in ambiente adeguato e su piani di appoggio idonei, condotte da persone con esperienza </a:t>
            </a:r>
            <a:r>
              <a:rPr lang="it-IT" sz="3200" dirty="0" err="1"/>
              <a:t>settoria</a:t>
            </a:r>
            <a:r>
              <a:rPr lang="it-IT" sz="3200" dirty="0"/>
              <a:t>, senza interruzione, richiedono un periodo di tempo superiore alle tre ore (cfr. pag.30 consulenza), comprensivo dei tempi richiesti dallo </a:t>
            </a:r>
            <a:r>
              <a:rPr lang="it-IT" sz="3200" dirty="0" err="1"/>
              <a:t>skinning</a:t>
            </a:r>
            <a:r>
              <a:rPr lang="it-IT" sz="3200" dirty="0"/>
              <a:t> e dalle procedure di lavaggio. Sul cadavere era stata eseguita, infine, una </a:t>
            </a:r>
            <a:r>
              <a:rPr lang="it-IT" sz="3200" dirty="0" err="1"/>
              <a:t>sternotomia</a:t>
            </a:r>
            <a:r>
              <a:rPr lang="it-IT" sz="3200" dirty="0"/>
              <a:t> mediana con attrezzatura in grado di sezionare l’osso.</a:t>
            </a:r>
          </a:p>
        </p:txBody>
      </p:sp>
    </p:spTree>
    <p:extLst>
      <p:ext uri="{BB962C8B-B14F-4D97-AF65-F5344CB8AC3E}">
        <p14:creationId xmlns:p14="http://schemas.microsoft.com/office/powerpoint/2010/main" val="541726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88F8F43-8C1A-B859-3536-66D0F504DC65}"/>
              </a:ext>
            </a:extLst>
          </p:cNvPr>
          <p:cNvSpPr>
            <a:spLocks noGrp="1"/>
          </p:cNvSpPr>
          <p:nvPr>
            <p:ph idx="1"/>
          </p:nvPr>
        </p:nvSpPr>
        <p:spPr>
          <a:xfrm>
            <a:off x="777318" y="590329"/>
            <a:ext cx="10637363" cy="5677342"/>
          </a:xfrm>
        </p:spPr>
        <p:txBody>
          <a:bodyPr/>
          <a:lstStyle/>
          <a:p>
            <a:pPr marL="0" indent="0">
              <a:buNone/>
            </a:pPr>
            <a:r>
              <a:rPr lang="it-IT" dirty="0"/>
              <a:t>L’epoca della morte era desunta, quale unico dato rilevabile in ragione delle condizioni del cadavere, dalla presenza di rigidità alla mandibola all’epoca dei primi accertamenti operati dal dott. Tombolini nella serata del 31 gennaio 2018: al moment, non erano trascorse 48 ore dalla morte che era fatta risalire alla tarda mattinata o al primo pomeriggio (non oltre le ore 17/18) del 30 gennaio.</a:t>
            </a:r>
          </a:p>
          <a:p>
            <a:pPr marL="0" indent="0">
              <a:buNone/>
            </a:pPr>
            <a:r>
              <a:rPr lang="it-IT" dirty="0"/>
              <a:t>Si dava conto nella citata relazione che le operazioni intervenute sul cadavere dopo la morte (</a:t>
            </a:r>
            <a:r>
              <a:rPr lang="it-IT" dirty="0" err="1"/>
              <a:t>depezzamento</a:t>
            </a:r>
            <a:r>
              <a:rPr lang="it-IT" dirty="0"/>
              <a:t>, scuoiamenti, apertura delle grandi cavità, lavaggio con varichina) avendo prodotto una interferenza rilevante con le normali procedure medico-legali di indagine e con quelle di laboratorio, soprattutto per l’assenza pressoché totale di sangue e totale di urine.</a:t>
            </a:r>
          </a:p>
        </p:txBody>
      </p:sp>
    </p:spTree>
    <p:extLst>
      <p:ext uri="{BB962C8B-B14F-4D97-AF65-F5344CB8AC3E}">
        <p14:creationId xmlns:p14="http://schemas.microsoft.com/office/powerpoint/2010/main" val="531060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E4C0A67-B1A5-BD25-476E-01771A4BF5E8}"/>
              </a:ext>
            </a:extLst>
          </p:cNvPr>
          <p:cNvSpPr>
            <a:spLocks noGrp="1"/>
          </p:cNvSpPr>
          <p:nvPr>
            <p:ph idx="1"/>
          </p:nvPr>
        </p:nvSpPr>
        <p:spPr>
          <a:xfrm>
            <a:off x="527901" y="188536"/>
            <a:ext cx="10972800" cy="6315959"/>
          </a:xfrm>
        </p:spPr>
        <p:txBody>
          <a:bodyPr>
            <a:noAutofit/>
          </a:bodyPr>
          <a:lstStyle/>
          <a:p>
            <a:pPr marL="0" indent="0">
              <a:buNone/>
            </a:pPr>
            <a:r>
              <a:rPr lang="it-IT" sz="3200" dirty="0"/>
              <a:t>Ciò premesso, ritiene questa Corte di sottolineare, con particolare enfasi, la condotta dell’</a:t>
            </a:r>
            <a:r>
              <a:rPr lang="it-IT" sz="3200" dirty="0" err="1"/>
              <a:t>Oseghale</a:t>
            </a:r>
            <a:r>
              <a:rPr lang="it-IT" sz="3200" dirty="0"/>
              <a:t> che, come si vedrà, dopo aver accoltellato la ragazza ancora in vita, provvedeva non soltanto al </a:t>
            </a:r>
            <a:r>
              <a:rPr lang="it-IT" sz="3200" dirty="0" err="1"/>
              <a:t>depezzamento</a:t>
            </a:r>
            <a:r>
              <a:rPr lang="it-IT" sz="3200" dirty="0"/>
              <a:t> ed alla dissezione del corpo, ma attendeva all’accurato lavaggio di tutti i resti con la varichina, cospargendo con l’ipoclorito di sodio anche i genitali e le labbra di Pamela: attività funzionale ad un inquinamento della prova omicidiaria e che non può certo trovare giustificazione nel fatto che l’imputato si sentisse, per così dire, infastidito dall’odore proveniente dai resti umani, dopo aver brutalmente sezionato il cadavere con chirurgica precisione. Invero, l’ipoclorito di sodio (che ha odore acre ed irritante nei confronti della mucosa nasale) era versato da </a:t>
            </a:r>
            <a:r>
              <a:rPr lang="it-IT" sz="3200" dirty="0" err="1"/>
              <a:t>Oseghale</a:t>
            </a:r>
            <a:r>
              <a:rPr lang="it-IT" sz="3200" dirty="0"/>
              <a:t>, per sua stessa ammissione sui resti cadaverici quando gli stessi erano già stati riposti nel trolley.</a:t>
            </a:r>
          </a:p>
          <a:p>
            <a:pPr marL="0" indent="0">
              <a:buNone/>
            </a:pPr>
            <a:endParaRPr lang="it-IT" sz="3200" dirty="0"/>
          </a:p>
        </p:txBody>
      </p:sp>
    </p:spTree>
    <p:extLst>
      <p:ext uri="{BB962C8B-B14F-4D97-AF65-F5344CB8AC3E}">
        <p14:creationId xmlns:p14="http://schemas.microsoft.com/office/powerpoint/2010/main" val="1002807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FB70998-B20A-BAB6-B3A4-FE0041130264}"/>
              </a:ext>
            </a:extLst>
          </p:cNvPr>
          <p:cNvSpPr>
            <a:spLocks noGrp="1"/>
          </p:cNvSpPr>
          <p:nvPr>
            <p:ph idx="1"/>
          </p:nvPr>
        </p:nvSpPr>
        <p:spPr>
          <a:xfrm>
            <a:off x="424206" y="150830"/>
            <a:ext cx="11415860" cy="6026134"/>
          </a:xfrm>
        </p:spPr>
        <p:txBody>
          <a:bodyPr>
            <a:noAutofit/>
          </a:bodyPr>
          <a:lstStyle/>
          <a:p>
            <a:pPr marL="0" indent="0">
              <a:buNone/>
            </a:pPr>
            <a:r>
              <a:rPr lang="it-IT" sz="3200" dirty="0"/>
              <a:t>Operazione di distruzione, specificamente concernente la cute interessata dalle due ferite in ingresso del coltello, ritenute mortali, volta ad ostacolare, come meglio si vedrà, la puntuale ricostruzione della vicenda omicidiaria.</a:t>
            </a:r>
          </a:p>
          <a:p>
            <a:pPr marL="0" indent="0">
              <a:buNone/>
            </a:pPr>
            <a:r>
              <a:rPr lang="it-IT" sz="3200" dirty="0"/>
              <a:t>Nel caso di specie, giova ribadire; altresì, che, a tutt’oggi, non p dato comprendere cosa l’imputato abbia fatto dei tessuti del collo della ragazza e del diaframma (muscolo di notevoli dimensioni che separa la cavità toracica da quella addominale e che era asportato, con ogni probabilità ed in assenza di qualsivoglia diversa spiegazione, per meglio "lavare" i tessuti sottostanti), non rinvenuti, e che il " depistaggio" accuratamente posto in essere effettivamente conseguiva, almeno in parte, gli effetti auspicati. </a:t>
            </a:r>
          </a:p>
        </p:txBody>
      </p:sp>
    </p:spTree>
    <p:extLst>
      <p:ext uri="{BB962C8B-B14F-4D97-AF65-F5344CB8AC3E}">
        <p14:creationId xmlns:p14="http://schemas.microsoft.com/office/powerpoint/2010/main" val="2426103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59E433D-AD3A-8F2B-3E2A-411F0A14CC4E}"/>
              </a:ext>
            </a:extLst>
          </p:cNvPr>
          <p:cNvSpPr>
            <a:spLocks noGrp="1"/>
          </p:cNvSpPr>
          <p:nvPr>
            <p:ph idx="1"/>
          </p:nvPr>
        </p:nvSpPr>
        <p:spPr>
          <a:xfrm>
            <a:off x="301658" y="0"/>
            <a:ext cx="11726943" cy="6749592"/>
          </a:xfrm>
        </p:spPr>
        <p:txBody>
          <a:bodyPr>
            <a:noAutofit/>
          </a:bodyPr>
          <a:lstStyle/>
          <a:p>
            <a:pPr marL="0" indent="0">
              <a:buNone/>
            </a:pPr>
            <a:r>
              <a:rPr lang="it-IT" sz="3200" dirty="0"/>
              <a:t>Questo assume, tuttavia, particolare, formidabile e prepotente pregnanza indiziaria che giustifica, nell’ambito di una valutazione sinottica delle emergenze processuali, la difficoltà incontrata dai consulenti nella ricostruzione dei dati scientifici e che evidentemente è motivato dalla necessità da parte dell’imputato di nascondere la terribile realtà di quanto accaduto.</a:t>
            </a:r>
          </a:p>
          <a:p>
            <a:pPr marL="0" indent="0">
              <a:buNone/>
            </a:pPr>
            <a:r>
              <a:rPr lang="it-IT" sz="3200" dirty="0"/>
              <a:t>La condotta </a:t>
            </a:r>
            <a:r>
              <a:rPr lang="it-IT" sz="3200" dirty="0" err="1"/>
              <a:t>probatoriamente</a:t>
            </a:r>
            <a:r>
              <a:rPr lang="it-IT" sz="3200" dirty="0"/>
              <a:t> inquinante, posta in essere da </a:t>
            </a:r>
            <a:r>
              <a:rPr lang="it-IT" sz="3200" dirty="0" err="1"/>
              <a:t>Oseghale</a:t>
            </a:r>
            <a:r>
              <a:rPr lang="it-IT" sz="3200" dirty="0"/>
              <a:t>, non può essere disancorata, quindi, dal contesto complessivo e non può tradirsi, paradossalmente, in una valutazione premiale e premiante, esclusivamente ad avvalorare l’asserita incompletezza degli accertamenti medici, ostacolata, a ben vedere, proprio dalla sua condotta (cfr. anche pag. 11 </a:t>
            </a:r>
            <a:r>
              <a:rPr lang="it-IT" sz="3200" dirty="0" err="1"/>
              <a:t>dep</a:t>
            </a:r>
            <a:r>
              <a:rPr lang="it-IT" sz="3200" dirty="0"/>
              <a:t>. Tombolini: " … perché molte azioni di asportazione dei tessuti molli sono state fatte per poter mettere il cadavere in questi due trolley, altre invece sono state volte proprio a nascondere eventuale contatto sessuale… " ).</a:t>
            </a:r>
          </a:p>
          <a:p>
            <a:endParaRPr lang="it-IT" sz="3200" dirty="0"/>
          </a:p>
        </p:txBody>
      </p:sp>
    </p:spTree>
    <p:extLst>
      <p:ext uri="{BB962C8B-B14F-4D97-AF65-F5344CB8AC3E}">
        <p14:creationId xmlns:p14="http://schemas.microsoft.com/office/powerpoint/2010/main" val="124521721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2149</Words>
  <Application>Microsoft Office PowerPoint</Application>
  <PresentationFormat>Widescreen</PresentationFormat>
  <Paragraphs>24</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Arial</vt:lpstr>
      <vt:lpstr>Calibri</vt:lpstr>
      <vt:lpstr>Calibri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Paolo Antonelli</dc:creator>
  <cp:lastModifiedBy>Paolo Antonelli</cp:lastModifiedBy>
  <cp:revision>1</cp:revision>
  <dcterms:created xsi:type="dcterms:W3CDTF">2024-04-16T16:30:12Z</dcterms:created>
  <dcterms:modified xsi:type="dcterms:W3CDTF">2024-04-16T17:24:49Z</dcterms:modified>
</cp:coreProperties>
</file>