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4A0424-5A02-6311-B58F-B875A19B5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426C92-585E-9F36-1A05-32726F0338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F540F2-1B47-57CB-2724-B71C3560D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E25FF9-57C1-6803-8E66-9060CD8D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32611AE-8382-04F4-7F99-19108CF39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318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4D1B06-14A0-A039-5FE0-517674ACB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421F704-886C-13E2-54B2-63EB3DC8F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D0BB5A-FBCF-DD03-146F-71CCEB850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E21F87-8F45-2BC9-AC1D-793039C86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36C9244-6474-E8DD-9B55-F9584927B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822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F6C523C-4338-514B-00B7-FF818D275A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91BD9C3-9BDF-E13A-FBF6-7D7256499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484A8F7-AA26-9EAB-DC82-DC884405C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A9473D-E5F5-E64F-8843-565AF0805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4D93509-7A9B-E1BE-D37D-47D48BBD9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8077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9AB97C-97D9-69F7-C89A-72A0D127B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D91C46-CDDC-BFA2-714F-D17A631FC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F46DF04-818D-5F5E-2794-A3D4130FA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9D94CB-4306-33FF-6B1B-006D7B73D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D002FF6-A836-4C94-8856-8B0823A2D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197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80AFAB-919A-FD76-A15D-6835B3516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0FEFE37-0C8A-0959-DE9C-3C39CB4D9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DF77021-50A9-74B9-D1AD-48E5E9C08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7C33AC-5F4D-B08F-9F86-5E3D9C89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EAE11E-AEBE-EFED-385B-AEBFFFB3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2201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2C3895-605A-3A74-771F-3DAA3FAA99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AEC1DFC-D95F-F032-7361-1535A5242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E598314-20DA-A6BA-0E09-CC974B7F5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998358F-7FBB-4E75-8EEE-7AB2222C3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7A80798-D635-91F8-0C0C-9958561D2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56082FA-F65B-2166-6DEC-410957661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57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48180E-450D-D830-06F7-B38D62D9D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340928A-114E-E49B-43C4-C10BB2EDA6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9231C47-6BF1-56EC-1AA4-BFA278F2F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DE46EBB-A45A-807E-9B2F-F37D9F713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8C3808B-5DD6-9C56-0751-8C7360238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6335EFA-4EA4-A602-0CB3-9DAAAC52A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E2F7895-F53C-DBE3-6A55-212B5CEE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B3AB1AA-BDB5-5CA6-ECC0-1E31482B9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2413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822DDF-6737-95E0-A680-9CB545A4E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2808D96-6415-E644-053B-88A52F734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4F830E7-44DB-CB54-A7B7-FE85EE47C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6B30494-6953-73CF-B123-8C53BE761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710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7C666A2-C712-CA08-B2C2-3DC277C39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5EA3DAE-B366-8697-0ED9-6514FCED6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BF75446-97A3-4495-D94F-E5C48045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52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2E0CFD7-2C7F-6863-5D4C-34792B3D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11B215-8EDD-C2B7-F132-FEC5F04D4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6E8F680-FDD3-C767-CA8C-BC5DB215A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D2050B7-5311-605E-99B3-79F92A02E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6B1AEFD-09B8-C151-0F91-456D757D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0CA9E2E-9FF8-E006-47EB-5E8CC81D64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635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E07199-43CC-DE55-14C7-2AA5C0AE5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226F5BE-B19A-D5EA-CFEF-11E454A0FE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414BA1B-0A29-F0C0-BE35-39AABBCED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9D43757-0ABB-A287-EEE1-8FDE54B9D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1DEBEE-3578-A080-45AF-B0DCEBD11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83D9959-9457-CD29-7A6E-413781A0F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86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8C9B13F-B85F-8CCC-1659-3BC14C034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DF242EE-DF91-B064-F403-B846DC9EB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F3ECE3E-3B33-C84D-E426-56B26A9FE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75380-5F16-46BB-9444-0E805B2E0EFE}" type="datetimeFigureOut">
              <a:rPr lang="it-IT" smtClean="0"/>
              <a:t>20/04/2024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41F526-28AB-564D-A1DA-6C509F4739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F76B9E4-EA48-F54A-A7CA-88F18967D4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6197A4-E64B-4240-8B25-BB864BBE80B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5991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56C023-84EA-79D8-EC7B-FAEF710446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42" y="831273"/>
            <a:ext cx="10738658" cy="5412192"/>
          </a:xfrm>
        </p:spPr>
        <p:txBody>
          <a:bodyPr/>
          <a:lstStyle/>
          <a:p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every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trace of the Mastropietro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lost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around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11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on the 30th of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2018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until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9.00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next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day,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suitcases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containing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corpse's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municipal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police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the carabinieri. One of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corresponded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shape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and color, to the one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Pa mela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carried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she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entered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pharmacy</a:t>
            </a:r>
            <a:r>
              <a:rPr lang="it-IT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sz="1800" dirty="0">
                <a:effectLst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recognition</a:t>
            </a:r>
            <a:r>
              <a:rPr lang="it-IT" sz="1800" dirty="0">
                <a:effectLst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ea typeface="Calibri" panose="020F0502020204030204" pitchFamily="34" charset="0"/>
              </a:rPr>
              <a:t> by Zamora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persuaded</a:t>
            </a:r>
            <a:r>
              <a:rPr lang="it-IT" sz="1800" dirty="0">
                <a:effectLst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Judicial</a:t>
            </a:r>
            <a:r>
              <a:rPr lang="it-IT" sz="1800" dirty="0">
                <a:effectLst/>
                <a:ea typeface="Calibri" panose="020F0502020204030204" pitchFamily="34" charset="0"/>
              </a:rPr>
              <a:t> Police to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conduct</a:t>
            </a:r>
            <a:r>
              <a:rPr lang="it-IT" sz="1800" dirty="0">
                <a:effectLst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search</a:t>
            </a:r>
            <a:r>
              <a:rPr lang="it-IT" sz="1800" dirty="0">
                <a:effectLst/>
                <a:ea typeface="Calibri" panose="020F0502020204030204" pitchFamily="34" charset="0"/>
              </a:rPr>
              <a:t> of the house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where</a:t>
            </a:r>
            <a:r>
              <a:rPr lang="it-IT" sz="1800" dirty="0">
                <a:effectLst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lived</a:t>
            </a:r>
            <a:r>
              <a:rPr lang="it-IT" sz="1800" dirty="0">
                <a:effectLst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located</a:t>
            </a:r>
            <a:r>
              <a:rPr lang="it-IT" sz="1800" dirty="0">
                <a:effectLst/>
                <a:ea typeface="Calibri" panose="020F0502020204030204" pitchFamily="34" charset="0"/>
              </a:rPr>
              <a:t> on the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fourth</a:t>
            </a:r>
            <a:r>
              <a:rPr lang="it-IT" sz="1800" dirty="0">
                <a:effectLst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ea typeface="Calibri" panose="020F0502020204030204" pitchFamily="34" charset="0"/>
              </a:rPr>
              <a:t>floor</a:t>
            </a:r>
            <a:r>
              <a:rPr lang="it-IT" sz="1800" dirty="0">
                <a:effectLst/>
                <a:ea typeface="Calibri" panose="020F0502020204030204" pitchFamily="34" charset="0"/>
              </a:rPr>
              <a:t> of via Spalato 124.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152545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23F166-A606-2980-CFDD-A29F39E09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Court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believes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makes 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sense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raise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Pamela's</a:t>
            </a:r>
            <a:endParaRPr lang="it-IT" sz="1800" kern="100" dirty="0">
              <a:effectLst/>
              <a:latin typeface="Calibri (Co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difficulty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sometimes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frank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borne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mind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surface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liver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cleaned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fixes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cells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can alter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morphology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page 21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Tombolini - -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repeated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-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tissues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basai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portion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thorax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drawn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stab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deadly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removed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destroyed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carry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out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further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deliberately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put in piace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polluting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purposes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peacefully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admitted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defense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page 33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deposition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Melai in the hearing of Aprii 3rd, 2019: "Ah, 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don't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know, i think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order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eliminate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biological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organic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trace and to alter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').</a:t>
            </a:r>
          </a:p>
          <a:p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976541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6887D4-29CA-0F8D-FD51-BAAB7EEFF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018" y="665018"/>
            <a:ext cx="10688782" cy="5511945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Finally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photographs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remains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Mastropietro, with clear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evidence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emerges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body's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cutting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performed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lucidly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coldly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precisely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expert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hand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drawing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body with random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stab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wounds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worried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person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quickly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dissecting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be put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suitcases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Rather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careful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disarticulation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very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rare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experience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international legai medicine,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presupposes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knowledge of the body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areas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intervene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page 93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testimony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Cingolani).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precisely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experience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ability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cutting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denoted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far from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naive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inexperienced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overwhelmed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events,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made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possible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exclude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intended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disarticulate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two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injuries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can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back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purpose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detected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Pamela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stili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clearly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caused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two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stabs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detached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inconsistent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respect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a mere activity of cutting,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indeed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admitted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precisely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prof. Bacci, defense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consultant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testimony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Bacci on pag. 86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previous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minutes of the hearing of the 3rd of Aprii 2019: "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area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aimed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disarticulating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part,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absolutely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no cutting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absolutely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... no, no).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chest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moreover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drawn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stabs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different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modalities</a:t>
            </a:r>
            <a:r>
              <a:rPr lang="it-IT" sz="1800" dirty="0"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812067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47FD65-DE13-6242-9266-9F037EAF81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44" y="598516"/>
            <a:ext cx="10672156" cy="5578447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Some more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strictly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juridical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required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proceeding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evaluations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arrived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: the probative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evidence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- or on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certain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facts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from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logical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inference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based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consolidated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reliable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rules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experience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one can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through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scheme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so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judicial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syllogism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demonstration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uncertain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-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configured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logical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procedure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biphasic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scan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evaluation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circumstantial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evidence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trial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judge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cannot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fragmented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atomistic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evaluation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single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necessarily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undertake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global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examination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so,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appropriate,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attribute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least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beyond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 and,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a high degree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rational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credibility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subsisting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alternative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hypotheses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although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abstractly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formulated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devoid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concrete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confirmation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procedura!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findings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1, no. 44324 of 04/18/2013,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dep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31 / 10/2013,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attorney's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generai office, the public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prosecutor's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office,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proceeding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Stasi, Review 258321).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747035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15FEB9-E9D8-6CD7-2A6D-7A11FD9A5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assumes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abstract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possible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always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configurable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related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empirical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acquired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actually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refute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apparent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formai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coherence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accusatory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postulate and to be put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circuit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judge's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conviction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 alternative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reconstruction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historical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fact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must,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closely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linked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further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specific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neglected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evidentiary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evidences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correctly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appreciated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531167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2854EE-EF2A-1D39-8BAD-969AC2AED6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2385" y="615142"/>
            <a:ext cx="10971415" cy="5561821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case,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: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conclusions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reached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public and private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accusations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cemented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inspired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probationally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polluting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finality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supported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toxicological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ìnvestigations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cadaveric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Reasonably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excluding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overdose,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must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ascribed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stab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Pamela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stili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conclusions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affected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deductions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defensive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grievances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aimed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underlining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especially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the dispute on the reliability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methodology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prof.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Froldi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conclusions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consultant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translated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mere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hypotheses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now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peaceful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courtesy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purpose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ascertaining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causality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one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refer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explanatory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force of "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universal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"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scientific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laws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based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nomological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criterion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certainty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or,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case, with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probabilistic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coefficient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dose to 100% 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760335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86C549-21E8-23F8-BFCF-3EE43D7BC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262" y="515389"/>
            <a:ext cx="10921538" cy="5661574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However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present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case, the survey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carried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out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defense,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according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method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prof.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Froldi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resolve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itself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essentíally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prospect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generalizing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hypotheses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resulting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misleading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conclusions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forget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case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brought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examination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Court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evidently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skillfully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polluted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within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limits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remained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girl, the causai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explanation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provided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just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related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concrete case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901599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DEE50D-11AB-9EF4-1E1F-7D23BDDAC0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448887"/>
            <a:ext cx="10855036" cy="5728076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follows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responsibility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the crime of murder must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affirmed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beyond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medicai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carried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out,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compared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evaluated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contradictory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statements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made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from time to time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clumsily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adapted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shaped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according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defensive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needs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progression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consequence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emerge,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according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Court,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reassuring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security,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can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concluded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injuries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produced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stab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inflicted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level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base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right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hemithorax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injuries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 and D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causai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contribution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relation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stili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secondary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acute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hemorrhage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bleeding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fatal event.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275204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DFF9B8-2C5A-E554-C551-841BC7DD5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565265"/>
            <a:ext cx="10938164" cy="5611698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Prosecutor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concluded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biological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findings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taken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autopsy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showed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presence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morphine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codeine and 6-acetylmorphine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led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believe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taken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heroin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heroin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introduced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circuit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rapidly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transformed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6-acetylmorphine and,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morphine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present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metabolite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). And,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hand,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heroine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stuff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Pamela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bought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insistently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473146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3ECF8E-137D-1E27-5933-4A5D1A06D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615142"/>
            <a:ext cx="10805160" cy="5561821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Likewise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presence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morphine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codeine in the brain and,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considerable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quantities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kidney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indicated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time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metabolic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completely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started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Finally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Prosecutor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consultants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concluded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levels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morphine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blood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200 ng /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validated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quantities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vitreous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humor (12 ng /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 and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(376 ng / g),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deposed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values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lower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average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blood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levels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referred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people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heroin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overdoses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quantified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medical-forensic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literature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values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between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ng /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300 and ng /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430.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investigation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exclusively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conducted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quantity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blood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available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analysis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salso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carried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out 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biological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liquids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vitreous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humor)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tissues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concentration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morphine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correlated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detected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blood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6482224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95BF39-53DC-50E4-71FC-DC34ABB30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432262"/>
            <a:ext cx="10904913" cy="5744701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objection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Dr. Melai, defense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consultant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according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exclusively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immunoenzymatic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assessment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very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modest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quantity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blood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indicate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presence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morphine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determine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quantity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can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overcome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therapeutic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"range"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morphine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suffer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example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from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particularly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painful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pathologies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or in the case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anesthesia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precisely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ng /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100,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exclude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equal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lower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can cause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overdoses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regardless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state and weight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pag.125 report of the hearing of March 20th,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Cingolani; Pamela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weighed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Kg.50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170 cm tali,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documented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medicai record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time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admission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community,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Mela i page 26; the giri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gained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weight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delivery,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reported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Di Giovanni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highlighted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autopsy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doctor Tombolini).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4253363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4A2943-81C8-E15B-E988-B2FDD7EDA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carabinieri,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entered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building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6,50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31st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January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surprised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act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house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forced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immediate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search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fìnding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out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possession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quantities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marijuana,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hidden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body.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addition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further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controlled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substance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apartament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sling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bar,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sleeveless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grey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vest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tight pants,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similar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those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worn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Mastropietro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displayed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frames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extrapolated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video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surveillance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system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pharmacy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traces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blood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apartment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seizure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order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allow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more in-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depth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investigations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materiai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traces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inside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0597636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CFC7B5-5767-BEC5-6C1B-2AA9A5AF3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13" y="515389"/>
            <a:ext cx="10888287" cy="5661574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discourse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more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true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use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drugs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obviously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higher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tolerance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towards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basis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evaluation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underlined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exist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excludes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overdose,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accusation's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thesis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increasingly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supported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particular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lesions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Mastropietro,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endParaRPr lang="it-IT" sz="1800" kern="100" dirty="0">
              <a:effectLst/>
              <a:latin typeface="Calibri (Co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clarified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materìal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collected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12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distinct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blocks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contained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12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plastic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bags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4104253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1EECF0-9235-7247-41ED-CD3654538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393" y="731520"/>
            <a:ext cx="10705407" cy="5445443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injuries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must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added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those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detected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dr. Tombolini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occasion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first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autopsy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(the report by Tombolini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delivered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consultants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originai,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accompanied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photographic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documentation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showed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level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right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anterosuperior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side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right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compared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lesions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indicated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letters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and B,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two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lesions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involving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glissonian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underlying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hepatic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parenchyma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The first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lesions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linear, with regular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margins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with acute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angles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with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length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comparable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indicated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letter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distant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approximately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1 cm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aligned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same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transversal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axis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indicated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letter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G). 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darker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areas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can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híghlight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activation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tryptase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near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 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957774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9C0892-4630-6800-46E5-FCC1FEBBF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515389"/>
            <a:ext cx="10855036" cy="5661574"/>
          </a:xfrm>
        </p:spPr>
        <p:txBody>
          <a:bodyPr/>
          <a:lstStyle/>
          <a:p>
            <a:pPr>
              <a:buFontTx/>
              <a:buChar char="-"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repeated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-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detached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incoherent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respect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a mere cutting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activíty</a:t>
            </a:r>
            <a:endParaRPr lang="it-IT" sz="1800" dirty="0">
              <a:effectLst/>
              <a:latin typeface="Calibri (Corpo)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conclusion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death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Mastropietro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consequent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two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penetrating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wounds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inflicted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a white point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weapon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right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hemitoracic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basai site, with a biade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least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12 / 15 cm long and 1.5/2 cm wide,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plausibly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single-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edged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Since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knife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cleaver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house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claimed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made use of tools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present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house,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operations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cutting,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can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murder action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knife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cleaver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probably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more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complex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operations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disarticulation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sternotomy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beheading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9878040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CE5A14-C8BC-C104-51BF-295101B97F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432262"/>
            <a:ext cx="10855036" cy="5744701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revision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didn't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produce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photographs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basically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useless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 come back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underline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conviction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looking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photograph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looking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fields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slides, 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repeat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again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slides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fields,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available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Professor Bocci,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a limited time,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point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clear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above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must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remembered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I,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hand,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slides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available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contro!,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clearly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Professor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Bacci's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statements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time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further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vinced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some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calls the sort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leukocyte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margination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 recall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leukocytes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within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some vessels and in some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clear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leukocyte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infiltration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437335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30C466-DADE-63B6-719D-E243C31B9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767" y="615142"/>
            <a:ext cx="10722033" cy="5561821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absence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base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right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hemithorax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diaphragm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allow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hand,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establish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certainty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girl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hit from the back or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stab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aggressor,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placed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herself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front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íf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Pamela,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words 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upright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position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time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attacked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lying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ground: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assessed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once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again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affected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probative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polluting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reasonable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certainty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can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affirmed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proof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murder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C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vibrating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knife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rotating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biade in the area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drawn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because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laceration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about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10 cm long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point-like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0832273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B7D7FDD-F221-49AB-A63B-F12B2F2CD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465513"/>
            <a:ext cx="10821785" cy="5711450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suddenly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heard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noise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noticed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giri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lying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ground "with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eyes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open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turned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... in shock".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Failing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help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reported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friend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named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Anthony,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explained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happened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Anthony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suggested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refresh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Pamela's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face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spraying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water.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back,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Anthony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wanted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avoid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talking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about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telephone.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Between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4 and 5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out of the house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meet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Anthony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near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Snai point,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suggested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cali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ambulance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warn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police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situation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worsened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8406538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0F8A1-B567-FE9C-E596-096C89A5A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42" y="498764"/>
            <a:ext cx="10738658" cy="567819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Once back home,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reported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noticed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girl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now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rigid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back Anthony,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invited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again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request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intervention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ambulance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decision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make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Pamela's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body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disappear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meantime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deceased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buying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large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bag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two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handles in a store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owners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Chinese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citizens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Prosecutor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expressedly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breasts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girl's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vagina, he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replied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breasts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girl's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vagina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allow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 easy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insertion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remains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suitcases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7389575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4DDC62-1EDD-8D05-3E3D-75255F180D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complex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mosaic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delineated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series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pieces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take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fundamental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value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like the one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question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of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circumstantial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nature.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meaning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systematically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avoiding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ascertainment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truth in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evidently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polluting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previuosly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highlighted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cannot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omitted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specifically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documentary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productions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lawyer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Marchiori,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civil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party Potenza Massimo,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acquired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without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opposition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emerged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just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30th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endParaRPr lang="it-IT" sz="1800" kern="100" dirty="0">
              <a:effectLst/>
              <a:latin typeface="Calibri (Co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2018,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execution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union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order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n. 899 of 28th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December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2017,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personnel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locai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police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station,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municipal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police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of social services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municipality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Macerata and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Consmari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(a company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deals with the management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ìntegrated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urban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cycle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carried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out checks in the Fontescodella park,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pedestrian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subways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neighboring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areas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preventing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24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ascertained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"boys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adults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gatherings</a:t>
            </a:r>
            <a:r>
              <a:rPr lang="it-IT" sz="2800" dirty="0">
                <a:effectLst/>
                <a:latin typeface="Calibri (Corpo)"/>
                <a:ea typeface="Calibri" panose="020F0502020204030204" pitchFamily="34" charset="0"/>
              </a:rPr>
              <a:t> "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1634998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22FA26-93DB-0290-E47F-9C31056A7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16" y="714895"/>
            <a:ext cx="10755284" cy="5462068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statements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piace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intercourse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house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underpass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park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Fontescodelia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case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provide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aitered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version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facts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to piace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relationship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shortly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after the meeting with the giri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took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Furthermore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prelìminary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investigation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emerged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another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secondary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element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: the state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drug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addictíon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healed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serious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borderline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pathology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affecting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Pamela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consultancy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Dr. Bruzzone)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brought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girl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desperately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look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heroin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entirely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plausible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cannot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denied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young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woman,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without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availability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money,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use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body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bargaining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chip;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6677489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F76C09-26B5-EF3F-3F80-5139A9A76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382385"/>
            <a:ext cx="10821785" cy="5794578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Pamela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took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care,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after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community,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intercourses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always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using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condoms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point,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necessary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recali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Mercuri Francesco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Crisel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Fernando. With the first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protected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relationship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afterwards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giri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 show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piace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narcotics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condoms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indeed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unusual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request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clearly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aware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heroin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offering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own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body.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467673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90AE1C-560A-CC50-A8E0-02B3C40B3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16" y="847898"/>
            <a:ext cx="10755284" cy="53290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February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2018,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inspected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autopsy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performed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entrusted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dr. A. Tombolini,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order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ascertain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girl's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legai doctor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charge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 account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horrible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mutilations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poor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Mastropietro's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subjected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defaced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amputation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elbows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hips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knees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right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left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femurs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almost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skeletonised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due to soft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tissue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removal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thorax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interna! viscera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articular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muscular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component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thoracic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cage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remained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pelvis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separated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spine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level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dorso-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lumbar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large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flaps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dermis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attached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muscle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dissected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removed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body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linear cutting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parallel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half-radiat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anterior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aspect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left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wrist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acupuncture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sign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associated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ecchymosis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autopsy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accounted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decapitation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high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cervical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level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extensive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hair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loss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consequent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contact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: ali the parts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fact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strongly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smelled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sodium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hypochlorite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2657433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710873-20CE-C336-7A8F-E5352AF11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16" y="349135"/>
            <a:ext cx="10755284" cy="5827828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Instead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disarticulation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cutting and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beheading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work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took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piace in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afternoon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and in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evening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hours after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delivered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to the customer in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afternoon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returned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home.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Cold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lucid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deprived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emotion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after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satisfied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his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instinct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killed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himself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went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away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quietly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from home to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carry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out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his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own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"work" (to sell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take care, in a second moment, of a "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detail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must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seemed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secondary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(to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get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rid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Pamela's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body):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inhuman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coldness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amply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demonstrated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by the ways in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mangled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girl's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body,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disturbed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operations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disarticulation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cutting and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decapitation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annoyed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said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, by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smell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carne from the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it-IT" sz="1800" kern="1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800" kern="100" dirty="0">
              <a:effectLst/>
              <a:latin typeface="Consolas" panose="020B0609020204030204" pitchFamily="49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6299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B9D872-4F88-DE6C-FF1D-1EBE0D9792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731520"/>
            <a:ext cx="10805160" cy="5445443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talks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personal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involvement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murderous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action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subsequent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and highlight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suspects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possible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help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provided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identified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third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parties.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claims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above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various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interrogations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false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contraddictory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declared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lock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front door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deal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narcotics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afternoon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January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30th ).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90284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3103E4-577E-B011-6832-53A01A7E0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432262"/>
            <a:ext cx="10821785" cy="5744701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must,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however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observed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statements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addition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clearly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contrast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the precise medicai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conclusions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set out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above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must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skillful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begging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considered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Anyanwu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denied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Snai point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30th, 2018,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telephone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conversations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wìth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contrary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reported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learned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next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giri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awakened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away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Pamela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surely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already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hidden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trolleys.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864216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140B9C-78C2-B765-5196-2391BF5F7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13" y="399011"/>
            <a:ext cx="10888287" cy="5777952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 point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crime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implementation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constrictive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completion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inductive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identified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psycho-physical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stili under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influence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heroin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just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taken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himself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provided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consists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malicious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exploitation of the impairment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occurs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inferiority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gain access to the intimate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sphere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a state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difficulty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reduced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means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someonelse's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satisfaction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5655724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056C51B-CCAD-B28F-F3DE-196F69E03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581891"/>
            <a:ext cx="10904913" cy="5595072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lndeed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according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constant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jurisprudence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legitimacy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under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physical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psychic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inferiority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regardless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mental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pathologies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can determine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particularly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vulnerable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position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Pamela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moreover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affected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borderline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pathology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Bruzzone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consultancy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Di Giovanni) .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respect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Pamela,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relations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guests of the community,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cannot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certainly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talk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liberty 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representing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promiscuity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expression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illness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conscious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valid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590880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C21004-BEA7-26FE-2677-6974C330D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648393"/>
            <a:ext cx="10904913" cy="5528570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terms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among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psychic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inferiority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described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art. 609-bis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Code,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paragraph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2, n.1,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ingestion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alcohol or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taking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drugs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since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takes piace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maliciously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exploiting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impairment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exploited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satisfy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agent's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impulses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3, No. 3,900 of 06/21/2016, C., Rv. 267757,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3, No. 38059 of 11/07/2013, C., Rv. 257374,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3, No. 264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16/12 2003,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dep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2004,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Laffy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Rv. 227029),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regardless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fact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assumption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alcohol 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drugs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voluntary,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situation of impairment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regardless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provoked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can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satisfaction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impulses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offender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3, No. 16046 of 02/13/2018, S., Rv. 273056).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5385246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D8EE0D5-1958-1963-49FF-22BDAC617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8516" y="498764"/>
            <a:ext cx="10755284" cy="567819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induction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intercourses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people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are in a state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physical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psychic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inferiority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due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consumption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alcoholic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substances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characterized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qualified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differential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power, a situation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occurs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ecriminally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relevant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abuse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due to the exploitation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conditions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psychophysical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inferiority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characterized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induction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strong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abuse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inferiority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conditions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weak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induction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takes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form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an activity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oppression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against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victim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adhere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convinced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do so,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will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active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subject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a mere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instrument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satisfy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desires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228395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0DF693-24C0-7E9A-A540-7079CAB7A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513" y="266007"/>
            <a:ext cx="10888287" cy="5910956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integration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offending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significantly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recognized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 case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injured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drunk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quantity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alcoholic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beverages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determine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evident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psychic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weakening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active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subject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aware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present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intake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drinks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3, no. 2646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27/1/2004,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Laffy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cit.).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follows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induction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act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abuse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conditions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psychic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inferiority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results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exploitation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strumentalization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agent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conditions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vulnerability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87351120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4C1964C-9E66-B383-4683-8ADAA0EB8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665018"/>
            <a:ext cx="10871662" cy="5511945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regard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some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considerations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important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: 1)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certainly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aware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assumption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heroin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Pamela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províded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through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Lucky Desmond.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admission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hand,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fully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aware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young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woman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injected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heroine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shortly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home; 2) no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automatic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conclusion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can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deduced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regarding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presence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conscious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full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girl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intercourse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relations with guests of the community and,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shortly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tragic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death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with Mercuri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Crisel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obviously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under a first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profile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consensus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manifested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reference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relationship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anyone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entertained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relationship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consumed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and,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another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aspect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serious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pathological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condition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a giri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promiscuity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remedy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anxieties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loneliness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;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8810195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307E9-B90F-8072-2DF7-952AE438A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509" y="315884"/>
            <a:ext cx="11021291" cy="586107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induction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sufficient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existence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crime.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Pamela's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borderline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pathology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translated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paranoid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ideas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evaluations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without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criticai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sense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clearly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perceptible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spent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few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hours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opinion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Bruzzone,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Dr. Di Giovanni,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opportunity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visit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Pamela and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formulate an opinion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reality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giri).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psycho-physical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conditions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Pamela on the day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January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30th,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easily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immediately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perceivable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third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parties,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before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meeting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injecting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heroin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circumstance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highlighted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statements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taxi driver Zamora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accompanied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Diaz gardens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impressed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Pamela's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confusion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wanted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take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medicai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guard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690616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02F648-42E5-7115-98D7-84F9AB205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382385"/>
            <a:ext cx="10821785" cy="5794578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February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2018,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police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department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carried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out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inspection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apartament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via Spalato n.124.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From the surveys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carried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out,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objective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investigative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interest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emerged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house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contained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plastic-coated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green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persona!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effects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probably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belonging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affected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traces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including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worn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Mastropietro,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time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entered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Matteucci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pharmacy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and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wristwatch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addition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receipt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same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pharmacy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found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indicating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11.01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30th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2018, a time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compatible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purchase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syringe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made by the girl.</a:t>
            </a:r>
          </a:p>
          <a:p>
            <a:pPr marL="0" indent="0">
              <a:buNone/>
            </a:pPr>
            <a:endParaRPr lang="it-IT" sz="1800" kern="100" dirty="0">
              <a:effectLst/>
              <a:latin typeface="Calibri (Co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6189783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22DF3F-03C0-39DC-E049-4CB0BFC6E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262" y="382385"/>
            <a:ext cx="10921538" cy="5794578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Finally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dedicate the last part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motivation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statements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Marino Vincenzo, collaborator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justice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from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indeed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preliminary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proceeded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instead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without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foundation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rather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results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news reports (in celi n.1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Marino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staying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television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pag.119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Giardini)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circumstances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directly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learned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cleverly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combined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information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picked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up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prison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of sure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suggestíon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coincident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in some points with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reconstruction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trial case.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Suddenly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impromptu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propalations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Marino,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detained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depth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broke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claiming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himself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role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bearer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 of truth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gathered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prison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setting,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occasion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alleged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misplaced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confidences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moments of social interaction.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9984429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0EB8B50-6A05-214F-ABA1-92B842162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887" y="532015"/>
            <a:ext cx="10904913" cy="5644948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recovered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girl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threatened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denounce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allowed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house to catch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train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Rome.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fight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arisen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course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wouid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struck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first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stab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height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young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woman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feti to the ground,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fainting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decision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seek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advice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unspecified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friend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"Mos").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meet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bis friend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Díaz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gardens,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confiding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wouid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actually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happen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remains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giri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finaliy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sprinkled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obstruct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cause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induce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investigators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think of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overdose.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1006756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23C31D-E718-B5C2-EE52-FEF19EB21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465513"/>
            <a:ext cx="10871662" cy="5711450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From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logical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point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view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unlikely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always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stubbornly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denied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murder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approached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hostile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manner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Marino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addressed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hurling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against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bottle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decided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confide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everything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a collaborator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justice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certainly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appear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reserved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Marino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blatantly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claimed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contacts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magistrates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well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reveal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admissions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judicial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authority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own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benefit.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unclear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benefits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Marino's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intermediation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Likewise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possible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understand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how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Marino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entertain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long,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repeated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articulated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interviews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inside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prison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Ascoli Piceno,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bearing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mind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prison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administration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disciplinarly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sanctioned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Marino,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prohibiting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further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meetings with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7071973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F1061D-FDE2-4B0E-70B1-C4F39DA93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015" y="681644"/>
            <a:ext cx="10821785" cy="549531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important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remember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interceptions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prison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seems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emerge Lucky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Desmond's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extraneousness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happened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house in Via Spalato,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saying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surprised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necessity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himself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against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charges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addressed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Marino's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true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contrary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extremely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limping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under more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profile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incorrect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inferential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hermeneutic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option,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single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generic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attempt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made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attribute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originality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truthfulness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ali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related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must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actually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obviuosly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it-IT" sz="1800" kern="100" dirty="0">
              <a:latin typeface="Calibri (Corpo)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800" kern="100" dirty="0" err="1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also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true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Giardini Stefano,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cellmate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"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uncle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"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prison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page 79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testimony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Giardini in the hearing of the 6th of March)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confessed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nothing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celi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mates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relation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involvement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Pamela's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murder,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claiming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giri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felt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ili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result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taking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drug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624571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3D0B01-5250-04ED-F162-DDE5DFB50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142" y="365760"/>
            <a:ext cx="10738658" cy="5811203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intermediation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Stefano Re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admitted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circumstance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shortly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), Marino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learned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details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procedural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events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concerning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plausibly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obtain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accreditation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judicial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authority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return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take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advantage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benefits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revoked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Finally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no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objective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evidence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emerged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preliminary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investigation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affiliation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criminal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organìzations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Analysing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alleged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crimes,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crime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referred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in Artide 410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Code, 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doubts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configurability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mutilations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inflicted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body of Pamela and of the sure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conscience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generic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sufficient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commit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outrageous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act, offensive of the feeling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a dead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4424263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DD43453-A615-DE3C-6265-AC4F42206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643" y="415636"/>
            <a:ext cx="10839797" cy="5951913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However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Court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be a crime under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article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411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Criminal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Code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concerning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defense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specific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integrity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complex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Iifeless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limbs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form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destruction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taken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account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Pamela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cutaneous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tissues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muscular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areas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(the neck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diaphragm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particular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removed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never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already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indictment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removal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anterior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superior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skin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linings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neck,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removal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cutaneous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subcutaneous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lining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4295375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59713D-387A-7BC1-1012-2B3EEA608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640" y="681644"/>
            <a:ext cx="10805160" cy="5495319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Once the case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reconstructed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sanctioning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treatment,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deemed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existence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aggravating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circumstance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absorbed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alleged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crime under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5)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imposes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accordance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art.576, first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paragraph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n. 5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Code,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imposition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sentence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life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imprisonment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fact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are no positive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can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adequately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exploited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order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grant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generic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mitigating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factors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considers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constantly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lived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the profit of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illegal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activity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drug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dealing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showed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very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high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capacity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connotes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murder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unprecedented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gravity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combined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total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inhuman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insensitivity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highlighted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dismemberment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activity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lucidly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continued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hours.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Moreover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given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young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age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victim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gratuitousness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violence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against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subsequent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bestiai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destruction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emphasis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can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placed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procedural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6065595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10D568-BAE0-2BDD-247F-70FF69D09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448887"/>
            <a:ext cx="10855036" cy="5728076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other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crimes,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Court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inflict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Innocent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total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penalty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seven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years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six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months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imprisonment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(base penalty,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because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violation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art.411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Criminal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Code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deemed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more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serious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;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years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months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imprisonment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very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strong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intensity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fraud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gravity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devastation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life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imprisonment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based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law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addition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court costs and the costs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detention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prison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application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additional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sanctions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legai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prohibition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during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execution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lapse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parental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rights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perpetual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disqualification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public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offìces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publication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 the website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Ministry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Justice, for 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extract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for the duration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fifteen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days.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5296979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984422-3FF9-89C8-3312-BEDDA4426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265" y="482138"/>
            <a:ext cx="10788535" cy="5694825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criminal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conviction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also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leads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compensation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non-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pecuniary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damage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death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dose relative,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suffered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Pamela's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parents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lndeed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jurisprudence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consolidated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assumption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parents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recognized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virtue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family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affective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bond with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victim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so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called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damage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kinship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the dual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aspect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interior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pain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resulting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loss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damage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intangibility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mutuai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affections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the mutuai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solidarity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characterizes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family life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III,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civil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n.19158 of 2018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448241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47C196-3FD4-8071-F1A6-58062131A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011" y="482138"/>
            <a:ext cx="10954789" cy="5694825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Furthermore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Innocent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condemned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compensation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damages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caused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image to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Municipality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Macerata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damage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Potenza Massimo,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owner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apartment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Via Spalato,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both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separately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Since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are no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reasons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offset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expenses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must,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finally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costs of setting up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assisting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civil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parties,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liquidated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ìssues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examined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both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preliminary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hearing stage and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present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one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646013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3271003-B28B-01B6-3459-BFE8DCE2B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disarticulation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Cingolani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technically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refined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operation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(pag.83 of the minutes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filed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made "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correctly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"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level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articulation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heads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glenoid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cavity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scapula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),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elbows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hips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coxofemural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articulation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).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correspondence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joints,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dissection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equally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correctly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performed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and by an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expert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hand,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level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capsular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ligamentous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structures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knees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should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noted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aforementioned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procedures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highlighted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in an appropriate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environment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on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suitable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support plans,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experience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cutting up,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without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interruption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require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longer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three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hours time frame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page 30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consultancy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including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time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required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washing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procedures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Finally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median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sternotomy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performed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equipment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cut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bone.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1503798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D6F997E-418F-2C7C-5008-28971776CC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764" y="598516"/>
            <a:ext cx="10855036" cy="5719157"/>
          </a:xfrm>
        </p:spPr>
        <p:txBody>
          <a:bodyPr/>
          <a:lstStyle/>
          <a:p>
            <a:pPr marL="0" indent="0" algn="ctr">
              <a:buNone/>
            </a:pPr>
            <a:r>
              <a:rPr lang="it-IT" sz="1800" b="1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FOR THESE REASONS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Articles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533, 535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Procedure Code;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Innocent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guilty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crime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referred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in art. 575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Code,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considered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offense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sexual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violence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disputed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under 5)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absorbed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aggravating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circumstance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set out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Charge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declares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banned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perpetuity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public office and in a state of legai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interdiction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during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execution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sentence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Declares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lost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parental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responsibility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sz="1800" dirty="0">
              <a:latin typeface="Calibri (Corpo)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regards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Articles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36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Criminal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Code,</a:t>
            </a:r>
            <a:r>
              <a:rPr lang="it-IT" sz="1800" kern="100" dirty="0"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provides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publication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sentence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extract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for the duration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fifteen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days on the website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Ministry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Justice.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condemnes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compensation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for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damages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respect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ali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civil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parties.</a:t>
            </a:r>
          </a:p>
          <a:p>
            <a:pPr marL="0" indent="0">
              <a:buNone/>
            </a:pP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also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condemns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Innocent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recast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costs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formation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assistance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expenses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favour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Municipality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Macerata and Potenza Massimo,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paid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euros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4,000</a:t>
            </a:r>
            <a:r>
              <a:rPr lang="it-IT" sz="1800" dirty="0">
                <a:latin typeface="Calibri (Corpo)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reserved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reason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deposited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within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ninety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days.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2528390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84BB86-F117-EA5B-65DF-F6FCB586C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138" y="781396"/>
            <a:ext cx="10871662" cy="5395567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time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deduced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only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element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detectable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due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condìtions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from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presence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rigidity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jaw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time of the first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made by doctor Tombolini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eveníng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31st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2018: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time, no more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48 hours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passed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since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traced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back to the late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morning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early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afternoon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(no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later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5/6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pm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of the 30th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January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aforementioned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report,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acknowledged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operations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performed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corpse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after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death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removal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opening of large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cavities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washing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bleach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produced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significant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interference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with the normai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medical-legal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investigation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procedures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those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laboratory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above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ali due to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almost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total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absence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blood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urine.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809274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230754-7601-0387-A689-9C01571C2A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884" y="299258"/>
            <a:ext cx="11037916" cy="5877705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After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Court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wants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emphasize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behavior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Oshegale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underlinig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would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later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shown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after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stabbing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girl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stili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alive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dissected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body,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but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made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careful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washing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remains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sprinkling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genitals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victim's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lips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sodium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hypochlorite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also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Pamela's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lips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;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activity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aimed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polluting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murder trial,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cannot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certainly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justified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fact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felt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so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speak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annoyed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smell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coming from the human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remains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after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having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brutally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dissected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with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surgical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precision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indeed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sodium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hypochlorite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sour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disgusting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smell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against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nasal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mucosa)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poured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Oseghale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by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admission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questioning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31st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July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2018), on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corpse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remains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had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already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been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placed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the trolley.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3474622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E8BFD64-93EF-2326-C460-13ADFB53EE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636" y="831273"/>
            <a:ext cx="10938164" cy="5345690"/>
          </a:xfrm>
        </p:spPr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operation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higly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significant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specifically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concerning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skin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affected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knife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entry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wounds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considered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deadly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hindering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will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better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details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later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reconstruction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the story of the murder.</a:t>
            </a:r>
          </a:p>
          <a:p>
            <a:pPr marL="0" indent="0">
              <a:buNone/>
            </a:pP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case,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worth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repeating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likewise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day,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is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unknown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defendant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to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tissues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girl's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neck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diaphragm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(a muscle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considerable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size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separates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thoracic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cavity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from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abdominal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cavity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which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was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removed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all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likelihood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and in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absence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of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any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different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explanation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to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better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"wash"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underlying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fabrics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);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they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were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not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found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, and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accurately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made "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misdirection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", and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least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in part,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really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achieved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the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desired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 </a:t>
            </a:r>
            <a:r>
              <a:rPr lang="it-IT" sz="1800" dirty="0" err="1">
                <a:effectLst/>
                <a:latin typeface="Calibri (Corpo)"/>
                <a:ea typeface="Calibri" panose="020F0502020204030204" pitchFamily="34" charset="0"/>
              </a:rPr>
              <a:t>effects</a:t>
            </a:r>
            <a:r>
              <a:rPr lang="it-IT" sz="1800" dirty="0">
                <a:effectLst/>
                <a:latin typeface="Calibri (Corpo)"/>
                <a:ea typeface="Calibri" panose="020F0502020204030204" pitchFamily="34" charset="0"/>
              </a:rPr>
              <a:t>.</a:t>
            </a: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151929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A66F10-64F8-E6F4-5C33-D96B31D31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extremely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important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and in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synoptic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procedural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emergencies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underlines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difficulty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encountered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consultants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reconstruction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scientific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data.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difficulty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evidently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motivated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by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defendant's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necessity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hide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terrible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realty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happened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 probative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polluting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conduct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put in piace by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Oseghale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cannot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disconnected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therefore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from the overall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context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cannot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paradoxically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translated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rewarding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rewarding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assessment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exclusively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corroborating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alleged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incompleteness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medicai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examinations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precisely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hindered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from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also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page 11 of the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testimony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of Tombolini: "...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because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many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soft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tissue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removal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actions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done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be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able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to put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it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trolleys,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while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others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been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precisely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aimed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at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hiding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any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kern="100" dirty="0" err="1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sexual</a:t>
            </a:r>
            <a:r>
              <a:rPr lang="it-IT" sz="1800" kern="100" dirty="0">
                <a:effectLst/>
                <a:latin typeface="Calibri (Corpo)"/>
                <a:ea typeface="Calibri" panose="020F0502020204030204" pitchFamily="34" charset="0"/>
                <a:cs typeface="Times New Roman" panose="02020603050405020304" pitchFamily="18" charset="0"/>
              </a:rPr>
              <a:t> contact ....")</a:t>
            </a:r>
          </a:p>
          <a:p>
            <a:pPr marL="0" indent="0">
              <a:buNone/>
            </a:pPr>
            <a:endParaRPr lang="it-IT" dirty="0"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14749815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7246</Words>
  <Application>Microsoft Office PowerPoint</Application>
  <PresentationFormat>Widescreen</PresentationFormat>
  <Paragraphs>100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7" baseType="lpstr">
      <vt:lpstr>Arial</vt:lpstr>
      <vt:lpstr>Calibri</vt:lpstr>
      <vt:lpstr>Calibri (Corpo)</vt:lpstr>
      <vt:lpstr>Calibri Light</vt:lpstr>
      <vt:lpstr>Consolas</vt:lpstr>
      <vt:lpstr>Courier New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2024-04-20T15:03:12Z</dcterms:created>
  <dcterms:modified xsi:type="dcterms:W3CDTF">2024-04-20T16:57:42Z</dcterms:modified>
</cp:coreProperties>
</file>