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jpg"/>
  <Override PartName="/ppt/media/image7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1" r:id="rId1"/>
  </p:sldMasterIdLst>
  <p:notesMasterIdLst>
    <p:notesMasterId r:id="rId34"/>
  </p:notesMasterIdLst>
  <p:sldIdLst>
    <p:sldId id="256" r:id="rId2"/>
    <p:sldId id="303" r:id="rId3"/>
    <p:sldId id="304" r:id="rId4"/>
    <p:sldId id="298" r:id="rId5"/>
    <p:sldId id="264" r:id="rId6"/>
    <p:sldId id="265" r:id="rId7"/>
    <p:sldId id="268" r:id="rId8"/>
    <p:sldId id="306" r:id="rId9"/>
    <p:sldId id="299" r:id="rId10"/>
    <p:sldId id="257" r:id="rId11"/>
    <p:sldId id="258" r:id="rId12"/>
    <p:sldId id="261" r:id="rId13"/>
    <p:sldId id="262" r:id="rId14"/>
    <p:sldId id="263" r:id="rId15"/>
    <p:sldId id="269" r:id="rId16"/>
    <p:sldId id="272" r:id="rId17"/>
    <p:sldId id="276" r:id="rId18"/>
    <p:sldId id="278" r:id="rId19"/>
    <p:sldId id="307" r:id="rId20"/>
    <p:sldId id="308" r:id="rId21"/>
    <p:sldId id="284" r:id="rId22"/>
    <p:sldId id="285" r:id="rId23"/>
    <p:sldId id="295" r:id="rId24"/>
    <p:sldId id="286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6" r:id="rId3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1"/>
    <p:restoredTop sz="94558"/>
  </p:normalViewPr>
  <p:slideViewPr>
    <p:cSldViewPr>
      <p:cViewPr varScale="1">
        <p:scale>
          <a:sx n="116" d="100"/>
          <a:sy n="116" d="100"/>
        </p:scale>
        <p:origin x="1920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CF34D-D099-3041-B1C8-F55F9B379288}" type="datetimeFigureOut">
              <a:rPr lang="it-IT" smtClean="0"/>
              <a:t>05/02/23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8A637-6D25-D949-A82E-873E671D16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894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8A637-6D25-D949-A82E-873E671D16F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4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787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64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3122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5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3898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9711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365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97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1976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2/5/23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414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652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28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039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18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821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27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49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801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  <p:sldLayoutId id="2147483934" r:id="rId13"/>
    <p:sldLayoutId id="2147483935" r:id="rId14"/>
    <p:sldLayoutId id="2147483936" r:id="rId15"/>
    <p:sldLayoutId id="2147483937" r:id="rId16"/>
    <p:sldLayoutId id="2147483938" r:id="rId17"/>
    <p:sldLayoutId id="214748393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sitbritain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687121" y="1282817"/>
            <a:ext cx="7769758" cy="146129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2015"/>
              </a:spcBef>
              <a:buNone/>
            </a:pPr>
            <a:r>
              <a:rPr lang="it-IT" sz="3600" b="1" spc="-195" dirty="0"/>
              <a:t>TPCI B</a:t>
            </a:r>
          </a:p>
          <a:p>
            <a:pPr marL="0" indent="0" algn="ctr">
              <a:lnSpc>
                <a:spcPct val="100000"/>
              </a:lnSpc>
              <a:spcBef>
                <a:spcPts val="2015"/>
              </a:spcBef>
              <a:buNone/>
            </a:pPr>
            <a:r>
              <a:rPr sz="3600" b="1" spc="-195" dirty="0" err="1"/>
              <a:t>a.a.</a:t>
            </a:r>
            <a:r>
              <a:rPr sz="3600" b="1" spc="-210" dirty="0"/>
              <a:t> </a:t>
            </a:r>
            <a:r>
              <a:rPr sz="3600" b="1" spc="-85" dirty="0"/>
              <a:t>20</a:t>
            </a:r>
            <a:r>
              <a:rPr lang="it-IT" sz="3600" b="1" spc="-85" dirty="0"/>
              <a:t>22</a:t>
            </a:r>
            <a:r>
              <a:rPr sz="3600" b="1" spc="-85" dirty="0"/>
              <a:t>/20</a:t>
            </a:r>
            <a:r>
              <a:rPr lang="it-IT" sz="3600" b="1" spc="-85" dirty="0"/>
              <a:t>23</a:t>
            </a:r>
            <a:endParaRPr sz="36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2920210" y="5029200"/>
            <a:ext cx="3552571" cy="1111843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lang="it-IT" sz="2800" spc="-130" dirty="0">
                <a:latin typeface="Trebuchet MS"/>
                <a:cs typeface="Trebuchet MS"/>
              </a:rPr>
              <a:t>Francesca Raffi</a:t>
            </a:r>
          </a:p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lang="it-IT" sz="2800" dirty="0" err="1">
                <a:latin typeface="Trebuchet MS"/>
                <a:cs typeface="Trebuchet MS"/>
              </a:rPr>
              <a:t>f.raffi@unimc.it</a:t>
            </a:r>
            <a:endParaRPr lang="it-IT"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84175"/>
            <a:ext cx="51377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60" dirty="0"/>
              <a:t>Translation</a:t>
            </a:r>
            <a:r>
              <a:rPr sz="4400" spc="-350" dirty="0"/>
              <a:t> </a:t>
            </a:r>
            <a:r>
              <a:rPr sz="4400" spc="-250" dirty="0"/>
              <a:t>Technology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07542" y="1752600"/>
            <a:ext cx="8184515" cy="41081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0" dirty="0">
                <a:latin typeface="Trebuchet MS"/>
                <a:cs typeface="Trebuchet MS"/>
              </a:rPr>
              <a:t>“</a:t>
            </a:r>
            <a:r>
              <a:rPr sz="2200" b="1" spc="-145" dirty="0">
                <a:latin typeface="Trebuchet MS"/>
                <a:cs typeface="Trebuchet MS"/>
              </a:rPr>
              <a:t>much </a:t>
            </a:r>
            <a:r>
              <a:rPr sz="2200" b="1" spc="-114" dirty="0">
                <a:latin typeface="Trebuchet MS"/>
                <a:cs typeface="Trebuchet MS"/>
              </a:rPr>
              <a:t>translation </a:t>
            </a:r>
            <a:r>
              <a:rPr sz="2200" b="1" spc="-125" dirty="0">
                <a:latin typeface="Trebuchet MS"/>
                <a:cs typeface="Trebuchet MS"/>
              </a:rPr>
              <a:t>work </a:t>
            </a:r>
            <a:r>
              <a:rPr sz="2200" b="1" spc="-95" dirty="0">
                <a:latin typeface="Trebuchet MS"/>
                <a:cs typeface="Trebuchet MS"/>
              </a:rPr>
              <a:t>is </a:t>
            </a:r>
            <a:r>
              <a:rPr sz="2200" b="1" spc="-150" dirty="0">
                <a:latin typeface="Trebuchet MS"/>
                <a:cs typeface="Trebuchet MS"/>
              </a:rPr>
              <a:t>carried  </a:t>
            </a:r>
            <a:r>
              <a:rPr sz="2200" b="1" spc="-105" dirty="0">
                <a:latin typeface="Trebuchet MS"/>
                <a:cs typeface="Trebuchet MS"/>
              </a:rPr>
              <a:t>out </a:t>
            </a:r>
            <a:r>
              <a:rPr sz="2200" b="1" spc="-120" dirty="0">
                <a:latin typeface="Trebuchet MS"/>
                <a:cs typeface="Trebuchet MS"/>
              </a:rPr>
              <a:t>in</a:t>
            </a:r>
            <a:r>
              <a:rPr sz="2200" b="1" u="heavy" spc="-12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spc="-9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a </a:t>
            </a:r>
            <a:r>
              <a:rPr sz="2200" b="1" spc="-13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computer‐assisted </a:t>
            </a:r>
            <a:r>
              <a:rPr sz="2200" b="1" spc="-114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translation </a:t>
            </a:r>
            <a:r>
              <a:rPr sz="2200" b="1" spc="-185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(CAT) </a:t>
            </a:r>
            <a:r>
              <a:rPr sz="2200" b="1" spc="-145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environment</a:t>
            </a:r>
            <a:r>
              <a:rPr sz="2200" b="1" spc="-145" dirty="0">
                <a:latin typeface="Trebuchet MS"/>
                <a:cs typeface="Trebuchet MS"/>
              </a:rPr>
              <a:t>, </a:t>
            </a:r>
            <a:r>
              <a:rPr sz="2200" b="1" spc="-140" dirty="0">
                <a:latin typeface="Trebuchet MS"/>
                <a:cs typeface="Trebuchet MS"/>
              </a:rPr>
              <a:t>which </a:t>
            </a:r>
            <a:r>
              <a:rPr sz="2200" b="1" spc="-125" dirty="0">
                <a:latin typeface="Trebuchet MS"/>
                <a:cs typeface="Trebuchet MS"/>
              </a:rPr>
              <a:t>may  </a:t>
            </a:r>
            <a:r>
              <a:rPr sz="2200" b="1" spc="-135" dirty="0">
                <a:latin typeface="Trebuchet MS"/>
                <a:cs typeface="Trebuchet MS"/>
              </a:rPr>
              <a:t>vary </a:t>
            </a:r>
            <a:r>
              <a:rPr sz="2200" b="1" spc="-120" dirty="0">
                <a:latin typeface="Trebuchet MS"/>
                <a:cs typeface="Trebuchet MS"/>
              </a:rPr>
              <a:t>from </a:t>
            </a:r>
            <a:r>
              <a:rPr sz="2200" b="1" spc="-9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a </a:t>
            </a:r>
            <a:r>
              <a:rPr sz="2200" b="1" spc="-12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standard </a:t>
            </a:r>
            <a:r>
              <a:rPr sz="2200" b="1" spc="-114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desktop </a:t>
            </a:r>
            <a:r>
              <a:rPr sz="2200" b="1" spc="-13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equipped </a:t>
            </a:r>
            <a:r>
              <a:rPr sz="2200" b="1" spc="-114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with </a:t>
            </a:r>
            <a:r>
              <a:rPr sz="2200" b="1" spc="-12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word processing </a:t>
            </a:r>
            <a:r>
              <a:rPr sz="2200" b="1" spc="-120" dirty="0">
                <a:latin typeface="Trebuchet MS"/>
                <a:cs typeface="Trebuchet MS"/>
              </a:rPr>
              <a:t> </a:t>
            </a:r>
            <a:r>
              <a:rPr sz="2200" b="1" spc="-12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software </a:t>
            </a:r>
            <a:r>
              <a:rPr sz="2200" b="1" spc="-11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and </a:t>
            </a:r>
            <a:r>
              <a:rPr sz="2200" b="1" spc="-9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a </a:t>
            </a:r>
            <a:r>
              <a:rPr sz="2200" b="1" spc="-125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browser</a:t>
            </a:r>
            <a:r>
              <a:rPr sz="2200" b="1" spc="-125" dirty="0">
                <a:latin typeface="Trebuchet MS"/>
                <a:cs typeface="Trebuchet MS"/>
              </a:rPr>
              <a:t> </a:t>
            </a:r>
            <a:r>
              <a:rPr sz="2200" b="1" spc="-105" dirty="0">
                <a:latin typeface="Trebuchet MS"/>
                <a:cs typeface="Trebuchet MS"/>
              </a:rPr>
              <a:t>to</a:t>
            </a:r>
            <a:r>
              <a:rPr sz="2200" b="1" spc="-105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spc="-9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a </a:t>
            </a:r>
            <a:r>
              <a:rPr sz="2200" b="1" spc="-114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full‐blown </a:t>
            </a:r>
            <a:r>
              <a:rPr sz="2200" b="1" spc="-125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translator </a:t>
            </a:r>
            <a:r>
              <a:rPr sz="2200" b="1" spc="-120" dirty="0">
                <a:uFill>
                  <a:solidFill>
                    <a:srgbClr val="006FC0"/>
                  </a:solidFill>
                </a:uFill>
                <a:latin typeface="Trebuchet MS"/>
                <a:cs typeface="Trebuchet MS"/>
              </a:rPr>
              <a:t>workstation </a:t>
            </a:r>
            <a:r>
              <a:rPr sz="2200" b="1" spc="-120" dirty="0">
                <a:latin typeface="Trebuchet MS"/>
                <a:cs typeface="Trebuchet MS"/>
              </a:rPr>
              <a:t> </a:t>
            </a:r>
            <a:r>
              <a:rPr sz="2200" b="1" spc="-114" dirty="0">
                <a:latin typeface="Trebuchet MS"/>
                <a:cs typeface="Trebuchet MS"/>
              </a:rPr>
              <a:t>consisting </a:t>
            </a:r>
            <a:r>
              <a:rPr sz="2200" b="1" spc="-95" dirty="0">
                <a:latin typeface="Trebuchet MS"/>
                <a:cs typeface="Trebuchet MS"/>
              </a:rPr>
              <a:t>of </a:t>
            </a:r>
            <a:r>
              <a:rPr sz="2200" b="1" spc="-90" dirty="0">
                <a:latin typeface="Trebuchet MS"/>
                <a:cs typeface="Trebuchet MS"/>
              </a:rPr>
              <a:t>a </a:t>
            </a:r>
            <a:r>
              <a:rPr sz="2200" b="1" spc="-125" dirty="0">
                <a:latin typeface="Trebuchet MS"/>
                <a:cs typeface="Trebuchet MS"/>
              </a:rPr>
              <a:t>multiplicity </a:t>
            </a:r>
            <a:r>
              <a:rPr sz="2200" b="1" spc="-100" dirty="0">
                <a:latin typeface="Trebuchet MS"/>
                <a:cs typeface="Trebuchet MS"/>
              </a:rPr>
              <a:t>of </a:t>
            </a:r>
            <a:r>
              <a:rPr sz="2200" b="1" spc="-95" dirty="0">
                <a:latin typeface="Trebuchet MS"/>
                <a:cs typeface="Trebuchet MS"/>
              </a:rPr>
              <a:t>tools </a:t>
            </a:r>
            <a:r>
              <a:rPr sz="2200" b="1" spc="-130" dirty="0">
                <a:latin typeface="Trebuchet MS"/>
                <a:cs typeface="Trebuchet MS"/>
              </a:rPr>
              <a:t>specifically </a:t>
            </a:r>
            <a:r>
              <a:rPr sz="2200" b="1" spc="-155" dirty="0">
                <a:latin typeface="Trebuchet MS"/>
                <a:cs typeface="Trebuchet MS"/>
              </a:rPr>
              <a:t>created </a:t>
            </a:r>
            <a:r>
              <a:rPr sz="2200" b="1" spc="-130" dirty="0">
                <a:latin typeface="Trebuchet MS"/>
                <a:cs typeface="Trebuchet MS"/>
              </a:rPr>
              <a:t>for </a:t>
            </a:r>
            <a:r>
              <a:rPr sz="2200" b="1" spc="-120" dirty="0">
                <a:latin typeface="Trebuchet MS"/>
                <a:cs typeface="Trebuchet MS"/>
              </a:rPr>
              <a:t>translators  </a:t>
            </a:r>
            <a:r>
              <a:rPr sz="2200" spc="-85" dirty="0">
                <a:latin typeface="Trebuchet MS"/>
                <a:cs typeface="Trebuchet MS"/>
              </a:rPr>
              <a:t>of </a:t>
            </a:r>
            <a:r>
              <a:rPr sz="2200" spc="-125" dirty="0">
                <a:latin typeface="Trebuchet MS"/>
                <a:cs typeface="Trebuchet MS"/>
              </a:rPr>
              <a:t>technical </a:t>
            </a:r>
            <a:r>
              <a:rPr sz="2200" spc="-130" dirty="0">
                <a:latin typeface="Trebuchet MS"/>
                <a:cs typeface="Trebuchet MS"/>
              </a:rPr>
              <a:t>texts </a:t>
            </a:r>
            <a:r>
              <a:rPr sz="2200" spc="-75" dirty="0">
                <a:latin typeface="Trebuchet MS"/>
                <a:cs typeface="Trebuchet MS"/>
              </a:rPr>
              <a:t>and </a:t>
            </a:r>
            <a:r>
              <a:rPr sz="2200" spc="-135" dirty="0">
                <a:latin typeface="Trebuchet MS"/>
                <a:cs typeface="Trebuchet MS"/>
              </a:rPr>
              <a:t>localizers.</a:t>
            </a:r>
            <a:r>
              <a:rPr lang="it-IT" sz="2200" spc="-135" dirty="0">
                <a:latin typeface="Trebuchet MS"/>
                <a:cs typeface="Trebuchet MS"/>
              </a:rPr>
              <a:t>"</a:t>
            </a:r>
            <a:r>
              <a:rPr sz="2200" spc="-135" dirty="0">
                <a:latin typeface="Trebuchet MS"/>
                <a:cs typeface="Trebuchet MS"/>
              </a:rPr>
              <a:t> </a:t>
            </a:r>
            <a:endParaRPr lang="it-IT" sz="2200" spc="-13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it-IT" sz="2200" spc="-135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2200" spc="-114" dirty="0">
                <a:latin typeface="Trebuchet MS"/>
                <a:cs typeface="Trebuchet MS"/>
              </a:rPr>
              <a:t>“</a:t>
            </a:r>
            <a:r>
              <a:rPr sz="2200" spc="-114" dirty="0">
                <a:latin typeface="Trebuchet MS"/>
                <a:cs typeface="Trebuchet MS"/>
              </a:rPr>
              <a:t>Translation </a:t>
            </a:r>
            <a:r>
              <a:rPr sz="2200" spc="-100" dirty="0">
                <a:latin typeface="Trebuchet MS"/>
                <a:cs typeface="Trebuchet MS"/>
              </a:rPr>
              <a:t>agencies </a:t>
            </a:r>
            <a:r>
              <a:rPr sz="2200" spc="-110" dirty="0">
                <a:latin typeface="Trebuchet MS"/>
                <a:cs typeface="Trebuchet MS"/>
              </a:rPr>
              <a:t>organize their  </a:t>
            </a:r>
            <a:r>
              <a:rPr sz="2200" spc="-90" dirty="0">
                <a:latin typeface="Trebuchet MS"/>
                <a:cs typeface="Trebuchet MS"/>
              </a:rPr>
              <a:t>workflow </a:t>
            </a:r>
            <a:r>
              <a:rPr sz="2200" spc="-75" dirty="0">
                <a:latin typeface="Trebuchet MS"/>
                <a:cs typeface="Trebuchet MS"/>
              </a:rPr>
              <a:t>around </a:t>
            </a:r>
            <a:r>
              <a:rPr sz="2200" spc="-135" dirty="0">
                <a:latin typeface="Trebuchet MS"/>
                <a:cs typeface="Trebuchet MS"/>
              </a:rPr>
              <a:t>project </a:t>
            </a:r>
            <a:r>
              <a:rPr sz="2200" spc="-95" dirty="0">
                <a:latin typeface="Trebuchet MS"/>
                <a:cs typeface="Trebuchet MS"/>
              </a:rPr>
              <a:t>management </a:t>
            </a:r>
            <a:r>
              <a:rPr sz="2200" spc="-90" dirty="0">
                <a:latin typeface="Trebuchet MS"/>
                <a:cs typeface="Trebuchet MS"/>
              </a:rPr>
              <a:t>systems </a:t>
            </a:r>
            <a:r>
              <a:rPr sz="2200" spc="-114" dirty="0">
                <a:latin typeface="Trebuchet MS"/>
                <a:cs typeface="Trebuchet MS"/>
              </a:rPr>
              <a:t>that </a:t>
            </a:r>
            <a:r>
              <a:rPr sz="2200" spc="-105" dirty="0">
                <a:latin typeface="Trebuchet MS"/>
                <a:cs typeface="Trebuchet MS"/>
              </a:rPr>
              <a:t>distribute  </a:t>
            </a:r>
            <a:r>
              <a:rPr sz="2200" spc="-100" dirty="0">
                <a:latin typeface="Trebuchet MS"/>
                <a:cs typeface="Trebuchet MS"/>
              </a:rPr>
              <a:t>translation </a:t>
            </a:r>
            <a:r>
              <a:rPr sz="2200" spc="-125" dirty="0">
                <a:latin typeface="Trebuchet MS"/>
                <a:cs typeface="Trebuchet MS"/>
              </a:rPr>
              <a:t>tasks, </a:t>
            </a:r>
            <a:r>
              <a:rPr sz="2200" spc="-80" dirty="0">
                <a:latin typeface="Trebuchet MS"/>
                <a:cs typeface="Trebuchet MS"/>
              </a:rPr>
              <a:t>memories </a:t>
            </a:r>
            <a:r>
              <a:rPr sz="2200" spc="-75" dirty="0">
                <a:latin typeface="Trebuchet MS"/>
                <a:cs typeface="Trebuchet MS"/>
              </a:rPr>
              <a:t>and </a:t>
            </a:r>
            <a:r>
              <a:rPr sz="2200" spc="-90" dirty="0">
                <a:latin typeface="Trebuchet MS"/>
                <a:cs typeface="Trebuchet MS"/>
              </a:rPr>
              <a:t>terminologies </a:t>
            </a:r>
            <a:r>
              <a:rPr sz="2200" spc="-95" dirty="0">
                <a:latin typeface="Trebuchet MS"/>
                <a:cs typeface="Trebuchet MS"/>
              </a:rPr>
              <a:t>to </a:t>
            </a:r>
            <a:r>
              <a:rPr sz="2200" spc="-75" dirty="0">
                <a:latin typeface="Trebuchet MS"/>
                <a:cs typeface="Trebuchet MS"/>
              </a:rPr>
              <a:t>and around </a:t>
            </a:r>
            <a:r>
              <a:rPr sz="2200" spc="-100" dirty="0">
                <a:latin typeface="Trebuchet MS"/>
                <a:cs typeface="Trebuchet MS"/>
              </a:rPr>
              <a:t>individual  </a:t>
            </a:r>
            <a:r>
              <a:rPr sz="2200" spc="-135" dirty="0">
                <a:latin typeface="Trebuchet MS"/>
                <a:cs typeface="Trebuchet MS"/>
              </a:rPr>
              <a:t>translators.”</a:t>
            </a:r>
            <a:endParaRPr sz="2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50" dirty="0">
              <a:latin typeface="Times New Roman"/>
              <a:cs typeface="Times New Roman"/>
            </a:endParaRPr>
          </a:p>
          <a:p>
            <a:pPr marL="3751579">
              <a:lnSpc>
                <a:spcPct val="100000"/>
              </a:lnSpc>
            </a:pPr>
            <a:r>
              <a:rPr sz="2000" spc="-225" dirty="0">
                <a:latin typeface="Trebuchet MS"/>
                <a:cs typeface="Trebuchet MS"/>
              </a:rPr>
              <a:t>(F. </a:t>
            </a:r>
            <a:r>
              <a:rPr sz="2000" spc="-105" dirty="0">
                <a:latin typeface="Trebuchet MS"/>
                <a:cs typeface="Trebuchet MS"/>
              </a:rPr>
              <a:t>Zanettin </a:t>
            </a:r>
            <a:r>
              <a:rPr sz="2000" spc="-75" dirty="0">
                <a:latin typeface="Trebuchet MS"/>
                <a:cs typeface="Trebuchet MS"/>
              </a:rPr>
              <a:t>2014, </a:t>
            </a:r>
            <a:r>
              <a:rPr sz="2000" spc="-110" dirty="0">
                <a:latin typeface="Trebuchet MS"/>
                <a:cs typeface="Trebuchet MS"/>
              </a:rPr>
              <a:t>“</a:t>
            </a:r>
            <a:r>
              <a:rPr sz="2000" i="1" spc="-110" dirty="0">
                <a:latin typeface="Trebuchet MS"/>
                <a:cs typeface="Trebuchet MS"/>
              </a:rPr>
              <a:t>Corpora in</a:t>
            </a:r>
            <a:r>
              <a:rPr sz="2000" i="1" spc="-310" dirty="0">
                <a:latin typeface="Trebuchet MS"/>
                <a:cs typeface="Trebuchet MS"/>
              </a:rPr>
              <a:t> </a:t>
            </a:r>
            <a:r>
              <a:rPr sz="2000" i="1" spc="-120" dirty="0">
                <a:latin typeface="Trebuchet MS"/>
                <a:cs typeface="Trebuchet MS"/>
              </a:rPr>
              <a:t>Translation</a:t>
            </a:r>
            <a:r>
              <a:rPr sz="2000" spc="-120" dirty="0">
                <a:latin typeface="Trebuchet MS"/>
                <a:cs typeface="Trebuchet MS"/>
              </a:rPr>
              <a:t>”)</a:t>
            </a:r>
            <a:endParaRPr sz="2000" dirty="0">
              <a:latin typeface="Trebuchet MS"/>
              <a:cs typeface="Trebuchet MS"/>
            </a:endParaRPr>
          </a:p>
          <a:p>
            <a:pPr marR="224154" algn="r">
              <a:lnSpc>
                <a:spcPct val="100000"/>
              </a:lnSpc>
              <a:spcBef>
                <a:spcPts val="580"/>
              </a:spcBef>
            </a:pPr>
            <a:endParaRPr sz="1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226898"/>
            <a:ext cx="49657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35" dirty="0"/>
              <a:t>Translation</a:t>
            </a:r>
            <a:r>
              <a:rPr spc="-375" dirty="0"/>
              <a:t> </a:t>
            </a:r>
            <a:r>
              <a:rPr spc="-180" dirty="0"/>
              <a:t>technologies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1295400"/>
            <a:ext cx="8578215" cy="54457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800" spc="-135" dirty="0">
                <a:latin typeface="Trebuchet MS"/>
                <a:cs typeface="Trebuchet MS"/>
              </a:rPr>
              <a:t>electronic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dictionaries</a:t>
            </a:r>
            <a:r>
              <a:rPr sz="2800" spc="-175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and</a:t>
            </a:r>
            <a:r>
              <a:rPr lang="it-IT" sz="2800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terminological</a:t>
            </a:r>
            <a:r>
              <a:rPr sz="2800" spc="-20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databases,</a:t>
            </a:r>
            <a:r>
              <a:rPr sz="2800" spc="-140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the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00" dirty="0">
                <a:latin typeface="Trebuchet MS"/>
                <a:cs typeface="Trebuchet MS"/>
              </a:rPr>
              <a:t>arrival</a:t>
            </a:r>
            <a:r>
              <a:rPr sz="2800" spc="-140" dirty="0">
                <a:latin typeface="Trebuchet MS"/>
                <a:cs typeface="Trebuchet MS"/>
              </a:rPr>
              <a:t> </a:t>
            </a:r>
            <a:r>
              <a:rPr sz="2800" spc="-75" dirty="0">
                <a:latin typeface="Trebuchet MS"/>
                <a:cs typeface="Trebuchet MS"/>
              </a:rPr>
              <a:t>of</a:t>
            </a:r>
            <a:r>
              <a:rPr sz="2800" spc="-15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the</a:t>
            </a:r>
            <a:r>
              <a:rPr sz="2800" spc="-14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Internet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with</a:t>
            </a:r>
            <a:r>
              <a:rPr sz="2800" spc="-170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its</a:t>
            </a:r>
            <a:r>
              <a:rPr sz="2800" spc="-160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numerous</a:t>
            </a:r>
            <a:r>
              <a:rPr lang="it-IT" sz="2800" dirty="0">
                <a:latin typeface="Trebuchet MS"/>
                <a:cs typeface="Trebuchet MS"/>
              </a:rPr>
              <a:t> </a:t>
            </a:r>
            <a:r>
              <a:rPr sz="2800" spc="-95" dirty="0">
                <a:latin typeface="Trebuchet MS"/>
                <a:cs typeface="Trebuchet MS"/>
              </a:rPr>
              <a:t>possibilities </a:t>
            </a:r>
            <a:r>
              <a:rPr sz="2800" spc="-114" dirty="0">
                <a:latin typeface="Trebuchet MS"/>
                <a:cs typeface="Trebuchet MS"/>
              </a:rPr>
              <a:t>for </a:t>
            </a:r>
            <a:r>
              <a:rPr sz="2800" spc="-145" dirty="0">
                <a:latin typeface="Trebuchet MS"/>
                <a:cs typeface="Trebuchet MS"/>
              </a:rPr>
              <a:t>research, </a:t>
            </a:r>
            <a:r>
              <a:rPr sz="2800" spc="-110" dirty="0">
                <a:latin typeface="Trebuchet MS"/>
                <a:cs typeface="Trebuchet MS"/>
              </a:rPr>
              <a:t>documentation </a:t>
            </a:r>
            <a:r>
              <a:rPr sz="2800" spc="-90" dirty="0">
                <a:latin typeface="Trebuchet MS"/>
                <a:cs typeface="Trebuchet MS"/>
              </a:rPr>
              <a:t>and </a:t>
            </a:r>
            <a:r>
              <a:rPr sz="2800" spc="-120" dirty="0">
                <a:latin typeface="Trebuchet MS"/>
                <a:cs typeface="Trebuchet MS"/>
              </a:rPr>
              <a:t>communication, </a:t>
            </a:r>
            <a:r>
              <a:rPr sz="2800" spc="-65" dirty="0">
                <a:latin typeface="Trebuchet MS"/>
                <a:cs typeface="Trebuchet MS"/>
              </a:rPr>
              <a:t>and</a:t>
            </a:r>
            <a:r>
              <a:rPr sz="2800" spc="-445" dirty="0"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the</a:t>
            </a:r>
            <a:r>
              <a:rPr lang="it-IT" sz="2800" dirty="0">
                <a:latin typeface="Trebuchet MS"/>
                <a:cs typeface="Trebuchet MS"/>
              </a:rPr>
              <a:t> </a:t>
            </a:r>
            <a:r>
              <a:rPr sz="2800" spc="-90" dirty="0">
                <a:latin typeface="Trebuchet MS"/>
                <a:cs typeface="Trebuchet MS"/>
              </a:rPr>
              <a:t>emergence </a:t>
            </a:r>
            <a:r>
              <a:rPr sz="2800" spc="-75" dirty="0">
                <a:latin typeface="Trebuchet MS"/>
                <a:cs typeface="Trebuchet MS"/>
              </a:rPr>
              <a:t>of </a:t>
            </a:r>
            <a:r>
              <a:rPr sz="2800" spc="-110" dirty="0">
                <a:latin typeface="Trebuchet MS"/>
                <a:cs typeface="Trebuchet MS"/>
              </a:rPr>
              <a:t>computer-assisted </a:t>
            </a:r>
            <a:r>
              <a:rPr sz="2800" spc="-100" dirty="0">
                <a:latin typeface="Trebuchet MS"/>
                <a:cs typeface="Trebuchet MS"/>
              </a:rPr>
              <a:t>translation</a:t>
            </a:r>
            <a:r>
              <a:rPr sz="2800" spc="-420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tools.</a:t>
            </a:r>
            <a:endParaRPr lang="it-IT" sz="2800" spc="-105" dirty="0">
              <a:latin typeface="Trebuchet MS"/>
              <a:cs typeface="Trebuchet MS"/>
            </a:endParaRPr>
          </a:p>
          <a:p>
            <a:pPr marL="241300" indent="-228600">
              <a:spcBef>
                <a:spcPts val="10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endParaRPr lang="it-IT" sz="2800" spc="-105" dirty="0">
              <a:latin typeface="Trebuchet MS"/>
              <a:cs typeface="Trebuchet MS"/>
            </a:endParaRPr>
          </a:p>
          <a:p>
            <a:pPr marL="584200" indent="-342900">
              <a:buFont typeface="Arial" charset="0"/>
              <a:buChar char="•"/>
            </a:pPr>
            <a:r>
              <a:rPr lang="it-IT" sz="2800" spc="-125" dirty="0" err="1">
                <a:latin typeface="Trebuchet MS"/>
                <a:cs typeface="Trebuchet MS"/>
              </a:rPr>
              <a:t>Translation</a:t>
            </a:r>
            <a:r>
              <a:rPr lang="it-IT" sz="2800" spc="-160" dirty="0">
                <a:latin typeface="Trebuchet MS"/>
                <a:cs typeface="Trebuchet MS"/>
              </a:rPr>
              <a:t> </a:t>
            </a:r>
            <a:r>
              <a:rPr lang="it-IT" sz="2800" spc="-85" dirty="0" err="1">
                <a:latin typeface="Trebuchet MS"/>
                <a:cs typeface="Trebuchet MS"/>
              </a:rPr>
              <a:t>is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80" dirty="0">
                <a:latin typeface="Trebuchet MS"/>
                <a:cs typeface="Trebuchet MS"/>
              </a:rPr>
              <a:t>a</a:t>
            </a:r>
            <a:r>
              <a:rPr lang="it-IT" sz="2800" spc="-150" dirty="0">
                <a:latin typeface="Trebuchet MS"/>
                <a:cs typeface="Trebuchet MS"/>
              </a:rPr>
              <a:t> </a:t>
            </a:r>
            <a:r>
              <a:rPr lang="it-IT" sz="2800" spc="-130" dirty="0" err="1">
                <a:latin typeface="Trebuchet MS"/>
                <a:cs typeface="Trebuchet MS"/>
              </a:rPr>
              <a:t>complex</a:t>
            </a:r>
            <a:r>
              <a:rPr lang="it-IT" sz="2800" spc="-165" dirty="0">
                <a:latin typeface="Trebuchet MS"/>
                <a:cs typeface="Trebuchet MS"/>
              </a:rPr>
              <a:t> </a:t>
            </a:r>
            <a:r>
              <a:rPr lang="it-IT" sz="2800" spc="-114" dirty="0" err="1">
                <a:latin typeface="Trebuchet MS"/>
                <a:cs typeface="Trebuchet MS"/>
              </a:rPr>
              <a:t>process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120" dirty="0" err="1">
                <a:latin typeface="Trebuchet MS"/>
                <a:cs typeface="Trebuchet MS"/>
              </a:rPr>
              <a:t>which</a:t>
            </a:r>
            <a:r>
              <a:rPr lang="it-IT" sz="2800" spc="-155" dirty="0">
                <a:latin typeface="Trebuchet MS"/>
                <a:cs typeface="Trebuchet MS"/>
              </a:rPr>
              <a:t> </a:t>
            </a:r>
            <a:r>
              <a:rPr lang="it-IT" sz="2800" spc="-110" dirty="0" err="1">
                <a:latin typeface="Trebuchet MS"/>
                <a:cs typeface="Trebuchet MS"/>
              </a:rPr>
              <a:t>comprises</a:t>
            </a:r>
            <a:r>
              <a:rPr lang="it-IT" sz="2800" spc="-170" dirty="0">
                <a:latin typeface="Trebuchet MS"/>
                <a:cs typeface="Trebuchet MS"/>
              </a:rPr>
              <a:t> </a:t>
            </a:r>
            <a:r>
              <a:rPr lang="it-IT" sz="2800" spc="-95" dirty="0" err="1">
                <a:latin typeface="Trebuchet MS"/>
                <a:cs typeface="Trebuchet MS"/>
              </a:rPr>
              <a:t>tasks</a:t>
            </a:r>
            <a:r>
              <a:rPr lang="it-IT" sz="2800" spc="-165" dirty="0">
                <a:latin typeface="Trebuchet MS"/>
                <a:cs typeface="Trebuchet MS"/>
              </a:rPr>
              <a:t> </a:t>
            </a:r>
            <a:r>
              <a:rPr lang="it-IT" sz="2800" spc="-80" dirty="0">
                <a:latin typeface="Trebuchet MS"/>
                <a:cs typeface="Trebuchet MS"/>
              </a:rPr>
              <a:t>of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100" dirty="0" err="1">
                <a:latin typeface="Trebuchet MS"/>
                <a:cs typeface="Trebuchet MS"/>
              </a:rPr>
              <a:t>various</a:t>
            </a:r>
            <a:r>
              <a:rPr lang="it-IT" sz="2800" spc="-165" dirty="0">
                <a:latin typeface="Trebuchet MS"/>
                <a:cs typeface="Trebuchet MS"/>
              </a:rPr>
              <a:t> </a:t>
            </a:r>
            <a:r>
              <a:rPr lang="it-IT" sz="2800" spc="-120" dirty="0" err="1">
                <a:latin typeface="Trebuchet MS"/>
                <a:cs typeface="Trebuchet MS"/>
              </a:rPr>
              <a:t>types</a:t>
            </a:r>
            <a:r>
              <a:rPr lang="it-IT" sz="2800" spc="-120" dirty="0">
                <a:latin typeface="Trebuchet MS"/>
                <a:cs typeface="Trebuchet MS"/>
              </a:rPr>
              <a:t>.</a:t>
            </a:r>
            <a:r>
              <a:rPr lang="it-IT" sz="2800" spc="-185" dirty="0">
                <a:latin typeface="Trebuchet MS"/>
                <a:cs typeface="Trebuchet MS"/>
              </a:rPr>
              <a:t> </a:t>
            </a:r>
          </a:p>
          <a:p>
            <a:pPr marL="584200" indent="-342900">
              <a:buFont typeface="Arial" charset="0"/>
              <a:buChar char="•"/>
            </a:pPr>
            <a:endParaRPr lang="it-IT" sz="2800" spc="-185" dirty="0">
              <a:latin typeface="Trebuchet MS"/>
              <a:cs typeface="Trebuchet MS"/>
            </a:endParaRPr>
          </a:p>
          <a:p>
            <a:pPr marL="584200" indent="-342900">
              <a:buFont typeface="Arial" charset="0"/>
              <a:buChar char="•"/>
            </a:pPr>
            <a:r>
              <a:rPr lang="it-IT" sz="2800" spc="-50" dirty="0" err="1">
                <a:latin typeface="Trebuchet MS"/>
                <a:cs typeface="Trebuchet MS"/>
              </a:rPr>
              <a:t>Numerous</a:t>
            </a:r>
            <a:r>
              <a:rPr lang="it-IT" sz="2800" spc="-155" dirty="0">
                <a:latin typeface="Trebuchet MS"/>
                <a:cs typeface="Trebuchet MS"/>
              </a:rPr>
              <a:t> </a:t>
            </a:r>
            <a:r>
              <a:rPr lang="it-IT" sz="2800" spc="-120" dirty="0">
                <a:latin typeface="Trebuchet MS"/>
                <a:cs typeface="Trebuchet MS"/>
              </a:rPr>
              <a:t>computer</a:t>
            </a:r>
            <a:r>
              <a:rPr lang="it-IT" sz="2800" spc="-190" dirty="0">
                <a:latin typeface="Trebuchet MS"/>
                <a:cs typeface="Trebuchet MS"/>
              </a:rPr>
              <a:t> </a:t>
            </a:r>
            <a:r>
              <a:rPr lang="it-IT" sz="2800" spc="-80" dirty="0" err="1">
                <a:latin typeface="Trebuchet MS"/>
                <a:cs typeface="Trebuchet MS"/>
              </a:rPr>
              <a:t>tools</a:t>
            </a:r>
            <a:r>
              <a:rPr lang="it-IT" sz="2800" spc="-160" dirty="0">
                <a:latin typeface="Trebuchet MS"/>
                <a:cs typeface="Trebuchet MS"/>
              </a:rPr>
              <a:t> </a:t>
            </a:r>
            <a:r>
              <a:rPr lang="it-IT" sz="2800" spc="-155" dirty="0">
                <a:latin typeface="Trebuchet MS"/>
                <a:cs typeface="Trebuchet MS"/>
              </a:rPr>
              <a:t>can,</a:t>
            </a:r>
            <a:r>
              <a:rPr lang="it-IT" sz="2800" spc="-150" dirty="0">
                <a:latin typeface="Trebuchet MS"/>
                <a:cs typeface="Trebuchet MS"/>
              </a:rPr>
              <a:t> </a:t>
            </a:r>
            <a:r>
              <a:rPr lang="it-IT" sz="2800" spc="-55" dirty="0">
                <a:latin typeface="Trebuchet MS"/>
                <a:cs typeface="Trebuchet MS"/>
              </a:rPr>
              <a:t>or</a:t>
            </a:r>
            <a:r>
              <a:rPr lang="it-IT" sz="2800" spc="-160" dirty="0">
                <a:latin typeface="Trebuchet MS"/>
                <a:cs typeface="Trebuchet MS"/>
              </a:rPr>
              <a:t> </a:t>
            </a:r>
            <a:r>
              <a:rPr lang="it-IT" sz="2800" spc="-110" dirty="0" err="1">
                <a:latin typeface="Trebuchet MS"/>
                <a:cs typeface="Trebuchet MS"/>
              </a:rPr>
              <a:t>could</a:t>
            </a:r>
            <a:r>
              <a:rPr lang="it-IT" sz="2800" spc="-110" dirty="0">
                <a:latin typeface="Trebuchet MS"/>
                <a:cs typeface="Trebuchet MS"/>
              </a:rPr>
              <a:t>,</a:t>
            </a:r>
            <a:r>
              <a:rPr lang="it-IT" sz="2800" spc="-165" dirty="0">
                <a:latin typeface="Trebuchet MS"/>
                <a:cs typeface="Trebuchet MS"/>
              </a:rPr>
              <a:t> </a:t>
            </a:r>
            <a:r>
              <a:rPr lang="it-IT" sz="2800" spc="-85" dirty="0">
                <a:latin typeface="Trebuchet MS"/>
                <a:cs typeface="Trebuchet MS"/>
              </a:rPr>
              <a:t>be</a:t>
            </a:r>
            <a:r>
              <a:rPr lang="it-IT" sz="2800" dirty="0">
                <a:latin typeface="Trebuchet MS"/>
                <a:cs typeface="Trebuchet MS"/>
              </a:rPr>
              <a:t> </a:t>
            </a:r>
            <a:r>
              <a:rPr lang="it-IT" sz="2800" spc="-60" dirty="0" err="1">
                <a:latin typeface="Trebuchet MS"/>
                <a:cs typeface="Trebuchet MS"/>
              </a:rPr>
              <a:t>used</a:t>
            </a:r>
            <a:r>
              <a:rPr lang="it-IT" sz="2800" spc="-155" dirty="0">
                <a:latin typeface="Trebuchet MS"/>
                <a:cs typeface="Trebuchet MS"/>
              </a:rPr>
              <a:t> </a:t>
            </a:r>
            <a:r>
              <a:rPr lang="it-IT" sz="2800" spc="-85" dirty="0">
                <a:latin typeface="Trebuchet MS"/>
                <a:cs typeface="Trebuchet MS"/>
              </a:rPr>
              <a:t>to</a:t>
            </a:r>
            <a:r>
              <a:rPr lang="it-IT" sz="2800" spc="-150" dirty="0">
                <a:latin typeface="Trebuchet MS"/>
                <a:cs typeface="Trebuchet MS"/>
              </a:rPr>
              <a:t> </a:t>
            </a:r>
            <a:r>
              <a:rPr lang="it-IT" sz="2800" spc="-125" dirty="0" err="1">
                <a:latin typeface="Trebuchet MS"/>
                <a:cs typeface="Trebuchet MS"/>
              </a:rPr>
              <a:t>enhance</a:t>
            </a:r>
            <a:r>
              <a:rPr lang="it-IT" sz="2800" spc="-155" dirty="0">
                <a:latin typeface="Trebuchet MS"/>
                <a:cs typeface="Trebuchet MS"/>
              </a:rPr>
              <a:t> </a:t>
            </a:r>
            <a:r>
              <a:rPr lang="it-IT" sz="2800" spc="-120" dirty="0">
                <a:latin typeface="Trebuchet MS"/>
                <a:cs typeface="Trebuchet MS"/>
              </a:rPr>
              <a:t>the</a:t>
            </a:r>
            <a:r>
              <a:rPr lang="it-IT" sz="2800" spc="-150" dirty="0">
                <a:latin typeface="Trebuchet MS"/>
                <a:cs typeface="Trebuchet MS"/>
              </a:rPr>
              <a:t> </a:t>
            </a:r>
            <a:r>
              <a:rPr lang="it-IT" sz="2800" spc="-155" dirty="0" err="1">
                <a:latin typeface="Trebuchet MS"/>
                <a:cs typeface="Trebuchet MS"/>
              </a:rPr>
              <a:t>efficiency</a:t>
            </a:r>
            <a:r>
              <a:rPr lang="it-IT" sz="2800" spc="-155" dirty="0">
                <a:latin typeface="Trebuchet MS"/>
                <a:cs typeface="Trebuchet MS"/>
              </a:rPr>
              <a:t>,</a:t>
            </a:r>
            <a:r>
              <a:rPr lang="it-IT" sz="2800" spc="-175" dirty="0">
                <a:latin typeface="Trebuchet MS"/>
                <a:cs typeface="Trebuchet MS"/>
              </a:rPr>
              <a:t> </a:t>
            </a:r>
            <a:r>
              <a:rPr lang="it-IT" sz="2800" spc="-105" dirty="0" err="1">
                <a:latin typeface="Trebuchet MS"/>
                <a:cs typeface="Trebuchet MS"/>
              </a:rPr>
              <a:t>speed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100" dirty="0">
                <a:latin typeface="Trebuchet MS"/>
                <a:cs typeface="Trebuchet MS"/>
              </a:rPr>
              <a:t>or</a:t>
            </a:r>
            <a:r>
              <a:rPr lang="it-IT" sz="2800" spc="-160" dirty="0">
                <a:latin typeface="Trebuchet MS"/>
                <a:cs typeface="Trebuchet MS"/>
              </a:rPr>
              <a:t> </a:t>
            </a:r>
            <a:r>
              <a:rPr lang="it-IT" sz="2800" spc="-100" dirty="0" err="1">
                <a:latin typeface="Trebuchet MS"/>
                <a:cs typeface="Trebuchet MS"/>
              </a:rPr>
              <a:t>quality</a:t>
            </a:r>
            <a:r>
              <a:rPr lang="it-IT" sz="2800" spc="-175" dirty="0">
                <a:latin typeface="Trebuchet MS"/>
                <a:cs typeface="Trebuchet MS"/>
              </a:rPr>
              <a:t> </a:t>
            </a:r>
            <a:r>
              <a:rPr lang="it-IT" sz="2800" spc="-80" dirty="0">
                <a:latin typeface="Trebuchet MS"/>
                <a:cs typeface="Trebuchet MS"/>
              </a:rPr>
              <a:t>of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90" dirty="0">
                <a:latin typeface="Trebuchet MS"/>
                <a:cs typeface="Trebuchet MS"/>
              </a:rPr>
              <a:t>some</a:t>
            </a:r>
            <a:r>
              <a:rPr lang="it-IT" sz="2800" spc="-170" dirty="0">
                <a:latin typeface="Trebuchet MS"/>
                <a:cs typeface="Trebuchet MS"/>
              </a:rPr>
              <a:t> </a:t>
            </a:r>
            <a:r>
              <a:rPr lang="it-IT" sz="2800" spc="-80" dirty="0">
                <a:latin typeface="Trebuchet MS"/>
                <a:cs typeface="Trebuchet MS"/>
              </a:rPr>
              <a:t>of</a:t>
            </a:r>
            <a:r>
              <a:rPr lang="it-IT" sz="2800" spc="-145" dirty="0">
                <a:latin typeface="Trebuchet MS"/>
                <a:cs typeface="Trebuchet MS"/>
              </a:rPr>
              <a:t> </a:t>
            </a:r>
            <a:r>
              <a:rPr lang="it-IT" sz="2800" spc="-110" dirty="0" err="1">
                <a:latin typeface="Trebuchet MS"/>
                <a:cs typeface="Trebuchet MS"/>
              </a:rPr>
              <a:t>these</a:t>
            </a:r>
            <a:r>
              <a:rPr lang="it-IT" sz="2800" spc="-170" dirty="0">
                <a:latin typeface="Trebuchet MS"/>
                <a:cs typeface="Trebuchet MS"/>
              </a:rPr>
              <a:t> </a:t>
            </a:r>
            <a:r>
              <a:rPr lang="it-IT" sz="2800" spc="-100" dirty="0" err="1">
                <a:latin typeface="Trebuchet MS"/>
                <a:cs typeface="Trebuchet MS"/>
              </a:rPr>
              <a:t>tasks</a:t>
            </a:r>
            <a:r>
              <a:rPr lang="it-IT" sz="2800" spc="-150" dirty="0">
                <a:latin typeface="Trebuchet MS"/>
                <a:cs typeface="Trebuchet MS"/>
              </a:rPr>
              <a:t> </a:t>
            </a:r>
            <a:r>
              <a:rPr lang="it-IT" sz="2800" spc="-100" dirty="0">
                <a:latin typeface="Trebuchet MS"/>
                <a:cs typeface="Trebuchet MS"/>
              </a:rPr>
              <a:t>or</a:t>
            </a:r>
            <a:r>
              <a:rPr lang="it-IT" sz="2800" spc="-165" dirty="0">
                <a:latin typeface="Trebuchet MS"/>
                <a:cs typeface="Trebuchet MS"/>
              </a:rPr>
              <a:t> </a:t>
            </a:r>
            <a:r>
              <a:rPr lang="it-IT" sz="2800" spc="-120" dirty="0" err="1">
                <a:latin typeface="Trebuchet MS"/>
                <a:cs typeface="Trebuchet MS"/>
              </a:rPr>
              <a:t>their</a:t>
            </a:r>
            <a:r>
              <a:rPr lang="it-IT" sz="2800" spc="-120" dirty="0">
                <a:latin typeface="Trebuchet MS"/>
                <a:cs typeface="Trebuchet MS"/>
              </a:rPr>
              <a:t>  </a:t>
            </a:r>
            <a:r>
              <a:rPr lang="it-IT" sz="2800" spc="-125" dirty="0" err="1">
                <a:latin typeface="Trebuchet MS"/>
                <a:cs typeface="Trebuchet MS"/>
              </a:rPr>
              <a:t>results</a:t>
            </a:r>
            <a:r>
              <a:rPr lang="it-IT" sz="2800" spc="-125" dirty="0">
                <a:latin typeface="Trebuchet MS"/>
                <a:cs typeface="Trebuchet MS"/>
              </a:rPr>
              <a:t>.</a:t>
            </a:r>
            <a:endParaRPr lang="it-IT" sz="2800" dirty="0">
              <a:latin typeface="Trebuchet MS"/>
              <a:cs typeface="Trebuchet MS"/>
            </a:endParaRPr>
          </a:p>
          <a:p>
            <a:pPr marL="12700">
              <a:lnSpc>
                <a:spcPts val="2039"/>
              </a:lnSpc>
              <a:spcBef>
                <a:spcPts val="105"/>
              </a:spcBef>
              <a:tabLst>
                <a:tab pos="240665" algn="l"/>
                <a:tab pos="241300" algn="l"/>
              </a:tabLst>
            </a:pPr>
            <a:endParaRPr sz="2800" dirty="0">
              <a:latin typeface="Trebuchet MS"/>
              <a:cs typeface="Trebuchet MS"/>
            </a:endParaRPr>
          </a:p>
          <a:p>
            <a:pPr marR="5080" algn="r">
              <a:lnSpc>
                <a:spcPts val="1635"/>
              </a:lnSpc>
            </a:pPr>
            <a:r>
              <a:rPr sz="1600" spc="-75" dirty="0">
                <a:latin typeface="Trebuchet MS"/>
                <a:cs typeface="Trebuchet MS"/>
              </a:rPr>
              <a:t>Alcina </a:t>
            </a:r>
            <a:r>
              <a:rPr sz="1600" spc="-100" dirty="0">
                <a:latin typeface="Trebuchet MS"/>
                <a:cs typeface="Trebuchet MS"/>
              </a:rPr>
              <a:t>A. </a:t>
            </a:r>
            <a:r>
              <a:rPr sz="1600" spc="-65" dirty="0">
                <a:latin typeface="Trebuchet MS"/>
                <a:cs typeface="Trebuchet MS"/>
              </a:rPr>
              <a:t>(2008) </a:t>
            </a:r>
            <a:r>
              <a:rPr sz="1600" spc="-80" dirty="0">
                <a:latin typeface="Trebuchet MS"/>
                <a:cs typeface="Trebuchet MS"/>
              </a:rPr>
              <a:t>«Translation </a:t>
            </a:r>
            <a:r>
              <a:rPr sz="1600" spc="-70" dirty="0">
                <a:latin typeface="Trebuchet MS"/>
                <a:cs typeface="Trebuchet MS"/>
              </a:rPr>
              <a:t>technologies </a:t>
            </a:r>
            <a:r>
              <a:rPr sz="1600" b="1" spc="-100" dirty="0">
                <a:latin typeface="Trebuchet MS"/>
                <a:cs typeface="Trebuchet MS"/>
              </a:rPr>
              <a:t>- </a:t>
            </a:r>
            <a:r>
              <a:rPr sz="1600" spc="-90" dirty="0">
                <a:latin typeface="Trebuchet MS"/>
                <a:cs typeface="Trebuchet MS"/>
              </a:rPr>
              <a:t>Scope, </a:t>
            </a:r>
            <a:r>
              <a:rPr sz="1600" spc="-60" dirty="0">
                <a:latin typeface="Trebuchet MS"/>
                <a:cs typeface="Trebuchet MS"/>
              </a:rPr>
              <a:t>tools </a:t>
            </a:r>
            <a:r>
              <a:rPr sz="1600" spc="-55" dirty="0">
                <a:latin typeface="Trebuchet MS"/>
                <a:cs typeface="Trebuchet MS"/>
              </a:rPr>
              <a:t>and</a:t>
            </a:r>
            <a:r>
              <a:rPr sz="1600" spc="-340" dirty="0">
                <a:latin typeface="Trebuchet MS"/>
                <a:cs typeface="Trebuchet MS"/>
              </a:rPr>
              <a:t> </a:t>
            </a:r>
            <a:r>
              <a:rPr sz="1600" spc="-75" dirty="0">
                <a:latin typeface="Trebuchet MS"/>
                <a:cs typeface="Trebuchet MS"/>
              </a:rPr>
              <a:t>resources».</a:t>
            </a:r>
            <a:endParaRPr sz="1600" dirty="0">
              <a:latin typeface="Trebuchet MS"/>
              <a:cs typeface="Trebuchet MS"/>
            </a:endParaRPr>
          </a:p>
          <a:p>
            <a:pPr marR="5080" algn="r">
              <a:lnSpc>
                <a:spcPts val="1635"/>
              </a:lnSpc>
            </a:pPr>
            <a:r>
              <a:rPr sz="1600" i="1" spc="-114" dirty="0">
                <a:latin typeface="Trebuchet MS"/>
                <a:cs typeface="Trebuchet MS"/>
              </a:rPr>
              <a:t>Target </a:t>
            </a:r>
            <a:r>
              <a:rPr sz="1600" spc="-90" dirty="0">
                <a:latin typeface="Trebuchet MS"/>
                <a:cs typeface="Trebuchet MS"/>
              </a:rPr>
              <a:t>20:1,</a:t>
            </a:r>
            <a:r>
              <a:rPr sz="1600" spc="-165" dirty="0">
                <a:latin typeface="Trebuchet MS"/>
                <a:cs typeface="Trebuchet MS"/>
              </a:rPr>
              <a:t> </a:t>
            </a:r>
            <a:r>
              <a:rPr sz="1600" dirty="0">
                <a:latin typeface="Trebuchet MS"/>
                <a:cs typeface="Trebuchet MS"/>
              </a:rPr>
              <a:t>79–102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98779"/>
            <a:ext cx="70529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60" dirty="0"/>
              <a:t>Degrees </a:t>
            </a:r>
            <a:r>
              <a:rPr spc="-175" dirty="0"/>
              <a:t>of </a:t>
            </a:r>
            <a:r>
              <a:rPr spc="-235" dirty="0"/>
              <a:t>Translation</a:t>
            </a:r>
            <a:r>
              <a:rPr spc="-630" dirty="0"/>
              <a:t> </a:t>
            </a:r>
            <a:r>
              <a:rPr spc="-185" dirty="0"/>
              <a:t>automation</a:t>
            </a:r>
          </a:p>
        </p:txBody>
      </p:sp>
      <p:sp>
        <p:nvSpPr>
          <p:cNvPr id="3" name="object 3"/>
          <p:cNvSpPr/>
          <p:nvPr/>
        </p:nvSpPr>
        <p:spPr>
          <a:xfrm>
            <a:off x="660995" y="2212876"/>
            <a:ext cx="7729257" cy="34765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7340" y="1295145"/>
            <a:ext cx="8585835" cy="509126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039"/>
              </a:lnSpc>
              <a:spcBef>
                <a:spcPts val="105"/>
              </a:spcBef>
              <a:tabLst>
                <a:tab pos="240665" algn="l"/>
                <a:tab pos="241300" algn="l"/>
              </a:tabLst>
            </a:pPr>
            <a:endParaRPr lang="it-IT" sz="2400" spc="-110" dirty="0">
              <a:latin typeface="Trebuchet MS"/>
              <a:cs typeface="Trebuchet MS"/>
            </a:endParaRPr>
          </a:p>
          <a:p>
            <a:pPr marL="355600" indent="-342900">
              <a:lnSpc>
                <a:spcPts val="2039"/>
              </a:lnSpc>
              <a:spcBef>
                <a:spcPts val="105"/>
              </a:spcBef>
              <a:buFont typeface="Arial" charset="0"/>
              <a:buChar char="•"/>
              <a:tabLst>
                <a:tab pos="240665" algn="l"/>
                <a:tab pos="241300" algn="l"/>
              </a:tabLst>
            </a:pPr>
            <a:r>
              <a:rPr sz="2400" spc="-110" dirty="0">
                <a:latin typeface="Trebuchet MS"/>
                <a:cs typeface="Trebuchet MS"/>
              </a:rPr>
              <a:t>The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term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b="1" i="1" spc="-80" dirty="0">
                <a:solidFill>
                  <a:srgbClr val="006FC0"/>
                </a:solidFill>
                <a:latin typeface="Arial"/>
                <a:cs typeface="Arial"/>
              </a:rPr>
              <a:t>traditional</a:t>
            </a:r>
            <a:r>
              <a:rPr sz="2400" b="1" i="1" spc="-150" dirty="0">
                <a:solidFill>
                  <a:srgbClr val="006FC0"/>
                </a:solidFill>
                <a:latin typeface="Arial"/>
                <a:cs typeface="Arial"/>
              </a:rPr>
              <a:t> human</a:t>
            </a:r>
            <a:r>
              <a:rPr sz="2400" b="1" i="1" spc="-1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i="1" spc="-100" dirty="0">
                <a:solidFill>
                  <a:srgbClr val="006FC0"/>
                </a:solidFill>
                <a:latin typeface="Arial"/>
                <a:cs typeface="Arial"/>
              </a:rPr>
              <a:t>translation</a:t>
            </a:r>
            <a:r>
              <a:rPr sz="2400" b="1" i="1" spc="-1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is</a:t>
            </a:r>
            <a:r>
              <a:rPr sz="2400" spc="-140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understood</a:t>
            </a:r>
            <a:r>
              <a:rPr sz="2400" spc="-170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to</a:t>
            </a:r>
            <a:r>
              <a:rPr sz="2400" spc="-15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refer</a:t>
            </a:r>
            <a:r>
              <a:rPr sz="2400" spc="-150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to</a:t>
            </a:r>
            <a:r>
              <a:rPr sz="2400" spc="-150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translation</a:t>
            </a:r>
            <a:endParaRPr sz="2400" dirty="0">
              <a:latin typeface="Trebuchet MS"/>
              <a:cs typeface="Trebuchet MS"/>
            </a:endParaRPr>
          </a:p>
          <a:p>
            <a:pPr marL="241300">
              <a:lnSpc>
                <a:spcPts val="2039"/>
              </a:lnSpc>
            </a:pPr>
            <a:r>
              <a:rPr sz="2400" spc="-75" dirty="0">
                <a:latin typeface="Trebuchet MS"/>
                <a:cs typeface="Trebuchet MS"/>
              </a:rPr>
              <a:t>without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any</a:t>
            </a:r>
            <a:r>
              <a:rPr sz="2400" spc="-165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kind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of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automation</a:t>
            </a:r>
            <a:endParaRPr lang="it-IT" sz="2400" spc="-95" dirty="0">
              <a:latin typeface="Trebuchet MS"/>
              <a:cs typeface="Trebuchet MS"/>
            </a:endParaRPr>
          </a:p>
          <a:p>
            <a:pPr marL="241300">
              <a:lnSpc>
                <a:spcPts val="2039"/>
              </a:lnSpc>
            </a:pPr>
            <a:endParaRPr lang="it-IT" sz="2400" b="1" i="1" spc="-95" dirty="0">
              <a:solidFill>
                <a:srgbClr val="006FC0"/>
              </a:solidFill>
              <a:latin typeface="Trebuchet MS"/>
              <a:cs typeface="Trebuchet MS"/>
            </a:endParaRPr>
          </a:p>
          <a:p>
            <a:pPr marL="584200" indent="-342900">
              <a:lnSpc>
                <a:spcPts val="2039"/>
              </a:lnSpc>
              <a:buFont typeface="Arial" charset="0"/>
              <a:buChar char="•"/>
            </a:pPr>
            <a:r>
              <a:rPr lang="it-IT" sz="2400" b="1" i="1" spc="-105" dirty="0" err="1">
                <a:solidFill>
                  <a:srgbClr val="006FC0"/>
                </a:solidFill>
                <a:latin typeface="Arial"/>
                <a:cs typeface="Arial"/>
              </a:rPr>
              <a:t>F</a:t>
            </a:r>
            <a:r>
              <a:rPr sz="2400" b="1" i="1" spc="-105" dirty="0">
                <a:solidFill>
                  <a:srgbClr val="006FC0"/>
                </a:solidFill>
                <a:latin typeface="Arial"/>
                <a:cs typeface="Arial"/>
              </a:rPr>
              <a:t>ully</a:t>
            </a:r>
            <a:r>
              <a:rPr sz="2400" b="1" i="1" spc="-114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i="1" spc="-110" dirty="0">
                <a:solidFill>
                  <a:srgbClr val="006FC0"/>
                </a:solidFill>
                <a:latin typeface="Arial"/>
                <a:cs typeface="Arial"/>
              </a:rPr>
              <a:t>automatic</a:t>
            </a:r>
            <a:r>
              <a:rPr sz="2400" b="1" i="1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i="1" spc="-145" dirty="0">
                <a:solidFill>
                  <a:srgbClr val="006FC0"/>
                </a:solidFill>
                <a:latin typeface="Arial"/>
                <a:cs typeface="Arial"/>
              </a:rPr>
              <a:t>high</a:t>
            </a:r>
            <a:r>
              <a:rPr sz="2400" b="1" i="1" spc="-1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i="1" spc="-95" dirty="0">
                <a:solidFill>
                  <a:srgbClr val="006FC0"/>
                </a:solidFill>
                <a:latin typeface="Arial"/>
                <a:cs typeface="Arial"/>
              </a:rPr>
              <a:t>quality</a:t>
            </a:r>
            <a:r>
              <a:rPr sz="2400" b="1" i="1" spc="-1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i="1" spc="-105" dirty="0">
                <a:solidFill>
                  <a:srgbClr val="006FC0"/>
                </a:solidFill>
                <a:latin typeface="Arial"/>
                <a:cs typeface="Arial"/>
              </a:rPr>
              <a:t>translation</a:t>
            </a:r>
            <a:r>
              <a:rPr sz="2400" b="1" i="1" spc="-1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i="1" spc="-125" dirty="0">
                <a:solidFill>
                  <a:srgbClr val="006FC0"/>
                </a:solidFill>
                <a:latin typeface="Trebuchet MS"/>
                <a:cs typeface="Trebuchet MS"/>
              </a:rPr>
              <a:t>(FAHQT)</a:t>
            </a:r>
            <a:r>
              <a:rPr lang="it-IT" sz="2400" dirty="0">
                <a:latin typeface="Trebuchet MS"/>
                <a:cs typeface="Trebuchet MS"/>
              </a:rPr>
              <a:t> </a:t>
            </a:r>
            <a:r>
              <a:rPr sz="2400" spc="-65" dirty="0">
                <a:solidFill>
                  <a:srgbClr val="006FC0"/>
                </a:solidFill>
                <a:latin typeface="Trebuchet MS"/>
                <a:cs typeface="Trebuchet MS"/>
              </a:rPr>
              <a:t>means</a:t>
            </a:r>
            <a:r>
              <a:rPr sz="24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006FC0"/>
                </a:solidFill>
                <a:latin typeface="Trebuchet MS"/>
                <a:cs typeface="Trebuchet MS"/>
              </a:rPr>
              <a:t>translation</a:t>
            </a:r>
            <a:r>
              <a:rPr sz="2400" spc="-12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solidFill>
                  <a:srgbClr val="006FC0"/>
                </a:solidFill>
                <a:latin typeface="Trebuchet MS"/>
                <a:cs typeface="Trebuchet MS"/>
              </a:rPr>
              <a:t>that</a:t>
            </a:r>
            <a:r>
              <a:rPr sz="24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70" dirty="0">
                <a:solidFill>
                  <a:srgbClr val="006FC0"/>
                </a:solidFill>
                <a:latin typeface="Trebuchet MS"/>
                <a:cs typeface="Trebuchet MS"/>
              </a:rPr>
              <a:t>is</a:t>
            </a:r>
            <a:r>
              <a:rPr sz="24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85" dirty="0">
                <a:solidFill>
                  <a:srgbClr val="006FC0"/>
                </a:solidFill>
                <a:latin typeface="Trebuchet MS"/>
                <a:cs typeface="Trebuchet MS"/>
              </a:rPr>
              <a:t>performed</a:t>
            </a:r>
            <a:r>
              <a:rPr sz="24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80" dirty="0">
                <a:solidFill>
                  <a:srgbClr val="006FC0"/>
                </a:solidFill>
                <a:latin typeface="Trebuchet MS"/>
                <a:cs typeface="Trebuchet MS"/>
              </a:rPr>
              <a:t>wholly</a:t>
            </a:r>
            <a:r>
              <a:rPr sz="24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80" dirty="0">
                <a:solidFill>
                  <a:srgbClr val="006FC0"/>
                </a:solidFill>
                <a:latin typeface="Trebuchet MS"/>
                <a:cs typeface="Trebuchet MS"/>
              </a:rPr>
              <a:t>by</a:t>
            </a:r>
            <a:r>
              <a:rPr sz="24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solidFill>
                  <a:srgbClr val="006FC0"/>
                </a:solidFill>
                <a:latin typeface="Trebuchet MS"/>
                <a:cs typeface="Trebuchet MS"/>
              </a:rPr>
              <a:t>the</a:t>
            </a:r>
            <a:r>
              <a:rPr sz="24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120" dirty="0">
                <a:solidFill>
                  <a:srgbClr val="006FC0"/>
                </a:solidFill>
                <a:latin typeface="Trebuchet MS"/>
                <a:cs typeface="Trebuchet MS"/>
              </a:rPr>
              <a:t>computer</a:t>
            </a:r>
            <a:r>
              <a:rPr sz="2400" spc="-120" dirty="0">
                <a:latin typeface="Trebuchet MS"/>
                <a:cs typeface="Trebuchet MS"/>
              </a:rPr>
              <a:t>,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without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any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kind</a:t>
            </a:r>
            <a:r>
              <a:rPr sz="2400" spc="-140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of</a:t>
            </a:r>
            <a:endParaRPr sz="2400" dirty="0">
              <a:latin typeface="Trebuchet MS"/>
              <a:cs typeface="Trebuchet MS"/>
            </a:endParaRPr>
          </a:p>
          <a:p>
            <a:pPr marL="241300">
              <a:lnSpc>
                <a:spcPts val="1680"/>
              </a:lnSpc>
            </a:pPr>
            <a:r>
              <a:rPr sz="2400" spc="-55" dirty="0">
                <a:latin typeface="Trebuchet MS"/>
                <a:cs typeface="Trebuchet MS"/>
              </a:rPr>
              <a:t>human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involvement,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65" dirty="0">
                <a:latin typeface="Trebuchet MS"/>
                <a:cs typeface="Trebuchet MS"/>
              </a:rPr>
              <a:t>and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is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of</a:t>
            </a:r>
            <a:r>
              <a:rPr sz="2400" spc="-15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“high</a:t>
            </a:r>
            <a:r>
              <a:rPr sz="2400" spc="-18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quality”</a:t>
            </a:r>
            <a:endParaRPr lang="it-IT" sz="2400" spc="-140" dirty="0">
              <a:latin typeface="Trebuchet MS"/>
              <a:cs typeface="Trebuchet MS"/>
            </a:endParaRPr>
          </a:p>
          <a:p>
            <a:pPr marL="241300">
              <a:lnSpc>
                <a:spcPts val="1680"/>
              </a:lnSpc>
            </a:pPr>
            <a:endParaRPr lang="it-IT" sz="2400" b="1" i="1" spc="-140" dirty="0">
              <a:solidFill>
                <a:srgbClr val="006FC0"/>
              </a:solidFill>
              <a:latin typeface="Trebuchet MS"/>
              <a:cs typeface="Trebuchet MS"/>
            </a:endParaRPr>
          </a:p>
          <a:p>
            <a:pPr marL="584200" indent="-342900">
              <a:lnSpc>
                <a:spcPts val="1680"/>
              </a:lnSpc>
              <a:buFont typeface="Arial" charset="0"/>
              <a:buChar char="•"/>
            </a:pPr>
            <a:r>
              <a:rPr sz="2400" b="1" i="1" spc="-130" dirty="0">
                <a:solidFill>
                  <a:srgbClr val="006FC0"/>
                </a:solidFill>
                <a:latin typeface="Arial"/>
                <a:cs typeface="Arial"/>
              </a:rPr>
              <a:t>Human-aided </a:t>
            </a:r>
            <a:r>
              <a:rPr sz="2400" b="1" i="1" spc="-150" dirty="0">
                <a:solidFill>
                  <a:srgbClr val="006FC0"/>
                </a:solidFill>
                <a:latin typeface="Arial"/>
                <a:cs typeface="Arial"/>
              </a:rPr>
              <a:t>machine </a:t>
            </a:r>
            <a:r>
              <a:rPr sz="2400" b="1" i="1" spc="-100" dirty="0">
                <a:solidFill>
                  <a:srgbClr val="006FC0"/>
                </a:solidFill>
                <a:latin typeface="Arial"/>
                <a:cs typeface="Arial"/>
              </a:rPr>
              <a:t>translation </a:t>
            </a:r>
            <a:r>
              <a:rPr sz="2400" b="1" i="1" spc="-110" dirty="0">
                <a:solidFill>
                  <a:srgbClr val="006FC0"/>
                </a:solidFill>
                <a:latin typeface="Arial"/>
                <a:cs typeface="Arial"/>
              </a:rPr>
              <a:t>(HAMT) </a:t>
            </a:r>
            <a:r>
              <a:rPr sz="2400" spc="-110" dirty="0">
                <a:latin typeface="Trebuchet MS"/>
                <a:cs typeface="Trebuchet MS"/>
              </a:rPr>
              <a:t>refers </a:t>
            </a:r>
            <a:r>
              <a:rPr sz="2400" spc="-85" dirty="0">
                <a:latin typeface="Trebuchet MS"/>
                <a:cs typeface="Trebuchet MS"/>
              </a:rPr>
              <a:t>to </a:t>
            </a:r>
            <a:r>
              <a:rPr sz="2400" spc="-80" dirty="0">
                <a:latin typeface="Trebuchet MS"/>
                <a:cs typeface="Trebuchet MS"/>
              </a:rPr>
              <a:t>systems </a:t>
            </a:r>
            <a:r>
              <a:rPr sz="2400" spc="-75" dirty="0">
                <a:latin typeface="Trebuchet MS"/>
                <a:cs typeface="Trebuchet MS"/>
              </a:rPr>
              <a:t>in </a:t>
            </a:r>
            <a:r>
              <a:rPr sz="2400" spc="-85" dirty="0">
                <a:latin typeface="Trebuchet MS"/>
                <a:cs typeface="Trebuchet MS"/>
              </a:rPr>
              <a:t>which</a:t>
            </a:r>
            <a:r>
              <a:rPr sz="2400" spc="-450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the</a:t>
            </a:r>
            <a:endParaRPr sz="2400" dirty="0">
              <a:latin typeface="Trebuchet MS"/>
              <a:cs typeface="Trebuchet MS"/>
            </a:endParaRPr>
          </a:p>
          <a:p>
            <a:pPr marL="241300">
              <a:lnSpc>
                <a:spcPts val="1680"/>
              </a:lnSpc>
            </a:pPr>
            <a:r>
              <a:rPr sz="2400" spc="-90" dirty="0">
                <a:latin typeface="Trebuchet MS"/>
                <a:cs typeface="Trebuchet MS"/>
              </a:rPr>
              <a:t>translation</a:t>
            </a:r>
            <a:r>
              <a:rPr sz="2400" spc="-135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is</a:t>
            </a:r>
            <a:r>
              <a:rPr sz="2400" spc="-140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essentially</a:t>
            </a:r>
            <a:r>
              <a:rPr sz="2400" spc="-12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carried</a:t>
            </a:r>
            <a:r>
              <a:rPr sz="2400" spc="-145" dirty="0">
                <a:latin typeface="Trebuchet MS"/>
                <a:cs typeface="Trebuchet MS"/>
              </a:rPr>
              <a:t> </a:t>
            </a:r>
            <a:r>
              <a:rPr sz="2400" spc="-65" dirty="0">
                <a:latin typeface="Trebuchet MS"/>
                <a:cs typeface="Trebuchet MS"/>
              </a:rPr>
              <a:t>out</a:t>
            </a:r>
            <a:r>
              <a:rPr sz="2400" spc="-150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by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the</a:t>
            </a:r>
            <a:r>
              <a:rPr sz="2400" spc="-145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Trebuchet MS"/>
                <a:cs typeface="Trebuchet MS"/>
              </a:rPr>
              <a:t>program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itself,</a:t>
            </a:r>
            <a:r>
              <a:rPr sz="2400" spc="-130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but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aid</a:t>
            </a:r>
            <a:r>
              <a:rPr sz="2400" spc="-155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required</a:t>
            </a:r>
            <a:r>
              <a:rPr sz="2400" spc="-145" dirty="0"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from</a:t>
            </a:r>
            <a:endParaRPr sz="2400" dirty="0">
              <a:latin typeface="Trebuchet MS"/>
              <a:cs typeface="Trebuchet MS"/>
            </a:endParaRPr>
          </a:p>
          <a:p>
            <a:pPr marL="241300" marR="71120">
              <a:lnSpc>
                <a:spcPct val="70000"/>
              </a:lnSpc>
              <a:spcBef>
                <a:spcPts val="360"/>
              </a:spcBef>
            </a:pPr>
            <a:r>
              <a:rPr lang="it-IT" sz="2400" spc="-50" dirty="0">
                <a:latin typeface="Trebuchet MS"/>
                <a:cs typeface="Trebuchet MS"/>
              </a:rPr>
              <a:t>h</a:t>
            </a:r>
            <a:r>
              <a:rPr sz="2400" spc="-50" dirty="0">
                <a:latin typeface="Trebuchet MS"/>
                <a:cs typeface="Trebuchet MS"/>
              </a:rPr>
              <a:t>umans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endParaRPr lang="it-IT" sz="2400" spc="-160" dirty="0">
              <a:latin typeface="Trebuchet MS"/>
              <a:cs typeface="Trebuchet MS"/>
            </a:endParaRPr>
          </a:p>
          <a:p>
            <a:pPr marL="241300" marR="71120">
              <a:lnSpc>
                <a:spcPct val="70000"/>
              </a:lnSpc>
              <a:spcBef>
                <a:spcPts val="360"/>
              </a:spcBef>
            </a:pPr>
            <a:endParaRPr lang="it-IT" sz="2400" b="1" i="1" spc="-160" dirty="0">
              <a:solidFill>
                <a:srgbClr val="006FC0"/>
              </a:solidFill>
              <a:latin typeface="Trebuchet MS"/>
              <a:cs typeface="Trebuchet MS"/>
            </a:endParaRPr>
          </a:p>
          <a:p>
            <a:pPr marL="584200" marR="71120" indent="-342900">
              <a:lnSpc>
                <a:spcPct val="70000"/>
              </a:lnSpc>
              <a:spcBef>
                <a:spcPts val="360"/>
              </a:spcBef>
              <a:buFont typeface="Arial" charset="0"/>
              <a:buChar char="•"/>
            </a:pPr>
            <a:r>
              <a:rPr sz="2400" b="1" i="1" spc="-110" dirty="0">
                <a:solidFill>
                  <a:srgbClr val="006FC0"/>
                </a:solidFill>
                <a:latin typeface="Arial"/>
                <a:cs typeface="Arial"/>
              </a:rPr>
              <a:t>Machine-aided </a:t>
            </a:r>
            <a:r>
              <a:rPr sz="2400" b="1" i="1" spc="-150" dirty="0">
                <a:solidFill>
                  <a:srgbClr val="006FC0"/>
                </a:solidFill>
                <a:latin typeface="Arial"/>
                <a:cs typeface="Arial"/>
              </a:rPr>
              <a:t>human </a:t>
            </a:r>
            <a:r>
              <a:rPr sz="2400" b="1" i="1" spc="-105" dirty="0">
                <a:solidFill>
                  <a:srgbClr val="006FC0"/>
                </a:solidFill>
                <a:latin typeface="Arial"/>
                <a:cs typeface="Arial"/>
              </a:rPr>
              <a:t>translation </a:t>
            </a:r>
            <a:r>
              <a:rPr sz="2400" b="1" i="1" spc="-110" dirty="0">
                <a:solidFill>
                  <a:srgbClr val="006FC0"/>
                </a:solidFill>
                <a:latin typeface="Arial"/>
                <a:cs typeface="Arial"/>
              </a:rPr>
              <a:t>(MAHT) </a:t>
            </a:r>
            <a:r>
              <a:rPr sz="2400" spc="-75" dirty="0">
                <a:latin typeface="Trebuchet MS"/>
                <a:cs typeface="Trebuchet MS"/>
              </a:rPr>
              <a:t>comprises </a:t>
            </a:r>
            <a:r>
              <a:rPr sz="2400" spc="-80" dirty="0">
                <a:latin typeface="Trebuchet MS"/>
                <a:cs typeface="Trebuchet MS"/>
              </a:rPr>
              <a:t>any </a:t>
            </a:r>
            <a:r>
              <a:rPr sz="2400" spc="-75" dirty="0">
                <a:latin typeface="Trebuchet MS"/>
                <a:cs typeface="Trebuchet MS"/>
              </a:rPr>
              <a:t>process </a:t>
            </a:r>
            <a:r>
              <a:rPr sz="2400" spc="-55" dirty="0">
                <a:latin typeface="Trebuchet MS"/>
                <a:cs typeface="Trebuchet MS"/>
              </a:rPr>
              <a:t>or </a:t>
            </a:r>
            <a:r>
              <a:rPr sz="2400" spc="-90" dirty="0">
                <a:latin typeface="Trebuchet MS"/>
                <a:cs typeface="Trebuchet MS"/>
              </a:rPr>
              <a:t>degree </a:t>
            </a:r>
            <a:r>
              <a:rPr sz="2400" spc="-80" dirty="0">
                <a:latin typeface="Trebuchet MS"/>
                <a:cs typeface="Trebuchet MS"/>
              </a:rPr>
              <a:t>of  automation </a:t>
            </a:r>
            <a:r>
              <a:rPr sz="2400" spc="-75" dirty="0">
                <a:latin typeface="Trebuchet MS"/>
                <a:cs typeface="Trebuchet MS"/>
              </a:rPr>
              <a:t>in </a:t>
            </a:r>
            <a:r>
              <a:rPr sz="2400" spc="-85" dirty="0">
                <a:latin typeface="Trebuchet MS"/>
                <a:cs typeface="Trebuchet MS"/>
              </a:rPr>
              <a:t>the </a:t>
            </a:r>
            <a:r>
              <a:rPr sz="2400" spc="-90" dirty="0">
                <a:latin typeface="Trebuchet MS"/>
                <a:cs typeface="Trebuchet MS"/>
              </a:rPr>
              <a:t>translation </a:t>
            </a:r>
            <a:r>
              <a:rPr sz="2400" spc="-95" dirty="0">
                <a:latin typeface="Trebuchet MS"/>
                <a:cs typeface="Trebuchet MS"/>
              </a:rPr>
              <a:t>process, </a:t>
            </a:r>
            <a:r>
              <a:rPr sz="2400" spc="-80" dirty="0">
                <a:latin typeface="Trebuchet MS"/>
                <a:cs typeface="Trebuchet MS"/>
              </a:rPr>
              <a:t>provided </a:t>
            </a:r>
            <a:r>
              <a:rPr sz="2400" spc="-100" dirty="0">
                <a:latin typeface="Trebuchet MS"/>
                <a:cs typeface="Trebuchet MS"/>
              </a:rPr>
              <a:t>that </a:t>
            </a:r>
            <a:r>
              <a:rPr sz="2400" spc="-85" dirty="0">
                <a:latin typeface="Trebuchet MS"/>
                <a:cs typeface="Trebuchet MS"/>
              </a:rPr>
              <a:t>the </a:t>
            </a:r>
            <a:r>
              <a:rPr sz="2400" spc="-95" dirty="0">
                <a:latin typeface="Trebuchet MS"/>
                <a:cs typeface="Trebuchet MS"/>
              </a:rPr>
              <a:t>mechanical  </a:t>
            </a:r>
            <a:r>
              <a:rPr sz="2400" spc="-90" dirty="0">
                <a:latin typeface="Trebuchet MS"/>
                <a:cs typeface="Trebuchet MS"/>
              </a:rPr>
              <a:t>intervention </a:t>
            </a:r>
            <a:r>
              <a:rPr sz="2400" spc="-80" dirty="0">
                <a:latin typeface="Trebuchet MS"/>
                <a:cs typeface="Trebuchet MS"/>
              </a:rPr>
              <a:t>provides </a:t>
            </a:r>
            <a:r>
              <a:rPr sz="2400" spc="-55" dirty="0">
                <a:latin typeface="Trebuchet MS"/>
                <a:cs typeface="Trebuchet MS"/>
              </a:rPr>
              <a:t>some </a:t>
            </a:r>
            <a:r>
              <a:rPr sz="2400" spc="-80" dirty="0">
                <a:latin typeface="Trebuchet MS"/>
                <a:cs typeface="Trebuchet MS"/>
              </a:rPr>
              <a:t>kind </a:t>
            </a:r>
            <a:r>
              <a:rPr sz="2400" spc="-75" dirty="0">
                <a:latin typeface="Trebuchet MS"/>
                <a:cs typeface="Trebuchet MS"/>
              </a:rPr>
              <a:t>of </a:t>
            </a:r>
            <a:r>
              <a:rPr sz="2400" spc="-95" dirty="0">
                <a:latin typeface="Trebuchet MS"/>
                <a:cs typeface="Trebuchet MS"/>
              </a:rPr>
              <a:t>linguistic </a:t>
            </a:r>
            <a:r>
              <a:rPr sz="2400" spc="-85" dirty="0">
                <a:latin typeface="Trebuchet MS"/>
                <a:cs typeface="Trebuchet MS"/>
              </a:rPr>
              <a:t>support. 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6377" y="5123988"/>
            <a:ext cx="8747760" cy="1262423"/>
          </a:xfrm>
          <a:custGeom>
            <a:avLst/>
            <a:gdLst/>
            <a:ahLst/>
            <a:cxnLst/>
            <a:rect l="l" t="t" r="r" b="b"/>
            <a:pathLst>
              <a:path w="8747760" h="2423160">
                <a:moveTo>
                  <a:pt x="0" y="2423160"/>
                </a:moveTo>
                <a:lnTo>
                  <a:pt x="8747760" y="2423160"/>
                </a:lnTo>
                <a:lnTo>
                  <a:pt x="8747760" y="0"/>
                </a:lnTo>
                <a:lnTo>
                  <a:pt x="0" y="0"/>
                </a:lnTo>
                <a:lnTo>
                  <a:pt x="0" y="2423160"/>
                </a:lnTo>
                <a:close/>
              </a:path>
            </a:pathLst>
          </a:custGeom>
          <a:ln w="38100">
            <a:solidFill>
              <a:srgbClr val="FFFF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707542" y="398779"/>
            <a:ext cx="70529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60" dirty="0"/>
              <a:t>Degrees </a:t>
            </a:r>
            <a:r>
              <a:rPr spc="-175" dirty="0"/>
              <a:t>of </a:t>
            </a:r>
            <a:r>
              <a:rPr spc="-235" dirty="0"/>
              <a:t>Translation</a:t>
            </a:r>
            <a:r>
              <a:rPr spc="-630" dirty="0"/>
              <a:t> </a:t>
            </a:r>
            <a:r>
              <a:rPr spc="-185" dirty="0"/>
              <a:t>automation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28676"/>
            <a:ext cx="607425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80" dirty="0"/>
              <a:t>Tools</a:t>
            </a:r>
            <a:r>
              <a:rPr sz="4400" spc="-350" dirty="0"/>
              <a:t> </a:t>
            </a:r>
            <a:r>
              <a:rPr sz="4400" spc="-215" dirty="0"/>
              <a:t>vs.Resources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371600"/>
            <a:ext cx="8042275" cy="4792979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241300" indent="-228600">
              <a:spcBef>
                <a:spcPts val="275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10" dirty="0">
                <a:latin typeface="Trebuchet MS"/>
                <a:cs typeface="Trebuchet MS"/>
              </a:rPr>
              <a:t>The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70" dirty="0">
                <a:latin typeface="Trebuchet MS"/>
                <a:cs typeface="Trebuchet MS"/>
              </a:rPr>
              <a:t>word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b="1" i="1" spc="-100" dirty="0">
                <a:solidFill>
                  <a:srgbClr val="006FC0"/>
                </a:solidFill>
                <a:latin typeface="Arial"/>
                <a:cs typeface="Arial"/>
              </a:rPr>
              <a:t>tool</a:t>
            </a:r>
            <a:r>
              <a:rPr sz="2000" b="1" i="1" spc="-1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10" dirty="0">
                <a:latin typeface="Trebuchet MS"/>
                <a:cs typeface="Trebuchet MS"/>
              </a:rPr>
              <a:t>refers</a:t>
            </a:r>
            <a:r>
              <a:rPr sz="2000" spc="-145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to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6FC0"/>
                </a:solidFill>
                <a:latin typeface="Trebuchet MS"/>
                <a:cs typeface="Trebuchet MS"/>
              </a:rPr>
              <a:t>computer</a:t>
            </a:r>
            <a:r>
              <a:rPr sz="2000" spc="-1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6FC0"/>
                </a:solidFill>
                <a:latin typeface="Trebuchet MS"/>
                <a:cs typeface="Trebuchet MS"/>
              </a:rPr>
              <a:t>programs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that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6FC0"/>
                </a:solidFill>
                <a:latin typeface="Trebuchet MS"/>
                <a:cs typeface="Trebuchet MS"/>
              </a:rPr>
              <a:t>enable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translators</a:t>
            </a:r>
            <a:r>
              <a:rPr sz="2000" spc="-12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6FC0"/>
                </a:solidFill>
                <a:latin typeface="Trebuchet MS"/>
                <a:cs typeface="Trebuchet MS"/>
              </a:rPr>
              <a:t>to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carry</a:t>
            </a:r>
            <a:endParaRPr sz="2000" dirty="0">
              <a:latin typeface="Trebuchet MS"/>
              <a:cs typeface="Trebuchet MS"/>
            </a:endParaRPr>
          </a:p>
          <a:p>
            <a:pPr marL="241300"/>
            <a:r>
              <a:rPr sz="2000" spc="-65" dirty="0">
                <a:solidFill>
                  <a:srgbClr val="006FC0"/>
                </a:solidFill>
                <a:latin typeface="Trebuchet MS"/>
                <a:cs typeface="Trebuchet MS"/>
              </a:rPr>
              <a:t>out</a:t>
            </a:r>
            <a:r>
              <a:rPr sz="2000" spc="-1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a</a:t>
            </a:r>
            <a:r>
              <a:rPr sz="2000" spc="-1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6FC0"/>
                </a:solidFill>
                <a:latin typeface="Trebuchet MS"/>
                <a:cs typeface="Trebuchet MS"/>
              </a:rPr>
              <a:t>series</a:t>
            </a:r>
            <a:r>
              <a:rPr sz="2000" spc="-12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75" dirty="0">
                <a:solidFill>
                  <a:srgbClr val="006FC0"/>
                </a:solidFill>
                <a:latin typeface="Trebuchet MS"/>
                <a:cs typeface="Trebuchet MS"/>
              </a:rPr>
              <a:t>of</a:t>
            </a:r>
            <a:r>
              <a:rPr sz="20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functions</a:t>
            </a:r>
            <a:r>
              <a:rPr sz="20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50" dirty="0">
                <a:solidFill>
                  <a:srgbClr val="006FC0"/>
                </a:solidFill>
                <a:latin typeface="Trebuchet MS"/>
                <a:cs typeface="Trebuchet MS"/>
              </a:rPr>
              <a:t>or</a:t>
            </a:r>
            <a:r>
              <a:rPr sz="20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6FC0"/>
                </a:solidFill>
                <a:latin typeface="Trebuchet MS"/>
                <a:cs typeface="Trebuchet MS"/>
              </a:rPr>
              <a:t>tasks</a:t>
            </a:r>
            <a:r>
              <a:rPr sz="2000" spc="-1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with</a:t>
            </a:r>
            <a:r>
              <a:rPr sz="2000" spc="-155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a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set</a:t>
            </a:r>
            <a:r>
              <a:rPr sz="2000" spc="-14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of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105" dirty="0">
                <a:latin typeface="Trebuchet MS"/>
                <a:cs typeface="Trebuchet MS"/>
              </a:rPr>
              <a:t>data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that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they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95" dirty="0">
                <a:latin typeface="Trebuchet MS"/>
                <a:cs typeface="Trebuchet MS"/>
              </a:rPr>
              <a:t>have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prepared</a:t>
            </a:r>
            <a:endParaRPr sz="2000" dirty="0">
              <a:latin typeface="Trebuchet MS"/>
              <a:cs typeface="Trebuchet MS"/>
            </a:endParaRPr>
          </a:p>
          <a:p>
            <a:pPr marL="241300"/>
            <a:r>
              <a:rPr sz="2000" spc="-110" dirty="0">
                <a:latin typeface="Trebuchet MS"/>
                <a:cs typeface="Trebuchet MS"/>
              </a:rPr>
              <a:t>and,</a:t>
            </a:r>
            <a:r>
              <a:rPr sz="2000" spc="-170" dirty="0">
                <a:latin typeface="Trebuchet MS"/>
                <a:cs typeface="Trebuchet MS"/>
              </a:rPr>
              <a:t> </a:t>
            </a:r>
            <a:r>
              <a:rPr sz="2000" spc="-120" dirty="0">
                <a:latin typeface="Trebuchet MS"/>
                <a:cs typeface="Trebuchet MS"/>
              </a:rPr>
              <a:t>at</a:t>
            </a:r>
            <a:r>
              <a:rPr sz="2000" spc="-135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the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same</a:t>
            </a:r>
            <a:r>
              <a:rPr sz="2000" spc="-135" dirty="0">
                <a:latin typeface="Trebuchet MS"/>
                <a:cs typeface="Trebuchet MS"/>
              </a:rPr>
              <a:t> </a:t>
            </a:r>
            <a:r>
              <a:rPr sz="2000" spc="-130" dirty="0">
                <a:latin typeface="Trebuchet MS"/>
                <a:cs typeface="Trebuchet MS"/>
              </a:rPr>
              <a:t>time,</a:t>
            </a:r>
            <a:r>
              <a:rPr sz="2000" spc="-135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allows</a:t>
            </a:r>
            <a:r>
              <a:rPr sz="2000" spc="-140" dirty="0">
                <a:latin typeface="Trebuchet MS"/>
                <a:cs typeface="Trebuchet MS"/>
              </a:rPr>
              <a:t> </a:t>
            </a:r>
            <a:r>
              <a:rPr sz="2000" spc="-95" dirty="0">
                <a:latin typeface="Trebuchet MS"/>
                <a:cs typeface="Trebuchet MS"/>
              </a:rPr>
              <a:t>a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particular</a:t>
            </a:r>
            <a:r>
              <a:rPr sz="2000" spc="-140" dirty="0">
                <a:latin typeface="Trebuchet MS"/>
                <a:cs typeface="Trebuchet MS"/>
              </a:rPr>
              <a:t> </a:t>
            </a:r>
            <a:r>
              <a:rPr sz="2000" spc="-80" dirty="0">
                <a:latin typeface="Trebuchet MS"/>
                <a:cs typeface="Trebuchet MS"/>
              </a:rPr>
              <a:t>kind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of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80" dirty="0">
                <a:latin typeface="Trebuchet MS"/>
                <a:cs typeface="Trebuchet MS"/>
              </a:rPr>
              <a:t>results</a:t>
            </a:r>
            <a:r>
              <a:rPr sz="2000" spc="-125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to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80" dirty="0">
                <a:latin typeface="Trebuchet MS"/>
                <a:cs typeface="Trebuchet MS"/>
              </a:rPr>
              <a:t>be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obtained.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75" dirty="0">
                <a:latin typeface="Trebuchet MS"/>
                <a:cs typeface="Trebuchet MS"/>
              </a:rPr>
              <a:t>Internet </a:t>
            </a:r>
            <a:r>
              <a:rPr sz="2000" spc="-70" dirty="0">
                <a:latin typeface="Trebuchet MS"/>
                <a:cs typeface="Trebuchet MS"/>
              </a:rPr>
              <a:t>search</a:t>
            </a:r>
            <a:r>
              <a:rPr sz="2000" spc="-245" dirty="0">
                <a:latin typeface="Trebuchet MS"/>
                <a:cs typeface="Trebuchet MS"/>
              </a:rPr>
              <a:t> </a:t>
            </a:r>
            <a:r>
              <a:rPr sz="2000" spc="-60" dirty="0">
                <a:latin typeface="Trebuchet MS"/>
                <a:cs typeface="Trebuchet MS"/>
              </a:rPr>
              <a:t>engines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45" dirty="0">
                <a:latin typeface="Trebuchet MS"/>
                <a:cs typeface="Trebuchet MS"/>
              </a:rPr>
              <a:t>Word</a:t>
            </a:r>
            <a:r>
              <a:rPr sz="2000" spc="-155" dirty="0">
                <a:latin typeface="Trebuchet MS"/>
                <a:cs typeface="Trebuchet MS"/>
              </a:rPr>
              <a:t> </a:t>
            </a:r>
            <a:r>
              <a:rPr sz="2000" spc="-60" dirty="0">
                <a:latin typeface="Trebuchet MS"/>
                <a:cs typeface="Trebuchet MS"/>
              </a:rPr>
              <a:t>processor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105" dirty="0">
                <a:latin typeface="Trebuchet MS"/>
                <a:cs typeface="Trebuchet MS"/>
              </a:rPr>
              <a:t>Trados, </a:t>
            </a:r>
            <a:r>
              <a:rPr sz="2000" spc="-85" dirty="0">
                <a:latin typeface="Trebuchet MS"/>
                <a:cs typeface="Trebuchet MS"/>
              </a:rPr>
              <a:t>Wordfast, </a:t>
            </a:r>
            <a:r>
              <a:rPr sz="2000" spc="-100" dirty="0">
                <a:latin typeface="Trebuchet MS"/>
                <a:cs typeface="Trebuchet MS"/>
              </a:rPr>
              <a:t>Déjà Vu, </a:t>
            </a:r>
            <a:r>
              <a:rPr sz="2000" spc="-70" dirty="0">
                <a:latin typeface="Trebuchet MS"/>
                <a:cs typeface="Trebuchet MS"/>
              </a:rPr>
              <a:t>Across,</a:t>
            </a:r>
            <a:r>
              <a:rPr sz="2000" spc="-355" dirty="0">
                <a:latin typeface="Trebuchet MS"/>
                <a:cs typeface="Trebuchet MS"/>
              </a:rPr>
              <a:t> </a:t>
            </a:r>
            <a:r>
              <a:rPr sz="2000" spc="-125" dirty="0">
                <a:latin typeface="Trebuchet MS"/>
                <a:cs typeface="Trebuchet MS"/>
              </a:rPr>
              <a:t>OmegaT, </a:t>
            </a:r>
            <a:r>
              <a:rPr sz="2000" spc="-75" dirty="0">
                <a:latin typeface="Trebuchet MS"/>
                <a:cs typeface="Trebuchet MS"/>
              </a:rPr>
              <a:t>…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90" dirty="0">
                <a:latin typeface="Trebuchet MS"/>
                <a:cs typeface="Trebuchet MS"/>
              </a:rPr>
              <a:t>Antconc, </a:t>
            </a:r>
            <a:r>
              <a:rPr sz="2000" spc="-70" dirty="0">
                <a:latin typeface="Trebuchet MS"/>
                <a:cs typeface="Trebuchet MS"/>
              </a:rPr>
              <a:t>Wordsmith</a:t>
            </a:r>
            <a:r>
              <a:rPr lang="mr-IN" sz="2000" spc="-70" dirty="0">
                <a:latin typeface="Trebuchet MS"/>
                <a:cs typeface="Trebuchet MS"/>
              </a:rPr>
              <a:t>…</a:t>
            </a:r>
            <a:endParaRPr lang="it-IT" sz="2000" spc="-7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endParaRPr sz="2000" dirty="0">
              <a:latin typeface="Trebuchet MS"/>
              <a:cs typeface="Trebuchet MS"/>
            </a:endParaRPr>
          </a:p>
          <a:p>
            <a:pPr marL="241300" marR="5080" indent="-228600">
              <a:spcBef>
                <a:spcPts val="99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75" dirty="0">
                <a:latin typeface="Trebuchet MS"/>
                <a:cs typeface="Trebuchet MS"/>
              </a:rPr>
              <a:t>By</a:t>
            </a:r>
            <a:r>
              <a:rPr sz="2000" spc="-170" dirty="0">
                <a:latin typeface="Trebuchet MS"/>
                <a:cs typeface="Trebuchet MS"/>
              </a:rPr>
              <a:t> </a:t>
            </a:r>
            <a:r>
              <a:rPr sz="2000" b="1" i="1" spc="-190" dirty="0">
                <a:solidFill>
                  <a:srgbClr val="006FC0"/>
                </a:solidFill>
                <a:latin typeface="Arial"/>
                <a:cs typeface="Arial"/>
              </a:rPr>
              <a:t>resources</a:t>
            </a:r>
            <a:r>
              <a:rPr sz="2000" b="1" i="1" spc="-1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we</a:t>
            </a:r>
            <a:r>
              <a:rPr sz="2000" spc="-155" dirty="0">
                <a:latin typeface="Trebuchet MS"/>
                <a:cs typeface="Trebuchet MS"/>
              </a:rPr>
              <a:t> </a:t>
            </a:r>
            <a:r>
              <a:rPr sz="2000" spc="-114" dirty="0">
                <a:latin typeface="Trebuchet MS"/>
                <a:cs typeface="Trebuchet MS"/>
              </a:rPr>
              <a:t>refer</a:t>
            </a:r>
            <a:r>
              <a:rPr sz="2000" spc="-160" dirty="0">
                <a:latin typeface="Trebuchet MS"/>
                <a:cs typeface="Trebuchet MS"/>
              </a:rPr>
              <a:t> </a:t>
            </a:r>
            <a:r>
              <a:rPr sz="2000" spc="-85" dirty="0">
                <a:latin typeface="Trebuchet MS"/>
                <a:cs typeface="Trebuchet MS"/>
              </a:rPr>
              <a:t>to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120" dirty="0">
                <a:latin typeface="Trebuchet MS"/>
                <a:cs typeface="Trebuchet MS"/>
              </a:rPr>
              <a:t>all</a:t>
            </a:r>
            <a:r>
              <a:rPr sz="2000" spc="-15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sets</a:t>
            </a:r>
            <a:r>
              <a:rPr sz="2000" spc="-14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of</a:t>
            </a:r>
            <a:r>
              <a:rPr sz="2000" spc="-155" dirty="0"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previously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6FC0"/>
                </a:solidFill>
                <a:latin typeface="Trebuchet MS"/>
                <a:cs typeface="Trebuchet MS"/>
              </a:rPr>
              <a:t>gathered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6FC0"/>
                </a:solidFill>
                <a:latin typeface="Trebuchet MS"/>
                <a:cs typeface="Trebuchet MS"/>
              </a:rPr>
              <a:t>linguistic</a:t>
            </a:r>
            <a:r>
              <a:rPr sz="20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6FC0"/>
                </a:solidFill>
                <a:latin typeface="Trebuchet MS"/>
                <a:cs typeface="Trebuchet MS"/>
              </a:rPr>
              <a:t>data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which 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are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6FC0"/>
                </a:solidFill>
                <a:latin typeface="Trebuchet MS"/>
                <a:cs typeface="Trebuchet MS"/>
              </a:rPr>
              <a:t>organized</a:t>
            </a:r>
            <a:r>
              <a:rPr sz="20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in</a:t>
            </a:r>
            <a:r>
              <a:rPr sz="20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6FC0"/>
                </a:solidFill>
                <a:latin typeface="Trebuchet MS"/>
                <a:cs typeface="Trebuchet MS"/>
              </a:rPr>
              <a:t>a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particular</a:t>
            </a:r>
            <a:r>
              <a:rPr sz="20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70" dirty="0">
                <a:solidFill>
                  <a:srgbClr val="006FC0"/>
                </a:solidFill>
                <a:latin typeface="Trebuchet MS"/>
                <a:cs typeface="Trebuchet MS"/>
              </a:rPr>
              <a:t>manner</a:t>
            </a:r>
            <a:r>
              <a:rPr sz="20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65" dirty="0">
                <a:solidFill>
                  <a:srgbClr val="006FC0"/>
                </a:solidFill>
                <a:latin typeface="Trebuchet MS"/>
                <a:cs typeface="Trebuchet MS"/>
              </a:rPr>
              <a:t>and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made</a:t>
            </a:r>
            <a:r>
              <a:rPr sz="2000" spc="-13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10" dirty="0">
                <a:solidFill>
                  <a:srgbClr val="006FC0"/>
                </a:solidFill>
                <a:latin typeface="Trebuchet MS"/>
                <a:cs typeface="Trebuchet MS"/>
              </a:rPr>
              <a:t>available</a:t>
            </a:r>
            <a:r>
              <a:rPr sz="20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in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6FC0"/>
                </a:solidFill>
                <a:latin typeface="Trebuchet MS"/>
                <a:cs typeface="Trebuchet MS"/>
              </a:rPr>
              <a:t>some</a:t>
            </a:r>
            <a:r>
              <a:rPr sz="2000" spc="-13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5" dirty="0">
                <a:solidFill>
                  <a:srgbClr val="006FC0"/>
                </a:solidFill>
                <a:latin typeface="Trebuchet MS"/>
                <a:cs typeface="Trebuchet MS"/>
              </a:rPr>
              <a:t>electronic 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format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Trebuchet MS"/>
                <a:cs typeface="Trebuchet MS"/>
              </a:rPr>
              <a:t>so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006FC0"/>
                </a:solidFill>
                <a:latin typeface="Trebuchet MS"/>
                <a:cs typeface="Trebuchet MS"/>
              </a:rPr>
              <a:t>that</a:t>
            </a:r>
            <a:r>
              <a:rPr sz="20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they</a:t>
            </a:r>
            <a:r>
              <a:rPr sz="2000" spc="-16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5" dirty="0">
                <a:solidFill>
                  <a:srgbClr val="006FC0"/>
                </a:solidFill>
                <a:latin typeface="Trebuchet MS"/>
                <a:cs typeface="Trebuchet MS"/>
              </a:rPr>
              <a:t>can</a:t>
            </a:r>
            <a:r>
              <a:rPr sz="2000" spc="-14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be</a:t>
            </a:r>
            <a:r>
              <a:rPr sz="2000" spc="-1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006FC0"/>
                </a:solidFill>
                <a:latin typeface="Trebuchet MS"/>
                <a:cs typeface="Trebuchet MS"/>
              </a:rPr>
              <a:t>used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6FC0"/>
                </a:solidFill>
                <a:latin typeface="Trebuchet MS"/>
                <a:cs typeface="Trebuchet MS"/>
              </a:rPr>
              <a:t>or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5" dirty="0">
                <a:solidFill>
                  <a:srgbClr val="006FC0"/>
                </a:solidFill>
                <a:latin typeface="Trebuchet MS"/>
                <a:cs typeface="Trebuchet MS"/>
              </a:rPr>
              <a:t>looked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6FC0"/>
                </a:solidFill>
                <a:latin typeface="Trebuchet MS"/>
                <a:cs typeface="Trebuchet MS"/>
              </a:rPr>
              <a:t>up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55" dirty="0">
                <a:solidFill>
                  <a:srgbClr val="006FC0"/>
                </a:solidFill>
                <a:latin typeface="Trebuchet MS"/>
                <a:cs typeface="Trebuchet MS"/>
              </a:rPr>
              <a:t>or</a:t>
            </a:r>
            <a:r>
              <a:rPr sz="2000" spc="-15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006FC0"/>
                </a:solidFill>
                <a:latin typeface="Trebuchet MS"/>
                <a:cs typeface="Trebuchet MS"/>
              </a:rPr>
              <a:t>used</a:t>
            </a:r>
            <a:r>
              <a:rPr sz="2000" spc="-15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by</a:t>
            </a:r>
            <a:r>
              <a:rPr sz="2000" spc="-16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translators</a:t>
            </a:r>
            <a:r>
              <a:rPr sz="2000" spc="3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60" dirty="0">
                <a:solidFill>
                  <a:srgbClr val="006FC0"/>
                </a:solidFill>
                <a:latin typeface="Trebuchet MS"/>
                <a:cs typeface="Trebuchet MS"/>
              </a:rPr>
              <a:t>used</a:t>
            </a:r>
            <a:r>
              <a:rPr sz="2000" spc="-14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000" spc="-80" dirty="0">
                <a:solidFill>
                  <a:srgbClr val="006FC0"/>
                </a:solidFill>
                <a:latin typeface="Trebuchet MS"/>
                <a:cs typeface="Trebuchet MS"/>
              </a:rPr>
              <a:t>in 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the </a:t>
            </a:r>
            <a:r>
              <a:rPr sz="2000" spc="-75" dirty="0">
                <a:solidFill>
                  <a:srgbClr val="006FC0"/>
                </a:solidFill>
                <a:latin typeface="Trebuchet MS"/>
                <a:cs typeface="Trebuchet MS"/>
              </a:rPr>
              <a:t>course of </a:t>
            </a:r>
            <a:r>
              <a:rPr sz="2000" spc="-55" dirty="0">
                <a:solidFill>
                  <a:srgbClr val="006FC0"/>
                </a:solidFill>
                <a:latin typeface="Trebuchet MS"/>
                <a:cs typeface="Trebuchet MS"/>
              </a:rPr>
              <a:t>some </a:t>
            </a:r>
            <a:r>
              <a:rPr sz="2000" spc="-65" dirty="0">
                <a:solidFill>
                  <a:srgbClr val="006FC0"/>
                </a:solidFill>
                <a:latin typeface="Trebuchet MS"/>
                <a:cs typeface="Trebuchet MS"/>
              </a:rPr>
              <a:t>phase </a:t>
            </a:r>
            <a:r>
              <a:rPr sz="2000" spc="-75" dirty="0">
                <a:solidFill>
                  <a:srgbClr val="006FC0"/>
                </a:solidFill>
                <a:latin typeface="Trebuchet MS"/>
                <a:cs typeface="Trebuchet MS"/>
              </a:rPr>
              <a:t>of </a:t>
            </a:r>
            <a:r>
              <a:rPr sz="2000" spc="-90" dirty="0">
                <a:solidFill>
                  <a:srgbClr val="006FC0"/>
                </a:solidFill>
                <a:latin typeface="Trebuchet MS"/>
                <a:cs typeface="Trebuchet MS"/>
              </a:rPr>
              <a:t>processing</a:t>
            </a:r>
            <a:r>
              <a:rPr sz="2000" spc="-90" dirty="0">
                <a:latin typeface="Trebuchet MS"/>
                <a:cs typeface="Trebuchet MS"/>
              </a:rPr>
              <a:t>. </a:t>
            </a:r>
            <a:r>
              <a:rPr sz="2000" spc="-95" dirty="0">
                <a:latin typeface="Trebuchet MS"/>
                <a:cs typeface="Trebuchet MS"/>
              </a:rPr>
              <a:t>Terminological </a:t>
            </a:r>
            <a:r>
              <a:rPr sz="2000" spc="-75" dirty="0">
                <a:latin typeface="Trebuchet MS"/>
                <a:cs typeface="Trebuchet MS"/>
              </a:rPr>
              <a:t>databases </a:t>
            </a:r>
            <a:r>
              <a:rPr sz="2000" spc="-125" dirty="0">
                <a:latin typeface="Trebuchet MS"/>
                <a:cs typeface="Trebuchet MS"/>
              </a:rPr>
              <a:t>(e.g. </a:t>
            </a:r>
            <a:r>
              <a:rPr sz="2000" spc="-130" dirty="0">
                <a:latin typeface="Trebuchet MS"/>
                <a:cs typeface="Trebuchet MS"/>
              </a:rPr>
              <a:t>IATE), </a:t>
            </a:r>
            <a:r>
              <a:rPr sz="2000" spc="-75" dirty="0">
                <a:latin typeface="Trebuchet MS"/>
                <a:cs typeface="Trebuchet MS"/>
              </a:rPr>
              <a:t>glossaries,</a:t>
            </a:r>
            <a:r>
              <a:rPr sz="2000" spc="-35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…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75" dirty="0">
                <a:latin typeface="Trebuchet MS"/>
                <a:cs typeface="Trebuchet MS"/>
              </a:rPr>
              <a:t>(online)</a:t>
            </a:r>
            <a:r>
              <a:rPr sz="2000" spc="-165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dictionaries</a:t>
            </a:r>
            <a:endParaRPr sz="2000" dirty="0">
              <a:latin typeface="Trebuchet MS"/>
              <a:cs typeface="Trebuchet MS"/>
            </a:endParaRPr>
          </a:p>
          <a:p>
            <a:pPr marL="698500" lvl="1" indent="-228600"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spc="-65" dirty="0">
                <a:latin typeface="Trebuchet MS"/>
                <a:cs typeface="Trebuchet MS"/>
              </a:rPr>
              <a:t>British National </a:t>
            </a:r>
            <a:r>
              <a:rPr sz="2000" spc="-75" dirty="0">
                <a:latin typeface="Trebuchet MS"/>
                <a:cs typeface="Trebuchet MS"/>
              </a:rPr>
              <a:t>Corpus,</a:t>
            </a:r>
            <a:r>
              <a:rPr sz="2000" spc="-400" dirty="0">
                <a:latin typeface="Trebuchet MS"/>
                <a:cs typeface="Trebuchet MS"/>
              </a:rPr>
              <a:t> </a:t>
            </a:r>
            <a:r>
              <a:rPr sz="2000" spc="-75" dirty="0">
                <a:latin typeface="Trebuchet MS"/>
                <a:cs typeface="Trebuchet MS"/>
              </a:rPr>
              <a:t>…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idx="1"/>
          </p:nvPr>
        </p:nvSpPr>
        <p:spPr>
          <a:xfrm>
            <a:off x="1600200" y="1600200"/>
            <a:ext cx="7007758" cy="2954655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WHY AND HOW CAN WE MINE THE WEB?</a:t>
            </a:r>
          </a:p>
          <a:p>
            <a:pPr algn="ctr"/>
            <a:endParaRPr lang="it-IT" sz="3200" dirty="0"/>
          </a:p>
          <a:p>
            <a:pPr algn="ctr"/>
            <a:r>
              <a:rPr lang="it-IT" sz="3200" dirty="0"/>
              <a:t>FIRST, THEORY</a:t>
            </a:r>
            <a:r>
              <a:rPr lang="mr-IN" sz="3200" dirty="0"/>
              <a:t>…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08673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4408" y="76276"/>
            <a:ext cx="7972501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Extended </a:t>
            </a:r>
            <a:r>
              <a:rPr sz="4400" dirty="0"/>
              <a:t>units of</a:t>
            </a:r>
            <a:r>
              <a:rPr sz="4400" spc="-50" dirty="0"/>
              <a:t> </a:t>
            </a:r>
            <a:r>
              <a:rPr sz="4400" spc="-5" dirty="0"/>
              <a:t>meaning</a:t>
            </a:r>
            <a:endParaRPr sz="4400"/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xfrm>
            <a:off x="341230" y="1154741"/>
            <a:ext cx="8574169" cy="319574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study </a:t>
            </a:r>
            <a:r>
              <a:rPr sz="2400" dirty="0">
                <a:latin typeface="Calibri"/>
                <a:cs typeface="Calibri"/>
              </a:rPr>
              <a:t>of </a:t>
            </a:r>
            <a:r>
              <a:rPr sz="2400" spc="-15" dirty="0">
                <a:latin typeface="Calibri"/>
                <a:cs typeface="Calibri"/>
              </a:rPr>
              <a:t>words </a:t>
            </a:r>
            <a:r>
              <a:rPr sz="2400" spc="-5" dirty="0">
                <a:latin typeface="Calibri"/>
                <a:cs typeface="Calibri"/>
              </a:rPr>
              <a:t>“by presenting </a:t>
            </a:r>
            <a:r>
              <a:rPr sz="2400" dirty="0">
                <a:latin typeface="Calibri"/>
                <a:cs typeface="Calibri"/>
              </a:rPr>
              <a:t>them in the</a:t>
            </a:r>
            <a:r>
              <a:rPr sz="2400" spc="-15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company  </a:t>
            </a:r>
            <a:r>
              <a:rPr sz="2400" spc="-5" dirty="0">
                <a:latin typeface="Calibri"/>
                <a:cs typeface="Calibri"/>
              </a:rPr>
              <a:t>they usually </a:t>
            </a:r>
            <a:r>
              <a:rPr sz="2400" spc="-20" dirty="0">
                <a:latin typeface="Calibri"/>
                <a:cs typeface="Calibri"/>
              </a:rPr>
              <a:t>keep </a:t>
            </a:r>
            <a:r>
              <a:rPr sz="2400" dirty="0">
                <a:latin typeface="Calibri"/>
                <a:cs typeface="Calibri"/>
              </a:rPr>
              <a:t>- </a:t>
            </a:r>
            <a:r>
              <a:rPr sz="2400" spc="-5" dirty="0">
                <a:latin typeface="Calibri"/>
                <a:cs typeface="Calibri"/>
              </a:rPr>
              <a:t>that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60" dirty="0">
                <a:latin typeface="Calibri"/>
                <a:cs typeface="Calibri"/>
              </a:rPr>
              <a:t>say, </a:t>
            </a:r>
            <a:r>
              <a:rPr sz="2400" spc="-5" dirty="0">
                <a:latin typeface="Calibri"/>
                <a:cs typeface="Calibri"/>
              </a:rPr>
              <a:t>an element of </a:t>
            </a:r>
            <a:r>
              <a:rPr sz="2400" dirty="0">
                <a:latin typeface="Calibri"/>
                <a:cs typeface="Calibri"/>
              </a:rPr>
              <a:t>their  meaning is </a:t>
            </a:r>
            <a:r>
              <a:rPr sz="2400" spc="-10" dirty="0">
                <a:latin typeface="Calibri"/>
                <a:cs typeface="Calibri"/>
              </a:rPr>
              <a:t>indicated </a:t>
            </a:r>
            <a:r>
              <a:rPr sz="2400" dirty="0">
                <a:latin typeface="Calibri"/>
                <a:cs typeface="Calibri"/>
              </a:rPr>
              <a:t>when their </a:t>
            </a:r>
            <a:r>
              <a:rPr sz="2400" spc="-5" dirty="0">
                <a:latin typeface="Calibri"/>
                <a:cs typeface="Calibri"/>
              </a:rPr>
              <a:t>habitual </a:t>
            </a:r>
            <a:r>
              <a:rPr sz="2400" spc="-20" dirty="0">
                <a:latin typeface="Calibri"/>
                <a:cs typeface="Calibri"/>
              </a:rPr>
              <a:t>word  </a:t>
            </a:r>
            <a:r>
              <a:rPr sz="2400" spc="-10" dirty="0">
                <a:latin typeface="Calibri"/>
                <a:cs typeface="Calibri"/>
              </a:rPr>
              <a:t>accompaniments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shown”</a:t>
            </a:r>
            <a:endParaRPr lang="it-IT" sz="2400" spc="-5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endParaRPr lang="it-IT"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endParaRPr lang="it-IT" sz="20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endParaRPr sz="2000" dirty="0">
              <a:latin typeface="Calibri"/>
              <a:cs typeface="Calibri"/>
            </a:endParaRPr>
          </a:p>
          <a:p>
            <a:pPr marL="241300" indent="-228600">
              <a:lnSpc>
                <a:spcPts val="3240"/>
              </a:lnSpc>
              <a:spcBef>
                <a:spcPts val="10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/>
              <a:t>“</a:t>
            </a:r>
            <a:r>
              <a:rPr sz="2800" b="1" spc="-5" dirty="0">
                <a:latin typeface="Calibri"/>
                <a:cs typeface="Calibri"/>
              </a:rPr>
              <a:t>Extended </a:t>
            </a:r>
            <a:r>
              <a:rPr sz="2800" b="1" spc="-10" dirty="0">
                <a:latin typeface="Calibri"/>
                <a:cs typeface="Calibri"/>
              </a:rPr>
              <a:t>units </a:t>
            </a:r>
            <a:r>
              <a:rPr sz="2800" b="1" spc="-5" dirty="0">
                <a:latin typeface="Calibri"/>
                <a:cs typeface="Calibri"/>
              </a:rPr>
              <a:t>of meaning</a:t>
            </a:r>
            <a:r>
              <a:rPr sz="2800" spc="-5" dirty="0"/>
              <a:t>” </a:t>
            </a:r>
            <a:r>
              <a:rPr sz="2800" spc="-15" dirty="0"/>
              <a:t>at </a:t>
            </a:r>
            <a:r>
              <a:rPr sz="2800" spc="-10" dirty="0"/>
              <a:t>work in</a:t>
            </a:r>
            <a:r>
              <a:rPr sz="2800" dirty="0"/>
              <a:t> </a:t>
            </a:r>
            <a:r>
              <a:rPr sz="2800" spc="-5" dirty="0"/>
              <a:t>language</a:t>
            </a:r>
          </a:p>
          <a:p>
            <a:pPr marL="240665">
              <a:lnSpc>
                <a:spcPts val="3240"/>
              </a:lnSpc>
            </a:pPr>
            <a:r>
              <a:rPr sz="2800" spc="-30" dirty="0"/>
              <a:t>(Sinclair,</a:t>
            </a:r>
            <a:r>
              <a:rPr sz="2800" spc="-15" dirty="0"/>
              <a:t> </a:t>
            </a:r>
            <a:r>
              <a:rPr sz="2800" dirty="0"/>
              <a:t>1996)</a:t>
            </a:r>
            <a:endParaRPr lang="it-IT" sz="2800" dirty="0"/>
          </a:p>
        </p:txBody>
      </p:sp>
      <p:sp>
        <p:nvSpPr>
          <p:cNvPr id="5" name="object 5"/>
          <p:cNvSpPr/>
          <p:nvPr/>
        </p:nvSpPr>
        <p:spPr>
          <a:xfrm>
            <a:off x="5257800" y="4768596"/>
            <a:ext cx="3359150" cy="1567180"/>
          </a:xfrm>
          <a:custGeom>
            <a:avLst/>
            <a:gdLst/>
            <a:ahLst/>
            <a:cxnLst/>
            <a:rect l="l" t="t" r="r" b="b"/>
            <a:pathLst>
              <a:path w="3359150" h="1567179">
                <a:moveTo>
                  <a:pt x="3097783" y="0"/>
                </a:moveTo>
                <a:lnTo>
                  <a:pt x="261112" y="0"/>
                </a:lnTo>
                <a:lnTo>
                  <a:pt x="214193" y="4208"/>
                </a:lnTo>
                <a:lnTo>
                  <a:pt x="170027" y="16343"/>
                </a:lnTo>
                <a:lnTo>
                  <a:pt x="129351" y="35663"/>
                </a:lnTo>
                <a:lnTo>
                  <a:pt x="92906" y="61431"/>
                </a:lnTo>
                <a:lnTo>
                  <a:pt x="61431" y="92906"/>
                </a:lnTo>
                <a:lnTo>
                  <a:pt x="35663" y="129351"/>
                </a:lnTo>
                <a:lnTo>
                  <a:pt x="16343" y="170027"/>
                </a:lnTo>
                <a:lnTo>
                  <a:pt x="4208" y="214193"/>
                </a:lnTo>
                <a:lnTo>
                  <a:pt x="0" y="261111"/>
                </a:lnTo>
                <a:lnTo>
                  <a:pt x="0" y="1305559"/>
                </a:lnTo>
                <a:lnTo>
                  <a:pt x="4208" y="1352495"/>
                </a:lnTo>
                <a:lnTo>
                  <a:pt x="16343" y="1396670"/>
                </a:lnTo>
                <a:lnTo>
                  <a:pt x="35663" y="1437348"/>
                </a:lnTo>
                <a:lnTo>
                  <a:pt x="61431" y="1473791"/>
                </a:lnTo>
                <a:lnTo>
                  <a:pt x="92906" y="1505261"/>
                </a:lnTo>
                <a:lnTo>
                  <a:pt x="129351" y="1531022"/>
                </a:lnTo>
                <a:lnTo>
                  <a:pt x="170027" y="1550336"/>
                </a:lnTo>
                <a:lnTo>
                  <a:pt x="214193" y="1562465"/>
                </a:lnTo>
                <a:lnTo>
                  <a:pt x="261112" y="1566671"/>
                </a:lnTo>
                <a:lnTo>
                  <a:pt x="3097783" y="1566671"/>
                </a:lnTo>
                <a:lnTo>
                  <a:pt x="3144702" y="1562465"/>
                </a:lnTo>
                <a:lnTo>
                  <a:pt x="3188868" y="1550336"/>
                </a:lnTo>
                <a:lnTo>
                  <a:pt x="3229544" y="1531022"/>
                </a:lnTo>
                <a:lnTo>
                  <a:pt x="3265989" y="1505261"/>
                </a:lnTo>
                <a:lnTo>
                  <a:pt x="3297464" y="1473791"/>
                </a:lnTo>
                <a:lnTo>
                  <a:pt x="3323232" y="1437348"/>
                </a:lnTo>
                <a:lnTo>
                  <a:pt x="3342552" y="1396670"/>
                </a:lnTo>
                <a:lnTo>
                  <a:pt x="3354687" y="1352495"/>
                </a:lnTo>
                <a:lnTo>
                  <a:pt x="3358896" y="1305559"/>
                </a:lnTo>
                <a:lnTo>
                  <a:pt x="3358896" y="261111"/>
                </a:lnTo>
                <a:lnTo>
                  <a:pt x="3354687" y="214193"/>
                </a:lnTo>
                <a:lnTo>
                  <a:pt x="3342552" y="170027"/>
                </a:lnTo>
                <a:lnTo>
                  <a:pt x="3323232" y="129351"/>
                </a:lnTo>
                <a:lnTo>
                  <a:pt x="3297464" y="92906"/>
                </a:lnTo>
                <a:lnTo>
                  <a:pt x="3265989" y="61431"/>
                </a:lnTo>
                <a:lnTo>
                  <a:pt x="3229544" y="35663"/>
                </a:lnTo>
                <a:lnTo>
                  <a:pt x="3188868" y="16343"/>
                </a:lnTo>
                <a:lnTo>
                  <a:pt x="3144702" y="4208"/>
                </a:lnTo>
                <a:lnTo>
                  <a:pt x="309778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57800" y="4768596"/>
            <a:ext cx="3359150" cy="1567180"/>
          </a:xfrm>
          <a:custGeom>
            <a:avLst/>
            <a:gdLst/>
            <a:ahLst/>
            <a:cxnLst/>
            <a:rect l="l" t="t" r="r" b="b"/>
            <a:pathLst>
              <a:path w="3359150" h="1567179">
                <a:moveTo>
                  <a:pt x="0" y="261111"/>
                </a:moveTo>
                <a:lnTo>
                  <a:pt x="4208" y="214193"/>
                </a:lnTo>
                <a:lnTo>
                  <a:pt x="16343" y="170027"/>
                </a:lnTo>
                <a:lnTo>
                  <a:pt x="35663" y="129351"/>
                </a:lnTo>
                <a:lnTo>
                  <a:pt x="61431" y="92906"/>
                </a:lnTo>
                <a:lnTo>
                  <a:pt x="92906" y="61431"/>
                </a:lnTo>
                <a:lnTo>
                  <a:pt x="129351" y="35663"/>
                </a:lnTo>
                <a:lnTo>
                  <a:pt x="170027" y="16343"/>
                </a:lnTo>
                <a:lnTo>
                  <a:pt x="214193" y="4208"/>
                </a:lnTo>
                <a:lnTo>
                  <a:pt x="261112" y="0"/>
                </a:lnTo>
                <a:lnTo>
                  <a:pt x="3097783" y="0"/>
                </a:lnTo>
                <a:lnTo>
                  <a:pt x="3144702" y="4208"/>
                </a:lnTo>
                <a:lnTo>
                  <a:pt x="3188868" y="16343"/>
                </a:lnTo>
                <a:lnTo>
                  <a:pt x="3229544" y="35663"/>
                </a:lnTo>
                <a:lnTo>
                  <a:pt x="3265989" y="61431"/>
                </a:lnTo>
                <a:lnTo>
                  <a:pt x="3297464" y="92906"/>
                </a:lnTo>
                <a:lnTo>
                  <a:pt x="3323232" y="129351"/>
                </a:lnTo>
                <a:lnTo>
                  <a:pt x="3342552" y="170027"/>
                </a:lnTo>
                <a:lnTo>
                  <a:pt x="3354687" y="214193"/>
                </a:lnTo>
                <a:lnTo>
                  <a:pt x="3358896" y="261111"/>
                </a:lnTo>
                <a:lnTo>
                  <a:pt x="3358896" y="1305559"/>
                </a:lnTo>
                <a:lnTo>
                  <a:pt x="3354687" y="1352495"/>
                </a:lnTo>
                <a:lnTo>
                  <a:pt x="3342552" y="1396670"/>
                </a:lnTo>
                <a:lnTo>
                  <a:pt x="3323232" y="1437348"/>
                </a:lnTo>
                <a:lnTo>
                  <a:pt x="3297464" y="1473791"/>
                </a:lnTo>
                <a:lnTo>
                  <a:pt x="3265989" y="1505261"/>
                </a:lnTo>
                <a:lnTo>
                  <a:pt x="3229544" y="1531022"/>
                </a:lnTo>
                <a:lnTo>
                  <a:pt x="3188868" y="1550336"/>
                </a:lnTo>
                <a:lnTo>
                  <a:pt x="3144702" y="1562465"/>
                </a:lnTo>
                <a:lnTo>
                  <a:pt x="3097783" y="1566671"/>
                </a:lnTo>
                <a:lnTo>
                  <a:pt x="261112" y="1566671"/>
                </a:lnTo>
                <a:lnTo>
                  <a:pt x="214193" y="1562465"/>
                </a:lnTo>
                <a:lnTo>
                  <a:pt x="170027" y="1550336"/>
                </a:lnTo>
                <a:lnTo>
                  <a:pt x="129351" y="1531022"/>
                </a:lnTo>
                <a:lnTo>
                  <a:pt x="92906" y="1505261"/>
                </a:lnTo>
                <a:lnTo>
                  <a:pt x="61431" y="1473791"/>
                </a:lnTo>
                <a:lnTo>
                  <a:pt x="35663" y="1437348"/>
                </a:lnTo>
                <a:lnTo>
                  <a:pt x="16343" y="1396670"/>
                </a:lnTo>
                <a:lnTo>
                  <a:pt x="4208" y="1352495"/>
                </a:lnTo>
                <a:lnTo>
                  <a:pt x="0" y="1305559"/>
                </a:lnTo>
                <a:lnTo>
                  <a:pt x="0" y="261111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79109" y="5066157"/>
            <a:ext cx="2717800" cy="941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Words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must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be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studied</a:t>
            </a:r>
            <a:r>
              <a:rPr sz="2000" b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in 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context rather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than in 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isolation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9" name="object 3"/>
          <p:cNvSpPr txBox="1"/>
          <p:nvPr/>
        </p:nvSpPr>
        <p:spPr>
          <a:xfrm>
            <a:off x="795342" y="4876800"/>
            <a:ext cx="3070860" cy="16036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5595" indent="-302895">
              <a:lnSpc>
                <a:spcPts val="3110"/>
              </a:lnSpc>
              <a:spcBef>
                <a:spcPts val="10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lang="it-IT" sz="2600" spc="-10" dirty="0" err="1">
                <a:latin typeface="Calibri"/>
                <a:cs typeface="Calibri"/>
              </a:rPr>
              <a:t>collocation</a:t>
            </a:r>
            <a:endParaRPr lang="it-IT" sz="2600" spc="-10" dirty="0">
              <a:latin typeface="Calibri"/>
              <a:cs typeface="Calibri"/>
            </a:endParaRPr>
          </a:p>
          <a:p>
            <a:pPr marL="315595" indent="-302895">
              <a:lnSpc>
                <a:spcPts val="3110"/>
              </a:lnSpc>
              <a:spcBef>
                <a:spcPts val="105"/>
              </a:spcBef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10" dirty="0">
                <a:latin typeface="Calibri"/>
                <a:cs typeface="Calibri"/>
              </a:rPr>
              <a:t>colligation</a:t>
            </a:r>
            <a:endParaRPr sz="2600" dirty="0">
              <a:latin typeface="Calibri"/>
              <a:cs typeface="Calibri"/>
            </a:endParaRPr>
          </a:p>
          <a:p>
            <a:pPr marL="315595" indent="-302895">
              <a:lnSpc>
                <a:spcPts val="3095"/>
              </a:lnSpc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5" dirty="0">
                <a:latin typeface="Calibri"/>
                <a:cs typeface="Calibri"/>
              </a:rPr>
              <a:t>semantic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preference</a:t>
            </a:r>
            <a:endParaRPr sz="2600" dirty="0">
              <a:latin typeface="Calibri"/>
              <a:cs typeface="Calibri"/>
            </a:endParaRPr>
          </a:p>
          <a:p>
            <a:pPr marL="315595" indent="-302895">
              <a:lnSpc>
                <a:spcPts val="3110"/>
              </a:lnSpc>
              <a:buFont typeface="Arial"/>
              <a:buChar char="•"/>
              <a:tabLst>
                <a:tab pos="315595" algn="l"/>
                <a:tab pos="316230" algn="l"/>
              </a:tabLst>
            </a:pPr>
            <a:r>
              <a:rPr sz="2600" spc="-5" dirty="0">
                <a:latin typeface="Calibri"/>
                <a:cs typeface="Calibri"/>
              </a:rPr>
              <a:t>semantic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prosody</a:t>
            </a:r>
            <a:endParaRPr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143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4656" y="-17980"/>
            <a:ext cx="4253688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Collocation</a:t>
            </a:r>
            <a:endParaRPr sz="4000" dirty="0"/>
          </a:p>
        </p:txBody>
      </p:sp>
      <p:sp>
        <p:nvSpPr>
          <p:cNvPr id="2" name="object 2"/>
          <p:cNvSpPr txBox="1"/>
          <p:nvPr/>
        </p:nvSpPr>
        <p:spPr>
          <a:xfrm>
            <a:off x="284656" y="1219200"/>
            <a:ext cx="8859344" cy="55066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0360" indent="-327660">
              <a:lnSpc>
                <a:spcPct val="100000"/>
              </a:lnSpc>
              <a:spcBef>
                <a:spcPts val="100"/>
              </a:spcBef>
              <a:buChar char="•"/>
              <a:tabLst>
                <a:tab pos="339725" algn="l"/>
                <a:tab pos="340360" algn="l"/>
              </a:tabLst>
            </a:pPr>
            <a:r>
              <a:rPr sz="2400" spc="-15" dirty="0">
                <a:latin typeface="Calibri"/>
                <a:cs typeface="Calibri"/>
              </a:rPr>
              <a:t>“Tendency </a:t>
            </a:r>
            <a:r>
              <a:rPr sz="2400" spc="-5" dirty="0">
                <a:latin typeface="Calibri"/>
                <a:cs typeface="Calibri"/>
              </a:rPr>
              <a:t>of certain </a:t>
            </a:r>
            <a:r>
              <a:rPr sz="2400" spc="-15" dirty="0">
                <a:latin typeface="Calibri"/>
                <a:cs typeface="Calibri"/>
              </a:rPr>
              <a:t>words to </a:t>
            </a:r>
            <a:r>
              <a:rPr sz="2400" spc="-5" dirty="0">
                <a:latin typeface="Calibri"/>
                <a:cs typeface="Calibri"/>
              </a:rPr>
              <a:t>co-occur regularly </a:t>
            </a:r>
            <a:r>
              <a:rPr sz="2400" dirty="0">
                <a:latin typeface="Calibri"/>
                <a:cs typeface="Calibri"/>
              </a:rPr>
              <a:t>in a </a:t>
            </a:r>
            <a:r>
              <a:rPr sz="2400" spc="-10" dirty="0">
                <a:latin typeface="Calibri"/>
                <a:cs typeface="Calibri"/>
              </a:rPr>
              <a:t>given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language”</a:t>
            </a:r>
            <a:endParaRPr sz="2400" dirty="0">
              <a:latin typeface="Calibri"/>
              <a:cs typeface="Calibri"/>
            </a:endParaRPr>
          </a:p>
          <a:p>
            <a:pPr marL="271780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(Mona </a:t>
            </a:r>
            <a:r>
              <a:rPr sz="2400" spc="-45" dirty="0">
                <a:latin typeface="Calibri"/>
                <a:cs typeface="Calibri"/>
              </a:rPr>
              <a:t>Baker, </a:t>
            </a:r>
            <a:r>
              <a:rPr sz="2400" spc="-5" dirty="0">
                <a:latin typeface="Calibri"/>
                <a:cs typeface="Calibri"/>
              </a:rPr>
              <a:t>1992: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47)</a:t>
            </a:r>
            <a:endParaRPr sz="2400" dirty="0">
              <a:latin typeface="Calibri"/>
              <a:cs typeface="Calibri"/>
            </a:endParaRPr>
          </a:p>
          <a:p>
            <a:pPr marL="728980" lvl="1" indent="-259079">
              <a:lnSpc>
                <a:spcPct val="100000"/>
              </a:lnSpc>
              <a:spcBef>
                <a:spcPts val="600"/>
              </a:spcBef>
              <a:buChar char="•"/>
              <a:tabLst>
                <a:tab pos="728980" algn="l"/>
              </a:tabLst>
            </a:pPr>
            <a:r>
              <a:rPr sz="2400" dirty="0">
                <a:latin typeface="Calibri"/>
                <a:cs typeface="Calibri"/>
              </a:rPr>
              <a:t>As </a:t>
            </a:r>
            <a:r>
              <a:rPr sz="2400" spc="-5" dirty="0">
                <a:latin typeface="Calibri"/>
                <a:cs typeface="Calibri"/>
              </a:rPr>
              <a:t>observed </a:t>
            </a:r>
            <a:r>
              <a:rPr sz="2400" dirty="0">
                <a:latin typeface="Calibri"/>
                <a:cs typeface="Calibri"/>
              </a:rPr>
              <a:t>in actual </a:t>
            </a:r>
            <a:r>
              <a:rPr sz="2400" spc="-10" dirty="0">
                <a:latin typeface="Calibri"/>
                <a:cs typeface="Calibri"/>
              </a:rPr>
              <a:t>texts (vs.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intuition)</a:t>
            </a:r>
            <a:endParaRPr lang="it-IT" sz="2400" spc="-5" dirty="0">
              <a:latin typeface="Calibri"/>
              <a:cs typeface="Calibri"/>
            </a:endParaRPr>
          </a:p>
          <a:p>
            <a:pPr marL="469901" lvl="1">
              <a:lnSpc>
                <a:spcPct val="100000"/>
              </a:lnSpc>
              <a:spcBef>
                <a:spcPts val="600"/>
              </a:spcBef>
              <a:tabLst>
                <a:tab pos="728980" algn="l"/>
              </a:tabLst>
            </a:pP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380"/>
              </a:spcBef>
              <a:buChar char="•"/>
              <a:tabLst>
                <a:tab pos="233679" algn="l"/>
              </a:tabLst>
            </a:pPr>
            <a:r>
              <a:rPr sz="2400" spc="-20" dirty="0">
                <a:latin typeface="Calibri"/>
                <a:cs typeface="Calibri"/>
              </a:rPr>
              <a:t>Key </a:t>
            </a:r>
            <a:r>
              <a:rPr sz="2400" spc="-15" dirty="0">
                <a:latin typeface="Calibri"/>
                <a:cs typeface="Calibri"/>
              </a:rPr>
              <a:t>features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collocations</a:t>
            </a:r>
            <a:endParaRPr sz="24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55"/>
              </a:spcBef>
            </a:pPr>
            <a:r>
              <a:rPr sz="1650" dirty="0">
                <a:latin typeface="Calibri"/>
                <a:cs typeface="Calibri"/>
              </a:rPr>
              <a:t>o </a:t>
            </a:r>
            <a:r>
              <a:rPr sz="2400" spc="-5" dirty="0">
                <a:latin typeface="Calibri"/>
                <a:cs typeface="Calibri"/>
              </a:rPr>
              <a:t>language-specific </a:t>
            </a:r>
            <a:r>
              <a:rPr sz="2400" spc="-10" dirty="0">
                <a:latin typeface="Calibri"/>
                <a:cs typeface="Calibri"/>
              </a:rPr>
              <a:t>(collocations vary </a:t>
            </a:r>
            <a:r>
              <a:rPr sz="2400" spc="-15" dirty="0">
                <a:latin typeface="Calibri"/>
                <a:cs typeface="Calibri"/>
              </a:rPr>
              <a:t>from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2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language)</a:t>
            </a:r>
            <a:endParaRPr lang="it-IT" sz="2400" spc="-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55"/>
              </a:spcBef>
            </a:pP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320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Collocations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not </a:t>
            </a:r>
            <a:r>
              <a:rPr sz="2400" spc="-10" dirty="0">
                <a:latin typeface="Calibri"/>
                <a:cs typeface="Calibri"/>
              </a:rPr>
              <a:t>stable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fixed</a:t>
            </a:r>
            <a:endParaRPr sz="24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450"/>
              </a:spcBef>
            </a:pPr>
            <a:r>
              <a:rPr sz="1650" dirty="0">
                <a:latin typeface="Calibri"/>
                <a:cs typeface="Calibri"/>
              </a:rPr>
              <a:t>o </a:t>
            </a:r>
            <a:r>
              <a:rPr sz="2400" dirty="0">
                <a:latin typeface="Calibri"/>
                <a:cs typeface="Calibri"/>
              </a:rPr>
              <a:t>they </a:t>
            </a:r>
            <a:r>
              <a:rPr sz="2400" spc="-15" dirty="0">
                <a:latin typeface="Calibri"/>
                <a:cs typeface="Calibri"/>
              </a:rPr>
              <a:t>may </a:t>
            </a:r>
            <a:r>
              <a:rPr sz="2400" spc="-5" dirty="0">
                <a:latin typeface="Calibri"/>
                <a:cs typeface="Calibri"/>
              </a:rPr>
              <a:t>change </a:t>
            </a:r>
            <a:r>
              <a:rPr sz="2400" spc="-10" dirty="0">
                <a:latin typeface="Calibri"/>
                <a:cs typeface="Calibri"/>
              </a:rPr>
              <a:t>diachronically (over </a:t>
            </a:r>
            <a:r>
              <a:rPr sz="2400" dirty="0">
                <a:latin typeface="Calibri"/>
                <a:cs typeface="Calibri"/>
              </a:rPr>
              <a:t>time) in </a:t>
            </a:r>
            <a:r>
              <a:rPr sz="2400" spc="-10" dirty="0">
                <a:latin typeface="Calibri"/>
                <a:cs typeface="Calibri"/>
              </a:rPr>
              <a:t>general</a:t>
            </a:r>
            <a:r>
              <a:rPr sz="2400" spc="-27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0"/>
              </a:spcBef>
            </a:pPr>
            <a:r>
              <a:rPr sz="1800" dirty="0">
                <a:latin typeface="Calibri"/>
                <a:cs typeface="Calibri"/>
              </a:rPr>
              <a:t>o </a:t>
            </a:r>
            <a:r>
              <a:rPr sz="2400" dirty="0">
                <a:latin typeface="Calibri"/>
                <a:cs typeface="Calibri"/>
              </a:rPr>
              <a:t>they </a:t>
            </a:r>
            <a:r>
              <a:rPr sz="2400" spc="-15" dirty="0">
                <a:latin typeface="Calibri"/>
                <a:cs typeface="Calibri"/>
              </a:rPr>
              <a:t>may </a:t>
            </a:r>
            <a:r>
              <a:rPr sz="2400" spc="-5" dirty="0">
                <a:latin typeface="Calibri"/>
                <a:cs typeface="Calibri"/>
              </a:rPr>
              <a:t>change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LSP </a:t>
            </a:r>
            <a:r>
              <a:rPr sz="2400" spc="-10" dirty="0">
                <a:latin typeface="Calibri"/>
                <a:cs typeface="Calibri"/>
              </a:rPr>
              <a:t>vs. general</a:t>
            </a:r>
            <a:r>
              <a:rPr sz="2400" spc="-3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language</a:t>
            </a:r>
            <a:endParaRPr sz="24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5"/>
              </a:spcBef>
            </a:pPr>
            <a:r>
              <a:rPr sz="1800" dirty="0">
                <a:latin typeface="Calibri"/>
                <a:cs typeface="Calibri"/>
              </a:rPr>
              <a:t>o </a:t>
            </a:r>
            <a:r>
              <a:rPr sz="2400" dirty="0">
                <a:latin typeface="Calibri"/>
                <a:cs typeface="Calibri"/>
              </a:rPr>
              <a:t>they </a:t>
            </a:r>
            <a:r>
              <a:rPr sz="2400" spc="-15" dirty="0">
                <a:latin typeface="Calibri"/>
                <a:cs typeface="Calibri"/>
              </a:rPr>
              <a:t>may </a:t>
            </a:r>
            <a:r>
              <a:rPr sz="2400" spc="-5" dirty="0">
                <a:latin typeface="Calibri"/>
                <a:cs typeface="Calibri"/>
              </a:rPr>
              <a:t>change </a:t>
            </a:r>
            <a:r>
              <a:rPr sz="2400" spc="-10" dirty="0">
                <a:latin typeface="Calibri"/>
                <a:cs typeface="Calibri"/>
              </a:rPr>
              <a:t>across </a:t>
            </a:r>
            <a:r>
              <a:rPr sz="2400" spc="-5" dirty="0">
                <a:latin typeface="Calibri"/>
                <a:cs typeface="Calibri"/>
              </a:rPr>
              <a:t>LSP</a:t>
            </a:r>
            <a:r>
              <a:rPr sz="2400" spc="-30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domains</a:t>
            </a:r>
            <a:endParaRPr lang="it-IT" sz="2400" spc="-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5"/>
              </a:spcBef>
            </a:pPr>
            <a:endParaRPr lang="it-IT" sz="2400" spc="-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25"/>
              </a:spcBef>
            </a:pPr>
            <a:r>
              <a:rPr lang="it-IT" sz="2400" b="1" spc="-5" dirty="0">
                <a:latin typeface="Calibri"/>
                <a:cs typeface="Calibri"/>
              </a:rPr>
              <a:t>HOW DOES THE WORD “BORSA” COLLOCATE?</a:t>
            </a:r>
            <a:endParaRPr sz="24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39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219200"/>
            <a:ext cx="8839200" cy="53399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68630">
              <a:lnSpc>
                <a:spcPct val="100000"/>
              </a:lnSpc>
              <a:spcBef>
                <a:spcPts val="100"/>
              </a:spcBef>
              <a:buChar char="•"/>
              <a:tabLst>
                <a:tab pos="233679" algn="l"/>
              </a:tabLst>
            </a:pPr>
            <a:r>
              <a:rPr sz="2400" spc="-105" dirty="0">
                <a:latin typeface="Calibri"/>
                <a:cs typeface="Calibri"/>
              </a:rPr>
              <a:t>“A </a:t>
            </a:r>
            <a:r>
              <a:rPr sz="2400" spc="-15" dirty="0">
                <a:latin typeface="Calibri"/>
                <a:cs typeface="Calibri"/>
              </a:rPr>
              <a:t>consistent aura </a:t>
            </a:r>
            <a:r>
              <a:rPr sz="2400" spc="-5" dirty="0">
                <a:latin typeface="Calibri"/>
                <a:cs typeface="Calibri"/>
              </a:rPr>
              <a:t>of meaning </a:t>
            </a:r>
            <a:r>
              <a:rPr sz="2400" dirty="0">
                <a:latin typeface="Calibri"/>
                <a:cs typeface="Calibri"/>
              </a:rPr>
              <a:t>with which a </a:t>
            </a:r>
            <a:r>
              <a:rPr sz="2400" spc="-15" dirty="0">
                <a:latin typeface="Calibri"/>
                <a:cs typeface="Calibri"/>
              </a:rPr>
              <a:t>form </a:t>
            </a:r>
            <a:r>
              <a:rPr sz="2400" dirty="0">
                <a:latin typeface="Calibri"/>
                <a:cs typeface="Calibri"/>
              </a:rPr>
              <a:t>is imbued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dirty="0">
                <a:latin typeface="Calibri"/>
                <a:cs typeface="Calibri"/>
              </a:rPr>
              <a:t>its  </a:t>
            </a:r>
            <a:r>
              <a:rPr sz="2400" spc="-15" dirty="0">
                <a:latin typeface="Calibri"/>
                <a:cs typeface="Calibri"/>
              </a:rPr>
              <a:t>collcates” </a:t>
            </a:r>
            <a:r>
              <a:rPr sz="2400" spc="-5" dirty="0">
                <a:latin typeface="Calibri"/>
                <a:cs typeface="Calibri"/>
              </a:rPr>
              <a:t>(Louw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1993)</a:t>
            </a:r>
            <a:endParaRPr sz="2400" dirty="0">
              <a:latin typeface="Calibri"/>
              <a:cs typeface="Calibri"/>
            </a:endParaRPr>
          </a:p>
          <a:p>
            <a:pPr marL="756285" marR="93980" lvl="1" indent="-286385">
              <a:lnSpc>
                <a:spcPct val="100000"/>
              </a:lnSpc>
              <a:spcBef>
                <a:spcPts val="1440"/>
              </a:spcBef>
              <a:buChar char="•"/>
              <a:tabLst>
                <a:tab pos="756285" algn="l"/>
                <a:tab pos="756920" algn="l"/>
              </a:tabLst>
            </a:pPr>
            <a:r>
              <a:rPr sz="2400" spc="0" dirty="0">
                <a:latin typeface="Calibri"/>
                <a:cs typeface="Calibri"/>
              </a:rPr>
              <a:t>“Feeling”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spc="-20" dirty="0">
                <a:latin typeface="Calibri"/>
                <a:cs typeface="Calibri"/>
              </a:rPr>
              <a:t>“aura” </a:t>
            </a:r>
            <a:r>
              <a:rPr sz="2400" spc="-10" dirty="0">
                <a:latin typeface="Calibri"/>
                <a:cs typeface="Calibri"/>
              </a:rPr>
              <a:t>that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25" dirty="0">
                <a:latin typeface="Calibri"/>
                <a:cs typeface="Calibri"/>
              </a:rPr>
              <a:t>evoked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spc="-5" dirty="0">
                <a:latin typeface="Calibri"/>
                <a:cs typeface="Calibri"/>
              </a:rPr>
              <a:t>using certain </a:t>
            </a:r>
            <a:r>
              <a:rPr sz="2400" spc="-20" dirty="0">
                <a:latin typeface="Calibri"/>
                <a:cs typeface="Calibri"/>
              </a:rPr>
              <a:t>words  </a:t>
            </a:r>
            <a:r>
              <a:rPr sz="2400" spc="-15" dirty="0">
                <a:latin typeface="Calibri"/>
                <a:cs typeface="Calibri"/>
              </a:rPr>
              <a:t>(reinforced </a:t>
            </a:r>
            <a:r>
              <a:rPr sz="2400" spc="-10" dirty="0">
                <a:latin typeface="Calibri"/>
                <a:cs typeface="Calibri"/>
              </a:rPr>
              <a:t>by </a:t>
            </a:r>
            <a:r>
              <a:rPr sz="2400" spc="-15" dirty="0">
                <a:latin typeface="Calibri"/>
                <a:cs typeface="Calibri"/>
              </a:rPr>
              <a:t>collocates, </a:t>
            </a:r>
            <a:r>
              <a:rPr sz="2400" spc="-5" dirty="0">
                <a:latin typeface="Calibri"/>
                <a:cs typeface="Calibri"/>
              </a:rPr>
              <a:t>due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co-selectional implications and  </a:t>
            </a:r>
            <a:r>
              <a:rPr sz="2400" spc="-10" dirty="0">
                <a:latin typeface="Calibri"/>
                <a:cs typeface="Calibri"/>
              </a:rPr>
              <a:t>restrictions)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  <a:buChar char="•"/>
              <a:tabLst>
                <a:tab pos="233679" algn="l"/>
              </a:tabLst>
            </a:pPr>
            <a:r>
              <a:rPr sz="2400" spc="-5" dirty="0">
                <a:latin typeface="Calibri"/>
                <a:cs typeface="Calibri"/>
              </a:rPr>
              <a:t>Usually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0" dirty="0">
                <a:latin typeface="Calibri"/>
                <a:cs typeface="Calibri"/>
              </a:rPr>
              <a:t>feeling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“positive </a:t>
            </a:r>
            <a:r>
              <a:rPr sz="2400" spc="-5" dirty="0">
                <a:latin typeface="Calibri"/>
                <a:cs typeface="Calibri"/>
              </a:rPr>
              <a:t>or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negative”</a:t>
            </a:r>
            <a:endParaRPr sz="2400" dirty="0">
              <a:latin typeface="Calibri"/>
              <a:cs typeface="Calibri"/>
            </a:endParaRPr>
          </a:p>
          <a:p>
            <a:pPr marL="756285" marR="5080" lvl="1" indent="-286385">
              <a:lnSpc>
                <a:spcPts val="2300"/>
              </a:lnSpc>
              <a:spcBef>
                <a:spcPts val="1425"/>
              </a:spcBef>
              <a:buChar char="•"/>
              <a:tabLst>
                <a:tab pos="756285" algn="l"/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“Provide” </a:t>
            </a:r>
            <a:r>
              <a:rPr sz="2400" spc="-5" dirty="0">
                <a:latin typeface="Calibri"/>
                <a:cs typeface="Calibri"/>
              </a:rPr>
              <a:t>tends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occur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20" dirty="0">
                <a:latin typeface="Calibri"/>
                <a:cs typeface="Calibri"/>
              </a:rPr>
              <a:t>words </a:t>
            </a:r>
            <a:r>
              <a:rPr sz="2400" spc="-5" dirty="0">
                <a:latin typeface="Calibri"/>
                <a:cs typeface="Calibri"/>
              </a:rPr>
              <a:t>denoting </a:t>
            </a:r>
            <a:r>
              <a:rPr sz="2400" dirty="0">
                <a:latin typeface="Calibri"/>
                <a:cs typeface="Calibri"/>
              </a:rPr>
              <a:t>things which </a:t>
            </a:r>
            <a:r>
              <a:rPr sz="2400" spc="-15" dirty="0">
                <a:latin typeface="Calibri"/>
                <a:cs typeface="Calibri"/>
              </a:rPr>
              <a:t>are  </a:t>
            </a:r>
            <a:r>
              <a:rPr sz="2400" spc="-10" dirty="0">
                <a:latin typeface="Calibri"/>
                <a:cs typeface="Calibri"/>
              </a:rPr>
              <a:t>desirable, </a:t>
            </a:r>
            <a:r>
              <a:rPr sz="2400" dirty="0">
                <a:latin typeface="Calibri"/>
                <a:cs typeface="Calibri"/>
              </a:rPr>
              <a:t>necessary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spc="-10" dirty="0">
                <a:latin typeface="Calibri"/>
                <a:cs typeface="Calibri"/>
              </a:rPr>
              <a:t>good, </a:t>
            </a:r>
            <a:r>
              <a:rPr sz="2400" spc="-5" dirty="0">
                <a:latin typeface="Calibri"/>
                <a:cs typeface="Calibri"/>
              </a:rPr>
              <a:t>such as </a:t>
            </a:r>
            <a:r>
              <a:rPr sz="2400" spc="-25" dirty="0">
                <a:latin typeface="Calibri"/>
                <a:cs typeface="Calibri"/>
              </a:rPr>
              <a:t>“information”, “service(s)”,  “support”, </a:t>
            </a:r>
            <a:r>
              <a:rPr sz="2400" spc="-35" dirty="0">
                <a:latin typeface="Calibri"/>
                <a:cs typeface="Calibri"/>
              </a:rPr>
              <a:t>“help”, </a:t>
            </a:r>
            <a:r>
              <a:rPr sz="2400" spc="-25" dirty="0">
                <a:latin typeface="Calibri"/>
                <a:cs typeface="Calibri"/>
              </a:rPr>
              <a:t>“money”, “protection”, </a:t>
            </a:r>
            <a:r>
              <a:rPr sz="2400" spc="-45" dirty="0">
                <a:latin typeface="Calibri"/>
                <a:cs typeface="Calibri"/>
              </a:rPr>
              <a:t>“food”,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“care”</a:t>
            </a:r>
            <a:endParaRPr sz="2400" dirty="0">
              <a:latin typeface="Calibri"/>
              <a:cs typeface="Calibri"/>
            </a:endParaRPr>
          </a:p>
          <a:p>
            <a:pPr marL="1155700" lvl="2" indent="-228600">
              <a:lnSpc>
                <a:spcPct val="100000"/>
              </a:lnSpc>
              <a:spcBef>
                <a:spcPts val="880"/>
              </a:spcBef>
              <a:buChar char="•"/>
              <a:tabLst>
                <a:tab pos="1156335" algn="l"/>
              </a:tabLst>
            </a:pPr>
            <a:r>
              <a:rPr sz="2400" spc="-55" dirty="0">
                <a:latin typeface="Calibri"/>
                <a:cs typeface="Calibri"/>
              </a:rPr>
              <a:t>cf. </a:t>
            </a:r>
            <a:r>
              <a:rPr sz="2400" spc="-10" dirty="0">
                <a:latin typeface="Calibri"/>
                <a:cs typeface="Calibri"/>
              </a:rPr>
              <a:t>Italian </a:t>
            </a:r>
            <a:r>
              <a:rPr sz="2400" spc="-15" dirty="0">
                <a:latin typeface="Calibri"/>
                <a:cs typeface="Calibri"/>
              </a:rPr>
              <a:t>“fornire” </a:t>
            </a:r>
            <a:r>
              <a:rPr sz="2400" spc="-5" dirty="0">
                <a:latin typeface="Calibri"/>
                <a:cs typeface="Calibri"/>
              </a:rPr>
              <a:t>and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“elargire”</a:t>
            </a:r>
            <a:endParaRPr sz="2400" dirty="0">
              <a:latin typeface="Calibri"/>
              <a:cs typeface="Calibri"/>
            </a:endParaRPr>
          </a:p>
          <a:p>
            <a:pPr marL="756285" lvl="1" indent="-286385">
              <a:lnSpc>
                <a:spcPts val="2590"/>
              </a:lnSpc>
              <a:spcBef>
                <a:spcPts val="865"/>
              </a:spcBef>
              <a:buChar char="•"/>
              <a:tabLst>
                <a:tab pos="756285" algn="l"/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“Cause” tends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occur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15" dirty="0">
                <a:latin typeface="Calibri"/>
                <a:cs typeface="Calibri"/>
              </a:rPr>
              <a:t>words </a:t>
            </a:r>
            <a:r>
              <a:rPr sz="2400" spc="-5" dirty="0">
                <a:latin typeface="Calibri"/>
                <a:cs typeface="Calibri"/>
              </a:rPr>
              <a:t>denoting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negative</a:t>
            </a:r>
            <a:endParaRPr sz="2400" dirty="0">
              <a:latin typeface="Calibri"/>
              <a:cs typeface="Calibri"/>
            </a:endParaRPr>
          </a:p>
          <a:p>
            <a:pPr marL="756285">
              <a:lnSpc>
                <a:spcPts val="2590"/>
              </a:lnSpc>
            </a:pPr>
            <a:r>
              <a:rPr sz="2400" spc="-10" dirty="0">
                <a:latin typeface="Calibri"/>
                <a:cs typeface="Calibri"/>
              </a:rPr>
              <a:t>repercussions/consequences, </a:t>
            </a:r>
            <a:r>
              <a:rPr sz="2400" spc="-5" dirty="0">
                <a:latin typeface="Calibri"/>
                <a:cs typeface="Calibri"/>
              </a:rPr>
              <a:t>such as </a:t>
            </a:r>
            <a:r>
              <a:rPr sz="2400" spc="-40" dirty="0">
                <a:latin typeface="Calibri"/>
                <a:cs typeface="Calibri"/>
              </a:rPr>
              <a:t>“pain”, </a:t>
            </a:r>
            <a:r>
              <a:rPr sz="2400" spc="-45" dirty="0">
                <a:latin typeface="Calibri"/>
                <a:cs typeface="Calibri"/>
              </a:rPr>
              <a:t>“damage”,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“harm”</a:t>
            </a:r>
            <a:endParaRPr sz="2400" dirty="0">
              <a:latin typeface="Calibri"/>
              <a:cs typeface="Calibri"/>
            </a:endParaRPr>
          </a:p>
          <a:p>
            <a:pPr marL="1155700" lvl="2" indent="-228600">
              <a:lnSpc>
                <a:spcPct val="100000"/>
              </a:lnSpc>
              <a:spcBef>
                <a:spcPts val="865"/>
              </a:spcBef>
              <a:buChar char="•"/>
              <a:tabLst>
                <a:tab pos="1156335" algn="l"/>
              </a:tabLst>
            </a:pPr>
            <a:r>
              <a:rPr sz="2400" spc="-55" dirty="0">
                <a:latin typeface="Calibri"/>
                <a:cs typeface="Calibri"/>
              </a:rPr>
              <a:t>cf. </a:t>
            </a:r>
            <a:r>
              <a:rPr sz="2400" spc="-10" dirty="0">
                <a:latin typeface="Calibri"/>
                <a:cs typeface="Calibri"/>
              </a:rPr>
              <a:t>Italian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“causare”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06038" y="239395"/>
            <a:ext cx="504736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Semantic</a:t>
            </a:r>
            <a:r>
              <a:rPr spc="-50" dirty="0"/>
              <a:t> </a:t>
            </a:r>
            <a:r>
              <a:rPr spc="-15" dirty="0"/>
              <a:t>prosody</a:t>
            </a:r>
          </a:p>
        </p:txBody>
      </p:sp>
    </p:spTree>
    <p:extLst>
      <p:ext uri="{BB962C8B-B14F-4D97-AF65-F5344CB8AC3E}">
        <p14:creationId xmlns:p14="http://schemas.microsoft.com/office/powerpoint/2010/main" val="1618806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46576" y="314070"/>
            <a:ext cx="530682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chemeClr val="tx1"/>
                </a:solidFill>
              </a:rPr>
              <a:t>Semantic</a:t>
            </a:r>
            <a:r>
              <a:rPr spc="-45" dirty="0">
                <a:solidFill>
                  <a:schemeClr val="tx1"/>
                </a:solidFill>
              </a:rPr>
              <a:t> </a:t>
            </a:r>
            <a:r>
              <a:rPr spc="-30" dirty="0">
                <a:solidFill>
                  <a:schemeClr val="tx1"/>
                </a:solidFill>
              </a:rPr>
              <a:t>preference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676400" y="1152908"/>
            <a:ext cx="7121439" cy="56770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50875">
              <a:lnSpc>
                <a:spcPct val="100000"/>
              </a:lnSpc>
              <a:spcBef>
                <a:spcPts val="100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Relation between </a:t>
            </a:r>
            <a:r>
              <a:rPr sz="2400" dirty="0">
                <a:latin typeface="Calibri"/>
                <a:cs typeface="Calibri"/>
              </a:rPr>
              <a:t>a lemma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set of semantically </a:t>
            </a:r>
            <a:r>
              <a:rPr sz="2400" spc="-15" dirty="0">
                <a:latin typeface="Calibri"/>
                <a:cs typeface="Calibri"/>
              </a:rPr>
              <a:t>related  words </a:t>
            </a:r>
            <a:r>
              <a:rPr sz="2400" spc="-10" dirty="0">
                <a:latin typeface="Calibri"/>
                <a:cs typeface="Calibri"/>
              </a:rPr>
              <a:t>(Stubbs, </a:t>
            </a:r>
            <a:r>
              <a:rPr sz="2400" spc="-5" dirty="0">
                <a:latin typeface="Calibri"/>
                <a:cs typeface="Calibri"/>
              </a:rPr>
              <a:t>2001: 65)</a:t>
            </a:r>
            <a:endParaRPr sz="2400" dirty="0">
              <a:latin typeface="Calibri"/>
              <a:cs typeface="Calibri"/>
            </a:endParaRPr>
          </a:p>
          <a:p>
            <a:pPr marL="302260" indent="-289560">
              <a:lnSpc>
                <a:spcPct val="100000"/>
              </a:lnSpc>
              <a:spcBef>
                <a:spcPts val="600"/>
              </a:spcBef>
              <a:buFont typeface="Calibri"/>
              <a:buChar char="•"/>
              <a:tabLst>
                <a:tab pos="301625" algn="l"/>
                <a:tab pos="302260" algn="l"/>
              </a:tabLst>
            </a:pPr>
            <a:r>
              <a:rPr sz="2400" i="1" spc="-5" dirty="0">
                <a:latin typeface="Calibri"/>
                <a:cs typeface="Calibri"/>
              </a:rPr>
              <a:t>Lemma</a:t>
            </a:r>
            <a:r>
              <a:rPr sz="2400" spc="-5" dirty="0">
                <a:latin typeface="Calibri"/>
                <a:cs typeface="Calibri"/>
              </a:rPr>
              <a:t>: base </a:t>
            </a:r>
            <a:r>
              <a:rPr sz="2400" spc="-20" dirty="0">
                <a:latin typeface="Calibri"/>
                <a:cs typeface="Calibri"/>
              </a:rPr>
              <a:t>form </a:t>
            </a:r>
            <a:r>
              <a:rPr sz="2400" spc="-15" dirty="0">
                <a:latin typeface="Calibri"/>
                <a:cs typeface="Calibri"/>
              </a:rPr>
              <a:t>(lexeme) </a:t>
            </a:r>
            <a:r>
              <a:rPr sz="2400" spc="-5" dirty="0">
                <a:latin typeface="Calibri"/>
                <a:cs typeface="Calibri"/>
              </a:rPr>
              <a:t>or dictionary entry of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word</a:t>
            </a:r>
            <a:endParaRPr sz="2400" dirty="0">
              <a:latin typeface="Calibri"/>
              <a:cs typeface="Calibri"/>
            </a:endParaRPr>
          </a:p>
          <a:p>
            <a:pPr marL="216535" marR="5080" indent="-203835">
              <a:lnSpc>
                <a:spcPct val="100000"/>
              </a:lnSpc>
              <a:spcBef>
                <a:spcPts val="600"/>
              </a:spcBef>
              <a:buChar char="•"/>
              <a:tabLst>
                <a:tab pos="233679" algn="l"/>
              </a:tabLst>
            </a:pPr>
            <a:r>
              <a:rPr sz="2400" spc="0" dirty="0">
                <a:latin typeface="Calibri"/>
                <a:cs typeface="Calibri"/>
              </a:rPr>
              <a:t>“Commit”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dirty="0">
                <a:latin typeface="Calibri"/>
                <a:cs typeface="Calibri"/>
              </a:rPr>
              <a:t>with a </a:t>
            </a:r>
            <a:r>
              <a:rPr sz="2400" spc="-10" dirty="0">
                <a:latin typeface="Calibri"/>
                <a:cs typeface="Calibri"/>
              </a:rPr>
              <a:t>group </a:t>
            </a:r>
            <a:r>
              <a:rPr sz="2400" spc="-5" dirty="0">
                <a:latin typeface="Calibri"/>
                <a:cs typeface="Calibri"/>
              </a:rPr>
              <a:t>of semantically similar </a:t>
            </a:r>
            <a:r>
              <a:rPr sz="2400" spc="-15" dirty="0">
                <a:latin typeface="Calibri"/>
                <a:cs typeface="Calibri"/>
              </a:rPr>
              <a:t>words, </a:t>
            </a:r>
            <a:r>
              <a:rPr sz="2400" dirty="0">
                <a:latin typeface="Calibri"/>
                <a:cs typeface="Calibri"/>
              </a:rPr>
              <a:t>e.g.  </a:t>
            </a:r>
            <a:r>
              <a:rPr sz="2400" spc="-20" dirty="0">
                <a:latin typeface="Calibri"/>
                <a:cs typeface="Calibri"/>
              </a:rPr>
              <a:t>“murder”, </a:t>
            </a:r>
            <a:r>
              <a:rPr sz="2400" spc="-45" dirty="0">
                <a:latin typeface="Calibri"/>
                <a:cs typeface="Calibri"/>
              </a:rPr>
              <a:t>“crime”, </a:t>
            </a:r>
            <a:r>
              <a:rPr sz="2400" spc="-10" dirty="0">
                <a:latin typeface="Calibri"/>
                <a:cs typeface="Calibri"/>
              </a:rPr>
              <a:t>“suicide” </a:t>
            </a:r>
            <a:r>
              <a:rPr sz="2400" spc="-45" dirty="0">
                <a:latin typeface="Calibri"/>
                <a:cs typeface="Calibri"/>
              </a:rPr>
              <a:t>(cf. </a:t>
            </a:r>
            <a:r>
              <a:rPr sz="2400" spc="-10" dirty="0">
                <a:latin typeface="Calibri"/>
                <a:cs typeface="Calibri"/>
              </a:rPr>
              <a:t>Italian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“commettere”)</a:t>
            </a:r>
            <a:endParaRPr sz="2400" dirty="0">
              <a:latin typeface="Calibri"/>
              <a:cs typeface="Calibri"/>
            </a:endParaRPr>
          </a:p>
          <a:p>
            <a:pPr marL="165100" indent="-152400">
              <a:lnSpc>
                <a:spcPct val="100000"/>
              </a:lnSpc>
              <a:spcBef>
                <a:spcPts val="595"/>
              </a:spcBef>
              <a:buChar char="•"/>
              <a:tabLst>
                <a:tab pos="165735" algn="l"/>
              </a:tabLst>
            </a:pPr>
            <a:r>
              <a:rPr sz="2400" spc="-20" dirty="0">
                <a:latin typeface="Calibri"/>
                <a:cs typeface="Calibri"/>
              </a:rPr>
              <a:t>“Revoke”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dirty="0">
                <a:latin typeface="Calibri"/>
                <a:cs typeface="Calibri"/>
              </a:rPr>
              <a:t>with e.g. </a:t>
            </a:r>
            <a:r>
              <a:rPr sz="2400" spc="-25" dirty="0">
                <a:latin typeface="Calibri"/>
                <a:cs typeface="Calibri"/>
              </a:rPr>
              <a:t>“licence”, </a:t>
            </a:r>
            <a:r>
              <a:rPr sz="2400" spc="-20" dirty="0">
                <a:latin typeface="Calibri"/>
                <a:cs typeface="Calibri"/>
              </a:rPr>
              <a:t>“permit”,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“authorization”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libri"/>
              <a:buChar char="•"/>
            </a:pPr>
            <a:endParaRPr sz="3550" dirty="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buChar char="•"/>
              <a:tabLst>
                <a:tab pos="165735" algn="l"/>
              </a:tabLst>
            </a:pPr>
            <a:r>
              <a:rPr sz="2400" spc="-5" dirty="0">
                <a:latin typeface="Calibri"/>
                <a:cs typeface="Calibri"/>
              </a:rPr>
              <a:t>Semantic </a:t>
            </a:r>
            <a:r>
              <a:rPr sz="2400" spc="-10" dirty="0">
                <a:latin typeface="Calibri"/>
                <a:cs typeface="Calibri"/>
              </a:rPr>
              <a:t>prosody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positive/negative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evaluation</a:t>
            </a:r>
            <a:endParaRPr sz="2400" dirty="0">
              <a:latin typeface="Calibri"/>
              <a:cs typeface="Calibri"/>
            </a:endParaRPr>
          </a:p>
          <a:p>
            <a:pPr marL="12700" marR="1170305">
              <a:lnSpc>
                <a:spcPts val="2860"/>
              </a:lnSpc>
              <a:spcBef>
                <a:spcPts val="710"/>
              </a:spcBef>
              <a:buChar char="•"/>
              <a:tabLst>
                <a:tab pos="165735" algn="l"/>
              </a:tabLst>
            </a:pPr>
            <a:r>
              <a:rPr sz="2400" spc="-5" dirty="0">
                <a:latin typeface="Calibri"/>
                <a:cs typeface="Calibri"/>
              </a:rPr>
              <a:t>Semantic </a:t>
            </a:r>
            <a:r>
              <a:rPr sz="2400" spc="-20" dirty="0">
                <a:latin typeface="Calibri"/>
                <a:cs typeface="Calibri"/>
              </a:rPr>
              <a:t>preference </a:t>
            </a:r>
            <a:r>
              <a:rPr sz="2400" dirty="0">
                <a:latin typeface="Wingdings"/>
                <a:cs typeface="Wingdings"/>
              </a:rPr>
              <a:t>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relation </a:t>
            </a:r>
            <a:r>
              <a:rPr sz="2400" spc="-15" dirty="0">
                <a:latin typeface="Calibri"/>
                <a:cs typeface="Calibri"/>
              </a:rPr>
              <a:t>to words </a:t>
            </a:r>
            <a:r>
              <a:rPr sz="2400" spc="-5" dirty="0">
                <a:latin typeface="Calibri"/>
                <a:cs typeface="Calibri"/>
              </a:rPr>
              <a:t>belonging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a  </a:t>
            </a:r>
            <a:r>
              <a:rPr sz="2400" spc="-25" dirty="0">
                <a:latin typeface="Calibri"/>
                <a:cs typeface="Calibri"/>
              </a:rPr>
              <a:t>particular, </a:t>
            </a:r>
            <a:r>
              <a:rPr sz="2400" spc="-10" dirty="0">
                <a:latin typeface="Calibri"/>
                <a:cs typeface="Calibri"/>
              </a:rPr>
              <a:t>definable </a:t>
            </a:r>
            <a:r>
              <a:rPr sz="2400" spc="-5" dirty="0">
                <a:latin typeface="Calibri"/>
                <a:cs typeface="Calibri"/>
              </a:rPr>
              <a:t>semantic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field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269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6036" y="94868"/>
            <a:ext cx="82448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25" dirty="0"/>
              <a:t>Books</a:t>
            </a:r>
            <a:r>
              <a:rPr spc="-305" dirty="0"/>
              <a:t> </a:t>
            </a:r>
            <a:r>
              <a:rPr spc="-90" dirty="0"/>
              <a:t>on</a:t>
            </a:r>
            <a:r>
              <a:rPr spc="-315" dirty="0"/>
              <a:t> </a:t>
            </a:r>
            <a:r>
              <a:rPr spc="-200" dirty="0"/>
              <a:t>the</a:t>
            </a:r>
            <a:r>
              <a:rPr spc="-305" dirty="0"/>
              <a:t> </a:t>
            </a:r>
            <a:r>
              <a:rPr spc="-195" dirty="0"/>
              <a:t>reading</a:t>
            </a:r>
            <a:r>
              <a:rPr spc="-310" dirty="0"/>
              <a:t> </a:t>
            </a:r>
            <a:r>
              <a:rPr spc="-240" dirty="0"/>
              <a:t>list</a:t>
            </a:r>
            <a:r>
              <a:rPr spc="-305" dirty="0"/>
              <a:t> </a:t>
            </a:r>
            <a:r>
              <a:rPr spc="-210" dirty="0"/>
              <a:t>for</a:t>
            </a:r>
            <a:r>
              <a:rPr spc="-315" dirty="0"/>
              <a:t> </a:t>
            </a:r>
            <a:r>
              <a:rPr spc="-185" dirty="0"/>
              <a:t>this</a:t>
            </a:r>
            <a:r>
              <a:rPr lang="it-IT" spc="-185" dirty="0"/>
              <a:t> </a:t>
            </a:r>
            <a:r>
              <a:rPr lang="it-IT" spc="-185" dirty="0" err="1"/>
              <a:t>course</a:t>
            </a:r>
            <a:endParaRPr spc="-170" dirty="0"/>
          </a:p>
        </p:txBody>
      </p:sp>
      <p:sp>
        <p:nvSpPr>
          <p:cNvPr id="3" name="object 3"/>
          <p:cNvSpPr txBox="1"/>
          <p:nvPr/>
        </p:nvSpPr>
        <p:spPr>
          <a:xfrm>
            <a:off x="1143000" y="1029955"/>
            <a:ext cx="8465820" cy="2946319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spc="-90" dirty="0">
              <a:latin typeface="Trebuchet MS"/>
              <a:cs typeface="Trebuchet MS"/>
            </a:endParaRPr>
          </a:p>
          <a:p>
            <a:pPr marL="241300" indent="-228600">
              <a:lnSpc>
                <a:spcPts val="2170"/>
              </a:lnSpc>
              <a:buFont typeface="Arial"/>
              <a:buChar char="•"/>
              <a:tabLst>
                <a:tab pos="241300" algn="l"/>
              </a:tabLst>
            </a:pPr>
            <a:r>
              <a:rPr sz="2400" spc="-90" dirty="0">
                <a:latin typeface="Trebuchet MS"/>
                <a:cs typeface="Trebuchet MS"/>
              </a:rPr>
              <a:t>Only</a:t>
            </a:r>
            <a:r>
              <a:rPr sz="2400" spc="-190" dirty="0">
                <a:latin typeface="Trebuchet MS"/>
                <a:cs typeface="Trebuchet MS"/>
              </a:rPr>
              <a:t> </a:t>
            </a:r>
            <a:r>
              <a:rPr sz="2400" spc="-45" dirty="0">
                <a:latin typeface="Trebuchet MS"/>
                <a:cs typeface="Trebuchet MS"/>
              </a:rPr>
              <a:t>1</a:t>
            </a:r>
            <a:r>
              <a:rPr sz="2400" spc="-19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adopted</a:t>
            </a:r>
            <a:r>
              <a:rPr sz="2400" spc="-180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textbook:</a:t>
            </a:r>
            <a:r>
              <a:rPr sz="2400" spc="-215" dirty="0"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006FC0"/>
                </a:solidFill>
                <a:latin typeface="Trebuchet MS"/>
                <a:cs typeface="Trebuchet MS"/>
              </a:rPr>
              <a:t>Somers</a:t>
            </a:r>
            <a:r>
              <a:rPr sz="2400" spc="-20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160" dirty="0">
                <a:solidFill>
                  <a:srgbClr val="006FC0"/>
                </a:solidFill>
                <a:latin typeface="Trebuchet MS"/>
                <a:cs typeface="Trebuchet MS"/>
              </a:rPr>
              <a:t>(ed.)</a:t>
            </a:r>
            <a:r>
              <a:rPr sz="2400" spc="-2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85" dirty="0">
                <a:solidFill>
                  <a:srgbClr val="006FC0"/>
                </a:solidFill>
                <a:latin typeface="Trebuchet MS"/>
                <a:cs typeface="Trebuchet MS"/>
              </a:rPr>
              <a:t>(2003)</a:t>
            </a:r>
            <a:endParaRPr lang="it-IT" sz="2400" spc="-85" dirty="0">
              <a:solidFill>
                <a:srgbClr val="006FC0"/>
              </a:solidFill>
              <a:latin typeface="Trebuchet MS"/>
              <a:cs typeface="Trebuchet MS"/>
            </a:endParaRP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dirty="0"/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r>
              <a:rPr lang="it-IT" sz="2400" dirty="0"/>
              <a:t>H. SOMERS  </a:t>
            </a:r>
            <a:r>
              <a:rPr lang="it-IT" sz="2400" i="1" dirty="0" err="1"/>
              <a:t>Computers</a:t>
            </a:r>
            <a:r>
              <a:rPr lang="it-IT" sz="2400" i="1" dirty="0"/>
              <a:t> and </a:t>
            </a:r>
            <a:r>
              <a:rPr lang="it-IT" sz="2400" i="1" dirty="0" err="1"/>
              <a:t>Translation</a:t>
            </a:r>
            <a:r>
              <a:rPr lang="it-IT" sz="2400" i="1" dirty="0"/>
              <a:t>: a </a:t>
            </a:r>
            <a:r>
              <a:rPr lang="it-IT" sz="2400" i="1" dirty="0" err="1"/>
              <a:t>Translator's</a:t>
            </a:r>
            <a:r>
              <a:rPr lang="it-IT" sz="2400" i="1" dirty="0"/>
              <a:t> Guide John </a:t>
            </a:r>
            <a:r>
              <a:rPr lang="it-IT" sz="2400" i="1" dirty="0" err="1"/>
              <a:t>Benjamins</a:t>
            </a:r>
            <a:r>
              <a:rPr lang="it-IT" sz="2400" dirty="0"/>
              <a:t> John </a:t>
            </a:r>
            <a:r>
              <a:rPr lang="it-IT" sz="2400" dirty="0" err="1"/>
              <a:t>Benjamins</a:t>
            </a:r>
            <a:r>
              <a:rPr lang="it-IT" sz="2400" dirty="0"/>
              <a:t>, Amsterdam/Philadelphia, 2003</a:t>
            </a: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dirty="0">
              <a:latin typeface="Trebuchet MS"/>
              <a:cs typeface="Trebuchet MS"/>
            </a:endParaRP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ts val="2400"/>
              </a:lnSpc>
              <a:tabLst>
                <a:tab pos="309245" algn="l"/>
                <a:tab pos="309880" algn="l"/>
              </a:tabLst>
            </a:pPr>
            <a:endParaRPr lang="it-IT" sz="2400" spc="-60" dirty="0">
              <a:latin typeface="Trebuchet MS"/>
              <a:cs typeface="Trebuchet MS"/>
            </a:endParaRPr>
          </a:p>
          <a:p>
            <a:pPr marL="12700">
              <a:lnSpc>
                <a:spcPts val="2400"/>
              </a:lnSpc>
              <a:tabLst>
                <a:tab pos="309245" algn="l"/>
                <a:tab pos="309880" algn="l"/>
              </a:tabLst>
            </a:pPr>
            <a:endParaRPr lang="it-IT" sz="2400" spc="-60" dirty="0">
              <a:latin typeface="Trebuchet MS"/>
              <a:cs typeface="Trebuchet MS"/>
            </a:endParaRPr>
          </a:p>
          <a:p>
            <a:pPr marL="12700">
              <a:lnSpc>
                <a:spcPts val="2400"/>
              </a:lnSpc>
              <a:tabLst>
                <a:tab pos="309245" algn="l"/>
                <a:tab pos="309880" algn="l"/>
              </a:tabLst>
            </a:pPr>
            <a:endParaRPr lang="it-IT" sz="2400" spc="-6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55634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Trebuchet MS"/>
                <a:cs typeface="Trebuchet MS"/>
              </a:rPr>
              <a:t>12</a:t>
            </a:r>
            <a:endParaRPr sz="1200">
              <a:latin typeface="Trebuchet MS"/>
              <a:cs typeface="Trebuchet MS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08A1A45-DB9A-4B4C-9B4D-83382C591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216" y="3200400"/>
            <a:ext cx="2608900" cy="353834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75915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4970" y="314070"/>
            <a:ext cx="322922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Colligation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295399" y="1319275"/>
            <a:ext cx="7620001" cy="45371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0665">
              <a:lnSpc>
                <a:spcPct val="100000"/>
              </a:lnSpc>
              <a:spcBef>
                <a:spcPts val="100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Relation between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pair of </a:t>
            </a:r>
            <a:r>
              <a:rPr sz="2400" spc="-10" dirty="0">
                <a:latin typeface="Calibri"/>
                <a:cs typeface="Calibri"/>
              </a:rPr>
              <a:t>grammatical categories </a:t>
            </a:r>
            <a:r>
              <a:rPr sz="2400" spc="-5" dirty="0">
                <a:latin typeface="Calibri"/>
                <a:cs typeface="Calibri"/>
              </a:rPr>
              <a:t>or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pairing  of </a:t>
            </a:r>
            <a:r>
              <a:rPr sz="2400" spc="-10" dirty="0">
                <a:latin typeface="Calibri"/>
                <a:cs typeface="Calibri"/>
              </a:rPr>
              <a:t>lexis </a:t>
            </a:r>
            <a:r>
              <a:rPr sz="2400" spc="-5" dirty="0">
                <a:latin typeface="Calibri"/>
                <a:cs typeface="Calibri"/>
              </a:rPr>
              <a:t>and </a:t>
            </a:r>
            <a:r>
              <a:rPr sz="2400" spc="-10" dirty="0">
                <a:latin typeface="Calibri"/>
                <a:cs typeface="Calibri"/>
              </a:rPr>
              <a:t>grammar </a:t>
            </a:r>
            <a:r>
              <a:rPr sz="2400" spc="-5" dirty="0">
                <a:latin typeface="Calibri"/>
                <a:cs typeface="Calibri"/>
              </a:rPr>
              <a:t>(Stubbs, 2001: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65)</a:t>
            </a:r>
            <a:endParaRPr sz="2400" dirty="0">
              <a:latin typeface="Calibri"/>
              <a:cs typeface="Calibri"/>
            </a:endParaRP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r>
              <a:rPr lang="it-IT" sz="2400" i="1" dirty="0" err="1"/>
              <a:t>hear</a:t>
            </a:r>
            <a:r>
              <a:rPr lang="it-IT" sz="2400" i="1" dirty="0"/>
              <a:t>, </a:t>
            </a:r>
            <a:r>
              <a:rPr lang="it-IT" sz="2400" i="1" dirty="0" err="1"/>
              <a:t>notice</a:t>
            </a:r>
            <a:r>
              <a:rPr lang="it-IT" sz="2400" i="1" dirty="0"/>
              <a:t>, </a:t>
            </a:r>
            <a:r>
              <a:rPr lang="it-IT" sz="2400" i="1" dirty="0" err="1"/>
              <a:t>see</a:t>
            </a:r>
            <a:r>
              <a:rPr lang="it-IT" sz="2400" i="1" dirty="0"/>
              <a:t>, </a:t>
            </a:r>
            <a:r>
              <a:rPr lang="it-IT" sz="2400" i="1" dirty="0" err="1"/>
              <a:t>watch</a:t>
            </a:r>
            <a:r>
              <a:rPr lang="it-IT" sz="2400" dirty="0"/>
              <a:t> </a:t>
            </a:r>
            <a:r>
              <a:rPr lang="it-IT" sz="2400" dirty="0" err="1"/>
              <a:t>enters</a:t>
            </a:r>
            <a:r>
              <a:rPr lang="it-IT" sz="2400" dirty="0"/>
              <a:t> </a:t>
            </a:r>
            <a:r>
              <a:rPr lang="it-IT" sz="2400" dirty="0" err="1"/>
              <a:t>into</a:t>
            </a:r>
            <a:r>
              <a:rPr lang="it-IT" sz="2400" dirty="0"/>
              <a:t> </a:t>
            </a:r>
            <a:r>
              <a:rPr lang="it-IT" sz="2400" b="1" dirty="0" err="1"/>
              <a:t>colligation</a:t>
            </a:r>
            <a:r>
              <a:rPr lang="it-IT" sz="2400" dirty="0"/>
              <a:t> with the </a:t>
            </a:r>
            <a:r>
              <a:rPr lang="it-IT" sz="2400" dirty="0" err="1"/>
              <a:t>sequence</a:t>
            </a:r>
            <a:r>
              <a:rPr lang="it-IT" sz="2400" dirty="0"/>
              <a:t> of </a:t>
            </a:r>
            <a:r>
              <a:rPr lang="it-IT" sz="2400" dirty="0" err="1"/>
              <a:t>object</a:t>
            </a:r>
            <a:r>
              <a:rPr lang="it-IT" sz="2400" dirty="0"/>
              <a:t> + </a:t>
            </a:r>
            <a:r>
              <a:rPr lang="it-IT" sz="2400" dirty="0" err="1"/>
              <a:t>either</a:t>
            </a:r>
            <a:r>
              <a:rPr lang="it-IT" sz="2400" dirty="0"/>
              <a:t> the bare infinitive or the </a:t>
            </a:r>
            <a:r>
              <a:rPr lang="it-IT" sz="2400" i="1" dirty="0"/>
              <a:t>-ing </a:t>
            </a:r>
            <a:r>
              <a:rPr lang="it-IT" sz="2400" dirty="0"/>
              <a:t>form; e.g.</a:t>
            </a:r>
            <a:r>
              <a:rPr sz="2400" spc="-5" dirty="0">
                <a:latin typeface="Calibri"/>
                <a:cs typeface="Calibri"/>
              </a:rPr>
              <a:t>Corr</a:t>
            </a:r>
            <a:endParaRPr lang="it-IT" sz="2400" spc="-5" dirty="0">
              <a:latin typeface="Calibri"/>
              <a:cs typeface="Calibri"/>
            </a:endParaRP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endParaRPr lang="it-IT" sz="2400" spc="-5" dirty="0">
              <a:latin typeface="Calibri"/>
              <a:cs typeface="Calibri"/>
            </a:endParaRP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r>
              <a:rPr lang="it-IT" sz="2400" dirty="0" err="1"/>
              <a:t>We</a:t>
            </a:r>
            <a:r>
              <a:rPr lang="it-IT" sz="2400" dirty="0"/>
              <a:t> </a:t>
            </a:r>
            <a:r>
              <a:rPr lang="it-IT" sz="2400" dirty="0" err="1"/>
              <a:t>heard</a:t>
            </a:r>
            <a:r>
              <a:rPr lang="it-IT" sz="2400" dirty="0"/>
              <a:t> the </a:t>
            </a:r>
            <a:r>
              <a:rPr lang="it-IT" sz="2400" dirty="0" err="1"/>
              <a:t>visitors</a:t>
            </a:r>
            <a:r>
              <a:rPr lang="it-IT" sz="2400" dirty="0"/>
              <a:t> </a:t>
            </a:r>
            <a:r>
              <a:rPr lang="it-IT" sz="2400" dirty="0" err="1"/>
              <a:t>leave</a:t>
            </a:r>
            <a:r>
              <a:rPr lang="it-IT" sz="2400" dirty="0"/>
              <a:t>/</a:t>
            </a:r>
            <a:r>
              <a:rPr lang="it-IT" sz="2400" dirty="0" err="1"/>
              <a:t>leaving</a:t>
            </a:r>
            <a:r>
              <a:rPr lang="it-IT" sz="2400" dirty="0"/>
              <a:t>.</a:t>
            </a: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r>
              <a:rPr lang="it-IT" sz="2400" dirty="0" err="1"/>
              <a:t>We</a:t>
            </a:r>
            <a:r>
              <a:rPr lang="it-IT" sz="2400" dirty="0"/>
              <a:t> </a:t>
            </a:r>
            <a:r>
              <a:rPr lang="it-IT" sz="2400" dirty="0" err="1"/>
              <a:t>noticed</a:t>
            </a:r>
            <a:r>
              <a:rPr lang="it-IT" sz="2400" dirty="0"/>
              <a:t> </a:t>
            </a:r>
            <a:r>
              <a:rPr lang="it-IT" sz="2400" dirty="0" err="1"/>
              <a:t>him</a:t>
            </a:r>
            <a:r>
              <a:rPr lang="it-IT" sz="2400" dirty="0"/>
              <a:t> </a:t>
            </a:r>
            <a:r>
              <a:rPr lang="it-IT" sz="2400" dirty="0" err="1"/>
              <a:t>walk</a:t>
            </a:r>
            <a:r>
              <a:rPr lang="it-IT" sz="2400" dirty="0"/>
              <a:t> </a:t>
            </a:r>
            <a:r>
              <a:rPr lang="it-IT" sz="2400" dirty="0" err="1"/>
              <a:t>away</a:t>
            </a:r>
            <a:r>
              <a:rPr lang="it-IT" sz="2400" dirty="0"/>
              <a:t>/</a:t>
            </a:r>
            <a:r>
              <a:rPr lang="it-IT" sz="2400" dirty="0" err="1"/>
              <a:t>walking</a:t>
            </a:r>
            <a:r>
              <a:rPr lang="it-IT" sz="2400" dirty="0"/>
              <a:t> </a:t>
            </a:r>
            <a:r>
              <a:rPr lang="it-IT" sz="2400" dirty="0" err="1"/>
              <a:t>away</a:t>
            </a:r>
            <a:r>
              <a:rPr lang="it-IT" sz="2400" dirty="0"/>
              <a:t>.</a:t>
            </a: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r>
              <a:rPr lang="it-IT" sz="2400" dirty="0" err="1"/>
              <a:t>We</a:t>
            </a:r>
            <a:r>
              <a:rPr lang="it-IT" sz="2400" dirty="0"/>
              <a:t> </a:t>
            </a:r>
            <a:r>
              <a:rPr lang="it-IT" sz="2400" dirty="0" err="1"/>
              <a:t>heard</a:t>
            </a:r>
            <a:r>
              <a:rPr lang="it-IT" sz="2400" dirty="0"/>
              <a:t> Pavarotti </a:t>
            </a:r>
            <a:r>
              <a:rPr lang="it-IT" sz="2400" dirty="0" err="1"/>
              <a:t>sing</a:t>
            </a:r>
            <a:r>
              <a:rPr lang="it-IT" sz="2400" dirty="0"/>
              <a:t>/</a:t>
            </a:r>
            <a:r>
              <a:rPr lang="it-IT" sz="2400" dirty="0" err="1"/>
              <a:t>singing</a:t>
            </a:r>
            <a:r>
              <a:rPr lang="it-IT" sz="2400" dirty="0"/>
              <a:t>.</a:t>
            </a:r>
          </a:p>
          <a:p>
            <a:pPr marL="824865" lvl="1" indent="-354965">
              <a:lnSpc>
                <a:spcPct val="100000"/>
              </a:lnSpc>
              <a:spcBef>
                <a:spcPts val="595"/>
              </a:spcBef>
              <a:buChar char="•"/>
              <a:tabLst>
                <a:tab pos="395605" algn="l"/>
                <a:tab pos="825500" algn="l"/>
              </a:tabLst>
            </a:pPr>
            <a:r>
              <a:rPr lang="it-IT" sz="2400" dirty="0" err="1"/>
              <a:t>We</a:t>
            </a:r>
            <a:r>
              <a:rPr lang="it-IT" sz="2400" dirty="0"/>
              <a:t> </a:t>
            </a:r>
            <a:r>
              <a:rPr lang="it-IT" sz="2400" dirty="0" err="1"/>
              <a:t>saw</a:t>
            </a:r>
            <a:r>
              <a:rPr lang="it-IT" sz="2400" dirty="0"/>
              <a:t>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fall</a:t>
            </a:r>
            <a:r>
              <a:rPr lang="it-IT" sz="2400" dirty="0"/>
              <a:t>/</a:t>
            </a:r>
            <a:r>
              <a:rPr lang="it-IT" sz="2400" dirty="0" err="1"/>
              <a:t>falling</a:t>
            </a:r>
            <a:r>
              <a:rPr lang="it-IT" sz="2400" dirty="0"/>
              <a:t>.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394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idx="1"/>
          </p:nvPr>
        </p:nvSpPr>
        <p:spPr>
          <a:xfrm>
            <a:off x="838200" y="1600200"/>
            <a:ext cx="8077200" cy="4431983"/>
          </a:xfrm>
        </p:spPr>
        <p:txBody>
          <a:bodyPr>
            <a:normAutofit/>
          </a:bodyPr>
          <a:lstStyle/>
          <a:p>
            <a:pPr algn="ctr"/>
            <a:r>
              <a:rPr lang="it-IT" sz="3200" dirty="0"/>
              <a:t>WHY AND HOW CAN WE MINE THE WEB?</a:t>
            </a:r>
          </a:p>
          <a:p>
            <a:pPr algn="ctr"/>
            <a:endParaRPr lang="it-IT" sz="3200" dirty="0"/>
          </a:p>
          <a:p>
            <a:pPr algn="ctr"/>
            <a:r>
              <a:rPr lang="it-IT" sz="3200" dirty="0"/>
              <a:t>THEN, PRACTICE!</a:t>
            </a:r>
          </a:p>
          <a:p>
            <a:pPr algn="ctr"/>
            <a:endParaRPr lang="it-IT" sz="3200" dirty="0"/>
          </a:p>
          <a:p>
            <a:pPr algn="ctr"/>
            <a:endParaRPr lang="it-IT" sz="3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CEA125D-86D9-D94F-ADB2-56B46068C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4419600"/>
            <a:ext cx="3238500" cy="215900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8939E3E7-AE6F-174D-9926-D59284E05172}"/>
              </a:ext>
            </a:extLst>
          </p:cNvPr>
          <p:cNvSpPr/>
          <p:nvPr/>
        </p:nvSpPr>
        <p:spPr>
          <a:xfrm>
            <a:off x="4572000" y="5486717"/>
            <a:ext cx="609600" cy="45688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003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1219200"/>
            <a:ext cx="8548369" cy="520206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49860" marR="199390" indent="-137160">
              <a:lnSpc>
                <a:spcPts val="2870"/>
              </a:lnSpc>
              <a:spcBef>
                <a:spcPts val="204"/>
              </a:spcBef>
              <a:buFont typeface="Times New Roman"/>
              <a:buChar char="•"/>
              <a:tabLst>
                <a:tab pos="195580" algn="l"/>
              </a:tabLst>
            </a:pPr>
            <a:r>
              <a:rPr sz="2400" spc="-5" dirty="0">
                <a:latin typeface="Calibri"/>
                <a:cs typeface="Calibri"/>
              </a:rPr>
              <a:t>dictionaries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5" dirty="0">
                <a:latin typeface="Calibri"/>
                <a:cs typeface="Calibri"/>
              </a:rPr>
              <a:t>not </a:t>
            </a:r>
            <a:r>
              <a:rPr sz="2400" spc="-20" dirty="0">
                <a:latin typeface="Calibri"/>
                <a:cs typeface="Calibri"/>
              </a:rPr>
              <a:t>always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sufficient</a:t>
            </a:r>
            <a:endParaRPr sz="2400" dirty="0">
              <a:latin typeface="Calibri"/>
              <a:cs typeface="Calibri"/>
            </a:endParaRPr>
          </a:p>
          <a:p>
            <a:pPr marL="165100" indent="-152400">
              <a:lnSpc>
                <a:spcPct val="100000"/>
              </a:lnSpc>
              <a:spcBef>
                <a:spcPts val="1420"/>
              </a:spcBef>
              <a:buSzPct val="95833"/>
              <a:buChar char="•"/>
              <a:tabLst>
                <a:tab pos="165735" algn="l"/>
              </a:tabLst>
            </a:pPr>
            <a:r>
              <a:rPr sz="2400" spc="-30" dirty="0">
                <a:latin typeface="Calibri"/>
                <a:cs typeface="Calibri"/>
              </a:rPr>
              <a:t>Translators </a:t>
            </a:r>
            <a:r>
              <a:rPr sz="2400" spc="-10" dirty="0">
                <a:latin typeface="Calibri"/>
                <a:cs typeface="Calibri"/>
              </a:rPr>
              <a:t>can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spc="-10" dirty="0">
                <a:latin typeface="Calibri"/>
                <a:cs typeface="Calibri"/>
              </a:rPr>
              <a:t>search </a:t>
            </a:r>
            <a:r>
              <a:rPr sz="2400" dirty="0">
                <a:latin typeface="Calibri"/>
                <a:cs typeface="Calibri"/>
              </a:rPr>
              <a:t>engines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find/verify </a:t>
            </a:r>
            <a:r>
              <a:rPr sz="2400" spc="-10" dirty="0">
                <a:latin typeface="Calibri"/>
                <a:cs typeface="Calibri"/>
              </a:rPr>
              <a:t>two </a:t>
            </a:r>
            <a:r>
              <a:rPr sz="2400" dirty="0">
                <a:latin typeface="Calibri"/>
                <a:cs typeface="Calibri"/>
              </a:rPr>
              <a:t>kinds </a:t>
            </a:r>
            <a:r>
              <a:rPr sz="2400" spc="-10" dirty="0">
                <a:latin typeface="Calibri"/>
                <a:cs typeface="Calibri"/>
              </a:rPr>
              <a:t>of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things</a:t>
            </a:r>
          </a:p>
          <a:p>
            <a:pPr marL="469900">
              <a:lnSpc>
                <a:spcPct val="100000"/>
              </a:lnSpc>
              <a:spcBef>
                <a:spcPts val="1340"/>
              </a:spcBef>
            </a:pPr>
            <a:r>
              <a:rPr sz="1650" dirty="0">
                <a:latin typeface="Calibri"/>
                <a:cs typeface="Calibri"/>
              </a:rPr>
              <a:t>o </a:t>
            </a:r>
            <a:r>
              <a:rPr sz="2200" spc="-10" dirty="0">
                <a:latin typeface="Calibri"/>
                <a:cs typeface="Calibri"/>
              </a:rPr>
              <a:t>facts, </a:t>
            </a:r>
            <a:r>
              <a:rPr sz="2200" spc="-5" dirty="0">
                <a:latin typeface="Calibri"/>
                <a:cs typeface="Calibri"/>
              </a:rPr>
              <a:t>pieces of </a:t>
            </a:r>
            <a:r>
              <a:rPr sz="2200" spc="-10" dirty="0">
                <a:latin typeface="Calibri"/>
                <a:cs typeface="Calibri"/>
              </a:rPr>
              <a:t>information, </a:t>
            </a:r>
            <a:r>
              <a:rPr sz="2200" spc="-5" dirty="0">
                <a:latin typeface="Calibri"/>
                <a:cs typeface="Calibri"/>
              </a:rPr>
              <a:t>knowledge (as an</a:t>
            </a:r>
            <a:r>
              <a:rPr sz="2200" spc="-17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“encyclopaedia”)</a:t>
            </a:r>
            <a:endParaRPr sz="22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00"/>
              </a:spcBef>
            </a:pPr>
            <a:r>
              <a:rPr sz="1650" dirty="0">
                <a:latin typeface="Calibri"/>
                <a:cs typeface="Calibri"/>
              </a:rPr>
              <a:t>o </a:t>
            </a:r>
            <a:r>
              <a:rPr sz="2200" spc="-15" dirty="0">
                <a:latin typeface="Calibri"/>
                <a:cs typeface="Calibri"/>
              </a:rPr>
              <a:t>words, </a:t>
            </a:r>
            <a:r>
              <a:rPr sz="2200" spc="-10" dirty="0">
                <a:latin typeface="Calibri"/>
                <a:cs typeface="Calibri"/>
              </a:rPr>
              <a:t>terms, phrases, expressions, instances </a:t>
            </a:r>
            <a:r>
              <a:rPr sz="2200" spc="-5" dirty="0">
                <a:latin typeface="Calibri"/>
                <a:cs typeface="Calibri"/>
              </a:rPr>
              <a:t>of language</a:t>
            </a:r>
            <a:r>
              <a:rPr sz="2200" spc="-14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use</a:t>
            </a:r>
            <a:endParaRPr sz="2200" dirty="0">
              <a:latin typeface="Calibri"/>
              <a:cs typeface="Calibri"/>
            </a:endParaRPr>
          </a:p>
          <a:p>
            <a:pPr marL="165100" indent="-152400">
              <a:lnSpc>
                <a:spcPct val="100000"/>
              </a:lnSpc>
              <a:spcBef>
                <a:spcPts val="1415"/>
              </a:spcBef>
              <a:buSzPct val="95833"/>
              <a:buChar char="•"/>
              <a:tabLst>
                <a:tab pos="165735" algn="l"/>
              </a:tabLst>
            </a:pPr>
            <a:r>
              <a:rPr sz="2400" spc="-45" dirty="0">
                <a:latin typeface="Calibri"/>
                <a:cs typeface="Calibri"/>
              </a:rPr>
              <a:t>We </a:t>
            </a:r>
            <a:r>
              <a:rPr sz="2400" spc="-15" dirty="0">
                <a:latin typeface="Calibri"/>
                <a:cs typeface="Calibri"/>
              </a:rPr>
              <a:t>extract </a:t>
            </a:r>
            <a:r>
              <a:rPr sz="2400" spc="-10" dirty="0">
                <a:latin typeface="Calibri"/>
                <a:cs typeface="Calibri"/>
              </a:rPr>
              <a:t>examples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real </a:t>
            </a:r>
            <a:r>
              <a:rPr sz="2400" spc="-5" dirty="0">
                <a:latin typeface="Calibri"/>
                <a:cs typeface="Calibri"/>
              </a:rPr>
              <a:t>language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use, </a:t>
            </a:r>
            <a:r>
              <a:rPr sz="2400" dirty="0">
                <a:latin typeface="Calibri"/>
                <a:cs typeface="Calibri"/>
              </a:rPr>
              <a:t>which </a:t>
            </a:r>
            <a:r>
              <a:rPr sz="2400" spc="-15" dirty="0">
                <a:latin typeface="Calibri"/>
                <a:cs typeface="Calibri"/>
              </a:rPr>
              <a:t>we </a:t>
            </a:r>
            <a:r>
              <a:rPr sz="2400" spc="-10" dirty="0">
                <a:latin typeface="Calibri"/>
                <a:cs typeface="Calibri"/>
              </a:rPr>
              <a:t>can </a:t>
            </a:r>
            <a:r>
              <a:rPr sz="2400" spc="-5" dirty="0">
                <a:latin typeface="Calibri"/>
                <a:cs typeface="Calibri"/>
              </a:rPr>
              <a:t>analyse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to</a:t>
            </a:r>
            <a:r>
              <a:rPr lang="it-IT"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infer </a:t>
            </a:r>
            <a:r>
              <a:rPr sz="2400" spc="-10" dirty="0">
                <a:latin typeface="Calibri"/>
                <a:cs typeface="Calibri"/>
              </a:rPr>
              <a:t>repeated, common </a:t>
            </a:r>
            <a:r>
              <a:rPr sz="2400" spc="-5" dirty="0">
                <a:latin typeface="Calibri"/>
                <a:cs typeface="Calibri"/>
              </a:rPr>
              <a:t>or typical linguistic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behaviour</a:t>
            </a:r>
            <a:endParaRPr sz="2400" dirty="0">
              <a:latin typeface="Calibri"/>
              <a:cs typeface="Calibri"/>
            </a:endParaRPr>
          </a:p>
          <a:p>
            <a:pPr marL="469900" marR="186055" lvl="1">
              <a:lnSpc>
                <a:spcPct val="100000"/>
              </a:lnSpc>
              <a:spcBef>
                <a:spcPts val="620"/>
              </a:spcBef>
              <a:buChar char="•"/>
              <a:tabLst>
                <a:tab pos="674370" algn="l"/>
              </a:tabLst>
            </a:pPr>
            <a:r>
              <a:rPr sz="2200" dirty="0">
                <a:latin typeface="Calibri"/>
                <a:cs typeface="Calibri"/>
              </a:rPr>
              <a:t>e.g. </a:t>
            </a:r>
            <a:r>
              <a:rPr sz="2200" spc="-10" dirty="0">
                <a:latin typeface="Calibri"/>
                <a:cs typeface="Calibri"/>
              </a:rPr>
              <a:t>we </a:t>
            </a:r>
            <a:r>
              <a:rPr sz="2200" spc="-15" dirty="0">
                <a:latin typeface="Calibri"/>
                <a:cs typeface="Calibri"/>
              </a:rPr>
              <a:t>can </a:t>
            </a:r>
            <a:r>
              <a:rPr sz="2200" spc="-5" dirty="0">
                <a:latin typeface="Calibri"/>
                <a:cs typeface="Calibri"/>
              </a:rPr>
              <a:t>use the </a:t>
            </a:r>
            <a:r>
              <a:rPr sz="2200" spc="-10" dirty="0">
                <a:latin typeface="Calibri"/>
                <a:cs typeface="Calibri"/>
              </a:rPr>
              <a:t>Internet </a:t>
            </a:r>
            <a:r>
              <a:rPr sz="2200" spc="-5" dirty="0">
                <a:latin typeface="Calibri"/>
                <a:cs typeface="Calibri"/>
              </a:rPr>
              <a:t>via a </a:t>
            </a:r>
            <a:r>
              <a:rPr sz="2200" spc="-10" dirty="0">
                <a:latin typeface="Calibri"/>
                <a:cs typeface="Calibri"/>
              </a:rPr>
              <a:t>search </a:t>
            </a:r>
            <a:r>
              <a:rPr sz="2200" spc="-5" dirty="0">
                <a:latin typeface="Calibri"/>
                <a:cs typeface="Calibri"/>
              </a:rPr>
              <a:t>engine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look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5" dirty="0">
                <a:latin typeface="Calibri"/>
                <a:cs typeface="Calibri"/>
              </a:rPr>
              <a:t>patterns </a:t>
            </a:r>
            <a:r>
              <a:rPr sz="2200" spc="-5" dirty="0">
                <a:latin typeface="Calibri"/>
                <a:cs typeface="Calibri"/>
              </a:rPr>
              <a:t>and  regularities </a:t>
            </a:r>
            <a:endParaRPr lang="it-IT" sz="2200" spc="-5" dirty="0">
              <a:latin typeface="Calibri"/>
              <a:cs typeface="Calibri"/>
            </a:endParaRPr>
          </a:p>
          <a:p>
            <a:pPr marL="469900" marR="186055" lvl="1">
              <a:lnSpc>
                <a:spcPct val="100000"/>
              </a:lnSpc>
              <a:spcBef>
                <a:spcPts val="620"/>
              </a:spcBef>
              <a:buChar char="•"/>
              <a:tabLst>
                <a:tab pos="674370" algn="l"/>
              </a:tabLst>
            </a:pPr>
            <a:endParaRPr lang="it-IT" sz="2200" spc="-5" dirty="0">
              <a:latin typeface="Calibri"/>
              <a:cs typeface="Calibri"/>
            </a:endParaRPr>
          </a:p>
          <a:p>
            <a:pPr marL="469900" marR="186055" lvl="1">
              <a:lnSpc>
                <a:spcPct val="100000"/>
              </a:lnSpc>
              <a:spcBef>
                <a:spcPts val="620"/>
              </a:spcBef>
              <a:tabLst>
                <a:tab pos="674370" algn="l"/>
              </a:tabLst>
            </a:pPr>
            <a:endParaRPr lang="it-IT" sz="2200" b="1" spc="-5" dirty="0">
              <a:latin typeface="Calibri"/>
              <a:cs typeface="Calibri"/>
            </a:endParaRPr>
          </a:p>
          <a:p>
            <a:pPr marL="469900" marR="186055" lvl="1" algn="ctr">
              <a:lnSpc>
                <a:spcPct val="100000"/>
              </a:lnSpc>
              <a:spcBef>
                <a:spcPts val="620"/>
              </a:spcBef>
              <a:tabLst>
                <a:tab pos="674370" algn="l"/>
              </a:tabLst>
            </a:pPr>
            <a:r>
              <a:rPr lang="it-IT" sz="2200" b="1" spc="-5" dirty="0">
                <a:latin typeface="Calibri"/>
                <a:cs typeface="Calibri"/>
              </a:rPr>
              <a:t>COLLOCATIONS / COLLIGATIONS / </a:t>
            </a:r>
          </a:p>
          <a:p>
            <a:pPr marL="469900" marR="186055" lvl="1" algn="ctr">
              <a:lnSpc>
                <a:spcPct val="100000"/>
              </a:lnSpc>
              <a:spcBef>
                <a:spcPts val="620"/>
              </a:spcBef>
              <a:tabLst>
                <a:tab pos="674370" algn="l"/>
              </a:tabLst>
            </a:pPr>
            <a:r>
              <a:rPr lang="it-IT" sz="2200" b="1" spc="-5" dirty="0">
                <a:latin typeface="Calibri"/>
                <a:cs typeface="Calibri"/>
              </a:rPr>
              <a:t>SEMANTIC PROSODY / SEMANTIC PREFERENCE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5598" y="257302"/>
            <a:ext cx="5451602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5" dirty="0"/>
              <a:t>’s </a:t>
            </a:r>
            <a:r>
              <a:rPr sz="3200" dirty="0"/>
              <a:t>a </a:t>
            </a:r>
            <a:r>
              <a:rPr sz="3200" spc="-35" dirty="0"/>
              <a:t>translator’s </a:t>
            </a:r>
            <a:r>
              <a:rPr sz="3200" spc="-25" dirty="0"/>
              <a:t>best</a:t>
            </a:r>
            <a:r>
              <a:rPr sz="3200" spc="-114" dirty="0"/>
              <a:t> </a:t>
            </a:r>
            <a:r>
              <a:rPr sz="3200" spc="-15" dirty="0"/>
              <a:t>friend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213103" y="329184"/>
            <a:ext cx="1310640" cy="480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1529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05000" y="304800"/>
            <a:ext cx="59429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10" dirty="0">
                <a:latin typeface="Calibri"/>
                <a:cs typeface="Calibri"/>
              </a:rPr>
              <a:t>After looking </a:t>
            </a:r>
            <a:r>
              <a:rPr sz="2800" b="0" spc="-15" dirty="0">
                <a:latin typeface="Calibri"/>
                <a:cs typeface="Calibri"/>
              </a:rPr>
              <a:t>at repeated </a:t>
            </a:r>
            <a:r>
              <a:rPr sz="2800" b="0" spc="-10" dirty="0">
                <a:latin typeface="Calibri"/>
                <a:cs typeface="Calibri"/>
              </a:rPr>
              <a:t>uses </a:t>
            </a:r>
            <a:r>
              <a:rPr sz="2800" b="0" spc="-5" dirty="0">
                <a:latin typeface="Calibri"/>
                <a:cs typeface="Calibri"/>
              </a:rPr>
              <a:t>in</a:t>
            </a:r>
            <a:r>
              <a:rPr sz="2800" b="0" spc="65" dirty="0">
                <a:latin typeface="Calibri"/>
                <a:cs typeface="Calibri"/>
              </a:rPr>
              <a:t> </a:t>
            </a:r>
            <a:r>
              <a:rPr sz="2800" b="0" i="1" spc="-20" dirty="0">
                <a:latin typeface="Calibri"/>
                <a:cs typeface="Calibri"/>
              </a:rPr>
              <a:t>context</a:t>
            </a:r>
            <a:r>
              <a:rPr sz="2800" b="0" spc="-20" dirty="0">
                <a:latin typeface="Calibri"/>
                <a:cs typeface="Calibri"/>
              </a:rPr>
              <a:t>,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0925" y="1219200"/>
            <a:ext cx="7394475" cy="5019323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Arial" charset="0"/>
              <a:buChar char="•"/>
            </a:pPr>
            <a:r>
              <a:rPr sz="2800" spc="-15" dirty="0">
                <a:latin typeface="Calibri"/>
                <a:cs typeface="Calibri"/>
              </a:rPr>
              <a:t>we can establish </a:t>
            </a:r>
            <a:r>
              <a:rPr sz="2800" spc="-5" dirty="0">
                <a:latin typeface="Calibri"/>
                <a:cs typeface="Calibri"/>
              </a:rPr>
              <a:t>with a </a:t>
            </a:r>
            <a:r>
              <a:rPr sz="2800" spc="-10" dirty="0">
                <a:latin typeface="Calibri"/>
                <a:cs typeface="Calibri"/>
              </a:rPr>
              <a:t>good </a:t>
            </a:r>
            <a:r>
              <a:rPr sz="2800" spc="-15" dirty="0">
                <a:latin typeface="Calibri"/>
                <a:cs typeface="Calibri"/>
              </a:rPr>
              <a:t>degree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confidence</a:t>
            </a:r>
            <a:r>
              <a:rPr lang="it-IT"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i="1" u="sng" spc="-20" dirty="0">
                <a:latin typeface="Calibri"/>
                <a:cs typeface="Calibri"/>
              </a:rPr>
              <a:t>lexical </a:t>
            </a:r>
            <a:r>
              <a:rPr sz="2800" i="1" u="sng" spc="-10" dirty="0">
                <a:latin typeface="Calibri"/>
                <a:cs typeface="Calibri"/>
              </a:rPr>
              <a:t>profile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20" dirty="0">
                <a:latin typeface="Calibri"/>
                <a:cs typeface="Calibri"/>
              </a:rPr>
              <a:t>several words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spc="-15" dirty="0">
                <a:latin typeface="Calibri"/>
                <a:cs typeface="Calibri"/>
              </a:rPr>
              <a:t>lexical</a:t>
            </a:r>
            <a:r>
              <a:rPr sz="2800" spc="1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items,</a:t>
            </a:r>
            <a:endParaRPr sz="2800" dirty="0">
              <a:latin typeface="Calibri"/>
              <a:cs typeface="Calibri"/>
            </a:endParaRPr>
          </a:p>
          <a:p>
            <a:pPr marL="926465" marR="168910" indent="-456565">
              <a:lnSpc>
                <a:spcPct val="140000"/>
              </a:lnSpc>
              <a:spcBef>
                <a:spcPts val="1375"/>
              </a:spcBef>
              <a:buFont typeface="Arial"/>
              <a:buChar char="•"/>
              <a:tabLst>
                <a:tab pos="926465" algn="l"/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(i.e a </a:t>
            </a:r>
            <a:r>
              <a:rPr sz="2000" spc="-5" dirty="0">
                <a:latin typeface="Calibri"/>
                <a:cs typeface="Calibri"/>
              </a:rPr>
              <a:t>combination of </a:t>
            </a:r>
            <a:r>
              <a:rPr sz="2000" dirty="0">
                <a:latin typeface="Calibri"/>
                <a:cs typeface="Calibri"/>
              </a:rPr>
              <a:t>all the </a:t>
            </a:r>
            <a:r>
              <a:rPr sz="2000" spc="-10" dirty="0">
                <a:latin typeface="Calibri"/>
                <a:cs typeface="Calibri"/>
              </a:rPr>
              <a:t>above information,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sort of </a:t>
            </a:r>
            <a:r>
              <a:rPr sz="2000" dirty="0">
                <a:latin typeface="Calibri"/>
                <a:cs typeface="Calibri"/>
              </a:rPr>
              <a:t>ID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a  </a:t>
            </a:r>
            <a:r>
              <a:rPr sz="2000" spc="-15" dirty="0">
                <a:latin typeface="Calibri"/>
                <a:cs typeface="Calibri"/>
              </a:rPr>
              <a:t>word, </a:t>
            </a:r>
            <a:r>
              <a:rPr sz="2000" dirty="0">
                <a:latin typeface="Calibri"/>
                <a:cs typeface="Calibri"/>
              </a:rPr>
              <a:t>describing its </a:t>
            </a:r>
            <a:r>
              <a:rPr sz="2000" spc="-5" dirty="0">
                <a:latin typeface="Calibri"/>
                <a:cs typeface="Calibri"/>
              </a:rPr>
              <a:t>typical </a:t>
            </a:r>
            <a:r>
              <a:rPr sz="2000" spc="-10" dirty="0">
                <a:latin typeface="Calibri"/>
                <a:cs typeface="Calibri"/>
              </a:rPr>
              <a:t>behaviour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environment)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5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" charset="0"/>
              <a:buChar char="•"/>
            </a:pPr>
            <a:r>
              <a:rPr sz="2800" spc="-20" dirty="0">
                <a:latin typeface="Calibri"/>
                <a:cs typeface="Calibri"/>
              </a:rPr>
              <a:t>understand </a:t>
            </a:r>
            <a:r>
              <a:rPr sz="2800" spc="-15" dirty="0">
                <a:latin typeface="Calibri"/>
                <a:cs typeface="Calibri"/>
              </a:rPr>
              <a:t>how </a:t>
            </a:r>
            <a:r>
              <a:rPr sz="2800" spc="-10" dirty="0">
                <a:latin typeface="Calibri"/>
                <a:cs typeface="Calibri"/>
              </a:rPr>
              <a:t>they </a:t>
            </a:r>
            <a:r>
              <a:rPr sz="2800" spc="-20" dirty="0">
                <a:latin typeface="Calibri"/>
                <a:cs typeface="Calibri"/>
              </a:rPr>
              <a:t>are </a:t>
            </a:r>
            <a:r>
              <a:rPr sz="2800" spc="-10" dirty="0">
                <a:latin typeface="Calibri"/>
                <a:cs typeface="Calibri"/>
              </a:rPr>
              <a:t>used </a:t>
            </a:r>
            <a:r>
              <a:rPr sz="2800" spc="-5" dirty="0">
                <a:latin typeface="Calibri"/>
                <a:cs typeface="Calibri"/>
              </a:rPr>
              <a:t>in </a:t>
            </a:r>
            <a:r>
              <a:rPr sz="2800" i="1" spc="-15" dirty="0">
                <a:latin typeface="Calibri"/>
                <a:cs typeface="Calibri"/>
              </a:rPr>
              <a:t>extended</a:t>
            </a:r>
            <a:r>
              <a:rPr sz="2800" i="1" spc="21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units</a:t>
            </a:r>
            <a:r>
              <a:rPr lang="it-IT" sz="280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of</a:t>
            </a:r>
            <a:r>
              <a:rPr sz="2800" i="1" spc="-10" dirty="0">
                <a:latin typeface="Calibri"/>
                <a:cs typeface="Calibri"/>
              </a:rPr>
              <a:t> meaning</a:t>
            </a:r>
            <a:r>
              <a:rPr sz="2800" spc="-10" dirty="0">
                <a:latin typeface="Calibri"/>
                <a:cs typeface="Calibri"/>
              </a:rPr>
              <a:t>,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Arial" charset="0"/>
              <a:buChar char="•"/>
            </a:pPr>
            <a:r>
              <a:rPr sz="2800" spc="-10" dirty="0">
                <a:latin typeface="Calibri"/>
                <a:cs typeface="Calibri"/>
              </a:rPr>
              <a:t>observ</a:t>
            </a:r>
            <a:r>
              <a:rPr lang="it-IT" sz="2800" spc="-1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environment </a:t>
            </a:r>
            <a:r>
              <a:rPr sz="2800" spc="-5" dirty="0">
                <a:latin typeface="Calibri"/>
                <a:cs typeface="Calibri"/>
              </a:rPr>
              <a:t>in which </a:t>
            </a:r>
            <a:r>
              <a:rPr sz="2800" spc="-10" dirty="0">
                <a:latin typeface="Calibri"/>
                <a:cs typeface="Calibri"/>
              </a:rPr>
              <a:t>they </a:t>
            </a:r>
            <a:r>
              <a:rPr sz="2800" spc="-20" dirty="0">
                <a:latin typeface="Calibri"/>
                <a:cs typeface="Calibri"/>
              </a:rPr>
              <a:t>are</a:t>
            </a:r>
            <a:r>
              <a:rPr sz="2800" spc="17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primed</a:t>
            </a:r>
            <a:r>
              <a:rPr lang="it-IT"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to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occur</a:t>
            </a:r>
            <a:endParaRPr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686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5848" y="914400"/>
            <a:ext cx="8458201" cy="5620769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233679" indent="-220979">
              <a:lnSpc>
                <a:spcPct val="100000"/>
              </a:lnSpc>
              <a:spcBef>
                <a:spcPts val="1150"/>
              </a:spcBef>
              <a:buChar char="•"/>
              <a:tabLst>
                <a:tab pos="233679" algn="l"/>
              </a:tabLst>
            </a:pPr>
            <a:r>
              <a:rPr spc="-5" dirty="0">
                <a:latin typeface="Calibri"/>
                <a:cs typeface="Calibri"/>
              </a:rPr>
              <a:t>Searches </a:t>
            </a:r>
            <a:r>
              <a:rPr spc="-15" dirty="0">
                <a:latin typeface="Calibri"/>
                <a:cs typeface="Calibri"/>
              </a:rPr>
              <a:t>are </a:t>
            </a:r>
            <a:r>
              <a:rPr u="heavy" spc="-5" dirty="0">
                <a:latin typeface="Calibri"/>
                <a:cs typeface="Calibri"/>
              </a:rPr>
              <a:t>not</a:t>
            </a:r>
            <a:r>
              <a:rPr spc="-5" dirty="0">
                <a:latin typeface="Calibri"/>
                <a:cs typeface="Calibri"/>
              </a:rPr>
              <a:t> case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sensitive</a:t>
            </a:r>
            <a:endParaRPr dirty="0">
              <a:latin typeface="Calibri"/>
              <a:cs typeface="Calibri"/>
            </a:endParaRPr>
          </a:p>
          <a:p>
            <a:pPr marL="469900" lvl="1">
              <a:lnSpc>
                <a:spcPct val="100000"/>
              </a:lnSpc>
              <a:spcBef>
                <a:spcPts val="1045"/>
              </a:spcBef>
              <a:buClr>
                <a:srgbClr val="6C2B8F"/>
              </a:buClr>
              <a:buSzPct val="91666"/>
              <a:buFont typeface="Calibri"/>
              <a:buChar char="•"/>
              <a:tabLst>
                <a:tab pos="674370" algn="l"/>
              </a:tabLst>
            </a:pPr>
            <a:r>
              <a:rPr b="1" spc="-40" dirty="0">
                <a:solidFill>
                  <a:srgbClr val="FF0000"/>
                </a:solidFill>
                <a:latin typeface="Calibri"/>
                <a:cs typeface="Calibri"/>
              </a:rPr>
              <a:t>“AAAA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BBBB</a:t>
            </a:r>
            <a:r>
              <a:rPr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spc="5" dirty="0">
                <a:solidFill>
                  <a:srgbClr val="FF0000"/>
                </a:solidFill>
                <a:latin typeface="Calibri"/>
                <a:cs typeface="Calibri"/>
              </a:rPr>
              <a:t>CCCC”</a:t>
            </a:r>
            <a:endParaRPr dirty="0">
              <a:latin typeface="Calibri"/>
              <a:cs typeface="Calibri"/>
            </a:endParaRPr>
          </a:p>
          <a:p>
            <a:pPr marL="640080">
              <a:lnSpc>
                <a:spcPct val="100000"/>
              </a:lnSpc>
              <a:spcBef>
                <a:spcPts val="625"/>
              </a:spcBef>
            </a:pPr>
            <a:r>
              <a:rPr sz="1600" spc="-5" dirty="0">
                <a:latin typeface="Calibri"/>
                <a:cs typeface="Calibri"/>
              </a:rPr>
              <a:t>returns </a:t>
            </a:r>
            <a:r>
              <a:rPr sz="1600" dirty="0">
                <a:latin typeface="Calibri"/>
                <a:cs typeface="Calibri"/>
              </a:rPr>
              <a:t>hits </a:t>
            </a:r>
            <a:r>
              <a:rPr sz="1600" spc="-5" dirty="0">
                <a:latin typeface="Calibri"/>
                <a:cs typeface="Calibri"/>
              </a:rPr>
              <a:t>containing </a:t>
            </a:r>
            <a:r>
              <a:rPr sz="1600" dirty="0">
                <a:latin typeface="Calibri"/>
                <a:cs typeface="Calibri"/>
              </a:rPr>
              <a:t>the </a:t>
            </a:r>
            <a:r>
              <a:rPr sz="1600" spc="-10" dirty="0">
                <a:latin typeface="Calibri"/>
                <a:cs typeface="Calibri"/>
              </a:rPr>
              <a:t>words </a:t>
            </a:r>
            <a:r>
              <a:rPr sz="1600" spc="-5" dirty="0">
                <a:latin typeface="Calibri"/>
                <a:cs typeface="Calibri"/>
              </a:rPr>
              <a:t>(as </a:t>
            </a:r>
            <a:r>
              <a:rPr sz="1600" spc="-10" dirty="0">
                <a:latin typeface="Calibri"/>
                <a:cs typeface="Calibri"/>
              </a:rPr>
              <a:t>many </a:t>
            </a:r>
            <a:r>
              <a:rPr sz="1600" spc="-5" dirty="0">
                <a:latin typeface="Calibri"/>
                <a:cs typeface="Calibri"/>
              </a:rPr>
              <a:t>as </a:t>
            </a:r>
            <a:r>
              <a:rPr sz="1600" spc="-10" dirty="0">
                <a:latin typeface="Calibri"/>
                <a:cs typeface="Calibri"/>
              </a:rPr>
              <a:t>you want) </a:t>
            </a:r>
            <a:r>
              <a:rPr sz="1600" dirty="0">
                <a:latin typeface="Calibri"/>
                <a:cs typeface="Calibri"/>
              </a:rPr>
              <a:t>in this </a:t>
            </a:r>
            <a:r>
              <a:rPr sz="1600" spc="-20" dirty="0">
                <a:latin typeface="Calibri"/>
                <a:cs typeface="Calibri"/>
              </a:rPr>
              <a:t>exact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sequence</a:t>
            </a:r>
          </a:p>
          <a:p>
            <a:pPr marL="469900" lvl="1">
              <a:lnSpc>
                <a:spcPct val="100000"/>
              </a:lnSpc>
              <a:spcBef>
                <a:spcPts val="570"/>
              </a:spcBef>
              <a:buClr>
                <a:srgbClr val="6C2B8F"/>
              </a:buClr>
              <a:buSzPct val="91666"/>
              <a:buFont typeface="Calibri"/>
              <a:buChar char="•"/>
              <a:tabLst>
                <a:tab pos="674370" algn="l"/>
                <a:tab pos="3743960" algn="l"/>
              </a:tabLst>
            </a:pPr>
            <a:r>
              <a:rPr b="1" spc="-5" dirty="0">
                <a:solidFill>
                  <a:srgbClr val="FF0000"/>
                </a:solidFill>
                <a:latin typeface="Calibri"/>
                <a:cs typeface="Calibri"/>
              </a:rPr>
              <a:t>“XXXX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*</a:t>
            </a:r>
            <a:r>
              <a:rPr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YYYY</a:t>
            </a:r>
            <a:r>
              <a:rPr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spc="0" dirty="0">
                <a:solidFill>
                  <a:srgbClr val="FF0000"/>
                </a:solidFill>
                <a:latin typeface="Calibri"/>
                <a:cs typeface="Calibri"/>
              </a:rPr>
              <a:t>ZZZZ”	</a:t>
            </a:r>
            <a:r>
              <a:rPr b="1" spc="-5" dirty="0">
                <a:solidFill>
                  <a:srgbClr val="FF0000"/>
                </a:solidFill>
                <a:latin typeface="Calibri"/>
                <a:cs typeface="Calibri"/>
              </a:rPr>
              <a:t>(the </a:t>
            </a:r>
            <a:r>
              <a:rPr b="1" dirty="0">
                <a:solidFill>
                  <a:srgbClr val="FF0000"/>
                </a:solidFill>
                <a:latin typeface="Calibri"/>
                <a:cs typeface="Calibri"/>
              </a:rPr>
              <a:t>* is known as</a:t>
            </a:r>
            <a:r>
              <a:rPr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i="1" spc="-5" dirty="0">
                <a:solidFill>
                  <a:srgbClr val="FF0000"/>
                </a:solidFill>
                <a:latin typeface="Calibri"/>
                <a:cs typeface="Calibri"/>
              </a:rPr>
              <a:t>wildcard</a:t>
            </a:r>
            <a:r>
              <a:rPr b="1" spc="-5" dirty="0">
                <a:solidFill>
                  <a:srgbClr val="FF0000"/>
                </a:solidFill>
                <a:latin typeface="Calibri"/>
                <a:cs typeface="Calibri"/>
              </a:rPr>
              <a:t>)</a:t>
            </a:r>
            <a:endParaRPr dirty="0">
              <a:latin typeface="Calibri"/>
              <a:cs typeface="Calibri"/>
            </a:endParaRPr>
          </a:p>
          <a:p>
            <a:pPr marL="469900" marR="144780" indent="114300">
              <a:lnSpc>
                <a:spcPct val="100000"/>
              </a:lnSpc>
              <a:spcBef>
                <a:spcPts val="625"/>
              </a:spcBef>
            </a:pPr>
            <a:r>
              <a:rPr sz="1600" spc="-5" dirty="0">
                <a:latin typeface="Calibri"/>
                <a:cs typeface="Calibri"/>
              </a:rPr>
              <a:t>returns </a:t>
            </a:r>
            <a:r>
              <a:rPr sz="1600" dirty="0">
                <a:latin typeface="Calibri"/>
                <a:cs typeface="Calibri"/>
              </a:rPr>
              <a:t>hits </a:t>
            </a:r>
            <a:r>
              <a:rPr sz="1600" spc="-10" dirty="0">
                <a:latin typeface="Calibri"/>
                <a:cs typeface="Calibri"/>
              </a:rPr>
              <a:t>containing </a:t>
            </a:r>
            <a:r>
              <a:rPr sz="1600" dirty="0">
                <a:latin typeface="Calibri"/>
                <a:cs typeface="Calibri"/>
              </a:rPr>
              <a:t>the </a:t>
            </a:r>
            <a:r>
              <a:rPr sz="1600" spc="-5" dirty="0">
                <a:latin typeface="Calibri"/>
                <a:cs typeface="Calibri"/>
              </a:rPr>
              <a:t>sequence of </a:t>
            </a:r>
            <a:r>
              <a:rPr sz="1600" spc="-15" dirty="0">
                <a:latin typeface="Calibri"/>
                <a:cs typeface="Calibri"/>
              </a:rPr>
              <a:t>words </a:t>
            </a:r>
            <a:r>
              <a:rPr sz="1600" spc="-5" dirty="0">
                <a:latin typeface="Calibri"/>
                <a:cs typeface="Calibri"/>
              </a:rPr>
              <a:t>XXXX, something unspecified </a:t>
            </a:r>
            <a:r>
              <a:rPr sz="1600" dirty="0">
                <a:latin typeface="Calibri"/>
                <a:cs typeface="Calibri"/>
              </a:rPr>
              <a:t>in  the middle – </a:t>
            </a:r>
            <a:r>
              <a:rPr sz="1600" spc="-5" dirty="0">
                <a:latin typeface="Calibri"/>
                <a:cs typeface="Calibri"/>
              </a:rPr>
              <a:t>one or </a:t>
            </a:r>
            <a:r>
              <a:rPr sz="1600" spc="-10" dirty="0">
                <a:latin typeface="Calibri"/>
                <a:cs typeface="Calibri"/>
              </a:rPr>
              <a:t>more word(s) </a:t>
            </a:r>
            <a:r>
              <a:rPr sz="1600" dirty="0">
                <a:latin typeface="Calibri"/>
                <a:cs typeface="Calibri"/>
              </a:rPr>
              <a:t>– and then </a:t>
            </a:r>
            <a:r>
              <a:rPr sz="1600" spc="-5" dirty="0">
                <a:latin typeface="Calibri"/>
                <a:cs typeface="Calibri"/>
              </a:rPr>
              <a:t>YYYY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ZZZZ</a:t>
            </a:r>
            <a:endParaRPr lang="it-IT" sz="1600" spc="-5" dirty="0">
              <a:latin typeface="Calibri"/>
              <a:cs typeface="Calibri"/>
            </a:endParaRPr>
          </a:p>
          <a:p>
            <a:pPr marL="469900" marR="144780" indent="114300">
              <a:lnSpc>
                <a:spcPct val="100000"/>
              </a:lnSpc>
              <a:spcBef>
                <a:spcPts val="625"/>
              </a:spcBef>
            </a:pPr>
            <a:endParaRPr lang="it-IT" sz="1600" spc="-5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140"/>
              </a:spcBef>
              <a:buChar char="•"/>
              <a:tabLst>
                <a:tab pos="233679" algn="l"/>
              </a:tabLst>
            </a:pPr>
            <a:r>
              <a:rPr lang="it-IT" spc="-10" dirty="0" err="1">
                <a:latin typeface="Calibri"/>
                <a:cs typeface="Calibri"/>
              </a:rPr>
              <a:t>Restricting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lang="it-IT" dirty="0">
                <a:latin typeface="Calibri"/>
                <a:cs typeface="Calibri"/>
              </a:rPr>
              <a:t>the </a:t>
            </a:r>
            <a:r>
              <a:rPr lang="it-IT" spc="-10" dirty="0" err="1">
                <a:latin typeface="Calibri"/>
                <a:cs typeface="Calibri"/>
              </a:rPr>
              <a:t>search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lang="it-IT" spc="-15" dirty="0">
                <a:latin typeface="Calibri"/>
                <a:cs typeface="Calibri"/>
              </a:rPr>
              <a:t>to </a:t>
            </a:r>
            <a:r>
              <a:rPr lang="it-IT" spc="-5" dirty="0" err="1">
                <a:latin typeface="Calibri"/>
                <a:cs typeface="Calibri"/>
              </a:rPr>
              <a:t>specific</a:t>
            </a:r>
            <a:r>
              <a:rPr lang="it-IT" spc="-60" dirty="0">
                <a:latin typeface="Calibri"/>
                <a:cs typeface="Calibri"/>
              </a:rPr>
              <a:t> </a:t>
            </a:r>
            <a:r>
              <a:rPr lang="it-IT" spc="-10" dirty="0">
                <a:latin typeface="Calibri"/>
                <a:cs typeface="Calibri"/>
              </a:rPr>
              <a:t>websites</a:t>
            </a:r>
            <a:endParaRPr lang="it-IT" dirty="0">
              <a:latin typeface="Calibri"/>
              <a:cs typeface="Calibri"/>
            </a:endParaRPr>
          </a:p>
          <a:p>
            <a:pPr marL="690880" lvl="1" indent="-220979">
              <a:lnSpc>
                <a:spcPct val="100000"/>
              </a:lnSpc>
              <a:spcBef>
                <a:spcPts val="1040"/>
              </a:spcBef>
              <a:buClr>
                <a:srgbClr val="6C2B8F"/>
              </a:buClr>
              <a:buFont typeface="Calibri"/>
              <a:buChar char="•"/>
              <a:tabLst>
                <a:tab pos="690880" algn="l"/>
              </a:tabLst>
            </a:pPr>
            <a:r>
              <a:rPr lang="it-IT" b="1" spc="-40" dirty="0">
                <a:solidFill>
                  <a:srgbClr val="FF0000"/>
                </a:solidFill>
                <a:latin typeface="Calibri"/>
                <a:cs typeface="Calibri"/>
              </a:rPr>
              <a:t>“AAAA </a:t>
            </a:r>
            <a:r>
              <a:rPr lang="it-IT" b="1" dirty="0">
                <a:solidFill>
                  <a:srgbClr val="FF0000"/>
                </a:solidFill>
                <a:latin typeface="Calibri"/>
                <a:cs typeface="Calibri"/>
              </a:rPr>
              <a:t>BBBB </a:t>
            </a:r>
            <a:r>
              <a:rPr lang="it-IT" b="1" spc="5" dirty="0">
                <a:solidFill>
                  <a:srgbClr val="FF0000"/>
                </a:solidFill>
                <a:latin typeface="Calibri"/>
                <a:cs typeface="Calibri"/>
              </a:rPr>
              <a:t>CCCC”</a:t>
            </a:r>
            <a:r>
              <a:rPr lang="it-IT" b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it-IT" b="1" u="sng" spc="-10" dirty="0">
                <a:solidFill>
                  <a:srgbClr val="FF0000"/>
                </a:solidFill>
                <a:latin typeface="Calibri"/>
                <a:cs typeface="Calibri"/>
              </a:rPr>
              <a:t>site:.</a:t>
            </a:r>
            <a:r>
              <a:rPr lang="it-IT" b="1" u="sng" spc="-10" dirty="0" err="1">
                <a:solidFill>
                  <a:srgbClr val="FF0000"/>
                </a:solidFill>
                <a:latin typeface="Calibri"/>
                <a:cs typeface="Calibri"/>
              </a:rPr>
              <a:t>uk</a:t>
            </a:r>
            <a:endParaRPr lang="it-IT" u="sng" dirty="0">
              <a:latin typeface="Calibri"/>
              <a:cs typeface="Calibri"/>
            </a:endParaRPr>
          </a:p>
          <a:p>
            <a:pPr marL="640080">
              <a:lnSpc>
                <a:spcPct val="100000"/>
              </a:lnSpc>
              <a:spcBef>
                <a:spcPts val="625"/>
              </a:spcBef>
            </a:pPr>
            <a:r>
              <a:rPr lang="it-IT" sz="1600" spc="-10" dirty="0">
                <a:latin typeface="Calibri"/>
                <a:cs typeface="Calibri"/>
              </a:rPr>
              <a:t>to </a:t>
            </a:r>
            <a:r>
              <a:rPr lang="it-IT" sz="1600" spc="-5" dirty="0" err="1">
                <a:latin typeface="Calibri"/>
                <a:cs typeface="Calibri"/>
              </a:rPr>
              <a:t>search</a:t>
            </a:r>
            <a:r>
              <a:rPr lang="it-IT" sz="1600" spc="-5" dirty="0">
                <a:latin typeface="Calibri"/>
                <a:cs typeface="Calibri"/>
              </a:rPr>
              <a:t> </a:t>
            </a:r>
            <a:r>
              <a:rPr lang="it-IT" sz="1600" spc="-15" dirty="0">
                <a:latin typeface="Calibri"/>
                <a:cs typeface="Calibri"/>
              </a:rPr>
              <a:t>for </a:t>
            </a:r>
            <a:r>
              <a:rPr lang="it-IT" sz="1600" dirty="0">
                <a:latin typeface="Calibri"/>
                <a:cs typeface="Calibri"/>
              </a:rPr>
              <a:t>a </a:t>
            </a:r>
            <a:r>
              <a:rPr lang="it-IT" sz="1600" spc="-5" dirty="0" err="1">
                <a:latin typeface="Calibri"/>
                <a:cs typeface="Calibri"/>
              </a:rPr>
              <a:t>specific</a:t>
            </a:r>
            <a:r>
              <a:rPr lang="it-IT" sz="1600" spc="-5" dirty="0">
                <a:latin typeface="Calibri"/>
                <a:cs typeface="Calibri"/>
              </a:rPr>
              <a:t> </a:t>
            </a:r>
            <a:r>
              <a:rPr lang="it-IT" sz="1600" spc="-15" dirty="0">
                <a:latin typeface="Calibri"/>
                <a:cs typeface="Calibri"/>
              </a:rPr>
              <a:t>word </a:t>
            </a:r>
            <a:r>
              <a:rPr lang="it-IT" sz="1600" dirty="0" err="1">
                <a:latin typeface="Calibri"/>
                <a:cs typeface="Calibri"/>
              </a:rPr>
              <a:t>sequence</a:t>
            </a:r>
            <a:r>
              <a:rPr lang="it-IT" sz="1600" dirty="0">
                <a:latin typeface="Calibri"/>
                <a:cs typeface="Calibri"/>
              </a:rPr>
              <a:t> in </a:t>
            </a:r>
            <a:r>
              <a:rPr lang="it-IT" sz="1600" spc="-15" dirty="0">
                <a:latin typeface="Calibri"/>
                <a:cs typeface="Calibri"/>
              </a:rPr>
              <a:t>.</a:t>
            </a:r>
            <a:r>
              <a:rPr lang="it-IT" sz="1600" spc="-15" dirty="0" err="1">
                <a:latin typeface="Calibri"/>
                <a:cs typeface="Calibri"/>
              </a:rPr>
              <a:t>uk</a:t>
            </a:r>
            <a:r>
              <a:rPr lang="it-IT" sz="1600" spc="-15" dirty="0">
                <a:latin typeface="Calibri"/>
                <a:cs typeface="Calibri"/>
              </a:rPr>
              <a:t> </a:t>
            </a:r>
            <a:r>
              <a:rPr lang="it-IT" sz="1600" spc="-10" dirty="0">
                <a:latin typeface="Calibri"/>
                <a:cs typeface="Calibri"/>
              </a:rPr>
              <a:t>websites</a:t>
            </a:r>
            <a:r>
              <a:rPr lang="it-IT" sz="1600" spc="40" dirty="0">
                <a:latin typeface="Calibri"/>
                <a:cs typeface="Calibri"/>
              </a:rPr>
              <a:t> </a:t>
            </a:r>
            <a:r>
              <a:rPr lang="it-IT" sz="1600" spc="-5" dirty="0" err="1">
                <a:latin typeface="Calibri"/>
                <a:cs typeface="Calibri"/>
              </a:rPr>
              <a:t>only</a:t>
            </a:r>
            <a:endParaRPr lang="it-IT" sz="1600" dirty="0">
              <a:latin typeface="Calibri"/>
              <a:cs typeface="Calibri"/>
            </a:endParaRPr>
          </a:p>
          <a:p>
            <a:pPr marL="673735" lvl="1" indent="-203835">
              <a:lnSpc>
                <a:spcPct val="100000"/>
              </a:lnSpc>
              <a:spcBef>
                <a:spcPts val="570"/>
              </a:spcBef>
              <a:buClr>
                <a:srgbClr val="6C2B8F"/>
              </a:buClr>
              <a:buSzPct val="91666"/>
              <a:buFont typeface="Calibri"/>
              <a:buChar char="•"/>
              <a:tabLst>
                <a:tab pos="674370" algn="l"/>
              </a:tabLst>
            </a:pPr>
            <a:r>
              <a:rPr lang="it-IT" b="1" spc="-40" dirty="0">
                <a:solidFill>
                  <a:srgbClr val="FF0000"/>
                </a:solidFill>
                <a:latin typeface="Calibri"/>
                <a:cs typeface="Calibri"/>
              </a:rPr>
              <a:t>“AAAA </a:t>
            </a:r>
            <a:r>
              <a:rPr lang="it-IT" b="1" dirty="0">
                <a:solidFill>
                  <a:srgbClr val="FF0000"/>
                </a:solidFill>
                <a:latin typeface="Calibri"/>
                <a:cs typeface="Calibri"/>
              </a:rPr>
              <a:t>BBBB </a:t>
            </a:r>
            <a:r>
              <a:rPr lang="it-IT" b="1" spc="5" dirty="0">
                <a:solidFill>
                  <a:srgbClr val="FF0000"/>
                </a:solidFill>
                <a:latin typeface="Calibri"/>
                <a:cs typeface="Calibri"/>
              </a:rPr>
              <a:t>CCCC”</a:t>
            </a:r>
            <a:r>
              <a:rPr lang="it-IT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it-IT" b="1" u="sng" spc="-15" dirty="0" err="1">
                <a:solidFill>
                  <a:srgbClr val="FF0000"/>
                </a:solidFill>
                <a:latin typeface="Calibri"/>
                <a:cs typeface="Calibri"/>
              </a:rPr>
              <a:t>sit</a:t>
            </a:r>
            <a:r>
              <a:rPr lang="it-IT" b="1" u="sng" spc="-15" dirty="0" err="1">
                <a:solidFill>
                  <a:srgbClr val="FF0000"/>
                </a:solidFill>
                <a:latin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e:w</a:t>
            </a:r>
            <a:r>
              <a:rPr lang="it-IT" b="1" u="sng" spc="-15" dirty="0" err="1">
                <a:solidFill>
                  <a:srgbClr val="FF0000"/>
                </a:solidFill>
                <a:latin typeface="Calibri"/>
                <a:cs typeface="Calibri"/>
              </a:rPr>
              <a:t>ww</a:t>
            </a:r>
            <a:r>
              <a:rPr lang="it-IT" b="1" u="sng" spc="-15" dirty="0" err="1">
                <a:solidFill>
                  <a:srgbClr val="FF0000"/>
                </a:solidFill>
                <a:latin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.visitbritain.com</a:t>
            </a:r>
            <a:endParaRPr lang="it-IT" u="sng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584200">
              <a:lnSpc>
                <a:spcPct val="100000"/>
              </a:lnSpc>
              <a:spcBef>
                <a:spcPts val="625"/>
              </a:spcBef>
            </a:pPr>
            <a:r>
              <a:rPr lang="it-IT" sz="1600" spc="-15" dirty="0">
                <a:latin typeface="Calibri"/>
                <a:cs typeface="Calibri"/>
              </a:rPr>
              <a:t>to </a:t>
            </a:r>
            <a:r>
              <a:rPr lang="it-IT" sz="1600" spc="-10" dirty="0" err="1">
                <a:latin typeface="Calibri"/>
                <a:cs typeface="Calibri"/>
              </a:rPr>
              <a:t>search</a:t>
            </a:r>
            <a:r>
              <a:rPr lang="it-IT" sz="1600" spc="-10" dirty="0">
                <a:latin typeface="Calibri"/>
                <a:cs typeface="Calibri"/>
              </a:rPr>
              <a:t> </a:t>
            </a:r>
            <a:r>
              <a:rPr lang="it-IT" sz="1600" spc="-15" dirty="0">
                <a:latin typeface="Calibri"/>
                <a:cs typeface="Calibri"/>
              </a:rPr>
              <a:t>for </a:t>
            </a:r>
            <a:r>
              <a:rPr lang="it-IT" sz="1600" dirty="0">
                <a:latin typeface="Calibri"/>
                <a:cs typeface="Calibri"/>
              </a:rPr>
              <a:t>a </a:t>
            </a:r>
            <a:r>
              <a:rPr lang="it-IT" sz="1600" spc="-5" dirty="0" err="1">
                <a:latin typeface="Calibri"/>
                <a:cs typeface="Calibri"/>
              </a:rPr>
              <a:t>specific</a:t>
            </a:r>
            <a:r>
              <a:rPr lang="it-IT" sz="1600" spc="-5" dirty="0">
                <a:latin typeface="Calibri"/>
                <a:cs typeface="Calibri"/>
              </a:rPr>
              <a:t> </a:t>
            </a:r>
            <a:r>
              <a:rPr lang="it-IT" sz="1600" spc="-15" dirty="0">
                <a:latin typeface="Calibri"/>
                <a:cs typeface="Calibri"/>
              </a:rPr>
              <a:t>word </a:t>
            </a:r>
            <a:r>
              <a:rPr lang="it-IT" sz="1600" dirty="0" err="1">
                <a:latin typeface="Calibri"/>
                <a:cs typeface="Calibri"/>
              </a:rPr>
              <a:t>sequence</a:t>
            </a:r>
            <a:r>
              <a:rPr lang="it-IT" sz="1600" dirty="0">
                <a:latin typeface="Calibri"/>
                <a:cs typeface="Calibri"/>
              </a:rPr>
              <a:t> </a:t>
            </a:r>
            <a:r>
              <a:rPr lang="it-IT" sz="1600" dirty="0" err="1">
                <a:latin typeface="Calibri"/>
                <a:cs typeface="Calibri"/>
              </a:rPr>
              <a:t>within</a:t>
            </a:r>
            <a:r>
              <a:rPr lang="it-IT" sz="1600" dirty="0">
                <a:latin typeface="Calibri"/>
                <a:cs typeface="Calibri"/>
              </a:rPr>
              <a:t> ONE </a:t>
            </a:r>
            <a:r>
              <a:rPr lang="it-IT" sz="1600" spc="-5" dirty="0" err="1">
                <a:latin typeface="Calibri"/>
                <a:cs typeface="Calibri"/>
              </a:rPr>
              <a:t>specific</a:t>
            </a:r>
            <a:r>
              <a:rPr lang="it-IT" sz="1600" spc="10" dirty="0">
                <a:latin typeface="Calibri"/>
                <a:cs typeface="Calibri"/>
              </a:rPr>
              <a:t> </a:t>
            </a:r>
            <a:r>
              <a:rPr lang="it-IT" sz="1600" spc="-10" dirty="0">
                <a:latin typeface="Calibri"/>
                <a:cs typeface="Calibri"/>
              </a:rPr>
              <a:t>website</a:t>
            </a:r>
            <a:endParaRPr lang="it-IT"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it-IT" sz="16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270"/>
              </a:spcBef>
              <a:buSzPct val="11875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it-IT" spc="-10" dirty="0" err="1">
                <a:latin typeface="Calibri"/>
                <a:cs typeface="Calibri"/>
              </a:rPr>
              <a:t>Restricting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lang="it-IT" dirty="0">
                <a:latin typeface="Calibri"/>
                <a:cs typeface="Calibri"/>
              </a:rPr>
              <a:t>the </a:t>
            </a:r>
            <a:r>
              <a:rPr lang="it-IT" spc="-10" dirty="0" err="1">
                <a:latin typeface="Calibri"/>
                <a:cs typeface="Calibri"/>
              </a:rPr>
              <a:t>search</a:t>
            </a:r>
            <a:r>
              <a:rPr lang="it-IT" spc="-10" dirty="0">
                <a:latin typeface="Calibri"/>
                <a:cs typeface="Calibri"/>
              </a:rPr>
              <a:t> </a:t>
            </a:r>
            <a:r>
              <a:rPr lang="it-IT" spc="-15" dirty="0">
                <a:latin typeface="Calibri"/>
                <a:cs typeface="Calibri"/>
              </a:rPr>
              <a:t>to </a:t>
            </a:r>
            <a:r>
              <a:rPr lang="it-IT" spc="-5" dirty="0" err="1">
                <a:latin typeface="Calibri"/>
                <a:cs typeface="Calibri"/>
              </a:rPr>
              <a:t>specific</a:t>
            </a:r>
            <a:r>
              <a:rPr lang="it-IT" spc="-5" dirty="0">
                <a:latin typeface="Calibri"/>
                <a:cs typeface="Calibri"/>
              </a:rPr>
              <a:t> file</a:t>
            </a:r>
            <a:r>
              <a:rPr lang="it-IT" spc="-60" dirty="0">
                <a:latin typeface="Calibri"/>
                <a:cs typeface="Calibri"/>
              </a:rPr>
              <a:t> </a:t>
            </a:r>
            <a:r>
              <a:rPr lang="it-IT" spc="-15" dirty="0">
                <a:latin typeface="Calibri"/>
                <a:cs typeface="Calibri"/>
              </a:rPr>
              <a:t>formats</a:t>
            </a:r>
            <a:endParaRPr lang="it-IT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</a:pPr>
            <a:r>
              <a:rPr lang="it-IT" spc="-5" dirty="0">
                <a:solidFill>
                  <a:srgbClr val="6C2B8F"/>
                </a:solidFill>
                <a:latin typeface="Calibri"/>
                <a:cs typeface="Calibri"/>
              </a:rPr>
              <a:t>• </a:t>
            </a:r>
            <a:r>
              <a:rPr lang="it-IT" b="1" spc="-5" dirty="0">
                <a:solidFill>
                  <a:srgbClr val="FF0000"/>
                </a:solidFill>
                <a:latin typeface="Calibri"/>
                <a:cs typeface="Calibri"/>
              </a:rPr>
              <a:t>+KKKK</a:t>
            </a:r>
            <a:r>
              <a:rPr lang="it-IT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it-IT" b="1" spc="-10" dirty="0" err="1">
                <a:solidFill>
                  <a:srgbClr val="FF0000"/>
                </a:solidFill>
                <a:latin typeface="Calibri"/>
                <a:cs typeface="Calibri"/>
              </a:rPr>
              <a:t>filetype:pdf</a:t>
            </a:r>
            <a:endParaRPr lang="it-IT" dirty="0">
              <a:latin typeface="Calibri"/>
              <a:cs typeface="Calibri"/>
            </a:endParaRPr>
          </a:p>
          <a:p>
            <a:pPr marL="640080">
              <a:lnSpc>
                <a:spcPct val="100000"/>
              </a:lnSpc>
              <a:spcBef>
                <a:spcPts val="625"/>
              </a:spcBef>
            </a:pPr>
            <a:r>
              <a:rPr lang="it-IT" sz="1600" spc="-10" dirty="0">
                <a:latin typeface="Calibri"/>
                <a:cs typeface="Calibri"/>
              </a:rPr>
              <a:t>to </a:t>
            </a:r>
            <a:r>
              <a:rPr lang="it-IT" sz="1600" spc="-5" dirty="0" err="1">
                <a:latin typeface="Calibri"/>
                <a:cs typeface="Calibri"/>
              </a:rPr>
              <a:t>limit</a:t>
            </a:r>
            <a:r>
              <a:rPr lang="it-IT" sz="1600" spc="-5" dirty="0">
                <a:latin typeface="Calibri"/>
                <a:cs typeface="Calibri"/>
              </a:rPr>
              <a:t> </a:t>
            </a:r>
            <a:r>
              <a:rPr lang="it-IT" sz="1600" dirty="0">
                <a:latin typeface="Calibri"/>
                <a:cs typeface="Calibri"/>
              </a:rPr>
              <a:t>the </a:t>
            </a:r>
            <a:r>
              <a:rPr lang="it-IT" sz="1600" spc="-5" dirty="0" err="1">
                <a:latin typeface="Calibri"/>
                <a:cs typeface="Calibri"/>
              </a:rPr>
              <a:t>search</a:t>
            </a:r>
            <a:r>
              <a:rPr lang="it-IT" sz="1600" spc="-5" dirty="0">
                <a:latin typeface="Calibri"/>
                <a:cs typeface="Calibri"/>
              </a:rPr>
              <a:t> </a:t>
            </a:r>
            <a:r>
              <a:rPr lang="it-IT" sz="1600" spc="-10" dirty="0">
                <a:latin typeface="Calibri"/>
                <a:cs typeface="Calibri"/>
              </a:rPr>
              <a:t>to </a:t>
            </a:r>
            <a:r>
              <a:rPr lang="it-IT" sz="1600" dirty="0">
                <a:latin typeface="Calibri"/>
                <a:cs typeface="Calibri"/>
              </a:rPr>
              <a:t>pdf</a:t>
            </a:r>
            <a:r>
              <a:rPr lang="it-IT" sz="1600" spc="25" dirty="0">
                <a:latin typeface="Calibri"/>
                <a:cs typeface="Calibri"/>
              </a:rPr>
              <a:t> </a:t>
            </a:r>
            <a:r>
              <a:rPr lang="it-IT" sz="1600" spc="-5" dirty="0">
                <a:latin typeface="Calibri"/>
                <a:cs typeface="Calibri"/>
              </a:rPr>
              <a:t>files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1549" y="90412"/>
            <a:ext cx="86868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5" dirty="0"/>
              <a:t>Tips and tricks </a:t>
            </a:r>
            <a:r>
              <a:rPr sz="3200" spc="-35" dirty="0"/>
              <a:t>for </a:t>
            </a:r>
            <a:r>
              <a:rPr sz="3200" spc="-40" dirty="0"/>
              <a:t>effective </a:t>
            </a:r>
            <a:r>
              <a:rPr sz="3200" spc="-30" dirty="0"/>
              <a:t>Internet</a:t>
            </a:r>
            <a:r>
              <a:rPr sz="3200" spc="-315" dirty="0"/>
              <a:t> </a:t>
            </a:r>
            <a:r>
              <a:rPr sz="3200" spc="-30" dirty="0"/>
              <a:t>searches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956839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152400"/>
            <a:ext cx="6632347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More </a:t>
            </a:r>
            <a:r>
              <a:rPr sz="4000" spc="-10" dirty="0"/>
              <a:t>search</a:t>
            </a:r>
            <a:r>
              <a:rPr sz="4000" spc="-80" dirty="0"/>
              <a:t> </a:t>
            </a:r>
            <a:r>
              <a:rPr sz="4000" spc="-5" dirty="0"/>
              <a:t>options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914401" y="1066800"/>
            <a:ext cx="7848599" cy="57052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65780" marR="5080">
              <a:lnSpc>
                <a:spcPct val="120000"/>
              </a:lnSpc>
              <a:spcBef>
                <a:spcPts val="105"/>
              </a:spcBef>
            </a:pPr>
            <a:r>
              <a:rPr sz="2800" spc="-85" dirty="0">
                <a:latin typeface="Calibri"/>
                <a:cs typeface="Calibri"/>
              </a:rPr>
              <a:t>“As </a:t>
            </a:r>
            <a:r>
              <a:rPr sz="2800" spc="-20" dirty="0">
                <a:latin typeface="Calibri"/>
                <a:cs typeface="Calibri"/>
              </a:rPr>
              <a:t>you progress </a:t>
            </a:r>
            <a:r>
              <a:rPr sz="2800" spc="-15" dirty="0">
                <a:latin typeface="Calibri"/>
                <a:cs typeface="Calibri"/>
              </a:rPr>
              <a:t>throughout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game,  </a:t>
            </a:r>
            <a:r>
              <a:rPr sz="2800" spc="-30" dirty="0">
                <a:latin typeface="Calibri"/>
                <a:cs typeface="Calibri"/>
              </a:rPr>
              <a:t>you’re </a:t>
            </a:r>
            <a:r>
              <a:rPr sz="2800" spc="-20" dirty="0">
                <a:latin typeface="Calibri"/>
                <a:cs typeface="Calibri"/>
              </a:rPr>
              <a:t>faced </a:t>
            </a:r>
            <a:r>
              <a:rPr sz="2800" spc="-5" dirty="0">
                <a:latin typeface="Calibri"/>
                <a:cs typeface="Calibri"/>
              </a:rPr>
              <a:t>with a </a:t>
            </a:r>
            <a:r>
              <a:rPr sz="2800" spc="-15" dirty="0">
                <a:latin typeface="Calibri"/>
                <a:cs typeface="Calibri"/>
              </a:rPr>
              <a:t>variety </a:t>
            </a:r>
            <a:r>
              <a:rPr sz="2800" spc="-5" dirty="0">
                <a:latin typeface="Calibri"/>
                <a:cs typeface="Calibri"/>
              </a:rPr>
              <a:t>of weapons, 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0" dirty="0">
                <a:latin typeface="Calibri"/>
                <a:cs typeface="Calibri"/>
              </a:rPr>
              <a:t>sniper rifles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b="1" u="heavy" spc="-15" dirty="0">
                <a:latin typeface="Calibri"/>
                <a:cs typeface="Calibri"/>
              </a:rPr>
              <a:t>jet </a:t>
            </a:r>
            <a:r>
              <a:rPr sz="2800" b="1" u="heavy" spc="-10" dirty="0">
                <a:latin typeface="Calibri"/>
                <a:cs typeface="Calibri"/>
              </a:rPr>
              <a:t>packs</a:t>
            </a:r>
            <a:r>
              <a:rPr sz="2800" spc="-10" dirty="0">
                <a:latin typeface="Calibri"/>
                <a:cs typeface="Calibri"/>
              </a:rPr>
              <a:t>, </a:t>
            </a:r>
            <a:r>
              <a:rPr sz="2800" spc="-20" dirty="0">
                <a:latin typeface="Calibri"/>
                <a:cs typeface="Calibri"/>
              </a:rPr>
              <a:t>from  tanks to </a:t>
            </a:r>
            <a:r>
              <a:rPr sz="2800" spc="-15" dirty="0">
                <a:latin typeface="Calibri"/>
                <a:cs typeface="Calibri"/>
              </a:rPr>
              <a:t>heavy </a:t>
            </a:r>
            <a:r>
              <a:rPr sz="2800" spc="-30" dirty="0">
                <a:latin typeface="Calibri"/>
                <a:cs typeface="Calibri"/>
              </a:rPr>
              <a:t>artillery, </a:t>
            </a:r>
            <a:r>
              <a:rPr sz="2800" spc="-5" dirty="0">
                <a:latin typeface="Calibri"/>
                <a:cs typeface="Calibri"/>
              </a:rPr>
              <a:t>each with its  </a:t>
            </a:r>
            <a:r>
              <a:rPr sz="2800" spc="-10" dirty="0">
                <a:latin typeface="Calibri"/>
                <a:cs typeface="Calibri"/>
              </a:rPr>
              <a:t>own special </a:t>
            </a:r>
            <a:r>
              <a:rPr sz="2800" spc="-20" dirty="0">
                <a:latin typeface="Calibri"/>
                <a:cs typeface="Calibri"/>
              </a:rPr>
              <a:t>brand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5" dirty="0">
                <a:latin typeface="Calibri"/>
                <a:cs typeface="Calibri"/>
              </a:rPr>
              <a:t>characteristics  </a:t>
            </a:r>
            <a:r>
              <a:rPr sz="2800" spc="-5" dirty="0">
                <a:latin typeface="Calibri"/>
                <a:cs typeface="Calibri"/>
              </a:rPr>
              <a:t>and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abilities.”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300" dirty="0">
              <a:latin typeface="Times New Roman"/>
              <a:cs typeface="Times New Roman"/>
            </a:endParaRPr>
          </a:p>
          <a:p>
            <a:pPr marL="276225" indent="-263525">
              <a:lnSpc>
                <a:spcPct val="100000"/>
              </a:lnSpc>
              <a:buFont typeface="Arial"/>
              <a:buChar char="•"/>
              <a:tabLst>
                <a:tab pos="276860" algn="l"/>
              </a:tabLst>
            </a:pPr>
            <a:r>
              <a:rPr sz="3600" spc="-25" dirty="0">
                <a:latin typeface="Calibri"/>
                <a:cs typeface="Calibri"/>
              </a:rPr>
              <a:t>What’s </a:t>
            </a:r>
            <a:r>
              <a:rPr sz="3600" dirty="0">
                <a:latin typeface="Calibri"/>
                <a:cs typeface="Calibri"/>
              </a:rPr>
              <a:t>a </a:t>
            </a:r>
            <a:r>
              <a:rPr sz="3600" i="1" spc="-10" dirty="0">
                <a:latin typeface="Calibri"/>
                <a:cs typeface="Calibri"/>
              </a:rPr>
              <a:t>jet</a:t>
            </a:r>
            <a:r>
              <a:rPr sz="3600" i="1" spc="0" dirty="0">
                <a:latin typeface="Calibri"/>
                <a:cs typeface="Calibri"/>
              </a:rPr>
              <a:t> </a:t>
            </a:r>
            <a:r>
              <a:rPr sz="3600" i="1" spc="-5" dirty="0">
                <a:latin typeface="Calibri"/>
                <a:cs typeface="Calibri"/>
              </a:rPr>
              <a:t>pack</a:t>
            </a:r>
            <a:r>
              <a:rPr sz="3600" spc="-5" dirty="0">
                <a:latin typeface="Calibri"/>
                <a:cs typeface="Calibri"/>
              </a:rPr>
              <a:t>?</a:t>
            </a:r>
            <a:endParaRPr sz="3600" dirty="0">
              <a:latin typeface="Calibri"/>
              <a:cs typeface="Calibri"/>
            </a:endParaRPr>
          </a:p>
          <a:p>
            <a:pPr marL="789940" lvl="1" indent="-320040">
              <a:lnSpc>
                <a:spcPct val="100000"/>
              </a:lnSpc>
              <a:spcBef>
                <a:spcPts val="145"/>
              </a:spcBef>
              <a:buFont typeface="Arial"/>
              <a:buChar char="•"/>
              <a:tabLst>
                <a:tab pos="789940" algn="l"/>
                <a:tab pos="790575" algn="l"/>
              </a:tabLst>
            </a:pPr>
            <a:r>
              <a:rPr sz="3200" b="1" spc="-5" dirty="0">
                <a:latin typeface="Calibri"/>
                <a:cs typeface="Calibri"/>
              </a:rPr>
              <a:t>Google </a:t>
            </a:r>
            <a:r>
              <a:rPr sz="3200" b="1" spc="-10" dirty="0">
                <a:latin typeface="Calibri"/>
                <a:cs typeface="Calibri"/>
              </a:rPr>
              <a:t>define </a:t>
            </a:r>
            <a:r>
              <a:rPr sz="3200" spc="-10" dirty="0">
                <a:latin typeface="Calibri"/>
                <a:cs typeface="Calibri"/>
              </a:rPr>
              <a:t>(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define: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jet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pack</a:t>
            </a:r>
            <a:r>
              <a:rPr sz="3200" dirty="0">
                <a:latin typeface="Calibri"/>
                <a:cs typeface="Calibri"/>
              </a:rPr>
              <a:t>)</a:t>
            </a:r>
          </a:p>
          <a:p>
            <a:pPr marL="789940" lvl="1" indent="-320040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789940" algn="l"/>
                <a:tab pos="790575" algn="l"/>
              </a:tabLst>
            </a:pPr>
            <a:r>
              <a:rPr sz="3200" b="1" spc="-5" dirty="0">
                <a:latin typeface="Calibri"/>
                <a:cs typeface="Calibri"/>
              </a:rPr>
              <a:t>Google images </a:t>
            </a:r>
            <a:r>
              <a:rPr sz="3200" spc="-10" dirty="0">
                <a:latin typeface="Calibri"/>
                <a:cs typeface="Calibri"/>
              </a:rPr>
              <a:t>(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search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in Images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tab</a:t>
            </a:r>
            <a:r>
              <a:rPr sz="3200" spc="-10" dirty="0">
                <a:latin typeface="Calibri"/>
                <a:cs typeface="Calibri"/>
              </a:rPr>
              <a:t>)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1219200"/>
            <a:ext cx="2837688" cy="2837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8136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532" y="1374623"/>
            <a:ext cx="8391468" cy="3009157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271780" indent="-259079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271145" algn="l"/>
                <a:tab pos="271780" algn="l"/>
              </a:tabLst>
            </a:pPr>
            <a:r>
              <a:rPr sz="2400" spc="-5" dirty="0">
                <a:latin typeface="Calibri"/>
                <a:cs typeface="Calibri"/>
              </a:rPr>
              <a:t>ADJ-NOUN </a:t>
            </a:r>
            <a:r>
              <a:rPr sz="2400" b="1" u="sng" spc="-10" dirty="0">
                <a:latin typeface="Calibri"/>
                <a:cs typeface="Calibri"/>
              </a:rPr>
              <a:t>collocational </a:t>
            </a:r>
            <a:r>
              <a:rPr sz="2400" b="1" u="sng" spc="-15" dirty="0">
                <a:latin typeface="Calibri"/>
                <a:cs typeface="Calibri"/>
              </a:rPr>
              <a:t>patterns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given </a:t>
            </a:r>
            <a:r>
              <a:rPr sz="2400" spc="-5" dirty="0">
                <a:latin typeface="Calibri"/>
                <a:cs typeface="Calibri"/>
              </a:rPr>
              <a:t>NOUN </a:t>
            </a:r>
            <a:endParaRPr lang="it-IT" sz="2400" spc="-5" dirty="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685"/>
              </a:spcBef>
              <a:buFont typeface="Times New Roman"/>
              <a:buChar char="•"/>
              <a:tabLst>
                <a:tab pos="271145" algn="l"/>
                <a:tab pos="271780" algn="l"/>
              </a:tabLst>
            </a:pPr>
            <a:r>
              <a:rPr sz="2400" spc="-10" dirty="0">
                <a:latin typeface="Calibri"/>
                <a:cs typeface="Calibri"/>
              </a:rPr>
              <a:t>How can </a:t>
            </a:r>
            <a:r>
              <a:rPr sz="2400" spc="-15" dirty="0">
                <a:latin typeface="Calibri"/>
                <a:cs typeface="Calibri"/>
              </a:rPr>
              <a:t>we translate into </a:t>
            </a:r>
            <a:r>
              <a:rPr sz="2400" spc="-5" dirty="0">
                <a:latin typeface="Calibri"/>
                <a:cs typeface="Calibri"/>
              </a:rPr>
              <a:t>English </a:t>
            </a:r>
            <a:r>
              <a:rPr sz="2400" spc="-15" dirty="0">
                <a:latin typeface="Calibri"/>
                <a:cs typeface="Calibri"/>
              </a:rPr>
              <a:t>“</a:t>
            </a:r>
            <a:r>
              <a:rPr sz="2400" i="1" spc="-15" dirty="0">
                <a:latin typeface="Calibri"/>
                <a:cs typeface="Calibri"/>
              </a:rPr>
              <a:t>un’</a:t>
            </a:r>
            <a:r>
              <a:rPr sz="2400" b="1" i="1" spc="-15" dirty="0">
                <a:latin typeface="Calibri"/>
                <a:cs typeface="Calibri"/>
              </a:rPr>
              <a:t>ampia</a:t>
            </a:r>
            <a:r>
              <a:rPr sz="2400" i="1" spc="-15" dirty="0">
                <a:latin typeface="Calibri"/>
                <a:cs typeface="Calibri"/>
              </a:rPr>
              <a:t>/una </a:t>
            </a:r>
            <a:r>
              <a:rPr sz="2400" b="1" i="1" spc="-15" dirty="0">
                <a:latin typeface="Calibri"/>
                <a:cs typeface="Calibri"/>
              </a:rPr>
              <a:t>vasta</a:t>
            </a:r>
            <a:r>
              <a:rPr sz="2400" i="1" spc="-15" dirty="0">
                <a:latin typeface="Calibri"/>
                <a:cs typeface="Calibri"/>
              </a:rPr>
              <a:t> </a:t>
            </a:r>
            <a:r>
              <a:rPr sz="2400" i="1" spc="-5" dirty="0">
                <a:latin typeface="Calibri"/>
                <a:cs typeface="Calibri"/>
              </a:rPr>
              <a:t>gamma</a:t>
            </a:r>
            <a:r>
              <a:rPr sz="2400" i="1" spc="55" dirty="0">
                <a:latin typeface="Calibri"/>
                <a:cs typeface="Calibri"/>
              </a:rPr>
              <a:t> </a:t>
            </a:r>
            <a:r>
              <a:rPr sz="2400" b="1" i="1" spc="-5" dirty="0">
                <a:latin typeface="Calibri"/>
                <a:cs typeface="Calibri"/>
              </a:rPr>
              <a:t>di</a:t>
            </a:r>
            <a:r>
              <a:rPr sz="2400" i="1" spc="-5" dirty="0">
                <a:latin typeface="Calibri"/>
                <a:cs typeface="Calibri"/>
              </a:rPr>
              <a:t>…</a:t>
            </a:r>
            <a:r>
              <a:rPr sz="2400" spc="-5" dirty="0">
                <a:latin typeface="Calibri"/>
                <a:cs typeface="Calibri"/>
              </a:rPr>
              <a:t>”</a:t>
            </a: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600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Compare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collocates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two </a:t>
            </a:r>
            <a:r>
              <a:rPr sz="2400" spc="-5" dirty="0">
                <a:latin typeface="Calibri"/>
                <a:cs typeface="Calibri"/>
              </a:rPr>
              <a:t>similar </a:t>
            </a:r>
            <a:r>
              <a:rPr sz="2400" spc="-20" dirty="0">
                <a:latin typeface="Calibri"/>
                <a:cs typeface="Calibri"/>
              </a:rPr>
              <a:t>words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(nouns)</a:t>
            </a:r>
            <a:endParaRPr sz="2400" dirty="0">
              <a:latin typeface="Calibri"/>
              <a:cs typeface="Calibri"/>
            </a:endParaRPr>
          </a:p>
          <a:p>
            <a:pPr marL="464820" lvl="1" indent="-175260">
              <a:lnSpc>
                <a:spcPct val="100000"/>
              </a:lnSpc>
              <a:spcBef>
                <a:spcPts val="620"/>
              </a:spcBef>
              <a:buSzPct val="75000"/>
              <a:buChar char="o"/>
              <a:tabLst>
                <a:tab pos="465455" algn="l"/>
              </a:tabLst>
            </a:pPr>
            <a:r>
              <a:rPr sz="2200" spc="-5" dirty="0">
                <a:latin typeface="Calibri"/>
                <a:cs typeface="Calibri"/>
              </a:rPr>
              <a:t>RANGE</a:t>
            </a:r>
            <a:endParaRPr sz="2200" dirty="0">
              <a:latin typeface="Calibri"/>
              <a:cs typeface="Calibri"/>
            </a:endParaRPr>
          </a:p>
          <a:p>
            <a:pPr marL="464820" lvl="1" indent="-175260">
              <a:lnSpc>
                <a:spcPct val="100000"/>
              </a:lnSpc>
              <a:spcBef>
                <a:spcPts val="595"/>
              </a:spcBef>
              <a:buSzPct val="75000"/>
              <a:buChar char="o"/>
              <a:tabLst>
                <a:tab pos="465455" algn="l"/>
              </a:tabLst>
            </a:pPr>
            <a:r>
              <a:rPr sz="2200" spc="-35" dirty="0">
                <a:latin typeface="Calibri"/>
                <a:cs typeface="Calibri"/>
              </a:rPr>
              <a:t>ARRAY</a:t>
            </a:r>
            <a:endParaRPr sz="22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575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spc="-15" dirty="0">
                <a:latin typeface="Calibri"/>
                <a:cs typeface="Calibri"/>
              </a:rPr>
              <a:t>patterns </a:t>
            </a:r>
            <a:r>
              <a:rPr sz="2400" spc="-5" dirty="0">
                <a:latin typeface="Calibri"/>
                <a:cs typeface="Calibri"/>
              </a:rPr>
              <a:t>do </a:t>
            </a:r>
            <a:r>
              <a:rPr sz="2400" spc="-15" dirty="0">
                <a:latin typeface="Calibri"/>
                <a:cs typeface="Calibri"/>
              </a:rPr>
              <a:t>we </a:t>
            </a:r>
            <a:r>
              <a:rPr sz="2400" spc="-10" dirty="0">
                <a:latin typeface="Calibri"/>
                <a:cs typeface="Calibri"/>
              </a:rPr>
              <a:t>search </a:t>
            </a:r>
            <a:r>
              <a:rPr sz="2400" spc="-15" dirty="0">
                <a:latin typeface="Calibri"/>
                <a:cs typeface="Calibri"/>
              </a:rPr>
              <a:t>for? </a:t>
            </a:r>
            <a:r>
              <a:rPr sz="2400" spc="-5" dirty="0">
                <a:latin typeface="Calibri"/>
                <a:cs typeface="Calibri"/>
              </a:rPr>
              <a:t>Some possibilities </a:t>
            </a:r>
            <a:r>
              <a:rPr sz="2400" spc="-15" dirty="0">
                <a:latin typeface="Calibri"/>
                <a:cs typeface="Calibri"/>
              </a:rPr>
              <a:t>to start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9357" y="4690822"/>
            <a:ext cx="1972945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73990" indent="-161290">
              <a:lnSpc>
                <a:spcPct val="100000"/>
              </a:lnSpc>
              <a:spcBef>
                <a:spcPts val="700"/>
              </a:spcBef>
              <a:buChar char="-"/>
              <a:tabLst>
                <a:tab pos="174625" algn="l"/>
              </a:tabLst>
            </a:pPr>
            <a:r>
              <a:rPr sz="2400" spc="-30" dirty="0">
                <a:latin typeface="Calibri"/>
                <a:cs typeface="Calibri"/>
              </a:rPr>
              <a:t>“a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NOUN”</a:t>
            </a:r>
          </a:p>
          <a:p>
            <a:pPr marL="173990" indent="-161290">
              <a:lnSpc>
                <a:spcPct val="100000"/>
              </a:lnSpc>
              <a:spcBef>
                <a:spcPts val="600"/>
              </a:spcBef>
              <a:buChar char="-"/>
              <a:tabLst>
                <a:tab pos="174625" algn="l"/>
              </a:tabLst>
            </a:pPr>
            <a:r>
              <a:rPr sz="2400" spc="-5" dirty="0">
                <a:latin typeface="Calibri"/>
                <a:cs typeface="Calibri"/>
              </a:rPr>
              <a:t>“this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NOUN”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607189" y="4689966"/>
            <a:ext cx="2640330" cy="909319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95580" indent="-161925">
              <a:lnSpc>
                <a:spcPct val="100000"/>
              </a:lnSpc>
              <a:spcBef>
                <a:spcPts val="700"/>
              </a:spcBef>
              <a:buChar char="-"/>
              <a:tabLst>
                <a:tab pos="195580" algn="l"/>
              </a:tabLst>
            </a:pPr>
            <a:r>
              <a:rPr sz="2400" spc="-25" dirty="0">
                <a:latin typeface="Calibri"/>
                <a:cs typeface="Calibri"/>
              </a:rPr>
              <a:t>“an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NOUN”</a:t>
            </a:r>
            <a:endParaRPr sz="2400" dirty="0">
              <a:latin typeface="Calibri"/>
              <a:cs typeface="Calibri"/>
            </a:endParaRPr>
          </a:p>
          <a:p>
            <a:pPr marL="173990" indent="-161290">
              <a:lnSpc>
                <a:spcPct val="100000"/>
              </a:lnSpc>
              <a:spcBef>
                <a:spcPts val="600"/>
              </a:spcBef>
              <a:buChar char="-"/>
              <a:tabLst>
                <a:tab pos="174625" algn="l"/>
              </a:tabLst>
            </a:pPr>
            <a:r>
              <a:rPr sz="2400" spc="-15" dirty="0">
                <a:latin typeface="Calibri"/>
                <a:cs typeface="Calibri"/>
              </a:rPr>
              <a:t>“such </a:t>
            </a:r>
            <a:r>
              <a:rPr sz="2400" spc="-5" dirty="0">
                <a:latin typeface="Calibri"/>
                <a:cs typeface="Calibri"/>
              </a:rPr>
              <a:t>a(n)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NOUN”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52600" y="5635498"/>
            <a:ext cx="5248910" cy="90995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73990" indent="-161290">
              <a:lnSpc>
                <a:spcPct val="100000"/>
              </a:lnSpc>
              <a:spcBef>
                <a:spcPts val="700"/>
              </a:spcBef>
              <a:buChar char="-"/>
              <a:tabLst>
                <a:tab pos="174625" algn="l"/>
              </a:tabLst>
            </a:pPr>
            <a:r>
              <a:rPr sz="2400" spc="-15" dirty="0">
                <a:latin typeface="Calibri"/>
                <a:cs typeface="Calibri"/>
              </a:rPr>
              <a:t>“have </a:t>
            </a:r>
            <a:r>
              <a:rPr sz="2400" spc="-5" dirty="0">
                <a:latin typeface="Calibri"/>
                <a:cs typeface="Calibri"/>
              </a:rPr>
              <a:t>a(n) </a:t>
            </a:r>
            <a:r>
              <a:rPr sz="2400" dirty="0">
                <a:latin typeface="Calibri"/>
                <a:cs typeface="Calibri"/>
              </a:rPr>
              <a:t>* NOUN” - </a:t>
            </a:r>
            <a:r>
              <a:rPr sz="2400" spc="-5" dirty="0">
                <a:latin typeface="Calibri"/>
                <a:cs typeface="Calibri"/>
              </a:rPr>
              <a:t>“has </a:t>
            </a:r>
            <a:r>
              <a:rPr sz="2400" dirty="0">
                <a:latin typeface="Calibri"/>
                <a:cs typeface="Calibri"/>
              </a:rPr>
              <a:t>a(n) *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NOUN”</a:t>
            </a:r>
            <a:endParaRPr sz="2400" dirty="0">
              <a:latin typeface="Calibri"/>
              <a:cs typeface="Calibri"/>
            </a:endParaRPr>
          </a:p>
          <a:p>
            <a:pPr marL="173990" indent="-161290">
              <a:lnSpc>
                <a:spcPct val="100000"/>
              </a:lnSpc>
              <a:spcBef>
                <a:spcPts val="600"/>
              </a:spcBef>
              <a:buChar char="-"/>
              <a:tabLst>
                <a:tab pos="174625" algn="l"/>
                <a:tab pos="2755900" algn="l"/>
              </a:tabLst>
            </a:pPr>
            <a:r>
              <a:rPr sz="2400" spc="-25" dirty="0">
                <a:latin typeface="Calibri"/>
                <a:cs typeface="Calibri"/>
              </a:rPr>
              <a:t>“our</a:t>
            </a:r>
            <a:r>
              <a:rPr sz="2400" dirty="0">
                <a:latin typeface="Calibri"/>
                <a:cs typeface="Calibri"/>
              </a:rPr>
              <a:t> *</a:t>
            </a:r>
            <a:r>
              <a:rPr sz="2400" spc="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NOUN”	</a:t>
            </a:r>
            <a:r>
              <a:rPr sz="2400" dirty="0">
                <a:latin typeface="Calibri"/>
                <a:cs typeface="Calibri"/>
              </a:rPr>
              <a:t>- </a:t>
            </a:r>
            <a:r>
              <a:rPr sz="2400" spc="-5" dirty="0">
                <a:latin typeface="Calibri"/>
                <a:cs typeface="Calibri"/>
              </a:rPr>
              <a:t>“their </a:t>
            </a:r>
            <a:r>
              <a:rPr sz="2400" dirty="0">
                <a:latin typeface="Calibri"/>
                <a:cs typeface="Calibri"/>
              </a:rPr>
              <a:t>*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NOUN”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4383" y="555997"/>
            <a:ext cx="621055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0" dirty="0"/>
              <a:t>’s </a:t>
            </a:r>
            <a:r>
              <a:rPr dirty="0"/>
              <a:t>a </a:t>
            </a:r>
            <a:r>
              <a:rPr spc="-25" dirty="0"/>
              <a:t>translator’s </a:t>
            </a:r>
            <a:r>
              <a:rPr spc="-15" dirty="0"/>
              <a:t>best</a:t>
            </a:r>
            <a:r>
              <a:rPr spc="135" dirty="0"/>
              <a:t> </a:t>
            </a:r>
            <a:r>
              <a:rPr dirty="0"/>
              <a:t>friend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719062" y="572223"/>
            <a:ext cx="1452371" cy="531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7438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28345"/>
            <a:ext cx="6443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latin typeface="Calibri Light"/>
                <a:cs typeface="Calibri Light"/>
              </a:rPr>
              <a:t>Compare </a:t>
            </a:r>
            <a:r>
              <a:rPr sz="2400" b="0" dirty="0">
                <a:latin typeface="Calibri Light"/>
                <a:cs typeface="Calibri Light"/>
              </a:rPr>
              <a:t>the </a:t>
            </a:r>
            <a:r>
              <a:rPr sz="2400" b="0" spc="-15" dirty="0">
                <a:latin typeface="Calibri Light"/>
                <a:cs typeface="Calibri Light"/>
              </a:rPr>
              <a:t>collocates </a:t>
            </a:r>
            <a:r>
              <a:rPr sz="2400" b="0" spc="-5" dirty="0">
                <a:latin typeface="Calibri Light"/>
                <a:cs typeface="Calibri Light"/>
              </a:rPr>
              <a:t>of </a:t>
            </a:r>
            <a:r>
              <a:rPr sz="2400" b="0" spc="-10" dirty="0">
                <a:latin typeface="Calibri Light"/>
                <a:cs typeface="Calibri Light"/>
              </a:rPr>
              <a:t>two </a:t>
            </a:r>
            <a:r>
              <a:rPr sz="2400" b="0" spc="-5" dirty="0">
                <a:latin typeface="Calibri Light"/>
                <a:cs typeface="Calibri Light"/>
              </a:rPr>
              <a:t>similar </a:t>
            </a:r>
            <a:r>
              <a:rPr sz="2400" b="0" spc="-15" dirty="0">
                <a:latin typeface="Calibri Light"/>
                <a:cs typeface="Calibri Light"/>
              </a:rPr>
              <a:t>words</a:t>
            </a:r>
            <a:r>
              <a:rPr sz="2400" b="0" spc="-60" dirty="0">
                <a:latin typeface="Calibri Light"/>
                <a:cs typeface="Calibri Light"/>
              </a:rPr>
              <a:t> </a:t>
            </a:r>
            <a:r>
              <a:rPr sz="2400" b="0" spc="-5" dirty="0">
                <a:latin typeface="Calibri Light"/>
                <a:cs typeface="Calibri Light"/>
              </a:rPr>
              <a:t>(nouns)</a:t>
            </a:r>
            <a:endParaRPr sz="24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065" y="860805"/>
            <a:ext cx="1598930" cy="58445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5" dirty="0">
                <a:solidFill>
                  <a:srgbClr val="000099"/>
                </a:solidFill>
                <a:latin typeface="Arial"/>
                <a:cs typeface="Arial"/>
              </a:rPr>
              <a:t>ARR</a:t>
            </a:r>
            <a:r>
              <a:rPr sz="2800" b="1" spc="-260" dirty="0">
                <a:solidFill>
                  <a:srgbClr val="000099"/>
                </a:solidFill>
                <a:latin typeface="Arial"/>
                <a:cs typeface="Arial"/>
              </a:rPr>
              <a:t>A</a:t>
            </a:r>
            <a:r>
              <a:rPr sz="2800" b="1" spc="-5" dirty="0">
                <a:solidFill>
                  <a:srgbClr val="000099"/>
                </a:solidFill>
                <a:latin typeface="Arial"/>
                <a:cs typeface="Arial"/>
              </a:rPr>
              <a:t>Y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705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1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2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3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99"/>
                </a:solidFill>
                <a:latin typeface="Arial"/>
                <a:cs typeface="Arial"/>
              </a:rPr>
              <a:t>4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5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45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6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45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99"/>
                </a:solidFill>
                <a:latin typeface="Arial"/>
                <a:cs typeface="Arial"/>
              </a:rPr>
              <a:t>7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8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150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150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Arial"/>
                <a:cs typeface="Arial"/>
              </a:rPr>
              <a:t>9</a:t>
            </a:r>
            <a:endParaRPr sz="2400" dirty="0">
              <a:latin typeface="Arial"/>
              <a:cs typeface="Arial"/>
            </a:endParaRPr>
          </a:p>
          <a:p>
            <a:pPr marL="469900">
              <a:lnSpc>
                <a:spcPts val="2550"/>
              </a:lnSpc>
              <a:spcBef>
                <a:spcPts val="1155"/>
              </a:spcBef>
            </a:pPr>
            <a:r>
              <a:rPr sz="2400" dirty="0">
                <a:solidFill>
                  <a:srgbClr val="000099"/>
                </a:solidFill>
                <a:latin typeface="Arial"/>
                <a:cs typeface="Arial"/>
              </a:rPr>
              <a:t>–</a:t>
            </a:r>
            <a:r>
              <a:rPr sz="2400" spc="229" dirty="0">
                <a:solidFill>
                  <a:srgbClr val="000099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99"/>
                </a:solidFill>
                <a:latin typeface="Arial"/>
                <a:cs typeface="Arial"/>
              </a:rPr>
              <a:t>10</a:t>
            </a:r>
            <a:endParaRPr sz="2400" dirty="0">
              <a:latin typeface="Arial"/>
              <a:cs typeface="Arial"/>
            </a:endParaRPr>
          </a:p>
          <a:p>
            <a:pPr marL="245745">
              <a:lnSpc>
                <a:spcPts val="1110"/>
              </a:lnSpc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51628" y="862330"/>
            <a:ext cx="1649095" cy="5680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solidFill>
                  <a:srgbClr val="CC0000"/>
                </a:solidFill>
                <a:latin typeface="Arial"/>
                <a:cs typeface="Arial"/>
              </a:rPr>
              <a:t>RANGE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705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CC0000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44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CC0000"/>
                </a:solidFill>
                <a:latin typeface="Arial"/>
                <a:cs typeface="Arial"/>
              </a:rPr>
              <a:t>B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CC0000"/>
                </a:solidFill>
                <a:latin typeface="Arial"/>
                <a:cs typeface="Arial"/>
              </a:rPr>
              <a:t>C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CC0000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CC0000"/>
                </a:solidFill>
                <a:latin typeface="Arial"/>
                <a:cs typeface="Arial"/>
              </a:rPr>
              <a:t>E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CC0000"/>
                </a:solidFill>
                <a:latin typeface="Arial"/>
                <a:cs typeface="Arial"/>
              </a:rPr>
              <a:t>F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CC0000"/>
                </a:solidFill>
                <a:latin typeface="Arial"/>
                <a:cs typeface="Arial"/>
              </a:rPr>
              <a:t>G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CC0000"/>
                </a:solidFill>
                <a:latin typeface="Arial"/>
                <a:cs typeface="Arial"/>
              </a:rPr>
              <a:t>H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dirty="0">
                <a:solidFill>
                  <a:srgbClr val="CC0000"/>
                </a:solidFill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15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solidFill>
                  <a:srgbClr val="CC0000"/>
                </a:solidFill>
                <a:latin typeface="Arial"/>
                <a:cs typeface="Arial"/>
              </a:rPr>
              <a:t>J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8451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740" y="0"/>
            <a:ext cx="9065260" cy="1016945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320040" marR="5080" indent="-307975">
              <a:lnSpc>
                <a:spcPts val="3460"/>
              </a:lnSpc>
              <a:spcBef>
                <a:spcPts val="930"/>
              </a:spcBef>
            </a:pPr>
            <a:r>
              <a:rPr spc="-40" dirty="0"/>
              <a:t>Preferred </a:t>
            </a:r>
            <a:r>
              <a:rPr spc="-15" dirty="0"/>
              <a:t>context-dependent </a:t>
            </a:r>
            <a:r>
              <a:rPr dirty="0"/>
              <a:t>uses and  </a:t>
            </a:r>
            <a:r>
              <a:rPr spc="-10" dirty="0"/>
              <a:t>translating </a:t>
            </a:r>
            <a:r>
              <a:rPr spc="-15" dirty="0"/>
              <a:t>collocations </a:t>
            </a:r>
            <a:r>
              <a:rPr spc="-20" dirty="0"/>
              <a:t>into</a:t>
            </a:r>
            <a:r>
              <a:rPr spc="75" dirty="0"/>
              <a:t> </a:t>
            </a:r>
            <a:r>
              <a:rPr dirty="0"/>
              <a:t>English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8739" y="1072869"/>
            <a:ext cx="8743950" cy="530337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855"/>
              </a:spcBef>
              <a:buFont typeface="Times New Roman"/>
              <a:buChar char="•"/>
              <a:tabLst>
                <a:tab pos="195580" algn="l"/>
              </a:tabLst>
            </a:pPr>
            <a:endParaRPr lang="it-IT" sz="2400" spc="-15" dirty="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855"/>
              </a:spcBef>
              <a:buFont typeface="Times New Roman"/>
              <a:buChar char="•"/>
              <a:tabLst>
                <a:tab pos="195580" algn="l"/>
              </a:tabLst>
            </a:pPr>
            <a:endParaRPr lang="it-IT" sz="2400" spc="-15" dirty="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855"/>
              </a:spcBef>
              <a:buFont typeface="Times New Roman"/>
              <a:buChar char="•"/>
              <a:tabLst>
                <a:tab pos="195580" algn="l"/>
              </a:tabLst>
            </a:pP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10" dirty="0">
                <a:latin typeface="Calibri"/>
                <a:cs typeface="Calibri"/>
              </a:rPr>
              <a:t>there </a:t>
            </a:r>
            <a:r>
              <a:rPr sz="2400" spc="-20" dirty="0">
                <a:latin typeface="Calibri"/>
                <a:cs typeface="Calibri"/>
              </a:rPr>
              <a:t>any </a:t>
            </a:r>
            <a:r>
              <a:rPr sz="2400" spc="-15" dirty="0">
                <a:latin typeface="Calibri"/>
                <a:cs typeface="Calibri"/>
              </a:rPr>
              <a:t>differences </a:t>
            </a:r>
            <a:r>
              <a:rPr sz="2400" dirty="0">
                <a:latin typeface="Calibri"/>
                <a:cs typeface="Calibri"/>
              </a:rPr>
              <a:t>in the </a:t>
            </a:r>
            <a:r>
              <a:rPr sz="2400" spc="-5" dirty="0">
                <a:latin typeface="Calibri"/>
                <a:cs typeface="Calibri"/>
              </a:rPr>
              <a:t>use of these </a:t>
            </a:r>
            <a:r>
              <a:rPr sz="2400" spc="-10" dirty="0">
                <a:latin typeface="Calibri"/>
                <a:cs typeface="Calibri"/>
              </a:rPr>
              <a:t>two </a:t>
            </a:r>
            <a:r>
              <a:rPr sz="2400" spc="-5" dirty="0">
                <a:latin typeface="Calibri"/>
                <a:cs typeface="Calibri"/>
              </a:rPr>
              <a:t>similar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adjectives?</a:t>
            </a:r>
            <a:endParaRPr sz="24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</a:pPr>
            <a:r>
              <a:rPr sz="1650" dirty="0">
                <a:latin typeface="Calibri"/>
                <a:cs typeface="Calibri"/>
              </a:rPr>
              <a:t>o </a:t>
            </a:r>
            <a:r>
              <a:rPr sz="2200" spc="-10" dirty="0">
                <a:latin typeface="Calibri"/>
                <a:cs typeface="Calibri"/>
              </a:rPr>
              <a:t>powerful </a:t>
            </a:r>
            <a:r>
              <a:rPr lang="mr-IN" sz="2200" spc="-5" dirty="0">
                <a:latin typeface="Calibri"/>
                <a:cs typeface="Calibri"/>
              </a:rPr>
              <a:t>–</a:t>
            </a:r>
            <a:r>
              <a:rPr sz="2200" spc="-24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potent</a:t>
            </a:r>
            <a:endParaRPr lang="it-IT" sz="2200" spc="-15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90"/>
              </a:spcBef>
            </a:pPr>
            <a:endParaRPr sz="2200" dirty="0">
              <a:latin typeface="Calibri"/>
              <a:cs typeface="Calibri"/>
            </a:endParaRPr>
          </a:p>
          <a:p>
            <a:pPr marL="1047750" marR="40640" lvl="1" indent="-120650">
              <a:lnSpc>
                <a:spcPts val="2270"/>
              </a:lnSpc>
              <a:spcBef>
                <a:spcPts val="1115"/>
              </a:spcBef>
              <a:buSzPct val="73809"/>
              <a:buFont typeface="Wingdings"/>
              <a:buChar char=""/>
              <a:tabLst>
                <a:tab pos="1080135" algn="l"/>
              </a:tabLst>
            </a:pPr>
            <a:r>
              <a:rPr sz="2100" spc="-10" dirty="0">
                <a:latin typeface="Calibri"/>
                <a:cs typeface="Calibri"/>
              </a:rPr>
              <a:t>search </a:t>
            </a:r>
            <a:r>
              <a:rPr sz="2100" spc="-5" dirty="0">
                <a:latin typeface="Calibri"/>
                <a:cs typeface="Calibri"/>
              </a:rPr>
              <a:t>on </a:t>
            </a:r>
            <a:r>
              <a:rPr sz="2100" spc="-10" dirty="0">
                <a:latin typeface="Calibri"/>
                <a:cs typeface="Calibri"/>
              </a:rPr>
              <a:t>google.co.uk </a:t>
            </a:r>
            <a:r>
              <a:rPr sz="2100" spc="-20" dirty="0">
                <a:latin typeface="Calibri"/>
                <a:cs typeface="Calibri"/>
              </a:rPr>
              <a:t>for </a:t>
            </a:r>
            <a:r>
              <a:rPr sz="2100" spc="-10" dirty="0">
                <a:latin typeface="Calibri"/>
                <a:cs typeface="Calibri"/>
              </a:rPr>
              <a:t>phrases </a:t>
            </a:r>
            <a:r>
              <a:rPr sz="2100" spc="-5" dirty="0">
                <a:latin typeface="Calibri"/>
                <a:cs typeface="Calibri"/>
              </a:rPr>
              <a:t>such as “is </a:t>
            </a:r>
            <a:r>
              <a:rPr sz="2100" dirty="0">
                <a:latin typeface="Calibri"/>
                <a:cs typeface="Calibri"/>
              </a:rPr>
              <a:t>a </a:t>
            </a:r>
            <a:r>
              <a:rPr sz="2100" spc="-50" dirty="0">
                <a:latin typeface="Calibri"/>
                <a:cs typeface="Calibri"/>
              </a:rPr>
              <a:t>ADJ”, </a:t>
            </a:r>
            <a:r>
              <a:rPr sz="2100" spc="-5" dirty="0">
                <a:latin typeface="Calibri"/>
                <a:cs typeface="Calibri"/>
              </a:rPr>
              <a:t>“this/these </a:t>
            </a:r>
            <a:r>
              <a:rPr sz="2100" spc="-45" dirty="0">
                <a:latin typeface="Calibri"/>
                <a:cs typeface="Calibri"/>
              </a:rPr>
              <a:t>ADJ”,  </a:t>
            </a:r>
            <a:r>
              <a:rPr sz="2100" spc="-10" dirty="0">
                <a:latin typeface="Calibri"/>
                <a:cs typeface="Calibri"/>
              </a:rPr>
              <a:t>“very </a:t>
            </a:r>
            <a:r>
              <a:rPr sz="2100" spc="-50" dirty="0">
                <a:latin typeface="Calibri"/>
                <a:cs typeface="Calibri"/>
              </a:rPr>
              <a:t>ADJ”, </a:t>
            </a:r>
            <a:r>
              <a:rPr sz="2100" spc="-20" dirty="0">
                <a:latin typeface="Calibri"/>
                <a:cs typeface="Calibri"/>
              </a:rPr>
              <a:t>“extremely </a:t>
            </a:r>
            <a:r>
              <a:rPr sz="2100" spc="-50" dirty="0">
                <a:latin typeface="Calibri"/>
                <a:cs typeface="Calibri"/>
              </a:rPr>
              <a:t>ADJ”,</a:t>
            </a:r>
            <a:r>
              <a:rPr sz="2100" spc="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etc.</a:t>
            </a:r>
            <a:endParaRPr sz="2100" dirty="0">
              <a:latin typeface="Calibri"/>
              <a:cs typeface="Calibri"/>
            </a:endParaRPr>
          </a:p>
          <a:p>
            <a:pPr marL="1047750" lvl="1" indent="-120650">
              <a:lnSpc>
                <a:spcPct val="100000"/>
              </a:lnSpc>
              <a:spcBef>
                <a:spcPts val="395"/>
              </a:spcBef>
              <a:buSzPct val="73809"/>
              <a:buFont typeface="Wingdings"/>
              <a:buChar char=""/>
              <a:tabLst>
                <a:tab pos="1080135" algn="l"/>
              </a:tabLst>
            </a:pPr>
            <a:r>
              <a:rPr sz="2100" spc="-15" dirty="0">
                <a:latin typeface="Calibri"/>
                <a:cs typeface="Calibri"/>
              </a:rPr>
              <a:t>pay </a:t>
            </a:r>
            <a:r>
              <a:rPr sz="2100" spc="-5" dirty="0">
                <a:latin typeface="Calibri"/>
                <a:cs typeface="Calibri"/>
              </a:rPr>
              <a:t>special </a:t>
            </a:r>
            <a:r>
              <a:rPr sz="2100" spc="-10" dirty="0">
                <a:latin typeface="Calibri"/>
                <a:cs typeface="Calibri"/>
              </a:rPr>
              <a:t>attention </a:t>
            </a:r>
            <a:r>
              <a:rPr sz="2100" spc="-15" dirty="0">
                <a:latin typeface="Calibri"/>
                <a:cs typeface="Calibri"/>
              </a:rPr>
              <a:t>to </a:t>
            </a:r>
            <a:r>
              <a:rPr sz="2100" spc="-5" dirty="0">
                <a:latin typeface="Calibri"/>
                <a:cs typeface="Calibri"/>
              </a:rPr>
              <a:t>the </a:t>
            </a:r>
            <a:r>
              <a:rPr sz="2100" spc="-10" dirty="0">
                <a:latin typeface="Calibri"/>
                <a:cs typeface="Calibri"/>
              </a:rPr>
              <a:t>sources </a:t>
            </a:r>
            <a:r>
              <a:rPr sz="2100" spc="-5" dirty="0">
                <a:latin typeface="Calibri"/>
                <a:cs typeface="Calibri"/>
              </a:rPr>
              <a:t>and </a:t>
            </a:r>
            <a:r>
              <a:rPr sz="2100" spc="-10" dirty="0">
                <a:latin typeface="Calibri"/>
                <a:cs typeface="Calibri"/>
              </a:rPr>
              <a:t>surrounding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words</a:t>
            </a:r>
            <a:endParaRPr sz="2100" dirty="0">
              <a:latin typeface="Calibri"/>
              <a:cs typeface="Calibri"/>
            </a:endParaRPr>
          </a:p>
          <a:p>
            <a:pPr marL="1047750" lvl="1" indent="-120650">
              <a:lnSpc>
                <a:spcPct val="100000"/>
              </a:lnSpc>
              <a:spcBef>
                <a:spcPts val="250"/>
              </a:spcBef>
              <a:buSzPct val="73809"/>
              <a:buFont typeface="Wingdings"/>
              <a:buChar char=""/>
              <a:tabLst>
                <a:tab pos="1080135" algn="l"/>
              </a:tabLst>
            </a:pPr>
            <a:r>
              <a:rPr sz="2100" spc="-5" dirty="0">
                <a:latin typeface="Calibri"/>
                <a:cs typeface="Calibri"/>
              </a:rPr>
              <a:t>do </a:t>
            </a:r>
            <a:r>
              <a:rPr sz="2100" dirty="0">
                <a:latin typeface="Calibri"/>
                <a:cs typeface="Calibri"/>
              </a:rPr>
              <a:t>these </a:t>
            </a:r>
            <a:r>
              <a:rPr sz="2100" spc="-10" dirty="0">
                <a:latin typeface="Calibri"/>
                <a:cs typeface="Calibri"/>
              </a:rPr>
              <a:t>two </a:t>
            </a:r>
            <a:r>
              <a:rPr sz="2100" spc="-5" dirty="0">
                <a:latin typeface="Calibri"/>
                <a:cs typeface="Calibri"/>
              </a:rPr>
              <a:t>adjectives seem </a:t>
            </a:r>
            <a:r>
              <a:rPr sz="2100" spc="-15" dirty="0">
                <a:latin typeface="Calibri"/>
                <a:cs typeface="Calibri"/>
              </a:rPr>
              <a:t>to </a:t>
            </a:r>
            <a:r>
              <a:rPr sz="2100" spc="-5" dirty="0">
                <a:latin typeface="Calibri"/>
                <a:cs typeface="Calibri"/>
              </a:rPr>
              <a:t>be used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interchangeably?</a:t>
            </a:r>
            <a:endParaRPr sz="2100" dirty="0">
              <a:latin typeface="Calibri"/>
              <a:cs typeface="Calibri"/>
            </a:endParaRPr>
          </a:p>
          <a:p>
            <a:pPr marL="1047750" lvl="1" indent="-120650">
              <a:lnSpc>
                <a:spcPct val="100000"/>
              </a:lnSpc>
              <a:spcBef>
                <a:spcPts val="250"/>
              </a:spcBef>
              <a:buSzPct val="73809"/>
              <a:buFont typeface="Wingdings"/>
              <a:buChar char=""/>
              <a:tabLst>
                <a:tab pos="1080135" algn="l"/>
              </a:tabLst>
            </a:pPr>
            <a:r>
              <a:rPr sz="2100" dirty="0">
                <a:latin typeface="Calibri"/>
                <a:cs typeface="Calibri"/>
              </a:rPr>
              <a:t>which </a:t>
            </a:r>
            <a:r>
              <a:rPr sz="2100" spc="-5" dirty="0">
                <a:latin typeface="Calibri"/>
                <a:cs typeface="Calibri"/>
              </a:rPr>
              <a:t>one </a:t>
            </a:r>
            <a:r>
              <a:rPr sz="2100" dirty="0">
                <a:latin typeface="Calibri"/>
                <a:cs typeface="Calibri"/>
              </a:rPr>
              <a:t>is </a:t>
            </a:r>
            <a:r>
              <a:rPr sz="2100" spc="-10" dirty="0">
                <a:latin typeface="Calibri"/>
                <a:cs typeface="Calibri"/>
              </a:rPr>
              <a:t>more frequently </a:t>
            </a:r>
            <a:r>
              <a:rPr sz="2100" spc="-15" dirty="0">
                <a:latin typeface="Calibri"/>
                <a:cs typeface="Calibri"/>
              </a:rPr>
              <a:t>found </a:t>
            </a:r>
            <a:r>
              <a:rPr sz="2100" dirty="0">
                <a:latin typeface="Calibri"/>
                <a:cs typeface="Calibri"/>
              </a:rPr>
              <a:t>in medicine </a:t>
            </a:r>
            <a:r>
              <a:rPr sz="2100" spc="-10" dirty="0">
                <a:latin typeface="Calibri"/>
                <a:cs typeface="Calibri"/>
              </a:rPr>
              <a:t>and/or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chemistry?</a:t>
            </a:r>
            <a:endParaRPr lang="it-IT" sz="2100" spc="-5" dirty="0">
              <a:latin typeface="Calibri"/>
              <a:cs typeface="Calibri"/>
            </a:endParaRPr>
          </a:p>
          <a:p>
            <a:pPr marL="1047750" lvl="1" indent="-120650">
              <a:lnSpc>
                <a:spcPct val="100000"/>
              </a:lnSpc>
              <a:spcBef>
                <a:spcPts val="250"/>
              </a:spcBef>
              <a:buSzPct val="73809"/>
              <a:buFont typeface="Wingdings"/>
              <a:buChar char=""/>
              <a:tabLst>
                <a:tab pos="1080135" algn="l"/>
              </a:tabLst>
            </a:pPr>
            <a:endParaRPr sz="2100" dirty="0">
              <a:latin typeface="Calibri"/>
              <a:cs typeface="Calibri"/>
            </a:endParaRPr>
          </a:p>
          <a:p>
            <a:pPr marL="233679" indent="-220979">
              <a:lnSpc>
                <a:spcPts val="2735"/>
              </a:lnSpc>
              <a:spcBef>
                <a:spcPts val="944"/>
              </a:spcBef>
              <a:buChar char="•"/>
              <a:tabLst>
                <a:tab pos="233679" algn="l"/>
              </a:tabLst>
            </a:pPr>
            <a:r>
              <a:rPr sz="2400" spc="-5" dirty="0">
                <a:latin typeface="Calibri"/>
                <a:cs typeface="Calibri"/>
              </a:rPr>
              <a:t>Do </a:t>
            </a:r>
            <a:r>
              <a:rPr sz="2400" spc="-10" dirty="0">
                <a:latin typeface="Calibri"/>
                <a:cs typeface="Calibri"/>
              </a:rPr>
              <a:t>you </a:t>
            </a:r>
            <a:r>
              <a:rPr sz="2400" spc="-5" dirty="0">
                <a:latin typeface="Calibri"/>
                <a:cs typeface="Calibri"/>
              </a:rPr>
              <a:t>know </a:t>
            </a: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spc="-25" dirty="0">
                <a:latin typeface="Calibri"/>
                <a:cs typeface="Calibri"/>
              </a:rPr>
              <a:t>“al </a:t>
            </a:r>
            <a:r>
              <a:rPr sz="2400" spc="-10" dirty="0">
                <a:latin typeface="Calibri"/>
                <a:cs typeface="Calibri"/>
              </a:rPr>
              <a:t>fresco” </a:t>
            </a:r>
            <a:r>
              <a:rPr sz="2400" dirty="0">
                <a:latin typeface="Calibri"/>
                <a:cs typeface="Calibri"/>
              </a:rPr>
              <a:t>means in </a:t>
            </a:r>
            <a:r>
              <a:rPr sz="2400" spc="-5" dirty="0">
                <a:latin typeface="Calibri"/>
                <a:cs typeface="Calibri"/>
              </a:rPr>
              <a:t>English? Find out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what</a:t>
            </a:r>
            <a:endParaRPr sz="2400" dirty="0">
              <a:latin typeface="Calibri"/>
              <a:cs typeface="Calibri"/>
            </a:endParaRPr>
          </a:p>
          <a:p>
            <a:pPr marL="216535">
              <a:lnSpc>
                <a:spcPts val="2735"/>
              </a:lnSpc>
            </a:pPr>
            <a:r>
              <a:rPr sz="2400" spc="-20" dirty="0">
                <a:latin typeface="Calibri"/>
                <a:cs typeface="Calibri"/>
              </a:rPr>
              <a:t>context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5" dirty="0">
                <a:latin typeface="Calibri"/>
                <a:cs typeface="Calibri"/>
              </a:rPr>
              <a:t>phrase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used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English, searching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it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google.co.uk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0453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204705"/>
            <a:ext cx="8954770" cy="4810291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1370"/>
              </a:spcBef>
              <a:buFont typeface="Times New Roman"/>
              <a:buChar char="•"/>
              <a:tabLst>
                <a:tab pos="195580" algn="l"/>
              </a:tabLst>
            </a:pPr>
            <a:r>
              <a:rPr sz="2400" spc="-5" dirty="0">
                <a:latin typeface="Calibri"/>
                <a:cs typeface="Calibri"/>
              </a:rPr>
              <a:t>Think 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Italian </a:t>
            </a:r>
            <a:r>
              <a:rPr sz="2400" spc="-5" dirty="0">
                <a:latin typeface="Calibri"/>
                <a:cs typeface="Calibri"/>
              </a:rPr>
              <a:t>adjective </a:t>
            </a:r>
            <a:r>
              <a:rPr sz="2400" spc="-20" dirty="0">
                <a:latin typeface="Calibri"/>
                <a:cs typeface="Calibri"/>
              </a:rPr>
              <a:t>“</a:t>
            </a:r>
            <a:r>
              <a:rPr sz="2400" i="1" spc="-20" dirty="0">
                <a:latin typeface="Calibri"/>
                <a:cs typeface="Calibri"/>
              </a:rPr>
              <a:t>suggestivo</a:t>
            </a:r>
            <a:r>
              <a:rPr sz="2400" spc="-20" dirty="0">
                <a:latin typeface="Calibri"/>
                <a:cs typeface="Calibri"/>
              </a:rPr>
              <a:t>”, </a:t>
            </a:r>
            <a:r>
              <a:rPr sz="2400" spc="-5" dirty="0">
                <a:latin typeface="Calibri"/>
                <a:cs typeface="Calibri"/>
              </a:rPr>
              <a:t>typical of </a:t>
            </a:r>
            <a:r>
              <a:rPr sz="2400" spc="-10" dirty="0">
                <a:latin typeface="Calibri"/>
                <a:cs typeface="Calibri"/>
              </a:rPr>
              <a:t>tourism texts,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e.g.</a:t>
            </a:r>
          </a:p>
          <a:p>
            <a:pPr marL="645160" lvl="1" indent="-175260">
              <a:lnSpc>
                <a:spcPct val="100000"/>
              </a:lnSpc>
              <a:spcBef>
                <a:spcPts val="1155"/>
              </a:spcBef>
              <a:buSzPct val="75000"/>
              <a:buChar char="o"/>
              <a:tabLst>
                <a:tab pos="645160" algn="l"/>
              </a:tabLst>
            </a:pPr>
            <a:r>
              <a:rPr sz="2200" spc="-5" dirty="0">
                <a:latin typeface="Calibri"/>
                <a:cs typeface="Calibri"/>
              </a:rPr>
              <a:t>“È </a:t>
            </a:r>
            <a:r>
              <a:rPr sz="2200" spc="-10" dirty="0">
                <a:latin typeface="Calibri"/>
                <a:cs typeface="Calibri"/>
              </a:rPr>
              <a:t>situato </a:t>
            </a:r>
            <a:r>
              <a:rPr sz="2200" spc="-5" dirty="0">
                <a:latin typeface="Calibri"/>
                <a:cs typeface="Calibri"/>
              </a:rPr>
              <a:t>a pochi minuti dalla </a:t>
            </a:r>
            <a:r>
              <a:rPr sz="2200" spc="-10" dirty="0">
                <a:latin typeface="Calibri"/>
                <a:cs typeface="Calibri"/>
              </a:rPr>
              <a:t>stazione </a:t>
            </a:r>
            <a:r>
              <a:rPr sz="2200" spc="-30" dirty="0">
                <a:latin typeface="Calibri"/>
                <a:cs typeface="Calibri"/>
              </a:rPr>
              <a:t>Termini </a:t>
            </a:r>
            <a:r>
              <a:rPr sz="2200" spc="-5" dirty="0">
                <a:latin typeface="Calibri"/>
                <a:cs typeface="Calibri"/>
              </a:rPr>
              <a:t>ma in un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angolo</a:t>
            </a:r>
            <a:endParaRPr sz="2200" dirty="0">
              <a:latin typeface="Calibri"/>
              <a:cs typeface="Calibri"/>
            </a:endParaRPr>
          </a:p>
          <a:p>
            <a:pPr marL="723900">
              <a:lnSpc>
                <a:spcPct val="100000"/>
              </a:lnSpc>
              <a:spcBef>
                <a:spcPts val="525"/>
              </a:spcBef>
            </a:pPr>
            <a:r>
              <a:rPr sz="2200" b="1" spc="-10" dirty="0">
                <a:latin typeface="Calibri"/>
                <a:cs typeface="Calibri"/>
              </a:rPr>
              <a:t>suggestivo </a:t>
            </a:r>
            <a:r>
              <a:rPr sz="2200" spc="-5" dirty="0">
                <a:latin typeface="Calibri"/>
                <a:cs typeface="Calibri"/>
              </a:rPr>
              <a:t>e </a:t>
            </a:r>
            <a:r>
              <a:rPr sz="2200" spc="-10" dirty="0">
                <a:latin typeface="Calibri"/>
                <a:cs typeface="Calibri"/>
              </a:rPr>
              <a:t>tranquillo </a:t>
            </a:r>
            <a:r>
              <a:rPr sz="2200" spc="-5" dirty="0">
                <a:latin typeface="Calibri"/>
                <a:cs typeface="Calibri"/>
              </a:rPr>
              <a:t>della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città”</a:t>
            </a:r>
            <a:endParaRPr sz="2200" dirty="0">
              <a:latin typeface="Calibri"/>
              <a:cs typeface="Calibri"/>
            </a:endParaRPr>
          </a:p>
          <a:p>
            <a:pPr marL="645160" marR="399415" lvl="1" indent="-175260">
              <a:lnSpc>
                <a:spcPct val="100000"/>
              </a:lnSpc>
              <a:spcBef>
                <a:spcPts val="1130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“Portofino </a:t>
            </a:r>
            <a:r>
              <a:rPr sz="2200" spc="-5" dirty="0">
                <a:latin typeface="Calibri"/>
                <a:cs typeface="Calibri"/>
              </a:rPr>
              <a:t>è </a:t>
            </a:r>
            <a:r>
              <a:rPr sz="2200" spc="-10" dirty="0">
                <a:latin typeface="Calibri"/>
                <a:cs typeface="Calibri"/>
              </a:rPr>
              <a:t>una località molto </a:t>
            </a:r>
            <a:r>
              <a:rPr sz="2200" spc="-5" dirty="0">
                <a:latin typeface="Calibri"/>
                <a:cs typeface="Calibri"/>
              </a:rPr>
              <a:t>esclusiva </a:t>
            </a:r>
            <a:r>
              <a:rPr sz="2200" spc="-10" dirty="0">
                <a:latin typeface="Calibri"/>
                <a:cs typeface="Calibri"/>
              </a:rPr>
              <a:t>immersa </a:t>
            </a:r>
            <a:r>
              <a:rPr sz="2200" spc="-5" dirty="0">
                <a:latin typeface="Calibri"/>
                <a:cs typeface="Calibri"/>
              </a:rPr>
              <a:t>in </a:t>
            </a:r>
            <a:r>
              <a:rPr sz="2200" spc="-10" dirty="0">
                <a:latin typeface="Calibri"/>
                <a:cs typeface="Calibri"/>
              </a:rPr>
              <a:t>un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paesaggio</a:t>
            </a:r>
            <a:endParaRPr sz="2200" dirty="0">
              <a:latin typeface="Calibri"/>
              <a:cs typeface="Calibri"/>
            </a:endParaRPr>
          </a:p>
          <a:p>
            <a:pPr marL="723900">
              <a:lnSpc>
                <a:spcPct val="100000"/>
              </a:lnSpc>
              <a:spcBef>
                <a:spcPts val="525"/>
              </a:spcBef>
            </a:pPr>
            <a:r>
              <a:rPr sz="2200" b="1" spc="-10" dirty="0">
                <a:latin typeface="Calibri"/>
                <a:cs typeface="Calibri"/>
              </a:rPr>
              <a:t>suggestivo </a:t>
            </a:r>
            <a:r>
              <a:rPr sz="2200" spc="-5" dirty="0">
                <a:latin typeface="Calibri"/>
                <a:cs typeface="Calibri"/>
              </a:rPr>
              <a:t>e in </a:t>
            </a:r>
            <a:r>
              <a:rPr sz="2200" spc="-10" dirty="0">
                <a:latin typeface="Calibri"/>
                <a:cs typeface="Calibri"/>
              </a:rPr>
              <a:t>una </a:t>
            </a:r>
            <a:r>
              <a:rPr sz="2200" spc="-20" dirty="0">
                <a:latin typeface="Calibri"/>
                <a:cs typeface="Calibri"/>
              </a:rPr>
              <a:t>natura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incontaminata”</a:t>
            </a:r>
            <a:endParaRPr sz="22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355"/>
              </a:spcBef>
              <a:buChar char="•"/>
              <a:tabLst>
                <a:tab pos="233679" algn="l"/>
              </a:tabLst>
            </a:pPr>
            <a:r>
              <a:rPr sz="2400" spc="-5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problem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5" dirty="0">
                <a:latin typeface="Calibri"/>
                <a:cs typeface="Calibri"/>
              </a:rPr>
              <a:t>how to translate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adjective </a:t>
            </a:r>
            <a:r>
              <a:rPr sz="2400" spc="-15" dirty="0">
                <a:latin typeface="Calibri"/>
                <a:cs typeface="Calibri"/>
              </a:rPr>
              <a:t>“suggestivo” into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English</a:t>
            </a: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030"/>
              </a:spcBef>
              <a:buChar char="•"/>
              <a:tabLst>
                <a:tab pos="233679" algn="l"/>
              </a:tabLst>
            </a:pPr>
            <a:r>
              <a:rPr sz="2400" dirty="0">
                <a:latin typeface="Calibri"/>
                <a:cs typeface="Calibri"/>
              </a:rPr>
              <a:t>Under the </a:t>
            </a:r>
            <a:r>
              <a:rPr sz="2400" spc="-5" dirty="0">
                <a:latin typeface="Calibri"/>
                <a:cs typeface="Calibri"/>
              </a:rPr>
              <a:t>entry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spc="-30" dirty="0">
                <a:latin typeface="Calibri"/>
                <a:cs typeface="Calibri"/>
              </a:rPr>
              <a:t>“suggestivo”, </a:t>
            </a:r>
            <a:r>
              <a:rPr sz="2400" spc="-10" dirty="0">
                <a:latin typeface="Calibri"/>
                <a:cs typeface="Calibri"/>
              </a:rPr>
              <a:t>most </a:t>
            </a:r>
            <a:r>
              <a:rPr sz="2400" spc="-5" dirty="0">
                <a:latin typeface="Calibri"/>
                <a:cs typeface="Calibri"/>
              </a:rPr>
              <a:t>bilingual </a:t>
            </a:r>
            <a:r>
              <a:rPr sz="2400" spc="-10" dirty="0">
                <a:latin typeface="Calibri"/>
                <a:cs typeface="Calibri"/>
              </a:rPr>
              <a:t>Ita-Eng </a:t>
            </a:r>
            <a:r>
              <a:rPr sz="2400" spc="-5" dirty="0">
                <a:latin typeface="Calibri"/>
                <a:cs typeface="Calibri"/>
              </a:rPr>
              <a:t>dictionaries</a:t>
            </a:r>
            <a:endParaRPr sz="2400" dirty="0">
              <a:latin typeface="Calibri"/>
              <a:cs typeface="Calibri"/>
            </a:endParaRPr>
          </a:p>
          <a:p>
            <a:pPr marR="317500" algn="ctr">
              <a:lnSpc>
                <a:spcPct val="100000"/>
              </a:lnSpc>
              <a:spcBef>
                <a:spcPts val="285"/>
              </a:spcBef>
            </a:pPr>
            <a:r>
              <a:rPr sz="2400" spc="-10" dirty="0">
                <a:latin typeface="Calibri"/>
                <a:cs typeface="Calibri"/>
              </a:rPr>
              <a:t>give </a:t>
            </a:r>
            <a:r>
              <a:rPr sz="2400" dirty="0">
                <a:latin typeface="Calibri"/>
                <a:cs typeface="Calibri"/>
              </a:rPr>
              <a:t>e.g. </a:t>
            </a:r>
            <a:r>
              <a:rPr sz="2400" spc="-10" dirty="0">
                <a:latin typeface="Calibri"/>
                <a:cs typeface="Calibri"/>
              </a:rPr>
              <a:t>“striking, </a:t>
            </a:r>
            <a:r>
              <a:rPr sz="2400" spc="-15" dirty="0">
                <a:latin typeface="Calibri"/>
                <a:cs typeface="Calibri"/>
              </a:rPr>
              <a:t>attractive, evocative, </a:t>
            </a:r>
            <a:r>
              <a:rPr sz="2400" dirty="0">
                <a:latin typeface="Calibri"/>
                <a:cs typeface="Calibri"/>
              </a:rPr>
              <a:t>charming, </a:t>
            </a:r>
            <a:r>
              <a:rPr sz="2400" spc="-30" dirty="0">
                <a:latin typeface="Calibri"/>
                <a:cs typeface="Calibri"/>
              </a:rPr>
              <a:t>suggestive”,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etc.</a:t>
            </a: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100"/>
              </a:spcBef>
              <a:buChar char="•"/>
              <a:tabLst>
                <a:tab pos="233679" algn="l"/>
              </a:tabLst>
            </a:pPr>
            <a:r>
              <a:rPr sz="2400" spc="-5" dirty="0">
                <a:latin typeface="Calibri"/>
                <a:cs typeface="Calibri"/>
              </a:rPr>
              <a:t>So </a:t>
            </a:r>
            <a:r>
              <a:rPr sz="2400" dirty="0">
                <a:latin typeface="Calibri"/>
                <a:cs typeface="Calibri"/>
              </a:rPr>
              <a:t>it </a:t>
            </a:r>
            <a:r>
              <a:rPr sz="2400" spc="-5" dirty="0">
                <a:latin typeface="Calibri"/>
                <a:cs typeface="Calibri"/>
              </a:rPr>
              <a:t>seems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25" dirty="0">
                <a:latin typeface="Calibri"/>
                <a:cs typeface="Calibri"/>
              </a:rPr>
              <a:t>safe </a:t>
            </a:r>
            <a:r>
              <a:rPr sz="2400" spc="-10" dirty="0">
                <a:latin typeface="Calibri"/>
                <a:cs typeface="Calibri"/>
              </a:rPr>
              <a:t>bet </a:t>
            </a:r>
            <a:r>
              <a:rPr sz="2400" spc="-15" dirty="0">
                <a:latin typeface="Calibri"/>
                <a:cs typeface="Calibri"/>
              </a:rPr>
              <a:t>to translate into </a:t>
            </a:r>
            <a:r>
              <a:rPr sz="2400" spc="-5" dirty="0">
                <a:latin typeface="Calibri"/>
                <a:cs typeface="Calibri"/>
              </a:rPr>
              <a:t>English </a:t>
            </a:r>
            <a:r>
              <a:rPr sz="2400" dirty="0">
                <a:latin typeface="Calibri"/>
                <a:cs typeface="Calibri"/>
              </a:rPr>
              <a:t>with </a:t>
            </a:r>
            <a:r>
              <a:rPr sz="2400" spc="-30" dirty="0">
                <a:latin typeface="Calibri"/>
                <a:cs typeface="Calibri"/>
              </a:rPr>
              <a:t>“suggestive”,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right?</a:t>
            </a:r>
            <a:endParaRPr sz="2400" dirty="0">
              <a:latin typeface="Calibri"/>
              <a:cs typeface="Calibri"/>
            </a:endParaRPr>
          </a:p>
          <a:p>
            <a:pPr marL="233679" indent="-220979">
              <a:lnSpc>
                <a:spcPct val="100000"/>
              </a:lnSpc>
              <a:spcBef>
                <a:spcPts val="1175"/>
              </a:spcBef>
              <a:buChar char="•"/>
              <a:tabLst>
                <a:tab pos="233679" algn="l"/>
              </a:tabLst>
            </a:pPr>
            <a:r>
              <a:rPr sz="2400" spc="-15" dirty="0">
                <a:latin typeface="Calibri"/>
                <a:cs typeface="Calibri"/>
              </a:rPr>
              <a:t>First let’s </a:t>
            </a:r>
            <a:r>
              <a:rPr sz="2400" dirty="0">
                <a:latin typeface="Calibri"/>
                <a:cs typeface="Calibri"/>
              </a:rPr>
              <a:t>check </a:t>
            </a:r>
            <a:r>
              <a:rPr sz="2400" spc="-5" dirty="0">
                <a:latin typeface="Calibri"/>
                <a:cs typeface="Calibri"/>
              </a:rPr>
              <a:t>“in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suggestive” </a:t>
            </a:r>
            <a:r>
              <a:rPr sz="2400" spc="-5" dirty="0">
                <a:latin typeface="Calibri"/>
                <a:cs typeface="Calibri"/>
              </a:rPr>
              <a:t>and “is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suggestive” </a:t>
            </a:r>
            <a:r>
              <a:rPr sz="2400" spc="-5" dirty="0">
                <a:latin typeface="Calibri"/>
                <a:cs typeface="Calibri"/>
              </a:rPr>
              <a:t>on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google.co.uk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2641" y="76200"/>
            <a:ext cx="6766966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spc="-25" dirty="0"/>
              <a:t>Investigating </a:t>
            </a:r>
            <a:r>
              <a:rPr sz="2800" spc="-30" dirty="0"/>
              <a:t>marked </a:t>
            </a:r>
            <a:r>
              <a:rPr sz="2800" spc="-15" dirty="0"/>
              <a:t>collocational</a:t>
            </a:r>
            <a:r>
              <a:rPr sz="2800" spc="150" dirty="0"/>
              <a:t> </a:t>
            </a:r>
            <a:r>
              <a:rPr sz="2800" dirty="0"/>
              <a:t>uses</a:t>
            </a:r>
          </a:p>
          <a:p>
            <a:pPr algn="ctr">
              <a:lnSpc>
                <a:spcPct val="100000"/>
              </a:lnSpc>
            </a:pPr>
            <a:r>
              <a:rPr sz="2800" dirty="0"/>
              <a:t>in L2 </a:t>
            </a:r>
            <a:r>
              <a:rPr sz="2800" spc="-5" dirty="0"/>
              <a:t>writing or</a:t>
            </a:r>
            <a:r>
              <a:rPr sz="2800" spc="5" dirty="0"/>
              <a:t> </a:t>
            </a:r>
            <a:r>
              <a:rPr sz="2800" spc="-15" dirty="0"/>
              <a:t>translations</a:t>
            </a:r>
          </a:p>
        </p:txBody>
      </p:sp>
    </p:spTree>
    <p:extLst>
      <p:ext uri="{BB962C8B-B14F-4D97-AF65-F5344CB8AC3E}">
        <p14:creationId xmlns:p14="http://schemas.microsoft.com/office/powerpoint/2010/main" val="79047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6036" y="94868"/>
            <a:ext cx="82448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25" dirty="0"/>
              <a:t>Books</a:t>
            </a:r>
            <a:r>
              <a:rPr spc="-305" dirty="0"/>
              <a:t> </a:t>
            </a:r>
            <a:r>
              <a:rPr spc="-90" dirty="0"/>
              <a:t>on</a:t>
            </a:r>
            <a:r>
              <a:rPr spc="-315" dirty="0"/>
              <a:t> </a:t>
            </a:r>
            <a:r>
              <a:rPr spc="-200" dirty="0"/>
              <a:t>the</a:t>
            </a:r>
            <a:r>
              <a:rPr spc="-305" dirty="0"/>
              <a:t> </a:t>
            </a:r>
            <a:r>
              <a:rPr spc="-195" dirty="0"/>
              <a:t>reading</a:t>
            </a:r>
            <a:r>
              <a:rPr spc="-310" dirty="0"/>
              <a:t> </a:t>
            </a:r>
            <a:r>
              <a:rPr spc="-240" dirty="0"/>
              <a:t>list</a:t>
            </a:r>
            <a:r>
              <a:rPr spc="-305" dirty="0"/>
              <a:t> </a:t>
            </a:r>
            <a:r>
              <a:rPr spc="-210" dirty="0"/>
              <a:t>for</a:t>
            </a:r>
            <a:r>
              <a:rPr spc="-315" dirty="0"/>
              <a:t> </a:t>
            </a:r>
            <a:r>
              <a:rPr spc="-185" dirty="0"/>
              <a:t>this</a:t>
            </a:r>
            <a:r>
              <a:rPr lang="it-IT" spc="-185" dirty="0"/>
              <a:t> </a:t>
            </a:r>
            <a:r>
              <a:rPr lang="it-IT" spc="-185" dirty="0" err="1"/>
              <a:t>course</a:t>
            </a:r>
            <a:endParaRPr spc="-170" dirty="0"/>
          </a:p>
        </p:txBody>
      </p:sp>
      <p:sp>
        <p:nvSpPr>
          <p:cNvPr id="3" name="object 3"/>
          <p:cNvSpPr txBox="1"/>
          <p:nvPr/>
        </p:nvSpPr>
        <p:spPr>
          <a:xfrm>
            <a:off x="503124" y="1188436"/>
            <a:ext cx="8465820" cy="3228448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spc="-90" dirty="0">
              <a:latin typeface="Trebuchet MS"/>
              <a:cs typeface="Trebuchet MS"/>
            </a:endParaRPr>
          </a:p>
          <a:p>
            <a:pPr marL="241300" indent="-228600">
              <a:lnSpc>
                <a:spcPts val="2170"/>
              </a:lnSpc>
              <a:buFont typeface="Arial"/>
              <a:buChar char="•"/>
              <a:tabLst>
                <a:tab pos="241300" algn="l"/>
              </a:tabLst>
            </a:pPr>
            <a:r>
              <a:rPr sz="2400" spc="-90" dirty="0">
                <a:latin typeface="Trebuchet MS"/>
                <a:cs typeface="Trebuchet MS"/>
              </a:rPr>
              <a:t>Only</a:t>
            </a:r>
            <a:r>
              <a:rPr sz="2400" spc="-190" dirty="0">
                <a:latin typeface="Trebuchet MS"/>
                <a:cs typeface="Trebuchet MS"/>
              </a:rPr>
              <a:t> </a:t>
            </a:r>
            <a:r>
              <a:rPr sz="2400" spc="-45" dirty="0">
                <a:latin typeface="Trebuchet MS"/>
                <a:cs typeface="Trebuchet MS"/>
              </a:rPr>
              <a:t>1</a:t>
            </a:r>
            <a:r>
              <a:rPr sz="2400" spc="-19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adopted</a:t>
            </a:r>
            <a:r>
              <a:rPr sz="2400" spc="-180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textbook:</a:t>
            </a:r>
            <a:r>
              <a:rPr sz="2400" spc="-215" dirty="0">
                <a:latin typeface="Trebuchet MS"/>
                <a:cs typeface="Trebuchet MS"/>
              </a:rPr>
              <a:t> </a:t>
            </a:r>
            <a:r>
              <a:rPr sz="2400" spc="-75" dirty="0">
                <a:solidFill>
                  <a:srgbClr val="006FC0"/>
                </a:solidFill>
                <a:latin typeface="Trebuchet MS"/>
                <a:cs typeface="Trebuchet MS"/>
              </a:rPr>
              <a:t>Somers</a:t>
            </a:r>
            <a:r>
              <a:rPr sz="2400" spc="-20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160" dirty="0">
                <a:solidFill>
                  <a:srgbClr val="006FC0"/>
                </a:solidFill>
                <a:latin typeface="Trebuchet MS"/>
                <a:cs typeface="Trebuchet MS"/>
              </a:rPr>
              <a:t>(ed.)</a:t>
            </a:r>
            <a:r>
              <a:rPr sz="2400" spc="-21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85" dirty="0">
                <a:solidFill>
                  <a:srgbClr val="006FC0"/>
                </a:solidFill>
                <a:latin typeface="Trebuchet MS"/>
                <a:cs typeface="Trebuchet MS"/>
              </a:rPr>
              <a:t>(2003)</a:t>
            </a:r>
            <a:endParaRPr lang="it-IT" sz="2400" spc="-85" dirty="0">
              <a:solidFill>
                <a:srgbClr val="006FC0"/>
              </a:solidFill>
              <a:latin typeface="Trebuchet MS"/>
              <a:cs typeface="Trebuchet MS"/>
            </a:endParaRP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dirty="0"/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r>
              <a:rPr lang="it-IT" sz="2400" dirty="0"/>
              <a:t>H. SOMERS  </a:t>
            </a:r>
            <a:r>
              <a:rPr lang="it-IT" sz="2400" i="1" dirty="0" err="1"/>
              <a:t>Computers</a:t>
            </a:r>
            <a:r>
              <a:rPr lang="it-IT" sz="2400" i="1" dirty="0"/>
              <a:t> and </a:t>
            </a:r>
            <a:r>
              <a:rPr lang="it-IT" sz="2400" i="1" dirty="0" err="1"/>
              <a:t>Translation</a:t>
            </a:r>
            <a:r>
              <a:rPr lang="it-IT" sz="2400" i="1" dirty="0"/>
              <a:t>: a </a:t>
            </a:r>
            <a:r>
              <a:rPr lang="it-IT" sz="2400" i="1" dirty="0" err="1"/>
              <a:t>Translator's</a:t>
            </a:r>
            <a:r>
              <a:rPr lang="it-IT" sz="2400" i="1" dirty="0"/>
              <a:t> Guide John </a:t>
            </a:r>
            <a:r>
              <a:rPr lang="it-IT" sz="2400" i="1" dirty="0" err="1"/>
              <a:t>Benjamins</a:t>
            </a:r>
            <a:r>
              <a:rPr lang="it-IT" sz="2400" dirty="0"/>
              <a:t> John </a:t>
            </a:r>
            <a:r>
              <a:rPr lang="it-IT" sz="2400" dirty="0" err="1"/>
              <a:t>Benjamins</a:t>
            </a:r>
            <a:r>
              <a:rPr lang="it-IT" sz="2400" dirty="0"/>
              <a:t>, Amsterdam/Philadelphia, 2003</a:t>
            </a: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lang="it-IT" sz="2400" dirty="0">
              <a:latin typeface="Trebuchet MS"/>
              <a:cs typeface="Trebuchet MS"/>
            </a:endParaRPr>
          </a:p>
          <a:p>
            <a:pPr marL="12700">
              <a:lnSpc>
                <a:spcPts val="2170"/>
              </a:lnSpc>
              <a:tabLst>
                <a:tab pos="241300" algn="l"/>
              </a:tabLst>
            </a:pPr>
            <a:endParaRPr sz="2400" dirty="0">
              <a:latin typeface="Trebuchet MS"/>
              <a:cs typeface="Trebuchet MS"/>
            </a:endParaRPr>
          </a:p>
          <a:p>
            <a:pPr marL="12700">
              <a:lnSpc>
                <a:spcPts val="2400"/>
              </a:lnSpc>
              <a:tabLst>
                <a:tab pos="309245" algn="l"/>
                <a:tab pos="309880" algn="l"/>
              </a:tabLst>
            </a:pPr>
            <a:endParaRPr lang="it-IT" sz="2400" spc="-60" dirty="0">
              <a:latin typeface="Trebuchet MS"/>
              <a:cs typeface="Trebuchet MS"/>
            </a:endParaRPr>
          </a:p>
          <a:p>
            <a:pPr marL="12700">
              <a:lnSpc>
                <a:spcPts val="2400"/>
              </a:lnSpc>
              <a:tabLst>
                <a:tab pos="309245" algn="l"/>
                <a:tab pos="309880" algn="l"/>
              </a:tabLst>
            </a:pPr>
            <a:endParaRPr lang="it-IT" sz="2400" spc="-60" dirty="0">
              <a:latin typeface="Trebuchet MS"/>
              <a:cs typeface="Trebuchet MS"/>
            </a:endParaRPr>
          </a:p>
          <a:p>
            <a:pPr marL="309880" indent="-297180">
              <a:lnSpc>
                <a:spcPts val="2400"/>
              </a:lnSpc>
              <a:buFont typeface="Arial"/>
              <a:buChar char="•"/>
              <a:tabLst>
                <a:tab pos="309245" algn="l"/>
                <a:tab pos="309880" algn="l"/>
              </a:tabLst>
            </a:pPr>
            <a:r>
              <a:rPr sz="2400" spc="-60" dirty="0">
                <a:latin typeface="Trebuchet MS"/>
                <a:cs typeface="Trebuchet MS"/>
              </a:rPr>
              <a:t>In </a:t>
            </a:r>
            <a:r>
              <a:rPr sz="2400" spc="-120" dirty="0">
                <a:latin typeface="Trebuchet MS"/>
                <a:cs typeface="Trebuchet MS"/>
              </a:rPr>
              <a:t>addition, </a:t>
            </a:r>
            <a:r>
              <a:rPr sz="2400" spc="-114" dirty="0">
                <a:latin typeface="Trebuchet MS"/>
                <a:cs typeface="Trebuchet MS"/>
              </a:rPr>
              <a:t>there </a:t>
            </a:r>
            <a:r>
              <a:rPr sz="2400" spc="-120" dirty="0">
                <a:latin typeface="Trebuchet MS"/>
                <a:cs typeface="Trebuchet MS"/>
              </a:rPr>
              <a:t>are </a:t>
            </a:r>
            <a:r>
              <a:rPr sz="2400" spc="-110" dirty="0">
                <a:latin typeface="Trebuchet MS"/>
                <a:cs typeface="Trebuchet MS"/>
              </a:rPr>
              <a:t>recommended/suggested</a:t>
            </a:r>
            <a:r>
              <a:rPr sz="2400" spc="-515" dirty="0">
                <a:latin typeface="Trebuchet MS"/>
                <a:cs typeface="Trebuchet MS"/>
              </a:rPr>
              <a:t> </a:t>
            </a:r>
            <a:r>
              <a:rPr sz="2400" spc="-65" dirty="0">
                <a:latin typeface="Trebuchet MS"/>
                <a:cs typeface="Trebuchet MS"/>
              </a:rPr>
              <a:t>books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55634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Trebuchet MS"/>
                <a:cs typeface="Trebuchet MS"/>
              </a:rPr>
              <a:t>12</a:t>
            </a:r>
            <a:endParaRPr sz="1200">
              <a:latin typeface="Trebuchet MS"/>
              <a:cs typeface="Trebuchet MS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35F406B-071A-0846-A8D3-D5FC08D0B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76" y="4551539"/>
            <a:ext cx="8013700" cy="22098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04216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0999" y="1447800"/>
            <a:ext cx="8790709" cy="4671792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Search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these </a:t>
            </a:r>
            <a:r>
              <a:rPr sz="2400" spc="-20" dirty="0">
                <a:latin typeface="Calibri"/>
                <a:cs typeface="Calibri"/>
              </a:rPr>
              <a:t>exact </a:t>
            </a:r>
            <a:r>
              <a:rPr sz="2400" spc="-15" dirty="0">
                <a:latin typeface="Calibri"/>
                <a:cs typeface="Calibri"/>
              </a:rPr>
              <a:t>phrases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language-specific </a:t>
            </a:r>
            <a:r>
              <a:rPr sz="2400" spc="-10" dirty="0">
                <a:latin typeface="Calibri"/>
                <a:cs typeface="Calibri"/>
              </a:rPr>
              <a:t>search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engines:</a:t>
            </a:r>
            <a:endParaRPr sz="2400" dirty="0">
              <a:latin typeface="Calibri"/>
              <a:cs typeface="Calibri"/>
            </a:endParaRPr>
          </a:p>
          <a:p>
            <a:pPr marL="645160" lvl="1" indent="-175260">
              <a:lnSpc>
                <a:spcPct val="100000"/>
              </a:lnSpc>
              <a:spcBef>
                <a:spcPts val="355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“suggestive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environment”</a:t>
            </a:r>
            <a:endParaRPr sz="2200" dirty="0">
              <a:latin typeface="Calibri"/>
              <a:cs typeface="Calibri"/>
            </a:endParaRPr>
          </a:p>
          <a:p>
            <a:pPr marL="645160" lvl="1" indent="-175260">
              <a:lnSpc>
                <a:spcPct val="100000"/>
              </a:lnSpc>
              <a:spcBef>
                <a:spcPts val="335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“suggestive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setting(s)”</a:t>
            </a:r>
            <a:endParaRPr sz="2200" dirty="0">
              <a:latin typeface="Calibri"/>
              <a:cs typeface="Calibri"/>
            </a:endParaRPr>
          </a:p>
          <a:p>
            <a:pPr marL="645160" lvl="1" indent="-175260">
              <a:lnSpc>
                <a:spcPct val="100000"/>
              </a:lnSpc>
              <a:spcBef>
                <a:spcPts val="335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“suggestive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position”</a:t>
            </a:r>
            <a:endParaRPr sz="2200" dirty="0">
              <a:latin typeface="Calibri"/>
              <a:cs typeface="Calibri"/>
            </a:endParaRPr>
          </a:p>
          <a:p>
            <a:pPr marL="645160" lvl="1" indent="-175260">
              <a:lnSpc>
                <a:spcPct val="100000"/>
              </a:lnSpc>
              <a:spcBef>
                <a:spcPts val="330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“suggestive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scenery”</a:t>
            </a:r>
            <a:endParaRPr sz="2200" dirty="0">
              <a:latin typeface="Calibri"/>
              <a:cs typeface="Calibri"/>
            </a:endParaRPr>
          </a:p>
          <a:p>
            <a:pPr marL="645160" lvl="1" indent="-175260">
              <a:lnSpc>
                <a:spcPct val="100000"/>
              </a:lnSpc>
              <a:spcBef>
                <a:spcPts val="330"/>
              </a:spcBef>
              <a:buSzPct val="75000"/>
              <a:buChar char="o"/>
              <a:tabLst>
                <a:tab pos="645160" algn="l"/>
              </a:tabLst>
            </a:pPr>
            <a:r>
              <a:rPr sz="2200" spc="-15" dirty="0">
                <a:latin typeface="Calibri"/>
                <a:cs typeface="Calibri"/>
              </a:rPr>
              <a:t>“suggestive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landscape”</a:t>
            </a:r>
            <a:endParaRPr sz="2200" dirty="0">
              <a:latin typeface="Calibri"/>
              <a:cs typeface="Calibri"/>
            </a:endParaRPr>
          </a:p>
          <a:p>
            <a:pPr marL="12700" marR="417830">
              <a:lnSpc>
                <a:spcPts val="2590"/>
              </a:lnSpc>
              <a:spcBef>
                <a:spcPts val="635"/>
              </a:spcBef>
              <a:buChar char="•"/>
              <a:tabLst>
                <a:tab pos="233679" algn="l"/>
              </a:tabLst>
            </a:pPr>
            <a:endParaRPr lang="it-IT" sz="2400" dirty="0">
              <a:latin typeface="Calibri"/>
              <a:cs typeface="Calibri"/>
            </a:endParaRPr>
          </a:p>
          <a:p>
            <a:pPr marL="12700" marR="417830">
              <a:lnSpc>
                <a:spcPts val="2590"/>
              </a:lnSpc>
              <a:spcBef>
                <a:spcPts val="635"/>
              </a:spcBef>
              <a:buChar char="•"/>
              <a:tabLst>
                <a:tab pos="233679" algn="l"/>
              </a:tabLst>
            </a:pPr>
            <a:r>
              <a:rPr sz="2400" dirty="0">
                <a:latin typeface="Calibri"/>
                <a:cs typeface="Calibri"/>
              </a:rPr>
              <a:t>When the </a:t>
            </a:r>
            <a:r>
              <a:rPr sz="2400" spc="-10" dirty="0">
                <a:latin typeface="Calibri"/>
                <a:cs typeface="Calibri"/>
              </a:rPr>
              <a:t>phrases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spc="-20" dirty="0">
                <a:latin typeface="Calibri"/>
                <a:cs typeface="Calibri"/>
              </a:rPr>
              <a:t>attested </a:t>
            </a:r>
            <a:r>
              <a:rPr sz="2400" spc="-5" dirty="0">
                <a:latin typeface="Calibri"/>
                <a:cs typeface="Calibri"/>
              </a:rPr>
              <a:t>on .uk </a:t>
            </a:r>
            <a:r>
              <a:rPr sz="2400" spc="-10" dirty="0">
                <a:latin typeface="Calibri"/>
                <a:cs typeface="Calibri"/>
              </a:rPr>
              <a:t>webpages, what </a:t>
            </a:r>
            <a:r>
              <a:rPr sz="2400" spc="-5" dirty="0">
                <a:latin typeface="Calibri"/>
                <a:cs typeface="Calibri"/>
              </a:rPr>
              <a:t>do they </a:t>
            </a:r>
            <a:r>
              <a:rPr sz="2400" spc="-25" dirty="0">
                <a:latin typeface="Calibri"/>
                <a:cs typeface="Calibri"/>
              </a:rPr>
              <a:t>refer  </a:t>
            </a:r>
            <a:r>
              <a:rPr sz="2400" spc="-15" dirty="0">
                <a:latin typeface="Calibri"/>
                <a:cs typeface="Calibri"/>
              </a:rPr>
              <a:t>to?</a:t>
            </a:r>
            <a:endParaRPr lang="it-IT" sz="2400" spc="-15" dirty="0">
              <a:latin typeface="Calibri"/>
              <a:cs typeface="Calibri"/>
            </a:endParaRPr>
          </a:p>
          <a:p>
            <a:pPr marL="12700" marR="417830">
              <a:lnSpc>
                <a:spcPts val="2590"/>
              </a:lnSpc>
              <a:spcBef>
                <a:spcPts val="635"/>
              </a:spcBef>
              <a:buChar char="•"/>
              <a:tabLst>
                <a:tab pos="233679" algn="l"/>
              </a:tabLst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  <a:buChar char="•"/>
              <a:tabLst>
                <a:tab pos="233679" algn="l"/>
              </a:tabLst>
            </a:pPr>
            <a:r>
              <a:rPr sz="2400" spc="-10" dirty="0">
                <a:latin typeface="Calibri"/>
                <a:cs typeface="Calibri"/>
              </a:rPr>
              <a:t>What </a:t>
            </a:r>
            <a:r>
              <a:rPr sz="2400" spc="-5" dirty="0">
                <a:latin typeface="Calibri"/>
                <a:cs typeface="Calibri"/>
              </a:rPr>
              <a:t>does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0" dirty="0">
                <a:latin typeface="Calibri"/>
                <a:cs typeface="Calibri"/>
              </a:rPr>
              <a:t>situation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suggest?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1172641" y="76200"/>
            <a:ext cx="6766966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spc="-25" dirty="0"/>
              <a:t>Investigating </a:t>
            </a:r>
            <a:r>
              <a:rPr sz="2800" spc="-30" dirty="0"/>
              <a:t>marked </a:t>
            </a:r>
            <a:r>
              <a:rPr sz="2800" spc="-15" dirty="0"/>
              <a:t>collocational</a:t>
            </a:r>
            <a:r>
              <a:rPr sz="2800" spc="150" dirty="0"/>
              <a:t> </a:t>
            </a:r>
            <a:r>
              <a:rPr sz="2800" dirty="0"/>
              <a:t>uses</a:t>
            </a:r>
          </a:p>
          <a:p>
            <a:pPr algn="ctr">
              <a:lnSpc>
                <a:spcPct val="100000"/>
              </a:lnSpc>
            </a:pPr>
            <a:r>
              <a:rPr sz="2800" dirty="0"/>
              <a:t>in L2 </a:t>
            </a:r>
            <a:r>
              <a:rPr sz="2800" spc="-5" dirty="0"/>
              <a:t>writing or</a:t>
            </a:r>
            <a:r>
              <a:rPr sz="2800" spc="5" dirty="0"/>
              <a:t> </a:t>
            </a:r>
            <a:r>
              <a:rPr sz="2800" spc="-15" dirty="0"/>
              <a:t>translations</a:t>
            </a:r>
          </a:p>
        </p:txBody>
      </p:sp>
    </p:spTree>
    <p:extLst>
      <p:ext uri="{BB962C8B-B14F-4D97-AF65-F5344CB8AC3E}">
        <p14:creationId xmlns:p14="http://schemas.microsoft.com/office/powerpoint/2010/main" val="1154089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242934" y="6465214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334" y="217555"/>
            <a:ext cx="67056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i="1" spc="-5" dirty="0">
                <a:latin typeface="Calibri Light"/>
                <a:cs typeface="Calibri Light"/>
              </a:rPr>
              <a:t>(to) </a:t>
            </a:r>
            <a:r>
              <a:rPr i="1" spc="-5" dirty="0">
                <a:latin typeface="Calibri Light"/>
                <a:cs typeface="Calibri Light"/>
              </a:rPr>
              <a:t>Set </a:t>
            </a:r>
            <a:r>
              <a:rPr i="1" dirty="0">
                <a:latin typeface="Calibri Light"/>
                <a:cs typeface="Calibri Light"/>
              </a:rPr>
              <a:t>in </a:t>
            </a:r>
            <a:r>
              <a:rPr dirty="0"/>
              <a:t>-</a:t>
            </a:r>
            <a:r>
              <a:rPr spc="-95" dirty="0"/>
              <a:t> </a:t>
            </a:r>
            <a:r>
              <a:rPr spc="-20" dirty="0"/>
              <a:t>collocates</a:t>
            </a:r>
          </a:p>
        </p:txBody>
      </p:sp>
      <p:sp>
        <p:nvSpPr>
          <p:cNvPr id="6" name="object 3"/>
          <p:cNvSpPr txBox="1">
            <a:spLocks/>
          </p:cNvSpPr>
          <p:nvPr/>
        </p:nvSpPr>
        <p:spPr>
          <a:xfrm>
            <a:off x="2438400" y="2057400"/>
            <a:ext cx="5105400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584200" indent="-571500">
              <a:spcBef>
                <a:spcPts val="100"/>
              </a:spcBef>
              <a:buFont typeface="Arial" charset="0"/>
              <a:buChar char="•"/>
            </a:pPr>
            <a:r>
              <a:rPr lang="it-IT" kern="0" spc="-10" dirty="0" err="1"/>
              <a:t>Semantic</a:t>
            </a:r>
            <a:r>
              <a:rPr lang="it-IT" kern="0" spc="-50" dirty="0"/>
              <a:t> </a:t>
            </a:r>
            <a:r>
              <a:rPr lang="it-IT" kern="0" spc="-15" dirty="0" err="1"/>
              <a:t>prosody</a:t>
            </a:r>
            <a:r>
              <a:rPr lang="it-IT" kern="0" spc="-15" dirty="0"/>
              <a:t>?</a:t>
            </a:r>
          </a:p>
          <a:p>
            <a:pPr marL="584200" indent="-571500">
              <a:spcBef>
                <a:spcPts val="100"/>
              </a:spcBef>
              <a:buFont typeface="Arial" charset="0"/>
              <a:buChar char="•"/>
            </a:pPr>
            <a:endParaRPr lang="it-IT" kern="0" spc="-15" dirty="0"/>
          </a:p>
          <a:p>
            <a:pPr marL="12700">
              <a:spcBef>
                <a:spcPts val="100"/>
              </a:spcBef>
            </a:pPr>
            <a:r>
              <a:rPr lang="it-IT" kern="0" spc="-15" dirty="0">
                <a:sym typeface="Wingdings"/>
              </a:rPr>
              <a:t>    OR.   ?</a:t>
            </a:r>
            <a:endParaRPr lang="it-IT" kern="0" spc="-15" dirty="0"/>
          </a:p>
        </p:txBody>
      </p:sp>
    </p:spTree>
    <p:extLst>
      <p:ext uri="{BB962C8B-B14F-4D97-AF65-F5344CB8AC3E}">
        <p14:creationId xmlns:p14="http://schemas.microsoft.com/office/powerpoint/2010/main" val="13993758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022" y="251586"/>
            <a:ext cx="9396578" cy="16126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H</a:t>
            </a:r>
            <a:r>
              <a:rPr spc="-25" dirty="0"/>
              <a:t>o</a:t>
            </a:r>
            <a:r>
              <a:rPr spc="-60" dirty="0"/>
              <a:t>m</a:t>
            </a:r>
            <a:r>
              <a:rPr spc="-65" dirty="0"/>
              <a:t>e</a:t>
            </a:r>
            <a:r>
              <a:rPr spc="-100" dirty="0"/>
              <a:t>w</a:t>
            </a:r>
            <a:r>
              <a:rPr spc="-35" dirty="0"/>
              <a:t>o</a:t>
            </a:r>
            <a:r>
              <a:rPr spc="-40" dirty="0"/>
              <a:t>r</a:t>
            </a:r>
            <a:r>
              <a:rPr spc="-5" dirty="0"/>
              <a:t>k</a:t>
            </a:r>
            <a:r>
              <a:rPr lang="it-IT" spc="-5" dirty="0"/>
              <a:t> </a:t>
            </a:r>
            <a:r>
              <a:rPr lang="mr-IN" spc="-5" dirty="0"/>
              <a:t>–</a:t>
            </a:r>
            <a:r>
              <a:rPr lang="it-IT" spc="-5" dirty="0"/>
              <a:t> PAGINA DOCENTE</a:t>
            </a:r>
            <a:br>
              <a:rPr lang="it-IT" spc="-5" dirty="0"/>
            </a:br>
            <a:br>
              <a:rPr lang="it-IT" sz="3200" spc="-5" dirty="0"/>
            </a:b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56056" y="1124793"/>
            <a:ext cx="6121400" cy="264096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5" dirty="0">
                <a:latin typeface="Calibri"/>
                <a:cs typeface="Calibri"/>
              </a:rPr>
              <a:t>Exercise </a:t>
            </a:r>
            <a:r>
              <a:rPr sz="2600" dirty="0">
                <a:latin typeface="Calibri"/>
                <a:cs typeface="Calibri"/>
              </a:rPr>
              <a:t>2:</a:t>
            </a:r>
            <a:endParaRPr sz="20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200" spc="-5" dirty="0">
                <a:latin typeface="Calibri"/>
                <a:cs typeface="Calibri"/>
              </a:rPr>
              <a:t>on </a:t>
            </a:r>
            <a:r>
              <a:rPr sz="2200" spc="-10" dirty="0">
                <a:latin typeface="Calibri"/>
                <a:cs typeface="Calibri"/>
              </a:rPr>
              <a:t>the brink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endParaRPr sz="2200" dirty="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200" spc="-5" dirty="0">
                <a:latin typeface="Calibri"/>
                <a:cs typeface="Calibri"/>
              </a:rPr>
              <a:t>on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20" dirty="0">
                <a:latin typeface="Calibri"/>
                <a:cs typeface="Calibri"/>
              </a:rPr>
              <a:t>verge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200" spc="-5" dirty="0">
                <a:latin typeface="Calibri"/>
                <a:cs typeface="Calibri"/>
              </a:rPr>
              <a:t>on the cusp</a:t>
            </a:r>
            <a:r>
              <a:rPr sz="2200" spc="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</a:t>
            </a:r>
            <a:endParaRPr sz="22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5" dirty="0">
                <a:latin typeface="Calibri"/>
                <a:cs typeface="Calibri"/>
              </a:rPr>
              <a:t>Exercise </a:t>
            </a:r>
            <a:r>
              <a:rPr sz="2600" dirty="0">
                <a:latin typeface="Calibri"/>
                <a:cs typeface="Calibri"/>
              </a:rPr>
              <a:t>5: </a:t>
            </a:r>
            <a:r>
              <a:rPr sz="2600" spc="-5" dirty="0">
                <a:latin typeface="Calibri"/>
                <a:cs typeface="Calibri"/>
              </a:rPr>
              <a:t>unusual animal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sounds</a:t>
            </a:r>
            <a:endParaRPr sz="26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605"/>
              </a:spcBef>
              <a:buFont typeface="Arial"/>
              <a:buChar char="•"/>
              <a:tabLst>
                <a:tab pos="241300" algn="l"/>
              </a:tabLst>
            </a:pPr>
            <a:r>
              <a:rPr sz="2600" spc="-15" dirty="0">
                <a:latin typeface="Calibri"/>
                <a:cs typeface="Calibri"/>
              </a:rPr>
              <a:t>Exercise </a:t>
            </a:r>
            <a:r>
              <a:rPr sz="2600" dirty="0">
                <a:latin typeface="Calibri"/>
                <a:cs typeface="Calibri"/>
              </a:rPr>
              <a:t>6: </a:t>
            </a:r>
            <a:r>
              <a:rPr sz="2600" spc="-15" dirty="0">
                <a:latin typeface="Calibri"/>
                <a:cs typeface="Calibri"/>
              </a:rPr>
              <a:t>groups/sets </a:t>
            </a:r>
            <a:r>
              <a:rPr sz="2600" spc="-5" dirty="0">
                <a:latin typeface="Calibri"/>
                <a:cs typeface="Calibri"/>
              </a:rPr>
              <a:t>of animals and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fruits</a:t>
            </a:r>
            <a:endParaRPr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123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6036" y="94868"/>
            <a:ext cx="824484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t-IT" spc="-170" dirty="0"/>
              <a:t>«DISPENSA» </a:t>
            </a:r>
            <a:r>
              <a:rPr lang="it-IT" spc="-170" dirty="0">
                <a:sym typeface="Wingdings" pitchFamily="2" charset="2"/>
              </a:rPr>
              <a:t> ACTIVITIES</a:t>
            </a:r>
            <a:endParaRPr spc="-17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B829F2C-5FE4-0843-813C-1A3F605BA8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9" t="10800" r="179" b="3403"/>
          <a:stretch/>
        </p:blipFill>
        <p:spPr>
          <a:xfrm>
            <a:off x="2590800" y="1083303"/>
            <a:ext cx="4542034" cy="567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73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228600"/>
            <a:ext cx="6531458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60" dirty="0"/>
              <a:t>The</a:t>
            </a:r>
            <a:r>
              <a:rPr sz="4400" spc="-400" dirty="0"/>
              <a:t> </a:t>
            </a:r>
            <a:r>
              <a:rPr sz="4400" spc="-190" dirty="0"/>
              <a:t>course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1143000" y="720340"/>
            <a:ext cx="8381012" cy="6037422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 marR="479425">
              <a:lnSpc>
                <a:spcPct val="70000"/>
              </a:lnSpc>
              <a:spcBef>
                <a:spcPts val="960"/>
              </a:spcBef>
              <a:tabLst>
                <a:tab pos="241300" algn="l"/>
              </a:tabLst>
            </a:pPr>
            <a:endParaRPr sz="2400" dirty="0">
              <a:latin typeface="Trebuchet MS"/>
              <a:cs typeface="Trebuchet MS"/>
            </a:endParaRPr>
          </a:p>
          <a:p>
            <a:pPr marL="241300" indent="-228600">
              <a:lnSpc>
                <a:spcPts val="2900"/>
              </a:lnSpc>
              <a:spcBef>
                <a:spcPts val="869"/>
              </a:spcBef>
              <a:buFont typeface="Arial"/>
              <a:buChar char="•"/>
              <a:tabLst>
                <a:tab pos="241300" algn="l"/>
              </a:tabLst>
            </a:pPr>
            <a:r>
              <a:rPr sz="2600" b="1" spc="-204" dirty="0">
                <a:latin typeface="Trebuchet MS"/>
                <a:cs typeface="Trebuchet MS"/>
              </a:rPr>
              <a:t>4 </a:t>
            </a:r>
            <a:r>
              <a:rPr sz="2600" b="1" spc="-130" dirty="0">
                <a:latin typeface="Trebuchet MS"/>
                <a:cs typeface="Trebuchet MS"/>
              </a:rPr>
              <a:t>main</a:t>
            </a:r>
            <a:r>
              <a:rPr sz="2600" b="1" spc="-210" dirty="0">
                <a:latin typeface="Trebuchet MS"/>
                <a:cs typeface="Trebuchet MS"/>
              </a:rPr>
              <a:t> </a:t>
            </a:r>
            <a:r>
              <a:rPr sz="2600" b="1" spc="-140" dirty="0">
                <a:latin typeface="Trebuchet MS"/>
                <a:cs typeface="Trebuchet MS"/>
              </a:rPr>
              <a:t>topics</a:t>
            </a:r>
            <a:endParaRPr lang="it-IT" sz="2600" b="1" spc="-140" dirty="0">
              <a:latin typeface="Trebuchet MS"/>
              <a:cs typeface="Trebuchet MS"/>
            </a:endParaRPr>
          </a:p>
          <a:p>
            <a:pPr marL="241300" indent="-228600">
              <a:lnSpc>
                <a:spcPts val="2900"/>
              </a:lnSpc>
              <a:spcBef>
                <a:spcPts val="869"/>
              </a:spcBef>
              <a:buFont typeface="Arial"/>
              <a:buChar char="•"/>
              <a:tabLst>
                <a:tab pos="241300" algn="l"/>
              </a:tabLst>
            </a:pPr>
            <a:endParaRPr sz="2600" dirty="0">
              <a:latin typeface="Trebuchet MS"/>
              <a:cs typeface="Trebuchet MS"/>
            </a:endParaRPr>
          </a:p>
          <a:p>
            <a:pPr marL="698500" marR="99060" lvl="1" indent="-228600">
              <a:lnSpc>
                <a:spcPct val="70000"/>
              </a:lnSpc>
              <a:spcBef>
                <a:spcPts val="715"/>
              </a:spcBef>
              <a:buFont typeface="Arial"/>
              <a:buChar char="•"/>
              <a:tabLst>
                <a:tab pos="698500" algn="l"/>
              </a:tabLst>
            </a:pPr>
            <a:r>
              <a:rPr sz="2600" spc="-114" dirty="0">
                <a:latin typeface="Trebuchet MS"/>
                <a:cs typeface="Trebuchet MS"/>
              </a:rPr>
              <a:t>the</a:t>
            </a:r>
            <a:r>
              <a:rPr sz="2600" spc="-210" dirty="0">
                <a:latin typeface="Trebuchet MS"/>
                <a:cs typeface="Trebuchet MS"/>
              </a:rPr>
              <a:t> </a:t>
            </a:r>
            <a:r>
              <a:rPr sz="2600" b="1" spc="-17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Internet</a:t>
            </a:r>
            <a:r>
              <a:rPr sz="2600" spc="-170" dirty="0">
                <a:latin typeface="Trebuchet MS"/>
                <a:cs typeface="Trebuchet MS"/>
              </a:rPr>
              <a:t>,</a:t>
            </a:r>
            <a:r>
              <a:rPr sz="2600" spc="-190" dirty="0">
                <a:latin typeface="Trebuchet MS"/>
                <a:cs typeface="Trebuchet MS"/>
              </a:rPr>
              <a:t> </a:t>
            </a:r>
            <a:r>
              <a:rPr sz="2600" spc="-114" dirty="0">
                <a:latin typeface="Trebuchet MS"/>
                <a:cs typeface="Trebuchet MS"/>
              </a:rPr>
              <a:t>search</a:t>
            </a:r>
            <a:r>
              <a:rPr sz="2600" spc="-220" dirty="0">
                <a:latin typeface="Trebuchet MS"/>
                <a:cs typeface="Trebuchet MS"/>
              </a:rPr>
              <a:t> </a:t>
            </a:r>
            <a:r>
              <a:rPr sz="2600" spc="-90" dirty="0">
                <a:latin typeface="Trebuchet MS"/>
                <a:cs typeface="Trebuchet MS"/>
              </a:rPr>
              <a:t>engines</a:t>
            </a:r>
            <a:r>
              <a:rPr sz="2600" spc="-229" dirty="0">
                <a:latin typeface="Trebuchet MS"/>
                <a:cs typeface="Trebuchet MS"/>
              </a:rPr>
              <a:t> </a:t>
            </a:r>
            <a:r>
              <a:rPr sz="2600" spc="-85" dirty="0">
                <a:latin typeface="Trebuchet MS"/>
                <a:cs typeface="Trebuchet MS"/>
              </a:rPr>
              <a:t>and</a:t>
            </a:r>
            <a:r>
              <a:rPr sz="2600" spc="-210" dirty="0">
                <a:latin typeface="Trebuchet MS"/>
                <a:cs typeface="Trebuchet MS"/>
              </a:rPr>
              <a:t> </a:t>
            </a:r>
            <a:r>
              <a:rPr sz="2600" spc="-100" dirty="0">
                <a:latin typeface="Trebuchet MS"/>
                <a:cs typeface="Trebuchet MS"/>
              </a:rPr>
              <a:t>online</a:t>
            </a:r>
            <a:r>
              <a:rPr sz="2600" spc="-215" dirty="0">
                <a:latin typeface="Trebuchet MS"/>
                <a:cs typeface="Trebuchet MS"/>
              </a:rPr>
              <a:t> </a:t>
            </a:r>
            <a:r>
              <a:rPr sz="2600" spc="-95" dirty="0">
                <a:latin typeface="Trebuchet MS"/>
                <a:cs typeface="Trebuchet MS"/>
              </a:rPr>
              <a:t>resources</a:t>
            </a:r>
            <a:r>
              <a:rPr sz="2600" spc="-229" dirty="0">
                <a:latin typeface="Trebuchet MS"/>
                <a:cs typeface="Trebuchet MS"/>
              </a:rPr>
              <a:t> </a:t>
            </a:r>
            <a:r>
              <a:rPr sz="2600" spc="-125" dirty="0">
                <a:latin typeface="Trebuchet MS"/>
                <a:cs typeface="Trebuchet MS"/>
              </a:rPr>
              <a:t>for  </a:t>
            </a:r>
            <a:r>
              <a:rPr sz="2600" spc="-120" dirty="0" err="1">
                <a:latin typeface="Trebuchet MS"/>
                <a:cs typeface="Trebuchet MS"/>
              </a:rPr>
              <a:t>specialised</a:t>
            </a:r>
            <a:r>
              <a:rPr sz="2600" spc="-235" dirty="0">
                <a:latin typeface="Trebuchet MS"/>
                <a:cs typeface="Trebuchet MS"/>
              </a:rPr>
              <a:t> </a:t>
            </a:r>
            <a:r>
              <a:rPr sz="2600" spc="-110" dirty="0">
                <a:latin typeface="Trebuchet MS"/>
                <a:cs typeface="Trebuchet MS"/>
              </a:rPr>
              <a:t>translation</a:t>
            </a:r>
            <a:r>
              <a:rPr lang="it-IT" sz="2600" spc="-110" dirty="0">
                <a:latin typeface="Trebuchet MS"/>
                <a:cs typeface="Trebuchet MS"/>
              </a:rPr>
              <a:t>/</a:t>
            </a:r>
            <a:r>
              <a:rPr lang="it-IT" sz="2600" spc="-110" dirty="0" err="1">
                <a:latin typeface="Trebuchet MS"/>
                <a:cs typeface="Trebuchet MS"/>
              </a:rPr>
              <a:t>interpreting</a:t>
            </a:r>
            <a:endParaRPr lang="it-IT" sz="2600" spc="-110" dirty="0">
              <a:latin typeface="Trebuchet MS"/>
              <a:cs typeface="Trebuchet MS"/>
            </a:endParaRPr>
          </a:p>
          <a:p>
            <a:pPr marL="469900" marR="99060" lvl="1">
              <a:lnSpc>
                <a:spcPct val="70000"/>
              </a:lnSpc>
              <a:spcBef>
                <a:spcPts val="715"/>
              </a:spcBef>
              <a:tabLst>
                <a:tab pos="698500" algn="l"/>
              </a:tabLst>
            </a:pPr>
            <a:endParaRPr sz="2600" dirty="0">
              <a:latin typeface="Trebuchet MS"/>
              <a:cs typeface="Trebuchet MS"/>
            </a:endParaRPr>
          </a:p>
          <a:p>
            <a:pPr marL="698500" lvl="1" indent="-228600">
              <a:lnSpc>
                <a:spcPts val="2220"/>
              </a:lnSpc>
              <a:buFont typeface="Arial"/>
              <a:buChar char="•"/>
              <a:tabLst>
                <a:tab pos="698500" algn="l"/>
              </a:tabLst>
            </a:pPr>
            <a:r>
              <a:rPr sz="2600" spc="-105" dirty="0">
                <a:latin typeface="Trebuchet MS"/>
                <a:cs typeface="Trebuchet MS"/>
              </a:rPr>
              <a:t>overview </a:t>
            </a:r>
            <a:r>
              <a:rPr sz="2600" spc="-100" dirty="0">
                <a:latin typeface="Trebuchet MS"/>
                <a:cs typeface="Trebuchet MS"/>
              </a:rPr>
              <a:t>of </a:t>
            </a:r>
            <a:r>
              <a:rPr sz="2600" b="1" spc="-14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computer-assisted </a:t>
            </a:r>
            <a:r>
              <a:rPr sz="2600" b="1" spc="-13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translation</a:t>
            </a:r>
            <a:r>
              <a:rPr sz="2600" b="1" spc="-45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2600" b="1" spc="-21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(CAT)</a:t>
            </a:r>
            <a:endParaRPr sz="2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pPr marL="697865" marR="1141095">
              <a:lnSpc>
                <a:spcPct val="70000"/>
              </a:lnSpc>
              <a:spcBef>
                <a:spcPts val="470"/>
              </a:spcBef>
            </a:pPr>
            <a:r>
              <a:rPr sz="2600" b="1" spc="-13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tools</a:t>
            </a:r>
            <a:r>
              <a:rPr sz="2600" spc="-130" dirty="0">
                <a:latin typeface="Trebuchet MS"/>
                <a:cs typeface="Trebuchet MS"/>
              </a:rPr>
              <a:t>: </a:t>
            </a:r>
            <a:r>
              <a:rPr sz="2600" spc="-110" dirty="0">
                <a:latin typeface="Trebuchet MS"/>
                <a:cs typeface="Trebuchet MS"/>
              </a:rPr>
              <a:t>translation </a:t>
            </a:r>
            <a:r>
              <a:rPr sz="2600" spc="-90" dirty="0">
                <a:latin typeface="Trebuchet MS"/>
                <a:cs typeface="Trebuchet MS"/>
              </a:rPr>
              <a:t>memory </a:t>
            </a:r>
            <a:r>
              <a:rPr sz="2600" spc="-50" dirty="0">
                <a:latin typeface="Trebuchet MS"/>
                <a:cs typeface="Trebuchet MS"/>
              </a:rPr>
              <a:t>(TM)</a:t>
            </a:r>
            <a:r>
              <a:rPr sz="2600" spc="-605" dirty="0">
                <a:latin typeface="Trebuchet MS"/>
                <a:cs typeface="Trebuchet MS"/>
              </a:rPr>
              <a:t> </a:t>
            </a:r>
            <a:r>
              <a:rPr sz="2600" spc="-114" dirty="0">
                <a:latin typeface="Trebuchet MS"/>
                <a:cs typeface="Trebuchet MS"/>
              </a:rPr>
              <a:t>software </a:t>
            </a:r>
            <a:r>
              <a:rPr sz="2600" spc="-85" dirty="0">
                <a:latin typeface="Trebuchet MS"/>
                <a:cs typeface="Trebuchet MS"/>
              </a:rPr>
              <a:t>and  </a:t>
            </a:r>
            <a:r>
              <a:rPr sz="2600" spc="-100" dirty="0">
                <a:latin typeface="Trebuchet MS"/>
                <a:cs typeface="Trebuchet MS"/>
              </a:rPr>
              <a:t>terminology </a:t>
            </a:r>
            <a:r>
              <a:rPr sz="2600" spc="-105" dirty="0">
                <a:latin typeface="Trebuchet MS"/>
                <a:cs typeface="Trebuchet MS"/>
              </a:rPr>
              <a:t>management</a:t>
            </a:r>
            <a:r>
              <a:rPr sz="2600" spc="-325" dirty="0">
                <a:latin typeface="Trebuchet MS"/>
                <a:cs typeface="Trebuchet MS"/>
              </a:rPr>
              <a:t> </a:t>
            </a:r>
            <a:r>
              <a:rPr sz="2600" spc="-120" dirty="0">
                <a:latin typeface="Trebuchet MS"/>
                <a:cs typeface="Trebuchet MS"/>
              </a:rPr>
              <a:t>packages</a:t>
            </a:r>
            <a:endParaRPr lang="it-IT" sz="2600" spc="-120" dirty="0">
              <a:latin typeface="Trebuchet MS"/>
              <a:cs typeface="Trebuchet MS"/>
            </a:endParaRPr>
          </a:p>
          <a:p>
            <a:pPr marL="697865" marR="1141095">
              <a:lnSpc>
                <a:spcPct val="70000"/>
              </a:lnSpc>
              <a:spcBef>
                <a:spcPts val="470"/>
              </a:spcBef>
            </a:pPr>
            <a:endParaRPr sz="2600" dirty="0">
              <a:latin typeface="Trebuchet MS"/>
              <a:cs typeface="Trebuchet MS"/>
            </a:endParaRPr>
          </a:p>
          <a:p>
            <a:pPr marL="698500" marR="5080" lvl="1" indent="-228600">
              <a:lnSpc>
                <a:spcPct val="701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</a:tabLst>
            </a:pPr>
            <a:r>
              <a:rPr sz="2600" spc="-105" dirty="0">
                <a:latin typeface="Trebuchet MS"/>
                <a:cs typeface="Trebuchet MS"/>
              </a:rPr>
              <a:t>overview </a:t>
            </a:r>
            <a:r>
              <a:rPr sz="2600" spc="-100" dirty="0">
                <a:latin typeface="Trebuchet MS"/>
                <a:cs typeface="Trebuchet MS"/>
              </a:rPr>
              <a:t>of </a:t>
            </a:r>
            <a:r>
              <a:rPr sz="2600" b="1" spc="-15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machine </a:t>
            </a:r>
            <a:r>
              <a:rPr sz="2600" b="1" spc="-13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translation </a:t>
            </a:r>
            <a:r>
              <a:rPr sz="2600" spc="-105" dirty="0">
                <a:latin typeface="Trebuchet MS"/>
                <a:cs typeface="Trebuchet MS"/>
              </a:rPr>
              <a:t>(MT), </a:t>
            </a:r>
            <a:r>
              <a:rPr sz="2600" spc="-110" dirty="0">
                <a:latin typeface="Trebuchet MS"/>
                <a:cs typeface="Trebuchet MS"/>
              </a:rPr>
              <a:t>including</a:t>
            </a:r>
            <a:r>
              <a:rPr sz="2600" spc="-600" dirty="0">
                <a:latin typeface="Trebuchet MS"/>
                <a:cs typeface="Trebuchet MS"/>
              </a:rPr>
              <a:t> </a:t>
            </a:r>
            <a:r>
              <a:rPr sz="2600" spc="-165" dirty="0">
                <a:latin typeface="Trebuchet MS"/>
                <a:cs typeface="Trebuchet MS"/>
              </a:rPr>
              <a:t>pre-,  </a:t>
            </a:r>
            <a:r>
              <a:rPr sz="2600" spc="-110" dirty="0">
                <a:latin typeface="Trebuchet MS"/>
                <a:cs typeface="Trebuchet MS"/>
              </a:rPr>
              <a:t>post-editing </a:t>
            </a:r>
            <a:r>
              <a:rPr sz="2600" spc="-85" dirty="0">
                <a:latin typeface="Trebuchet MS"/>
                <a:cs typeface="Trebuchet MS"/>
              </a:rPr>
              <a:t>and </a:t>
            </a:r>
            <a:r>
              <a:rPr sz="2600" spc="-120" dirty="0">
                <a:latin typeface="Trebuchet MS"/>
                <a:cs typeface="Trebuchet MS"/>
              </a:rPr>
              <a:t>controlled</a:t>
            </a:r>
            <a:r>
              <a:rPr sz="2600" spc="-450" dirty="0">
                <a:latin typeface="Trebuchet MS"/>
                <a:cs typeface="Trebuchet MS"/>
              </a:rPr>
              <a:t> </a:t>
            </a:r>
            <a:r>
              <a:rPr sz="2600" spc="-105" dirty="0">
                <a:latin typeface="Trebuchet MS"/>
                <a:cs typeface="Trebuchet MS"/>
              </a:rPr>
              <a:t>language</a:t>
            </a:r>
            <a:endParaRPr lang="it-IT" sz="2600" spc="-105" dirty="0">
              <a:latin typeface="Trebuchet MS"/>
              <a:cs typeface="Trebuchet MS"/>
            </a:endParaRPr>
          </a:p>
          <a:p>
            <a:pPr marL="469900" marR="5080" lvl="1">
              <a:lnSpc>
                <a:spcPct val="70100"/>
              </a:lnSpc>
              <a:spcBef>
                <a:spcPts val="490"/>
              </a:spcBef>
              <a:tabLst>
                <a:tab pos="698500" algn="l"/>
              </a:tabLst>
            </a:pPr>
            <a:endParaRPr lang="it-IT" sz="2600" spc="-105" dirty="0">
              <a:latin typeface="Trebuchet MS"/>
              <a:cs typeface="Trebuchet MS"/>
            </a:endParaRPr>
          </a:p>
          <a:p>
            <a:pPr marL="698500" marR="5080" lvl="1" indent="-228600">
              <a:lnSpc>
                <a:spcPct val="70100"/>
              </a:lnSpc>
              <a:spcBef>
                <a:spcPts val="490"/>
              </a:spcBef>
              <a:buFont typeface="Arial"/>
              <a:buChar char="•"/>
              <a:tabLst>
                <a:tab pos="698500" algn="l"/>
              </a:tabLst>
            </a:pPr>
            <a:r>
              <a:rPr lang="it-IT" sz="2600" spc="-105" dirty="0">
                <a:latin typeface="Trebuchet MS"/>
                <a:cs typeface="Trebuchet MS"/>
              </a:rPr>
              <a:t>corpora for </a:t>
            </a:r>
            <a:r>
              <a:rPr lang="it-IT" sz="2600" b="1" spc="-135" dirty="0" err="1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specialised</a:t>
            </a:r>
            <a:r>
              <a:rPr lang="it-IT" sz="2600" b="1" spc="-13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it-IT" sz="2600" b="1" spc="-135" dirty="0" err="1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translation</a:t>
            </a:r>
            <a:r>
              <a:rPr lang="it-IT" sz="2600" spc="-105" dirty="0">
                <a:latin typeface="Trebuchet MS"/>
                <a:cs typeface="Trebuchet MS"/>
              </a:rPr>
              <a:t>.</a:t>
            </a:r>
          </a:p>
          <a:p>
            <a:pPr marL="469900" marR="5080" lvl="1">
              <a:lnSpc>
                <a:spcPct val="70100"/>
              </a:lnSpc>
              <a:spcBef>
                <a:spcPts val="490"/>
              </a:spcBef>
              <a:tabLst>
                <a:tab pos="698500" algn="l"/>
              </a:tabLst>
            </a:pPr>
            <a:endParaRPr sz="2600" dirty="0">
              <a:latin typeface="Trebuchet MS"/>
              <a:cs typeface="Trebuchet MS"/>
            </a:endParaRPr>
          </a:p>
          <a:p>
            <a:pPr marL="241300" marR="200660" indent="-228600">
              <a:lnSpc>
                <a:spcPct val="70000"/>
              </a:lnSpc>
              <a:spcBef>
                <a:spcPts val="1805"/>
              </a:spcBef>
              <a:buFont typeface="Arial"/>
              <a:buChar char="•"/>
              <a:tabLst>
                <a:tab pos="241300" algn="l"/>
              </a:tabLst>
            </a:pPr>
            <a:r>
              <a:rPr sz="2400" spc="-114" dirty="0">
                <a:latin typeface="Trebuchet MS"/>
                <a:cs typeface="Trebuchet MS"/>
              </a:rPr>
              <a:t>All</a:t>
            </a:r>
            <a:r>
              <a:rPr sz="2400" spc="-195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students</a:t>
            </a:r>
            <a:r>
              <a:rPr sz="2400" spc="-185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should</a:t>
            </a:r>
            <a:r>
              <a:rPr sz="2400" spc="-185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have</a:t>
            </a:r>
            <a:r>
              <a:rPr sz="2400" spc="-18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access</a:t>
            </a:r>
            <a:r>
              <a:rPr sz="2400" spc="-215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to</a:t>
            </a:r>
            <a:r>
              <a:rPr sz="2400" spc="-185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online</a:t>
            </a:r>
            <a:r>
              <a:rPr sz="2400" spc="-160" dirty="0">
                <a:latin typeface="Trebuchet MS"/>
                <a:cs typeface="Trebuchet MS"/>
              </a:rPr>
              <a:t> </a:t>
            </a:r>
            <a:r>
              <a:rPr sz="2400" b="1" spc="-14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computers</a:t>
            </a:r>
            <a:r>
              <a:rPr sz="2400" b="1" spc="-195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outside </a:t>
            </a:r>
            <a:r>
              <a:rPr lang="it-IT" sz="2400" spc="-90" dirty="0">
                <a:latin typeface="Trebuchet MS"/>
                <a:cs typeface="Trebuchet MS"/>
              </a:rPr>
              <a:t>and inside</a:t>
            </a:r>
            <a:r>
              <a:rPr sz="2400" spc="-90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class</a:t>
            </a:r>
            <a:endParaRPr sz="24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29140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9171" y="381000"/>
            <a:ext cx="5845658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90" dirty="0"/>
              <a:t>Housekeeping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1524000" y="1219200"/>
            <a:ext cx="7467600" cy="36413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229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endParaRPr lang="it-IT" sz="2800" spc="-110" dirty="0">
              <a:latin typeface="Trebuchet MS"/>
              <a:cs typeface="Trebuchet MS"/>
            </a:endParaRPr>
          </a:p>
          <a:p>
            <a:pPr marL="12700">
              <a:lnSpc>
                <a:spcPts val="3229"/>
              </a:lnSpc>
              <a:spcBef>
                <a:spcPts val="95"/>
              </a:spcBef>
              <a:tabLst>
                <a:tab pos="241300" algn="l"/>
              </a:tabLst>
            </a:pPr>
            <a:endParaRPr lang="it-IT" sz="2800" spc="-110" dirty="0">
              <a:latin typeface="Trebuchet MS"/>
              <a:cs typeface="Trebuchet MS"/>
            </a:endParaRPr>
          </a:p>
          <a:p>
            <a:pPr marL="241300" indent="-228600">
              <a:lnSpc>
                <a:spcPts val="3229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10" dirty="0">
                <a:latin typeface="Trebuchet MS"/>
                <a:cs typeface="Trebuchet MS"/>
              </a:rPr>
              <a:t>Info</a:t>
            </a:r>
            <a:r>
              <a:rPr lang="it-IT" sz="2800" spc="-110" dirty="0">
                <a:latin typeface="Trebuchet MS"/>
                <a:cs typeface="Trebuchet MS"/>
              </a:rPr>
              <a:t>: </a:t>
            </a:r>
            <a:r>
              <a:rPr lang="it-IT" spc="-110" dirty="0">
                <a:latin typeface="Trebuchet MS"/>
                <a:cs typeface="Trebuchet MS"/>
              </a:rPr>
              <a:t>https://</a:t>
            </a:r>
            <a:r>
              <a:rPr lang="it-IT" spc="-110" dirty="0" err="1">
                <a:latin typeface="Trebuchet MS"/>
                <a:cs typeface="Trebuchet MS"/>
              </a:rPr>
              <a:t>docenti.unimc.it</a:t>
            </a:r>
            <a:r>
              <a:rPr lang="it-IT" spc="-110" dirty="0">
                <a:latin typeface="Trebuchet MS"/>
                <a:cs typeface="Trebuchet MS"/>
              </a:rPr>
              <a:t>/</a:t>
            </a:r>
            <a:r>
              <a:rPr lang="it-IT" spc="-110" dirty="0" err="1">
                <a:latin typeface="Trebuchet MS"/>
                <a:cs typeface="Trebuchet MS"/>
              </a:rPr>
              <a:t>f.raffi</a:t>
            </a:r>
            <a:r>
              <a:rPr lang="it-IT" spc="-110" dirty="0">
                <a:latin typeface="Trebuchet MS"/>
                <a:cs typeface="Trebuchet MS"/>
              </a:rPr>
              <a:t>/</a:t>
            </a:r>
            <a:r>
              <a:rPr lang="it-IT" spc="-110" dirty="0" err="1">
                <a:latin typeface="Trebuchet MS"/>
                <a:cs typeface="Trebuchet MS"/>
              </a:rPr>
              <a:t>courses</a:t>
            </a:r>
            <a:endParaRPr lang="it-IT" sz="1600" dirty="0">
              <a:latin typeface="Trebuchet MS"/>
              <a:cs typeface="Trebuchet MS"/>
            </a:endParaRPr>
          </a:p>
          <a:p>
            <a:pPr marL="12700">
              <a:lnSpc>
                <a:spcPts val="3229"/>
              </a:lnSpc>
              <a:spcBef>
                <a:spcPts val="95"/>
              </a:spcBef>
              <a:tabLst>
                <a:tab pos="241300" algn="l"/>
              </a:tabLst>
            </a:pPr>
            <a:r>
              <a:rPr lang="it-IT" sz="2400" spc="-110" dirty="0" err="1">
                <a:latin typeface="Trebuchet MS"/>
                <a:cs typeface="Trebuchet MS"/>
              </a:rPr>
              <a:t>If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65" dirty="0" err="1">
                <a:latin typeface="Trebuchet MS"/>
                <a:cs typeface="Trebuchet MS"/>
              </a:rPr>
              <a:t>you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110" dirty="0" err="1">
                <a:latin typeface="Trebuchet MS"/>
                <a:cs typeface="Trebuchet MS"/>
              </a:rPr>
              <a:t>have</a:t>
            </a:r>
            <a:r>
              <a:rPr lang="it-IT" sz="2400" spc="-175" dirty="0">
                <a:latin typeface="Trebuchet MS"/>
                <a:cs typeface="Trebuchet MS"/>
              </a:rPr>
              <a:t> </a:t>
            </a:r>
            <a:r>
              <a:rPr lang="it-IT" sz="2400" spc="-114" dirty="0">
                <a:latin typeface="Trebuchet MS"/>
                <a:cs typeface="Trebuchet MS"/>
              </a:rPr>
              <a:t>a</a:t>
            </a:r>
            <a:r>
              <a:rPr lang="it-IT" sz="2400" spc="-185" dirty="0">
                <a:latin typeface="Trebuchet MS"/>
                <a:cs typeface="Trebuchet MS"/>
              </a:rPr>
              <a:t> </a:t>
            </a:r>
            <a:r>
              <a:rPr lang="it-IT" sz="2400" spc="-125" dirty="0" err="1">
                <a:latin typeface="Trebuchet MS"/>
                <a:cs typeface="Trebuchet MS"/>
              </a:rPr>
              <a:t>problem</a:t>
            </a:r>
            <a:r>
              <a:rPr lang="it-IT" sz="2400" spc="-125" dirty="0">
                <a:latin typeface="Trebuchet MS"/>
                <a:cs typeface="Trebuchet MS"/>
              </a:rPr>
              <a:t>,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85" dirty="0" err="1">
                <a:latin typeface="Trebuchet MS"/>
                <a:cs typeface="Trebuchet MS"/>
              </a:rPr>
              <a:t>question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65" dirty="0">
                <a:latin typeface="Trebuchet MS"/>
                <a:cs typeface="Trebuchet MS"/>
              </a:rPr>
              <a:t>or</a:t>
            </a:r>
            <a:r>
              <a:rPr lang="it-IT" sz="2400" spc="-180" dirty="0">
                <a:latin typeface="Trebuchet MS"/>
                <a:cs typeface="Trebuchet MS"/>
              </a:rPr>
              <a:t> </a:t>
            </a:r>
            <a:r>
              <a:rPr lang="it-IT" sz="2400" spc="-120" dirty="0" err="1">
                <a:latin typeface="Trebuchet MS"/>
                <a:cs typeface="Trebuchet MS"/>
              </a:rPr>
              <a:t>doubt</a:t>
            </a:r>
            <a:r>
              <a:rPr lang="it-IT" sz="2400" spc="-120" dirty="0">
                <a:latin typeface="Trebuchet MS"/>
                <a:cs typeface="Trebuchet MS"/>
              </a:rPr>
              <a:t>,</a:t>
            </a:r>
            <a:r>
              <a:rPr lang="it-IT" sz="2400" spc="-185" dirty="0">
                <a:latin typeface="Trebuchet MS"/>
                <a:cs typeface="Trebuchet MS"/>
              </a:rPr>
              <a:t> </a:t>
            </a:r>
            <a:r>
              <a:rPr lang="it-IT" sz="2400" spc="-55" dirty="0">
                <a:latin typeface="Trebuchet MS"/>
                <a:cs typeface="Trebuchet MS"/>
              </a:rPr>
              <a:t>do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80" dirty="0" err="1">
                <a:latin typeface="Trebuchet MS"/>
                <a:cs typeface="Trebuchet MS"/>
              </a:rPr>
              <a:t>not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125" dirty="0" err="1">
                <a:latin typeface="Trebuchet MS"/>
                <a:cs typeface="Trebuchet MS"/>
              </a:rPr>
              <a:t>wait</a:t>
            </a:r>
            <a:r>
              <a:rPr lang="it-IT" sz="2400" spc="-190" dirty="0">
                <a:latin typeface="Trebuchet MS"/>
                <a:cs typeface="Trebuchet MS"/>
              </a:rPr>
              <a:t> </a:t>
            </a:r>
            <a:r>
              <a:rPr lang="it-IT" sz="2400" spc="-80" dirty="0">
                <a:latin typeface="Trebuchet MS"/>
                <a:cs typeface="Trebuchet MS"/>
              </a:rPr>
              <a:t>and</a:t>
            </a:r>
            <a:r>
              <a:rPr lang="it-IT" sz="2400" spc="-185" dirty="0">
                <a:latin typeface="Trebuchet MS"/>
                <a:cs typeface="Trebuchet MS"/>
              </a:rPr>
              <a:t> </a:t>
            </a:r>
            <a:r>
              <a:rPr lang="it-IT" sz="2400" spc="-125" dirty="0" err="1">
                <a:latin typeface="Trebuchet MS"/>
                <a:cs typeface="Trebuchet MS"/>
              </a:rPr>
              <a:t>get</a:t>
            </a:r>
            <a:r>
              <a:rPr lang="it-IT" sz="2400" spc="-204" dirty="0">
                <a:latin typeface="Trebuchet MS"/>
                <a:cs typeface="Trebuchet MS"/>
              </a:rPr>
              <a:t> </a:t>
            </a:r>
            <a:r>
              <a:rPr lang="it-IT" sz="2400" spc="-95" dirty="0">
                <a:latin typeface="Trebuchet MS"/>
                <a:cs typeface="Trebuchet MS"/>
              </a:rPr>
              <a:t>in  </a:t>
            </a:r>
            <a:r>
              <a:rPr lang="it-IT" sz="2400" spc="-100" dirty="0" err="1">
                <a:latin typeface="Trebuchet MS"/>
                <a:cs typeface="Trebuchet MS"/>
              </a:rPr>
              <a:t>touch</a:t>
            </a:r>
            <a:r>
              <a:rPr lang="it-IT" sz="2400" spc="-100" dirty="0">
                <a:latin typeface="Trebuchet MS"/>
                <a:cs typeface="Trebuchet MS"/>
              </a:rPr>
              <a:t>!</a:t>
            </a:r>
            <a:endParaRPr lang="it-IT" sz="2400" dirty="0">
              <a:latin typeface="Trebuchet MS"/>
              <a:cs typeface="Trebuchet MS"/>
            </a:endParaRPr>
          </a:p>
          <a:p>
            <a:pPr marL="12700">
              <a:lnSpc>
                <a:spcPts val="3229"/>
              </a:lnSpc>
              <a:spcBef>
                <a:spcPts val="95"/>
              </a:spcBef>
              <a:tabLst>
                <a:tab pos="241300" algn="l"/>
              </a:tabLst>
            </a:pPr>
            <a:endParaRPr sz="2400" dirty="0">
              <a:latin typeface="Trebuchet MS"/>
              <a:cs typeface="Trebuchet MS"/>
            </a:endParaRPr>
          </a:p>
          <a:p>
            <a:pPr marL="12700" marR="153670">
              <a:lnSpc>
                <a:spcPts val="2690"/>
              </a:lnSpc>
              <a:spcBef>
                <a:spcPts val="260"/>
              </a:spcBef>
              <a:tabLst>
                <a:tab pos="241300" algn="l"/>
              </a:tabLst>
            </a:pPr>
            <a:endParaRPr sz="2800" dirty="0">
              <a:latin typeface="Trebuchet MS"/>
              <a:cs typeface="Trebuchet MS"/>
            </a:endParaRPr>
          </a:p>
          <a:p>
            <a:pPr marL="241300" indent="-228600">
              <a:lnSpc>
                <a:spcPts val="288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75" dirty="0">
                <a:latin typeface="Trebuchet MS"/>
                <a:cs typeface="Trebuchet MS"/>
              </a:rPr>
              <a:t>How </a:t>
            </a:r>
            <a:r>
              <a:rPr sz="2800" spc="-65" dirty="0">
                <a:latin typeface="Trebuchet MS"/>
                <a:cs typeface="Trebuchet MS"/>
              </a:rPr>
              <a:t>do </a:t>
            </a:r>
            <a:r>
              <a:rPr sz="2800" spc="-125" dirty="0">
                <a:latin typeface="Trebuchet MS"/>
                <a:cs typeface="Trebuchet MS"/>
              </a:rPr>
              <a:t>we </a:t>
            </a:r>
            <a:r>
              <a:rPr sz="2800" spc="-135" dirty="0">
                <a:latin typeface="Trebuchet MS"/>
                <a:cs typeface="Trebuchet MS"/>
              </a:rPr>
              <a:t>structure </a:t>
            </a:r>
            <a:r>
              <a:rPr sz="2800" spc="-125" dirty="0">
                <a:latin typeface="Trebuchet MS"/>
                <a:cs typeface="Trebuchet MS"/>
              </a:rPr>
              <a:t>the</a:t>
            </a:r>
            <a:r>
              <a:rPr sz="2800" spc="-595" dirty="0">
                <a:latin typeface="Trebuchet MS"/>
                <a:cs typeface="Trebuchet MS"/>
              </a:rPr>
              <a:t> </a:t>
            </a:r>
            <a:r>
              <a:rPr lang="it-IT" sz="2800" spc="-595" dirty="0">
                <a:latin typeface="Trebuchet MS"/>
                <a:cs typeface="Trebuchet MS"/>
              </a:rPr>
              <a:t> </a:t>
            </a:r>
            <a:r>
              <a:rPr sz="2800" spc="-60" dirty="0">
                <a:latin typeface="Trebuchet MS"/>
                <a:cs typeface="Trebuchet MS"/>
              </a:rPr>
              <a:t>class</a:t>
            </a:r>
            <a:r>
              <a:rPr lang="it-IT" sz="2800" spc="-60" dirty="0">
                <a:latin typeface="Trebuchet MS"/>
                <a:cs typeface="Trebuchet MS"/>
              </a:rPr>
              <a:t> (2 </a:t>
            </a:r>
            <a:r>
              <a:rPr lang="it-IT" sz="2800" spc="-60" dirty="0" err="1">
                <a:latin typeface="Trebuchet MS"/>
                <a:cs typeface="Trebuchet MS"/>
              </a:rPr>
              <a:t>sections</a:t>
            </a:r>
            <a:r>
              <a:rPr lang="it-IT" sz="2800" spc="-60" dirty="0">
                <a:latin typeface="Trebuchet MS"/>
                <a:cs typeface="Trebuchet MS"/>
              </a:rPr>
              <a:t>)</a:t>
            </a:r>
            <a:endParaRPr sz="2800" dirty="0">
              <a:latin typeface="Trebuchet MS"/>
              <a:cs typeface="Trebuchet MS"/>
            </a:endParaRPr>
          </a:p>
          <a:p>
            <a:pPr marL="698500" lvl="1" indent="-228600">
              <a:lnSpc>
                <a:spcPts val="2750"/>
              </a:lnSpc>
              <a:buFont typeface="Arial"/>
              <a:buChar char="•"/>
              <a:tabLst>
                <a:tab pos="698500" algn="l"/>
              </a:tabLst>
            </a:pPr>
            <a:r>
              <a:rPr lang="it-IT" sz="2400" b="1" spc="125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THEORY + PRACTICE</a:t>
            </a:r>
            <a:endParaRPr sz="2400" b="1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8682" y="6431686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990000"/>
                </a:solidFill>
                <a:latin typeface="Times New Roman"/>
                <a:cs typeface="Times New Roman"/>
              </a:rPr>
              <a:t>10</a:t>
            </a:r>
            <a:endParaRPr sz="1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71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76200"/>
            <a:ext cx="7988934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80" dirty="0"/>
              <a:t>End-of-</a:t>
            </a:r>
            <a:r>
              <a:rPr lang="it-IT" spc="-180" dirty="0" err="1"/>
              <a:t>course</a:t>
            </a:r>
            <a:r>
              <a:rPr spc="-180" dirty="0"/>
              <a:t> </a:t>
            </a:r>
            <a:r>
              <a:rPr spc="-265" dirty="0"/>
              <a:t>exam </a:t>
            </a:r>
            <a:r>
              <a:rPr spc="520" dirty="0"/>
              <a:t>–</a:t>
            </a:r>
            <a:r>
              <a:rPr spc="-210" dirty="0"/>
              <a:t>info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73934" y="1447800"/>
            <a:ext cx="6705600" cy="32356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0985" algn="just">
              <a:lnSpc>
                <a:spcPts val="2450"/>
              </a:lnSpc>
              <a:spcBef>
                <a:spcPts val="100"/>
              </a:spcBef>
              <a:tabLst>
                <a:tab pos="241300" algn="l"/>
              </a:tabLst>
            </a:pPr>
            <a:endParaRPr lang="it-IT" sz="2800" spc="-185" dirty="0">
              <a:latin typeface="Trebuchet MS"/>
              <a:cs typeface="Trebuchet MS"/>
            </a:endParaRPr>
          </a:p>
          <a:p>
            <a:pPr marL="12700" marR="260985" algn="just">
              <a:lnSpc>
                <a:spcPts val="2450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it-IT" sz="2000" dirty="0"/>
              <a:t>L'esame scritto finale, in lingua inglese, comporterà la verifica dell'acquisizione dei contenuti presentati nel modulo in merito all'impiego di una gamma di strumenti e tecnologie applicabili alla traduzione specialistica per la coppia di lingue inglese-italiano. </a:t>
            </a:r>
          </a:p>
          <a:p>
            <a:pPr marL="12700" marR="260985" algn="just">
              <a:lnSpc>
                <a:spcPts val="2450"/>
              </a:lnSpc>
              <a:spcBef>
                <a:spcPts val="100"/>
              </a:spcBef>
              <a:tabLst>
                <a:tab pos="241300" algn="l"/>
              </a:tabLst>
            </a:pPr>
            <a:endParaRPr lang="it-IT" sz="2000" dirty="0"/>
          </a:p>
          <a:p>
            <a:pPr marL="12700" marR="260985" algn="just">
              <a:lnSpc>
                <a:spcPts val="2450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it-IT" sz="2000" dirty="0"/>
              <a:t>Criteri di valutazione: correttezza tecnica dei contenuti, esaustività e chiarezza, tenendo conto della qualità complessiva dell'inglese utilizzato. </a:t>
            </a:r>
            <a:endParaRPr sz="20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59241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2362200"/>
            <a:ext cx="6769734" cy="16741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t-IT" spc="-210" dirty="0"/>
              <a:t>FAREMO INSIEME DELLE SIMULAZIONI DURANTE LE</a:t>
            </a:r>
            <a:br>
              <a:rPr lang="it-IT" spc="-210" dirty="0"/>
            </a:br>
            <a:r>
              <a:rPr lang="it-IT" spc="-210" dirty="0"/>
              <a:t>ULTIME LEZIONI </a:t>
            </a:r>
            <a:r>
              <a:rPr lang="it-IT" spc="-210" dirty="0">
                <a:sym typeface="Wingdings" pitchFamily="2" charset="2"/>
              </a:rPr>
              <a:t></a:t>
            </a:r>
            <a:endParaRPr spc="-210" dirty="0"/>
          </a:p>
        </p:txBody>
      </p:sp>
    </p:spTree>
    <p:extLst>
      <p:ext uri="{BB962C8B-B14F-4D97-AF65-F5344CB8AC3E}">
        <p14:creationId xmlns:p14="http://schemas.microsoft.com/office/powerpoint/2010/main" val="162991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1524000"/>
            <a:ext cx="7988934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lang="it-IT" spc="-210" dirty="0"/>
              <a:t>OUR FIRST TOPIC:</a:t>
            </a:r>
            <a:br>
              <a:rPr lang="it-IT" spc="-210" dirty="0"/>
            </a:br>
            <a:br>
              <a:rPr lang="it-IT" spc="-210" dirty="0"/>
            </a:br>
            <a:r>
              <a:rPr lang="it-IT" spc="-114" dirty="0"/>
              <a:t>THE</a:t>
            </a:r>
            <a:r>
              <a:rPr lang="it-IT" spc="-210" dirty="0"/>
              <a:t> </a:t>
            </a:r>
            <a:r>
              <a:rPr lang="it-IT" b="1" spc="-170" dirty="0">
                <a:solidFill>
                  <a:schemeClr val="accent1">
                    <a:lumMod val="75000"/>
                  </a:schemeClr>
                </a:solidFill>
              </a:rPr>
              <a:t>INTERNET</a:t>
            </a:r>
            <a:r>
              <a:rPr lang="it-IT" spc="-170" dirty="0"/>
              <a:t>,</a:t>
            </a:r>
            <a:r>
              <a:rPr lang="it-IT" spc="-190" dirty="0"/>
              <a:t> </a:t>
            </a:r>
            <a:r>
              <a:rPr lang="it-IT" spc="-114" dirty="0"/>
              <a:t>SEARCH</a:t>
            </a:r>
            <a:r>
              <a:rPr lang="it-IT" spc="-220" dirty="0"/>
              <a:t> </a:t>
            </a:r>
            <a:r>
              <a:rPr lang="it-IT" spc="-90" dirty="0"/>
              <a:t>ENGINES</a:t>
            </a:r>
            <a:r>
              <a:rPr lang="it-IT" spc="-229" dirty="0"/>
              <a:t> </a:t>
            </a:r>
            <a:r>
              <a:rPr lang="it-IT" spc="-85" dirty="0"/>
              <a:t>AND</a:t>
            </a:r>
            <a:r>
              <a:rPr lang="it-IT" spc="-210" dirty="0"/>
              <a:t> </a:t>
            </a:r>
            <a:r>
              <a:rPr lang="it-IT" spc="-100" dirty="0"/>
              <a:t>ONLINE</a:t>
            </a:r>
            <a:r>
              <a:rPr lang="it-IT" spc="-215" dirty="0"/>
              <a:t> </a:t>
            </a:r>
            <a:r>
              <a:rPr lang="it-IT" spc="-95" dirty="0"/>
              <a:t>RESOURCES</a:t>
            </a:r>
            <a:endParaRPr lang="it-IT" spc="-210" dirty="0"/>
          </a:p>
        </p:txBody>
      </p:sp>
    </p:spTree>
    <p:extLst>
      <p:ext uri="{BB962C8B-B14F-4D97-AF65-F5344CB8AC3E}">
        <p14:creationId xmlns:p14="http://schemas.microsoft.com/office/powerpoint/2010/main" val="1780239078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{A17E4910-2BEB-3444-8FF2-8A3EC9455D17}tf10001069</Template>
  <TotalTime>522</TotalTime>
  <Words>2192</Words>
  <Application>Microsoft Macintosh PowerPoint</Application>
  <PresentationFormat>Presentazione su schermo (4:3)</PresentationFormat>
  <Paragraphs>281</Paragraphs>
  <Slides>32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41" baseType="lpstr">
      <vt:lpstr>Arial</vt:lpstr>
      <vt:lpstr>Calibri</vt:lpstr>
      <vt:lpstr>Calibri Light</vt:lpstr>
      <vt:lpstr>Century Gothic</vt:lpstr>
      <vt:lpstr>Times New Roman</vt:lpstr>
      <vt:lpstr>Trebuchet MS</vt:lpstr>
      <vt:lpstr>Wingdings</vt:lpstr>
      <vt:lpstr>Wingdings 3</vt:lpstr>
      <vt:lpstr>Filo</vt:lpstr>
      <vt:lpstr>Presentazione standard di PowerPoint</vt:lpstr>
      <vt:lpstr>Books on the reading list for this course</vt:lpstr>
      <vt:lpstr>Books on the reading list for this course</vt:lpstr>
      <vt:lpstr>«DISPENSA»  ACTIVITIES</vt:lpstr>
      <vt:lpstr>The course</vt:lpstr>
      <vt:lpstr>Housekeeping</vt:lpstr>
      <vt:lpstr>End-of-course exam –info</vt:lpstr>
      <vt:lpstr>FAREMO INSIEME DELLE SIMULAZIONI DURANTE LE ULTIME LEZIONI </vt:lpstr>
      <vt:lpstr>OUR FIRST TOPIC:  THE INTERNET, SEARCH ENGINES AND ONLINE RESOURCES</vt:lpstr>
      <vt:lpstr>Translation Technology</vt:lpstr>
      <vt:lpstr>Translation technologies</vt:lpstr>
      <vt:lpstr>Degrees of Translation automation</vt:lpstr>
      <vt:lpstr>Degrees of Translation automation</vt:lpstr>
      <vt:lpstr>Tools vs.Resources</vt:lpstr>
      <vt:lpstr>Presentazione standard di PowerPoint</vt:lpstr>
      <vt:lpstr>Extended units of meaning</vt:lpstr>
      <vt:lpstr>Collocation</vt:lpstr>
      <vt:lpstr>Semantic prosody</vt:lpstr>
      <vt:lpstr>Semantic preference</vt:lpstr>
      <vt:lpstr>Colligation</vt:lpstr>
      <vt:lpstr>Presentazione standard di PowerPoint</vt:lpstr>
      <vt:lpstr>’s a translator’s best friend</vt:lpstr>
      <vt:lpstr>After looking at repeated uses in context,</vt:lpstr>
      <vt:lpstr>Tips and tricks for effective Internet searches</vt:lpstr>
      <vt:lpstr>More search options</vt:lpstr>
      <vt:lpstr>’s a translator’s best friend</vt:lpstr>
      <vt:lpstr>Presentazione standard di PowerPoint</vt:lpstr>
      <vt:lpstr>Preferred context-dependent uses and  translating collocations into English</vt:lpstr>
      <vt:lpstr>Investigating marked collocational uses in L2 writing or translations</vt:lpstr>
      <vt:lpstr>Investigating marked collocational uses in L2 writing or translations</vt:lpstr>
      <vt:lpstr>(to) Set in - collocates</vt:lpstr>
      <vt:lpstr>Homework – PAGINA DOCENTE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Traduzione per la Comunicazione  Internazionale – inglese - mod. B</dc:title>
  <dc:creator>Sara Castagnoli</dc:creator>
  <cp:lastModifiedBy>f.raffi@unimc.it</cp:lastModifiedBy>
  <cp:revision>140</cp:revision>
  <dcterms:created xsi:type="dcterms:W3CDTF">2018-02-05T10:00:08Z</dcterms:created>
  <dcterms:modified xsi:type="dcterms:W3CDTF">2023-02-05T16:11:55Z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2017-02-15T00:00:00Z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2018-02-05T00:00:00Z</vt:filetime>
  </property>
</Properties>
</file>