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7"/>
  </p:notesMasterIdLst>
  <p:sldIdLst>
    <p:sldId id="297" r:id="rId2"/>
    <p:sldId id="348" r:id="rId3"/>
    <p:sldId id="349" r:id="rId4"/>
    <p:sldId id="350" r:id="rId5"/>
    <p:sldId id="353" r:id="rId6"/>
    <p:sldId id="316" r:id="rId7"/>
    <p:sldId id="322" r:id="rId8"/>
    <p:sldId id="325" r:id="rId9"/>
    <p:sldId id="327" r:id="rId10"/>
    <p:sldId id="328" r:id="rId11"/>
    <p:sldId id="330" r:id="rId12"/>
    <p:sldId id="332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51" r:id="rId21"/>
    <p:sldId id="317" r:id="rId22"/>
    <p:sldId id="318" r:id="rId23"/>
    <p:sldId id="319" r:id="rId24"/>
    <p:sldId id="320" r:id="rId25"/>
    <p:sldId id="321" r:id="rId2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028"/>
    <p:restoredTop sz="94559"/>
  </p:normalViewPr>
  <p:slideViewPr>
    <p:cSldViewPr>
      <p:cViewPr varScale="1">
        <p:scale>
          <a:sx n="40" d="100"/>
          <a:sy n="40" d="100"/>
        </p:scale>
        <p:origin x="200" y="2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CF34D-D099-3041-B1C8-F55F9B379288}" type="datetimeFigureOut">
              <a:rPr lang="it-IT" smtClean="0"/>
              <a:t>18/02/23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A637-6D25-D949-A82E-873E671D16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94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12ECF0-49EF-EA48-9C72-0F4DFD20AC48}" type="slidenum">
              <a:rPr lang="it-IT" altLang="en-US"/>
              <a:pPr eaLnBrk="1" hangingPunct="1">
                <a:spcBef>
                  <a:spcPct val="0"/>
                </a:spcBef>
              </a:pPr>
              <a:t>7</a:t>
            </a:fld>
            <a:endParaRPr lang="it-IT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6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49CC08-E610-0247-BC49-67B6173FA6C5}" type="slidenum">
              <a:rPr lang="it-IT" altLang="en-US"/>
              <a:pPr eaLnBrk="1" hangingPunct="1">
                <a:spcBef>
                  <a:spcPct val="0"/>
                </a:spcBef>
              </a:pPr>
              <a:t>17</a:t>
            </a:fld>
            <a:endParaRPr lang="it-IT" alt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467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0B096-CC60-8E4E-B3D9-0AA2D0790AFF}" type="slidenum">
              <a:rPr lang="it-IT" altLang="en-US"/>
              <a:pPr eaLnBrk="1" hangingPunct="1">
                <a:spcBef>
                  <a:spcPct val="0"/>
                </a:spcBef>
              </a:pPr>
              <a:t>18</a:t>
            </a:fld>
            <a:endParaRPr lang="it-IT" alt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853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1B7934-8073-064C-895E-7F43ADC46BD7}" type="slidenum">
              <a:rPr lang="it-IT" altLang="en-US"/>
              <a:pPr eaLnBrk="1" hangingPunct="1">
                <a:spcBef>
                  <a:spcPct val="0"/>
                </a:spcBef>
              </a:pPr>
              <a:t>19</a:t>
            </a:fld>
            <a:endParaRPr lang="it-IT" alt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69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49F482-D693-2C41-A119-B76042270FE7}" type="slidenum">
              <a:rPr lang="it-IT" altLang="en-US"/>
              <a:pPr eaLnBrk="1" hangingPunct="1">
                <a:spcBef>
                  <a:spcPct val="0"/>
                </a:spcBef>
              </a:pPr>
              <a:t>9</a:t>
            </a:fld>
            <a:endParaRPr lang="it-IT" altLang="en-US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467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E5CE63-6A47-1F4C-A276-604302FA52CD}" type="slidenum">
              <a:rPr lang="it-IT" altLang="en-US"/>
              <a:pPr eaLnBrk="1" hangingPunct="1">
                <a:spcBef>
                  <a:spcPct val="0"/>
                </a:spcBef>
              </a:pPr>
              <a:t>10</a:t>
            </a:fld>
            <a:endParaRPr lang="it-IT" alt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006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638937-2A79-B941-B217-CF6A2A24989B}" type="slidenum">
              <a:rPr lang="it-IT" altLang="en-US"/>
              <a:pPr eaLnBrk="1" hangingPunct="1">
                <a:spcBef>
                  <a:spcPct val="0"/>
                </a:spcBef>
              </a:pPr>
              <a:t>11</a:t>
            </a:fld>
            <a:endParaRPr lang="it-IT" alt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57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2D1855-4A89-B74E-AB28-2D4CD6203552}" type="slidenum">
              <a:rPr lang="it-IT" altLang="en-US"/>
              <a:pPr eaLnBrk="1" hangingPunct="1">
                <a:spcBef>
                  <a:spcPct val="0"/>
                </a:spcBef>
              </a:pPr>
              <a:t>12</a:t>
            </a:fld>
            <a:endParaRPr lang="it-IT" alt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8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C1870C-D52F-3749-9BBE-9F33FE68D1A8}" type="slidenum">
              <a:rPr lang="it-IT" altLang="en-US"/>
              <a:pPr eaLnBrk="1" hangingPunct="1">
                <a:spcBef>
                  <a:spcPct val="0"/>
                </a:spcBef>
              </a:pPr>
              <a:t>13</a:t>
            </a:fld>
            <a:endParaRPr lang="it-IT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2193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C1870C-D52F-3749-9BBE-9F33FE68D1A8}" type="slidenum">
              <a:rPr lang="it-IT" altLang="en-US"/>
              <a:pPr eaLnBrk="1" hangingPunct="1">
                <a:spcBef>
                  <a:spcPct val="0"/>
                </a:spcBef>
              </a:pPr>
              <a:t>14</a:t>
            </a:fld>
            <a:endParaRPr lang="it-IT" alt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412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EBEB05-DC5A-324D-8D92-1E2344EFADF7}" type="slidenum">
              <a:rPr lang="it-IT" altLang="en-US"/>
              <a:pPr eaLnBrk="1" hangingPunct="1">
                <a:spcBef>
                  <a:spcPct val="0"/>
                </a:spcBef>
              </a:pPr>
              <a:t>15</a:t>
            </a:fld>
            <a:endParaRPr lang="it-IT" alt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2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27075" indent="-2794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19188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66863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16125" indent="-2238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733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05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877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4925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AE8296-30B7-0143-80F1-6B97DAE3B616}" type="slidenum">
              <a:rPr lang="it-IT" altLang="en-US"/>
              <a:pPr eaLnBrk="1" hangingPunct="1">
                <a:spcBef>
                  <a:spcPct val="0"/>
                </a:spcBef>
              </a:pPr>
              <a:t>16</a:t>
            </a:fld>
            <a:endParaRPr lang="it-IT" alt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30738"/>
            <a:ext cx="5335588" cy="43910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143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89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48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339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379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27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0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73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47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9635" y="1605613"/>
            <a:ext cx="8716623" cy="424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135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2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78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38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7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59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16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05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8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orswithoutborder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puterhope.com/issues/ch001852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87121" y="1282817"/>
            <a:ext cx="7769758" cy="146129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2015"/>
              </a:spcBef>
              <a:buNone/>
            </a:pPr>
            <a:r>
              <a:rPr lang="it-IT" sz="3600" b="1" spc="-195" dirty="0"/>
              <a:t>TPCI B</a:t>
            </a:r>
          </a:p>
          <a:p>
            <a:pPr marL="0" indent="0" algn="ctr">
              <a:lnSpc>
                <a:spcPct val="100000"/>
              </a:lnSpc>
              <a:spcBef>
                <a:spcPts val="2015"/>
              </a:spcBef>
              <a:buNone/>
            </a:pPr>
            <a:r>
              <a:rPr sz="3600" b="1" spc="-195" dirty="0" err="1"/>
              <a:t>a.a.</a:t>
            </a:r>
            <a:r>
              <a:rPr sz="3600" b="1" spc="-210" dirty="0"/>
              <a:t> </a:t>
            </a:r>
            <a:r>
              <a:rPr sz="3600" b="1" spc="-85" dirty="0"/>
              <a:t>20</a:t>
            </a:r>
            <a:r>
              <a:rPr lang="it-IT" sz="3600" b="1" spc="-85" dirty="0"/>
              <a:t>22</a:t>
            </a:r>
            <a:r>
              <a:rPr sz="3600" b="1" spc="-85" dirty="0"/>
              <a:t>/20</a:t>
            </a:r>
            <a:r>
              <a:rPr lang="it-IT" sz="3600" b="1" spc="-85" dirty="0"/>
              <a:t>23</a:t>
            </a:r>
            <a:endParaRPr sz="3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2920210" y="5029200"/>
            <a:ext cx="3552571" cy="1111843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lang="it-IT" sz="2800" spc="-130" dirty="0">
                <a:latin typeface="Trebuchet MS"/>
                <a:cs typeface="Trebuchet MS"/>
              </a:rPr>
              <a:t>Francesca Raffi</a:t>
            </a:r>
          </a:p>
          <a:p>
            <a:pPr algn="ctr">
              <a:lnSpc>
                <a:spcPct val="100000"/>
              </a:lnSpc>
              <a:spcBef>
                <a:spcPts val="950"/>
              </a:spcBef>
            </a:pPr>
            <a:r>
              <a:rPr lang="it-IT" sz="2800" dirty="0" err="1">
                <a:latin typeface="Trebuchet MS"/>
                <a:cs typeface="Trebuchet MS"/>
              </a:rPr>
              <a:t>f.raffi@unimc.it</a:t>
            </a:r>
            <a:endParaRPr lang="it-IT"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CB291D-2DCD-F048-8DBF-ED582BE7C17F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10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2124075" y="147638"/>
            <a:ext cx="4679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500" i="1">
                <a:latin typeface="Tahoma" charset="0"/>
              </a:rPr>
              <a:t>Sentence-aligned parallel texts</a:t>
            </a: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250825" y="1268413"/>
            <a:ext cx="3816350" cy="5472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The red house is big.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This is my new house.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She lives in a big house.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I bought a new house.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This house is very expensive.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This house is very big.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258888" y="698500"/>
            <a:ext cx="16557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i="1">
                <a:latin typeface="Tahoma" charset="0"/>
              </a:rPr>
              <a:t>Texts in EN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5940425" y="692150"/>
            <a:ext cx="165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i="1">
                <a:latin typeface="Tahoma" charset="0"/>
              </a:rPr>
              <a:t>Texts in IT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4932363" y="1270000"/>
            <a:ext cx="4032250" cy="5472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La casa rossa è grande.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Questa è la mia nuova casa.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Lei vive in una casa grande.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Ho comprato una nuova casa.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Questa casa costa molto.</a:t>
            </a:r>
          </a:p>
          <a:p>
            <a:pPr>
              <a:spcBef>
                <a:spcPct val="50000"/>
              </a:spcBef>
            </a:pPr>
            <a:endParaRPr lang="it-IT" altLang="en-US" sz="220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Questa casa è molto grande.</a:t>
            </a:r>
          </a:p>
        </p:txBody>
      </p:sp>
      <p:sp>
        <p:nvSpPr>
          <p:cNvPr id="145415" name="Line 7"/>
          <p:cNvSpPr>
            <a:spLocks noChangeShapeType="1"/>
          </p:cNvSpPr>
          <p:nvPr/>
        </p:nvSpPr>
        <p:spPr bwMode="auto">
          <a:xfrm>
            <a:off x="2971800" y="1500188"/>
            <a:ext cx="19796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>
            <a:off x="3132138" y="2492375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>
            <a:off x="3300413" y="3516313"/>
            <a:ext cx="172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3179763" y="4510088"/>
            <a:ext cx="1835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19" name="Line 11"/>
          <p:cNvSpPr>
            <a:spLocks noChangeShapeType="1"/>
          </p:cNvSpPr>
          <p:nvPr/>
        </p:nvSpPr>
        <p:spPr bwMode="auto">
          <a:xfrm>
            <a:off x="3924300" y="5502275"/>
            <a:ext cx="10795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3100388" y="6510338"/>
            <a:ext cx="1908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3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AC95E8-E304-614F-B64F-4FD31F569B67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11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50825" y="1195388"/>
            <a:ext cx="3816350" cy="5472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The </a:t>
            </a:r>
            <a:r>
              <a:rPr lang="it-IT" altLang="en-US" sz="2200" dirty="0" err="1">
                <a:latin typeface="Tahoma" charset="0"/>
              </a:rPr>
              <a:t>red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is</a:t>
            </a:r>
            <a:r>
              <a:rPr lang="it-IT" altLang="en-US" sz="2200" dirty="0">
                <a:latin typeface="Tahoma" charset="0"/>
              </a:rPr>
              <a:t> big.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 err="1">
                <a:latin typeface="Tahoma" charset="0"/>
              </a:rPr>
              <a:t>This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my</a:t>
            </a:r>
            <a:r>
              <a:rPr lang="it-IT" altLang="en-US" sz="2200" dirty="0">
                <a:latin typeface="Tahoma" charset="0"/>
              </a:rPr>
              <a:t> new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 err="1">
                <a:latin typeface="Tahoma" charset="0"/>
              </a:rPr>
              <a:t>She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lives</a:t>
            </a:r>
            <a:r>
              <a:rPr lang="it-IT" altLang="en-US" sz="2200" dirty="0">
                <a:latin typeface="Tahoma" charset="0"/>
              </a:rPr>
              <a:t> in a big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I </a:t>
            </a:r>
            <a:r>
              <a:rPr lang="it-IT" altLang="en-US" sz="2200" dirty="0" err="1">
                <a:latin typeface="Tahoma" charset="0"/>
              </a:rPr>
              <a:t>bought</a:t>
            </a:r>
            <a:r>
              <a:rPr lang="it-IT" altLang="en-US" sz="2200" dirty="0">
                <a:latin typeface="Tahoma" charset="0"/>
              </a:rPr>
              <a:t> a new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 err="1">
                <a:latin typeface="Tahoma" charset="0"/>
              </a:rPr>
              <a:t>This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very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expensive</a:t>
            </a:r>
            <a:r>
              <a:rPr lang="it-IT" altLang="en-US" sz="2200" dirty="0"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 err="1">
                <a:latin typeface="Tahoma" charset="0"/>
              </a:rPr>
              <a:t>This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house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is</a:t>
            </a:r>
            <a:r>
              <a:rPr lang="it-IT" altLang="en-US" sz="2200" dirty="0">
                <a:latin typeface="Tahoma" charset="0"/>
              </a:rPr>
              <a:t> </a:t>
            </a:r>
            <a:r>
              <a:rPr lang="it-IT" altLang="en-US" sz="2200" dirty="0" err="1">
                <a:latin typeface="Tahoma" charset="0"/>
              </a:rPr>
              <a:t>very</a:t>
            </a:r>
            <a:r>
              <a:rPr lang="it-IT" altLang="en-US" sz="2200" dirty="0">
                <a:latin typeface="Tahoma" charset="0"/>
              </a:rPr>
              <a:t> big.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4932363" y="1196975"/>
            <a:ext cx="4032250" cy="5472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La casa rossa è grande.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Questa è la mia nuova casa.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Lei vive in una casa grande.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Ho comprato una nuova casa.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b="1" dirty="0">
                <a:latin typeface="Tahoma" charset="0"/>
              </a:rPr>
              <a:t>Questa casa costa molto</a:t>
            </a:r>
            <a:r>
              <a:rPr lang="it-IT" altLang="en-US" sz="2200" dirty="0">
                <a:latin typeface="Tahom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it-IT" altLang="en-US" sz="2200" dirty="0">
              <a:latin typeface="Tahoma" charset="0"/>
            </a:endParaRPr>
          </a:p>
          <a:p>
            <a:pPr>
              <a:spcBef>
                <a:spcPct val="50000"/>
              </a:spcBef>
            </a:pPr>
            <a:r>
              <a:rPr lang="it-IT" altLang="en-US" sz="2200" dirty="0">
                <a:latin typeface="Tahoma" charset="0"/>
              </a:rPr>
              <a:t>Questa casa è molto grande.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15988" y="2266950"/>
            <a:ext cx="271462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2181225" y="1284288"/>
            <a:ext cx="271463" cy="3127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1739900" y="5291138"/>
            <a:ext cx="271463" cy="3127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747838" y="6292850"/>
            <a:ext cx="271462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6565900" y="6292850"/>
            <a:ext cx="271463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6718300" y="1258888"/>
            <a:ext cx="271463" cy="31273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5907088" y="2260600"/>
            <a:ext cx="271462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1331913" y="554038"/>
            <a:ext cx="16557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i="1">
                <a:latin typeface="Tahoma" charset="0"/>
              </a:rPr>
              <a:t>Texts in EN</a:t>
            </a:r>
          </a:p>
        </p:txBody>
      </p:sp>
      <p:sp>
        <p:nvSpPr>
          <p:cNvPr id="46094" name="Text Box 13"/>
          <p:cNvSpPr txBox="1">
            <a:spLocks noChangeArrowheads="1"/>
          </p:cNvSpPr>
          <p:nvPr/>
        </p:nvSpPr>
        <p:spPr bwMode="auto">
          <a:xfrm>
            <a:off x="5940425" y="549275"/>
            <a:ext cx="16557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 i="1">
                <a:latin typeface="Tahoma" charset="0"/>
              </a:rPr>
              <a:t>Texts in IT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4121150" y="3421063"/>
            <a:ext cx="747713" cy="4397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3</a:t>
            </a:r>
            <a:r>
              <a:rPr lang="it-IT" altLang="en-US" sz="1200">
                <a:latin typeface="Tahoma" charset="0"/>
              </a:rPr>
              <a:t> </a:t>
            </a:r>
            <a:r>
              <a:rPr lang="it-IT" altLang="en-US" sz="2200">
                <a:latin typeface="Tahoma" charset="0"/>
              </a:rPr>
              <a:t>/</a:t>
            </a:r>
            <a:r>
              <a:rPr lang="it-IT" altLang="en-US" sz="1200">
                <a:latin typeface="Tahoma" charset="0"/>
              </a:rPr>
              <a:t> </a:t>
            </a:r>
            <a:r>
              <a:rPr lang="it-IT" altLang="en-US" sz="2200">
                <a:latin typeface="Tahoma" charset="0"/>
              </a:rPr>
              <a:t>4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904030" y="3264694"/>
            <a:ext cx="543770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5462166" y="3264694"/>
            <a:ext cx="543770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07949" y="4313456"/>
            <a:ext cx="823964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360586" y="4299466"/>
            <a:ext cx="1357714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807312" y="5291138"/>
            <a:ext cx="788875" cy="31273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286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7A7198-0350-8943-A392-C286C762E182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12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0" y="776288"/>
            <a:ext cx="9144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So why is translation difficult for computers?</a:t>
            </a:r>
          </a:p>
          <a:p>
            <a:pPr lvl="1" eaLnBrk="1" hangingPunct="1">
              <a:lnSpc>
                <a:spcPct val="11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Some blame the </a:t>
            </a:r>
            <a:r>
              <a:rPr lang="en-GB" altLang="en-US" sz="2200" u="sng" dirty="0">
                <a:latin typeface="Times New Roman" charset="0"/>
              </a:rPr>
              <a:t>computer’s lack of “real-world knowledge”</a:t>
            </a: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Focus on potential translation problems for EN-IT (with a computer!!)</a:t>
            </a:r>
          </a:p>
          <a:p>
            <a:pPr lvl="1" eaLnBrk="1" hangingPunct="1">
              <a:lnSpc>
                <a:spcPct val="13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A simple example: lexical gaps and lexical asymmetries (concrete nouns)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GB" altLang="en-US" sz="2100" dirty="0">
                <a:latin typeface="Times New Roman" charset="0"/>
              </a:rPr>
              <a:t> </a:t>
            </a:r>
            <a:r>
              <a:rPr lang="en-GB" altLang="en-US" sz="2100" dirty="0" err="1">
                <a:latin typeface="Times New Roman" charset="0"/>
              </a:rPr>
              <a:t>legno</a:t>
            </a:r>
            <a:r>
              <a:rPr lang="en-GB" altLang="en-US" sz="2100" dirty="0">
                <a:latin typeface="Times New Roman" charset="0"/>
              </a:rPr>
              <a:t> / </a:t>
            </a:r>
            <a:r>
              <a:rPr lang="en-GB" altLang="en-US" sz="2100" dirty="0" err="1">
                <a:latin typeface="Times New Roman" charset="0"/>
              </a:rPr>
              <a:t>bosco</a:t>
            </a:r>
            <a:r>
              <a:rPr lang="en-GB" altLang="en-US" sz="2100" dirty="0">
                <a:latin typeface="Times New Roman" charset="0"/>
              </a:rPr>
              <a:t> / </a:t>
            </a:r>
            <a:r>
              <a:rPr lang="en-GB" altLang="en-US" sz="2100" dirty="0" err="1">
                <a:latin typeface="Times New Roman" charset="0"/>
              </a:rPr>
              <a:t>foresta</a:t>
            </a:r>
            <a:r>
              <a:rPr lang="en-GB" altLang="en-US" sz="2100" dirty="0">
                <a:latin typeface="Times New Roman" charset="0"/>
              </a:rPr>
              <a:t> in IT (+ EN, FR, DE and your other languages…)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849313" y="120650"/>
            <a:ext cx="8269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 dirty="0">
                <a:latin typeface="Times New Roman" charset="0"/>
              </a:rPr>
              <a:t>Machine translation (MT):</a:t>
            </a:r>
            <a:br>
              <a:rPr lang="en-GB" altLang="en-US" sz="2400" b="1" i="1" dirty="0">
                <a:latin typeface="Times New Roman" charset="0"/>
              </a:rPr>
            </a:br>
            <a:r>
              <a:rPr lang="en-GB" altLang="en-US" sz="2200" b="1" i="1" dirty="0">
                <a:latin typeface="Times New Roman" charset="0"/>
              </a:rPr>
              <a:t>why is MT so difficult? Or why is translation difficult for computers?</a:t>
            </a:r>
          </a:p>
        </p:txBody>
      </p:sp>
      <p:graphicFrame>
        <p:nvGraphicFramePr>
          <p:cNvPr id="159793" name="Group 49"/>
          <p:cNvGraphicFramePr>
            <a:graphicFrameLocks noGrp="1"/>
          </p:cNvGraphicFramePr>
          <p:nvPr/>
        </p:nvGraphicFramePr>
        <p:xfrm>
          <a:off x="1763713" y="3860800"/>
          <a:ext cx="5903912" cy="1727201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legno</a:t>
                      </a:r>
                    </a:p>
                  </a:txBody>
                  <a:tcPr marL="72000" marR="72000" marT="72000" marB="7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bosco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foresta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wood</a:t>
                      </a:r>
                    </a:p>
                  </a:txBody>
                  <a:tcPr marL="72000" marR="72000" marT="72000" marB="7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bois</a:t>
                      </a:r>
                    </a:p>
                  </a:txBody>
                  <a:tcPr marL="72000" marR="72000" marT="72000" marB="72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forêt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2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</a:t>
                      </a: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97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2C9B1E-B3EB-2F4D-8745-61F445D14561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13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Partly because </a:t>
            </a:r>
            <a:r>
              <a:rPr lang="en-GB" altLang="en-US" sz="2400" u="sng" dirty="0">
                <a:latin typeface="Times New Roman" charset="0"/>
              </a:rPr>
              <a:t>the translation often depends on the context / situation</a:t>
            </a:r>
            <a:r>
              <a:rPr lang="en-GB" altLang="en-US" sz="2400" dirty="0">
                <a:latin typeface="Times New Roman" charset="0"/>
              </a:rPr>
              <a:t>, </a:t>
            </a:r>
            <a:br>
              <a:rPr lang="en-GB" altLang="en-US" sz="2400" dirty="0">
                <a:latin typeface="Times New Roman" charset="0"/>
              </a:rPr>
            </a:br>
            <a:r>
              <a:rPr lang="en-GB" altLang="en-US" sz="2400" dirty="0">
                <a:latin typeface="Times New Roman" charset="0"/>
              </a:rPr>
              <a:t>   which the computer is not able to take into account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2100" dirty="0">
                <a:latin typeface="Times New Roman" charset="0"/>
              </a:rPr>
              <a:t>			</a:t>
            </a:r>
            <a:r>
              <a:rPr lang="en-GB" altLang="en-US" sz="2400" i="1" dirty="0">
                <a:latin typeface="Times New Roman" charset="0"/>
              </a:rPr>
              <a:t>“The ball is in your court”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849313" y="120650"/>
            <a:ext cx="8269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200" b="1" i="1">
                <a:latin typeface="Times New Roman" charset="0"/>
              </a:rPr>
              <a:t>why is MT so difficult? Or why is translation difficult for computers?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 b="10844"/>
          <a:stretch>
            <a:fillRect/>
          </a:stretch>
        </p:blipFill>
        <p:spPr bwMode="auto">
          <a:xfrm>
            <a:off x="47625" y="2740025"/>
            <a:ext cx="4716463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6363" y="5876925"/>
            <a:ext cx="4610100" cy="90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“Il pallone è nella vostra metà campo”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it-IT" altLang="en-US" sz="2200">
                <a:latin typeface="Times New Roman" charset="0"/>
                <a:ea typeface="Times New Roman" charset="0"/>
                <a:cs typeface="Times New Roman" charset="0"/>
              </a:rPr>
              <a:t>(the manager to the players)</a:t>
            </a:r>
          </a:p>
        </p:txBody>
      </p:sp>
    </p:spTree>
    <p:extLst>
      <p:ext uri="{BB962C8B-B14F-4D97-AF65-F5344CB8AC3E}">
        <p14:creationId xmlns:p14="http://schemas.microsoft.com/office/powerpoint/2010/main" val="10049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2C9B1E-B3EB-2F4D-8745-61F445D14561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14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0" y="908050"/>
            <a:ext cx="91440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Partly because </a:t>
            </a:r>
            <a:r>
              <a:rPr lang="en-GB" altLang="en-US" sz="2400" u="sng" dirty="0">
                <a:latin typeface="Times New Roman" charset="0"/>
              </a:rPr>
              <a:t>the translation often depends on the context / situation</a:t>
            </a:r>
            <a:r>
              <a:rPr lang="en-GB" altLang="en-US" sz="2400" dirty="0">
                <a:latin typeface="Times New Roman" charset="0"/>
              </a:rPr>
              <a:t>, </a:t>
            </a:r>
            <a:br>
              <a:rPr lang="en-GB" altLang="en-US" sz="2400" dirty="0">
                <a:latin typeface="Times New Roman" charset="0"/>
              </a:rPr>
            </a:br>
            <a:r>
              <a:rPr lang="en-GB" altLang="en-US" sz="2400" dirty="0">
                <a:latin typeface="Times New Roman" charset="0"/>
              </a:rPr>
              <a:t>   which the computer is not able to take into account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2100" dirty="0">
                <a:latin typeface="Times New Roman" charset="0"/>
              </a:rPr>
              <a:t>			</a:t>
            </a:r>
            <a:r>
              <a:rPr lang="en-GB" altLang="en-US" sz="2400" i="1" dirty="0">
                <a:latin typeface="Times New Roman" charset="0"/>
              </a:rPr>
              <a:t>“The ball is in your court”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849313" y="120650"/>
            <a:ext cx="8269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200" b="1" i="1">
                <a:latin typeface="Times New Roman" charset="0"/>
              </a:rPr>
              <a:t>why is MT so difficult? Or why is translation difficult for computers?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3" b="10844"/>
          <a:stretch>
            <a:fillRect/>
          </a:stretch>
        </p:blipFill>
        <p:spPr bwMode="auto">
          <a:xfrm>
            <a:off x="47625" y="2740025"/>
            <a:ext cx="4716463" cy="306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38" y="2743200"/>
            <a:ext cx="4284662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6363" y="5876925"/>
            <a:ext cx="4610100" cy="90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“Il pallone è nella vostra metà campo”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it-IT" altLang="en-US" sz="2200">
                <a:latin typeface="Times New Roman" charset="0"/>
                <a:ea typeface="Times New Roman" charset="0"/>
                <a:cs typeface="Times New Roman" charset="0"/>
              </a:rPr>
              <a:t>(the manager to the players)</a:t>
            </a:r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5003800" y="5886450"/>
            <a:ext cx="3924300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it-IT" altLang="en-US" sz="2200" i="1" dirty="0">
                <a:latin typeface="Times New Roman" charset="0"/>
                <a:ea typeface="Times New Roman" charset="0"/>
                <a:cs typeface="Times New Roman" charset="0"/>
              </a:rPr>
              <a:t>“Il ballo è nella vostra corte”</a:t>
            </a:r>
            <a:br>
              <a:rPr lang="it-IT" altLang="en-US" sz="2200" i="1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it-IT" altLang="en-US" sz="2200" dirty="0">
                <a:latin typeface="Times New Roman" charset="0"/>
                <a:ea typeface="Times New Roman" charset="0"/>
                <a:cs typeface="Times New Roman" charset="0"/>
              </a:rPr>
              <a:t>(the </a:t>
            </a:r>
            <a:r>
              <a:rPr lang="it-IT" altLang="en-US" sz="2200" dirty="0" err="1">
                <a:latin typeface="Times New Roman" charset="0"/>
                <a:ea typeface="Times New Roman" charset="0"/>
                <a:cs typeface="Times New Roman" charset="0"/>
              </a:rPr>
              <a:t>chamberlain</a:t>
            </a:r>
            <a:r>
              <a:rPr lang="it-IT" altLang="en-US" sz="2200" dirty="0">
                <a:latin typeface="Times New Roman" charset="0"/>
                <a:ea typeface="Times New Roman" charset="0"/>
                <a:cs typeface="Times New Roman" charset="0"/>
              </a:rPr>
              <a:t> to the </a:t>
            </a:r>
            <a:r>
              <a:rPr lang="it-IT" altLang="en-US" sz="2200" dirty="0" err="1">
                <a:latin typeface="Times New Roman" charset="0"/>
                <a:ea typeface="Times New Roman" charset="0"/>
                <a:cs typeface="Times New Roman" charset="0"/>
              </a:rPr>
              <a:t>king</a:t>
            </a:r>
            <a:r>
              <a:rPr lang="it-IT" altLang="en-US" sz="2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201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B69CB8-947F-DA4A-919A-A5715ABECFD2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15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849313" y="120650"/>
            <a:ext cx="826928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200" b="1" i="1">
                <a:latin typeface="Times New Roman" charset="0"/>
              </a:rPr>
              <a:t>why is MT so difficult? Or why is translation difficult for computers?</a:t>
            </a: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-63500" y="930275"/>
            <a:ext cx="9324975" cy="598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Lexical ambiguities (</a:t>
            </a:r>
            <a:r>
              <a:rPr lang="en-GB" altLang="en-US" sz="2400" dirty="0" err="1">
                <a:latin typeface="Times New Roman" charset="0"/>
                <a:ea typeface="Times New Roman" charset="0"/>
                <a:cs typeface="Times New Roman" charset="0"/>
              </a:rPr>
              <a:t>gramm</a:t>
            </a: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. category &lt;-&gt; meaning &lt;-&gt; translation)</a:t>
            </a:r>
            <a:b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for example, in EN: </a:t>
            </a:r>
            <a:r>
              <a:rPr lang="en-GB" altLang="en-US" sz="2400" i="1" dirty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</a:p>
          <a:p>
            <a:pPr lvl="1">
              <a:lnSpc>
                <a:spcPct val="190000"/>
              </a:lnSpc>
              <a:spcBef>
                <a:spcPct val="50000"/>
              </a:spcBef>
              <a:buClr>
                <a:srgbClr val="6600CC"/>
              </a:buClr>
              <a:buFontTx/>
              <a:buAutoNum type="alphaLcParenR" startAt="10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My team was eliminated in the first </a:t>
            </a:r>
            <a:r>
              <a:rPr lang="en-GB" altLang="en-US" sz="2200" u="sng" dirty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  <a:endParaRPr lang="en-GB" altLang="en-US" sz="2200" i="1" u="sng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30000"/>
              </a:lnSpc>
              <a:spcBef>
                <a:spcPct val="50000"/>
              </a:spcBef>
              <a:buClr>
                <a:srgbClr val="6600CC"/>
              </a:buClr>
              <a:buFontTx/>
              <a:buAutoNum type="alphaLcParenR" startAt="10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The cowboy started to </a:t>
            </a:r>
            <a:r>
              <a:rPr lang="en-GB" altLang="en-US" sz="2200" u="sng" dirty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up the cattle</a:t>
            </a:r>
            <a:endParaRPr lang="en-GB" altLang="en-US" sz="2200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30000"/>
              </a:lnSpc>
              <a:spcBef>
                <a:spcPct val="50000"/>
              </a:spcBef>
              <a:buClr>
                <a:srgbClr val="6600CC"/>
              </a:buClr>
              <a:buFontTx/>
              <a:buAutoNum type="alphaLcParenR" startAt="10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We can use the </a:t>
            </a:r>
            <a:r>
              <a:rPr lang="en-GB" altLang="en-US" sz="2200" u="sng" dirty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table for dinner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  <a:buClr>
                <a:srgbClr val="6600CC"/>
              </a:buClr>
              <a:buFontTx/>
              <a:buAutoNum type="alphaLcParenR" startAt="10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Maggie is going on a cruise </a:t>
            </a:r>
            <a:r>
              <a:rPr lang="en-GB" altLang="en-US" sz="2200" u="sng" dirty="0">
                <a:latin typeface="Times New Roman" charset="0"/>
                <a:ea typeface="Times New Roman" charset="0"/>
                <a:cs typeface="Times New Roman" charset="0"/>
              </a:rPr>
              <a:t>round</a:t>
            </a: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the world</a:t>
            </a:r>
          </a:p>
          <a:p>
            <a:pPr>
              <a:lnSpc>
                <a:spcPct val="22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These sentences are ambiguous and very complex (for MT!):</a:t>
            </a:r>
          </a:p>
          <a:p>
            <a:pPr marL="457200" lvl="1" indent="0">
              <a:lnSpc>
                <a:spcPct val="13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Time flies like an arrow</a:t>
            </a:r>
          </a:p>
          <a:p>
            <a:pPr marL="457200" lvl="1" indent="0">
              <a:lnSpc>
                <a:spcPct val="13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Gas pump prices rose last time oil stocks fell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6164263" y="2398713"/>
            <a:ext cx="18716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rtl="1">
              <a:lnSpc>
                <a:spcPct val="19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altLang="en-US" sz="2200" i="1" u="sng">
                <a:latin typeface="Times New Roman" charset="0"/>
                <a:ea typeface="Times New Roman" charset="0"/>
                <a:cs typeface="Times New Roman" charset="0"/>
              </a:rPr>
              <a:t>Noun</a:t>
            </a: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: girone)</a:t>
            </a:r>
            <a:endParaRPr lang="it-IT" altLang="en-US" sz="2200" i="1" u="sng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it-IT" altLang="en-US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6288088" y="2857500"/>
            <a:ext cx="18716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rtl="1">
              <a:lnSpc>
                <a:spcPct val="19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altLang="en-US" sz="2200" i="1" u="sng">
                <a:latin typeface="Times New Roman" charset="0"/>
                <a:ea typeface="Times New Roman" charset="0"/>
                <a:cs typeface="Times New Roman" charset="0"/>
              </a:rPr>
              <a:t>Verb</a:t>
            </a: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: radunare)</a:t>
            </a:r>
            <a:endParaRPr lang="it-IT" altLang="en-US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6469063" y="3432175"/>
            <a:ext cx="18716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rtl="1">
              <a:lnSpc>
                <a:spcPct val="19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altLang="en-US" sz="2200" i="1" u="sng">
                <a:latin typeface="Times New Roman" charset="0"/>
                <a:ea typeface="Times New Roman" charset="0"/>
                <a:cs typeface="Times New Roman" charset="0"/>
              </a:rPr>
              <a:t>Adjective</a:t>
            </a: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: rotondo)</a:t>
            </a:r>
            <a:endParaRPr lang="it-IT" altLang="en-US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6516688" y="4067175"/>
            <a:ext cx="22669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lvl="1" algn="ctr" rtl="1">
              <a:lnSpc>
                <a:spcPct val="190000"/>
              </a:lnSpc>
              <a:spcBef>
                <a:spcPct val="50000"/>
              </a:spcBef>
              <a:buClr>
                <a:srgbClr val="6600CC"/>
              </a:buClr>
            </a:pP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it-IT" altLang="en-US" sz="2200" i="1" u="sng">
                <a:latin typeface="Times New Roman" charset="0"/>
                <a:ea typeface="Times New Roman" charset="0"/>
                <a:cs typeface="Times New Roman" charset="0"/>
              </a:rPr>
              <a:t>Preposition</a:t>
            </a:r>
            <a:r>
              <a:rPr lang="it-IT" altLang="en-US" sz="2200" i="1">
                <a:latin typeface="Times New Roman" charset="0"/>
                <a:ea typeface="Times New Roman" charset="0"/>
                <a:cs typeface="Times New Roman" charset="0"/>
              </a:rPr>
              <a:t>: intorno al)</a:t>
            </a:r>
            <a:endParaRPr lang="it-IT" altLang="en-US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8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1A985A-F62E-7E4B-ACE4-F3275A9F9911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16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07950" y="1222375"/>
            <a:ext cx="914558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88878C"/>
              </a:buClr>
            </a:pPr>
            <a:r>
              <a:rPr lang="en-GB" altLang="en-US" sz="3000" dirty="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altLang="en-US" sz="3000" dirty="0">
                <a:solidFill>
                  <a:srgbClr val="808080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GB" altLang="en-US" sz="3000" dirty="0">
                <a:latin typeface="Times New Roman" charset="0"/>
                <a:ea typeface="Times New Roman" charset="0"/>
                <a:cs typeface="Times New Roman" charset="0"/>
              </a:rPr>
              <a:t>The chimp eats the banana because it is greedy.</a:t>
            </a:r>
          </a:p>
          <a:p>
            <a:pPr>
              <a:spcBef>
                <a:spcPct val="50000"/>
              </a:spcBef>
              <a:buClr>
                <a:srgbClr val="88878C"/>
              </a:buClr>
            </a:pPr>
            <a:endParaRPr lang="en-GB" altLang="en-US" sz="3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rgbClr val="88878C"/>
              </a:buClr>
            </a:pPr>
            <a:endParaRPr lang="en-GB" altLang="en-US" sz="3000" dirty="0">
              <a:solidFill>
                <a:srgbClr val="8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rgbClr val="88878C"/>
              </a:buClr>
            </a:pPr>
            <a:r>
              <a:rPr lang="en-GB" altLang="en-US" sz="3000" dirty="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2)  </a:t>
            </a:r>
            <a:r>
              <a:rPr lang="en-GB" altLang="en-US" sz="3000" dirty="0">
                <a:latin typeface="Times New Roman" charset="0"/>
                <a:ea typeface="Times New Roman" charset="0"/>
                <a:cs typeface="Times New Roman" charset="0"/>
              </a:rPr>
              <a:t>The chimp eats the banana because it is ripe.</a:t>
            </a:r>
          </a:p>
          <a:p>
            <a:pPr>
              <a:spcBef>
                <a:spcPct val="50000"/>
              </a:spcBef>
              <a:buClr>
                <a:srgbClr val="88878C"/>
              </a:buClr>
            </a:pPr>
            <a:endParaRPr lang="en-GB" altLang="en-US" sz="3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rgbClr val="88878C"/>
              </a:buClr>
            </a:pPr>
            <a:endParaRPr lang="en-GB" altLang="en-US" sz="3000" dirty="0">
              <a:solidFill>
                <a:srgbClr val="8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  <a:buClr>
                <a:srgbClr val="88878C"/>
              </a:buClr>
            </a:pPr>
            <a:r>
              <a:rPr lang="en-GB" altLang="en-US" sz="3000" dirty="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3)  </a:t>
            </a:r>
            <a:r>
              <a:rPr lang="en-GB" altLang="en-US" sz="3000" dirty="0">
                <a:latin typeface="Times New Roman" charset="0"/>
                <a:ea typeface="Times New Roman" charset="0"/>
                <a:cs typeface="Times New Roman" charset="0"/>
              </a:rPr>
              <a:t>The chimp eats the banana because it is lunchtime.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6037263" y="1293813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>
                <a:latin typeface="Times New Roman" charset="0"/>
              </a:rPr>
              <a:t>__</a:t>
            </a: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42938" y="1328738"/>
            <a:ext cx="18415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 dirty="0">
                <a:latin typeface="Times New Roman" charset="0"/>
              </a:rPr>
              <a:t>__________</a:t>
            </a:r>
          </a:p>
        </p:txBody>
      </p:sp>
      <p:cxnSp>
        <p:nvCxnSpPr>
          <p:cNvPr id="167941" name="AutoShape 5"/>
          <p:cNvCxnSpPr>
            <a:cxnSpLocks noChangeShapeType="1"/>
          </p:cNvCxnSpPr>
          <p:nvPr/>
        </p:nvCxnSpPr>
        <p:spPr bwMode="auto">
          <a:xfrm rot="5400000">
            <a:off x="3925888" y="-593725"/>
            <a:ext cx="14287" cy="4678363"/>
          </a:xfrm>
          <a:prstGeom prst="bentConnector3">
            <a:avLst>
              <a:gd name="adj1" fmla="val 390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2979738" y="3357563"/>
            <a:ext cx="2016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>
                <a:latin typeface="Times New Roman" charset="0"/>
              </a:rPr>
              <a:t>___________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034088" y="3322638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>
                <a:latin typeface="Times New Roman" charset="0"/>
              </a:rPr>
              <a:t>__</a:t>
            </a:r>
          </a:p>
        </p:txBody>
      </p:sp>
      <p:cxnSp>
        <p:nvCxnSpPr>
          <p:cNvPr id="167944" name="AutoShape 8"/>
          <p:cNvCxnSpPr>
            <a:cxnSpLocks noChangeShapeType="1"/>
          </p:cNvCxnSpPr>
          <p:nvPr/>
        </p:nvCxnSpPr>
        <p:spPr bwMode="auto">
          <a:xfrm rot="5400000">
            <a:off x="5090319" y="2597944"/>
            <a:ext cx="14287" cy="2346325"/>
          </a:xfrm>
          <a:prstGeom prst="bentConnector3">
            <a:avLst>
              <a:gd name="adj1" fmla="val 3522222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7945" name="Text Box 9"/>
          <p:cNvSpPr txBox="1">
            <a:spLocks noChangeArrowheads="1"/>
          </p:cNvSpPr>
          <p:nvPr/>
        </p:nvSpPr>
        <p:spPr bwMode="auto">
          <a:xfrm>
            <a:off x="6021388" y="5375275"/>
            <a:ext cx="60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>
                <a:latin typeface="Times New Roman" charset="0"/>
              </a:rPr>
              <a:t>__</a:t>
            </a:r>
          </a:p>
        </p:txBody>
      </p:sp>
      <p:cxnSp>
        <p:nvCxnSpPr>
          <p:cNvPr id="167946" name="AutoShape 10"/>
          <p:cNvCxnSpPr>
            <a:cxnSpLocks noChangeShapeType="1"/>
          </p:cNvCxnSpPr>
          <p:nvPr/>
        </p:nvCxnSpPr>
        <p:spPr bwMode="auto">
          <a:xfrm rot="5400000">
            <a:off x="5759450" y="5757863"/>
            <a:ext cx="496887" cy="566738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5305425" y="5780088"/>
            <a:ext cx="457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altLang="en-US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55309" name="Text Box 12"/>
          <p:cNvSpPr txBox="1">
            <a:spLocks noChangeArrowheads="1"/>
          </p:cNvSpPr>
          <p:nvPr/>
        </p:nvSpPr>
        <p:spPr bwMode="auto">
          <a:xfrm>
            <a:off x="706438" y="158750"/>
            <a:ext cx="8459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 dirty="0">
                <a:latin typeface="Times New Roman" charset="0"/>
              </a:rPr>
              <a:t>Machine translation (MT):</a:t>
            </a:r>
            <a:br>
              <a:rPr lang="en-GB" altLang="en-US" sz="2400" b="1" i="1" dirty="0">
                <a:latin typeface="Times New Roman" charset="0"/>
              </a:rPr>
            </a:br>
            <a:r>
              <a:rPr lang="en-GB" altLang="en-US" sz="2400" b="1" i="1" dirty="0">
                <a:latin typeface="Times New Roman" charset="0"/>
              </a:rPr>
              <a:t>some linguistic phenomena that are particularly difficult for MT</a:t>
            </a:r>
          </a:p>
        </p:txBody>
      </p:sp>
      <p:sp>
        <p:nvSpPr>
          <p:cNvPr id="167949" name="Text Box 13"/>
          <p:cNvSpPr txBox="1">
            <a:spLocks noChangeArrowheads="1"/>
          </p:cNvSpPr>
          <p:nvPr/>
        </p:nvSpPr>
        <p:spPr bwMode="auto">
          <a:xfrm>
            <a:off x="73025" y="6308725"/>
            <a:ext cx="9036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>
                <a:latin typeface="Times New Roman" charset="0"/>
              </a:rPr>
              <a:t> The case / example of pronominal anaphora (resolution), </a:t>
            </a:r>
            <a:r>
              <a:rPr lang="en-GB" altLang="en-US" sz="2000">
                <a:latin typeface="Times New Roman" charset="0"/>
              </a:rPr>
              <a:t>difficult for MT</a:t>
            </a:r>
          </a:p>
        </p:txBody>
      </p:sp>
    </p:spTree>
    <p:extLst>
      <p:ext uri="{BB962C8B-B14F-4D97-AF65-F5344CB8AC3E}">
        <p14:creationId xmlns:p14="http://schemas.microsoft.com/office/powerpoint/2010/main" val="1315335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5B611FE-D9E2-9940-AD5F-87832E14E79E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17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888" y="1042988"/>
            <a:ext cx="914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endParaRPr lang="en-GB" altLang="en-US" sz="2800">
              <a:latin typeface="Tahoma" charset="0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1052513"/>
            <a:ext cx="9272588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1)</a:t>
            </a:r>
            <a:r>
              <a:rPr lang="en-GB" altLang="en-US" sz="3200" i="1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banana because it is greedy.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1a)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banana</a:t>
            </a:r>
            <a:r>
              <a:rPr lang="en-GB" alt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 The chimp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 is greedy.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1b)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</a:t>
            </a:r>
            <a:r>
              <a:rPr lang="en-GB" alt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greedy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 chimp eats the banana.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endParaRPr lang="en-GB" altLang="en-US" sz="3200">
              <a:solidFill>
                <a:srgbClr val="80808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2)  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banana because it is ripe.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2a)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banana</a:t>
            </a:r>
            <a:r>
              <a:rPr lang="en-GB" alt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. The banana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 is ripe.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2b)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</a:t>
            </a:r>
            <a:r>
              <a:rPr lang="en-GB" alt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ripe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 banana.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endParaRPr lang="en-GB" altLang="en-US" sz="320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3)   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The chimp eats the banana because it is lunchtime.</a:t>
            </a:r>
          </a:p>
          <a:p>
            <a:pPr>
              <a:lnSpc>
                <a:spcPct val="60000"/>
              </a:lnSpc>
              <a:spcBef>
                <a:spcPct val="50000"/>
              </a:spcBef>
              <a:buClr>
                <a:srgbClr val="88878C"/>
              </a:buClr>
            </a:pPr>
            <a:r>
              <a:rPr lang="en-GB" altLang="en-US" sz="3200">
                <a:solidFill>
                  <a:srgbClr val="6600CC"/>
                </a:solidFill>
                <a:latin typeface="Times New Roman" charset="0"/>
                <a:ea typeface="Times New Roman" charset="0"/>
                <a:cs typeface="Times New Roman" charset="0"/>
              </a:rPr>
              <a:t>3a) </a:t>
            </a:r>
            <a:r>
              <a:rPr lang="en-GB" altLang="en-US" sz="3200">
                <a:solidFill>
                  <a:srgbClr val="80808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altLang="en-US" sz="320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It is lunchtime and</a:t>
            </a:r>
            <a:r>
              <a:rPr lang="en-GB" altLang="en-US" sz="3200">
                <a:latin typeface="Times New Roman" charset="0"/>
                <a:ea typeface="Times New Roman" charset="0"/>
                <a:cs typeface="Times New Roman" charset="0"/>
              </a:rPr>
              <a:t> the chimp eats the banana.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5435600" y="765175"/>
            <a:ext cx="68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</a:t>
            </a:r>
            <a:endParaRPr lang="en-GB" altLang="en-US" sz="5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6300788" y="765175"/>
            <a:ext cx="68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</a:t>
            </a:r>
            <a:endParaRPr lang="en-GB" altLang="en-US" sz="5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5470525" y="2924175"/>
            <a:ext cx="68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</a:t>
            </a:r>
            <a:endParaRPr lang="en-GB" altLang="en-US" sz="5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6334125" y="2924175"/>
            <a:ext cx="68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</a:t>
            </a:r>
            <a:endParaRPr lang="en-GB" altLang="en-US" sz="5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19725" y="5078413"/>
            <a:ext cx="68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55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  <a:sym typeface="Wingdings 2" pitchFamily="18" charset="2"/>
              </a:rPr>
              <a:t></a:t>
            </a:r>
            <a:endParaRPr lang="en-GB" altLang="en-US" sz="5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9993" name="AutoShape 9"/>
          <p:cNvSpPr>
            <a:spLocks/>
          </p:cNvSpPr>
          <p:nvPr/>
        </p:nvSpPr>
        <p:spPr bwMode="auto">
          <a:xfrm rot="5400000">
            <a:off x="7669212" y="4157663"/>
            <a:ext cx="87313" cy="2274888"/>
          </a:xfrm>
          <a:prstGeom prst="leftBracket">
            <a:avLst>
              <a:gd name="adj" fmla="val 21567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169994" name="Freeform 10"/>
          <p:cNvSpPr>
            <a:spLocks/>
          </p:cNvSpPr>
          <p:nvPr/>
        </p:nvSpPr>
        <p:spPr bwMode="auto">
          <a:xfrm>
            <a:off x="611188" y="5051425"/>
            <a:ext cx="7180262" cy="327025"/>
          </a:xfrm>
          <a:custGeom>
            <a:avLst/>
            <a:gdLst>
              <a:gd name="T0" fmla="*/ 2147483647 w 4343"/>
              <a:gd name="T1" fmla="*/ 2147483647 h 211"/>
              <a:gd name="T2" fmla="*/ 2147483647 w 4343"/>
              <a:gd name="T3" fmla="*/ 2147483647 h 211"/>
              <a:gd name="T4" fmla="*/ 2147483647 w 4343"/>
              <a:gd name="T5" fmla="*/ 2147483647 h 211"/>
              <a:gd name="T6" fmla="*/ 2147483647 w 4343"/>
              <a:gd name="T7" fmla="*/ 2147483647 h 211"/>
              <a:gd name="T8" fmla="*/ 2147483647 w 4343"/>
              <a:gd name="T9" fmla="*/ 2147483647 h 211"/>
              <a:gd name="T10" fmla="*/ 2147483647 w 4343"/>
              <a:gd name="T11" fmla="*/ 2147483647 h 211"/>
              <a:gd name="T12" fmla="*/ 2147483647 w 4343"/>
              <a:gd name="T13" fmla="*/ 2147483647 h 211"/>
              <a:gd name="T14" fmla="*/ 2147483647 w 4343"/>
              <a:gd name="T15" fmla="*/ 0 h 211"/>
              <a:gd name="T16" fmla="*/ 2147483647 w 4343"/>
              <a:gd name="T17" fmla="*/ 0 h 211"/>
              <a:gd name="T18" fmla="*/ 2147483647 w 4343"/>
              <a:gd name="T19" fmla="*/ 0 h 211"/>
              <a:gd name="T20" fmla="*/ 2147483647 w 4343"/>
              <a:gd name="T21" fmla="*/ 0 h 211"/>
              <a:gd name="T22" fmla="*/ 2147483647 w 4343"/>
              <a:gd name="T23" fmla="*/ 0 h 211"/>
              <a:gd name="T24" fmla="*/ 2147483647 w 4343"/>
              <a:gd name="T25" fmla="*/ 2147483647 h 211"/>
              <a:gd name="T26" fmla="*/ 2147483647 w 4343"/>
              <a:gd name="T27" fmla="*/ 2147483647 h 211"/>
              <a:gd name="T28" fmla="*/ 2147483647 w 4343"/>
              <a:gd name="T29" fmla="*/ 2147483647 h 211"/>
              <a:gd name="T30" fmla="*/ 0 w 4343"/>
              <a:gd name="T31" fmla="*/ 2147483647 h 2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343" h="211">
                <a:moveTo>
                  <a:pt x="4343" y="128"/>
                </a:moveTo>
                <a:lnTo>
                  <a:pt x="4132" y="74"/>
                </a:lnTo>
                <a:lnTo>
                  <a:pt x="3904" y="55"/>
                </a:lnTo>
                <a:lnTo>
                  <a:pt x="3684" y="28"/>
                </a:lnTo>
                <a:lnTo>
                  <a:pt x="3483" y="28"/>
                </a:lnTo>
                <a:lnTo>
                  <a:pt x="3300" y="19"/>
                </a:lnTo>
                <a:lnTo>
                  <a:pt x="2971" y="10"/>
                </a:lnTo>
                <a:lnTo>
                  <a:pt x="2605" y="0"/>
                </a:lnTo>
                <a:lnTo>
                  <a:pt x="2075" y="0"/>
                </a:lnTo>
                <a:lnTo>
                  <a:pt x="1664" y="0"/>
                </a:lnTo>
                <a:lnTo>
                  <a:pt x="1133" y="0"/>
                </a:lnTo>
                <a:lnTo>
                  <a:pt x="777" y="0"/>
                </a:lnTo>
                <a:lnTo>
                  <a:pt x="429" y="28"/>
                </a:lnTo>
                <a:lnTo>
                  <a:pt x="228" y="55"/>
                </a:lnTo>
                <a:lnTo>
                  <a:pt x="82" y="128"/>
                </a:lnTo>
                <a:lnTo>
                  <a:pt x="0" y="211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9995" name="Text Box 11"/>
          <p:cNvSpPr txBox="1">
            <a:spLocks noChangeArrowheads="1"/>
          </p:cNvSpPr>
          <p:nvPr/>
        </p:nvSpPr>
        <p:spPr bwMode="auto">
          <a:xfrm>
            <a:off x="73025" y="6346825"/>
            <a:ext cx="9036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Example of pre-editing: simplifying the input (eliminating </a:t>
            </a:r>
            <a:r>
              <a:rPr lang="en-GB" altLang="en-US" sz="2400" dirty="0" err="1">
                <a:latin typeface="Times New Roman" charset="0"/>
              </a:rPr>
              <a:t>anaphoras</a:t>
            </a:r>
            <a:r>
              <a:rPr lang="en-GB" altLang="en-US" sz="2400" dirty="0">
                <a:latin typeface="Times New Roman" charset="0"/>
              </a:rPr>
              <a:t>)</a:t>
            </a:r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917575" y="87313"/>
            <a:ext cx="8054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400" b="1" i="1">
                <a:latin typeface="Times New Roman" charset="0"/>
              </a:rPr>
              <a:t>forms of human intervention in MT (the case of pre-editing)</a:t>
            </a:r>
          </a:p>
        </p:txBody>
      </p:sp>
    </p:spTree>
    <p:extLst>
      <p:ext uri="{BB962C8B-B14F-4D97-AF65-F5344CB8AC3E}">
        <p14:creationId xmlns:p14="http://schemas.microsoft.com/office/powerpoint/2010/main" val="29954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3FDDCA-1A37-694E-A4F4-B9E4340787CB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18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0" y="881063"/>
            <a:ext cx="9144000" cy="599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563" indent="-1571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The aim of post-editing is to make the revised output usable or</a:t>
            </a:r>
            <a:b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  understandable, with the least possible effort (quickly)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The priority is to save time and money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The extent and the accuracy of post-editing are negotiated/specified </a:t>
            </a:r>
            <a:b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  on a case by case basis, depending on the needs and requirements</a:t>
            </a:r>
          </a:p>
          <a:p>
            <a:pPr>
              <a:lnSpc>
                <a:spcPct val="110000"/>
              </a:lnSpc>
              <a:spcBef>
                <a:spcPct val="50000"/>
              </a:spcBef>
              <a:buClr>
                <a:srgbClr val="88878C"/>
              </a:buClr>
              <a:buFontTx/>
              <a:buChar char="•"/>
            </a:pPr>
            <a:r>
              <a:rPr lang="en-GB" altLang="en-US" sz="2400" dirty="0">
                <a:latin typeface="Times New Roman" charset="0"/>
                <a:ea typeface="Times New Roman" charset="0"/>
                <a:cs typeface="Times New Roman" charset="0"/>
              </a:rPr>
              <a:t> Different “types” and levels of post-editing </a:t>
            </a: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(in companies, organisations):</a:t>
            </a:r>
            <a:endParaRPr lang="en-GB" altLang="en-US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rgbClr val="6600CC"/>
              </a:buClr>
              <a:buFontTx/>
              <a:buChar char="•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no post-editing</a:t>
            </a:r>
          </a:p>
          <a:p>
            <a:pPr lvl="2">
              <a:lnSpc>
                <a:spcPct val="60000"/>
              </a:lnSpc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altLang="en-US" sz="2100" dirty="0">
                <a:latin typeface="Times New Roman" charset="0"/>
                <a:ea typeface="Times New Roman" charset="0"/>
                <a:cs typeface="Times New Roman" charset="0"/>
              </a:rPr>
              <a:t>internal circulation, almost never external publication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  <a:buClr>
                <a:srgbClr val="6600CC"/>
              </a:buClr>
              <a:buFontTx/>
              <a:buChar char="•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minimum post-editing</a:t>
            </a:r>
          </a:p>
          <a:p>
            <a:pPr lvl="2">
              <a:lnSpc>
                <a:spcPct val="60000"/>
              </a:lnSpc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altLang="en-US" sz="2100" dirty="0">
                <a:latin typeface="Times New Roman" charset="0"/>
                <a:ea typeface="Times New Roman" charset="0"/>
                <a:cs typeface="Times New Roman" charset="0"/>
              </a:rPr>
              <a:t>internal circulation, rarely external publication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  <a:buClr>
                <a:srgbClr val="6600CC"/>
              </a:buClr>
              <a:buFontTx/>
              <a:buChar char="•"/>
            </a:pPr>
            <a:r>
              <a:rPr lang="en-GB" altLang="en-US" sz="2200" dirty="0">
                <a:latin typeface="Times New Roman" charset="0"/>
                <a:ea typeface="Times New Roman" charset="0"/>
                <a:cs typeface="Times New Roman" charset="0"/>
              </a:rPr>
              <a:t> full/complete post-editing (but… is it worth it?)</a:t>
            </a:r>
          </a:p>
          <a:p>
            <a:pPr lvl="2">
              <a:lnSpc>
                <a:spcPct val="60000"/>
              </a:lnSpc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GB" altLang="en-US" sz="2100" dirty="0">
                <a:latin typeface="Times New Roman" charset="0"/>
                <a:ea typeface="Times New Roman" charset="0"/>
                <a:cs typeface="Times New Roman" charset="0"/>
              </a:rPr>
              <a:t>very rarely internal circulation, mostly external publication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1114425" y="163513"/>
            <a:ext cx="734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400" b="1" i="1">
                <a:latin typeface="Times New Roman" charset="0"/>
              </a:rPr>
              <a:t>MT post-editing</a:t>
            </a:r>
          </a:p>
        </p:txBody>
      </p:sp>
    </p:spTree>
    <p:extLst>
      <p:ext uri="{BB962C8B-B14F-4D97-AF65-F5344CB8AC3E}">
        <p14:creationId xmlns:p14="http://schemas.microsoft.com/office/powerpoint/2010/main" val="1056887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4197251-174E-8745-9C73-9683BBC5D57F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19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b="11549"/>
          <a:stretch>
            <a:fillRect/>
          </a:stretch>
        </p:blipFill>
        <p:spPr bwMode="auto">
          <a:xfrm>
            <a:off x="0" y="404813"/>
            <a:ext cx="9144000" cy="3819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1849438" y="3184525"/>
            <a:ext cx="6264275" cy="3587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t="68250" r="10924" b="24675"/>
          <a:stretch>
            <a:fillRect/>
          </a:stretch>
        </p:blipFill>
        <p:spPr bwMode="auto">
          <a:xfrm>
            <a:off x="114300" y="4868863"/>
            <a:ext cx="8929688" cy="515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199983" y="6021388"/>
            <a:ext cx="86757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2000" i="1" dirty="0">
                <a:latin typeface="Times New Roman" charset="0"/>
                <a:ea typeface="Times New Roman" charset="0"/>
                <a:cs typeface="Times New Roman" charset="0"/>
              </a:rPr>
              <a:t>Source:	</a:t>
            </a:r>
            <a:r>
              <a:rPr lang="en-GB" altLang="en-US" sz="2000" dirty="0">
                <a:latin typeface="Times New Roman" charset="0"/>
                <a:ea typeface="Times New Roman" charset="0"/>
                <a:cs typeface="Times New Roman" charset="0"/>
              </a:rPr>
              <a:t>http://</a:t>
            </a:r>
            <a:r>
              <a:rPr lang="en-GB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ec.europa.eu</a:t>
            </a:r>
            <a:r>
              <a:rPr lang="en-GB" altLang="en-US" sz="20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GB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dgs</a:t>
            </a:r>
            <a:r>
              <a:rPr lang="en-GB" altLang="en-US" sz="2000" dirty="0">
                <a:latin typeface="Times New Roman" charset="0"/>
                <a:ea typeface="Times New Roman" charset="0"/>
                <a:cs typeface="Times New Roman" charset="0"/>
              </a:rPr>
              <a:t>/translation/</a:t>
            </a:r>
            <a:r>
              <a:rPr lang="en-GB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workingwithus</a:t>
            </a:r>
            <a:r>
              <a:rPr lang="en-GB" altLang="en-US" sz="2000" dirty="0">
                <a:latin typeface="Times New Roman" charset="0"/>
                <a:ea typeface="Times New Roman" charset="0"/>
                <a:cs typeface="Times New Roman" charset="0"/>
              </a:rPr>
              <a:t>/freelance/</a:t>
            </a:r>
            <a:r>
              <a:rPr lang="en-GB" altLang="en-US" sz="2000" dirty="0" err="1">
                <a:latin typeface="Times New Roman" charset="0"/>
                <a:ea typeface="Times New Roman" charset="0"/>
                <a:cs typeface="Times New Roman" charset="0"/>
              </a:rPr>
              <a:t>index_en.htm</a:t>
            </a:r>
            <a:endParaRPr lang="en-GB" alt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0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794"/>
            <a:ext cx="70866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06095" marR="5080" indent="-494030">
              <a:lnSpc>
                <a:spcPts val="3460"/>
              </a:lnSpc>
              <a:spcBef>
                <a:spcPts val="535"/>
              </a:spcBef>
            </a:pPr>
            <a:r>
              <a:rPr sz="3200" b="1" spc="-130" dirty="0">
                <a:solidFill>
                  <a:srgbClr val="FF0000"/>
                </a:solidFill>
              </a:rPr>
              <a:t>Summary </a:t>
            </a:r>
            <a:r>
              <a:rPr sz="3200" b="1" spc="-70" dirty="0">
                <a:solidFill>
                  <a:srgbClr val="FF0000"/>
                </a:solidFill>
              </a:rPr>
              <a:t>on </a:t>
            </a:r>
            <a:r>
              <a:rPr sz="3200" b="1" spc="-110" dirty="0">
                <a:solidFill>
                  <a:srgbClr val="FF0000"/>
                </a:solidFill>
              </a:rPr>
              <a:t>using </a:t>
            </a:r>
            <a:r>
              <a:rPr sz="3200" b="1" spc="-155" dirty="0">
                <a:solidFill>
                  <a:srgbClr val="FF0000"/>
                </a:solidFill>
              </a:rPr>
              <a:t>the</a:t>
            </a:r>
            <a:r>
              <a:rPr sz="3200" b="1" spc="-685" dirty="0">
                <a:solidFill>
                  <a:srgbClr val="FF0000"/>
                </a:solidFill>
              </a:rPr>
              <a:t> </a:t>
            </a:r>
            <a:r>
              <a:rPr sz="3200" b="1" spc="-160" dirty="0">
                <a:solidFill>
                  <a:srgbClr val="FF0000"/>
                </a:solidFill>
              </a:rPr>
              <a:t>Internet  </a:t>
            </a:r>
            <a:r>
              <a:rPr sz="3200" b="1" spc="-165" dirty="0">
                <a:solidFill>
                  <a:srgbClr val="FF0000"/>
                </a:solidFill>
              </a:rPr>
              <a:t>for </a:t>
            </a:r>
            <a:r>
              <a:rPr sz="3200" b="1" spc="-160" dirty="0">
                <a:solidFill>
                  <a:srgbClr val="FF0000"/>
                </a:solidFill>
              </a:rPr>
              <a:t>specialised</a:t>
            </a:r>
            <a:r>
              <a:rPr sz="3200" b="1" spc="-300" dirty="0">
                <a:solidFill>
                  <a:srgbClr val="FF0000"/>
                </a:solidFill>
              </a:rPr>
              <a:t> </a:t>
            </a:r>
            <a:r>
              <a:rPr sz="3200" b="1" spc="-160" dirty="0">
                <a:solidFill>
                  <a:srgbClr val="FF0000"/>
                </a:solidFill>
              </a:rPr>
              <a:t>translation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" y="1133347"/>
            <a:ext cx="8734425" cy="477964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400"/>
              </a:spcBef>
              <a:buFont typeface="Times New Roman"/>
              <a:buChar char="•"/>
              <a:tabLst>
                <a:tab pos="195580" algn="l"/>
              </a:tabLst>
            </a:pPr>
            <a:r>
              <a:rPr sz="2400" spc="-70" dirty="0">
                <a:latin typeface="Arial"/>
                <a:cs typeface="Arial"/>
              </a:rPr>
              <a:t>What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35" dirty="0">
                <a:latin typeface="Arial"/>
                <a:cs typeface="Arial"/>
              </a:rPr>
              <a:t>Internet </a:t>
            </a:r>
            <a:r>
              <a:rPr sz="2400" spc="-105" dirty="0">
                <a:latin typeface="Arial"/>
                <a:cs typeface="Arial"/>
              </a:rPr>
              <a:t>(and </a:t>
            </a:r>
            <a:r>
              <a:rPr sz="2400" spc="-135" dirty="0">
                <a:latin typeface="Arial"/>
                <a:cs typeface="Arial"/>
              </a:rPr>
              <a:t>Google)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0" dirty="0">
                <a:latin typeface="Arial"/>
                <a:cs typeface="Arial"/>
              </a:rPr>
              <a:t>cannot </a:t>
            </a:r>
            <a:r>
              <a:rPr sz="2400" spc="-75" dirty="0">
                <a:latin typeface="Arial"/>
                <a:cs typeface="Arial"/>
              </a:rPr>
              <a:t>do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50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translators</a:t>
            </a:r>
            <a:endParaRPr sz="2400" dirty="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300"/>
              </a:spcBef>
              <a:buChar char="•"/>
              <a:tabLst>
                <a:tab pos="233679" algn="l"/>
              </a:tabLst>
            </a:pPr>
            <a:r>
              <a:rPr sz="2400" spc="-180" dirty="0">
                <a:latin typeface="Arial"/>
                <a:cs typeface="Arial"/>
              </a:rPr>
              <a:t>We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5" dirty="0">
                <a:latin typeface="Arial"/>
                <a:cs typeface="Arial"/>
              </a:rPr>
              <a:t>used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Web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ts val="2510"/>
              </a:lnSpc>
              <a:spcBef>
                <a:spcPts val="35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55" dirty="0">
                <a:latin typeface="Arial"/>
                <a:cs typeface="Arial"/>
              </a:rPr>
              <a:t>look </a:t>
            </a:r>
            <a:r>
              <a:rPr sz="2200" spc="-10" dirty="0">
                <a:latin typeface="Arial"/>
                <a:cs typeface="Arial"/>
              </a:rPr>
              <a:t>for</a:t>
            </a:r>
            <a:r>
              <a:rPr sz="2200" spc="-45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linguistic </a:t>
            </a:r>
            <a:r>
              <a:rPr sz="2200" spc="-35" dirty="0">
                <a:latin typeface="Arial"/>
                <a:cs typeface="Arial"/>
              </a:rPr>
              <a:t>information </a:t>
            </a:r>
            <a:r>
              <a:rPr sz="2200" spc="-65" dirty="0">
                <a:latin typeface="Arial"/>
                <a:cs typeface="Arial"/>
              </a:rPr>
              <a:t>(patterns), </a:t>
            </a:r>
            <a:r>
              <a:rPr sz="2200" spc="-45" dirty="0">
                <a:latin typeface="Arial"/>
                <a:cs typeface="Arial"/>
              </a:rPr>
              <a:t>mono/bilingual </a:t>
            </a:r>
            <a:r>
              <a:rPr sz="2200" spc="-50" dirty="0">
                <a:latin typeface="Arial"/>
                <a:cs typeface="Arial"/>
              </a:rPr>
              <a:t>dictionary-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ts val="2510"/>
              </a:lnSpc>
            </a:pPr>
            <a:r>
              <a:rPr sz="2200" spc="-75" dirty="0">
                <a:latin typeface="Arial"/>
                <a:cs typeface="Arial"/>
              </a:rPr>
              <a:t>style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3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60" dirty="0">
                <a:latin typeface="Arial"/>
                <a:cs typeface="Arial"/>
              </a:rPr>
              <a:t>check/verify culture-bound </a:t>
            </a:r>
            <a:r>
              <a:rPr sz="2200" spc="-90" dirty="0">
                <a:latin typeface="Arial"/>
                <a:cs typeface="Arial"/>
              </a:rPr>
              <a:t>facts,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encyclopaedia-style</a:t>
            </a:r>
            <a:endParaRPr sz="2200" dirty="0">
              <a:latin typeface="Arial"/>
              <a:cs typeface="Arial"/>
            </a:endParaRPr>
          </a:p>
          <a:p>
            <a:pPr marL="469900" marR="793115">
              <a:lnSpc>
                <a:spcPts val="2380"/>
              </a:lnSpc>
              <a:spcBef>
                <a:spcPts val="63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-10" dirty="0">
                <a:latin typeface="Arial"/>
                <a:cs typeface="Arial"/>
              </a:rPr>
              <a:t>for </a:t>
            </a:r>
            <a:r>
              <a:rPr sz="2200" spc="-114" dirty="0">
                <a:latin typeface="Arial"/>
                <a:cs typeface="Arial"/>
              </a:rPr>
              <a:t>specialised </a:t>
            </a:r>
            <a:r>
              <a:rPr sz="2200" spc="-55" dirty="0">
                <a:latin typeface="Arial"/>
                <a:cs typeface="Arial"/>
              </a:rPr>
              <a:t>translation,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175" dirty="0">
                <a:latin typeface="Arial"/>
                <a:cs typeface="Arial"/>
              </a:rPr>
              <a:t>a </a:t>
            </a:r>
            <a:r>
              <a:rPr sz="2200" spc="-90" dirty="0">
                <a:latin typeface="Arial"/>
                <a:cs typeface="Arial"/>
              </a:rPr>
              <a:t>quick-reference </a:t>
            </a:r>
            <a:r>
              <a:rPr sz="2200" spc="-10" dirty="0">
                <a:latin typeface="Arial"/>
                <a:cs typeface="Arial"/>
              </a:rPr>
              <a:t>tool for </a:t>
            </a:r>
            <a:r>
              <a:rPr sz="2200" spc="-80" dirty="0">
                <a:latin typeface="Arial"/>
                <a:cs typeface="Arial"/>
              </a:rPr>
              <a:t>technical  </a:t>
            </a:r>
            <a:r>
              <a:rPr sz="2200" spc="-75" dirty="0">
                <a:latin typeface="Arial"/>
                <a:cs typeface="Arial"/>
              </a:rPr>
              <a:t>translators</a:t>
            </a:r>
            <a:endParaRPr sz="2200" dirty="0">
              <a:latin typeface="Arial"/>
              <a:cs typeface="Arial"/>
            </a:endParaRPr>
          </a:p>
          <a:p>
            <a:pPr marL="1109980" lvl="1" indent="-182880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1110615" algn="l"/>
              </a:tabLst>
            </a:pPr>
            <a:r>
              <a:rPr sz="2100" spc="-100" dirty="0">
                <a:latin typeface="Arial"/>
                <a:cs typeface="Arial"/>
              </a:rPr>
              <a:t>and </a:t>
            </a:r>
            <a:r>
              <a:rPr sz="2100" spc="-165" dirty="0">
                <a:latin typeface="Arial"/>
                <a:cs typeface="Arial"/>
              </a:rPr>
              <a:t>a </a:t>
            </a:r>
            <a:r>
              <a:rPr sz="2100" spc="-114" dirty="0">
                <a:latin typeface="Arial"/>
                <a:cs typeface="Arial"/>
              </a:rPr>
              <a:t>range </a:t>
            </a:r>
            <a:r>
              <a:rPr sz="2100" spc="-5" dirty="0">
                <a:latin typeface="Arial"/>
                <a:cs typeface="Arial"/>
              </a:rPr>
              <a:t>of </a:t>
            </a:r>
            <a:r>
              <a:rPr sz="2100" spc="-120" dirty="0">
                <a:latin typeface="Arial"/>
                <a:cs typeface="Arial"/>
              </a:rPr>
              <a:t>language </a:t>
            </a:r>
            <a:r>
              <a:rPr sz="2100" spc="-95" dirty="0">
                <a:latin typeface="Arial"/>
                <a:cs typeface="Arial"/>
              </a:rPr>
              <a:t>professionals, </a:t>
            </a:r>
            <a:r>
              <a:rPr sz="2100" spc="-100" dirty="0">
                <a:latin typeface="Arial"/>
                <a:cs typeface="Arial"/>
              </a:rPr>
              <a:t>e.g. </a:t>
            </a:r>
            <a:r>
              <a:rPr sz="2100" spc="-45" dirty="0">
                <a:latin typeface="Arial"/>
                <a:cs typeface="Arial"/>
              </a:rPr>
              <a:t>interpreters, </a:t>
            </a:r>
            <a:r>
              <a:rPr sz="2100" spc="-100" dirty="0">
                <a:latin typeface="Arial"/>
                <a:cs typeface="Arial"/>
              </a:rPr>
              <a:t>revisers,</a:t>
            </a:r>
            <a:r>
              <a:rPr sz="2100" spc="-180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etc.</a:t>
            </a:r>
            <a:endParaRPr sz="2100" dirty="0">
              <a:latin typeface="Arial"/>
              <a:cs typeface="Arial"/>
            </a:endParaRPr>
          </a:p>
          <a:p>
            <a:pPr marL="233679" indent="-220979">
              <a:lnSpc>
                <a:spcPct val="100000"/>
              </a:lnSpc>
              <a:spcBef>
                <a:spcPts val="285"/>
              </a:spcBef>
              <a:buChar char="•"/>
              <a:tabLst>
                <a:tab pos="233679" algn="l"/>
              </a:tabLst>
            </a:pPr>
            <a:r>
              <a:rPr sz="2400" spc="-180" dirty="0">
                <a:latin typeface="Arial"/>
                <a:cs typeface="Arial"/>
              </a:rPr>
              <a:t>We </a:t>
            </a:r>
            <a:r>
              <a:rPr sz="2400" spc="-150" dirty="0">
                <a:latin typeface="Arial"/>
                <a:cs typeface="Arial"/>
              </a:rPr>
              <a:t>have </a:t>
            </a:r>
            <a:r>
              <a:rPr sz="2400" spc="-145" dirty="0">
                <a:latin typeface="Arial"/>
                <a:cs typeface="Arial"/>
              </a:rPr>
              <a:t>used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5" dirty="0">
                <a:latin typeface="Arial"/>
                <a:cs typeface="Arial"/>
              </a:rPr>
              <a:t>Web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125" dirty="0">
                <a:latin typeface="Arial"/>
                <a:cs typeface="Arial"/>
              </a:rPr>
              <a:t>solve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60" dirty="0">
                <a:latin typeface="Arial"/>
                <a:cs typeface="Arial"/>
              </a:rPr>
              <a:t>variety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different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problems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-60" dirty="0">
                <a:latin typeface="Arial"/>
                <a:cs typeface="Arial"/>
              </a:rPr>
              <a:t>linguistic: </a:t>
            </a:r>
            <a:r>
              <a:rPr sz="2200" spc="-85" dirty="0">
                <a:latin typeface="Arial"/>
                <a:cs typeface="Arial"/>
              </a:rPr>
              <a:t>understand </a:t>
            </a:r>
            <a:r>
              <a:rPr sz="2200" spc="-95" dirty="0">
                <a:latin typeface="Arial"/>
                <a:cs typeface="Arial"/>
              </a:rPr>
              <a:t>meaning, </a:t>
            </a:r>
            <a:r>
              <a:rPr sz="2200" spc="-175" dirty="0">
                <a:latin typeface="Arial"/>
                <a:cs typeface="Arial"/>
              </a:rPr>
              <a:t>uses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110" dirty="0">
                <a:latin typeface="Arial"/>
                <a:cs typeface="Arial"/>
              </a:rPr>
              <a:t>associations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words/phrases</a:t>
            </a:r>
            <a:endParaRPr sz="2200" dirty="0">
              <a:latin typeface="Arial"/>
              <a:cs typeface="Arial"/>
            </a:endParaRPr>
          </a:p>
          <a:p>
            <a:pPr marL="469900" marR="1024255">
              <a:lnSpc>
                <a:spcPts val="2380"/>
              </a:lnSpc>
              <a:spcBef>
                <a:spcPts val="63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-55" dirty="0">
                <a:latin typeface="Arial"/>
                <a:cs typeface="Arial"/>
              </a:rPr>
              <a:t>translational: </a:t>
            </a:r>
            <a:r>
              <a:rPr sz="2200" spc="-65" dirty="0">
                <a:latin typeface="Arial"/>
                <a:cs typeface="Arial"/>
              </a:rPr>
              <a:t>attested </a:t>
            </a:r>
            <a:r>
              <a:rPr sz="2200" spc="-100" dirty="0">
                <a:latin typeface="Arial"/>
                <a:cs typeface="Arial"/>
              </a:rPr>
              <a:t>loans, </a:t>
            </a:r>
            <a:r>
              <a:rPr sz="2200" spc="-50" dirty="0">
                <a:latin typeface="Arial"/>
                <a:cs typeface="Arial"/>
              </a:rPr>
              <a:t>confirm </a:t>
            </a:r>
            <a:r>
              <a:rPr sz="2200" spc="-105" dirty="0">
                <a:latin typeface="Arial"/>
                <a:cs typeface="Arial"/>
              </a:rPr>
              <a:t>hypotheses </a:t>
            </a:r>
            <a:r>
              <a:rPr sz="2200" spc="-70" dirty="0">
                <a:latin typeface="Arial"/>
                <a:cs typeface="Arial"/>
              </a:rPr>
              <a:t>on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candidate  </a:t>
            </a:r>
            <a:r>
              <a:rPr sz="2200" spc="-85" dirty="0">
                <a:latin typeface="Arial"/>
                <a:cs typeface="Arial"/>
              </a:rPr>
              <a:t>equivalents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</a:pPr>
            <a:r>
              <a:rPr sz="1650" spc="-45" dirty="0">
                <a:latin typeface="Arial"/>
                <a:cs typeface="Arial"/>
              </a:rPr>
              <a:t>o </a:t>
            </a:r>
            <a:r>
              <a:rPr sz="2200" spc="-45" dirty="0">
                <a:latin typeface="Arial"/>
                <a:cs typeface="Arial"/>
              </a:rPr>
              <a:t>cultural: </a:t>
            </a:r>
            <a:r>
              <a:rPr sz="2200" spc="-75" dirty="0">
                <a:latin typeface="Arial"/>
                <a:cs typeface="Arial"/>
              </a:rPr>
              <a:t>items/references </a:t>
            </a:r>
            <a:r>
              <a:rPr sz="2200" spc="-45" dirty="0">
                <a:latin typeface="Arial"/>
                <a:cs typeface="Arial"/>
              </a:rPr>
              <a:t>familiar </a:t>
            </a: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320" dirty="0">
                <a:latin typeface="Arial"/>
                <a:cs typeface="Arial"/>
              </a:rPr>
              <a:t>SC, </a:t>
            </a:r>
            <a:r>
              <a:rPr sz="2200" spc="-75" dirty="0">
                <a:latin typeface="Arial"/>
                <a:cs typeface="Arial"/>
              </a:rPr>
              <a:t>unknown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50" dirty="0">
                <a:latin typeface="Arial"/>
                <a:cs typeface="Arial"/>
              </a:rPr>
              <a:t>translator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375" dirty="0">
                <a:latin typeface="Arial"/>
                <a:cs typeface="Arial"/>
              </a:rPr>
              <a:t>TC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15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866900" y="1447800"/>
            <a:ext cx="5410200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it-IT" sz="6600" b="1" kern="0" dirty="0">
                <a:solidFill>
                  <a:sysClr val="windowText" lastClr="000000"/>
                </a:solidFill>
              </a:rPr>
              <a:t>PRACTICE</a:t>
            </a:r>
          </a:p>
          <a:p>
            <a:pPr marL="12700" algn="ctr">
              <a:spcBef>
                <a:spcPts val="100"/>
              </a:spcBef>
            </a:pPr>
            <a:endParaRPr lang="it-IT" sz="6600" b="1" kern="0" dirty="0">
              <a:solidFill>
                <a:sysClr val="windowText" lastClr="000000"/>
              </a:solidFill>
            </a:endParaRPr>
          </a:p>
          <a:p>
            <a:pPr marL="12700" algn="ctr">
              <a:spcBef>
                <a:spcPts val="100"/>
              </a:spcBef>
            </a:pPr>
            <a:r>
              <a:rPr lang="it-IT" sz="6600" b="1" kern="0" dirty="0">
                <a:solidFill>
                  <a:sysClr val="windowText" lastClr="000000"/>
                </a:solidFill>
              </a:rPr>
              <a:t>MT</a:t>
            </a:r>
          </a:p>
        </p:txBody>
      </p:sp>
    </p:spTree>
    <p:extLst>
      <p:ext uri="{BB962C8B-B14F-4D97-AF65-F5344CB8AC3E}">
        <p14:creationId xmlns:p14="http://schemas.microsoft.com/office/powerpoint/2010/main" val="172009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contenuto 6"/>
          <p:cNvSpPr>
            <a:spLocks noGrp="1"/>
          </p:cNvSpPr>
          <p:nvPr>
            <p:ph idx="4294967295"/>
          </p:nvPr>
        </p:nvSpPr>
        <p:spPr>
          <a:xfrm>
            <a:off x="366713" y="1397000"/>
            <a:ext cx="8497887" cy="51498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z="2000">
              <a:latin typeface="Calibri Light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2800">
              <a:latin typeface="Calibri Light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Saper fare un preventivo di traduzione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Quanto tempo?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Quanti soldi?</a:t>
            </a:r>
          </a:p>
          <a:p>
            <a:pPr algn="ctr" eaLnBrk="1" hangingPunct="1">
              <a:spcBef>
                <a:spcPct val="0"/>
              </a:spcBef>
            </a:pPr>
            <a:endParaRPr lang="it-IT" altLang="it-IT" sz="3200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CARTELLA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PAROLA 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REVISORE</a:t>
            </a:r>
          </a:p>
          <a:p>
            <a:pPr algn="ctr" eaLnBrk="1" hangingPunct="1">
              <a:spcBef>
                <a:spcPct val="0"/>
              </a:spcBef>
            </a:pPr>
            <a:endParaRPr lang="it-IT" altLang="it-IT" sz="2800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and much more!</a:t>
            </a:r>
            <a:endParaRPr lang="it-IT" altLang="it-IT" sz="2000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endParaRPr lang="it-IT" altLang="it-IT" sz="2800" b="1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endParaRPr lang="it-IT" altLang="it-IT" sz="2800" b="1">
              <a:latin typeface="Calibri Light" charset="0"/>
              <a:ea typeface="Calibri Light" charset="0"/>
              <a:cs typeface="Calibri Light" charset="0"/>
            </a:endParaRPr>
          </a:p>
          <a:p>
            <a:pPr lvl="1" eaLnBrk="1" hangingPunct="1">
              <a:spcBef>
                <a:spcPct val="0"/>
              </a:spcBef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33794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>
              <a:lnSpc>
                <a:spcPct val="100000"/>
              </a:lnSpc>
            </a:pPr>
            <a:fld id="{AE311EFD-5B0B-144A-A0B4-2E4225042559}" type="slidenum">
              <a:rPr lang="it-IT" altLang="it-IT">
                <a:solidFill>
                  <a:srgbClr val="888888"/>
                </a:solidFill>
              </a:rPr>
              <a:pPr marL="0">
                <a:lnSpc>
                  <a:spcPct val="100000"/>
                </a:lnSpc>
              </a:pPr>
              <a:t>21</a:t>
            </a:fld>
            <a:endParaRPr lang="it-IT" altLang="it-IT">
              <a:solidFill>
                <a:srgbClr val="888888"/>
              </a:solidFill>
            </a:endParaRPr>
          </a:p>
        </p:txBody>
      </p:sp>
      <p:sp>
        <p:nvSpPr>
          <p:cNvPr id="33795" name="Titolo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667750" cy="2032000"/>
          </a:xfrm>
        </p:spPr>
        <p:txBody>
          <a:bodyPr/>
          <a:lstStyle/>
          <a:p>
            <a:pPr eaLnBrk="1" hangingPunct="1"/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What</a:t>
            </a: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you</a:t>
            </a: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need</a:t>
            </a: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 to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know</a:t>
            </a:r>
            <a:b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to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become</a:t>
            </a: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 a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professional</a:t>
            </a:r>
            <a:r>
              <a:rPr lang="it-IT" altLang="it-IT" sz="4400" dirty="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it-IT" altLang="it-IT" sz="4400" dirty="0" err="1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translator</a:t>
            </a:r>
            <a:endParaRPr lang="it-IT" altLang="it-IT" sz="4400" dirty="0">
              <a:solidFill>
                <a:srgbClr val="006FC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41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egnaposto contenuto 6"/>
          <p:cNvSpPr>
            <a:spLocks noGrp="1"/>
          </p:cNvSpPr>
          <p:nvPr>
            <p:ph idx="4294967295"/>
          </p:nvPr>
        </p:nvSpPr>
        <p:spPr>
          <a:xfrm>
            <a:off x="366713" y="1397000"/>
            <a:ext cx="8497887" cy="683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z="2000">
              <a:latin typeface="Calibri Light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</a:pPr>
            <a:endParaRPr lang="it-IT" altLang="it-IT" sz="2800">
              <a:latin typeface="Calibri Light" charset="0"/>
              <a:ea typeface="Calibri Light" charset="0"/>
              <a:cs typeface="Calibri Light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Saper fare un preventivo di traduzione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Quanto tempo?</a:t>
            </a:r>
          </a:p>
          <a:p>
            <a:pPr eaLnBrk="1" hangingPunct="1">
              <a:spcBef>
                <a:spcPct val="0"/>
              </a:spcBef>
              <a:buFont typeface="Wingdings" charset="2"/>
              <a:buChar char="q"/>
            </a:pPr>
            <a:r>
              <a:rPr lang="it-IT" altLang="it-IT" sz="2800">
                <a:latin typeface="Calibri Light" charset="0"/>
                <a:ea typeface="Calibri Light" charset="0"/>
                <a:cs typeface="Calibri Light" charset="0"/>
              </a:rPr>
              <a:t>Quanti soldi?</a:t>
            </a:r>
          </a:p>
          <a:p>
            <a:pPr algn="ctr" eaLnBrk="1" hangingPunct="1">
              <a:spcBef>
                <a:spcPct val="0"/>
              </a:spcBef>
            </a:pPr>
            <a:endParaRPr lang="it-IT" altLang="it-IT" sz="3200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4400" b="1">
                <a:latin typeface="Calibri Light" charset="0"/>
                <a:ea typeface="Calibri Light" charset="0"/>
                <a:cs typeface="Calibri Light" charset="0"/>
              </a:rPr>
              <a:t>LA CARTELLA:</a:t>
            </a:r>
          </a:p>
          <a:p>
            <a:pPr algn="ctr" eaLnBrk="1" hangingPunct="1">
              <a:spcBef>
                <a:spcPct val="0"/>
              </a:spcBef>
            </a:pPr>
            <a:r>
              <a:rPr lang="it-IT" altLang="it-IT" sz="4400" b="1">
                <a:latin typeface="Calibri Light" charset="0"/>
                <a:ea typeface="Calibri Light" charset="0"/>
                <a:cs typeface="Calibri Light" charset="0"/>
              </a:rPr>
              <a:t>Come si calcola?</a:t>
            </a:r>
          </a:p>
          <a:p>
            <a:pPr algn="ctr" eaLnBrk="1" hangingPunct="1">
              <a:spcBef>
                <a:spcPct val="0"/>
              </a:spcBef>
            </a:pPr>
            <a:endParaRPr lang="it-IT" altLang="it-IT" sz="4400" b="1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it-IT" altLang="it-IT" sz="4400" b="1">
                <a:latin typeface="Calibri Light" charset="0"/>
                <a:ea typeface="Calibri Light" charset="0"/>
                <a:cs typeface="Calibri Light" charset="0"/>
              </a:rPr>
              <a:t>1 CARTELLA = X Euro</a:t>
            </a:r>
          </a:p>
          <a:p>
            <a:pPr algn="ctr" eaLnBrk="1" hangingPunct="1">
              <a:spcBef>
                <a:spcPct val="0"/>
              </a:spcBef>
            </a:pPr>
            <a:endParaRPr lang="it-IT" altLang="it-IT" sz="2800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endParaRPr lang="it-IT" altLang="it-IT" sz="2800" b="1">
              <a:latin typeface="Calibri Light" charset="0"/>
              <a:ea typeface="Calibri Light" charset="0"/>
              <a:cs typeface="Calibri Light" charset="0"/>
            </a:endParaRPr>
          </a:p>
          <a:p>
            <a:pPr algn="ctr" eaLnBrk="1" hangingPunct="1">
              <a:spcBef>
                <a:spcPct val="0"/>
              </a:spcBef>
            </a:pPr>
            <a:endParaRPr lang="it-IT" altLang="it-IT" sz="2800" b="1">
              <a:latin typeface="Calibri Light" charset="0"/>
              <a:ea typeface="Calibri Light" charset="0"/>
              <a:cs typeface="Calibri Light" charset="0"/>
            </a:endParaRPr>
          </a:p>
          <a:p>
            <a:pPr lvl="1" eaLnBrk="1" hangingPunct="1">
              <a:spcBef>
                <a:spcPct val="0"/>
              </a:spcBef>
            </a:pPr>
            <a:endParaRPr lang="it-IT" altLang="it-IT" sz="2000">
              <a:solidFill>
                <a:srgbClr val="000000"/>
              </a:solidFill>
            </a:endParaRPr>
          </a:p>
        </p:txBody>
      </p:sp>
      <p:sp>
        <p:nvSpPr>
          <p:cNvPr id="8194" name="Segnaposto numero diapositiva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>
              <a:lnSpc>
                <a:spcPct val="100000"/>
              </a:lnSpc>
            </a:pPr>
            <a:fld id="{BCD1B7C6-41D3-0843-82F3-35037547EE86}" type="slidenum">
              <a:rPr lang="it-IT" altLang="it-IT">
                <a:solidFill>
                  <a:srgbClr val="888888"/>
                </a:solidFill>
              </a:rPr>
              <a:pPr marL="0">
                <a:lnSpc>
                  <a:spcPct val="100000"/>
                </a:lnSpc>
              </a:pPr>
              <a:t>22</a:t>
            </a:fld>
            <a:endParaRPr lang="it-IT" altLang="it-IT">
              <a:solidFill>
                <a:srgbClr val="888888"/>
              </a:solidFill>
            </a:endParaRPr>
          </a:p>
        </p:txBody>
      </p:sp>
      <p:sp>
        <p:nvSpPr>
          <p:cNvPr id="8195" name="Titolo 2"/>
          <p:cNvSpPr>
            <a:spLocks noGrp="1"/>
          </p:cNvSpPr>
          <p:nvPr>
            <p:ph type="title"/>
          </p:nvPr>
        </p:nvSpPr>
        <p:spPr>
          <a:xfrm>
            <a:off x="628650" y="365125"/>
            <a:ext cx="8667750" cy="2032000"/>
          </a:xfrm>
        </p:spPr>
        <p:txBody>
          <a:bodyPr/>
          <a:lstStyle/>
          <a:p>
            <a:pPr eaLnBrk="1" hangingPunct="1"/>
            <a:r>
              <a:rPr lang="it-IT" altLang="it-IT" sz="440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What you need to know</a:t>
            </a:r>
            <a:br>
              <a:rPr lang="it-IT" altLang="it-IT" sz="440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it-IT" altLang="it-IT" sz="4400">
                <a:solidFill>
                  <a:srgbClr val="006FC0"/>
                </a:solidFill>
                <a:latin typeface="Calibri Light" charset="0"/>
                <a:ea typeface="Calibri Light" charset="0"/>
                <a:cs typeface="Calibri Light" charset="0"/>
              </a:rPr>
              <a:t>to become a professional translator</a:t>
            </a:r>
          </a:p>
        </p:txBody>
      </p:sp>
    </p:spTree>
    <p:extLst>
      <p:ext uri="{BB962C8B-B14F-4D97-AF65-F5344CB8AC3E}">
        <p14:creationId xmlns:p14="http://schemas.microsoft.com/office/powerpoint/2010/main" val="852647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ttangolo 4"/>
          <p:cNvSpPr>
            <a:spLocks noChangeArrowheads="1"/>
          </p:cNvSpPr>
          <p:nvPr/>
        </p:nvSpPr>
        <p:spPr bwMode="auto">
          <a:xfrm>
            <a:off x="1141413" y="228600"/>
            <a:ext cx="706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t-IT" altLang="it-IT" sz="3200" b="1">
                <a:latin typeface="Calibri Light" charset="0"/>
                <a:ea typeface="Calibri Light" charset="0"/>
                <a:cs typeface="Calibri Light" charset="0"/>
              </a:rPr>
              <a:t>1 CARTELLA = 1.500 caratteri, spazi inclusi</a:t>
            </a:r>
          </a:p>
        </p:txBody>
      </p:sp>
    </p:spTree>
    <p:extLst>
      <p:ext uri="{BB962C8B-B14F-4D97-AF65-F5344CB8AC3E}">
        <p14:creationId xmlns:p14="http://schemas.microsoft.com/office/powerpoint/2010/main" val="29617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1"/>
          <p:cNvSpPr>
            <a:spLocks noGrp="1"/>
          </p:cNvSpPr>
          <p:nvPr>
            <p:ph type="title"/>
          </p:nvPr>
        </p:nvSpPr>
        <p:spPr>
          <a:xfrm>
            <a:off x="2365159" y="228600"/>
            <a:ext cx="6766966" cy="1183639"/>
          </a:xfrm>
        </p:spPr>
        <p:txBody>
          <a:bodyPr/>
          <a:lstStyle/>
          <a:p>
            <a:r>
              <a:rPr lang="it-IT" altLang="it-IT" b="1" dirty="0">
                <a:latin typeface="Calibri Light" charset="0"/>
                <a:ea typeface="Calibri Light" charset="0"/>
                <a:cs typeface="Calibri Light" charset="0"/>
              </a:rPr>
              <a:t>NON SOLO CARTELLE</a:t>
            </a:r>
          </a:p>
        </p:txBody>
      </p:sp>
      <p:sp>
        <p:nvSpPr>
          <p:cNvPr id="10242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7315200" cy="3600986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dirty="0">
                <a:latin typeface="Calibri Light" charset="0"/>
                <a:ea typeface="Calibri Light" charset="0"/>
                <a:cs typeface="Calibri Light" charset="0"/>
              </a:rPr>
              <a:t>PAROLA</a:t>
            </a:r>
          </a:p>
          <a:p>
            <a:endParaRPr lang="it-IT" altLang="it-IT" sz="18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cartella da 1500:</a:t>
            </a:r>
          </a:p>
          <a:p>
            <a:endParaRPr lang="it-IT" altLang="it-IT" sz="2800" dirty="0">
              <a:latin typeface="Calibri Light" charset="0"/>
              <a:ea typeface="Calibri Light" charset="0"/>
              <a:cs typeface="Calibri Light" charset="0"/>
            </a:endParaRPr>
          </a:p>
          <a:p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italiano = 212-218</a:t>
            </a:r>
          </a:p>
          <a:p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inglese = 240-250</a:t>
            </a:r>
          </a:p>
          <a:p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francese = 212 (?)</a:t>
            </a:r>
          </a:p>
          <a:p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tedesco = 200 (ma varia da 170 a 240 circa)</a:t>
            </a:r>
          </a:p>
        </p:txBody>
      </p:sp>
    </p:spTree>
    <p:extLst>
      <p:ext uri="{BB962C8B-B14F-4D97-AF65-F5344CB8AC3E}">
        <p14:creationId xmlns:p14="http://schemas.microsoft.com/office/powerpoint/2010/main" val="206013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1"/>
          <p:cNvSpPr>
            <a:spLocks noGrp="1"/>
          </p:cNvSpPr>
          <p:nvPr>
            <p:ph type="title"/>
          </p:nvPr>
        </p:nvSpPr>
        <p:spPr>
          <a:xfrm>
            <a:off x="857250" y="303213"/>
            <a:ext cx="7429500" cy="1231106"/>
          </a:xfrm>
        </p:spPr>
        <p:txBody>
          <a:bodyPr/>
          <a:lstStyle/>
          <a:p>
            <a:r>
              <a:rPr lang="it-IT" altLang="it-IT" b="1" dirty="0">
                <a:latin typeface="Calibri Light" charset="0"/>
                <a:ea typeface="Calibri Light" charset="0"/>
                <a:cs typeface="Calibri Light" charset="0"/>
              </a:rPr>
              <a:t>TARIFFE: </a:t>
            </a:r>
            <a:r>
              <a:rPr lang="it-IT" altLang="it-IT" b="1" dirty="0" err="1">
                <a:latin typeface="Calibri Light" charset="0"/>
                <a:ea typeface="Calibri Light" charset="0"/>
                <a:cs typeface="Calibri Light" charset="0"/>
              </a:rPr>
              <a:t>difficult</a:t>
            </a:r>
            <a:r>
              <a:rPr lang="it-IT" altLang="it-IT" b="1" dirty="0">
                <a:latin typeface="Calibri Light" charset="0"/>
                <a:ea typeface="Calibri Light" charset="0"/>
                <a:cs typeface="Calibri Light" charset="0"/>
              </a:rPr>
              <a:t> </a:t>
            </a:r>
            <a:r>
              <a:rPr lang="it-IT" altLang="it-IT" b="1" dirty="0" err="1">
                <a:latin typeface="Calibri Light" charset="0"/>
                <a:ea typeface="Calibri Light" charset="0"/>
                <a:cs typeface="Calibri Light" charset="0"/>
              </a:rPr>
              <a:t>stuff</a:t>
            </a:r>
            <a:r>
              <a:rPr lang="mr-IN" altLang="it-IT" b="1" dirty="0">
                <a:latin typeface="Calibri Light" charset="0"/>
                <a:ea typeface="Calibri Light" charset="0"/>
                <a:cs typeface="Calibri Light" charset="0"/>
              </a:rPr>
              <a:t>…</a:t>
            </a:r>
            <a:br>
              <a:rPr lang="it-IT" altLang="it-IT" b="1" dirty="0">
                <a:latin typeface="Calibri Light" charset="0"/>
                <a:ea typeface="Calibri Light" charset="0"/>
                <a:cs typeface="Calibri Light" charset="0"/>
              </a:rPr>
            </a:br>
            <a:r>
              <a:rPr lang="it-IT" altLang="it-IT" b="1" dirty="0">
                <a:latin typeface="Calibri Light" charset="0"/>
                <a:ea typeface="Calibri Light" charset="0"/>
                <a:cs typeface="Calibri Light" charset="0"/>
              </a:rPr>
              <a:t>ENG &lt;&gt; ITA</a:t>
            </a:r>
          </a:p>
        </p:txBody>
      </p:sp>
      <p:sp>
        <p:nvSpPr>
          <p:cNvPr id="11266" name="Segnaposto testo 2"/>
          <p:cNvSpPr>
            <a:spLocks noGrp="1"/>
          </p:cNvSpPr>
          <p:nvPr>
            <p:ph type="body" idx="1"/>
          </p:nvPr>
        </p:nvSpPr>
        <p:spPr>
          <a:xfrm>
            <a:off x="419100" y="2133600"/>
            <a:ext cx="8305800" cy="473975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arenR"/>
            </a:pPr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QUANTE CARTELLE RIESCO A TRADURRE IN UN’ORA?</a:t>
            </a:r>
          </a:p>
          <a:p>
            <a:pPr marL="514350" indent="-514350">
              <a:buFontTx/>
              <a:buAutoNum type="arabicParenR"/>
            </a:pPr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QUANTO TEMPO HO DA DEDICARE ALLA TRADUZIONE (altri lavori in coda, ecc.)?</a:t>
            </a:r>
          </a:p>
          <a:p>
            <a:pPr marL="514350" indent="-514350">
              <a:buFontTx/>
              <a:buAutoNum type="arabicParenR"/>
            </a:pPr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QUALI SONO LE MIE SCADENZE? E QUELLE DEL REVISORE? QUANTO TEMPO GLI/LE OCCORRE?</a:t>
            </a:r>
          </a:p>
          <a:p>
            <a:pPr marL="514350" indent="-514350">
              <a:buFontTx/>
              <a:buAutoNum type="arabicParenR"/>
            </a:pPr>
            <a:endParaRPr lang="it-IT" altLang="it-IT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514350" indent="-514350"/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1 h = 2 cartelle (3.000 caratteri spazi inclusi)</a:t>
            </a:r>
          </a:p>
          <a:p>
            <a:pPr marL="514350" indent="-514350"/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</a:rPr>
              <a:t>HO 10 CARTELLE DA TRADURRE = 5 h di lavoro</a:t>
            </a:r>
          </a:p>
          <a:p>
            <a:pPr marL="514350" indent="-514350"/>
            <a:endParaRPr lang="it-IT" altLang="it-IT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514350" indent="-514350"/>
            <a:r>
              <a:rPr lang="it-IT" altLang="it-IT" sz="2800" dirty="0">
                <a:latin typeface="Calibri Light" charset="0"/>
                <a:ea typeface="Calibri Light" charset="0"/>
                <a:cs typeface="Calibri Light" charset="0"/>
                <a:hlinkClick r:id="rId2"/>
              </a:rPr>
              <a:t>https://translatorswithoutborders.org</a:t>
            </a:r>
            <a:endParaRPr lang="it-IT" altLang="it-IT" sz="2800" dirty="0">
              <a:latin typeface="Calibri Light" charset="0"/>
              <a:ea typeface="Calibri Light" charset="0"/>
              <a:cs typeface="Calibri Light" charset="0"/>
            </a:endParaRPr>
          </a:p>
          <a:p>
            <a:pPr marL="514350" indent="-514350"/>
            <a:endParaRPr lang="it-IT" altLang="it-IT" sz="2800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0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746" y="90845"/>
            <a:ext cx="820602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105"/>
              </a:spcBef>
            </a:pPr>
            <a:r>
              <a:rPr sz="3200" b="1" spc="-130" dirty="0">
                <a:solidFill>
                  <a:srgbClr val="FF0000"/>
                </a:solidFill>
              </a:rPr>
              <a:t>Conclusion </a:t>
            </a:r>
            <a:r>
              <a:rPr sz="3200" b="1" spc="-70" dirty="0">
                <a:solidFill>
                  <a:srgbClr val="FF0000"/>
                </a:solidFill>
              </a:rPr>
              <a:t>on </a:t>
            </a:r>
            <a:r>
              <a:rPr sz="3200" b="1" spc="-110" dirty="0">
                <a:solidFill>
                  <a:srgbClr val="FF0000"/>
                </a:solidFill>
              </a:rPr>
              <a:t>using </a:t>
            </a:r>
            <a:r>
              <a:rPr sz="3200" b="1" spc="-155" dirty="0">
                <a:solidFill>
                  <a:srgbClr val="FF0000"/>
                </a:solidFill>
              </a:rPr>
              <a:t>the</a:t>
            </a:r>
            <a:r>
              <a:rPr sz="3200" b="1" spc="-670" dirty="0">
                <a:solidFill>
                  <a:srgbClr val="FF0000"/>
                </a:solidFill>
              </a:rPr>
              <a:t> </a:t>
            </a:r>
            <a:r>
              <a:rPr sz="3200" b="1" spc="-110" dirty="0">
                <a:solidFill>
                  <a:srgbClr val="FF0000"/>
                </a:solidFill>
              </a:rPr>
              <a:t>Web</a:t>
            </a:r>
            <a:endParaRPr sz="3200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3200" b="1" spc="-165" dirty="0">
                <a:solidFill>
                  <a:srgbClr val="FF0000"/>
                </a:solidFill>
              </a:rPr>
              <a:t>for </a:t>
            </a:r>
            <a:r>
              <a:rPr sz="3200" b="1" spc="-160" dirty="0">
                <a:solidFill>
                  <a:srgbClr val="FF0000"/>
                </a:solidFill>
              </a:rPr>
              <a:t>specialised translation </a:t>
            </a:r>
            <a:r>
              <a:rPr sz="3200" b="1" spc="420" dirty="0">
                <a:solidFill>
                  <a:srgbClr val="FF0000"/>
                </a:solidFill>
              </a:rPr>
              <a:t>–</a:t>
            </a:r>
            <a:r>
              <a:rPr sz="3200" b="1" spc="-660" dirty="0">
                <a:solidFill>
                  <a:srgbClr val="FF0000"/>
                </a:solidFill>
              </a:rPr>
              <a:t> </a:t>
            </a:r>
            <a:r>
              <a:rPr sz="3200" b="1" spc="-10" dirty="0">
                <a:solidFill>
                  <a:srgbClr val="FF0000"/>
                </a:solidFill>
              </a:rPr>
              <a:t>Main </a:t>
            </a:r>
            <a:r>
              <a:rPr sz="3200" b="1" spc="-160" dirty="0">
                <a:solidFill>
                  <a:srgbClr val="FF0000"/>
                </a:solidFill>
              </a:rPr>
              <a:t>advantages</a:t>
            </a:r>
            <a:endParaRPr sz="3200" b="1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0403" y="1524000"/>
            <a:ext cx="7769758" cy="19691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009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460375" algn="l"/>
                <a:tab pos="461009" algn="l"/>
              </a:tabLst>
            </a:pPr>
            <a:r>
              <a:rPr sz="2400" spc="-145" dirty="0"/>
              <a:t>massive </a:t>
            </a:r>
            <a:r>
              <a:rPr sz="2400" spc="-60" dirty="0"/>
              <a:t>amount </a:t>
            </a:r>
            <a:r>
              <a:rPr sz="2400" spc="-5" dirty="0"/>
              <a:t>of </a:t>
            </a:r>
            <a:r>
              <a:rPr sz="2400" spc="-70" dirty="0"/>
              <a:t>texts </a:t>
            </a:r>
            <a:r>
              <a:rPr sz="2400" spc="-105" dirty="0"/>
              <a:t>and </a:t>
            </a:r>
            <a:r>
              <a:rPr sz="2400" spc="-65" dirty="0"/>
              <a:t>multi-source </a:t>
            </a:r>
            <a:r>
              <a:rPr sz="2400" spc="-35" dirty="0"/>
              <a:t>information </a:t>
            </a:r>
            <a:r>
              <a:rPr sz="2400" spc="-150" dirty="0"/>
              <a:t>can </a:t>
            </a:r>
            <a:r>
              <a:rPr sz="2400" spc="-105" dirty="0"/>
              <a:t>be</a:t>
            </a:r>
            <a:r>
              <a:rPr sz="2400" spc="-345" dirty="0"/>
              <a:t> </a:t>
            </a:r>
            <a:r>
              <a:rPr sz="2400" spc="-125" dirty="0"/>
              <a:t>searched</a:t>
            </a:r>
          </a:p>
          <a:p>
            <a:pPr marL="105410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r>
              <a:rPr sz="2400" spc="-55" dirty="0"/>
              <a:t>content </a:t>
            </a:r>
            <a:r>
              <a:rPr sz="2400" spc="-114" dirty="0"/>
              <a:t>is </a:t>
            </a:r>
            <a:r>
              <a:rPr sz="2400" spc="-75" dirty="0"/>
              <a:t>constantly </a:t>
            </a:r>
            <a:r>
              <a:rPr sz="2400" spc="-35" dirty="0"/>
              <a:t>“refreshed” </a:t>
            </a:r>
            <a:r>
              <a:rPr sz="2400" spc="-65" dirty="0"/>
              <a:t>(i.e. </a:t>
            </a:r>
            <a:r>
              <a:rPr sz="2400" spc="-80" dirty="0"/>
              <a:t>updated </a:t>
            </a:r>
            <a:r>
              <a:rPr sz="2400" spc="-105" dirty="0"/>
              <a:t>and</a:t>
            </a:r>
            <a:r>
              <a:rPr sz="2400" spc="-335" dirty="0"/>
              <a:t> </a:t>
            </a:r>
            <a:r>
              <a:rPr sz="2400" spc="-85" dirty="0"/>
              <a:t>extended)</a:t>
            </a:r>
          </a:p>
          <a:p>
            <a:pPr marL="105410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BAD28E6-20A8-E246-B51B-0AD75E79D597}"/>
              </a:ext>
            </a:extLst>
          </p:cNvPr>
          <p:cNvSpPr/>
          <p:nvPr/>
        </p:nvSpPr>
        <p:spPr>
          <a:xfrm>
            <a:off x="1137361" y="3733800"/>
            <a:ext cx="7162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660099"/>
                </a:solidFill>
                <a:latin typeface="arial" charset="0"/>
                <a:hlinkClick r:id="rId2"/>
              </a:rPr>
              <a:t>How to friend and unfriend someone on Facebook - Computer Hope</a:t>
            </a:r>
            <a:endParaRPr lang="it-IT" dirty="0">
              <a:solidFill>
                <a:srgbClr val="222222"/>
              </a:solidFill>
              <a:latin typeface="arial" charset="0"/>
            </a:endParaRPr>
          </a:p>
          <a:p>
            <a:pPr fontAlgn="ctr">
              <a:buFont typeface="+mj-lt"/>
              <a:buAutoNum type="arabicPeriod"/>
            </a:pPr>
            <a:r>
              <a:rPr lang="it-IT" dirty="0" err="1">
                <a:solidFill>
                  <a:srgbClr val="006621"/>
                </a:solidFill>
                <a:latin typeface="arial" charset="0"/>
              </a:rPr>
              <a:t>https</a:t>
            </a:r>
            <a:r>
              <a:rPr lang="it-IT" dirty="0">
                <a:solidFill>
                  <a:srgbClr val="006621"/>
                </a:solidFill>
                <a:latin typeface="arial" charset="0"/>
              </a:rPr>
              <a:t>://</a:t>
            </a:r>
            <a:r>
              <a:rPr lang="it-IT" dirty="0" err="1">
                <a:solidFill>
                  <a:srgbClr val="006621"/>
                </a:solidFill>
                <a:latin typeface="arial" charset="0"/>
              </a:rPr>
              <a:t>www.computerhope.com</a:t>
            </a:r>
            <a:r>
              <a:rPr lang="it-IT" dirty="0">
                <a:solidFill>
                  <a:srgbClr val="006621"/>
                </a:solidFill>
                <a:latin typeface="arial" charset="0"/>
              </a:rPr>
              <a:t> › ... › </a:t>
            </a:r>
            <a:r>
              <a:rPr lang="it-IT" dirty="0" err="1">
                <a:solidFill>
                  <a:srgbClr val="006621"/>
                </a:solidFill>
                <a:latin typeface="arial" charset="0"/>
              </a:rPr>
              <a:t>Facebook</a:t>
            </a:r>
            <a:r>
              <a:rPr lang="it-IT" dirty="0">
                <a:solidFill>
                  <a:srgbClr val="006621"/>
                </a:solidFill>
                <a:latin typeface="arial" charset="0"/>
              </a:rPr>
              <a:t> Help</a:t>
            </a:r>
            <a:endParaRPr lang="it-IT" dirty="0">
              <a:solidFill>
                <a:srgbClr val="808080"/>
              </a:solidFill>
              <a:latin typeface="arial" charset="0"/>
            </a:endParaRPr>
          </a:p>
          <a:p>
            <a:r>
              <a:rPr lang="it-IT" dirty="0">
                <a:solidFill>
                  <a:srgbClr val="808080"/>
                </a:solidFill>
                <a:latin typeface="arial" charset="0"/>
              </a:rPr>
              <a:t>24 </a:t>
            </a:r>
            <a:r>
              <a:rPr lang="it-IT" dirty="0" err="1">
                <a:solidFill>
                  <a:srgbClr val="808080"/>
                </a:solidFill>
                <a:latin typeface="arial" charset="0"/>
              </a:rPr>
              <a:t>gen</a:t>
            </a:r>
            <a:r>
              <a:rPr lang="it-IT" dirty="0">
                <a:solidFill>
                  <a:srgbClr val="808080"/>
                </a:solidFill>
                <a:latin typeface="arial" charset="0"/>
              </a:rPr>
              <a:t> 2018 - 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Before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you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can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connect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with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another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person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on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Facebook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and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view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their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full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profile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you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must first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become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friends.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Below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are the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steps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on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how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find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new friends on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Facebook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,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add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friends, and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how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to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unfriend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any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of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your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current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friends. How to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find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 friends on </a:t>
            </a:r>
            <a:r>
              <a:rPr lang="it-IT" dirty="0" err="1">
                <a:solidFill>
                  <a:srgbClr val="545454"/>
                </a:solidFill>
                <a:latin typeface="arial" charset="0"/>
              </a:rPr>
              <a:t>Facebook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; How </a:t>
            </a:r>
            <a:r>
              <a:rPr lang="it-IT" b="1" dirty="0">
                <a:solidFill>
                  <a:srgbClr val="6A6A6A"/>
                </a:solidFill>
                <a:latin typeface="arial" charset="0"/>
              </a:rPr>
              <a:t>to friend </a:t>
            </a:r>
            <a:r>
              <a:rPr lang="it-IT" b="1" dirty="0" err="1">
                <a:solidFill>
                  <a:srgbClr val="6A6A6A"/>
                </a:solidFill>
                <a:latin typeface="arial" charset="0"/>
              </a:rPr>
              <a:t>someone</a:t>
            </a:r>
            <a:r>
              <a:rPr lang="it-IT" dirty="0">
                <a:solidFill>
                  <a:srgbClr val="545454"/>
                </a:solidFill>
                <a:latin typeface="arial" charset="0"/>
              </a:rPr>
              <a:t> on ...</a:t>
            </a:r>
            <a:endParaRPr lang="it-IT" b="0" i="0" dirty="0">
              <a:solidFill>
                <a:srgbClr val="545454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1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0403" y="1524000"/>
            <a:ext cx="7769758" cy="4880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endParaRPr lang="it-IT" sz="2400" spc="-175" dirty="0"/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endParaRPr lang="it-IT" sz="2400" spc="-175" dirty="0"/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endParaRPr lang="it-IT" sz="2400" spc="-175" dirty="0"/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r>
              <a:rPr lang="it-IT" sz="2400" spc="-175" dirty="0"/>
              <a:t>a </a:t>
            </a:r>
            <a:r>
              <a:rPr lang="it-IT" sz="2400" spc="20" dirty="0" err="1"/>
              <a:t>lot</a:t>
            </a:r>
            <a:r>
              <a:rPr lang="it-IT" sz="2400" spc="20" dirty="0"/>
              <a:t> </a:t>
            </a:r>
            <a:r>
              <a:rPr lang="it-IT" sz="2400" spc="-5" dirty="0"/>
              <a:t>of </a:t>
            </a:r>
            <a:r>
              <a:rPr lang="it-IT" sz="2400" spc="-125" dirty="0" err="1"/>
              <a:t>sources</a:t>
            </a:r>
            <a:r>
              <a:rPr lang="it-IT" sz="2400" spc="-125" dirty="0"/>
              <a:t>, </a:t>
            </a:r>
            <a:r>
              <a:rPr lang="it-IT" sz="2400" spc="-25" dirty="0"/>
              <a:t>text </a:t>
            </a:r>
            <a:r>
              <a:rPr lang="it-IT" sz="2400" spc="-85" dirty="0" err="1"/>
              <a:t>types</a:t>
            </a:r>
            <a:r>
              <a:rPr lang="it-IT" sz="2400" spc="-85" dirty="0"/>
              <a:t> </a:t>
            </a:r>
            <a:r>
              <a:rPr lang="it-IT" sz="2400" spc="-105" dirty="0"/>
              <a:t>and </a:t>
            </a:r>
            <a:r>
              <a:rPr lang="it-IT" sz="2400" spc="-70" dirty="0" err="1"/>
              <a:t>domains</a:t>
            </a:r>
            <a:r>
              <a:rPr lang="it-IT" sz="2400" spc="-70" dirty="0"/>
              <a:t>/</a:t>
            </a:r>
            <a:r>
              <a:rPr lang="it-IT" sz="2400" spc="-70" dirty="0" err="1"/>
              <a:t>topics</a:t>
            </a:r>
            <a:r>
              <a:rPr lang="it-IT" sz="2400" spc="-70" dirty="0"/>
              <a:t> </a:t>
            </a:r>
            <a:r>
              <a:rPr lang="it-IT" sz="2400" spc="-100" dirty="0"/>
              <a:t>are</a:t>
            </a:r>
            <a:r>
              <a:rPr lang="it-IT" sz="2400" spc="-420" dirty="0"/>
              <a:t> </a:t>
            </a:r>
            <a:r>
              <a:rPr lang="it-IT" sz="2400" spc="-80" dirty="0" err="1"/>
              <a:t>represented</a:t>
            </a:r>
            <a:endParaRPr lang="it-IT" sz="2400" spc="-80" dirty="0"/>
          </a:p>
          <a:p>
            <a:pPr marL="105410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461009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460375" algn="l"/>
                <a:tab pos="461009" algn="l"/>
              </a:tabLst>
            </a:pPr>
            <a:r>
              <a:rPr sz="2400" spc="-120" dirty="0"/>
              <a:t>many </a:t>
            </a:r>
            <a:r>
              <a:rPr sz="2400" spc="-140" dirty="0"/>
              <a:t>languages </a:t>
            </a:r>
            <a:r>
              <a:rPr sz="2400" spc="-135" dirty="0"/>
              <a:t>(English </a:t>
            </a:r>
            <a:r>
              <a:rPr sz="2400" spc="-114" dirty="0"/>
              <a:t>is </a:t>
            </a:r>
            <a:r>
              <a:rPr sz="2400" spc="-60" dirty="0"/>
              <a:t>dominant, </a:t>
            </a:r>
            <a:r>
              <a:rPr sz="2400" spc="-105" dirty="0"/>
              <a:t>good </a:t>
            </a:r>
            <a:r>
              <a:rPr sz="2400" spc="-120" dirty="0"/>
              <a:t>presence </a:t>
            </a:r>
            <a:r>
              <a:rPr sz="2400" spc="-5" dirty="0"/>
              <a:t>of</a:t>
            </a:r>
            <a:r>
              <a:rPr sz="2400" spc="-50" dirty="0"/>
              <a:t> </a:t>
            </a:r>
            <a:r>
              <a:rPr sz="2400" spc="-55" dirty="0"/>
              <a:t>Italian)</a:t>
            </a:r>
          </a:p>
          <a:p>
            <a:pPr marL="105410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r>
              <a:rPr sz="2400" spc="-75" dirty="0"/>
              <a:t>replicable </a:t>
            </a:r>
            <a:r>
              <a:rPr sz="2400" spc="-135" dirty="0"/>
              <a:t>search </a:t>
            </a:r>
            <a:r>
              <a:rPr sz="2400" spc="-90" dirty="0"/>
              <a:t>techniques </a:t>
            </a:r>
            <a:r>
              <a:rPr sz="2400" spc="-155" dirty="0"/>
              <a:t>across </a:t>
            </a:r>
            <a:r>
              <a:rPr sz="2400" spc="-65" dirty="0"/>
              <a:t>(your </a:t>
            </a:r>
            <a:r>
              <a:rPr sz="2400" spc="-35" dirty="0"/>
              <a:t>working/target)</a:t>
            </a:r>
            <a:r>
              <a:rPr sz="2400" spc="-130" dirty="0"/>
              <a:t> </a:t>
            </a:r>
            <a:r>
              <a:rPr sz="2400" spc="-140" dirty="0"/>
              <a:t>languages</a:t>
            </a:r>
          </a:p>
          <a:p>
            <a:pPr marL="105410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100" dirty="0">
              <a:latin typeface="Times New Roman"/>
              <a:cs typeface="Times New Roman"/>
            </a:endParaRPr>
          </a:p>
          <a:p>
            <a:pPr marL="461009" indent="-342900">
              <a:lnSpc>
                <a:spcPct val="100000"/>
              </a:lnSpc>
              <a:buChar char="•"/>
              <a:tabLst>
                <a:tab pos="460375" algn="l"/>
                <a:tab pos="461009" algn="l"/>
              </a:tabLst>
            </a:pPr>
            <a:r>
              <a:rPr sz="2400" spc="65" dirty="0"/>
              <a:t>it</a:t>
            </a:r>
            <a:r>
              <a:rPr sz="2400" spc="-120" dirty="0"/>
              <a:t> </a:t>
            </a:r>
            <a:r>
              <a:rPr sz="2400" spc="-114" dirty="0"/>
              <a:t>is </a:t>
            </a:r>
            <a:r>
              <a:rPr sz="2400" spc="-95" dirty="0"/>
              <a:t>available</a:t>
            </a:r>
            <a:r>
              <a:rPr sz="2400" spc="-135" dirty="0"/>
              <a:t> </a:t>
            </a:r>
            <a:r>
              <a:rPr sz="2400" spc="-35" dirty="0"/>
              <a:t>at</a:t>
            </a:r>
            <a:r>
              <a:rPr sz="2400" spc="-114" dirty="0"/>
              <a:t> </a:t>
            </a:r>
            <a:r>
              <a:rPr sz="2400" spc="-130" dirty="0"/>
              <a:t>any</a:t>
            </a:r>
            <a:r>
              <a:rPr sz="2400" spc="-120" dirty="0"/>
              <a:t> </a:t>
            </a:r>
            <a:r>
              <a:rPr sz="2400" spc="-30" dirty="0"/>
              <a:t>time,</a:t>
            </a:r>
            <a:r>
              <a:rPr sz="2400" spc="-100" dirty="0"/>
              <a:t> </a:t>
            </a:r>
            <a:r>
              <a:rPr sz="2400" spc="-35" dirty="0"/>
              <a:t>at</a:t>
            </a:r>
            <a:r>
              <a:rPr sz="2400" spc="-114" dirty="0"/>
              <a:t> </a:t>
            </a:r>
            <a:r>
              <a:rPr sz="2400" spc="-30" dirty="0"/>
              <a:t>virtually</a:t>
            </a:r>
            <a:r>
              <a:rPr sz="2400" spc="-130" dirty="0"/>
              <a:t> </a:t>
            </a:r>
            <a:r>
              <a:rPr sz="2400" spc="-75" dirty="0"/>
              <a:t>no</a:t>
            </a:r>
            <a:r>
              <a:rPr sz="2400" spc="-120" dirty="0"/>
              <a:t> </a:t>
            </a:r>
            <a:r>
              <a:rPr sz="2400" spc="-60" dirty="0"/>
              <a:t>cost!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DD8291C-58AA-B349-AB07-3E6CB08A12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5746" y="90845"/>
            <a:ext cx="820602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5090" algn="ctr">
              <a:lnSpc>
                <a:spcPct val="100000"/>
              </a:lnSpc>
              <a:spcBef>
                <a:spcPts val="105"/>
              </a:spcBef>
            </a:pPr>
            <a:r>
              <a:rPr sz="3200" b="1" spc="-130" dirty="0">
                <a:solidFill>
                  <a:srgbClr val="FF0000"/>
                </a:solidFill>
              </a:rPr>
              <a:t>Conclusion </a:t>
            </a:r>
            <a:r>
              <a:rPr sz="3200" b="1" spc="-70" dirty="0">
                <a:solidFill>
                  <a:srgbClr val="FF0000"/>
                </a:solidFill>
              </a:rPr>
              <a:t>on </a:t>
            </a:r>
            <a:r>
              <a:rPr sz="3200" b="1" spc="-110" dirty="0">
                <a:solidFill>
                  <a:srgbClr val="FF0000"/>
                </a:solidFill>
              </a:rPr>
              <a:t>using </a:t>
            </a:r>
            <a:r>
              <a:rPr sz="3200" b="1" spc="-155" dirty="0">
                <a:solidFill>
                  <a:srgbClr val="FF0000"/>
                </a:solidFill>
              </a:rPr>
              <a:t>the</a:t>
            </a:r>
            <a:r>
              <a:rPr sz="3200" b="1" spc="-670" dirty="0">
                <a:solidFill>
                  <a:srgbClr val="FF0000"/>
                </a:solidFill>
              </a:rPr>
              <a:t> </a:t>
            </a:r>
            <a:r>
              <a:rPr sz="3200" b="1" spc="-110" dirty="0">
                <a:solidFill>
                  <a:srgbClr val="FF0000"/>
                </a:solidFill>
              </a:rPr>
              <a:t>Web</a:t>
            </a:r>
            <a:endParaRPr sz="3200" b="1" dirty="0">
              <a:solidFill>
                <a:srgbClr val="FF0000"/>
              </a:solidFill>
            </a:endParaRPr>
          </a:p>
          <a:p>
            <a:pPr algn="ctr">
              <a:lnSpc>
                <a:spcPct val="100000"/>
              </a:lnSpc>
            </a:pPr>
            <a:r>
              <a:rPr sz="3200" b="1" spc="-165" dirty="0">
                <a:solidFill>
                  <a:srgbClr val="FF0000"/>
                </a:solidFill>
              </a:rPr>
              <a:t>for </a:t>
            </a:r>
            <a:r>
              <a:rPr sz="3200" b="1" spc="-160" dirty="0">
                <a:solidFill>
                  <a:srgbClr val="FF0000"/>
                </a:solidFill>
              </a:rPr>
              <a:t>specialised translation </a:t>
            </a:r>
            <a:r>
              <a:rPr sz="3200" b="1" spc="420" dirty="0">
                <a:solidFill>
                  <a:srgbClr val="FF0000"/>
                </a:solidFill>
              </a:rPr>
              <a:t>–</a:t>
            </a:r>
            <a:r>
              <a:rPr sz="3200" b="1" spc="-660" dirty="0">
                <a:solidFill>
                  <a:srgbClr val="FF0000"/>
                </a:solidFill>
              </a:rPr>
              <a:t> </a:t>
            </a:r>
            <a:r>
              <a:rPr sz="3200" b="1" spc="-10" dirty="0">
                <a:solidFill>
                  <a:srgbClr val="FF0000"/>
                </a:solidFill>
              </a:rPr>
              <a:t>Main </a:t>
            </a:r>
            <a:r>
              <a:rPr sz="3200" b="1" spc="-160" dirty="0">
                <a:solidFill>
                  <a:srgbClr val="FF0000"/>
                </a:solidFill>
              </a:rPr>
              <a:t>advantages</a:t>
            </a:r>
            <a:endParaRPr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4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28600"/>
            <a:ext cx="6531458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60" dirty="0"/>
              <a:t>The</a:t>
            </a:r>
            <a:r>
              <a:rPr sz="4400" spc="-400" dirty="0"/>
              <a:t> </a:t>
            </a:r>
            <a:r>
              <a:rPr sz="4400" spc="-190" dirty="0"/>
              <a:t>course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143000" y="720340"/>
            <a:ext cx="8381012" cy="6037422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479425">
              <a:lnSpc>
                <a:spcPct val="70000"/>
              </a:lnSpc>
              <a:spcBef>
                <a:spcPts val="960"/>
              </a:spcBef>
              <a:tabLst>
                <a:tab pos="241300" algn="l"/>
              </a:tabLst>
            </a:pPr>
            <a:endParaRPr sz="2400" dirty="0">
              <a:latin typeface="Trebuchet MS"/>
              <a:cs typeface="Trebuchet MS"/>
            </a:endParaRPr>
          </a:p>
          <a:p>
            <a:pPr marL="241300" indent="-228600">
              <a:lnSpc>
                <a:spcPts val="2900"/>
              </a:lnSpc>
              <a:spcBef>
                <a:spcPts val="869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spc="-204" dirty="0">
                <a:latin typeface="Trebuchet MS"/>
                <a:cs typeface="Trebuchet MS"/>
              </a:rPr>
              <a:t>4 </a:t>
            </a:r>
            <a:r>
              <a:rPr sz="2600" b="1" spc="-130" dirty="0">
                <a:latin typeface="Trebuchet MS"/>
                <a:cs typeface="Trebuchet MS"/>
              </a:rPr>
              <a:t>main</a:t>
            </a:r>
            <a:r>
              <a:rPr sz="2600" b="1" spc="-210" dirty="0">
                <a:latin typeface="Trebuchet MS"/>
                <a:cs typeface="Trebuchet MS"/>
              </a:rPr>
              <a:t> </a:t>
            </a:r>
            <a:r>
              <a:rPr sz="2600" b="1" spc="-140" dirty="0">
                <a:latin typeface="Trebuchet MS"/>
                <a:cs typeface="Trebuchet MS"/>
              </a:rPr>
              <a:t>topics</a:t>
            </a:r>
            <a:endParaRPr lang="it-IT" sz="2600" b="1" spc="-140" dirty="0">
              <a:latin typeface="Trebuchet MS"/>
              <a:cs typeface="Trebuchet MS"/>
            </a:endParaRPr>
          </a:p>
          <a:p>
            <a:pPr marL="241300" indent="-228600">
              <a:lnSpc>
                <a:spcPts val="2900"/>
              </a:lnSpc>
              <a:spcBef>
                <a:spcPts val="869"/>
              </a:spcBef>
              <a:buFont typeface="Arial"/>
              <a:buChar char="•"/>
              <a:tabLst>
                <a:tab pos="24130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698500" marR="99060" lvl="1" indent="-228600">
              <a:lnSpc>
                <a:spcPct val="70000"/>
              </a:lnSpc>
              <a:spcBef>
                <a:spcPts val="71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trike="sngStrike" spc="-114" dirty="0">
                <a:latin typeface="Trebuchet MS"/>
                <a:cs typeface="Trebuchet MS"/>
              </a:rPr>
              <a:t>the</a:t>
            </a:r>
            <a:r>
              <a:rPr sz="2600" strike="sngStrike" spc="-210" dirty="0">
                <a:latin typeface="Trebuchet MS"/>
                <a:cs typeface="Trebuchet MS"/>
              </a:rPr>
              <a:t> </a:t>
            </a:r>
            <a:r>
              <a:rPr sz="2600" b="1" strike="sngStrike" spc="-17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Internet</a:t>
            </a:r>
            <a:r>
              <a:rPr sz="2600" strike="sngStrike" spc="-170" dirty="0">
                <a:latin typeface="Trebuchet MS"/>
                <a:cs typeface="Trebuchet MS"/>
              </a:rPr>
              <a:t>,</a:t>
            </a:r>
            <a:r>
              <a:rPr sz="2600" strike="sngStrike" spc="-190" dirty="0">
                <a:latin typeface="Trebuchet MS"/>
                <a:cs typeface="Trebuchet MS"/>
              </a:rPr>
              <a:t> </a:t>
            </a:r>
            <a:r>
              <a:rPr sz="2600" strike="sngStrike" spc="-114" dirty="0">
                <a:latin typeface="Trebuchet MS"/>
                <a:cs typeface="Trebuchet MS"/>
              </a:rPr>
              <a:t>search</a:t>
            </a:r>
            <a:r>
              <a:rPr sz="2600" strike="sngStrike" spc="-220" dirty="0">
                <a:latin typeface="Trebuchet MS"/>
                <a:cs typeface="Trebuchet MS"/>
              </a:rPr>
              <a:t> </a:t>
            </a:r>
            <a:r>
              <a:rPr sz="2600" strike="sngStrike" spc="-90" dirty="0">
                <a:latin typeface="Trebuchet MS"/>
                <a:cs typeface="Trebuchet MS"/>
              </a:rPr>
              <a:t>engines</a:t>
            </a:r>
            <a:r>
              <a:rPr sz="2600" strike="sngStrike" spc="-229" dirty="0">
                <a:latin typeface="Trebuchet MS"/>
                <a:cs typeface="Trebuchet MS"/>
              </a:rPr>
              <a:t> </a:t>
            </a:r>
            <a:r>
              <a:rPr sz="2600" strike="sngStrike" spc="-85" dirty="0">
                <a:latin typeface="Trebuchet MS"/>
                <a:cs typeface="Trebuchet MS"/>
              </a:rPr>
              <a:t>and</a:t>
            </a:r>
            <a:r>
              <a:rPr sz="2600" strike="sngStrike" spc="-210" dirty="0">
                <a:latin typeface="Trebuchet MS"/>
                <a:cs typeface="Trebuchet MS"/>
              </a:rPr>
              <a:t> </a:t>
            </a:r>
            <a:r>
              <a:rPr sz="2600" strike="sngStrike" spc="-100" dirty="0">
                <a:latin typeface="Trebuchet MS"/>
                <a:cs typeface="Trebuchet MS"/>
              </a:rPr>
              <a:t>online</a:t>
            </a:r>
            <a:r>
              <a:rPr sz="2600" strike="sngStrike" spc="-215" dirty="0">
                <a:latin typeface="Trebuchet MS"/>
                <a:cs typeface="Trebuchet MS"/>
              </a:rPr>
              <a:t> </a:t>
            </a:r>
            <a:r>
              <a:rPr sz="2600" strike="sngStrike" spc="-95" dirty="0">
                <a:latin typeface="Trebuchet MS"/>
                <a:cs typeface="Trebuchet MS"/>
              </a:rPr>
              <a:t>resources</a:t>
            </a:r>
            <a:r>
              <a:rPr sz="2600" strike="sngStrike" spc="-229" dirty="0">
                <a:latin typeface="Trebuchet MS"/>
                <a:cs typeface="Trebuchet MS"/>
              </a:rPr>
              <a:t> </a:t>
            </a:r>
            <a:r>
              <a:rPr sz="2600" strike="sngStrike" spc="-125" dirty="0">
                <a:latin typeface="Trebuchet MS"/>
                <a:cs typeface="Trebuchet MS"/>
              </a:rPr>
              <a:t>for  </a:t>
            </a:r>
            <a:r>
              <a:rPr sz="2600" strike="sngStrike" spc="-120" dirty="0" err="1">
                <a:latin typeface="Trebuchet MS"/>
                <a:cs typeface="Trebuchet MS"/>
              </a:rPr>
              <a:t>specialised</a:t>
            </a:r>
            <a:r>
              <a:rPr sz="2600" strike="sngStrike" spc="-235" dirty="0">
                <a:latin typeface="Trebuchet MS"/>
                <a:cs typeface="Trebuchet MS"/>
              </a:rPr>
              <a:t> </a:t>
            </a:r>
            <a:r>
              <a:rPr sz="2600" strike="sngStrike" spc="-110" dirty="0">
                <a:latin typeface="Trebuchet MS"/>
                <a:cs typeface="Trebuchet MS"/>
              </a:rPr>
              <a:t>translation</a:t>
            </a:r>
            <a:r>
              <a:rPr lang="it-IT" sz="2600" strike="sngStrike" spc="-110" dirty="0">
                <a:latin typeface="Trebuchet MS"/>
                <a:cs typeface="Trebuchet MS"/>
              </a:rPr>
              <a:t>/</a:t>
            </a:r>
            <a:r>
              <a:rPr lang="it-IT" sz="2600" strike="sngStrike" spc="-110" dirty="0" err="1">
                <a:latin typeface="Trebuchet MS"/>
                <a:cs typeface="Trebuchet MS"/>
              </a:rPr>
              <a:t>interpreting</a:t>
            </a:r>
            <a:endParaRPr lang="it-IT" sz="2600" strike="sngStrike" spc="-110" dirty="0">
              <a:latin typeface="Trebuchet MS"/>
              <a:cs typeface="Trebuchet MS"/>
            </a:endParaRPr>
          </a:p>
          <a:p>
            <a:pPr marL="469900" marR="99060" lvl="1">
              <a:lnSpc>
                <a:spcPct val="70000"/>
              </a:lnSpc>
              <a:spcBef>
                <a:spcPts val="715"/>
              </a:spcBef>
              <a:tabLst>
                <a:tab pos="69850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698500" lvl="1" indent="-228600">
              <a:lnSpc>
                <a:spcPts val="2220"/>
              </a:lnSpc>
              <a:buFont typeface="Arial"/>
              <a:buChar char="•"/>
              <a:tabLst>
                <a:tab pos="698500" algn="l"/>
              </a:tabLst>
            </a:pPr>
            <a:r>
              <a:rPr sz="2600" spc="-105" dirty="0">
                <a:highlight>
                  <a:srgbClr val="FFFF00"/>
                </a:highlight>
                <a:latin typeface="Trebuchet MS"/>
                <a:cs typeface="Trebuchet MS"/>
              </a:rPr>
              <a:t>overview </a:t>
            </a:r>
            <a:r>
              <a:rPr sz="2600" spc="-100" dirty="0">
                <a:highlight>
                  <a:srgbClr val="FFFF00"/>
                </a:highlight>
                <a:latin typeface="Trebuchet MS"/>
                <a:cs typeface="Trebuchet MS"/>
              </a:rPr>
              <a:t>of </a:t>
            </a:r>
            <a:r>
              <a:rPr sz="2600" b="1" spc="-14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ebuchet MS"/>
                <a:cs typeface="Trebuchet MS"/>
              </a:rPr>
              <a:t>computer-assisted </a:t>
            </a:r>
            <a:r>
              <a:rPr sz="2600" b="1" spc="-13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ebuchet MS"/>
                <a:cs typeface="Trebuchet MS"/>
              </a:rPr>
              <a:t>translation</a:t>
            </a:r>
            <a:r>
              <a:rPr sz="2600" b="1" spc="-45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600" b="1" spc="-215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ebuchet MS"/>
                <a:cs typeface="Trebuchet MS"/>
              </a:rPr>
              <a:t>(CAT)</a:t>
            </a:r>
            <a:endParaRPr sz="2600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697865" marR="1141095">
              <a:lnSpc>
                <a:spcPct val="70000"/>
              </a:lnSpc>
              <a:spcBef>
                <a:spcPts val="470"/>
              </a:spcBef>
            </a:pPr>
            <a:r>
              <a:rPr sz="2600" b="1" spc="-13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rebuchet MS"/>
                <a:cs typeface="Trebuchet MS"/>
              </a:rPr>
              <a:t>tools</a:t>
            </a:r>
            <a:r>
              <a:rPr sz="2600" spc="-130" dirty="0">
                <a:highlight>
                  <a:srgbClr val="FFFF00"/>
                </a:highlight>
                <a:latin typeface="Trebuchet MS"/>
                <a:cs typeface="Trebuchet MS"/>
              </a:rPr>
              <a:t>: </a:t>
            </a:r>
            <a:r>
              <a:rPr sz="2600" spc="-110" dirty="0">
                <a:highlight>
                  <a:srgbClr val="FFFF00"/>
                </a:highlight>
                <a:latin typeface="Trebuchet MS"/>
                <a:cs typeface="Trebuchet MS"/>
              </a:rPr>
              <a:t>translation </a:t>
            </a:r>
            <a:r>
              <a:rPr sz="2600" spc="-90" dirty="0">
                <a:highlight>
                  <a:srgbClr val="FFFF00"/>
                </a:highlight>
                <a:latin typeface="Trebuchet MS"/>
                <a:cs typeface="Trebuchet MS"/>
              </a:rPr>
              <a:t>memory </a:t>
            </a:r>
            <a:r>
              <a:rPr sz="2600" spc="-50" dirty="0">
                <a:highlight>
                  <a:srgbClr val="FFFF00"/>
                </a:highlight>
                <a:latin typeface="Trebuchet MS"/>
                <a:cs typeface="Trebuchet MS"/>
              </a:rPr>
              <a:t>(TM)</a:t>
            </a:r>
            <a:r>
              <a:rPr sz="2600" spc="-605" dirty="0"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600" spc="-114" dirty="0">
                <a:highlight>
                  <a:srgbClr val="FFFF00"/>
                </a:highlight>
                <a:latin typeface="Trebuchet MS"/>
                <a:cs typeface="Trebuchet MS"/>
              </a:rPr>
              <a:t>software </a:t>
            </a:r>
            <a:r>
              <a:rPr sz="2600" spc="-85" dirty="0">
                <a:highlight>
                  <a:srgbClr val="FFFF00"/>
                </a:highlight>
                <a:latin typeface="Trebuchet MS"/>
                <a:cs typeface="Trebuchet MS"/>
              </a:rPr>
              <a:t>and  </a:t>
            </a:r>
            <a:r>
              <a:rPr sz="2600" spc="-100" dirty="0">
                <a:highlight>
                  <a:srgbClr val="FFFF00"/>
                </a:highlight>
                <a:latin typeface="Trebuchet MS"/>
                <a:cs typeface="Trebuchet MS"/>
              </a:rPr>
              <a:t>terminology </a:t>
            </a:r>
            <a:r>
              <a:rPr sz="2600" spc="-105" dirty="0">
                <a:highlight>
                  <a:srgbClr val="FFFF00"/>
                </a:highlight>
                <a:latin typeface="Trebuchet MS"/>
                <a:cs typeface="Trebuchet MS"/>
              </a:rPr>
              <a:t>management</a:t>
            </a:r>
            <a:r>
              <a:rPr sz="2600" spc="-325" dirty="0"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600" spc="-120" dirty="0">
                <a:highlight>
                  <a:srgbClr val="FFFF00"/>
                </a:highlight>
                <a:latin typeface="Trebuchet MS"/>
                <a:cs typeface="Trebuchet MS"/>
              </a:rPr>
              <a:t>packages</a:t>
            </a:r>
            <a:endParaRPr lang="it-IT" sz="2600" spc="-120" dirty="0">
              <a:highlight>
                <a:srgbClr val="FFFF00"/>
              </a:highlight>
              <a:latin typeface="Trebuchet MS"/>
              <a:cs typeface="Trebuchet MS"/>
            </a:endParaRPr>
          </a:p>
          <a:p>
            <a:pPr marL="697865" marR="1141095">
              <a:lnSpc>
                <a:spcPct val="70000"/>
              </a:lnSpc>
              <a:spcBef>
                <a:spcPts val="470"/>
              </a:spcBef>
            </a:pPr>
            <a:endParaRPr sz="2600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01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105" dirty="0">
                <a:latin typeface="Trebuchet MS"/>
                <a:cs typeface="Trebuchet MS"/>
              </a:rPr>
              <a:t>overview </a:t>
            </a:r>
            <a:r>
              <a:rPr sz="2600" spc="-100" dirty="0">
                <a:latin typeface="Trebuchet MS"/>
                <a:cs typeface="Trebuchet MS"/>
              </a:rPr>
              <a:t>of </a:t>
            </a:r>
            <a:r>
              <a:rPr sz="2600" b="1" spc="-15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machine </a:t>
            </a:r>
            <a:r>
              <a:rPr sz="2600" b="1" spc="-1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translation </a:t>
            </a:r>
            <a:r>
              <a:rPr sz="2600" spc="-105" dirty="0">
                <a:latin typeface="Trebuchet MS"/>
                <a:cs typeface="Trebuchet MS"/>
              </a:rPr>
              <a:t>(MT), </a:t>
            </a:r>
            <a:r>
              <a:rPr sz="2600" spc="-110" dirty="0">
                <a:latin typeface="Trebuchet MS"/>
                <a:cs typeface="Trebuchet MS"/>
              </a:rPr>
              <a:t>including</a:t>
            </a:r>
            <a:r>
              <a:rPr sz="2600" spc="-600" dirty="0">
                <a:latin typeface="Trebuchet MS"/>
                <a:cs typeface="Trebuchet MS"/>
              </a:rPr>
              <a:t> </a:t>
            </a:r>
            <a:r>
              <a:rPr sz="2600" spc="-165" dirty="0">
                <a:latin typeface="Trebuchet MS"/>
                <a:cs typeface="Trebuchet MS"/>
              </a:rPr>
              <a:t>pre-,  </a:t>
            </a:r>
            <a:r>
              <a:rPr sz="2600" spc="-110" dirty="0">
                <a:latin typeface="Trebuchet MS"/>
                <a:cs typeface="Trebuchet MS"/>
              </a:rPr>
              <a:t>post-editing </a:t>
            </a:r>
            <a:r>
              <a:rPr sz="2600" spc="-85" dirty="0">
                <a:latin typeface="Trebuchet MS"/>
                <a:cs typeface="Trebuchet MS"/>
              </a:rPr>
              <a:t>and </a:t>
            </a:r>
            <a:r>
              <a:rPr sz="2600" spc="-120" dirty="0">
                <a:latin typeface="Trebuchet MS"/>
                <a:cs typeface="Trebuchet MS"/>
              </a:rPr>
              <a:t>controlled</a:t>
            </a:r>
            <a:r>
              <a:rPr sz="2600" spc="-450" dirty="0">
                <a:latin typeface="Trebuchet MS"/>
                <a:cs typeface="Trebuchet MS"/>
              </a:rPr>
              <a:t> </a:t>
            </a:r>
            <a:r>
              <a:rPr sz="2600" spc="-105" dirty="0">
                <a:latin typeface="Trebuchet MS"/>
                <a:cs typeface="Trebuchet MS"/>
              </a:rPr>
              <a:t>language</a:t>
            </a:r>
            <a:endParaRPr lang="it-IT" sz="2600" spc="-105" dirty="0">
              <a:latin typeface="Trebuchet MS"/>
              <a:cs typeface="Trebuchet MS"/>
            </a:endParaRPr>
          </a:p>
          <a:p>
            <a:pPr marL="469900" marR="5080" lvl="1">
              <a:lnSpc>
                <a:spcPct val="70100"/>
              </a:lnSpc>
              <a:spcBef>
                <a:spcPts val="490"/>
              </a:spcBef>
              <a:tabLst>
                <a:tab pos="698500" algn="l"/>
              </a:tabLst>
            </a:pPr>
            <a:endParaRPr lang="it-IT" sz="2600" spc="-105" dirty="0">
              <a:latin typeface="Trebuchet MS"/>
              <a:cs typeface="Trebuchet MS"/>
            </a:endParaRPr>
          </a:p>
          <a:p>
            <a:pPr marL="698500" marR="5080" lvl="1" indent="-228600">
              <a:lnSpc>
                <a:spcPct val="70100"/>
              </a:lnSpc>
              <a:spcBef>
                <a:spcPts val="490"/>
              </a:spcBef>
              <a:buFont typeface="Arial"/>
              <a:buChar char="•"/>
              <a:tabLst>
                <a:tab pos="698500" algn="l"/>
              </a:tabLst>
            </a:pPr>
            <a:r>
              <a:rPr lang="it-IT" sz="2600" spc="-105" dirty="0">
                <a:latin typeface="Trebuchet MS"/>
                <a:cs typeface="Trebuchet MS"/>
              </a:rPr>
              <a:t>corpora for </a:t>
            </a:r>
            <a:r>
              <a:rPr lang="it-IT" sz="2600" b="1" spc="-135" dirty="0" err="1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specialised</a:t>
            </a:r>
            <a:r>
              <a:rPr lang="it-IT" sz="2600" b="1" spc="-1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it-IT" sz="2600" b="1" spc="-135" dirty="0" err="1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translation</a:t>
            </a:r>
            <a:r>
              <a:rPr lang="it-IT" sz="2600" spc="-105" dirty="0">
                <a:latin typeface="Trebuchet MS"/>
                <a:cs typeface="Trebuchet MS"/>
              </a:rPr>
              <a:t>.</a:t>
            </a:r>
          </a:p>
          <a:p>
            <a:pPr marL="469900" marR="5080" lvl="1">
              <a:lnSpc>
                <a:spcPct val="70100"/>
              </a:lnSpc>
              <a:spcBef>
                <a:spcPts val="490"/>
              </a:spcBef>
              <a:tabLst>
                <a:tab pos="698500" algn="l"/>
              </a:tabLst>
            </a:pPr>
            <a:endParaRPr sz="2600" dirty="0">
              <a:latin typeface="Trebuchet MS"/>
              <a:cs typeface="Trebuchet MS"/>
            </a:endParaRPr>
          </a:p>
          <a:p>
            <a:pPr marL="241300" marR="200660" indent="-228600">
              <a:lnSpc>
                <a:spcPct val="70000"/>
              </a:lnSpc>
              <a:spcBef>
                <a:spcPts val="18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14" dirty="0">
                <a:latin typeface="Trebuchet MS"/>
                <a:cs typeface="Trebuchet MS"/>
              </a:rPr>
              <a:t>All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students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should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have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access</a:t>
            </a:r>
            <a:r>
              <a:rPr sz="2400" spc="-21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to</a:t>
            </a:r>
            <a:r>
              <a:rPr sz="2400" spc="-185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online</a:t>
            </a:r>
            <a:r>
              <a:rPr sz="2400" spc="-160" dirty="0">
                <a:latin typeface="Trebuchet MS"/>
                <a:cs typeface="Trebuchet MS"/>
              </a:rPr>
              <a:t> </a:t>
            </a:r>
            <a:r>
              <a:rPr sz="2400" b="1" spc="-1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computers</a:t>
            </a:r>
            <a:r>
              <a:rPr sz="2400" b="1" spc="-1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outside </a:t>
            </a:r>
            <a:r>
              <a:rPr lang="it-IT" sz="2400" spc="-90" dirty="0">
                <a:latin typeface="Trebuchet MS"/>
                <a:cs typeface="Trebuchet MS"/>
              </a:rPr>
              <a:t>and inside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class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49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28850"/>
            <a:ext cx="8610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ttangolo 4"/>
          <p:cNvSpPr>
            <a:spLocks noChangeArrowheads="1"/>
          </p:cNvSpPr>
          <p:nvPr/>
        </p:nvSpPr>
        <p:spPr bwMode="auto">
          <a:xfrm>
            <a:off x="152400" y="228600"/>
            <a:ext cx="8534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Oswald" charset="0"/>
              </a:rPr>
              <a:t>“L'inglese di Expo non sembra Google Translate,</a:t>
            </a:r>
          </a:p>
          <a:p>
            <a:pPr algn="ctr" eaLnBrk="1" hangingPunct="1"/>
            <a:r>
              <a:rPr lang="it-IT" altLang="it-IT" sz="2800" b="1">
                <a:solidFill>
                  <a:srgbClr val="000000"/>
                </a:solidFill>
                <a:latin typeface="Oswald" charset="0"/>
              </a:rPr>
              <a:t>è Google Translate” </a:t>
            </a:r>
          </a:p>
          <a:p>
            <a:pPr eaLnBrk="1" hangingPunct="1"/>
            <a:endParaRPr lang="it-IT" altLang="it-IT" sz="2800" b="1">
              <a:solidFill>
                <a:srgbClr val="000000"/>
              </a:solidFill>
              <a:latin typeface="Oswald" charset="0"/>
            </a:endParaRPr>
          </a:p>
          <a:p>
            <a:pPr eaLnBrk="1" hangingPunct="1"/>
            <a:r>
              <a:rPr lang="it-IT" altLang="it-IT" b="1">
                <a:solidFill>
                  <a:srgbClr val="000000"/>
                </a:solidFill>
                <a:latin typeface="Oswald" charset="0"/>
              </a:rPr>
              <a:t>From http://www.linkiesta.it/it/blog-post/2015/02/12/linglese-di-expo-non-sembra-google-translate-e-google-translate/22476/</a:t>
            </a:r>
          </a:p>
        </p:txBody>
      </p:sp>
      <p:sp>
        <p:nvSpPr>
          <p:cNvPr id="2" name="Ovale 1"/>
          <p:cNvSpPr/>
          <p:nvPr/>
        </p:nvSpPr>
        <p:spPr>
          <a:xfrm>
            <a:off x="152400" y="4876800"/>
            <a:ext cx="3429000" cy="1371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31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E676B2-EB63-984C-871E-7364F3DD5415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7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14425" y="44450"/>
            <a:ext cx="7345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400" b="1" i="1">
                <a:latin typeface="Times New Roman" charset="0"/>
              </a:rPr>
              <a:t>definition and key terms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776288"/>
            <a:ext cx="91440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Definition of machine translation: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200" dirty="0">
                <a:latin typeface="Times New Roman" charset="0"/>
              </a:rPr>
              <a:t>	“</a:t>
            </a:r>
            <a:r>
              <a:rPr lang="en-US" altLang="en-US" sz="2200" dirty="0" err="1">
                <a:latin typeface="Times New Roman" charset="0"/>
              </a:rPr>
              <a:t>computerised</a:t>
            </a:r>
            <a:r>
              <a:rPr lang="en-US" altLang="en-US" sz="2200" dirty="0">
                <a:latin typeface="Times New Roman" charset="0"/>
              </a:rPr>
              <a:t> systems responsible for the production of translations</a:t>
            </a:r>
            <a:br>
              <a:rPr lang="en-US" altLang="en-US" sz="2200" dirty="0">
                <a:latin typeface="Times New Roman" charset="0"/>
              </a:rPr>
            </a:br>
            <a:r>
              <a:rPr lang="en-US" altLang="en-US" sz="2200" dirty="0">
                <a:latin typeface="Times New Roman" charset="0"/>
              </a:rPr>
              <a:t>	 from one natural language into another, with or without human</a:t>
            </a:r>
            <a:br>
              <a:rPr lang="en-US" altLang="en-US" sz="2200" dirty="0">
                <a:latin typeface="Times New Roman" charset="0"/>
              </a:rPr>
            </a:br>
            <a:r>
              <a:rPr lang="en-US" altLang="en-US" sz="2200" dirty="0">
                <a:latin typeface="Times New Roman" charset="0"/>
              </a:rPr>
              <a:t>	 assistance”  			</a:t>
            </a:r>
            <a:r>
              <a:rPr lang="en-US" altLang="en-US" sz="2200" i="1" dirty="0">
                <a:latin typeface="Times New Roman" charset="0"/>
              </a:rPr>
              <a:t>(Hutchins &amp; Somers, 1992: 3)</a:t>
            </a:r>
          </a:p>
          <a:p>
            <a:pPr lvl="1" eaLnBrk="1" hangingPunct="1">
              <a:lnSpc>
                <a:spcPct val="15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Human intervention is not necessarily excluded, but if it does occur it is</a:t>
            </a:r>
            <a:br>
              <a:rPr lang="en-GB" altLang="en-US" sz="2200" dirty="0">
                <a:latin typeface="Times New Roman" charset="0"/>
              </a:rPr>
            </a:br>
            <a:r>
              <a:rPr lang="en-GB" altLang="en-US" sz="2200" dirty="0">
                <a:latin typeface="Times New Roman" charset="0"/>
              </a:rPr>
              <a:t>   subordinated to the prevailing action of the computer</a:t>
            </a:r>
            <a:endParaRPr lang="en-US" altLang="en-US" sz="2200" i="1" dirty="0">
              <a:latin typeface="Times New Roman" charset="0"/>
            </a:endParaRPr>
          </a:p>
          <a:p>
            <a:pPr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400" dirty="0">
                <a:latin typeface="Times New Roman" charset="0"/>
              </a:rPr>
              <a:t> Some key terms:</a:t>
            </a:r>
            <a:endParaRPr lang="en-GB" altLang="en-US" sz="2200" dirty="0">
              <a:latin typeface="Times New Roman" charset="0"/>
            </a:endParaRPr>
          </a:p>
          <a:p>
            <a:pPr lvl="1" eaLnBrk="1" hangingPunct="1">
              <a:lnSpc>
                <a:spcPct val="14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</a:t>
            </a:r>
            <a:r>
              <a:rPr lang="en-GB" altLang="en-US" sz="2200" b="1" dirty="0">
                <a:latin typeface="Times New Roman" charset="0"/>
              </a:rPr>
              <a:t>MT system</a:t>
            </a:r>
            <a:r>
              <a:rPr lang="en-GB" altLang="en-US" sz="2200" dirty="0">
                <a:latin typeface="Times New Roman" charset="0"/>
              </a:rPr>
              <a:t> / </a:t>
            </a:r>
            <a:r>
              <a:rPr lang="en-GB" altLang="en-US" sz="2200" b="1" dirty="0">
                <a:latin typeface="Times New Roman" charset="0"/>
              </a:rPr>
              <a:t>engine</a:t>
            </a:r>
            <a:r>
              <a:rPr lang="en-GB" altLang="en-US" sz="2200" dirty="0">
                <a:latin typeface="Times New Roman" charset="0"/>
              </a:rPr>
              <a:t> / </a:t>
            </a:r>
            <a:r>
              <a:rPr lang="en-GB" altLang="en-US" sz="2200" b="1" dirty="0">
                <a:latin typeface="Times New Roman" charset="0"/>
              </a:rPr>
              <a:t>service</a:t>
            </a:r>
            <a:r>
              <a:rPr lang="en-GB" altLang="en-US" sz="2200" dirty="0">
                <a:latin typeface="Times New Roman" charset="0"/>
              </a:rPr>
              <a:t> = the software that produces the translation </a:t>
            </a:r>
          </a:p>
          <a:p>
            <a:pPr lvl="1" eaLnBrk="1" hangingPunct="1">
              <a:lnSpc>
                <a:spcPct val="14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</a:t>
            </a:r>
            <a:r>
              <a:rPr lang="en-GB" altLang="en-US" sz="2200" b="1" dirty="0">
                <a:latin typeface="Times New Roman" charset="0"/>
              </a:rPr>
              <a:t>input </a:t>
            </a:r>
            <a:r>
              <a:rPr lang="en-GB" altLang="en-US" sz="2200" dirty="0">
                <a:latin typeface="Times New Roman" charset="0"/>
              </a:rPr>
              <a:t>= the source text (i.e. original that we are trying to translate)</a:t>
            </a:r>
            <a:endParaRPr lang="en-GB" altLang="en-US" sz="2200" b="1" dirty="0">
              <a:latin typeface="Times New Roman" charset="0"/>
            </a:endParaRPr>
          </a:p>
          <a:p>
            <a:pPr lvl="1" eaLnBrk="1" hangingPunct="1">
              <a:lnSpc>
                <a:spcPct val="120000"/>
              </a:lnSpc>
              <a:spcBef>
                <a:spcPct val="50000"/>
              </a:spcBef>
              <a:buSzPct val="75000"/>
              <a:buFontTx/>
              <a:buChar char="o"/>
            </a:pPr>
            <a:r>
              <a:rPr lang="en-GB" altLang="en-US" sz="2200" dirty="0">
                <a:latin typeface="Times New Roman" charset="0"/>
              </a:rPr>
              <a:t> </a:t>
            </a:r>
            <a:r>
              <a:rPr lang="en-GB" altLang="en-US" sz="2200" b="1" dirty="0">
                <a:latin typeface="Times New Roman" charset="0"/>
              </a:rPr>
              <a:t>[raw]</a:t>
            </a:r>
            <a:r>
              <a:rPr lang="en-GB" altLang="en-US" sz="2200" dirty="0">
                <a:latin typeface="Times New Roman" charset="0"/>
              </a:rPr>
              <a:t> </a:t>
            </a:r>
            <a:r>
              <a:rPr lang="en-GB" altLang="en-US" sz="2200" b="1" dirty="0">
                <a:latin typeface="Times New Roman" charset="0"/>
              </a:rPr>
              <a:t>output</a:t>
            </a:r>
            <a:r>
              <a:rPr lang="en-GB" altLang="en-US" sz="2200" dirty="0">
                <a:latin typeface="Times New Roman" charset="0"/>
              </a:rPr>
              <a:t> = [unedited] target text (i.e. the translation that we obtain)</a:t>
            </a:r>
          </a:p>
        </p:txBody>
      </p:sp>
    </p:spTree>
    <p:extLst>
      <p:ext uri="{BB962C8B-B14F-4D97-AF65-F5344CB8AC3E}">
        <p14:creationId xmlns:p14="http://schemas.microsoft.com/office/powerpoint/2010/main" val="150944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50" y="193677"/>
            <a:ext cx="7886700" cy="615553"/>
          </a:xfrm>
        </p:spPr>
        <p:txBody>
          <a:bodyPr/>
          <a:lstStyle/>
          <a:p>
            <a:r>
              <a:rPr lang="it-IT" b="1" dirty="0"/>
              <a:t> MT – </a:t>
            </a:r>
            <a:r>
              <a:rPr lang="it-IT" b="1" dirty="0" err="1"/>
              <a:t>popular</a:t>
            </a:r>
            <a:r>
              <a:rPr lang="it-IT" b="1" dirty="0"/>
              <a:t> </a:t>
            </a:r>
            <a:r>
              <a:rPr lang="it-IT" b="1" dirty="0" err="1"/>
              <a:t>conceptions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419100" y="1235074"/>
            <a:ext cx="8382000" cy="54324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t-IT" sz="2800" dirty="0" err="1"/>
              <a:t>Two</a:t>
            </a:r>
            <a:r>
              <a:rPr lang="it-IT" sz="2800" dirty="0"/>
              <a:t> </a:t>
            </a:r>
            <a:r>
              <a:rPr lang="it-IT" sz="2800" dirty="0" err="1"/>
              <a:t>extreme</a:t>
            </a:r>
            <a:r>
              <a:rPr lang="it-IT" sz="2800" dirty="0"/>
              <a:t> positions </a:t>
            </a:r>
            <a:r>
              <a:rPr lang="it-IT" sz="2800" dirty="0" err="1"/>
              <a:t>about</a:t>
            </a:r>
            <a:r>
              <a:rPr lang="it-IT" sz="2800" dirty="0"/>
              <a:t> MT:</a:t>
            </a:r>
          </a:p>
          <a:p>
            <a:endParaRPr lang="it-IT" sz="2800" dirty="0"/>
          </a:p>
          <a:p>
            <a:pPr marL="514350" indent="-247650">
              <a:buFont typeface="+mj-lt"/>
              <a:buAutoNum type="arabicPeriod"/>
            </a:pPr>
            <a:r>
              <a:rPr lang="it-IT" sz="2800" dirty="0"/>
              <a:t>MT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totally</a:t>
            </a:r>
            <a:r>
              <a:rPr lang="it-IT" sz="2800" dirty="0"/>
              <a:t> </a:t>
            </a:r>
            <a:r>
              <a:rPr lang="it-IT" sz="2800" dirty="0" err="1"/>
              <a:t>useless</a:t>
            </a:r>
            <a:r>
              <a:rPr lang="it-IT" sz="2800" dirty="0"/>
              <a:t> and a </a:t>
            </a:r>
            <a:r>
              <a:rPr lang="it-IT" sz="2800" dirty="0" err="1"/>
              <a:t>waste</a:t>
            </a:r>
            <a:r>
              <a:rPr lang="it-IT" sz="2800" dirty="0"/>
              <a:t> of time and money, </a:t>
            </a:r>
            <a:r>
              <a:rPr lang="it-IT" sz="2800" dirty="0" err="1"/>
              <a:t>as</a:t>
            </a:r>
            <a:r>
              <a:rPr lang="it-IT" sz="2800" dirty="0"/>
              <a:t> the </a:t>
            </a:r>
            <a:r>
              <a:rPr lang="it-IT" sz="2800" dirty="0" err="1"/>
              <a:t>quality</a:t>
            </a:r>
            <a:r>
              <a:rPr lang="it-IT" sz="2800" dirty="0"/>
              <a:t> o the output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generally</a:t>
            </a:r>
            <a:r>
              <a:rPr lang="it-IT" sz="2800" dirty="0"/>
              <a:t> </a:t>
            </a:r>
            <a:r>
              <a:rPr lang="it-IT" sz="2800" dirty="0" err="1"/>
              <a:t>very</a:t>
            </a:r>
            <a:r>
              <a:rPr lang="it-IT" sz="2800" dirty="0"/>
              <a:t> low (</a:t>
            </a:r>
            <a:r>
              <a:rPr lang="it-IT" sz="2800" dirty="0" err="1"/>
              <a:t>funny</a:t>
            </a:r>
            <a:r>
              <a:rPr lang="it-IT" sz="2800" dirty="0"/>
              <a:t> </a:t>
            </a:r>
            <a:r>
              <a:rPr lang="it-IT" sz="2800" dirty="0" err="1"/>
              <a:t>anedoctes</a:t>
            </a:r>
            <a:r>
              <a:rPr lang="it-IT" sz="2800" dirty="0"/>
              <a:t>)</a:t>
            </a:r>
          </a:p>
          <a:p>
            <a:pPr marL="628650" lvl="1" indent="266700"/>
            <a:endParaRPr lang="it-IT" sz="2800" dirty="0"/>
          </a:p>
          <a:p>
            <a:pPr marL="514350" indent="-247650">
              <a:buFont typeface="+mj-lt"/>
              <a:buAutoNum type="arabicPeriod"/>
            </a:pPr>
            <a:r>
              <a:rPr lang="it-IT" sz="2800" dirty="0"/>
              <a:t>MT </a:t>
            </a:r>
            <a:r>
              <a:rPr lang="it-IT" sz="2800" dirty="0" err="1"/>
              <a:t>will</a:t>
            </a:r>
            <a:r>
              <a:rPr lang="it-IT" sz="2800" dirty="0"/>
              <a:t> </a:t>
            </a:r>
            <a:r>
              <a:rPr lang="it-IT" sz="2800" dirty="0" err="1"/>
              <a:t>bring</a:t>
            </a:r>
            <a:r>
              <a:rPr lang="it-IT" sz="2800" dirty="0"/>
              <a:t> down </a:t>
            </a:r>
            <a:r>
              <a:rPr lang="it-IT" sz="2800" dirty="0" err="1"/>
              <a:t>language</a:t>
            </a:r>
            <a:r>
              <a:rPr lang="it-IT" sz="2800" dirty="0"/>
              <a:t> </a:t>
            </a:r>
            <a:r>
              <a:rPr lang="it-IT" sz="2800" dirty="0" err="1"/>
              <a:t>barriers</a:t>
            </a:r>
            <a:r>
              <a:rPr lang="it-IT" sz="2800" dirty="0"/>
              <a:t>;</a:t>
            </a:r>
          </a:p>
          <a:p>
            <a:pPr marL="514350" indent="-247650">
              <a:buFont typeface="+mj-lt"/>
              <a:buAutoNum type="arabicPeriod"/>
            </a:pPr>
            <a:endParaRPr lang="it-IT" sz="2800" dirty="0"/>
          </a:p>
          <a:p>
            <a:pPr marL="266700"/>
            <a:r>
              <a:rPr lang="it-IT" sz="2800" dirty="0" err="1"/>
              <a:t>Quality</a:t>
            </a:r>
            <a:r>
              <a:rPr lang="it-IT" sz="2800" dirty="0"/>
              <a:t> </a:t>
            </a:r>
            <a:r>
              <a:rPr lang="it-IT" sz="2800" dirty="0" err="1"/>
              <a:t>varies</a:t>
            </a:r>
            <a:r>
              <a:rPr lang="it-IT" sz="2800" dirty="0"/>
              <a:t> </a:t>
            </a:r>
            <a:r>
              <a:rPr lang="it-IT" sz="2800" dirty="0" err="1"/>
              <a:t>according</a:t>
            </a:r>
            <a:r>
              <a:rPr lang="it-IT" sz="2800" dirty="0"/>
              <a:t> to </a:t>
            </a:r>
            <a:r>
              <a:rPr lang="it-IT" sz="2800" dirty="0" err="1"/>
              <a:t>language</a:t>
            </a:r>
            <a:r>
              <a:rPr lang="it-IT" sz="2800" dirty="0"/>
              <a:t> </a:t>
            </a:r>
            <a:r>
              <a:rPr lang="it-IT" sz="2800" dirty="0" err="1"/>
              <a:t>pairs</a:t>
            </a:r>
            <a:r>
              <a:rPr lang="it-IT" sz="2800" dirty="0"/>
              <a:t>, </a:t>
            </a:r>
            <a:r>
              <a:rPr lang="it-IT" sz="2800" dirty="0" err="1"/>
              <a:t>integrated</a:t>
            </a:r>
            <a:r>
              <a:rPr lang="it-IT" sz="2800" dirty="0"/>
              <a:t> </a:t>
            </a:r>
            <a:r>
              <a:rPr lang="it-IT" sz="2800" dirty="0" err="1"/>
              <a:t>tools</a:t>
            </a:r>
            <a:r>
              <a:rPr lang="it-IT" sz="2800" dirty="0"/>
              <a:t> (MT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learns</a:t>
            </a:r>
            <a:r>
              <a:rPr lang="it-IT" sz="2800" dirty="0"/>
              <a:t>) and </a:t>
            </a:r>
            <a:r>
              <a:rPr lang="it-IT" sz="2800" dirty="0" err="1"/>
              <a:t>pre</a:t>
            </a:r>
            <a:r>
              <a:rPr lang="it-IT" sz="2800" dirty="0"/>
              <a:t>- editing</a:t>
            </a:r>
          </a:p>
        </p:txBody>
      </p:sp>
    </p:spTree>
    <p:extLst>
      <p:ext uri="{BB962C8B-B14F-4D97-AF65-F5344CB8AC3E}">
        <p14:creationId xmlns:p14="http://schemas.microsoft.com/office/powerpoint/2010/main" val="1386677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7988" y="260350"/>
            <a:ext cx="801687" cy="47625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724164E-B291-7146-8CAB-16643D879971}" type="slidenum">
              <a:rPr lang="it-IT" altLang="en-US">
                <a:solidFill>
                  <a:srgbClr val="990000"/>
                </a:solidFill>
                <a:latin typeface="Times New Roman" charset="0"/>
              </a:rPr>
              <a:pPr eaLnBrk="1" hangingPunct="1"/>
              <a:t>9</a:t>
            </a:fld>
            <a:endParaRPr lang="it-IT" altLang="en-US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1258888" y="1341438"/>
            <a:ext cx="2879725" cy="4249737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43012" name="AutoShape 3"/>
          <p:cNvSpPr>
            <a:spLocks noChangeArrowheads="1"/>
          </p:cNvSpPr>
          <p:nvPr/>
        </p:nvSpPr>
        <p:spPr bwMode="auto">
          <a:xfrm>
            <a:off x="611188" y="2349500"/>
            <a:ext cx="2879725" cy="4249738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042988" y="4297363"/>
            <a:ext cx="15843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Texts in SL</a:t>
            </a:r>
          </a:p>
        </p:txBody>
      </p:sp>
      <p:sp>
        <p:nvSpPr>
          <p:cNvPr id="43014" name="AutoShape 5"/>
          <p:cNvSpPr>
            <a:spLocks noChangeArrowheads="1"/>
          </p:cNvSpPr>
          <p:nvPr/>
        </p:nvSpPr>
        <p:spPr bwMode="auto">
          <a:xfrm>
            <a:off x="5651500" y="1341438"/>
            <a:ext cx="2879725" cy="4249737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43015" name="AutoShape 6"/>
          <p:cNvSpPr>
            <a:spLocks noChangeArrowheads="1"/>
          </p:cNvSpPr>
          <p:nvPr/>
        </p:nvSpPr>
        <p:spPr bwMode="auto">
          <a:xfrm>
            <a:off x="5005388" y="2349500"/>
            <a:ext cx="2879725" cy="4249738"/>
          </a:xfrm>
          <a:prstGeom prst="flowChartMultidocumen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5580063" y="4292600"/>
            <a:ext cx="17287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en-US" sz="2200">
                <a:latin typeface="Tahoma" charset="0"/>
              </a:rPr>
              <a:t>Texts in TL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469544" y="686868"/>
            <a:ext cx="8460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n-US" dirty="0" err="1">
                <a:latin typeface="Tahoma" charset="0"/>
              </a:rPr>
              <a:t>Parallel</a:t>
            </a:r>
            <a:r>
              <a:rPr lang="it-IT" altLang="en-US" dirty="0">
                <a:latin typeface="Tahoma" charset="0"/>
              </a:rPr>
              <a:t> corpora: </a:t>
            </a:r>
            <a:r>
              <a:rPr lang="it-IT" dirty="0"/>
              <a:t>a </a:t>
            </a:r>
            <a:r>
              <a:rPr lang="it-IT" dirty="0" err="1"/>
              <a:t>collection</a:t>
            </a:r>
            <a:r>
              <a:rPr lang="it-IT" dirty="0"/>
              <a:t> of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texts</a:t>
            </a:r>
            <a:r>
              <a:rPr lang="it-IT" dirty="0"/>
              <a:t> in </a:t>
            </a:r>
            <a:r>
              <a:rPr lang="it-IT" dirty="0" err="1"/>
              <a:t>language</a:t>
            </a:r>
            <a:r>
              <a:rPr lang="it-IT" dirty="0"/>
              <a:t> L1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translations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 </a:t>
            </a:r>
            <a:r>
              <a:rPr lang="it-IT" dirty="0" err="1"/>
              <a:t>give</a:t>
            </a:r>
            <a:r>
              <a:rPr lang="it-IT" dirty="0"/>
              <a:t> L2</a:t>
            </a:r>
            <a:endParaRPr lang="it-IT" altLang="en-US" dirty="0">
              <a:latin typeface="Tahoma" charset="0"/>
            </a:endParaRPr>
          </a:p>
        </p:txBody>
      </p:sp>
      <p:sp>
        <p:nvSpPr>
          <p:cNvPr id="43018" name="Line 9"/>
          <p:cNvSpPr>
            <a:spLocks noChangeShapeType="1"/>
          </p:cNvSpPr>
          <p:nvPr/>
        </p:nvSpPr>
        <p:spPr bwMode="auto">
          <a:xfrm>
            <a:off x="4164013" y="1484313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19" name="Line 10"/>
          <p:cNvSpPr>
            <a:spLocks noChangeShapeType="1"/>
          </p:cNvSpPr>
          <p:nvPr/>
        </p:nvSpPr>
        <p:spPr bwMode="auto">
          <a:xfrm>
            <a:off x="3924300" y="1884363"/>
            <a:ext cx="1871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0" name="Line 11"/>
          <p:cNvSpPr>
            <a:spLocks noChangeShapeType="1"/>
          </p:cNvSpPr>
          <p:nvPr/>
        </p:nvSpPr>
        <p:spPr bwMode="auto">
          <a:xfrm>
            <a:off x="3763963" y="2220913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1" name="Line 12"/>
          <p:cNvSpPr>
            <a:spLocks noChangeShapeType="1"/>
          </p:cNvSpPr>
          <p:nvPr/>
        </p:nvSpPr>
        <p:spPr bwMode="auto">
          <a:xfrm>
            <a:off x="3508375" y="2517775"/>
            <a:ext cx="1871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2" name="Line 13"/>
          <p:cNvSpPr>
            <a:spLocks noChangeShapeType="1"/>
          </p:cNvSpPr>
          <p:nvPr/>
        </p:nvSpPr>
        <p:spPr bwMode="auto">
          <a:xfrm>
            <a:off x="3292475" y="2892425"/>
            <a:ext cx="1871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>
            <a:off x="3074988" y="3357563"/>
            <a:ext cx="18716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1222272" y="2355"/>
            <a:ext cx="6770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400" b="1" i="1">
                <a:latin typeface="Times New Roman" charset="0"/>
              </a:rPr>
              <a:t>Machine translation (MT):</a:t>
            </a:r>
            <a:br>
              <a:rPr lang="en-GB" altLang="en-US" sz="2400" b="1" i="1">
                <a:latin typeface="Times New Roman" charset="0"/>
              </a:rPr>
            </a:br>
            <a:r>
              <a:rPr lang="en-GB" altLang="en-US" sz="2400" b="1" i="1">
                <a:latin typeface="Times New Roman" charset="0"/>
              </a:rPr>
              <a:t>main architectures of MT systems</a:t>
            </a:r>
          </a:p>
        </p:txBody>
      </p:sp>
    </p:spTree>
    <p:extLst>
      <p:ext uri="{BB962C8B-B14F-4D97-AF65-F5344CB8AC3E}">
        <p14:creationId xmlns:p14="http://schemas.microsoft.com/office/powerpoint/2010/main" val="1325428889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{A17E4910-2BEB-3444-8FF2-8A3EC9455D17}tf10001069</Template>
  <TotalTime>551</TotalTime>
  <Words>1759</Words>
  <Application>Microsoft Macintosh PowerPoint</Application>
  <PresentationFormat>Presentazione su schermo (4:3)</PresentationFormat>
  <Paragraphs>282</Paragraphs>
  <Slides>25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Century Gothic</vt:lpstr>
      <vt:lpstr>Oswald</vt:lpstr>
      <vt:lpstr>Tahoma</vt:lpstr>
      <vt:lpstr>Times New Roman</vt:lpstr>
      <vt:lpstr>Trebuchet MS</vt:lpstr>
      <vt:lpstr>Wingdings</vt:lpstr>
      <vt:lpstr>Wingdings 3</vt:lpstr>
      <vt:lpstr>Filo</vt:lpstr>
      <vt:lpstr>Presentazione standard di PowerPoint</vt:lpstr>
      <vt:lpstr>Summary on using the Internet  for specialised translation</vt:lpstr>
      <vt:lpstr>Conclusion on using the Web for specialised translation – Main advantages</vt:lpstr>
      <vt:lpstr>Conclusion on using the Web for specialised translation – Main advantages</vt:lpstr>
      <vt:lpstr>The course</vt:lpstr>
      <vt:lpstr>Presentazione standard di PowerPoint</vt:lpstr>
      <vt:lpstr>Presentazione standard di PowerPoint</vt:lpstr>
      <vt:lpstr> MT – popular conceptions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What you need to know to become a professional translator</vt:lpstr>
      <vt:lpstr>What you need to know to become a professional translator</vt:lpstr>
      <vt:lpstr>Presentazione standard di PowerPoint</vt:lpstr>
      <vt:lpstr>NON SOLO CARTELLE</vt:lpstr>
      <vt:lpstr>TARIFFE: difficult stuff… ENG &lt;&gt; ITA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Traduzione per la Comunicazione  Internazionale – inglese - mod. B</dc:title>
  <dc:creator>Sara Castagnoli</dc:creator>
  <cp:lastModifiedBy>f.raffi@unimc.it</cp:lastModifiedBy>
  <cp:revision>136</cp:revision>
  <dcterms:created xsi:type="dcterms:W3CDTF">2018-02-05T10:00:08Z</dcterms:created>
  <dcterms:modified xsi:type="dcterms:W3CDTF">2023-02-18T07:43:10Z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2018-02-05T00:00:00Z</vt:filetime>
  </property>
</Properties>
</file>