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418" r:id="rId3"/>
    <p:sldId id="395" r:id="rId4"/>
    <p:sldId id="419" r:id="rId5"/>
    <p:sldId id="373" r:id="rId6"/>
    <p:sldId id="401" r:id="rId7"/>
    <p:sldId id="372" r:id="rId8"/>
    <p:sldId id="379" r:id="rId9"/>
    <p:sldId id="376" r:id="rId10"/>
    <p:sldId id="402" r:id="rId11"/>
    <p:sldId id="403" r:id="rId12"/>
    <p:sldId id="380" r:id="rId13"/>
    <p:sldId id="377" r:id="rId14"/>
    <p:sldId id="378" r:id="rId15"/>
    <p:sldId id="398" r:id="rId16"/>
    <p:sldId id="399" r:id="rId17"/>
    <p:sldId id="409" r:id="rId18"/>
    <p:sldId id="407" r:id="rId19"/>
    <p:sldId id="410" r:id="rId20"/>
    <p:sldId id="406" r:id="rId21"/>
    <p:sldId id="408" r:id="rId22"/>
    <p:sldId id="411" r:id="rId23"/>
    <p:sldId id="405" r:id="rId24"/>
    <p:sldId id="381" r:id="rId25"/>
    <p:sldId id="382" r:id="rId26"/>
    <p:sldId id="383" r:id="rId27"/>
    <p:sldId id="413" r:id="rId28"/>
    <p:sldId id="429" r:id="rId29"/>
    <p:sldId id="415" r:id="rId30"/>
    <p:sldId id="414" r:id="rId31"/>
    <p:sldId id="420" r:id="rId32"/>
    <p:sldId id="384" r:id="rId33"/>
    <p:sldId id="368" r:id="rId34"/>
    <p:sldId id="416" r:id="rId35"/>
    <p:sldId id="417" r:id="rId36"/>
    <p:sldId id="425" r:id="rId37"/>
    <p:sldId id="426" r:id="rId38"/>
    <p:sldId id="421" r:id="rId39"/>
    <p:sldId id="427" r:id="rId40"/>
    <p:sldId id="386" r:id="rId41"/>
    <p:sldId id="388" r:id="rId42"/>
    <p:sldId id="389" r:id="rId43"/>
    <p:sldId id="390" r:id="rId44"/>
    <p:sldId id="422" r:id="rId45"/>
    <p:sldId id="42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C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p:restoredTop sz="94626"/>
  </p:normalViewPr>
  <p:slideViewPr>
    <p:cSldViewPr snapToGrid="0" snapToObjects="1">
      <p:cViewPr varScale="1">
        <p:scale>
          <a:sx n="116" d="100"/>
          <a:sy n="116" d="100"/>
        </p:scale>
        <p:origin x="20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8682F-FC28-4440-9410-7653F1AD5437}" type="datetimeFigureOut">
              <a:rPr lang="it-IT" smtClean="0"/>
              <a:t>01/03/23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B06B3-1DB4-D44E-B7F0-343BD211397A}" type="slidenum">
              <a:rPr lang="it-IT" smtClean="0"/>
              <a:t>‹N›</a:t>
            </a:fld>
            <a:endParaRPr lang="it-IT"/>
          </a:p>
        </p:txBody>
      </p:sp>
    </p:spTree>
    <p:extLst>
      <p:ext uri="{BB962C8B-B14F-4D97-AF65-F5344CB8AC3E}">
        <p14:creationId xmlns:p14="http://schemas.microsoft.com/office/powerpoint/2010/main" val="34041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0B06B3-1DB4-D44E-B7F0-343BD211397A}" type="slidenum">
              <a:rPr lang="it-IT" smtClean="0"/>
              <a:t>9</a:t>
            </a:fld>
            <a:endParaRPr lang="it-IT"/>
          </a:p>
        </p:txBody>
      </p:sp>
    </p:spTree>
    <p:extLst>
      <p:ext uri="{BB962C8B-B14F-4D97-AF65-F5344CB8AC3E}">
        <p14:creationId xmlns:p14="http://schemas.microsoft.com/office/powerpoint/2010/main" val="260148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0B06B3-1DB4-D44E-B7F0-343BD211397A}" type="slidenum">
              <a:rPr lang="it-IT" smtClean="0"/>
              <a:t>10</a:t>
            </a:fld>
            <a:endParaRPr lang="it-IT"/>
          </a:p>
        </p:txBody>
      </p:sp>
    </p:spTree>
    <p:extLst>
      <p:ext uri="{BB962C8B-B14F-4D97-AF65-F5344CB8AC3E}">
        <p14:creationId xmlns:p14="http://schemas.microsoft.com/office/powerpoint/2010/main" val="271746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0B06B3-1DB4-D44E-B7F0-343BD211397A}" type="slidenum">
              <a:rPr lang="it-IT" smtClean="0"/>
              <a:t>11</a:t>
            </a:fld>
            <a:endParaRPr lang="it-IT"/>
          </a:p>
        </p:txBody>
      </p:sp>
    </p:spTree>
    <p:extLst>
      <p:ext uri="{BB962C8B-B14F-4D97-AF65-F5344CB8AC3E}">
        <p14:creationId xmlns:p14="http://schemas.microsoft.com/office/powerpoint/2010/main" val="251582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03D05C5-B40C-7F4D-8F21-A5CB9A2B50B4}" type="datetimeFigureOut">
              <a:rPr lang="it-IT" smtClean="0"/>
              <a:t>01/03/23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64656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03D05C5-B40C-7F4D-8F21-A5CB9A2B50B4}" type="datetimeFigureOut">
              <a:rPr lang="it-IT" smtClean="0"/>
              <a:t>01/03/23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415875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03D05C5-B40C-7F4D-8F21-A5CB9A2B50B4}" type="datetimeFigureOut">
              <a:rPr lang="it-IT" smtClean="0"/>
              <a:t>01/03/23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147752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03D05C5-B40C-7F4D-8F21-A5CB9A2B50B4}" type="datetimeFigureOut">
              <a:rPr lang="it-IT" smtClean="0"/>
              <a:t>01/03/23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181768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03D05C5-B40C-7F4D-8F21-A5CB9A2B50B4}" type="datetimeFigureOut">
              <a:rPr lang="it-IT" smtClean="0"/>
              <a:t>01/03/23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126275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03D05C5-B40C-7F4D-8F21-A5CB9A2B50B4}" type="datetimeFigureOut">
              <a:rPr lang="it-IT" smtClean="0"/>
              <a:t>01/03/23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317598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03D05C5-B40C-7F4D-8F21-A5CB9A2B50B4}" type="datetimeFigureOut">
              <a:rPr lang="it-IT" smtClean="0"/>
              <a:t>01/03/23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320732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03D05C5-B40C-7F4D-8F21-A5CB9A2B50B4}" type="datetimeFigureOut">
              <a:rPr lang="it-IT" smtClean="0"/>
              <a:t>01/03/23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414458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D05C5-B40C-7F4D-8F21-A5CB9A2B50B4}" type="datetimeFigureOut">
              <a:rPr lang="it-IT" smtClean="0"/>
              <a:t>01/03/23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165768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3D05C5-B40C-7F4D-8F21-A5CB9A2B50B4}" type="datetimeFigureOut">
              <a:rPr lang="it-IT" smtClean="0"/>
              <a:t>01/03/23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344272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03D05C5-B40C-7F4D-8F21-A5CB9A2B50B4}" type="datetimeFigureOut">
              <a:rPr lang="it-IT" smtClean="0"/>
              <a:t>01/03/23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139BD0E-2B78-3F41-8FD7-DA694B61E770}" type="slidenum">
              <a:rPr lang="it-IT" smtClean="0"/>
              <a:t>‹N›</a:t>
            </a:fld>
            <a:endParaRPr lang="it-IT"/>
          </a:p>
        </p:txBody>
      </p:sp>
    </p:spTree>
    <p:extLst>
      <p:ext uri="{BB962C8B-B14F-4D97-AF65-F5344CB8AC3E}">
        <p14:creationId xmlns:p14="http://schemas.microsoft.com/office/powerpoint/2010/main" val="48719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D05C5-B40C-7F4D-8F21-A5CB9A2B50B4}" type="datetimeFigureOut">
              <a:rPr lang="it-IT" smtClean="0"/>
              <a:t>01/03/23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9BD0E-2B78-3F41-8FD7-DA694B61E770}" type="slidenum">
              <a:rPr lang="it-IT" smtClean="0"/>
              <a:t>‹N›</a:t>
            </a:fld>
            <a:endParaRPr lang="it-IT"/>
          </a:p>
        </p:txBody>
      </p:sp>
    </p:spTree>
    <p:extLst>
      <p:ext uri="{BB962C8B-B14F-4D97-AF65-F5344CB8AC3E}">
        <p14:creationId xmlns:p14="http://schemas.microsoft.com/office/powerpoint/2010/main" val="2828226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FFED127-4C6B-504D-9921-3DF4AFB216DC}"/>
              </a:ext>
            </a:extLst>
          </p:cNvPr>
          <p:cNvSpPr txBox="1"/>
          <p:nvPr/>
        </p:nvSpPr>
        <p:spPr>
          <a:xfrm>
            <a:off x="0" y="357287"/>
            <a:ext cx="8542438" cy="4955203"/>
          </a:xfrm>
          <a:prstGeom prst="rect">
            <a:avLst/>
          </a:prstGeom>
          <a:noFill/>
          <a:ln>
            <a:noFill/>
          </a:ln>
        </p:spPr>
        <p:txBody>
          <a:bodyPr wrap="square" rtlCol="0">
            <a:spAutoFit/>
          </a:bodyPr>
          <a:lstStyle/>
          <a:p>
            <a:pPr algn="ctr"/>
            <a:r>
              <a:rPr lang="it-IT" sz="3600" b="1" dirty="0">
                <a:ln>
                  <a:solidFill>
                    <a:sysClr val="windowText" lastClr="000000"/>
                  </a:solidFill>
                </a:ln>
                <a:latin typeface="Arial" panose="020B0604020202020204" pitchFamily="34" charset="0"/>
                <a:cs typeface="Arial" panose="020B0604020202020204" pitchFamily="34" charset="0"/>
              </a:rPr>
              <a:t>     </a:t>
            </a:r>
          </a:p>
          <a:p>
            <a:pPr algn="ctr"/>
            <a:r>
              <a:rPr lang="it-IT" sz="3600" b="1" dirty="0">
                <a:ln>
                  <a:solidFill>
                    <a:sysClr val="windowText" lastClr="000000"/>
                  </a:solidFill>
                </a:ln>
                <a:latin typeface="Arial" panose="020B0604020202020204" pitchFamily="34" charset="0"/>
                <a:cs typeface="Arial" panose="020B0604020202020204" pitchFamily="34" charset="0"/>
              </a:rPr>
              <a:t>         </a:t>
            </a:r>
            <a:r>
              <a:rPr lang="it-IT" sz="3200" b="1" dirty="0">
                <a:ln>
                  <a:solidFill>
                    <a:sysClr val="windowText" lastClr="000000"/>
                  </a:solidFill>
                </a:ln>
                <a:latin typeface="Arial" panose="020B0604020202020204" pitchFamily="34" charset="0"/>
                <a:cs typeface="Arial" panose="020B0604020202020204" pitchFamily="34" charset="0"/>
              </a:rPr>
              <a:t>PROGETTO DI POST-EDITING</a:t>
            </a:r>
            <a:endParaRPr lang="it-IT" sz="3600" b="1" dirty="0">
              <a:ln>
                <a:solidFill>
                  <a:sysClr val="windowText" lastClr="000000"/>
                </a:solidFill>
              </a:ln>
              <a:latin typeface="Arial" panose="020B0604020202020204" pitchFamily="34" charset="0"/>
              <a:cs typeface="Arial" panose="020B0604020202020204" pitchFamily="34" charset="0"/>
            </a:endParaRPr>
          </a:p>
          <a:p>
            <a:pPr algn="ctr"/>
            <a:endParaRPr lang="it-IT" sz="3600" b="1" dirty="0">
              <a:ln>
                <a:solidFill>
                  <a:sysClr val="windowText" lastClr="000000"/>
                </a:solidFill>
              </a:ln>
              <a:latin typeface="Arial" panose="020B0604020202020204" pitchFamily="34" charset="0"/>
              <a:cs typeface="Arial" panose="020B0604020202020204" pitchFamily="34" charset="0"/>
            </a:endParaRPr>
          </a:p>
          <a:p>
            <a:pPr algn="ctr"/>
            <a:endParaRPr lang="it-IT" sz="3600" b="1" dirty="0">
              <a:ln>
                <a:solidFill>
                  <a:sysClr val="windowText" lastClr="000000"/>
                </a:solidFill>
              </a:ln>
              <a:latin typeface="Arial" panose="020B0604020202020204" pitchFamily="34" charset="0"/>
              <a:cs typeface="Arial" panose="020B0604020202020204" pitchFamily="34" charset="0"/>
            </a:endParaRPr>
          </a:p>
          <a:p>
            <a:pPr algn="ctr"/>
            <a:endParaRPr lang="it-IT" sz="3600" b="1" dirty="0">
              <a:ln>
                <a:solidFill>
                  <a:sysClr val="windowText" lastClr="000000"/>
                </a:solidFill>
              </a:ln>
              <a:latin typeface="Arial" panose="020B0604020202020204" pitchFamily="34" charset="0"/>
              <a:cs typeface="Arial" panose="020B0604020202020204" pitchFamily="34" charset="0"/>
            </a:endParaRPr>
          </a:p>
          <a:p>
            <a:pPr algn="ctr"/>
            <a:endParaRPr lang="it-IT" sz="3600" b="1" dirty="0">
              <a:ln>
                <a:solidFill>
                  <a:sysClr val="windowText" lastClr="000000"/>
                </a:solidFill>
              </a:ln>
              <a:latin typeface="Arial" panose="020B0604020202020204" pitchFamily="34" charset="0"/>
              <a:cs typeface="Arial" panose="020B0604020202020204" pitchFamily="34" charset="0"/>
            </a:endParaRPr>
          </a:p>
          <a:p>
            <a:pPr algn="ctr"/>
            <a:r>
              <a:rPr lang="it-IT" sz="3600" b="1" dirty="0">
                <a:ln>
                  <a:solidFill>
                    <a:sysClr val="windowText" lastClr="000000"/>
                  </a:solidFill>
                </a:ln>
                <a:latin typeface="Arial" panose="020B0604020202020204" pitchFamily="34" charset="0"/>
                <a:cs typeface="Arial" panose="020B0604020202020204" pitchFamily="34" charset="0"/>
              </a:rPr>
              <a:t>    </a:t>
            </a:r>
            <a:r>
              <a:rPr lang="it-IT" sz="3200" b="1" dirty="0">
                <a:ln>
                  <a:solidFill>
                    <a:sysClr val="windowText" lastClr="000000"/>
                  </a:solidFill>
                </a:ln>
                <a:latin typeface="Arial" panose="020B0604020202020204" pitchFamily="34" charset="0"/>
                <a:cs typeface="Arial" panose="020B0604020202020204" pitchFamily="34" charset="0"/>
              </a:rPr>
              <a:t>analisi</a:t>
            </a:r>
          </a:p>
          <a:p>
            <a:pPr algn="ctr"/>
            <a:r>
              <a:rPr lang="it-IT" sz="3200" b="1" dirty="0">
                <a:ln>
                  <a:solidFill>
                    <a:sysClr val="windowText" lastClr="000000"/>
                  </a:solidFill>
                </a:ln>
                <a:latin typeface="Arial" panose="020B0604020202020204" pitchFamily="34" charset="0"/>
                <a:cs typeface="Arial" panose="020B0604020202020204" pitchFamily="34" charset="0"/>
              </a:rPr>
              <a:t>     valutazione</a:t>
            </a:r>
          </a:p>
          <a:p>
            <a:pPr algn="ctr"/>
            <a:r>
              <a:rPr lang="it-IT" sz="3200" b="1" dirty="0">
                <a:ln>
                  <a:solidFill>
                    <a:sysClr val="windowText" lastClr="000000"/>
                  </a:solidFill>
                </a:ln>
                <a:latin typeface="Arial" panose="020B0604020202020204" pitchFamily="34" charset="0"/>
                <a:cs typeface="Arial" panose="020B0604020202020204" pitchFamily="34" charset="0"/>
              </a:rPr>
              <a:t>     post-editing</a:t>
            </a:r>
          </a:p>
        </p:txBody>
      </p:sp>
      <p:pic>
        <p:nvPicPr>
          <p:cNvPr id="12" name="Immagine 11">
            <a:extLst>
              <a:ext uri="{FF2B5EF4-FFF2-40B4-BE49-F238E27FC236}">
                <a16:creationId xmlns:a16="http://schemas.microsoft.com/office/drawing/2014/main" id="{850B3C01-C864-7D45-AC58-955B6E792E5A}"/>
              </a:ext>
            </a:extLst>
          </p:cNvPr>
          <p:cNvPicPr>
            <a:picLocks noChangeAspect="1"/>
          </p:cNvPicPr>
          <p:nvPr/>
        </p:nvPicPr>
        <p:blipFill>
          <a:blip r:embed="rId2"/>
          <a:stretch>
            <a:fillRect/>
          </a:stretch>
        </p:blipFill>
        <p:spPr>
          <a:xfrm>
            <a:off x="5728443" y="1825319"/>
            <a:ext cx="3137471" cy="2489061"/>
          </a:xfrm>
          <a:prstGeom prst="rect">
            <a:avLst/>
          </a:prstGeom>
        </p:spPr>
      </p:pic>
      <p:pic>
        <p:nvPicPr>
          <p:cNvPr id="16" name="Immagine 15">
            <a:extLst>
              <a:ext uri="{FF2B5EF4-FFF2-40B4-BE49-F238E27FC236}">
                <a16:creationId xmlns:a16="http://schemas.microsoft.com/office/drawing/2014/main" id="{771ADB3D-201E-7343-BE50-EEA77913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663" y="2265970"/>
            <a:ext cx="1945669" cy="1945669"/>
          </a:xfrm>
          <a:prstGeom prst="rect">
            <a:avLst/>
          </a:prstGeom>
        </p:spPr>
      </p:pic>
    </p:spTree>
    <p:extLst>
      <p:ext uri="{BB962C8B-B14F-4D97-AF65-F5344CB8AC3E}">
        <p14:creationId xmlns:p14="http://schemas.microsoft.com/office/powerpoint/2010/main" val="4594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rmAutofit/>
          </a:bodyPr>
          <a:lstStyle/>
          <a:p>
            <a:pPr algn="ctr"/>
            <a:r>
              <a:rPr lang="it-IT" sz="3600" b="1" dirty="0">
                <a:latin typeface="Arial" panose="020B0604020202020204" pitchFamily="34" charset="0"/>
                <a:cs typeface="Arial" panose="020B0604020202020204" pitchFamily="34" charset="0"/>
              </a:rPr>
              <a:t>1. CONFRONTO (come?)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854AD9D0-F4A5-3246-9DD9-958809FD68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16563"/>
            <a:ext cx="9144000" cy="4190643"/>
          </a:xfrm>
          <a:prstGeom prst="rect">
            <a:avLst/>
          </a:prstGeom>
        </p:spPr>
      </p:pic>
      <p:sp>
        <p:nvSpPr>
          <p:cNvPr id="5" name="CasellaDiTesto 4">
            <a:extLst>
              <a:ext uri="{FF2B5EF4-FFF2-40B4-BE49-F238E27FC236}">
                <a16:creationId xmlns:a16="http://schemas.microsoft.com/office/drawing/2014/main" id="{79597C88-A656-B741-AFC7-9FFD7075E405}"/>
              </a:ext>
            </a:extLst>
          </p:cNvPr>
          <p:cNvSpPr txBox="1"/>
          <p:nvPr/>
        </p:nvSpPr>
        <p:spPr>
          <a:xfrm>
            <a:off x="4078840" y="1203226"/>
            <a:ext cx="667820" cy="769441"/>
          </a:xfrm>
          <a:prstGeom prst="rect">
            <a:avLst/>
          </a:prstGeom>
          <a:noFill/>
          <a:ln w="57150">
            <a:solidFill>
              <a:srgbClr val="FF0000"/>
            </a:solidFill>
          </a:ln>
        </p:spPr>
        <p:txBody>
          <a:bodyPr wrap="square" rtlCol="0">
            <a:spAutoFit/>
          </a:bodyPr>
          <a:lstStyle/>
          <a:p>
            <a:pPr algn="ctr"/>
            <a:r>
              <a:rPr lang="it-IT" sz="4400" b="1" dirty="0">
                <a:solidFill>
                  <a:srgbClr val="FF0000"/>
                </a:solidFill>
              </a:rPr>
              <a:t>1</a:t>
            </a:r>
          </a:p>
        </p:txBody>
      </p:sp>
      <p:cxnSp>
        <p:nvCxnSpPr>
          <p:cNvPr id="8" name="Connettore 2 7">
            <a:extLst>
              <a:ext uri="{FF2B5EF4-FFF2-40B4-BE49-F238E27FC236}">
                <a16:creationId xmlns:a16="http://schemas.microsoft.com/office/drawing/2014/main" id="{094C543E-182E-AB4B-BD0E-AE9D8C64E5A0}"/>
              </a:ext>
            </a:extLst>
          </p:cNvPr>
          <p:cNvCxnSpPr/>
          <p:nvPr/>
        </p:nvCxnSpPr>
        <p:spPr>
          <a:xfrm>
            <a:off x="4376791" y="2589117"/>
            <a:ext cx="0" cy="33082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1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rmAutofit/>
          </a:bodyPr>
          <a:lstStyle/>
          <a:p>
            <a:pPr algn="ctr"/>
            <a:r>
              <a:rPr lang="it-IT" sz="3600" b="1" dirty="0">
                <a:latin typeface="Arial" panose="020B0604020202020204" pitchFamily="34" charset="0"/>
                <a:cs typeface="Arial" panose="020B0604020202020204" pitchFamily="34" charset="0"/>
              </a:rPr>
              <a:t>1. CONFRONTO (come?)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854AD9D0-F4A5-3246-9DD9-958809FD68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16563"/>
            <a:ext cx="9144000" cy="4190643"/>
          </a:xfrm>
          <a:prstGeom prst="rect">
            <a:avLst/>
          </a:prstGeom>
        </p:spPr>
      </p:pic>
      <p:sp>
        <p:nvSpPr>
          <p:cNvPr id="5" name="CasellaDiTesto 4">
            <a:extLst>
              <a:ext uri="{FF2B5EF4-FFF2-40B4-BE49-F238E27FC236}">
                <a16:creationId xmlns:a16="http://schemas.microsoft.com/office/drawing/2014/main" id="{79597C88-A656-B741-AFC7-9FFD7075E405}"/>
              </a:ext>
            </a:extLst>
          </p:cNvPr>
          <p:cNvSpPr txBox="1"/>
          <p:nvPr/>
        </p:nvSpPr>
        <p:spPr>
          <a:xfrm>
            <a:off x="1191803" y="1203226"/>
            <a:ext cx="832206" cy="769441"/>
          </a:xfrm>
          <a:prstGeom prst="rect">
            <a:avLst/>
          </a:prstGeom>
          <a:noFill/>
          <a:ln w="57150">
            <a:solidFill>
              <a:srgbClr val="FF0000"/>
            </a:solidFill>
          </a:ln>
        </p:spPr>
        <p:txBody>
          <a:bodyPr wrap="square" rtlCol="0">
            <a:spAutoFit/>
          </a:bodyPr>
          <a:lstStyle/>
          <a:p>
            <a:pPr algn="ctr"/>
            <a:r>
              <a:rPr lang="it-IT" sz="4400" b="1" dirty="0">
                <a:solidFill>
                  <a:srgbClr val="FF0000"/>
                </a:solidFill>
              </a:rPr>
              <a:t>2a</a:t>
            </a:r>
          </a:p>
        </p:txBody>
      </p:sp>
      <p:cxnSp>
        <p:nvCxnSpPr>
          <p:cNvPr id="8" name="Connettore 2 7">
            <a:extLst>
              <a:ext uri="{FF2B5EF4-FFF2-40B4-BE49-F238E27FC236}">
                <a16:creationId xmlns:a16="http://schemas.microsoft.com/office/drawing/2014/main" id="{094C543E-182E-AB4B-BD0E-AE9D8C64E5A0}"/>
              </a:ext>
            </a:extLst>
          </p:cNvPr>
          <p:cNvCxnSpPr/>
          <p:nvPr/>
        </p:nvCxnSpPr>
        <p:spPr>
          <a:xfrm>
            <a:off x="1607906" y="2599391"/>
            <a:ext cx="0" cy="33082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A3DDEA66-8B8D-1349-9739-E01743D36964}"/>
              </a:ext>
            </a:extLst>
          </p:cNvPr>
          <p:cNvSpPr txBox="1"/>
          <p:nvPr/>
        </p:nvSpPr>
        <p:spPr>
          <a:xfrm>
            <a:off x="7119991" y="1203225"/>
            <a:ext cx="832206" cy="769441"/>
          </a:xfrm>
          <a:prstGeom prst="rect">
            <a:avLst/>
          </a:prstGeom>
          <a:noFill/>
          <a:ln w="57150">
            <a:solidFill>
              <a:srgbClr val="FF0000"/>
            </a:solidFill>
          </a:ln>
        </p:spPr>
        <p:txBody>
          <a:bodyPr wrap="square" rtlCol="0">
            <a:spAutoFit/>
          </a:bodyPr>
          <a:lstStyle/>
          <a:p>
            <a:pPr algn="ctr"/>
            <a:r>
              <a:rPr lang="it-IT" sz="4400" b="1" dirty="0">
                <a:solidFill>
                  <a:srgbClr val="FF0000"/>
                </a:solidFill>
              </a:rPr>
              <a:t>2b</a:t>
            </a:r>
          </a:p>
        </p:txBody>
      </p:sp>
      <p:cxnSp>
        <p:nvCxnSpPr>
          <p:cNvPr id="7" name="Connettore 2 6">
            <a:extLst>
              <a:ext uri="{FF2B5EF4-FFF2-40B4-BE49-F238E27FC236}">
                <a16:creationId xmlns:a16="http://schemas.microsoft.com/office/drawing/2014/main" id="{364B7621-9CEB-7A49-B778-A83C61C315DB}"/>
              </a:ext>
            </a:extLst>
          </p:cNvPr>
          <p:cNvCxnSpPr/>
          <p:nvPr/>
        </p:nvCxnSpPr>
        <p:spPr>
          <a:xfrm>
            <a:off x="7411093" y="2599391"/>
            <a:ext cx="0" cy="33082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4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2. IDENTIFICAZIONE ERRORI</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86A682AC-D393-7F4C-B163-D4A80991DADB}"/>
              </a:ext>
            </a:extLst>
          </p:cNvPr>
          <p:cNvSpPr/>
          <p:nvPr/>
        </p:nvSpPr>
        <p:spPr>
          <a:xfrm>
            <a:off x="252680" y="1488259"/>
            <a:ext cx="8706385" cy="646331"/>
          </a:xfrm>
          <a:prstGeom prst="rect">
            <a:avLst/>
          </a:prstGeom>
          <a:solidFill>
            <a:schemeClr val="accent6">
              <a:lumMod val="40000"/>
              <a:lumOff val="60000"/>
            </a:schemeClr>
          </a:solidFill>
          <a:ln>
            <a:solidFill>
              <a:schemeClr val="tx1"/>
            </a:solidFill>
          </a:ln>
        </p:spPr>
        <p:txBody>
          <a:bodyPr wrap="square">
            <a:spAutoFit/>
          </a:bodyPr>
          <a:lstStyle/>
          <a:p>
            <a:pPr algn="just"/>
            <a:r>
              <a:rPr lang="it-IT" dirty="0">
                <a:latin typeface="Arial" panose="020B0604020202020204" pitchFamily="34" charset="0"/>
                <a:cs typeface="Arial" panose="020B0604020202020204" pitchFamily="34" charset="0"/>
              </a:rPr>
              <a:t>Quali somiglianze e differenze principali notate tra i due output, in particolare per quanto riguarda gli errori commessi?</a:t>
            </a:r>
          </a:p>
        </p:txBody>
      </p:sp>
      <p:pic>
        <p:nvPicPr>
          <p:cNvPr id="11" name="Immagine 10">
            <a:extLst>
              <a:ext uri="{FF2B5EF4-FFF2-40B4-BE49-F238E27FC236}">
                <a16:creationId xmlns:a16="http://schemas.microsoft.com/office/drawing/2014/main" id="{FF034CAE-FD72-AF4E-AC6D-D95C746D88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92469"/>
            <a:ext cx="9144000" cy="4215569"/>
          </a:xfrm>
          <a:prstGeom prst="rect">
            <a:avLst/>
          </a:prstGeom>
        </p:spPr>
      </p:pic>
      <p:sp>
        <p:nvSpPr>
          <p:cNvPr id="12" name="Rettangolo 11">
            <a:extLst>
              <a:ext uri="{FF2B5EF4-FFF2-40B4-BE49-F238E27FC236}">
                <a16:creationId xmlns:a16="http://schemas.microsoft.com/office/drawing/2014/main" id="{D472AF9B-BC25-5B49-8113-C96B2560D837}"/>
              </a:ext>
            </a:extLst>
          </p:cNvPr>
          <p:cNvSpPr/>
          <p:nvPr/>
        </p:nvSpPr>
        <p:spPr>
          <a:xfrm>
            <a:off x="3154166" y="2568540"/>
            <a:ext cx="2804845" cy="4098402"/>
          </a:xfrm>
          <a:prstGeom prst="rect">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6978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0A2CC3B-4F28-D840-A4C7-573E951EF1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03628"/>
            <a:ext cx="9144000" cy="1965782"/>
          </a:xfrm>
          <a:prstGeom prst="rect">
            <a:avLst/>
          </a:prstGeom>
        </p:spPr>
      </p:pic>
      <p:sp>
        <p:nvSpPr>
          <p:cNvPr id="9" name="Rettangolo 8">
            <a:extLst>
              <a:ext uri="{FF2B5EF4-FFF2-40B4-BE49-F238E27FC236}">
                <a16:creationId xmlns:a16="http://schemas.microsoft.com/office/drawing/2014/main" id="{CF222895-4FD6-4640-AEA8-2532AA20739B}"/>
              </a:ext>
            </a:extLst>
          </p:cNvPr>
          <p:cNvSpPr/>
          <p:nvPr/>
        </p:nvSpPr>
        <p:spPr>
          <a:xfrm>
            <a:off x="3698697" y="3030876"/>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953DD251-CEDC-EC42-B00C-562A475D7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1507" y="3569410"/>
            <a:ext cx="2114907" cy="1788859"/>
          </a:xfrm>
          <a:prstGeom prst="rect">
            <a:avLst/>
          </a:prstGeom>
        </p:spPr>
      </p:pic>
      <p:sp>
        <p:nvSpPr>
          <p:cNvPr id="3" name="Freccia sinistra 2">
            <a:extLst>
              <a:ext uri="{FF2B5EF4-FFF2-40B4-BE49-F238E27FC236}">
                <a16:creationId xmlns:a16="http://schemas.microsoft.com/office/drawing/2014/main" id="{1890092A-109B-FF4E-BF59-D7F0FA987E36}"/>
              </a:ext>
            </a:extLst>
          </p:cNvPr>
          <p:cNvSpPr/>
          <p:nvPr/>
        </p:nvSpPr>
        <p:spPr>
          <a:xfrm>
            <a:off x="1972638" y="3760342"/>
            <a:ext cx="1140432" cy="554804"/>
          </a:xfrm>
          <a:prstGeom prst="lef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sinistra 6">
            <a:extLst>
              <a:ext uri="{FF2B5EF4-FFF2-40B4-BE49-F238E27FC236}">
                <a16:creationId xmlns:a16="http://schemas.microsoft.com/office/drawing/2014/main" id="{8F2B0D7C-1657-ED4C-B23A-2A7718C159EF}"/>
              </a:ext>
            </a:extLst>
          </p:cNvPr>
          <p:cNvSpPr/>
          <p:nvPr/>
        </p:nvSpPr>
        <p:spPr>
          <a:xfrm rot="10800000">
            <a:off x="6004852" y="3760342"/>
            <a:ext cx="1140432" cy="554804"/>
          </a:xfrm>
          <a:prstGeom prst="lef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5573E018-4C35-F34B-A797-D8704C7C64DB}"/>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2. IDENTIFICAZIONE ERRORI</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10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0A2CC3B-4F28-D840-A4C7-573E951EF1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03628"/>
            <a:ext cx="9144000" cy="1965782"/>
          </a:xfrm>
          <a:prstGeom prst="rect">
            <a:avLst/>
          </a:prstGeom>
        </p:spPr>
      </p:pic>
      <p:sp>
        <p:nvSpPr>
          <p:cNvPr id="9" name="Rettangolo 8">
            <a:extLst>
              <a:ext uri="{FF2B5EF4-FFF2-40B4-BE49-F238E27FC236}">
                <a16:creationId xmlns:a16="http://schemas.microsoft.com/office/drawing/2014/main" id="{CF222895-4FD6-4640-AEA8-2532AA20739B}"/>
              </a:ext>
            </a:extLst>
          </p:cNvPr>
          <p:cNvSpPr/>
          <p:nvPr/>
        </p:nvSpPr>
        <p:spPr>
          <a:xfrm>
            <a:off x="3698697" y="3030876"/>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953DD251-CEDC-EC42-B00C-562A475D7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1507" y="3569410"/>
            <a:ext cx="2114907" cy="1788859"/>
          </a:xfrm>
          <a:prstGeom prst="rect">
            <a:avLst/>
          </a:prstGeom>
        </p:spPr>
      </p:pic>
      <p:pic>
        <p:nvPicPr>
          <p:cNvPr id="10" name="Immagine 9">
            <a:extLst>
              <a:ext uri="{FF2B5EF4-FFF2-40B4-BE49-F238E27FC236}">
                <a16:creationId xmlns:a16="http://schemas.microsoft.com/office/drawing/2014/main" id="{D4D6364F-FE3F-7747-8400-4CB811EB30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5773" y="3429000"/>
            <a:ext cx="866990" cy="840810"/>
          </a:xfrm>
          <a:prstGeom prst="rect">
            <a:avLst/>
          </a:prstGeom>
        </p:spPr>
      </p:pic>
      <p:sp>
        <p:nvSpPr>
          <p:cNvPr id="12" name="Rettangolo 11">
            <a:extLst>
              <a:ext uri="{FF2B5EF4-FFF2-40B4-BE49-F238E27FC236}">
                <a16:creationId xmlns:a16="http://schemas.microsoft.com/office/drawing/2014/main" id="{9EC84620-8B66-F74B-A885-8248BCC74D3A}"/>
              </a:ext>
            </a:extLst>
          </p:cNvPr>
          <p:cNvSpPr/>
          <p:nvPr/>
        </p:nvSpPr>
        <p:spPr>
          <a:xfrm>
            <a:off x="429802" y="3018033"/>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itolo 1">
            <a:extLst>
              <a:ext uri="{FF2B5EF4-FFF2-40B4-BE49-F238E27FC236}">
                <a16:creationId xmlns:a16="http://schemas.microsoft.com/office/drawing/2014/main" id="{C271AC27-1861-0A4F-8B37-F2B3E2495571}"/>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2. IDENTIFICAZIONE ERRORI</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53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55FA355-54E4-4C40-88CE-16E8FFF54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6998"/>
            <a:ext cx="7780404" cy="5923796"/>
          </a:xfrm>
          <a:prstGeom prst="rect">
            <a:avLst/>
          </a:prstGeom>
        </p:spPr>
      </p:pic>
      <p:pic>
        <p:nvPicPr>
          <p:cNvPr id="5" name="Immagine 4">
            <a:extLst>
              <a:ext uri="{FF2B5EF4-FFF2-40B4-BE49-F238E27FC236}">
                <a16:creationId xmlns:a16="http://schemas.microsoft.com/office/drawing/2014/main" id="{91BF1ED9-A219-3E46-99A7-D6F24A44E6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338" y="0"/>
            <a:ext cx="1848662" cy="1130157"/>
          </a:xfrm>
          <a:prstGeom prst="rect">
            <a:avLst/>
          </a:prstGeom>
          <a:ln>
            <a:solidFill>
              <a:schemeClr val="tx1"/>
            </a:solidFill>
          </a:ln>
        </p:spPr>
      </p:pic>
    </p:spTree>
    <p:extLst>
      <p:ext uri="{BB962C8B-B14F-4D97-AF65-F5344CB8AC3E}">
        <p14:creationId xmlns:p14="http://schemas.microsoft.com/office/powerpoint/2010/main" val="3305508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6C3789C-0CB9-054F-AE99-5FFD337AAA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70016"/>
            <a:ext cx="7954347" cy="5130784"/>
          </a:xfrm>
          <a:prstGeom prst="rect">
            <a:avLst/>
          </a:prstGeom>
        </p:spPr>
      </p:pic>
      <p:sp>
        <p:nvSpPr>
          <p:cNvPr id="5" name="Rettangolo 4">
            <a:extLst>
              <a:ext uri="{FF2B5EF4-FFF2-40B4-BE49-F238E27FC236}">
                <a16:creationId xmlns:a16="http://schemas.microsoft.com/office/drawing/2014/main" id="{6A13127C-D7AC-B942-AEC0-1CB47B46FF30}"/>
              </a:ext>
            </a:extLst>
          </p:cNvPr>
          <p:cNvSpPr/>
          <p:nvPr/>
        </p:nvSpPr>
        <p:spPr>
          <a:xfrm>
            <a:off x="71919" y="2239766"/>
            <a:ext cx="7510409" cy="6575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B4EC7D3-2DA5-BF42-90B1-F9825C16B4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338" y="0"/>
            <a:ext cx="1848662" cy="1130157"/>
          </a:xfrm>
          <a:prstGeom prst="rect">
            <a:avLst/>
          </a:prstGeom>
          <a:ln>
            <a:solidFill>
              <a:schemeClr val="tx1"/>
            </a:solidFill>
          </a:ln>
        </p:spPr>
      </p:pic>
    </p:spTree>
    <p:extLst>
      <p:ext uri="{BB962C8B-B14F-4D97-AF65-F5344CB8AC3E}">
        <p14:creationId xmlns:p14="http://schemas.microsoft.com/office/powerpoint/2010/main" val="147604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6C3789C-0CB9-054F-AE99-5FFD337AAA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014" y="612470"/>
            <a:ext cx="8733035" cy="5633060"/>
          </a:xfrm>
          <a:prstGeom prst="rect">
            <a:avLst/>
          </a:prstGeom>
        </p:spPr>
      </p:pic>
      <p:sp>
        <p:nvSpPr>
          <p:cNvPr id="7" name="Parentesi graffa chiusa 6">
            <a:extLst>
              <a:ext uri="{FF2B5EF4-FFF2-40B4-BE49-F238E27FC236}">
                <a16:creationId xmlns:a16="http://schemas.microsoft.com/office/drawing/2014/main" id="{2BF0AA31-905B-4B4E-8BC0-FBD97F87054F}"/>
              </a:ext>
            </a:extLst>
          </p:cNvPr>
          <p:cNvSpPr/>
          <p:nvPr/>
        </p:nvSpPr>
        <p:spPr>
          <a:xfrm>
            <a:off x="7880279" y="3914454"/>
            <a:ext cx="1078786" cy="2486346"/>
          </a:xfrm>
          <a:prstGeom prst="rightBrace">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25922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F310F5E-DB0D-A74A-B305-6EF3246E5883}"/>
              </a:ext>
            </a:extLst>
          </p:cNvPr>
          <p:cNvPicPr>
            <a:picLocks noChangeAspect="1"/>
          </p:cNvPicPr>
          <p:nvPr/>
        </p:nvPicPr>
        <p:blipFill>
          <a:blip r:embed="rId2"/>
          <a:stretch>
            <a:fillRect/>
          </a:stretch>
        </p:blipFill>
        <p:spPr>
          <a:xfrm>
            <a:off x="4921321" y="133919"/>
            <a:ext cx="4017195" cy="1783335"/>
          </a:xfrm>
          <a:prstGeom prst="rect">
            <a:avLst/>
          </a:prstGeom>
        </p:spPr>
      </p:pic>
      <p:sp>
        <p:nvSpPr>
          <p:cNvPr id="5" name="Rettangolo 4">
            <a:extLst>
              <a:ext uri="{FF2B5EF4-FFF2-40B4-BE49-F238E27FC236}">
                <a16:creationId xmlns:a16="http://schemas.microsoft.com/office/drawing/2014/main" id="{4770A856-EB4D-E14C-90BB-E665AFDC2E2C}"/>
              </a:ext>
            </a:extLst>
          </p:cNvPr>
          <p:cNvSpPr/>
          <p:nvPr/>
        </p:nvSpPr>
        <p:spPr>
          <a:xfrm>
            <a:off x="182222" y="2394850"/>
            <a:ext cx="7585040" cy="4185761"/>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Essenziale valutare l’effettiva rilevanza / pesantezza degli errori.</a:t>
            </a:r>
          </a:p>
          <a:p>
            <a:pPr>
              <a:spcBef>
                <a:spcPts val="1200"/>
              </a:spcBef>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Gli errori possono essere "gravi" a livello linguistico o traduttivo, ma non pesanti per il post-editing in termini di correzioni necessarie e/o di ovvietà.   </a:t>
            </a:r>
            <a:r>
              <a:rPr lang="it-IT" altLang="en-US" sz="2400" dirty="0">
                <a:latin typeface="Arial" panose="020B0604020202020204" pitchFamily="34" charset="0"/>
                <a:ea typeface="Tahoma" panose="020B0604030504040204" pitchFamily="34" charset="0"/>
                <a:cs typeface="Arial" panose="020B0604020202020204" pitchFamily="34" charset="0"/>
                <a:sym typeface="Wingdings" pitchFamily="2" charset="2"/>
              </a:rPr>
              <a:t> </a:t>
            </a: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a:spcBef>
                <a:spcPts val="1200"/>
              </a:spcBef>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a:spcBef>
                <a:spcPts val="1200"/>
              </a:spcBef>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1C32899F-C750-E245-A9F5-D65046B6F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0121" y="4263774"/>
            <a:ext cx="1688395" cy="1543193"/>
          </a:xfrm>
          <a:prstGeom prst="rect">
            <a:avLst/>
          </a:prstGeom>
        </p:spPr>
      </p:pic>
    </p:spTree>
    <p:extLst>
      <p:ext uri="{BB962C8B-B14F-4D97-AF65-F5344CB8AC3E}">
        <p14:creationId xmlns:p14="http://schemas.microsoft.com/office/powerpoint/2010/main" val="94279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F310F5E-DB0D-A74A-B305-6EF3246E5883}"/>
              </a:ext>
            </a:extLst>
          </p:cNvPr>
          <p:cNvPicPr>
            <a:picLocks noChangeAspect="1"/>
          </p:cNvPicPr>
          <p:nvPr/>
        </p:nvPicPr>
        <p:blipFill>
          <a:blip r:embed="rId2"/>
          <a:stretch>
            <a:fillRect/>
          </a:stretch>
        </p:blipFill>
        <p:spPr>
          <a:xfrm>
            <a:off x="4921321" y="133919"/>
            <a:ext cx="4017195" cy="1783335"/>
          </a:xfrm>
          <a:prstGeom prst="rect">
            <a:avLst/>
          </a:prstGeom>
        </p:spPr>
      </p:pic>
      <p:sp>
        <p:nvSpPr>
          <p:cNvPr id="5" name="Rettangolo 4">
            <a:extLst>
              <a:ext uri="{FF2B5EF4-FFF2-40B4-BE49-F238E27FC236}">
                <a16:creationId xmlns:a16="http://schemas.microsoft.com/office/drawing/2014/main" id="{4770A856-EB4D-E14C-90BB-E665AFDC2E2C}"/>
              </a:ext>
            </a:extLst>
          </p:cNvPr>
          <p:cNvSpPr/>
          <p:nvPr/>
        </p:nvSpPr>
        <p:spPr>
          <a:xfrm>
            <a:off x="182222" y="2394850"/>
            <a:ext cx="7585040" cy="4708981"/>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Essenziale valutare l’effettiva rilevanza / pesantezza degli errori </a:t>
            </a:r>
          </a:p>
          <a:p>
            <a:pPr>
              <a:spcBef>
                <a:spcPts val="1200"/>
              </a:spcBef>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Gli errori possono essere "gravi" a livello linguistico o traduttivo, ma non pesanti per il post-editing in termini di correzioni necessarie e/o di ovvietà.   </a:t>
            </a:r>
            <a:r>
              <a:rPr lang="it-IT" altLang="en-US" sz="2400" dirty="0">
                <a:latin typeface="Arial" panose="020B0604020202020204" pitchFamily="34" charset="0"/>
                <a:ea typeface="Tahoma" panose="020B0604030504040204" pitchFamily="34" charset="0"/>
                <a:cs typeface="Arial" panose="020B0604020202020204" pitchFamily="34" charset="0"/>
                <a:sym typeface="Wingdings" pitchFamily="2" charset="2"/>
              </a:rPr>
              <a:t> </a:t>
            </a: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Qual è l’errore ma, soprattutto, </a:t>
            </a:r>
            <a:r>
              <a:rPr lang="it-IT" altLang="en-US" sz="2400" b="1" u="sng" dirty="0">
                <a:latin typeface="Arial" panose="020B0604020202020204" pitchFamily="34" charset="0"/>
                <a:ea typeface="Tahoma" panose="020B0604030504040204" pitchFamily="34" charset="0"/>
                <a:cs typeface="Arial" panose="020B0604020202020204" pitchFamily="34" charset="0"/>
              </a:rPr>
              <a:t>dove finisce</a:t>
            </a:r>
            <a:r>
              <a:rPr lang="it-IT" altLang="en-US" sz="2400" dirty="0">
                <a:latin typeface="Arial" panose="020B0604020202020204" pitchFamily="34" charset="0"/>
                <a:ea typeface="Tahoma" panose="020B0604030504040204" pitchFamily="34" charset="0"/>
                <a:cs typeface="Arial" panose="020B0604020202020204" pitchFamily="34" charset="0"/>
              </a:rPr>
              <a:t>? </a:t>
            </a: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a:spcBef>
                <a:spcPts val="1200"/>
              </a:spcBef>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1C32899F-C750-E245-A9F5-D65046B6F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0121" y="4263774"/>
            <a:ext cx="1688395" cy="1543193"/>
          </a:xfrm>
          <a:prstGeom prst="rect">
            <a:avLst/>
          </a:prstGeom>
        </p:spPr>
      </p:pic>
    </p:spTree>
    <p:extLst>
      <p:ext uri="{BB962C8B-B14F-4D97-AF65-F5344CB8AC3E}">
        <p14:creationId xmlns:p14="http://schemas.microsoft.com/office/powerpoint/2010/main" val="297520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7E7A46A-7357-3E4F-86C0-4F4B500394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487377" cy="1984197"/>
          </a:xfrm>
          <a:prstGeom prst="rect">
            <a:avLst/>
          </a:prstGeom>
          <a:ln w="38100">
            <a:solidFill>
              <a:schemeClr val="tx1"/>
            </a:solidFill>
          </a:ln>
        </p:spPr>
      </p:pic>
      <p:pic>
        <p:nvPicPr>
          <p:cNvPr id="7" name="Immagine 6">
            <a:extLst>
              <a:ext uri="{FF2B5EF4-FFF2-40B4-BE49-F238E27FC236}">
                <a16:creationId xmlns:a16="http://schemas.microsoft.com/office/drawing/2014/main" id="{EC257418-B3E0-4041-AB41-9276E3BDC4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56" y="2593466"/>
            <a:ext cx="8630292" cy="3604134"/>
          </a:xfrm>
          <a:prstGeom prst="rect">
            <a:avLst/>
          </a:prstGeom>
        </p:spPr>
      </p:pic>
      <p:pic>
        <p:nvPicPr>
          <p:cNvPr id="9" name="Immagine 8">
            <a:extLst>
              <a:ext uri="{FF2B5EF4-FFF2-40B4-BE49-F238E27FC236}">
                <a16:creationId xmlns:a16="http://schemas.microsoft.com/office/drawing/2014/main" id="{1AE87691-3E19-C94F-B9A1-0B07AAED6D4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18740" y="6197600"/>
            <a:ext cx="5753100" cy="542247"/>
          </a:xfrm>
          <a:prstGeom prst="rect">
            <a:avLst/>
          </a:prstGeom>
          <a:ln w="38100">
            <a:solidFill>
              <a:schemeClr val="tx1"/>
            </a:solidFill>
          </a:ln>
        </p:spPr>
      </p:pic>
      <p:pic>
        <p:nvPicPr>
          <p:cNvPr id="11" name="Immagine 10">
            <a:extLst>
              <a:ext uri="{FF2B5EF4-FFF2-40B4-BE49-F238E27FC236}">
                <a16:creationId xmlns:a16="http://schemas.microsoft.com/office/drawing/2014/main" id="{393B4199-197D-0346-9768-8D424C726C26}"/>
              </a:ext>
            </a:extLst>
          </p:cNvPr>
          <p:cNvPicPr>
            <a:picLocks noChangeAspect="1"/>
          </p:cNvPicPr>
          <p:nvPr/>
        </p:nvPicPr>
        <p:blipFill>
          <a:blip r:embed="rId5"/>
          <a:stretch>
            <a:fillRect/>
          </a:stretch>
        </p:blipFill>
        <p:spPr>
          <a:xfrm>
            <a:off x="6904233" y="118153"/>
            <a:ext cx="2072811" cy="652552"/>
          </a:xfrm>
          <a:prstGeom prst="rect">
            <a:avLst/>
          </a:prstGeom>
          <a:ln w="38100">
            <a:solidFill>
              <a:schemeClr val="accent1"/>
            </a:solidFill>
          </a:ln>
        </p:spPr>
      </p:pic>
      <p:pic>
        <p:nvPicPr>
          <p:cNvPr id="13" name="Immagine 12">
            <a:extLst>
              <a:ext uri="{FF2B5EF4-FFF2-40B4-BE49-F238E27FC236}">
                <a16:creationId xmlns:a16="http://schemas.microsoft.com/office/drawing/2014/main" id="{886DCF8D-9BBD-A940-8EA3-70AE30226C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6977" y="846136"/>
            <a:ext cx="3750067" cy="1866292"/>
          </a:xfrm>
          <a:prstGeom prst="rect">
            <a:avLst/>
          </a:prstGeom>
          <a:ln>
            <a:solidFill>
              <a:schemeClr val="tx1"/>
            </a:solidFill>
          </a:ln>
        </p:spPr>
      </p:pic>
    </p:spTree>
    <p:extLst>
      <p:ext uri="{BB962C8B-B14F-4D97-AF65-F5344CB8AC3E}">
        <p14:creationId xmlns:p14="http://schemas.microsoft.com/office/powerpoint/2010/main" val="192215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34481-A938-8940-9DDF-FA05191AB214}"/>
              </a:ext>
            </a:extLst>
          </p:cNvPr>
          <p:cNvSpPr>
            <a:spLocks noGrp="1"/>
          </p:cNvSpPr>
          <p:nvPr>
            <p:ph type="title"/>
          </p:nvPr>
        </p:nvSpPr>
        <p:spPr/>
        <p:txBody>
          <a:bodyPr/>
          <a:lstStyle/>
          <a:p>
            <a:r>
              <a:rPr lang="it-IT" b="1" dirty="0">
                <a:latin typeface="Arial" panose="020B0604020202020204" pitchFamily="34" charset="0"/>
                <a:cs typeface="Arial" panose="020B0604020202020204" pitchFamily="34" charset="0"/>
              </a:rPr>
              <a:t>ESEMPIO DAL NOSTRO PROGETTO</a:t>
            </a:r>
          </a:p>
        </p:txBody>
      </p:sp>
      <p:pic>
        <p:nvPicPr>
          <p:cNvPr id="4" name="Immagine 3">
            <a:extLst>
              <a:ext uri="{FF2B5EF4-FFF2-40B4-BE49-F238E27FC236}">
                <a16:creationId xmlns:a16="http://schemas.microsoft.com/office/drawing/2014/main" id="{76DDFE09-DF41-D945-BE43-69C52B6F91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17783"/>
            <a:ext cx="9072081" cy="1424925"/>
          </a:xfrm>
          <a:prstGeom prst="rect">
            <a:avLst/>
          </a:prstGeom>
        </p:spPr>
      </p:pic>
      <p:sp>
        <p:nvSpPr>
          <p:cNvPr id="5" name="Rettangolo 4">
            <a:extLst>
              <a:ext uri="{FF2B5EF4-FFF2-40B4-BE49-F238E27FC236}">
                <a16:creationId xmlns:a16="http://schemas.microsoft.com/office/drawing/2014/main" id="{63208806-38DE-EB43-A897-A82739756193}"/>
              </a:ext>
            </a:extLst>
          </p:cNvPr>
          <p:cNvSpPr/>
          <p:nvPr/>
        </p:nvSpPr>
        <p:spPr>
          <a:xfrm>
            <a:off x="3303142" y="4461549"/>
            <a:ext cx="5768939" cy="2031325"/>
          </a:xfrm>
          <a:prstGeom prst="rect">
            <a:avLst/>
          </a:prstGeom>
          <a:solidFill>
            <a:schemeClr val="accent5">
              <a:lumMod val="40000"/>
              <a:lumOff val="60000"/>
            </a:schemeClr>
          </a:solidFill>
          <a:ln>
            <a:solidFill>
              <a:schemeClr val="tx1"/>
            </a:solidFill>
          </a:ln>
        </p:spPr>
        <p:txBody>
          <a:bodyPr wrap="square">
            <a:spAutoFit/>
          </a:bodyPr>
          <a:lstStyle/>
          <a:p>
            <a:pPr algn="just"/>
            <a:r>
              <a:rPr lang="it-IT" u="sng" dirty="0">
                <a:solidFill>
                  <a:srgbClr val="FF0000"/>
                </a:solidFill>
                <a:latin typeface="Times New Roman" panose="02020603050405020304" pitchFamily="18" charset="0"/>
              </a:rPr>
              <a:t>Lei</a:t>
            </a:r>
            <a:r>
              <a:rPr lang="it-IT" dirty="0">
                <a:solidFill>
                  <a:srgbClr val="000000"/>
                </a:solidFill>
                <a:latin typeface="Times New Roman" panose="02020603050405020304" pitchFamily="18" charset="0"/>
              </a:rPr>
              <a:t>, una persona che attualmente è su internet in lingua inglese nell’anno della pandemia, </a:t>
            </a:r>
            <a:r>
              <a:rPr lang="it-IT" u="sng" dirty="0">
                <a:solidFill>
                  <a:srgbClr val="FF0000"/>
                </a:solidFill>
                <a:latin typeface="Times New Roman" panose="02020603050405020304" pitchFamily="18" charset="0"/>
              </a:rPr>
              <a:t>ha</a:t>
            </a:r>
            <a:r>
              <a:rPr lang="it-IT" dirty="0">
                <a:solidFill>
                  <a:srgbClr val="000000"/>
                </a:solidFill>
                <a:latin typeface="Times New Roman" panose="02020603050405020304" pitchFamily="18" charset="0"/>
              </a:rPr>
              <a:t> sicuramente visto informazioni di servizio pubblico su Covid-19. Probabilmente non </a:t>
            </a:r>
            <a:r>
              <a:rPr lang="it-IT" u="sng" dirty="0">
                <a:solidFill>
                  <a:srgbClr val="FF0000"/>
                </a:solidFill>
                <a:latin typeface="Times New Roman" panose="02020603050405020304" pitchFamily="18" charset="0"/>
              </a:rPr>
              <a:t>hai</a:t>
            </a:r>
            <a:r>
              <a:rPr lang="it-IT" dirty="0">
                <a:solidFill>
                  <a:srgbClr val="000000"/>
                </a:solidFill>
                <a:latin typeface="Times New Roman" panose="02020603050405020304" pitchFamily="18" charset="0"/>
              </a:rPr>
              <a:t> potuto fare a meno di vederne un bel po’, sia online che offline, dai poster per il lavaggio delle mani ai nastri per la distanziamento sociale, ai video didattici per la copertura del viso.</a:t>
            </a:r>
            <a:endParaRPr lang="it-IT" dirty="0">
              <a:solidFill>
                <a:srgbClr val="000000"/>
              </a:solidFill>
            </a:endParaRPr>
          </a:p>
        </p:txBody>
      </p:sp>
      <p:sp>
        <p:nvSpPr>
          <p:cNvPr id="9" name="Rettangolo 8">
            <a:extLst>
              <a:ext uri="{FF2B5EF4-FFF2-40B4-BE49-F238E27FC236}">
                <a16:creationId xmlns:a16="http://schemas.microsoft.com/office/drawing/2014/main" id="{D544D725-B118-1940-B509-100D32D757AC}"/>
              </a:ext>
            </a:extLst>
          </p:cNvPr>
          <p:cNvSpPr/>
          <p:nvPr/>
        </p:nvSpPr>
        <p:spPr>
          <a:xfrm>
            <a:off x="1160950" y="1979930"/>
            <a:ext cx="663964" cy="523220"/>
          </a:xfrm>
          <a:prstGeom prst="rect">
            <a:avLst/>
          </a:prstGeom>
          <a:ln>
            <a:solidFill>
              <a:schemeClr val="tx1"/>
            </a:solidFill>
          </a:ln>
        </p:spPr>
        <p:txBody>
          <a:bodyPr wrap="none">
            <a:spAutoFit/>
          </a:bodyPr>
          <a:lstStyle/>
          <a:p>
            <a:r>
              <a:rPr lang="it-IT" sz="2800" dirty="0">
                <a:solidFill>
                  <a:srgbClr val="000000"/>
                </a:solidFill>
                <a:latin typeface="Times New Roman" panose="02020603050405020304" pitchFamily="18" charset="0"/>
              </a:rPr>
              <a:t>GT</a:t>
            </a:r>
            <a:endParaRPr lang="it-IT" sz="2800" dirty="0"/>
          </a:p>
        </p:txBody>
      </p:sp>
      <p:sp>
        <p:nvSpPr>
          <p:cNvPr id="10" name="Rettangolo 9">
            <a:extLst>
              <a:ext uri="{FF2B5EF4-FFF2-40B4-BE49-F238E27FC236}">
                <a16:creationId xmlns:a16="http://schemas.microsoft.com/office/drawing/2014/main" id="{E34C2817-979C-9E47-9573-505D7947C4AA}"/>
              </a:ext>
            </a:extLst>
          </p:cNvPr>
          <p:cNvSpPr/>
          <p:nvPr/>
        </p:nvSpPr>
        <p:spPr>
          <a:xfrm>
            <a:off x="6822155" y="1979930"/>
            <a:ext cx="1160895" cy="523220"/>
          </a:xfrm>
          <a:prstGeom prst="rect">
            <a:avLst/>
          </a:prstGeom>
          <a:ln>
            <a:solidFill>
              <a:schemeClr val="tx1"/>
            </a:solidFill>
          </a:ln>
        </p:spPr>
        <p:txBody>
          <a:bodyPr wrap="none">
            <a:spAutoFit/>
          </a:bodyPr>
          <a:lstStyle/>
          <a:p>
            <a:r>
              <a:rPr lang="it-IT" sz="2800" dirty="0">
                <a:solidFill>
                  <a:srgbClr val="000000"/>
                </a:solidFill>
                <a:latin typeface="Times New Roman" panose="02020603050405020304" pitchFamily="18" charset="0"/>
              </a:rPr>
              <a:t>DeepL</a:t>
            </a:r>
            <a:endParaRPr lang="it-IT" sz="2800" dirty="0"/>
          </a:p>
        </p:txBody>
      </p:sp>
      <p:sp>
        <p:nvSpPr>
          <p:cNvPr id="11" name="Freccia giù 10">
            <a:extLst>
              <a:ext uri="{FF2B5EF4-FFF2-40B4-BE49-F238E27FC236}">
                <a16:creationId xmlns:a16="http://schemas.microsoft.com/office/drawing/2014/main" id="{9014D665-4891-8340-99B8-4F35653AD735}"/>
              </a:ext>
            </a:extLst>
          </p:cNvPr>
          <p:cNvSpPr/>
          <p:nvPr/>
        </p:nvSpPr>
        <p:spPr>
          <a:xfrm>
            <a:off x="6431622" y="3770616"/>
            <a:ext cx="595902" cy="482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2FB8587E-048C-CA48-9CF4-298C00098CF4}"/>
              </a:ext>
            </a:extLst>
          </p:cNvPr>
          <p:cNvSpPr/>
          <p:nvPr/>
        </p:nvSpPr>
        <p:spPr>
          <a:xfrm>
            <a:off x="3113070" y="2414427"/>
            <a:ext cx="2794570" cy="15282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348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34481-A938-8940-9DDF-FA05191AB214}"/>
              </a:ext>
            </a:extLst>
          </p:cNvPr>
          <p:cNvSpPr>
            <a:spLocks noGrp="1"/>
          </p:cNvSpPr>
          <p:nvPr>
            <p:ph type="title"/>
          </p:nvPr>
        </p:nvSpPr>
        <p:spPr/>
        <p:txBody>
          <a:bodyPr/>
          <a:lstStyle/>
          <a:p>
            <a:r>
              <a:rPr lang="it-IT" b="1" dirty="0">
                <a:latin typeface="Arial" panose="020B0604020202020204" pitchFamily="34" charset="0"/>
                <a:cs typeface="Arial" panose="020B0604020202020204" pitchFamily="34" charset="0"/>
              </a:rPr>
              <a:t>ESEMPIO DAL NOSTRO PROGETTO</a:t>
            </a:r>
          </a:p>
        </p:txBody>
      </p:sp>
      <p:pic>
        <p:nvPicPr>
          <p:cNvPr id="4" name="Immagine 3">
            <a:extLst>
              <a:ext uri="{FF2B5EF4-FFF2-40B4-BE49-F238E27FC236}">
                <a16:creationId xmlns:a16="http://schemas.microsoft.com/office/drawing/2014/main" id="{76DDFE09-DF41-D945-BE43-69C52B6F91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17783"/>
            <a:ext cx="9072081" cy="1424925"/>
          </a:xfrm>
          <a:prstGeom prst="rect">
            <a:avLst/>
          </a:prstGeom>
        </p:spPr>
      </p:pic>
      <p:sp>
        <p:nvSpPr>
          <p:cNvPr id="5" name="Rettangolo 4">
            <a:extLst>
              <a:ext uri="{FF2B5EF4-FFF2-40B4-BE49-F238E27FC236}">
                <a16:creationId xmlns:a16="http://schemas.microsoft.com/office/drawing/2014/main" id="{63208806-38DE-EB43-A897-A82739756193}"/>
              </a:ext>
            </a:extLst>
          </p:cNvPr>
          <p:cNvSpPr/>
          <p:nvPr/>
        </p:nvSpPr>
        <p:spPr>
          <a:xfrm>
            <a:off x="3303142" y="4461549"/>
            <a:ext cx="5768939" cy="2031325"/>
          </a:xfrm>
          <a:prstGeom prst="rect">
            <a:avLst/>
          </a:prstGeom>
          <a:solidFill>
            <a:schemeClr val="accent5">
              <a:lumMod val="40000"/>
              <a:lumOff val="60000"/>
            </a:schemeClr>
          </a:solidFill>
          <a:ln>
            <a:solidFill>
              <a:schemeClr val="tx1"/>
            </a:solidFill>
          </a:ln>
        </p:spPr>
        <p:txBody>
          <a:bodyPr wrap="square">
            <a:spAutoFit/>
          </a:bodyPr>
          <a:lstStyle/>
          <a:p>
            <a:pPr algn="just"/>
            <a:r>
              <a:rPr lang="it-IT" u="sng" dirty="0">
                <a:solidFill>
                  <a:srgbClr val="FF0000"/>
                </a:solidFill>
                <a:latin typeface="Times New Roman" panose="02020603050405020304" pitchFamily="18" charset="0"/>
              </a:rPr>
              <a:t>Lei</a:t>
            </a:r>
            <a:r>
              <a:rPr lang="it-IT" dirty="0">
                <a:solidFill>
                  <a:srgbClr val="000000"/>
                </a:solidFill>
                <a:latin typeface="Times New Roman" panose="02020603050405020304" pitchFamily="18" charset="0"/>
              </a:rPr>
              <a:t>, una persona che attualmente è su internet in lingua inglese nell’anno della pandemia, </a:t>
            </a:r>
            <a:r>
              <a:rPr lang="it-IT" u="sng" dirty="0">
                <a:solidFill>
                  <a:srgbClr val="FF0000"/>
                </a:solidFill>
                <a:latin typeface="Times New Roman" panose="02020603050405020304" pitchFamily="18" charset="0"/>
              </a:rPr>
              <a:t>ha</a:t>
            </a:r>
            <a:r>
              <a:rPr lang="it-IT" dirty="0">
                <a:solidFill>
                  <a:srgbClr val="000000"/>
                </a:solidFill>
                <a:latin typeface="Times New Roman" panose="02020603050405020304" pitchFamily="18" charset="0"/>
              </a:rPr>
              <a:t> sicuramente visto informazioni di servizio pubblico su Covid-19. Probabilmente non </a:t>
            </a:r>
            <a:r>
              <a:rPr lang="it-IT" u="sng" dirty="0">
                <a:solidFill>
                  <a:srgbClr val="FF0000"/>
                </a:solidFill>
                <a:latin typeface="Times New Roman" panose="02020603050405020304" pitchFamily="18" charset="0"/>
              </a:rPr>
              <a:t>hai</a:t>
            </a:r>
            <a:r>
              <a:rPr lang="it-IT" dirty="0">
                <a:solidFill>
                  <a:srgbClr val="000000"/>
                </a:solidFill>
                <a:latin typeface="Times New Roman" panose="02020603050405020304" pitchFamily="18" charset="0"/>
              </a:rPr>
              <a:t> potuto fare a meno di vederne un bel po’, sia online che offline, dai poster per il lavaggio delle mani ai nastri per la distanziamento sociale, ai video didattici per la copertura del viso.</a:t>
            </a:r>
            <a:endParaRPr lang="it-IT" dirty="0">
              <a:solidFill>
                <a:srgbClr val="000000"/>
              </a:solidFill>
            </a:endParaRPr>
          </a:p>
        </p:txBody>
      </p:sp>
      <p:sp>
        <p:nvSpPr>
          <p:cNvPr id="9" name="Rettangolo 8">
            <a:extLst>
              <a:ext uri="{FF2B5EF4-FFF2-40B4-BE49-F238E27FC236}">
                <a16:creationId xmlns:a16="http://schemas.microsoft.com/office/drawing/2014/main" id="{D544D725-B118-1940-B509-100D32D757AC}"/>
              </a:ext>
            </a:extLst>
          </p:cNvPr>
          <p:cNvSpPr/>
          <p:nvPr/>
        </p:nvSpPr>
        <p:spPr>
          <a:xfrm>
            <a:off x="1160950" y="1979930"/>
            <a:ext cx="663964" cy="523220"/>
          </a:xfrm>
          <a:prstGeom prst="rect">
            <a:avLst/>
          </a:prstGeom>
          <a:ln>
            <a:solidFill>
              <a:schemeClr val="tx1"/>
            </a:solidFill>
          </a:ln>
        </p:spPr>
        <p:txBody>
          <a:bodyPr wrap="none">
            <a:spAutoFit/>
          </a:bodyPr>
          <a:lstStyle/>
          <a:p>
            <a:r>
              <a:rPr lang="it-IT" sz="2800" dirty="0">
                <a:solidFill>
                  <a:srgbClr val="000000"/>
                </a:solidFill>
                <a:latin typeface="Times New Roman" panose="02020603050405020304" pitchFamily="18" charset="0"/>
              </a:rPr>
              <a:t>GT</a:t>
            </a:r>
            <a:endParaRPr lang="it-IT" sz="2800" dirty="0"/>
          </a:p>
        </p:txBody>
      </p:sp>
      <p:sp>
        <p:nvSpPr>
          <p:cNvPr id="10" name="Rettangolo 9">
            <a:extLst>
              <a:ext uri="{FF2B5EF4-FFF2-40B4-BE49-F238E27FC236}">
                <a16:creationId xmlns:a16="http://schemas.microsoft.com/office/drawing/2014/main" id="{E34C2817-979C-9E47-9573-505D7947C4AA}"/>
              </a:ext>
            </a:extLst>
          </p:cNvPr>
          <p:cNvSpPr/>
          <p:nvPr/>
        </p:nvSpPr>
        <p:spPr>
          <a:xfrm>
            <a:off x="6822155" y="1979930"/>
            <a:ext cx="1160895" cy="523220"/>
          </a:xfrm>
          <a:prstGeom prst="rect">
            <a:avLst/>
          </a:prstGeom>
          <a:ln>
            <a:solidFill>
              <a:schemeClr val="tx1"/>
            </a:solidFill>
          </a:ln>
        </p:spPr>
        <p:txBody>
          <a:bodyPr wrap="none">
            <a:spAutoFit/>
          </a:bodyPr>
          <a:lstStyle/>
          <a:p>
            <a:r>
              <a:rPr lang="it-IT" sz="2800" dirty="0">
                <a:solidFill>
                  <a:srgbClr val="000000"/>
                </a:solidFill>
                <a:latin typeface="Times New Roman" panose="02020603050405020304" pitchFamily="18" charset="0"/>
              </a:rPr>
              <a:t>DeepL</a:t>
            </a:r>
            <a:endParaRPr lang="it-IT" sz="2800" dirty="0"/>
          </a:p>
        </p:txBody>
      </p:sp>
      <p:sp>
        <p:nvSpPr>
          <p:cNvPr id="11" name="Freccia giù 10">
            <a:extLst>
              <a:ext uri="{FF2B5EF4-FFF2-40B4-BE49-F238E27FC236}">
                <a16:creationId xmlns:a16="http://schemas.microsoft.com/office/drawing/2014/main" id="{9014D665-4891-8340-99B8-4F35653AD735}"/>
              </a:ext>
            </a:extLst>
          </p:cNvPr>
          <p:cNvSpPr/>
          <p:nvPr/>
        </p:nvSpPr>
        <p:spPr>
          <a:xfrm>
            <a:off x="6431622" y="3770616"/>
            <a:ext cx="595902" cy="482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F75A0D3-77A9-414D-ACBB-10721C395E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19" y="4329647"/>
            <a:ext cx="3020603" cy="2163227"/>
          </a:xfrm>
          <a:prstGeom prst="rect">
            <a:avLst/>
          </a:prstGeom>
        </p:spPr>
      </p:pic>
    </p:spTree>
    <p:extLst>
      <p:ext uri="{BB962C8B-B14F-4D97-AF65-F5344CB8AC3E}">
        <p14:creationId xmlns:p14="http://schemas.microsoft.com/office/powerpoint/2010/main" val="241449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0A2CC3B-4F28-D840-A4C7-573E951EF1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03628"/>
            <a:ext cx="9144000" cy="1965782"/>
          </a:xfrm>
          <a:prstGeom prst="rect">
            <a:avLst/>
          </a:prstGeom>
        </p:spPr>
      </p:pic>
      <p:sp>
        <p:nvSpPr>
          <p:cNvPr id="9" name="Rettangolo 8">
            <a:extLst>
              <a:ext uri="{FF2B5EF4-FFF2-40B4-BE49-F238E27FC236}">
                <a16:creationId xmlns:a16="http://schemas.microsoft.com/office/drawing/2014/main" id="{CF222895-4FD6-4640-AEA8-2532AA20739B}"/>
              </a:ext>
            </a:extLst>
          </p:cNvPr>
          <p:cNvSpPr/>
          <p:nvPr/>
        </p:nvSpPr>
        <p:spPr>
          <a:xfrm>
            <a:off x="3698697" y="3030876"/>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953DD251-CEDC-EC42-B00C-562A475D7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5119" y="3524074"/>
            <a:ext cx="1142412" cy="966290"/>
          </a:xfrm>
          <a:prstGeom prst="rect">
            <a:avLst/>
          </a:prstGeom>
        </p:spPr>
      </p:pic>
      <p:pic>
        <p:nvPicPr>
          <p:cNvPr id="10" name="Immagine 9">
            <a:extLst>
              <a:ext uri="{FF2B5EF4-FFF2-40B4-BE49-F238E27FC236}">
                <a16:creationId xmlns:a16="http://schemas.microsoft.com/office/drawing/2014/main" id="{D4D6364F-FE3F-7747-8400-4CB811EB30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6734" y="3429000"/>
            <a:ext cx="814019" cy="789439"/>
          </a:xfrm>
          <a:prstGeom prst="rect">
            <a:avLst/>
          </a:prstGeom>
        </p:spPr>
      </p:pic>
      <p:sp>
        <p:nvSpPr>
          <p:cNvPr id="12" name="Rettangolo 11">
            <a:extLst>
              <a:ext uri="{FF2B5EF4-FFF2-40B4-BE49-F238E27FC236}">
                <a16:creationId xmlns:a16="http://schemas.microsoft.com/office/drawing/2014/main" id="{9EC84620-8B66-F74B-A885-8248BCC74D3A}"/>
              </a:ext>
            </a:extLst>
          </p:cNvPr>
          <p:cNvSpPr/>
          <p:nvPr/>
        </p:nvSpPr>
        <p:spPr>
          <a:xfrm>
            <a:off x="429802" y="3018033"/>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itolo 1">
            <a:extLst>
              <a:ext uri="{FF2B5EF4-FFF2-40B4-BE49-F238E27FC236}">
                <a16:creationId xmlns:a16="http://schemas.microsoft.com/office/drawing/2014/main" id="{C271AC27-1861-0A4F-8B37-F2B3E2495571}"/>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2. IDENTIFICAZIONE ERRORI</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D26FC557-2293-544D-915F-035B454C34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30957" y="3910767"/>
            <a:ext cx="1458930" cy="2895003"/>
          </a:xfrm>
          <a:prstGeom prst="rect">
            <a:avLst/>
          </a:prstGeom>
        </p:spPr>
      </p:pic>
      <p:pic>
        <p:nvPicPr>
          <p:cNvPr id="17" name="Immagine 16">
            <a:extLst>
              <a:ext uri="{FF2B5EF4-FFF2-40B4-BE49-F238E27FC236}">
                <a16:creationId xmlns:a16="http://schemas.microsoft.com/office/drawing/2014/main" id="{A2EAB6A6-9187-BB47-8870-33147DA52572}"/>
              </a:ext>
            </a:extLst>
          </p:cNvPr>
          <p:cNvPicPr>
            <a:picLocks noChangeAspect="1"/>
          </p:cNvPicPr>
          <p:nvPr/>
        </p:nvPicPr>
        <p:blipFill>
          <a:blip r:embed="rId6"/>
          <a:stretch>
            <a:fillRect/>
          </a:stretch>
        </p:blipFill>
        <p:spPr>
          <a:xfrm rot="16200000">
            <a:off x="5383262" y="4812168"/>
            <a:ext cx="2742806" cy="1092200"/>
          </a:xfrm>
          <a:prstGeom prst="rect">
            <a:avLst/>
          </a:prstGeom>
        </p:spPr>
      </p:pic>
    </p:spTree>
    <p:extLst>
      <p:ext uri="{BB962C8B-B14F-4D97-AF65-F5344CB8AC3E}">
        <p14:creationId xmlns:p14="http://schemas.microsoft.com/office/powerpoint/2010/main" val="231508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6C3789C-0CB9-054F-AE99-5FFD337AAA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014" y="612470"/>
            <a:ext cx="8733035" cy="5633060"/>
          </a:xfrm>
          <a:prstGeom prst="rect">
            <a:avLst/>
          </a:prstGeom>
        </p:spPr>
      </p:pic>
      <p:sp>
        <p:nvSpPr>
          <p:cNvPr id="5" name="Rettangolo 4">
            <a:extLst>
              <a:ext uri="{FF2B5EF4-FFF2-40B4-BE49-F238E27FC236}">
                <a16:creationId xmlns:a16="http://schemas.microsoft.com/office/drawing/2014/main" id="{6A13127C-D7AC-B942-AEC0-1CB47B46FF30}"/>
              </a:ext>
            </a:extLst>
          </p:cNvPr>
          <p:cNvSpPr/>
          <p:nvPr/>
        </p:nvSpPr>
        <p:spPr>
          <a:xfrm>
            <a:off x="184934" y="1715784"/>
            <a:ext cx="8239876" cy="6575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822A0A7-369B-1F45-83CC-B62CAE3359DD}"/>
              </a:ext>
            </a:extLst>
          </p:cNvPr>
          <p:cNvSpPr/>
          <p:nvPr/>
        </p:nvSpPr>
        <p:spPr>
          <a:xfrm>
            <a:off x="184934" y="5661059"/>
            <a:ext cx="8239876" cy="48117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032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3. IDENTIFICAZIONE RESE VALIDE</a:t>
            </a:r>
            <a:br>
              <a:rPr lang="it-IT" sz="3600" dirty="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86A682AC-D393-7F4C-B163-D4A80991DADB}"/>
              </a:ext>
            </a:extLst>
          </p:cNvPr>
          <p:cNvSpPr/>
          <p:nvPr/>
        </p:nvSpPr>
        <p:spPr>
          <a:xfrm>
            <a:off x="252680" y="1488259"/>
            <a:ext cx="8706385" cy="646331"/>
          </a:xfrm>
          <a:prstGeom prst="rect">
            <a:avLst/>
          </a:prstGeom>
          <a:solidFill>
            <a:schemeClr val="accent6">
              <a:lumMod val="40000"/>
              <a:lumOff val="60000"/>
            </a:schemeClr>
          </a:solidFill>
          <a:ln>
            <a:solidFill>
              <a:schemeClr val="tx1"/>
            </a:solidFill>
          </a:ln>
        </p:spPr>
        <p:txBody>
          <a:bodyPr wrap="square">
            <a:spAutoFit/>
          </a:bodyPr>
          <a:lstStyle/>
          <a:p>
            <a:pPr algn="just"/>
            <a:r>
              <a:rPr lang="it-IT" dirty="0">
                <a:latin typeface="Arial" panose="020B0604020202020204" pitchFamily="34" charset="0"/>
                <a:cs typeface="Arial" panose="020B0604020202020204" pitchFamily="34" charset="0"/>
              </a:rPr>
              <a:t>Quali somiglianze e differenze principali notate tra i due output, in particolare per quanto riguarda le rese valide?</a:t>
            </a:r>
          </a:p>
        </p:txBody>
      </p:sp>
      <p:pic>
        <p:nvPicPr>
          <p:cNvPr id="11" name="Immagine 10">
            <a:extLst>
              <a:ext uri="{FF2B5EF4-FFF2-40B4-BE49-F238E27FC236}">
                <a16:creationId xmlns:a16="http://schemas.microsoft.com/office/drawing/2014/main" id="{FF034CAE-FD72-AF4E-AC6D-D95C746D88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92469"/>
            <a:ext cx="9144000" cy="4215569"/>
          </a:xfrm>
          <a:prstGeom prst="rect">
            <a:avLst/>
          </a:prstGeom>
        </p:spPr>
      </p:pic>
      <p:sp>
        <p:nvSpPr>
          <p:cNvPr id="12" name="Rettangolo 11">
            <a:extLst>
              <a:ext uri="{FF2B5EF4-FFF2-40B4-BE49-F238E27FC236}">
                <a16:creationId xmlns:a16="http://schemas.microsoft.com/office/drawing/2014/main" id="{D472AF9B-BC25-5B49-8113-C96B2560D837}"/>
              </a:ext>
            </a:extLst>
          </p:cNvPr>
          <p:cNvSpPr/>
          <p:nvPr/>
        </p:nvSpPr>
        <p:spPr>
          <a:xfrm>
            <a:off x="3154166" y="2568540"/>
            <a:ext cx="2804845" cy="4098402"/>
          </a:xfrm>
          <a:prstGeom prst="rect">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7301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3. IDENTIFICAZIONE RESE VALIDE</a:t>
            </a:r>
            <a:br>
              <a:rPr lang="it-IT" sz="3600" dirty="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86A682AC-D393-7F4C-B163-D4A80991DADB}"/>
              </a:ext>
            </a:extLst>
          </p:cNvPr>
          <p:cNvSpPr/>
          <p:nvPr/>
        </p:nvSpPr>
        <p:spPr>
          <a:xfrm>
            <a:off x="252680" y="1488259"/>
            <a:ext cx="8706385" cy="646331"/>
          </a:xfrm>
          <a:prstGeom prst="rect">
            <a:avLst/>
          </a:prstGeom>
          <a:noFill/>
          <a:ln>
            <a:solidFill>
              <a:schemeClr val="tx1"/>
            </a:solidFill>
          </a:ln>
        </p:spPr>
        <p:txBody>
          <a:bodyPr wrap="square">
            <a:spAutoFit/>
          </a:bodyPr>
          <a:lstStyle/>
          <a:p>
            <a:pPr algn="just"/>
            <a:r>
              <a:rPr lang="it-IT" dirty="0">
                <a:latin typeface="Arial" panose="020B0604020202020204" pitchFamily="34" charset="0"/>
                <a:cs typeface="Arial" panose="020B0604020202020204" pitchFamily="34" charset="0"/>
              </a:rPr>
              <a:t>Quali somiglianze e differenze principali notate tra i due output, in particolare per quanto riguarda le </a:t>
            </a:r>
            <a:r>
              <a:rPr lang="it-IT" b="1" u="sng" dirty="0">
                <a:latin typeface="Arial" panose="020B0604020202020204" pitchFamily="34" charset="0"/>
                <a:cs typeface="Arial" panose="020B0604020202020204" pitchFamily="34" charset="0"/>
              </a:rPr>
              <a:t>rese valide</a:t>
            </a:r>
            <a:r>
              <a:rPr lang="it-IT" dirty="0">
                <a:latin typeface="Arial" panose="020B0604020202020204" pitchFamily="34" charset="0"/>
                <a:cs typeface="Arial" panose="020B0604020202020204" pitchFamily="34" charset="0"/>
              </a:rPr>
              <a:t>?</a:t>
            </a:r>
          </a:p>
        </p:txBody>
      </p:sp>
      <p:sp>
        <p:nvSpPr>
          <p:cNvPr id="6" name="CasellaDiTesto 5">
            <a:extLst>
              <a:ext uri="{FF2B5EF4-FFF2-40B4-BE49-F238E27FC236}">
                <a16:creationId xmlns:a16="http://schemas.microsoft.com/office/drawing/2014/main" id="{9D2B92C5-E855-244C-8E96-D34C0ED74A43}"/>
              </a:ext>
            </a:extLst>
          </p:cNvPr>
          <p:cNvSpPr txBox="1"/>
          <p:nvPr/>
        </p:nvSpPr>
        <p:spPr>
          <a:xfrm>
            <a:off x="252680" y="2605090"/>
            <a:ext cx="5137077" cy="2677656"/>
          </a:xfrm>
          <a:prstGeom prst="rect">
            <a:avLst/>
          </a:prstGeom>
          <a:solidFill>
            <a:schemeClr val="accent6">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cosa?</a:t>
            </a:r>
          </a:p>
          <a:p>
            <a:pPr marL="285750" indent="-28575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quanto?</a:t>
            </a:r>
          </a:p>
          <a:p>
            <a:pPr marL="285750" indent="-28575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come?</a:t>
            </a:r>
          </a:p>
          <a:p>
            <a:pPr marL="285750" indent="-28575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D58DEF14-387E-5A4D-9E5E-BAA2321062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3714" y="3203395"/>
            <a:ext cx="1486043" cy="2079351"/>
          </a:xfrm>
          <a:prstGeom prst="rect">
            <a:avLst/>
          </a:prstGeom>
          <a:ln>
            <a:solidFill>
              <a:schemeClr val="tx1"/>
            </a:solidFill>
          </a:ln>
        </p:spPr>
      </p:pic>
    </p:spTree>
    <p:extLst>
      <p:ext uri="{BB962C8B-B14F-4D97-AF65-F5344CB8AC3E}">
        <p14:creationId xmlns:p14="http://schemas.microsoft.com/office/powerpoint/2010/main" val="2691181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0A2CC3B-4F28-D840-A4C7-573E951EF1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03628"/>
            <a:ext cx="9144000" cy="1965782"/>
          </a:xfrm>
          <a:prstGeom prst="rect">
            <a:avLst/>
          </a:prstGeom>
        </p:spPr>
      </p:pic>
      <p:sp>
        <p:nvSpPr>
          <p:cNvPr id="9" name="Rettangolo 8">
            <a:extLst>
              <a:ext uri="{FF2B5EF4-FFF2-40B4-BE49-F238E27FC236}">
                <a16:creationId xmlns:a16="http://schemas.microsoft.com/office/drawing/2014/main" id="{CF222895-4FD6-4640-AEA8-2532AA20739B}"/>
              </a:ext>
            </a:extLst>
          </p:cNvPr>
          <p:cNvSpPr/>
          <p:nvPr/>
        </p:nvSpPr>
        <p:spPr>
          <a:xfrm>
            <a:off x="3698697" y="3030876"/>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953DD251-CEDC-EC42-B00C-562A475D7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1507" y="3569410"/>
            <a:ext cx="2114907" cy="1788859"/>
          </a:xfrm>
          <a:prstGeom prst="rect">
            <a:avLst/>
          </a:prstGeom>
        </p:spPr>
      </p:pic>
      <p:pic>
        <p:nvPicPr>
          <p:cNvPr id="5" name="Immagine 4">
            <a:extLst>
              <a:ext uri="{FF2B5EF4-FFF2-40B4-BE49-F238E27FC236}">
                <a16:creationId xmlns:a16="http://schemas.microsoft.com/office/drawing/2014/main" id="{4EEC4DB3-8585-A24F-8687-AB919AA8D8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33404" y="3565134"/>
            <a:ext cx="693605" cy="745001"/>
          </a:xfrm>
          <a:prstGeom prst="rect">
            <a:avLst/>
          </a:prstGeom>
        </p:spPr>
      </p:pic>
      <p:sp>
        <p:nvSpPr>
          <p:cNvPr id="13" name="Rettangolo 12">
            <a:extLst>
              <a:ext uri="{FF2B5EF4-FFF2-40B4-BE49-F238E27FC236}">
                <a16:creationId xmlns:a16="http://schemas.microsoft.com/office/drawing/2014/main" id="{D758302A-6024-0B44-A097-1EDE92CF18FA}"/>
              </a:ext>
            </a:extLst>
          </p:cNvPr>
          <p:cNvSpPr/>
          <p:nvPr/>
        </p:nvSpPr>
        <p:spPr>
          <a:xfrm>
            <a:off x="6315182" y="3036013"/>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itolo 1">
            <a:extLst>
              <a:ext uri="{FF2B5EF4-FFF2-40B4-BE49-F238E27FC236}">
                <a16:creationId xmlns:a16="http://schemas.microsoft.com/office/drawing/2014/main" id="{C271AC27-1861-0A4F-8B37-F2B3E2495571}"/>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3. IDENTIFICAZIONE RESE VALIDE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69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C0BE9B6-A6F2-AC4E-A4DD-E25B6032A711}"/>
              </a:ext>
            </a:extLst>
          </p:cNvPr>
          <p:cNvSpPr/>
          <p:nvPr/>
        </p:nvSpPr>
        <p:spPr>
          <a:xfrm>
            <a:off x="405828" y="2669699"/>
            <a:ext cx="8604607" cy="1107996"/>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800" dirty="0">
                <a:latin typeface="Arial" panose="020B0604020202020204" pitchFamily="34" charset="0"/>
                <a:ea typeface="Tahoma" panose="020B0604030504040204" pitchFamily="34" charset="0"/>
                <a:cs typeface="Arial" panose="020B0604020202020204" pitchFamily="34" charset="0"/>
              </a:rPr>
              <a:t>Attenzione a evitare l’over-editing.</a:t>
            </a:r>
            <a:endParaRPr lang="en-IE" altLang="en-US" sz="2800" dirty="0">
              <a:latin typeface="Arial" panose="020B0604020202020204" pitchFamily="34" charset="0"/>
              <a:ea typeface="Tahoma" panose="020B0604030504040204" pitchFamily="34" charset="0"/>
              <a:cs typeface="Arial" panose="020B0604020202020204" pitchFamily="34" charset="0"/>
            </a:endParaRPr>
          </a:p>
          <a:p>
            <a:pPr>
              <a:spcBef>
                <a:spcPts val="1200"/>
              </a:spcBef>
              <a:defRPr/>
            </a:pPr>
            <a:endParaRPr lang="en-IE" altLang="en-US" sz="2800" dirty="0">
              <a:latin typeface="Arial" panose="020B0604020202020204" pitchFamily="34" charset="0"/>
              <a:ea typeface="Tahoma" panose="020B0604030504040204" pitchFamily="34" charset="0"/>
              <a:cs typeface="Arial" panose="020B0604020202020204" pitchFamily="34" charset="0"/>
            </a:endParaRPr>
          </a:p>
        </p:txBody>
      </p:sp>
      <p:sp>
        <p:nvSpPr>
          <p:cNvPr id="9" name="Titolo 1">
            <a:extLst>
              <a:ext uri="{FF2B5EF4-FFF2-40B4-BE49-F238E27FC236}">
                <a16:creationId xmlns:a16="http://schemas.microsoft.com/office/drawing/2014/main" id="{087432CE-603A-7341-93EF-C27BD663A649}"/>
              </a:ext>
            </a:extLst>
          </p:cNvPr>
          <p:cNvSpPr>
            <a:spLocks noGrp="1"/>
          </p:cNvSpPr>
          <p:nvPr>
            <p:ph type="title"/>
          </p:nvPr>
        </p:nvSpPr>
        <p:spPr>
          <a:xfrm>
            <a:off x="-881652" y="291859"/>
            <a:ext cx="8515350" cy="1325563"/>
          </a:xfrm>
        </p:spPr>
        <p:txBody>
          <a:bodyPr>
            <a:noAutofit/>
          </a:bodyPr>
          <a:lstStyle/>
          <a:p>
            <a:pPr algn="ctr"/>
            <a:r>
              <a:rPr lang="it-IT" sz="3600" b="1" dirty="0">
                <a:latin typeface="Arial" panose="020B0604020202020204" pitchFamily="34" charset="0"/>
                <a:cs typeface="Arial" panose="020B0604020202020204" pitchFamily="34" charset="0"/>
              </a:rPr>
              <a:t>ERRORI VS. RESE VALIDE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5C06E458-06D7-3643-B3E3-18E4752A2F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696" y="4484143"/>
            <a:ext cx="8604608" cy="496257"/>
          </a:xfrm>
          <a:prstGeom prst="rect">
            <a:avLst/>
          </a:prstGeom>
          <a:ln w="38100">
            <a:solidFill>
              <a:schemeClr val="tx1"/>
            </a:solidFill>
          </a:ln>
        </p:spPr>
      </p:pic>
      <p:sp>
        <p:nvSpPr>
          <p:cNvPr id="10" name="Rettangolo 9">
            <a:extLst>
              <a:ext uri="{FF2B5EF4-FFF2-40B4-BE49-F238E27FC236}">
                <a16:creationId xmlns:a16="http://schemas.microsoft.com/office/drawing/2014/main" id="{2915E005-6475-6C48-B358-25F78B98A758}"/>
              </a:ext>
            </a:extLst>
          </p:cNvPr>
          <p:cNvSpPr/>
          <p:nvPr/>
        </p:nvSpPr>
        <p:spPr>
          <a:xfrm>
            <a:off x="1078757" y="3631976"/>
            <a:ext cx="663964" cy="523220"/>
          </a:xfrm>
          <a:prstGeom prst="rect">
            <a:avLst/>
          </a:prstGeom>
          <a:ln>
            <a:solidFill>
              <a:schemeClr val="tx1"/>
            </a:solidFill>
          </a:ln>
        </p:spPr>
        <p:txBody>
          <a:bodyPr wrap="none">
            <a:spAutoFit/>
          </a:bodyPr>
          <a:lstStyle/>
          <a:p>
            <a:r>
              <a:rPr lang="it-IT" sz="2800" dirty="0">
                <a:solidFill>
                  <a:srgbClr val="000000"/>
                </a:solidFill>
                <a:latin typeface="Times New Roman" panose="02020603050405020304" pitchFamily="18" charset="0"/>
              </a:rPr>
              <a:t>GT</a:t>
            </a:r>
            <a:endParaRPr lang="it-IT" sz="2800" dirty="0"/>
          </a:p>
        </p:txBody>
      </p:sp>
      <p:sp>
        <p:nvSpPr>
          <p:cNvPr id="11" name="Rettangolo 10">
            <a:extLst>
              <a:ext uri="{FF2B5EF4-FFF2-40B4-BE49-F238E27FC236}">
                <a16:creationId xmlns:a16="http://schemas.microsoft.com/office/drawing/2014/main" id="{5D1B0D5E-6ED0-D240-9E1F-07611D10CBA5}"/>
              </a:ext>
            </a:extLst>
          </p:cNvPr>
          <p:cNvSpPr/>
          <p:nvPr/>
        </p:nvSpPr>
        <p:spPr>
          <a:xfrm>
            <a:off x="6739962" y="3631976"/>
            <a:ext cx="1160895" cy="523220"/>
          </a:xfrm>
          <a:prstGeom prst="rect">
            <a:avLst/>
          </a:prstGeom>
          <a:ln>
            <a:solidFill>
              <a:schemeClr val="tx1"/>
            </a:solidFill>
          </a:ln>
        </p:spPr>
        <p:txBody>
          <a:bodyPr wrap="none">
            <a:spAutoFit/>
          </a:bodyPr>
          <a:lstStyle/>
          <a:p>
            <a:r>
              <a:rPr lang="it-IT" sz="2800" dirty="0">
                <a:solidFill>
                  <a:srgbClr val="000000"/>
                </a:solidFill>
                <a:latin typeface="Times New Roman" panose="02020603050405020304" pitchFamily="18" charset="0"/>
              </a:rPr>
              <a:t>DeepL</a:t>
            </a:r>
            <a:endParaRPr lang="it-IT" sz="2800" dirty="0"/>
          </a:p>
        </p:txBody>
      </p:sp>
      <p:pic>
        <p:nvPicPr>
          <p:cNvPr id="12" name="Immagine 11">
            <a:extLst>
              <a:ext uri="{FF2B5EF4-FFF2-40B4-BE49-F238E27FC236}">
                <a16:creationId xmlns:a16="http://schemas.microsoft.com/office/drawing/2014/main" id="{003A3A28-2E6F-384C-935E-631A168BC035}"/>
              </a:ext>
            </a:extLst>
          </p:cNvPr>
          <p:cNvPicPr>
            <a:picLocks noChangeAspect="1"/>
          </p:cNvPicPr>
          <p:nvPr/>
        </p:nvPicPr>
        <p:blipFill>
          <a:blip r:embed="rId3"/>
          <a:stretch>
            <a:fillRect/>
          </a:stretch>
        </p:blipFill>
        <p:spPr>
          <a:xfrm>
            <a:off x="2056757" y="5439800"/>
            <a:ext cx="5490411" cy="1005751"/>
          </a:xfrm>
          <a:prstGeom prst="rect">
            <a:avLst/>
          </a:prstGeom>
          <a:ln>
            <a:solidFill>
              <a:schemeClr val="tx1"/>
            </a:solidFill>
          </a:ln>
        </p:spPr>
      </p:pic>
      <p:pic>
        <p:nvPicPr>
          <p:cNvPr id="13" name="Immagine 12">
            <a:extLst>
              <a:ext uri="{FF2B5EF4-FFF2-40B4-BE49-F238E27FC236}">
                <a16:creationId xmlns:a16="http://schemas.microsoft.com/office/drawing/2014/main" id="{2D8C1DB2-912A-1942-9BE0-A95016334D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7137" y="189814"/>
            <a:ext cx="2523298" cy="1976255"/>
          </a:xfrm>
          <a:prstGeom prst="rect">
            <a:avLst/>
          </a:prstGeom>
        </p:spPr>
      </p:pic>
    </p:spTree>
    <p:extLst>
      <p:ext uri="{BB962C8B-B14F-4D97-AF65-F5344CB8AC3E}">
        <p14:creationId xmlns:p14="http://schemas.microsoft.com/office/powerpoint/2010/main" val="3643448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C0BE9B6-A6F2-AC4E-A4DD-E25B6032A711}"/>
              </a:ext>
            </a:extLst>
          </p:cNvPr>
          <p:cNvSpPr/>
          <p:nvPr/>
        </p:nvSpPr>
        <p:spPr>
          <a:xfrm>
            <a:off x="405828" y="2669699"/>
            <a:ext cx="8604607" cy="1107996"/>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800" dirty="0">
                <a:latin typeface="Arial" panose="020B0604020202020204" pitchFamily="34" charset="0"/>
                <a:ea typeface="Tahoma" panose="020B0604030504040204" pitchFamily="34" charset="0"/>
                <a:cs typeface="Arial" panose="020B0604020202020204" pitchFamily="34" charset="0"/>
              </a:rPr>
              <a:t>Attenzione a evitare l’over-editing.</a:t>
            </a:r>
            <a:endParaRPr lang="en-IE" altLang="en-US" sz="2800" dirty="0">
              <a:latin typeface="Arial" panose="020B0604020202020204" pitchFamily="34" charset="0"/>
              <a:ea typeface="Tahoma" panose="020B0604030504040204" pitchFamily="34" charset="0"/>
              <a:cs typeface="Arial" panose="020B0604020202020204" pitchFamily="34" charset="0"/>
            </a:endParaRPr>
          </a:p>
          <a:p>
            <a:pPr>
              <a:spcBef>
                <a:spcPts val="1200"/>
              </a:spcBef>
              <a:defRPr/>
            </a:pPr>
            <a:endParaRPr lang="en-IE" altLang="en-US" sz="2800" dirty="0">
              <a:latin typeface="Arial" panose="020B0604020202020204" pitchFamily="34" charset="0"/>
              <a:ea typeface="Tahoma" panose="020B0604030504040204" pitchFamily="34" charset="0"/>
              <a:cs typeface="Arial" panose="020B0604020202020204" pitchFamily="34" charset="0"/>
            </a:endParaRPr>
          </a:p>
        </p:txBody>
      </p:sp>
      <p:sp>
        <p:nvSpPr>
          <p:cNvPr id="9" name="Titolo 1">
            <a:extLst>
              <a:ext uri="{FF2B5EF4-FFF2-40B4-BE49-F238E27FC236}">
                <a16:creationId xmlns:a16="http://schemas.microsoft.com/office/drawing/2014/main" id="{087432CE-603A-7341-93EF-C27BD663A649}"/>
              </a:ext>
            </a:extLst>
          </p:cNvPr>
          <p:cNvSpPr>
            <a:spLocks noGrp="1"/>
          </p:cNvSpPr>
          <p:nvPr>
            <p:ph type="title"/>
          </p:nvPr>
        </p:nvSpPr>
        <p:spPr>
          <a:xfrm>
            <a:off x="-881652" y="291859"/>
            <a:ext cx="8515350" cy="1325563"/>
          </a:xfrm>
        </p:spPr>
        <p:txBody>
          <a:bodyPr>
            <a:noAutofit/>
          </a:bodyPr>
          <a:lstStyle/>
          <a:p>
            <a:pPr algn="ctr"/>
            <a:r>
              <a:rPr lang="it-IT" sz="3600" b="1" dirty="0">
                <a:latin typeface="Arial" panose="020B0604020202020204" pitchFamily="34" charset="0"/>
                <a:cs typeface="Arial" panose="020B0604020202020204" pitchFamily="34" charset="0"/>
              </a:rPr>
              <a:t>ERRORI VS. RESE VALIDE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2D8C1DB2-912A-1942-9BE0-A95016334D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7137" y="189814"/>
            <a:ext cx="2523298" cy="1976255"/>
          </a:xfrm>
          <a:prstGeom prst="rect">
            <a:avLst/>
          </a:prstGeom>
        </p:spPr>
      </p:pic>
      <p:pic>
        <p:nvPicPr>
          <p:cNvPr id="5" name="Immagine 4">
            <a:extLst>
              <a:ext uri="{FF2B5EF4-FFF2-40B4-BE49-F238E27FC236}">
                <a16:creationId xmlns:a16="http://schemas.microsoft.com/office/drawing/2014/main" id="{742FC185-10FA-AD40-90BA-999DDB64D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2952" y="3336532"/>
            <a:ext cx="4777483" cy="3420498"/>
          </a:xfrm>
          <a:prstGeom prst="rect">
            <a:avLst/>
          </a:prstGeom>
          <a:ln>
            <a:solidFill>
              <a:schemeClr val="tx1"/>
            </a:solidFill>
          </a:ln>
        </p:spPr>
      </p:pic>
      <p:pic>
        <p:nvPicPr>
          <p:cNvPr id="8" name="Immagine 7">
            <a:extLst>
              <a:ext uri="{FF2B5EF4-FFF2-40B4-BE49-F238E27FC236}">
                <a16:creationId xmlns:a16="http://schemas.microsoft.com/office/drawing/2014/main" id="{8DD43065-6937-784C-8502-3934C7A5C8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467" y="3704381"/>
            <a:ext cx="3855830" cy="2684800"/>
          </a:xfrm>
          <a:prstGeom prst="rect">
            <a:avLst/>
          </a:prstGeom>
          <a:ln>
            <a:solidFill>
              <a:schemeClr val="tx1"/>
            </a:solidFill>
          </a:ln>
        </p:spPr>
      </p:pic>
    </p:spTree>
    <p:extLst>
      <p:ext uri="{BB962C8B-B14F-4D97-AF65-F5344CB8AC3E}">
        <p14:creationId xmlns:p14="http://schemas.microsoft.com/office/powerpoint/2010/main" val="3471802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C0BE9B6-A6F2-AC4E-A4DD-E25B6032A711}"/>
              </a:ext>
            </a:extLst>
          </p:cNvPr>
          <p:cNvSpPr/>
          <p:nvPr/>
        </p:nvSpPr>
        <p:spPr>
          <a:xfrm>
            <a:off x="405828" y="2669699"/>
            <a:ext cx="8604607" cy="1538883"/>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800" dirty="0">
                <a:latin typeface="Arial" panose="020B0604020202020204" pitchFamily="34" charset="0"/>
                <a:ea typeface="Tahoma" panose="020B0604030504040204" pitchFamily="34" charset="0"/>
                <a:cs typeface="Arial" panose="020B0604020202020204" pitchFamily="34" charset="0"/>
              </a:rPr>
              <a:t>Attenzione a evitare l’over-editing.</a:t>
            </a:r>
            <a:endParaRPr lang="en-IE" altLang="en-US" sz="28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en-IE" altLang="en-US" sz="2800" dirty="0" err="1">
                <a:latin typeface="Arial" panose="020B0604020202020204" pitchFamily="34" charset="0"/>
                <a:ea typeface="Tahoma" panose="020B0604030504040204" pitchFamily="34" charset="0"/>
                <a:cs typeface="Arial" panose="020B0604020202020204" pitchFamily="34" charset="0"/>
              </a:rPr>
              <a:t>Soprattutto</a:t>
            </a:r>
            <a:r>
              <a:rPr lang="en-IE" altLang="en-US" sz="2800" dirty="0">
                <a:latin typeface="Arial" panose="020B0604020202020204" pitchFamily="34" charset="0"/>
                <a:ea typeface="Tahoma" panose="020B0604030504040204" pitchFamily="34" charset="0"/>
                <a:cs typeface="Arial" panose="020B0604020202020204" pitchFamily="34" charset="0"/>
              </a:rPr>
              <a:t> </a:t>
            </a:r>
            <a:r>
              <a:rPr lang="en-IE" altLang="en-US" sz="2800" dirty="0" err="1">
                <a:latin typeface="Arial" panose="020B0604020202020204" pitchFamily="34" charset="0"/>
                <a:ea typeface="Tahoma" panose="020B0604030504040204" pitchFamily="34" charset="0"/>
                <a:cs typeface="Arial" panose="020B0604020202020204" pitchFamily="34" charset="0"/>
              </a:rPr>
              <a:t>frasi</a:t>
            </a:r>
            <a:r>
              <a:rPr lang="en-IE" altLang="en-US" sz="2800" dirty="0">
                <a:latin typeface="Arial" panose="020B0604020202020204" pitchFamily="34" charset="0"/>
                <a:ea typeface="Tahoma" panose="020B0604030504040204" pitchFamily="34" charset="0"/>
                <a:cs typeface="Arial" panose="020B0604020202020204" pitchFamily="34" charset="0"/>
              </a:rPr>
              <a:t> e </a:t>
            </a:r>
            <a:r>
              <a:rPr lang="en-IE" altLang="en-US" sz="2800" dirty="0" err="1">
                <a:latin typeface="Arial" panose="020B0604020202020204" pitchFamily="34" charset="0"/>
                <a:ea typeface="Tahoma" panose="020B0604030504040204" pitchFamily="34" charset="0"/>
                <a:cs typeface="Arial" panose="020B0604020202020204" pitchFamily="34" charset="0"/>
              </a:rPr>
              <a:t>paragrafi</a:t>
            </a:r>
            <a:r>
              <a:rPr lang="en-IE" altLang="en-US" sz="2800" dirty="0">
                <a:latin typeface="Arial" panose="020B0604020202020204" pitchFamily="34" charset="0"/>
                <a:ea typeface="Tahoma" panose="020B0604030504040204" pitchFamily="34" charset="0"/>
                <a:cs typeface="Arial" panose="020B0604020202020204" pitchFamily="34" charset="0"/>
              </a:rPr>
              <a:t> dove </a:t>
            </a:r>
            <a:r>
              <a:rPr lang="en-IE" altLang="en-US" sz="2800" dirty="0" err="1">
                <a:latin typeface="Arial" panose="020B0604020202020204" pitchFamily="34" charset="0"/>
                <a:ea typeface="Tahoma" panose="020B0604030504040204" pitchFamily="34" charset="0"/>
                <a:cs typeface="Arial" panose="020B0604020202020204" pitchFamily="34" charset="0"/>
              </a:rPr>
              <a:t>è</a:t>
            </a:r>
            <a:r>
              <a:rPr lang="en-IE" altLang="en-US" sz="2800" dirty="0">
                <a:latin typeface="Arial" panose="020B0604020202020204" pitchFamily="34" charset="0"/>
                <a:ea typeface="Tahoma" panose="020B0604030504040204" pitchFamily="34" charset="0"/>
                <a:cs typeface="Arial" panose="020B0604020202020204" pitchFamily="34" charset="0"/>
              </a:rPr>
              <a:t> difficile o </a:t>
            </a:r>
            <a:r>
              <a:rPr lang="en-IE" altLang="en-US" sz="2800" dirty="0" err="1">
                <a:latin typeface="Arial" panose="020B0604020202020204" pitchFamily="34" charset="0"/>
                <a:ea typeface="Tahoma" panose="020B0604030504040204" pitchFamily="34" charset="0"/>
                <a:cs typeface="Arial" panose="020B0604020202020204" pitchFamily="34" charset="0"/>
              </a:rPr>
              <a:t>laborioso</a:t>
            </a:r>
            <a:r>
              <a:rPr lang="en-IE" altLang="en-US" sz="2800" dirty="0">
                <a:latin typeface="Arial" panose="020B0604020202020204" pitchFamily="34" charset="0"/>
                <a:ea typeface="Tahoma" panose="020B0604030504040204" pitchFamily="34" charset="0"/>
                <a:cs typeface="Arial" panose="020B0604020202020204" pitchFamily="34" charset="0"/>
              </a:rPr>
              <a:t> </a:t>
            </a:r>
            <a:r>
              <a:rPr lang="en-IE" altLang="en-US" sz="2800" dirty="0" err="1">
                <a:latin typeface="Arial" panose="020B0604020202020204" pitchFamily="34" charset="0"/>
                <a:ea typeface="Tahoma" panose="020B0604030504040204" pitchFamily="34" charset="0"/>
                <a:cs typeface="Arial" panose="020B0604020202020204" pitchFamily="34" charset="0"/>
              </a:rPr>
              <a:t>intervenire</a:t>
            </a:r>
            <a:r>
              <a:rPr lang="en-IE" altLang="en-US" sz="2800" dirty="0">
                <a:latin typeface="Arial" panose="020B0604020202020204" pitchFamily="34" charset="0"/>
                <a:ea typeface="Tahoma" panose="020B0604030504040204" pitchFamily="34" charset="0"/>
                <a:cs typeface="Arial" panose="020B0604020202020204" pitchFamily="34" charset="0"/>
              </a:rPr>
              <a:t> (per </a:t>
            </a:r>
            <a:r>
              <a:rPr lang="en-IE" altLang="en-US" sz="2800" dirty="0" err="1">
                <a:latin typeface="Arial" panose="020B0604020202020204" pitchFamily="34" charset="0"/>
                <a:ea typeface="Tahoma" panose="020B0604030504040204" pitchFamily="34" charset="0"/>
                <a:cs typeface="Arial" panose="020B0604020202020204" pitchFamily="34" charset="0"/>
              </a:rPr>
              <a:t>contenere</a:t>
            </a:r>
            <a:r>
              <a:rPr lang="en-IE" altLang="en-US" sz="2800" dirty="0">
                <a:latin typeface="Arial" panose="020B0604020202020204" pitchFamily="34" charset="0"/>
                <a:ea typeface="Tahoma" panose="020B0604030504040204" pitchFamily="34" charset="0"/>
                <a:cs typeface="Arial" panose="020B0604020202020204" pitchFamily="34" charset="0"/>
              </a:rPr>
              <a:t> </a:t>
            </a:r>
            <a:r>
              <a:rPr lang="en-IE" altLang="en-US" sz="2800" dirty="0" err="1">
                <a:latin typeface="Arial" panose="020B0604020202020204" pitchFamily="34" charset="0"/>
                <a:ea typeface="Tahoma" panose="020B0604030504040204" pitchFamily="34" charset="0"/>
                <a:cs typeface="Arial" panose="020B0604020202020204" pitchFamily="34" charset="0"/>
              </a:rPr>
              <a:t>i</a:t>
            </a:r>
            <a:r>
              <a:rPr lang="en-IE" altLang="en-US" sz="2800" dirty="0">
                <a:latin typeface="Arial" panose="020B0604020202020204" pitchFamily="34" charset="0"/>
                <a:ea typeface="Tahoma" panose="020B0604030504040204" pitchFamily="34" charset="0"/>
                <a:cs typeface="Arial" panose="020B0604020202020204" pitchFamily="34" charset="0"/>
              </a:rPr>
              <a:t> tempi).</a:t>
            </a:r>
          </a:p>
        </p:txBody>
      </p:sp>
      <p:pic>
        <p:nvPicPr>
          <p:cNvPr id="7" name="Immagine 6">
            <a:extLst>
              <a:ext uri="{FF2B5EF4-FFF2-40B4-BE49-F238E27FC236}">
                <a16:creationId xmlns:a16="http://schemas.microsoft.com/office/drawing/2014/main" id="{4A1FCCC2-73C8-1741-94A4-BA026A004C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7137" y="189814"/>
            <a:ext cx="2523298" cy="1976255"/>
          </a:xfrm>
          <a:prstGeom prst="rect">
            <a:avLst/>
          </a:prstGeom>
        </p:spPr>
      </p:pic>
      <p:sp>
        <p:nvSpPr>
          <p:cNvPr id="9" name="Titolo 1">
            <a:extLst>
              <a:ext uri="{FF2B5EF4-FFF2-40B4-BE49-F238E27FC236}">
                <a16:creationId xmlns:a16="http://schemas.microsoft.com/office/drawing/2014/main" id="{087432CE-603A-7341-93EF-C27BD663A649}"/>
              </a:ext>
            </a:extLst>
          </p:cNvPr>
          <p:cNvSpPr>
            <a:spLocks noGrp="1"/>
          </p:cNvSpPr>
          <p:nvPr>
            <p:ph type="title"/>
          </p:nvPr>
        </p:nvSpPr>
        <p:spPr>
          <a:xfrm>
            <a:off x="-881652" y="291859"/>
            <a:ext cx="8515350" cy="1325563"/>
          </a:xfrm>
        </p:spPr>
        <p:txBody>
          <a:bodyPr>
            <a:noAutofit/>
          </a:bodyPr>
          <a:lstStyle/>
          <a:p>
            <a:pPr algn="ctr"/>
            <a:r>
              <a:rPr lang="it-IT" sz="3600" b="1" dirty="0">
                <a:latin typeface="Arial" panose="020B0604020202020204" pitchFamily="34" charset="0"/>
                <a:cs typeface="Arial" panose="020B0604020202020204" pitchFamily="34" charset="0"/>
              </a:rPr>
              <a:t>ERRORI VS. RESE VALIDE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7D9CB9CC-174D-004F-AC4C-D49A209457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695" y="4712212"/>
            <a:ext cx="8876872" cy="1616927"/>
          </a:xfrm>
          <a:prstGeom prst="rect">
            <a:avLst/>
          </a:prstGeom>
        </p:spPr>
      </p:pic>
      <p:pic>
        <p:nvPicPr>
          <p:cNvPr id="13" name="Immagine 12">
            <a:extLst>
              <a:ext uri="{FF2B5EF4-FFF2-40B4-BE49-F238E27FC236}">
                <a16:creationId xmlns:a16="http://schemas.microsoft.com/office/drawing/2014/main" id="{B78FF25D-4DBE-E542-A567-F9EA355892DA}"/>
              </a:ext>
            </a:extLst>
          </p:cNvPr>
          <p:cNvPicPr>
            <a:picLocks noChangeAspect="1"/>
          </p:cNvPicPr>
          <p:nvPr/>
        </p:nvPicPr>
        <p:blipFill>
          <a:blip r:embed="rId4"/>
          <a:stretch>
            <a:fillRect/>
          </a:stretch>
        </p:blipFill>
        <p:spPr>
          <a:xfrm>
            <a:off x="3523180" y="4712211"/>
            <a:ext cx="5620820" cy="1628883"/>
          </a:xfrm>
          <a:prstGeom prst="rect">
            <a:avLst/>
          </a:prstGeom>
        </p:spPr>
      </p:pic>
      <p:sp>
        <p:nvSpPr>
          <p:cNvPr id="8" name="Rettangolo 7">
            <a:extLst>
              <a:ext uri="{FF2B5EF4-FFF2-40B4-BE49-F238E27FC236}">
                <a16:creationId xmlns:a16="http://schemas.microsoft.com/office/drawing/2014/main" id="{77AA6444-30EC-2040-A601-5AD4601E7E7F}"/>
              </a:ext>
            </a:extLst>
          </p:cNvPr>
          <p:cNvSpPr/>
          <p:nvPr/>
        </p:nvSpPr>
        <p:spPr>
          <a:xfrm>
            <a:off x="3500065" y="4605310"/>
            <a:ext cx="5615255" cy="20743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2104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008886A-75C3-144F-A8A4-6B41972C84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4905" y="196731"/>
            <a:ext cx="5852806" cy="3861562"/>
          </a:xfrm>
          <a:prstGeom prst="rect">
            <a:avLst/>
          </a:prstGeom>
        </p:spPr>
      </p:pic>
      <p:pic>
        <p:nvPicPr>
          <p:cNvPr id="7" name="Immagine 6">
            <a:extLst>
              <a:ext uri="{FF2B5EF4-FFF2-40B4-BE49-F238E27FC236}">
                <a16:creationId xmlns:a16="http://schemas.microsoft.com/office/drawing/2014/main" id="{459628BB-3B74-F74C-A760-F2B1F538973D}"/>
              </a:ext>
            </a:extLst>
          </p:cNvPr>
          <p:cNvPicPr>
            <a:picLocks noChangeAspect="1"/>
          </p:cNvPicPr>
          <p:nvPr/>
        </p:nvPicPr>
        <p:blipFill>
          <a:blip r:embed="rId3"/>
          <a:stretch>
            <a:fillRect/>
          </a:stretch>
        </p:blipFill>
        <p:spPr>
          <a:xfrm>
            <a:off x="133350" y="4369156"/>
            <a:ext cx="8877300" cy="1612900"/>
          </a:xfrm>
          <a:prstGeom prst="rect">
            <a:avLst/>
          </a:prstGeom>
        </p:spPr>
      </p:pic>
      <p:sp>
        <p:nvSpPr>
          <p:cNvPr id="4" name="Rettangolo 3">
            <a:extLst>
              <a:ext uri="{FF2B5EF4-FFF2-40B4-BE49-F238E27FC236}">
                <a16:creationId xmlns:a16="http://schemas.microsoft.com/office/drawing/2014/main" id="{C849D460-3D00-9B44-9822-4BF3D00B4569}"/>
              </a:ext>
            </a:extLst>
          </p:cNvPr>
          <p:cNvSpPr/>
          <p:nvPr/>
        </p:nvSpPr>
        <p:spPr>
          <a:xfrm>
            <a:off x="3606231" y="3418726"/>
            <a:ext cx="1212350" cy="3621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4BC0EE7F-DE0A-F54B-870D-C3D410A04FC7}"/>
              </a:ext>
            </a:extLst>
          </p:cNvPr>
          <p:cNvPicPr>
            <a:picLocks noChangeAspect="1"/>
          </p:cNvPicPr>
          <p:nvPr/>
        </p:nvPicPr>
        <p:blipFill>
          <a:blip r:embed="rId4"/>
          <a:stretch>
            <a:fillRect/>
          </a:stretch>
        </p:blipFill>
        <p:spPr>
          <a:xfrm>
            <a:off x="7343149" y="0"/>
            <a:ext cx="1800851" cy="1828989"/>
          </a:xfrm>
          <a:prstGeom prst="rect">
            <a:avLst/>
          </a:prstGeom>
        </p:spPr>
      </p:pic>
    </p:spTree>
    <p:extLst>
      <p:ext uri="{BB962C8B-B14F-4D97-AF65-F5344CB8AC3E}">
        <p14:creationId xmlns:p14="http://schemas.microsoft.com/office/powerpoint/2010/main" val="936189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C0BE9B6-A6F2-AC4E-A4DD-E25B6032A711}"/>
              </a:ext>
            </a:extLst>
          </p:cNvPr>
          <p:cNvSpPr/>
          <p:nvPr/>
        </p:nvSpPr>
        <p:spPr>
          <a:xfrm>
            <a:off x="405828" y="2669699"/>
            <a:ext cx="8604607" cy="1938992"/>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Attenzione a evitare l’over-editing.</a:t>
            </a:r>
            <a:endParaRPr lang="en-IE"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en-IE" altLang="en-US" sz="2400" dirty="0" err="1">
                <a:latin typeface="Arial" panose="020B0604020202020204" pitchFamily="34" charset="0"/>
                <a:ea typeface="Tahoma" panose="020B0604030504040204" pitchFamily="34" charset="0"/>
                <a:cs typeface="Arial" panose="020B0604020202020204" pitchFamily="34" charset="0"/>
              </a:rPr>
              <a:t>Soprattutto</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frasi</a:t>
            </a:r>
            <a:r>
              <a:rPr lang="en-IE" altLang="en-US" sz="2400" dirty="0">
                <a:latin typeface="Arial" panose="020B0604020202020204" pitchFamily="34" charset="0"/>
                <a:ea typeface="Tahoma" panose="020B0604030504040204" pitchFamily="34" charset="0"/>
                <a:cs typeface="Arial" panose="020B0604020202020204" pitchFamily="34" charset="0"/>
              </a:rPr>
              <a:t> e </a:t>
            </a:r>
            <a:r>
              <a:rPr lang="en-IE" altLang="en-US" sz="2400" dirty="0" err="1">
                <a:latin typeface="Arial" panose="020B0604020202020204" pitchFamily="34" charset="0"/>
                <a:ea typeface="Tahoma" panose="020B0604030504040204" pitchFamily="34" charset="0"/>
                <a:cs typeface="Arial" panose="020B0604020202020204" pitchFamily="34" charset="0"/>
              </a:rPr>
              <a:t>paragrafi</a:t>
            </a:r>
            <a:r>
              <a:rPr lang="en-IE" altLang="en-US" sz="2400" dirty="0">
                <a:latin typeface="Arial" panose="020B0604020202020204" pitchFamily="34" charset="0"/>
                <a:ea typeface="Tahoma" panose="020B0604030504040204" pitchFamily="34" charset="0"/>
                <a:cs typeface="Arial" panose="020B0604020202020204" pitchFamily="34" charset="0"/>
              </a:rPr>
              <a:t> dove </a:t>
            </a:r>
            <a:r>
              <a:rPr lang="en-IE" altLang="en-US" sz="2400" dirty="0" err="1">
                <a:latin typeface="Arial" panose="020B0604020202020204" pitchFamily="34" charset="0"/>
                <a:ea typeface="Tahoma" panose="020B0604030504040204" pitchFamily="34" charset="0"/>
                <a:cs typeface="Arial" panose="020B0604020202020204" pitchFamily="34" charset="0"/>
              </a:rPr>
              <a:t>è</a:t>
            </a:r>
            <a:r>
              <a:rPr lang="en-IE" altLang="en-US" sz="2400" dirty="0">
                <a:latin typeface="Arial" panose="020B0604020202020204" pitchFamily="34" charset="0"/>
                <a:ea typeface="Tahoma" panose="020B0604030504040204" pitchFamily="34" charset="0"/>
                <a:cs typeface="Arial" panose="020B0604020202020204" pitchFamily="34" charset="0"/>
              </a:rPr>
              <a:t> difficile o </a:t>
            </a:r>
            <a:r>
              <a:rPr lang="en-IE" altLang="en-US" sz="2400" dirty="0" err="1">
                <a:latin typeface="Arial" panose="020B0604020202020204" pitchFamily="34" charset="0"/>
                <a:ea typeface="Tahoma" panose="020B0604030504040204" pitchFamily="34" charset="0"/>
                <a:cs typeface="Arial" panose="020B0604020202020204" pitchFamily="34" charset="0"/>
              </a:rPr>
              <a:t>laborioso</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intervenire</a:t>
            </a:r>
            <a:r>
              <a:rPr lang="en-IE" altLang="en-US" sz="2400" dirty="0">
                <a:latin typeface="Arial" panose="020B0604020202020204" pitchFamily="34" charset="0"/>
                <a:ea typeface="Tahoma" panose="020B0604030504040204" pitchFamily="34" charset="0"/>
                <a:cs typeface="Arial" panose="020B0604020202020204" pitchFamily="34" charset="0"/>
              </a:rPr>
              <a:t> (per </a:t>
            </a:r>
            <a:r>
              <a:rPr lang="en-IE" altLang="en-US" sz="2400" dirty="0" err="1">
                <a:latin typeface="Arial" panose="020B0604020202020204" pitchFamily="34" charset="0"/>
                <a:ea typeface="Tahoma" panose="020B0604030504040204" pitchFamily="34" charset="0"/>
                <a:cs typeface="Arial" panose="020B0604020202020204" pitchFamily="34" charset="0"/>
              </a:rPr>
              <a:t>contenere</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i</a:t>
            </a:r>
            <a:r>
              <a:rPr lang="en-IE" altLang="en-US" sz="2400" dirty="0">
                <a:latin typeface="Arial" panose="020B0604020202020204" pitchFamily="34" charset="0"/>
                <a:ea typeface="Tahoma" panose="020B0604030504040204" pitchFamily="34" charset="0"/>
                <a:cs typeface="Arial" panose="020B0604020202020204" pitchFamily="34" charset="0"/>
              </a:rPr>
              <a:t> tempi).</a:t>
            </a:r>
          </a:p>
          <a:p>
            <a:pPr marL="261938" indent="-261938">
              <a:spcBef>
                <a:spcPts val="1200"/>
              </a:spcBef>
              <a:buFont typeface="Arial" panose="020B0604020202020204" pitchFamily="34" charset="0"/>
              <a:buChar char="•"/>
              <a:defRPr/>
            </a:pPr>
            <a:r>
              <a:rPr lang="en-IE" altLang="en-US" sz="2800" b="1" u="sng" dirty="0" err="1">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Quanto</a:t>
            </a:r>
            <a:r>
              <a:rPr lang="en-IE" altLang="en-US" sz="2800" b="1" u="sng"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 </a:t>
            </a:r>
            <a:r>
              <a:rPr lang="en-IE" altLang="en-US" sz="2800" b="1" u="sng" dirty="0" err="1">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è</a:t>
            </a:r>
            <a:r>
              <a:rPr lang="en-IE" altLang="en-US" sz="2800" b="1" u="sng"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 </a:t>
            </a:r>
            <a:r>
              <a:rPr lang="en-IE" altLang="en-US" sz="2800" b="1" u="sng" dirty="0" err="1">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impegnativo</a:t>
            </a:r>
            <a:r>
              <a:rPr lang="en-IE" altLang="en-US" sz="2800" b="1" u="sng"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 per il post-editing?</a:t>
            </a:r>
          </a:p>
        </p:txBody>
      </p:sp>
      <p:sp>
        <p:nvSpPr>
          <p:cNvPr id="9" name="Titolo 1">
            <a:extLst>
              <a:ext uri="{FF2B5EF4-FFF2-40B4-BE49-F238E27FC236}">
                <a16:creationId xmlns:a16="http://schemas.microsoft.com/office/drawing/2014/main" id="{087432CE-603A-7341-93EF-C27BD663A649}"/>
              </a:ext>
            </a:extLst>
          </p:cNvPr>
          <p:cNvSpPr>
            <a:spLocks noGrp="1"/>
          </p:cNvSpPr>
          <p:nvPr>
            <p:ph type="title"/>
          </p:nvPr>
        </p:nvSpPr>
        <p:spPr>
          <a:xfrm>
            <a:off x="-881652" y="291859"/>
            <a:ext cx="8515350" cy="1325563"/>
          </a:xfrm>
        </p:spPr>
        <p:txBody>
          <a:bodyPr>
            <a:noAutofit/>
          </a:bodyPr>
          <a:lstStyle/>
          <a:p>
            <a:pPr algn="ctr"/>
            <a:r>
              <a:rPr lang="it-IT" sz="3600" b="1" dirty="0">
                <a:latin typeface="Arial" panose="020B0604020202020204" pitchFamily="34" charset="0"/>
                <a:cs typeface="Arial" panose="020B0604020202020204" pitchFamily="34" charset="0"/>
              </a:rPr>
              <a:t>ERRORI VS. RESE VALIDE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06CB09C4-83A2-A741-90D1-3C9207A102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8816" y="3936905"/>
            <a:ext cx="1061619" cy="707746"/>
          </a:xfrm>
          <a:prstGeom prst="rect">
            <a:avLst/>
          </a:prstGeom>
          <a:ln>
            <a:solidFill>
              <a:schemeClr val="tx1"/>
            </a:solidFill>
          </a:ln>
        </p:spPr>
      </p:pic>
      <p:pic>
        <p:nvPicPr>
          <p:cNvPr id="8" name="Immagine 7">
            <a:extLst>
              <a:ext uri="{FF2B5EF4-FFF2-40B4-BE49-F238E27FC236}">
                <a16:creationId xmlns:a16="http://schemas.microsoft.com/office/drawing/2014/main" id="{42FA2294-6903-FB4F-ACE4-16A38264EE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873083"/>
            <a:ext cx="9144000" cy="1825055"/>
          </a:xfrm>
          <a:prstGeom prst="rect">
            <a:avLst/>
          </a:prstGeom>
        </p:spPr>
      </p:pic>
      <p:sp>
        <p:nvSpPr>
          <p:cNvPr id="10" name="Rettangolo 9">
            <a:extLst>
              <a:ext uri="{FF2B5EF4-FFF2-40B4-BE49-F238E27FC236}">
                <a16:creationId xmlns:a16="http://schemas.microsoft.com/office/drawing/2014/main" id="{45F69E65-33BC-DC46-B99E-462F345FD232}"/>
              </a:ext>
            </a:extLst>
          </p:cNvPr>
          <p:cNvSpPr/>
          <p:nvPr/>
        </p:nvSpPr>
        <p:spPr>
          <a:xfrm>
            <a:off x="2948682" y="4873083"/>
            <a:ext cx="3287730" cy="1896975"/>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84E55BB8-EE71-B446-8405-EFC65284B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7137" y="189814"/>
            <a:ext cx="2523298" cy="1976255"/>
          </a:xfrm>
          <a:prstGeom prst="rect">
            <a:avLst/>
          </a:prstGeom>
        </p:spPr>
      </p:pic>
    </p:spTree>
    <p:extLst>
      <p:ext uri="{BB962C8B-B14F-4D97-AF65-F5344CB8AC3E}">
        <p14:creationId xmlns:p14="http://schemas.microsoft.com/office/powerpoint/2010/main" val="176263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C0BE9B6-A6F2-AC4E-A4DD-E25B6032A711}"/>
              </a:ext>
            </a:extLst>
          </p:cNvPr>
          <p:cNvSpPr/>
          <p:nvPr/>
        </p:nvSpPr>
        <p:spPr>
          <a:xfrm>
            <a:off x="405828" y="2669699"/>
            <a:ext cx="8604607" cy="2462213"/>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Attenzione a evitare l’over-editing.</a:t>
            </a:r>
            <a:endParaRPr lang="en-IE"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en-IE" altLang="en-US" sz="2400" dirty="0" err="1">
                <a:latin typeface="Arial" panose="020B0604020202020204" pitchFamily="34" charset="0"/>
                <a:ea typeface="Tahoma" panose="020B0604030504040204" pitchFamily="34" charset="0"/>
                <a:cs typeface="Arial" panose="020B0604020202020204" pitchFamily="34" charset="0"/>
              </a:rPr>
              <a:t>Soprattutto</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frasi</a:t>
            </a:r>
            <a:r>
              <a:rPr lang="en-IE" altLang="en-US" sz="2400" dirty="0">
                <a:latin typeface="Arial" panose="020B0604020202020204" pitchFamily="34" charset="0"/>
                <a:ea typeface="Tahoma" panose="020B0604030504040204" pitchFamily="34" charset="0"/>
                <a:cs typeface="Arial" panose="020B0604020202020204" pitchFamily="34" charset="0"/>
              </a:rPr>
              <a:t> e </a:t>
            </a:r>
            <a:r>
              <a:rPr lang="en-IE" altLang="en-US" sz="2400" dirty="0" err="1">
                <a:latin typeface="Arial" panose="020B0604020202020204" pitchFamily="34" charset="0"/>
                <a:ea typeface="Tahoma" panose="020B0604030504040204" pitchFamily="34" charset="0"/>
                <a:cs typeface="Arial" panose="020B0604020202020204" pitchFamily="34" charset="0"/>
              </a:rPr>
              <a:t>paragrafi</a:t>
            </a:r>
            <a:r>
              <a:rPr lang="en-IE" altLang="en-US" sz="2400" dirty="0">
                <a:latin typeface="Arial" panose="020B0604020202020204" pitchFamily="34" charset="0"/>
                <a:ea typeface="Tahoma" panose="020B0604030504040204" pitchFamily="34" charset="0"/>
                <a:cs typeface="Arial" panose="020B0604020202020204" pitchFamily="34" charset="0"/>
              </a:rPr>
              <a:t> dove </a:t>
            </a:r>
            <a:r>
              <a:rPr lang="en-IE" altLang="en-US" sz="2400" dirty="0" err="1">
                <a:latin typeface="Arial" panose="020B0604020202020204" pitchFamily="34" charset="0"/>
                <a:ea typeface="Tahoma" panose="020B0604030504040204" pitchFamily="34" charset="0"/>
                <a:cs typeface="Arial" panose="020B0604020202020204" pitchFamily="34" charset="0"/>
              </a:rPr>
              <a:t>è</a:t>
            </a:r>
            <a:r>
              <a:rPr lang="en-IE" altLang="en-US" sz="2400" dirty="0">
                <a:latin typeface="Arial" panose="020B0604020202020204" pitchFamily="34" charset="0"/>
                <a:ea typeface="Tahoma" panose="020B0604030504040204" pitchFamily="34" charset="0"/>
                <a:cs typeface="Arial" panose="020B0604020202020204" pitchFamily="34" charset="0"/>
              </a:rPr>
              <a:t> difficile o </a:t>
            </a:r>
            <a:r>
              <a:rPr lang="en-IE" altLang="en-US" sz="2400" dirty="0" err="1">
                <a:latin typeface="Arial" panose="020B0604020202020204" pitchFamily="34" charset="0"/>
                <a:ea typeface="Tahoma" panose="020B0604030504040204" pitchFamily="34" charset="0"/>
                <a:cs typeface="Arial" panose="020B0604020202020204" pitchFamily="34" charset="0"/>
              </a:rPr>
              <a:t>laborioso</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intervenire</a:t>
            </a:r>
            <a:r>
              <a:rPr lang="en-IE" altLang="en-US" sz="2400" dirty="0">
                <a:latin typeface="Arial" panose="020B0604020202020204" pitchFamily="34" charset="0"/>
                <a:ea typeface="Tahoma" panose="020B0604030504040204" pitchFamily="34" charset="0"/>
                <a:cs typeface="Arial" panose="020B0604020202020204" pitchFamily="34" charset="0"/>
              </a:rPr>
              <a:t> (per </a:t>
            </a:r>
            <a:r>
              <a:rPr lang="en-IE" altLang="en-US" sz="2400" dirty="0" err="1">
                <a:latin typeface="Arial" panose="020B0604020202020204" pitchFamily="34" charset="0"/>
                <a:ea typeface="Tahoma" panose="020B0604030504040204" pitchFamily="34" charset="0"/>
                <a:cs typeface="Arial" panose="020B0604020202020204" pitchFamily="34" charset="0"/>
              </a:rPr>
              <a:t>contenere</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i</a:t>
            </a:r>
            <a:r>
              <a:rPr lang="en-IE" altLang="en-US" sz="2400" dirty="0">
                <a:latin typeface="Arial" panose="020B0604020202020204" pitchFamily="34" charset="0"/>
                <a:ea typeface="Tahoma" panose="020B0604030504040204" pitchFamily="34" charset="0"/>
                <a:cs typeface="Arial" panose="020B0604020202020204" pitchFamily="34" charset="0"/>
              </a:rPr>
              <a:t> tempi).</a:t>
            </a:r>
          </a:p>
          <a:p>
            <a:pPr marL="261938" indent="-261938">
              <a:spcBef>
                <a:spcPts val="1200"/>
              </a:spcBef>
              <a:buFont typeface="Arial" panose="020B0604020202020204" pitchFamily="34" charset="0"/>
              <a:buChar char="•"/>
              <a:defRPr/>
            </a:pPr>
            <a:r>
              <a:rPr lang="en-IE" altLang="en-US" sz="2400" dirty="0" err="1">
                <a:latin typeface="Arial" panose="020B0604020202020204" pitchFamily="34" charset="0"/>
                <a:ea typeface="Tahoma" panose="020B0604030504040204" pitchFamily="34" charset="0"/>
                <a:cs typeface="Arial" panose="020B0604020202020204" pitchFamily="34" charset="0"/>
              </a:rPr>
              <a:t>Quanto</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è</a:t>
            </a:r>
            <a:r>
              <a:rPr lang="en-IE" altLang="en-US" sz="2400" dirty="0">
                <a:latin typeface="Arial" panose="020B0604020202020204" pitchFamily="34" charset="0"/>
                <a:ea typeface="Tahoma" panose="020B0604030504040204" pitchFamily="34" charset="0"/>
                <a:cs typeface="Arial" panose="020B0604020202020204" pitchFamily="34" charset="0"/>
              </a:rPr>
              <a:t> </a:t>
            </a:r>
            <a:r>
              <a:rPr lang="en-IE" altLang="en-US" sz="2400" dirty="0" err="1">
                <a:latin typeface="Arial" panose="020B0604020202020204" pitchFamily="34" charset="0"/>
                <a:ea typeface="Tahoma" panose="020B0604030504040204" pitchFamily="34" charset="0"/>
                <a:cs typeface="Arial" panose="020B0604020202020204" pitchFamily="34" charset="0"/>
              </a:rPr>
              <a:t>impegnativo</a:t>
            </a:r>
            <a:r>
              <a:rPr lang="en-IE" altLang="en-US" sz="2400" dirty="0">
                <a:latin typeface="Arial" panose="020B0604020202020204" pitchFamily="34" charset="0"/>
                <a:ea typeface="Tahoma" panose="020B0604030504040204" pitchFamily="34" charset="0"/>
                <a:cs typeface="Arial" panose="020B0604020202020204" pitchFamily="34" charset="0"/>
              </a:rPr>
              <a:t> per il post-editing?</a:t>
            </a:r>
          </a:p>
          <a:p>
            <a:pPr marL="261938" indent="-261938">
              <a:spcBef>
                <a:spcPts val="1200"/>
              </a:spcBef>
              <a:buFont typeface="Arial" panose="020B0604020202020204" pitchFamily="34" charset="0"/>
              <a:buChar char="•"/>
              <a:defRPr/>
            </a:pPr>
            <a:r>
              <a:rPr lang="en-IE" altLang="en-US" sz="2800" b="1" u="sng" dirty="0" err="1">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Attenzione</a:t>
            </a:r>
            <a:r>
              <a:rPr lang="en-IE" altLang="en-US" sz="2800" b="1" u="sng"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 </a:t>
            </a:r>
            <a:r>
              <a:rPr lang="en-IE" altLang="en-US" sz="2800" b="1" u="sng" dirty="0" err="1">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all’effetto</a:t>
            </a:r>
            <a:r>
              <a:rPr lang="en-IE" altLang="en-US" sz="2800" b="1" u="sng"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 “</a:t>
            </a:r>
            <a:r>
              <a:rPr lang="en-IE" altLang="en-US" sz="2800" b="1" u="sng" dirty="0" err="1">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filtro</a:t>
            </a:r>
            <a:r>
              <a:rPr lang="en-IE" altLang="en-US" sz="2800" b="1" u="sng" dirty="0">
                <a:solidFill>
                  <a:schemeClr val="accent1">
                    <a:lumMod val="75000"/>
                  </a:schemeClr>
                </a:solidFill>
                <a:latin typeface="Arial" panose="020B0604020202020204" pitchFamily="34" charset="0"/>
                <a:ea typeface="Tahoma" panose="020B0604030504040204" pitchFamily="34" charset="0"/>
                <a:cs typeface="Arial" panose="020B0604020202020204" pitchFamily="34" charset="0"/>
              </a:rPr>
              <a:t>”.</a:t>
            </a:r>
          </a:p>
        </p:txBody>
      </p:sp>
      <p:sp>
        <p:nvSpPr>
          <p:cNvPr id="9" name="Titolo 1">
            <a:extLst>
              <a:ext uri="{FF2B5EF4-FFF2-40B4-BE49-F238E27FC236}">
                <a16:creationId xmlns:a16="http://schemas.microsoft.com/office/drawing/2014/main" id="{087432CE-603A-7341-93EF-C27BD663A649}"/>
              </a:ext>
            </a:extLst>
          </p:cNvPr>
          <p:cNvSpPr>
            <a:spLocks noGrp="1"/>
          </p:cNvSpPr>
          <p:nvPr>
            <p:ph type="title"/>
          </p:nvPr>
        </p:nvSpPr>
        <p:spPr>
          <a:xfrm>
            <a:off x="-881652" y="291859"/>
            <a:ext cx="8515350" cy="1325563"/>
          </a:xfrm>
        </p:spPr>
        <p:txBody>
          <a:bodyPr>
            <a:noAutofit/>
          </a:bodyPr>
          <a:lstStyle/>
          <a:p>
            <a:pPr algn="ctr"/>
            <a:r>
              <a:rPr lang="it-IT" sz="3600" b="1" dirty="0">
                <a:latin typeface="Arial" panose="020B0604020202020204" pitchFamily="34" charset="0"/>
                <a:cs typeface="Arial" panose="020B0604020202020204" pitchFamily="34" charset="0"/>
              </a:rPr>
              <a:t>ERRORI VS. RESE VALIDE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84E55BB8-EE71-B446-8405-EFC65284B8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7137" y="189814"/>
            <a:ext cx="2523298" cy="1976255"/>
          </a:xfrm>
          <a:prstGeom prst="rect">
            <a:avLst/>
          </a:prstGeom>
        </p:spPr>
      </p:pic>
      <p:pic>
        <p:nvPicPr>
          <p:cNvPr id="3" name="Immagine 2">
            <a:extLst>
              <a:ext uri="{FF2B5EF4-FFF2-40B4-BE49-F238E27FC236}">
                <a16:creationId xmlns:a16="http://schemas.microsoft.com/office/drawing/2014/main" id="{809A44F3-083E-6446-A138-43791D6EFC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1910" y="4247509"/>
            <a:ext cx="1309956" cy="1309956"/>
          </a:xfrm>
          <a:prstGeom prst="rect">
            <a:avLst/>
          </a:prstGeom>
          <a:ln>
            <a:solidFill>
              <a:schemeClr val="tx1"/>
            </a:solidFill>
          </a:ln>
        </p:spPr>
      </p:pic>
      <p:pic>
        <p:nvPicPr>
          <p:cNvPr id="7" name="Immagine 6">
            <a:extLst>
              <a:ext uri="{FF2B5EF4-FFF2-40B4-BE49-F238E27FC236}">
                <a16:creationId xmlns:a16="http://schemas.microsoft.com/office/drawing/2014/main" id="{0EBB48FE-B5B5-7E43-8635-BCBCF268AE4C}"/>
              </a:ext>
            </a:extLst>
          </p:cNvPr>
          <p:cNvPicPr>
            <a:picLocks noChangeAspect="1"/>
          </p:cNvPicPr>
          <p:nvPr/>
        </p:nvPicPr>
        <p:blipFill>
          <a:blip r:embed="rId4"/>
          <a:stretch>
            <a:fillRect/>
          </a:stretch>
        </p:blipFill>
        <p:spPr>
          <a:xfrm>
            <a:off x="568574" y="5524741"/>
            <a:ext cx="4965700" cy="1041400"/>
          </a:xfrm>
          <a:prstGeom prst="rect">
            <a:avLst/>
          </a:prstGeom>
          <a:ln>
            <a:solidFill>
              <a:schemeClr val="tx1"/>
            </a:solidFill>
          </a:ln>
        </p:spPr>
      </p:pic>
      <p:sp>
        <p:nvSpPr>
          <p:cNvPr id="12" name="Freccia destra 11">
            <a:extLst>
              <a:ext uri="{FF2B5EF4-FFF2-40B4-BE49-F238E27FC236}">
                <a16:creationId xmlns:a16="http://schemas.microsoft.com/office/drawing/2014/main" id="{38D12278-C400-3240-88F3-5501DB5FFD90}"/>
              </a:ext>
            </a:extLst>
          </p:cNvPr>
          <p:cNvSpPr/>
          <p:nvPr/>
        </p:nvSpPr>
        <p:spPr>
          <a:xfrm>
            <a:off x="5393933" y="6369978"/>
            <a:ext cx="708916" cy="196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7A91ABA-31A2-1A44-BFBF-E1E7FF6E2205}"/>
              </a:ext>
            </a:extLst>
          </p:cNvPr>
          <p:cNvSpPr/>
          <p:nvPr/>
        </p:nvSpPr>
        <p:spPr>
          <a:xfrm>
            <a:off x="6142519" y="6046812"/>
            <a:ext cx="441146" cy="646331"/>
          </a:xfrm>
          <a:prstGeom prst="rect">
            <a:avLst/>
          </a:prstGeom>
        </p:spPr>
        <p:txBody>
          <a:bodyPr wrap="none">
            <a:spAutoFit/>
          </a:bodyPr>
          <a:lstStyle/>
          <a:p>
            <a:r>
              <a:rPr lang="it-IT" sz="3600" dirty="0">
                <a:latin typeface="Arial" panose="020B0604020202020204" pitchFamily="34" charset="0"/>
                <a:ea typeface="Tahoma" panose="020B0604030504040204" pitchFamily="34" charset="0"/>
                <a:cs typeface="Arial" panose="020B0604020202020204" pitchFamily="34" charset="0"/>
              </a:rPr>
              <a:t>?</a:t>
            </a:r>
            <a:endParaRPr lang="it-IT" sz="3600" dirty="0"/>
          </a:p>
        </p:txBody>
      </p:sp>
    </p:spTree>
    <p:extLst>
      <p:ext uri="{BB962C8B-B14F-4D97-AF65-F5344CB8AC3E}">
        <p14:creationId xmlns:p14="http://schemas.microsoft.com/office/powerpoint/2010/main" val="1114595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Autofit/>
          </a:bodyPr>
          <a:lstStyle/>
          <a:p>
            <a:pPr algn="ctr"/>
            <a:r>
              <a:rPr lang="it-IT" sz="3600" b="1" dirty="0">
                <a:latin typeface="Arial" panose="020B0604020202020204" pitchFamily="34" charset="0"/>
                <a:cs typeface="Arial" panose="020B0604020202020204" pitchFamily="34" charset="0"/>
              </a:rPr>
              <a:t>4. SFORZO POST-EDITING</a:t>
            </a:r>
            <a:br>
              <a:rPr lang="it-IT" sz="3600" dirty="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86A682AC-D393-7F4C-B163-D4A80991DADB}"/>
              </a:ext>
            </a:extLst>
          </p:cNvPr>
          <p:cNvSpPr/>
          <p:nvPr/>
        </p:nvSpPr>
        <p:spPr>
          <a:xfrm>
            <a:off x="252680" y="1488259"/>
            <a:ext cx="8706385" cy="923330"/>
          </a:xfrm>
          <a:prstGeom prst="rect">
            <a:avLst/>
          </a:prstGeom>
          <a:solidFill>
            <a:schemeClr val="accent6">
              <a:lumMod val="40000"/>
              <a:lumOff val="60000"/>
            </a:schemeClr>
          </a:solidFill>
          <a:ln>
            <a:solidFill>
              <a:schemeClr val="tx1"/>
            </a:solidFill>
          </a:ln>
        </p:spPr>
        <p:txBody>
          <a:bodyPr wrap="square">
            <a:spAutoFit/>
          </a:bodyPr>
          <a:lstStyle/>
          <a:p>
            <a:pPr algn="just"/>
            <a:r>
              <a:rPr lang="it-IT" dirty="0">
                <a:latin typeface="Arial" panose="020B0604020202020204" pitchFamily="34" charset="0"/>
                <a:cs typeface="Arial" panose="020B0604020202020204" pitchFamily="34" charset="0"/>
              </a:rPr>
              <a:t>Quale dei due output grezzi in italiano ritenete migliore (cioè complessivamente più conveniente) come base di partenza per un post-editing completo?</a:t>
            </a:r>
          </a:p>
          <a:p>
            <a:pPr algn="just"/>
            <a:endParaRPr lang="it-IT" dirty="0">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FF034CAE-FD72-AF4E-AC6D-D95C746D88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92469"/>
            <a:ext cx="9144000" cy="4215569"/>
          </a:xfrm>
          <a:prstGeom prst="rect">
            <a:avLst/>
          </a:prstGeom>
        </p:spPr>
      </p:pic>
      <p:sp>
        <p:nvSpPr>
          <p:cNvPr id="12" name="Rettangolo 11">
            <a:extLst>
              <a:ext uri="{FF2B5EF4-FFF2-40B4-BE49-F238E27FC236}">
                <a16:creationId xmlns:a16="http://schemas.microsoft.com/office/drawing/2014/main" id="{D472AF9B-BC25-5B49-8113-C96B2560D837}"/>
              </a:ext>
            </a:extLst>
          </p:cNvPr>
          <p:cNvSpPr/>
          <p:nvPr/>
        </p:nvSpPr>
        <p:spPr>
          <a:xfrm>
            <a:off x="3154166" y="2568540"/>
            <a:ext cx="2804845" cy="4098402"/>
          </a:xfrm>
          <a:prstGeom prst="rect">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89780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AC07735-5E1D-8443-9FC7-80F5686D64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90689"/>
            <a:ext cx="9144000" cy="3347347"/>
          </a:xfrm>
          <a:prstGeom prst="rect">
            <a:avLst/>
          </a:prstGeom>
        </p:spPr>
      </p:pic>
      <p:sp>
        <p:nvSpPr>
          <p:cNvPr id="6" name="Titolo 1">
            <a:extLst>
              <a:ext uri="{FF2B5EF4-FFF2-40B4-BE49-F238E27FC236}">
                <a16:creationId xmlns:a16="http://schemas.microsoft.com/office/drawing/2014/main" id="{6F9B5F15-EE56-CF47-AE49-A9218FEDE326}"/>
              </a:ext>
            </a:extLst>
          </p:cNvPr>
          <p:cNvSpPr txBox="1">
            <a:spLocks/>
          </p:cNvSpPr>
          <p:nvPr/>
        </p:nvSpPr>
        <p:spPr>
          <a:xfrm>
            <a:off x="628650" y="365126"/>
            <a:ext cx="851535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dirty="0">
                <a:latin typeface="Arial" panose="020B0604020202020204" pitchFamily="34" charset="0"/>
                <a:cs typeface="Arial" panose="020B0604020202020204" pitchFamily="34" charset="0"/>
              </a:rPr>
              <a:t>4. SFORZO POST-EDITING (come?)</a:t>
            </a:r>
            <a:br>
              <a:rPr lang="it-IT" sz="3600" dirty="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84C03920-E962-C044-8A06-83361C6653B4}"/>
              </a:ext>
            </a:extLst>
          </p:cNvPr>
          <p:cNvSpPr txBox="1"/>
          <p:nvPr/>
        </p:nvSpPr>
        <p:spPr>
          <a:xfrm>
            <a:off x="4695290" y="5167311"/>
            <a:ext cx="4448710" cy="461665"/>
          </a:xfrm>
          <a:prstGeom prst="rect">
            <a:avLst/>
          </a:prstGeom>
          <a:noFill/>
        </p:spPr>
        <p:txBody>
          <a:bodyPr wrap="square" rtlCol="0">
            <a:spAutoFit/>
          </a:bodyPr>
          <a:lstStyle/>
          <a:p>
            <a:pPr algn="r"/>
            <a:r>
              <a:rPr lang="it-IT" sz="2400" dirty="0">
                <a:latin typeface="Times New Roman" panose="02020603050405020304" pitchFamily="18" charset="0"/>
                <a:cs typeface="Times New Roman" panose="02020603050405020304" pitchFamily="18" charset="0"/>
              </a:rPr>
              <a:t>(Allen 2003: 297-298, </a:t>
            </a:r>
            <a:r>
              <a:rPr lang="it-IT" sz="2400" i="1" u="sng" dirty="0">
                <a:latin typeface="Times New Roman" panose="02020603050405020304" pitchFamily="18" charset="0"/>
                <a:cs typeface="Times New Roman" panose="02020603050405020304" pitchFamily="18" charset="0"/>
              </a:rPr>
              <a:t>enfasi</a:t>
            </a:r>
            <a:r>
              <a:rPr lang="it-IT" sz="2400" dirty="0">
                <a:latin typeface="Times New Roman" panose="02020603050405020304" pitchFamily="18" charset="0"/>
                <a:cs typeface="Times New Roman" panose="02020603050405020304" pitchFamily="18" charset="0"/>
              </a:rPr>
              <a:t> mia)</a:t>
            </a:r>
          </a:p>
        </p:txBody>
      </p:sp>
    </p:spTree>
    <p:extLst>
      <p:ext uri="{BB962C8B-B14F-4D97-AF65-F5344CB8AC3E}">
        <p14:creationId xmlns:p14="http://schemas.microsoft.com/office/powerpoint/2010/main" val="681186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E375D78-6637-374E-B331-A5047549F385}"/>
              </a:ext>
            </a:extLst>
          </p:cNvPr>
          <p:cNvSpPr/>
          <p:nvPr/>
        </p:nvSpPr>
        <p:spPr>
          <a:xfrm>
            <a:off x="292813" y="773601"/>
            <a:ext cx="6683339" cy="7632859"/>
          </a:xfrm>
          <a:prstGeom prst="rect">
            <a:avLst/>
          </a:prstGeom>
        </p:spPr>
        <p:txBody>
          <a:bodyPr wrap="square">
            <a:spAutoFit/>
          </a:bodyPr>
          <a:lstStyle/>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it-IT" altLang="en-US" sz="2400" dirty="0">
                <a:latin typeface="Arial" panose="020B0604020202020204" pitchFamily="34" charset="0"/>
                <a:ea typeface="Tahoma" panose="020B0604030504040204" pitchFamily="34" charset="0"/>
                <a:cs typeface="Arial" panose="020B0604020202020204" pitchFamily="34" charset="0"/>
              </a:rPr>
              <a:t>Decidere rapidamente che cosa modificare e come:</a:t>
            </a: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800100" lvl="1" indent="-342900">
              <a:spcBef>
                <a:spcPts val="1200"/>
              </a:spcBef>
              <a:buFont typeface="Wingdings" pitchFamily="2" charset="2"/>
              <a:buChar char="q"/>
              <a:defRPr/>
            </a:pPr>
            <a:r>
              <a:rPr lang="it-IT" altLang="en-US" sz="2400" dirty="0">
                <a:latin typeface="Arial" panose="020B0604020202020204" pitchFamily="34" charset="0"/>
                <a:ea typeface="Tahoma" panose="020B0604030504040204" pitchFamily="34" charset="0"/>
                <a:cs typeface="Arial" panose="020B0604020202020204" pitchFamily="34" charset="0"/>
              </a:rPr>
              <a:t>lavoro di ricerca</a:t>
            </a:r>
          </a:p>
          <a:p>
            <a:pPr marL="800100" lvl="1" indent="-342900">
              <a:spcBef>
                <a:spcPts val="1200"/>
              </a:spcBef>
              <a:buFont typeface="Wingdings" pitchFamily="2" charset="2"/>
              <a:buChar char="q"/>
              <a:defRPr/>
            </a:pPr>
            <a:r>
              <a:rPr lang="it-IT" altLang="en-US" sz="2400" dirty="0">
                <a:latin typeface="Arial" panose="020B0604020202020204" pitchFamily="34" charset="0"/>
                <a:ea typeface="Tahoma" panose="020B0604030504040204" pitchFamily="34" charset="0"/>
                <a:cs typeface="Arial" panose="020B0604020202020204" pitchFamily="34" charset="0"/>
              </a:rPr>
              <a:t>cancellare vs modificare</a:t>
            </a:r>
          </a:p>
          <a:p>
            <a:pPr marL="800100" lvl="1" indent="-342900">
              <a:spcBef>
                <a:spcPts val="1200"/>
              </a:spcBef>
              <a:buFont typeface="Wingdings" pitchFamily="2" charset="2"/>
              <a:buChar char="q"/>
              <a:defRPr/>
            </a:pPr>
            <a:r>
              <a:rPr lang="it-IT" altLang="en-US" sz="2400" dirty="0">
                <a:latin typeface="Arial" panose="020B0604020202020204" pitchFamily="34" charset="0"/>
                <a:ea typeface="Tahoma" panose="020B0604030504040204" pitchFamily="34" charset="0"/>
                <a:cs typeface="Arial" panose="020B0604020202020204" pitchFamily="34" charset="0"/>
              </a:rPr>
              <a:t>sintassi/semantica vs grammatica</a:t>
            </a:r>
          </a:p>
          <a:p>
            <a:pPr marL="800100" lvl="1" indent="-342900">
              <a:spcBef>
                <a:spcPts val="1200"/>
              </a:spcBef>
              <a:buFont typeface="Wingdings" pitchFamily="2" charset="2"/>
              <a:buChar char="q"/>
              <a:defRPr/>
            </a:pPr>
            <a:r>
              <a:rPr lang="it-IT" altLang="en-US" sz="2400" dirty="0">
                <a:latin typeface="Arial" panose="020B0604020202020204" pitchFamily="34" charset="0"/>
                <a:ea typeface="Tahoma" panose="020B0604030504040204" pitchFamily="34" charset="0"/>
                <a:cs typeface="Arial" panose="020B0604020202020204" pitchFamily="34" charset="0"/>
              </a:rPr>
              <a:t>registro</a:t>
            </a:r>
          </a:p>
          <a:p>
            <a:pPr marL="800100" lvl="1" indent="-342900">
              <a:spcBef>
                <a:spcPts val="1200"/>
              </a:spcBef>
              <a:buFont typeface="Wingdings" pitchFamily="2" charset="2"/>
              <a:buChar char="q"/>
              <a:defRPr/>
            </a:pPr>
            <a:r>
              <a:rPr lang="it-IT" altLang="en-US" sz="2400" dirty="0">
                <a:latin typeface="Arial" panose="020B0604020202020204" pitchFamily="34" charset="0"/>
                <a:ea typeface="Tahoma" panose="020B0604030504040204" pitchFamily="34" charset="0"/>
                <a:cs typeface="Arial" panose="020B0604020202020204" pitchFamily="34" charset="0"/>
              </a:rPr>
              <a:t>scelte lessicali</a:t>
            </a:r>
          </a:p>
          <a:p>
            <a:pPr marL="800100" lvl="1" indent="-342900">
              <a:spcBef>
                <a:spcPts val="1200"/>
              </a:spcBef>
              <a:buFont typeface="Wingdings" pitchFamily="2" charset="2"/>
              <a:buChar char="q"/>
              <a:defRPr/>
            </a:pPr>
            <a:r>
              <a:rPr lang="it-IT" altLang="en-US" sz="2400" dirty="0">
                <a:latin typeface="Arial" panose="020B0604020202020204" pitchFamily="34" charset="0"/>
                <a:ea typeface="Tahoma" panose="020B0604030504040204" pitchFamily="34" charset="0"/>
                <a:cs typeface="Arial" panose="020B0604020202020204" pitchFamily="34" charset="0"/>
              </a:rPr>
              <a:t>stile</a:t>
            </a:r>
          </a:p>
          <a:p>
            <a:pPr marL="800100" lvl="1" indent="-342900">
              <a:spcBef>
                <a:spcPts val="1200"/>
              </a:spcBef>
              <a:buFont typeface="Wingdings" pitchFamily="2" charset="2"/>
              <a:buChar char="q"/>
              <a:defRPr/>
            </a:pPr>
            <a:r>
              <a:rPr lang="it-IT" altLang="en-US" sz="2400" dirty="0">
                <a:latin typeface="Arial" panose="020B0604020202020204" pitchFamily="34" charset="0"/>
                <a:ea typeface="Tahoma" panose="020B0604030504040204" pitchFamily="34" charset="0"/>
                <a:cs typeface="Arial" panose="020B0604020202020204" pitchFamily="34" charset="0"/>
              </a:rPr>
              <a:t>«</a:t>
            </a:r>
            <a:r>
              <a:rPr lang="it-IT" altLang="en-US" sz="2400" dirty="0" err="1">
                <a:latin typeface="Arial" panose="020B0604020202020204" pitchFamily="34" charset="0"/>
                <a:ea typeface="Tahoma" panose="020B0604030504040204" pitchFamily="34" charset="0"/>
                <a:cs typeface="Arial" panose="020B0604020202020204" pitchFamily="34" charset="0"/>
              </a:rPr>
              <a:t>natural</a:t>
            </a:r>
            <a:r>
              <a:rPr lang="it-IT" altLang="en-US" sz="2400" dirty="0">
                <a:latin typeface="Arial" panose="020B0604020202020204" pitchFamily="34" charset="0"/>
                <a:ea typeface="Tahoma" panose="020B0604030504040204" pitchFamily="34" charset="0"/>
                <a:cs typeface="Arial" panose="020B0604020202020204" pitchFamily="34" charset="0"/>
              </a:rPr>
              <a:t> flow»</a:t>
            </a: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endParaRPr lang="it-IT" altLang="en-US" sz="2400" dirty="0">
              <a:latin typeface="Arial" panose="020B0604020202020204" pitchFamily="34" charset="0"/>
              <a:ea typeface="Tahoma" panose="020B060403050404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528CBBF0-7756-5843-BB5D-FD631A438D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5375" y="3429000"/>
            <a:ext cx="3508625" cy="3508625"/>
          </a:xfrm>
          <a:prstGeom prst="rect">
            <a:avLst/>
          </a:prstGeom>
        </p:spPr>
      </p:pic>
      <p:pic>
        <p:nvPicPr>
          <p:cNvPr id="5" name="Immagine 4">
            <a:extLst>
              <a:ext uri="{FF2B5EF4-FFF2-40B4-BE49-F238E27FC236}">
                <a16:creationId xmlns:a16="http://schemas.microsoft.com/office/drawing/2014/main" id="{BED37339-2367-924A-9FB1-15159D43A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89231" y="7122"/>
            <a:ext cx="1254769" cy="1174406"/>
          </a:xfrm>
          <a:prstGeom prst="rect">
            <a:avLst/>
          </a:prstGeom>
        </p:spPr>
      </p:pic>
      <p:sp>
        <p:nvSpPr>
          <p:cNvPr id="6" name="Rettangolo 5">
            <a:extLst>
              <a:ext uri="{FF2B5EF4-FFF2-40B4-BE49-F238E27FC236}">
                <a16:creationId xmlns:a16="http://schemas.microsoft.com/office/drawing/2014/main" id="{C6184AEC-EFA6-EA4E-A414-E0B78C2C61BD}"/>
              </a:ext>
            </a:extLst>
          </p:cNvPr>
          <p:cNvSpPr/>
          <p:nvPr/>
        </p:nvSpPr>
        <p:spPr>
          <a:xfrm>
            <a:off x="598020" y="182635"/>
            <a:ext cx="5564344"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«GOOD ENOUGH» RULE(</a:t>
            </a:r>
            <a:r>
              <a:rPr lang="it-IT" sz="3200" b="1" dirty="0" err="1">
                <a:latin typeface="Arial" panose="020B0604020202020204" pitchFamily="34" charset="0"/>
                <a:cs typeface="Arial" panose="020B0604020202020204" pitchFamily="34" charset="0"/>
              </a:rPr>
              <a:t>S</a:t>
            </a:r>
            <a:r>
              <a:rPr lang="it-IT" sz="3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25638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CD6871-408F-B54F-8D93-650D3F7DBD20}"/>
              </a:ext>
            </a:extLst>
          </p:cNvPr>
          <p:cNvSpPr/>
          <p:nvPr/>
        </p:nvSpPr>
        <p:spPr>
          <a:xfrm>
            <a:off x="205482" y="530293"/>
            <a:ext cx="8393987" cy="3816429"/>
          </a:xfrm>
          <a:prstGeom prst="rect">
            <a:avLst/>
          </a:prstGeom>
        </p:spPr>
        <p:txBody>
          <a:bodyPr wrap="square">
            <a:spAutoFit/>
          </a:bodyPr>
          <a:lstStyle/>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marL="1463040" indent="-342900" algn="just" fontAlgn="base">
              <a:spcAft>
                <a:spcPts val="1200"/>
              </a:spcAft>
              <a:buFont typeface="Arial" panose="020B0604020202020204" pitchFamily="34" charset="0"/>
              <a:buChar char="•"/>
            </a:pPr>
            <a:r>
              <a:rPr lang="it-IT" sz="2400" dirty="0">
                <a:solidFill>
                  <a:srgbClr val="000000"/>
                </a:solidFill>
                <a:highlight>
                  <a:srgbClr val="FF0000"/>
                </a:highlight>
                <a:latin typeface="Arial" panose="020B0604020202020204" pitchFamily="34" charset="0"/>
                <a:cs typeface="Arial" panose="020B0604020202020204" pitchFamily="34" charset="0"/>
              </a:rPr>
              <a:t> sono errate e vanno modificate (rosso)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FFFF00"/>
                </a:highlight>
                <a:latin typeface="Arial" panose="020B0604020202020204" pitchFamily="34" charset="0"/>
                <a:cs typeface="Arial" panose="020B0604020202020204" pitchFamily="34" charset="0"/>
              </a:rPr>
              <a:t> sono dubbie, da controllare e verificare (giallo)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00FFFF"/>
                </a:highlight>
                <a:latin typeface="Arial" panose="020B0604020202020204" pitchFamily="34" charset="0"/>
                <a:cs typeface="Arial" panose="020B0604020202020204" pitchFamily="34" charset="0"/>
              </a:rPr>
              <a:t> sono diverse da come avreste tradotto voi, ma analogamente accettabili e valide (azzurro)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00FF00"/>
                </a:highlight>
                <a:latin typeface="Arial" panose="020B0604020202020204" pitchFamily="34" charset="0"/>
                <a:cs typeface="Arial" panose="020B0604020202020204" pitchFamily="34" charset="0"/>
              </a:rPr>
              <a:t> sono identiche (o comunque complessivamente equivalenti) a come avreste tradotto voi (verde)</a:t>
            </a:r>
          </a:p>
        </p:txBody>
      </p:sp>
      <p:sp>
        <p:nvSpPr>
          <p:cNvPr id="3" name="Rettangolo 2">
            <a:extLst>
              <a:ext uri="{FF2B5EF4-FFF2-40B4-BE49-F238E27FC236}">
                <a16:creationId xmlns:a16="http://schemas.microsoft.com/office/drawing/2014/main" id="{FED64D0E-11B9-E54B-A8B7-551BA3288FA8}"/>
              </a:ext>
            </a:extLst>
          </p:cNvPr>
          <p:cNvSpPr/>
          <p:nvPr/>
        </p:nvSpPr>
        <p:spPr>
          <a:xfrm>
            <a:off x="375007" y="530293"/>
            <a:ext cx="8393986" cy="707886"/>
          </a:xfrm>
          <a:prstGeom prst="rect">
            <a:avLst/>
          </a:prstGeom>
          <a:solidFill>
            <a:schemeClr val="accent6">
              <a:lumMod val="40000"/>
              <a:lumOff val="60000"/>
            </a:schemeClr>
          </a:solidFill>
          <a:ln>
            <a:solidFill>
              <a:schemeClr val="tx1"/>
            </a:solidFill>
          </a:ln>
        </p:spPr>
        <p:txBody>
          <a:bodyPr wrap="square">
            <a:spAutoFit/>
          </a:bodyPr>
          <a:lstStyle/>
          <a:p>
            <a:pPr algn="just" fontAlgn="base">
              <a:spcAft>
                <a:spcPts val="1200"/>
              </a:spcAft>
            </a:pPr>
            <a:r>
              <a:rPr lang="it-IT" sz="2000" dirty="0">
                <a:solidFill>
                  <a:srgbClr val="000000"/>
                </a:solidFill>
                <a:latin typeface="Arial" panose="020B0604020202020204" pitchFamily="34" charset="0"/>
                <a:cs typeface="Arial" panose="020B0604020202020204" pitchFamily="34" charset="0"/>
              </a:rPr>
              <a:t>Per entrambi gli output grezzi evidenziare le parole (o le parti, i punti) che, anche eventualmente a livello stilistico o di naturalezza:</a:t>
            </a:r>
          </a:p>
        </p:txBody>
      </p:sp>
    </p:spTree>
    <p:extLst>
      <p:ext uri="{BB962C8B-B14F-4D97-AF65-F5344CB8AC3E}">
        <p14:creationId xmlns:p14="http://schemas.microsoft.com/office/powerpoint/2010/main" val="4121382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7E72DB6-9D59-684E-8E60-88FB44B48F85}"/>
              </a:ext>
            </a:extLst>
          </p:cNvPr>
          <p:cNvPicPr>
            <a:picLocks noChangeAspect="1"/>
          </p:cNvPicPr>
          <p:nvPr/>
        </p:nvPicPr>
        <p:blipFill>
          <a:blip r:embed="rId2"/>
          <a:stretch>
            <a:fillRect/>
          </a:stretch>
        </p:blipFill>
        <p:spPr>
          <a:xfrm>
            <a:off x="-1" y="0"/>
            <a:ext cx="5333619" cy="3360724"/>
          </a:xfrm>
          <a:prstGeom prst="rect">
            <a:avLst/>
          </a:prstGeom>
          <a:ln>
            <a:solidFill>
              <a:schemeClr val="tx1"/>
            </a:solidFill>
          </a:ln>
        </p:spPr>
      </p:pic>
      <p:pic>
        <p:nvPicPr>
          <p:cNvPr id="5" name="Immagine 4">
            <a:extLst>
              <a:ext uri="{FF2B5EF4-FFF2-40B4-BE49-F238E27FC236}">
                <a16:creationId xmlns:a16="http://schemas.microsoft.com/office/drawing/2014/main" id="{7B264A65-AB14-CE4E-BF27-E834FBF15EF2}"/>
              </a:ext>
            </a:extLst>
          </p:cNvPr>
          <p:cNvPicPr>
            <a:picLocks noChangeAspect="1"/>
          </p:cNvPicPr>
          <p:nvPr/>
        </p:nvPicPr>
        <p:blipFill>
          <a:blip r:embed="rId3"/>
          <a:stretch>
            <a:fillRect/>
          </a:stretch>
        </p:blipFill>
        <p:spPr>
          <a:xfrm>
            <a:off x="0" y="3978668"/>
            <a:ext cx="5333620" cy="2879332"/>
          </a:xfrm>
          <a:prstGeom prst="rect">
            <a:avLst/>
          </a:prstGeom>
          <a:ln>
            <a:solidFill>
              <a:schemeClr val="tx1"/>
            </a:solidFill>
          </a:ln>
        </p:spPr>
      </p:pic>
      <p:sp>
        <p:nvSpPr>
          <p:cNvPr id="8" name="Rettangolo 7">
            <a:extLst>
              <a:ext uri="{FF2B5EF4-FFF2-40B4-BE49-F238E27FC236}">
                <a16:creationId xmlns:a16="http://schemas.microsoft.com/office/drawing/2014/main" id="{53DE870A-F5D4-A344-BF31-1C3AF33B515E}"/>
              </a:ext>
            </a:extLst>
          </p:cNvPr>
          <p:cNvSpPr/>
          <p:nvPr/>
        </p:nvSpPr>
        <p:spPr>
          <a:xfrm>
            <a:off x="4818580" y="867734"/>
            <a:ext cx="4145622" cy="1661993"/>
          </a:xfrm>
          <a:prstGeom prst="rect">
            <a:avLst/>
          </a:prstGeom>
        </p:spPr>
        <p:txBody>
          <a:bodyPr wrap="square">
            <a:spAutoFit/>
          </a:bodyPr>
          <a:lstStyle/>
          <a:p>
            <a:pPr marL="1463040" indent="-342900" algn="just" fontAlgn="base">
              <a:spcAft>
                <a:spcPts val="1200"/>
              </a:spcAft>
              <a:buFont typeface="Arial" panose="020B0604020202020204" pitchFamily="34" charset="0"/>
              <a:buChar char="•"/>
            </a:pPr>
            <a:r>
              <a:rPr lang="it-IT" dirty="0">
                <a:solidFill>
                  <a:srgbClr val="000000"/>
                </a:solidFill>
                <a:highlight>
                  <a:srgbClr val="FF0000"/>
                </a:highlight>
                <a:latin typeface="Arial" panose="020B0604020202020204" pitchFamily="34" charset="0"/>
                <a:cs typeface="Arial" panose="020B0604020202020204" pitchFamily="34" charset="0"/>
              </a:rPr>
              <a:t> errate da modificare</a:t>
            </a:r>
          </a:p>
          <a:p>
            <a:pPr marL="1463040" indent="-342900" algn="just" fontAlgn="base">
              <a:spcAft>
                <a:spcPts val="1200"/>
              </a:spcAft>
              <a:buFont typeface="Arial" panose="020B0604020202020204" pitchFamily="34" charset="0"/>
              <a:buChar char="•"/>
            </a:pPr>
            <a:r>
              <a:rPr lang="it-IT" dirty="0">
                <a:solidFill>
                  <a:srgbClr val="000000"/>
                </a:solidFill>
                <a:highlight>
                  <a:srgbClr val="FFFF00"/>
                </a:highlight>
                <a:latin typeface="Arial" panose="020B0604020202020204" pitchFamily="34" charset="0"/>
                <a:cs typeface="Arial" panose="020B0604020202020204" pitchFamily="34" charset="0"/>
              </a:rPr>
              <a:t>dubbie da controllare</a:t>
            </a:r>
          </a:p>
          <a:p>
            <a:pPr marL="1463040" indent="-342900" algn="just" fontAlgn="base">
              <a:spcAft>
                <a:spcPts val="1200"/>
              </a:spcAft>
              <a:buFont typeface="Arial" panose="020B0604020202020204" pitchFamily="34" charset="0"/>
              <a:buChar char="•"/>
            </a:pPr>
            <a:r>
              <a:rPr lang="it-IT" dirty="0">
                <a:solidFill>
                  <a:srgbClr val="000000"/>
                </a:solidFill>
                <a:highlight>
                  <a:srgbClr val="00FFFF"/>
                </a:highlight>
                <a:latin typeface="Arial" panose="020B0604020202020204" pitchFamily="34" charset="0"/>
                <a:cs typeface="Arial" panose="020B0604020202020204" pitchFamily="34" charset="0"/>
              </a:rPr>
              <a:t>accettabili e valide </a:t>
            </a:r>
          </a:p>
          <a:p>
            <a:pPr marL="1463040" indent="-342900" algn="just" fontAlgn="base">
              <a:spcAft>
                <a:spcPts val="1200"/>
              </a:spcAft>
              <a:buFont typeface="Arial" panose="020B0604020202020204" pitchFamily="34" charset="0"/>
              <a:buChar char="•"/>
            </a:pPr>
            <a:r>
              <a:rPr lang="it-IT" dirty="0">
                <a:solidFill>
                  <a:srgbClr val="000000"/>
                </a:solidFill>
                <a:highlight>
                  <a:srgbClr val="00FF00"/>
                </a:highlight>
                <a:latin typeface="Arial" panose="020B0604020202020204" pitchFamily="34" charset="0"/>
                <a:cs typeface="Arial" panose="020B0604020202020204" pitchFamily="34" charset="0"/>
              </a:rPr>
              <a:t>equivalenti</a:t>
            </a:r>
          </a:p>
        </p:txBody>
      </p:sp>
    </p:spTree>
    <p:extLst>
      <p:ext uri="{BB962C8B-B14F-4D97-AF65-F5344CB8AC3E}">
        <p14:creationId xmlns:p14="http://schemas.microsoft.com/office/powerpoint/2010/main" val="2637111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256AA35-AD3D-0444-854D-4056700263F5}"/>
              </a:ext>
            </a:extLst>
          </p:cNvPr>
          <p:cNvPicPr>
            <a:picLocks noChangeAspect="1"/>
          </p:cNvPicPr>
          <p:nvPr/>
        </p:nvPicPr>
        <p:blipFill>
          <a:blip r:embed="rId2"/>
          <a:stretch>
            <a:fillRect/>
          </a:stretch>
        </p:blipFill>
        <p:spPr>
          <a:xfrm>
            <a:off x="0" y="3632200"/>
            <a:ext cx="4914900" cy="3225800"/>
          </a:xfrm>
          <a:prstGeom prst="rect">
            <a:avLst/>
          </a:prstGeom>
          <a:ln>
            <a:solidFill>
              <a:schemeClr val="tx1"/>
            </a:solidFill>
          </a:ln>
        </p:spPr>
      </p:pic>
      <p:pic>
        <p:nvPicPr>
          <p:cNvPr id="4" name="Immagine 3">
            <a:extLst>
              <a:ext uri="{FF2B5EF4-FFF2-40B4-BE49-F238E27FC236}">
                <a16:creationId xmlns:a16="http://schemas.microsoft.com/office/drawing/2014/main" id="{BD789E79-6ED0-974B-9EDC-0116F5A3268D}"/>
              </a:ext>
            </a:extLst>
          </p:cNvPr>
          <p:cNvPicPr>
            <a:picLocks noChangeAspect="1"/>
          </p:cNvPicPr>
          <p:nvPr/>
        </p:nvPicPr>
        <p:blipFill>
          <a:blip r:embed="rId3"/>
          <a:stretch>
            <a:fillRect/>
          </a:stretch>
        </p:blipFill>
        <p:spPr>
          <a:xfrm>
            <a:off x="-6350" y="0"/>
            <a:ext cx="4927600" cy="3441700"/>
          </a:xfrm>
          <a:prstGeom prst="rect">
            <a:avLst/>
          </a:prstGeom>
          <a:ln>
            <a:solidFill>
              <a:schemeClr val="tx1"/>
            </a:solidFill>
          </a:ln>
        </p:spPr>
      </p:pic>
      <p:sp>
        <p:nvSpPr>
          <p:cNvPr id="8" name="Rettangolo 7">
            <a:extLst>
              <a:ext uri="{FF2B5EF4-FFF2-40B4-BE49-F238E27FC236}">
                <a16:creationId xmlns:a16="http://schemas.microsoft.com/office/drawing/2014/main" id="{2C4E52BB-B48F-5A45-97D5-170FC8FAC211}"/>
              </a:ext>
            </a:extLst>
          </p:cNvPr>
          <p:cNvSpPr/>
          <p:nvPr/>
        </p:nvSpPr>
        <p:spPr>
          <a:xfrm>
            <a:off x="4818580" y="867734"/>
            <a:ext cx="4145622" cy="1661993"/>
          </a:xfrm>
          <a:prstGeom prst="rect">
            <a:avLst/>
          </a:prstGeom>
        </p:spPr>
        <p:txBody>
          <a:bodyPr wrap="square">
            <a:spAutoFit/>
          </a:bodyPr>
          <a:lstStyle/>
          <a:p>
            <a:pPr marL="1463040" indent="-342900" algn="just" fontAlgn="base">
              <a:spcAft>
                <a:spcPts val="1200"/>
              </a:spcAft>
              <a:buFont typeface="Arial" panose="020B0604020202020204" pitchFamily="34" charset="0"/>
              <a:buChar char="•"/>
            </a:pPr>
            <a:r>
              <a:rPr lang="it-IT" dirty="0">
                <a:solidFill>
                  <a:srgbClr val="000000"/>
                </a:solidFill>
                <a:highlight>
                  <a:srgbClr val="FF0000"/>
                </a:highlight>
                <a:latin typeface="Arial" panose="020B0604020202020204" pitchFamily="34" charset="0"/>
                <a:cs typeface="Arial" panose="020B0604020202020204" pitchFamily="34" charset="0"/>
              </a:rPr>
              <a:t> errate da modificare</a:t>
            </a:r>
          </a:p>
          <a:p>
            <a:pPr marL="1463040" indent="-342900" algn="just" fontAlgn="base">
              <a:spcAft>
                <a:spcPts val="1200"/>
              </a:spcAft>
              <a:buFont typeface="Arial" panose="020B0604020202020204" pitchFamily="34" charset="0"/>
              <a:buChar char="•"/>
            </a:pPr>
            <a:r>
              <a:rPr lang="it-IT" dirty="0">
                <a:solidFill>
                  <a:srgbClr val="000000"/>
                </a:solidFill>
                <a:highlight>
                  <a:srgbClr val="FFFF00"/>
                </a:highlight>
                <a:latin typeface="Arial" panose="020B0604020202020204" pitchFamily="34" charset="0"/>
                <a:cs typeface="Arial" panose="020B0604020202020204" pitchFamily="34" charset="0"/>
              </a:rPr>
              <a:t>dubbie da controllare</a:t>
            </a:r>
          </a:p>
          <a:p>
            <a:pPr marL="1463040" indent="-342900" algn="just" fontAlgn="base">
              <a:spcAft>
                <a:spcPts val="1200"/>
              </a:spcAft>
              <a:buFont typeface="Arial" panose="020B0604020202020204" pitchFamily="34" charset="0"/>
              <a:buChar char="•"/>
            </a:pPr>
            <a:r>
              <a:rPr lang="it-IT" dirty="0">
                <a:solidFill>
                  <a:srgbClr val="000000"/>
                </a:solidFill>
                <a:highlight>
                  <a:srgbClr val="00FFFF"/>
                </a:highlight>
                <a:latin typeface="Arial" panose="020B0604020202020204" pitchFamily="34" charset="0"/>
                <a:cs typeface="Arial" panose="020B0604020202020204" pitchFamily="34" charset="0"/>
              </a:rPr>
              <a:t>accettabili e valide </a:t>
            </a:r>
          </a:p>
          <a:p>
            <a:pPr marL="1463040" indent="-342900" algn="just" fontAlgn="base">
              <a:spcAft>
                <a:spcPts val="1200"/>
              </a:spcAft>
              <a:buFont typeface="Arial" panose="020B0604020202020204" pitchFamily="34" charset="0"/>
              <a:buChar char="•"/>
            </a:pPr>
            <a:r>
              <a:rPr lang="it-IT" dirty="0">
                <a:solidFill>
                  <a:srgbClr val="000000"/>
                </a:solidFill>
                <a:highlight>
                  <a:srgbClr val="00FF00"/>
                </a:highlight>
                <a:latin typeface="Arial" panose="020B0604020202020204" pitchFamily="34" charset="0"/>
                <a:cs typeface="Arial" panose="020B0604020202020204" pitchFamily="34" charset="0"/>
              </a:rPr>
              <a:t>equivalenti</a:t>
            </a:r>
          </a:p>
        </p:txBody>
      </p:sp>
    </p:spTree>
    <p:extLst>
      <p:ext uri="{BB962C8B-B14F-4D97-AF65-F5344CB8AC3E}">
        <p14:creationId xmlns:p14="http://schemas.microsoft.com/office/powerpoint/2010/main" val="3486343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CD6871-408F-B54F-8D93-650D3F7DBD20}"/>
              </a:ext>
            </a:extLst>
          </p:cNvPr>
          <p:cNvSpPr/>
          <p:nvPr/>
        </p:nvSpPr>
        <p:spPr>
          <a:xfrm>
            <a:off x="205482" y="530293"/>
            <a:ext cx="8393987" cy="2923877"/>
          </a:xfrm>
          <a:prstGeom prst="rect">
            <a:avLst/>
          </a:prstGeom>
        </p:spPr>
        <p:txBody>
          <a:bodyPr wrap="square">
            <a:spAutoFit/>
          </a:bodyPr>
          <a:lstStyle/>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marL="1463040" indent="-342900" algn="just" fontAlgn="base">
              <a:spcAft>
                <a:spcPts val="1200"/>
              </a:spcAft>
              <a:buFont typeface="Arial" panose="020B0604020202020204" pitchFamily="34" charset="0"/>
              <a:buChar char="•"/>
            </a:pP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un'altra categoria? </a:t>
            </a:r>
          </a:p>
          <a:p>
            <a:pPr marL="1920240" lvl="1" indent="-342900" algn="just" fontAlgn="base">
              <a:spcAft>
                <a:spcPts val="1200"/>
              </a:spcAft>
              <a:buFont typeface="Arial" panose="020B0604020202020204" pitchFamily="34" charset="0"/>
              <a:buChar char="•"/>
            </a:pP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soluzioni NON errate, ma NON accettabili</a:t>
            </a:r>
          </a:p>
          <a:p>
            <a:pPr marL="1577340" lvl="1" algn="just" fontAlgn="base">
              <a:spcAft>
                <a:spcPts val="1200"/>
              </a:spcAft>
            </a:pP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a:t>
            </a: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sym typeface="Wingdings" pitchFamily="2" charset="2"/>
              </a:rPr>
              <a:t> ES. necessaria </a:t>
            </a: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riformulazione sintattica o di registro / terminologia).</a:t>
            </a:r>
            <a:endParaRPr lang="it-IT" sz="2400" b="1" dirty="0">
              <a:highlight>
                <a:srgbClr val="C0C0C0"/>
              </a:highlight>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FED64D0E-11B9-E54B-A8B7-551BA3288FA8}"/>
              </a:ext>
            </a:extLst>
          </p:cNvPr>
          <p:cNvSpPr/>
          <p:nvPr/>
        </p:nvSpPr>
        <p:spPr>
          <a:xfrm>
            <a:off x="375007" y="530293"/>
            <a:ext cx="8393986" cy="707886"/>
          </a:xfrm>
          <a:prstGeom prst="rect">
            <a:avLst/>
          </a:prstGeom>
          <a:noFill/>
          <a:ln>
            <a:solidFill>
              <a:schemeClr val="tx1"/>
            </a:solidFill>
          </a:ln>
        </p:spPr>
        <p:txBody>
          <a:bodyPr wrap="square">
            <a:spAutoFit/>
          </a:bodyPr>
          <a:lstStyle/>
          <a:p>
            <a:pPr algn="just" fontAlgn="base">
              <a:spcAft>
                <a:spcPts val="1200"/>
              </a:spcAft>
            </a:pPr>
            <a:r>
              <a:rPr lang="it-IT" sz="2000" dirty="0">
                <a:solidFill>
                  <a:srgbClr val="000000"/>
                </a:solidFill>
                <a:latin typeface="Arial" panose="020B0604020202020204" pitchFamily="34" charset="0"/>
                <a:cs typeface="Arial" panose="020B0604020202020204" pitchFamily="34" charset="0"/>
              </a:rPr>
              <a:t>Per entrambi gli output grezzi evidenziare le parole (o le parti, i punti) che, anche eventualmente a livello stilistico o di naturalezza:</a:t>
            </a:r>
          </a:p>
        </p:txBody>
      </p:sp>
    </p:spTree>
    <p:extLst>
      <p:ext uri="{BB962C8B-B14F-4D97-AF65-F5344CB8AC3E}">
        <p14:creationId xmlns:p14="http://schemas.microsoft.com/office/powerpoint/2010/main" val="2121780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CD6871-408F-B54F-8D93-650D3F7DBD20}"/>
              </a:ext>
            </a:extLst>
          </p:cNvPr>
          <p:cNvSpPr/>
          <p:nvPr/>
        </p:nvSpPr>
        <p:spPr>
          <a:xfrm>
            <a:off x="205482" y="530293"/>
            <a:ext cx="8393987" cy="2923877"/>
          </a:xfrm>
          <a:prstGeom prst="rect">
            <a:avLst/>
          </a:prstGeom>
        </p:spPr>
        <p:txBody>
          <a:bodyPr wrap="square">
            <a:spAutoFit/>
          </a:bodyPr>
          <a:lstStyle/>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marL="1463040" indent="-342900" algn="just" fontAlgn="base">
              <a:spcAft>
                <a:spcPts val="1200"/>
              </a:spcAft>
              <a:buFont typeface="Arial" panose="020B0604020202020204" pitchFamily="34" charset="0"/>
              <a:buChar char="•"/>
            </a:pP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un'altra categoria? </a:t>
            </a:r>
          </a:p>
          <a:p>
            <a:pPr marL="1920240" lvl="1" indent="-342900" algn="just" fontAlgn="base">
              <a:spcAft>
                <a:spcPts val="1200"/>
              </a:spcAft>
              <a:buFont typeface="Arial" panose="020B0604020202020204" pitchFamily="34" charset="0"/>
              <a:buChar char="•"/>
            </a:pP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soluzioni NON errate, ma NON accettabili</a:t>
            </a:r>
          </a:p>
          <a:p>
            <a:pPr marL="1577340" lvl="1" algn="just" fontAlgn="base">
              <a:spcAft>
                <a:spcPts val="1200"/>
              </a:spcAft>
            </a:pP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a:t>
            </a: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sym typeface="Wingdings" pitchFamily="2" charset="2"/>
              </a:rPr>
              <a:t> ES. necessaria </a:t>
            </a:r>
            <a:r>
              <a:rPr lang="it-IT" altLang="en-US" sz="2400" b="1" dirty="0">
                <a:highlight>
                  <a:srgbClr val="C0C0C0"/>
                </a:highlight>
                <a:latin typeface="Arial" panose="020B0604020202020204" pitchFamily="34" charset="0"/>
                <a:ea typeface="Tahoma" panose="020B0604030504040204" pitchFamily="34" charset="0"/>
                <a:cs typeface="Arial" panose="020B0604020202020204" pitchFamily="34" charset="0"/>
              </a:rPr>
              <a:t>riformulazione sintattica o di registro / terminologia).</a:t>
            </a:r>
            <a:endParaRPr lang="it-IT" sz="2400" b="1" dirty="0">
              <a:highlight>
                <a:srgbClr val="C0C0C0"/>
              </a:highlight>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FED64D0E-11B9-E54B-A8B7-551BA3288FA8}"/>
              </a:ext>
            </a:extLst>
          </p:cNvPr>
          <p:cNvSpPr/>
          <p:nvPr/>
        </p:nvSpPr>
        <p:spPr>
          <a:xfrm>
            <a:off x="375007" y="530293"/>
            <a:ext cx="8393986" cy="707886"/>
          </a:xfrm>
          <a:prstGeom prst="rect">
            <a:avLst/>
          </a:prstGeom>
          <a:noFill/>
          <a:ln>
            <a:solidFill>
              <a:schemeClr val="tx1"/>
            </a:solidFill>
          </a:ln>
        </p:spPr>
        <p:txBody>
          <a:bodyPr wrap="square">
            <a:spAutoFit/>
          </a:bodyPr>
          <a:lstStyle/>
          <a:p>
            <a:pPr algn="just" fontAlgn="base">
              <a:spcAft>
                <a:spcPts val="1200"/>
              </a:spcAft>
            </a:pPr>
            <a:r>
              <a:rPr lang="it-IT" sz="2000" dirty="0">
                <a:solidFill>
                  <a:srgbClr val="000000"/>
                </a:solidFill>
                <a:latin typeface="Arial" panose="020B0604020202020204" pitchFamily="34" charset="0"/>
                <a:cs typeface="Arial" panose="020B0604020202020204" pitchFamily="34" charset="0"/>
              </a:rPr>
              <a:t>Per entrambi gli output grezzi evidenziare le parole (o le parti, i punti) che, anche eventualmente a livello stilistico o di naturalezza:</a:t>
            </a:r>
          </a:p>
        </p:txBody>
      </p:sp>
      <p:pic>
        <p:nvPicPr>
          <p:cNvPr id="5" name="Immagine 4">
            <a:extLst>
              <a:ext uri="{FF2B5EF4-FFF2-40B4-BE49-F238E27FC236}">
                <a16:creationId xmlns:a16="http://schemas.microsoft.com/office/drawing/2014/main" id="{858D1D8C-DAA0-7841-B7AD-6B50273C7574}"/>
              </a:ext>
            </a:extLst>
          </p:cNvPr>
          <p:cNvPicPr>
            <a:picLocks noChangeAspect="1"/>
          </p:cNvPicPr>
          <p:nvPr/>
        </p:nvPicPr>
        <p:blipFill>
          <a:blip r:embed="rId2"/>
          <a:stretch>
            <a:fillRect/>
          </a:stretch>
        </p:blipFill>
        <p:spPr>
          <a:xfrm>
            <a:off x="3621069" y="4079807"/>
            <a:ext cx="4978400" cy="2247900"/>
          </a:xfrm>
          <a:prstGeom prst="rect">
            <a:avLst/>
          </a:prstGeom>
          <a:ln>
            <a:solidFill>
              <a:schemeClr val="tx1"/>
            </a:solidFill>
          </a:ln>
        </p:spPr>
      </p:pic>
      <p:sp>
        <p:nvSpPr>
          <p:cNvPr id="6" name="Freccia su 5">
            <a:extLst>
              <a:ext uri="{FF2B5EF4-FFF2-40B4-BE49-F238E27FC236}">
                <a16:creationId xmlns:a16="http://schemas.microsoft.com/office/drawing/2014/main" id="{B2A9D329-81AA-0A48-B621-7EC8B212BB90}"/>
              </a:ext>
            </a:extLst>
          </p:cNvPr>
          <p:cNvSpPr/>
          <p:nvPr/>
        </p:nvSpPr>
        <p:spPr>
          <a:xfrm>
            <a:off x="6739847" y="6061753"/>
            <a:ext cx="390418" cy="678094"/>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535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820461E-B3FA-9545-B32E-E4F907D87B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617710"/>
          </a:xfrm>
          <a:prstGeom prst="rect">
            <a:avLst/>
          </a:prstGeom>
        </p:spPr>
      </p:pic>
      <p:sp>
        <p:nvSpPr>
          <p:cNvPr id="5" name="Rettangolo 4">
            <a:extLst>
              <a:ext uri="{FF2B5EF4-FFF2-40B4-BE49-F238E27FC236}">
                <a16:creationId xmlns:a16="http://schemas.microsoft.com/office/drawing/2014/main" id="{F5661FCD-498E-C44D-AA95-66EDA7594797}"/>
              </a:ext>
            </a:extLst>
          </p:cNvPr>
          <p:cNvSpPr/>
          <p:nvPr/>
        </p:nvSpPr>
        <p:spPr>
          <a:xfrm>
            <a:off x="2301411" y="3914454"/>
            <a:ext cx="3421295" cy="106851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destra 5">
            <a:extLst>
              <a:ext uri="{FF2B5EF4-FFF2-40B4-BE49-F238E27FC236}">
                <a16:creationId xmlns:a16="http://schemas.microsoft.com/office/drawing/2014/main" id="{D0A54798-291C-BF4B-854A-5CB4E7821AB5}"/>
              </a:ext>
            </a:extLst>
          </p:cNvPr>
          <p:cNvSpPr/>
          <p:nvPr/>
        </p:nvSpPr>
        <p:spPr>
          <a:xfrm rot="3590421">
            <a:off x="1366462" y="2995493"/>
            <a:ext cx="1171254" cy="626724"/>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37618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8FA884C-601F-F54E-8CFA-4AB3B764FF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9804" y="2725596"/>
            <a:ext cx="7474449" cy="3639417"/>
          </a:xfrm>
          <a:prstGeom prst="rect">
            <a:avLst/>
          </a:prstGeom>
        </p:spPr>
      </p:pic>
      <p:sp>
        <p:nvSpPr>
          <p:cNvPr id="4" name="Rettangolo 3">
            <a:extLst>
              <a:ext uri="{FF2B5EF4-FFF2-40B4-BE49-F238E27FC236}">
                <a16:creationId xmlns:a16="http://schemas.microsoft.com/office/drawing/2014/main" id="{E161597A-CAFE-F640-9320-9752DC86DC64}"/>
              </a:ext>
            </a:extLst>
          </p:cNvPr>
          <p:cNvSpPr/>
          <p:nvPr/>
        </p:nvSpPr>
        <p:spPr>
          <a:xfrm>
            <a:off x="6857699" y="1905251"/>
            <a:ext cx="663964" cy="523220"/>
          </a:xfrm>
          <a:prstGeom prst="rect">
            <a:avLst/>
          </a:prstGeom>
          <a:solidFill>
            <a:schemeClr val="accent2">
              <a:lumMod val="60000"/>
              <a:lumOff val="40000"/>
            </a:schemeClr>
          </a:solidFill>
          <a:ln>
            <a:solidFill>
              <a:schemeClr val="tx1"/>
            </a:solidFill>
          </a:ln>
        </p:spPr>
        <p:txBody>
          <a:bodyPr wrap="none">
            <a:spAutoFit/>
          </a:bodyPr>
          <a:lstStyle/>
          <a:p>
            <a:r>
              <a:rPr lang="it-IT" sz="2800" dirty="0">
                <a:solidFill>
                  <a:srgbClr val="000000"/>
                </a:solidFill>
                <a:latin typeface="Times New Roman" panose="02020603050405020304" pitchFamily="18" charset="0"/>
              </a:rPr>
              <a:t>GT</a:t>
            </a:r>
            <a:endParaRPr lang="it-IT" sz="2800" dirty="0"/>
          </a:p>
        </p:txBody>
      </p:sp>
      <p:sp>
        <p:nvSpPr>
          <p:cNvPr id="6" name="Rettangolo 5">
            <a:extLst>
              <a:ext uri="{FF2B5EF4-FFF2-40B4-BE49-F238E27FC236}">
                <a16:creationId xmlns:a16="http://schemas.microsoft.com/office/drawing/2014/main" id="{2F0EE986-F453-A54F-979A-F20B6FD96AF9}"/>
              </a:ext>
            </a:extLst>
          </p:cNvPr>
          <p:cNvSpPr/>
          <p:nvPr/>
        </p:nvSpPr>
        <p:spPr>
          <a:xfrm>
            <a:off x="1767270" y="1899116"/>
            <a:ext cx="1160895" cy="523220"/>
          </a:xfrm>
          <a:prstGeom prst="rect">
            <a:avLst/>
          </a:prstGeom>
          <a:solidFill>
            <a:schemeClr val="accent6">
              <a:lumMod val="40000"/>
              <a:lumOff val="60000"/>
            </a:schemeClr>
          </a:solidFill>
          <a:ln>
            <a:solidFill>
              <a:schemeClr val="tx1"/>
            </a:solidFill>
          </a:ln>
        </p:spPr>
        <p:txBody>
          <a:bodyPr wrap="none">
            <a:spAutoFit/>
          </a:bodyPr>
          <a:lstStyle/>
          <a:p>
            <a:r>
              <a:rPr lang="it-IT" sz="2800" dirty="0">
                <a:solidFill>
                  <a:srgbClr val="000000"/>
                </a:solidFill>
                <a:latin typeface="Times New Roman" panose="02020603050405020304" pitchFamily="18" charset="0"/>
              </a:rPr>
              <a:t>DeepL</a:t>
            </a:r>
            <a:endParaRPr lang="it-IT" sz="2800" dirty="0"/>
          </a:p>
        </p:txBody>
      </p:sp>
      <p:sp>
        <p:nvSpPr>
          <p:cNvPr id="2" name="Freccia bidirezionale orizzontale 1">
            <a:extLst>
              <a:ext uri="{FF2B5EF4-FFF2-40B4-BE49-F238E27FC236}">
                <a16:creationId xmlns:a16="http://schemas.microsoft.com/office/drawing/2014/main" id="{871C268F-FFE9-7544-82D3-9C92F1F6052C}"/>
              </a:ext>
            </a:extLst>
          </p:cNvPr>
          <p:cNvSpPr/>
          <p:nvPr/>
        </p:nvSpPr>
        <p:spPr>
          <a:xfrm>
            <a:off x="3544584" y="1899116"/>
            <a:ext cx="2599362" cy="61805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81028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CD6871-408F-B54F-8D93-650D3F7DBD20}"/>
              </a:ext>
            </a:extLst>
          </p:cNvPr>
          <p:cNvSpPr/>
          <p:nvPr/>
        </p:nvSpPr>
        <p:spPr>
          <a:xfrm>
            <a:off x="205482" y="530293"/>
            <a:ext cx="8393987" cy="4555093"/>
          </a:xfrm>
          <a:prstGeom prst="rect">
            <a:avLst/>
          </a:prstGeom>
        </p:spPr>
        <p:txBody>
          <a:bodyPr wrap="square">
            <a:spAutoFit/>
          </a:bodyPr>
          <a:lstStyle/>
          <a:p>
            <a:pPr algn="just" fontAlgn="base">
              <a:spcAft>
                <a:spcPts val="1200"/>
              </a:spcAft>
            </a:pPr>
            <a:r>
              <a:rPr lang="it-IT" sz="2400" dirty="0">
                <a:solidFill>
                  <a:schemeClr val="bg1"/>
                </a:solidFill>
                <a:latin typeface="Arial" panose="020B0604020202020204" pitchFamily="34" charset="0"/>
                <a:cs typeface="Arial" panose="020B0604020202020204" pitchFamily="34" charset="0"/>
              </a:rPr>
              <a:t>Per entrambi gli output grezzi evidenziare le parole (o le parti, i punti) che, anche eventualmente a livello stilistico o di naturalezza:</a:t>
            </a:r>
          </a:p>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marL="1463040" indent="-342900" algn="just" fontAlgn="base">
              <a:spcAft>
                <a:spcPts val="1200"/>
              </a:spcAft>
              <a:buFont typeface="Arial" panose="020B0604020202020204" pitchFamily="34" charset="0"/>
              <a:buChar char="•"/>
            </a:pPr>
            <a:r>
              <a:rPr lang="it-IT" sz="2400" dirty="0">
                <a:solidFill>
                  <a:srgbClr val="000000"/>
                </a:solidFill>
                <a:highlight>
                  <a:srgbClr val="FF0000"/>
                </a:highlight>
                <a:latin typeface="Arial" panose="020B0604020202020204" pitchFamily="34" charset="0"/>
                <a:cs typeface="Arial" panose="020B0604020202020204" pitchFamily="34" charset="0"/>
              </a:rPr>
              <a:t> sono errate e vanno modificate (rosso)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FFFF00"/>
                </a:highlight>
                <a:latin typeface="Arial" panose="020B0604020202020204" pitchFamily="34" charset="0"/>
                <a:cs typeface="Arial" panose="020B0604020202020204" pitchFamily="34" charset="0"/>
              </a:rPr>
              <a:t> sono dubbie, da controllare e verificare (giallo)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00FFFF"/>
                </a:highlight>
                <a:latin typeface="Arial" panose="020B0604020202020204" pitchFamily="34" charset="0"/>
                <a:cs typeface="Arial" panose="020B0604020202020204" pitchFamily="34" charset="0"/>
              </a:rPr>
              <a:t> sono diverse da come avreste tradotto voi, ma analogamente accettabili e valide (azzurro)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00FF00"/>
                </a:highlight>
                <a:latin typeface="Arial" panose="020B0604020202020204" pitchFamily="34" charset="0"/>
                <a:cs typeface="Arial" panose="020B0604020202020204" pitchFamily="34" charset="0"/>
              </a:rPr>
              <a:t> sono identiche (o comunque complessivamente equivalenti) a come avreste tradotto voi (verde)</a:t>
            </a:r>
          </a:p>
        </p:txBody>
      </p:sp>
      <p:sp>
        <p:nvSpPr>
          <p:cNvPr id="2" name="Freccia circolare a sinistra 1">
            <a:extLst>
              <a:ext uri="{FF2B5EF4-FFF2-40B4-BE49-F238E27FC236}">
                <a16:creationId xmlns:a16="http://schemas.microsoft.com/office/drawing/2014/main" id="{11CE8A89-366A-0E4D-B12E-BB9392AABE88}"/>
              </a:ext>
            </a:extLst>
          </p:cNvPr>
          <p:cNvSpPr/>
          <p:nvPr/>
        </p:nvSpPr>
        <p:spPr>
          <a:xfrm flipH="1">
            <a:off x="71916" y="2608462"/>
            <a:ext cx="1335641" cy="3719245"/>
          </a:xfrm>
          <a:prstGeom prst="curvedLeftArrow">
            <a:avLst>
              <a:gd name="adj1" fmla="val 0"/>
              <a:gd name="adj2" fmla="val 50000"/>
              <a:gd name="adj3" fmla="val 2500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 name="Rettangolo 2">
            <a:extLst>
              <a:ext uri="{FF2B5EF4-FFF2-40B4-BE49-F238E27FC236}">
                <a16:creationId xmlns:a16="http://schemas.microsoft.com/office/drawing/2014/main" id="{2C781BCA-0A77-5540-B10B-68C7C20A9D21}"/>
              </a:ext>
            </a:extLst>
          </p:cNvPr>
          <p:cNvSpPr/>
          <p:nvPr/>
        </p:nvSpPr>
        <p:spPr>
          <a:xfrm>
            <a:off x="1510300" y="5662000"/>
            <a:ext cx="6400801" cy="830997"/>
          </a:xfrm>
          <a:prstGeom prst="rect">
            <a:avLst/>
          </a:prstGeom>
          <a:ln w="57150">
            <a:solidFill>
              <a:srgbClr val="FF0000"/>
            </a:solidFill>
          </a:ln>
        </p:spPr>
        <p:txBody>
          <a:bodyPr wrap="square">
            <a:spAutoFit/>
          </a:bodyPr>
          <a:lstStyle/>
          <a:p>
            <a:r>
              <a:rPr lang="it-IT" sz="2400" dirty="0">
                <a:solidFill>
                  <a:srgbClr val="000000"/>
                </a:solidFill>
                <a:latin typeface="Arial" panose="020B0604020202020204" pitchFamily="34" charset="0"/>
                <a:cs typeface="Arial" panose="020B0604020202020204" pitchFamily="34" charset="0"/>
              </a:rPr>
              <a:t>Come cambiereste le parole, i punti o le parti evidenziate in rosso (errate e da modificare)? </a:t>
            </a:r>
            <a:endParaRPr lang="it-IT" sz="240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BD3528C6-CB93-3642-B041-D987DF83B06C}"/>
              </a:ext>
            </a:extLst>
          </p:cNvPr>
          <p:cNvSpPr/>
          <p:nvPr/>
        </p:nvSpPr>
        <p:spPr>
          <a:xfrm>
            <a:off x="375007" y="530293"/>
            <a:ext cx="8393986" cy="707886"/>
          </a:xfrm>
          <a:prstGeom prst="rect">
            <a:avLst/>
          </a:prstGeom>
          <a:noFill/>
          <a:ln>
            <a:solidFill>
              <a:schemeClr val="tx1"/>
            </a:solidFill>
          </a:ln>
        </p:spPr>
        <p:txBody>
          <a:bodyPr wrap="square">
            <a:spAutoFit/>
          </a:bodyPr>
          <a:lstStyle/>
          <a:p>
            <a:pPr algn="just" fontAlgn="base">
              <a:spcAft>
                <a:spcPts val="1200"/>
              </a:spcAft>
            </a:pPr>
            <a:r>
              <a:rPr lang="it-IT" sz="2000" dirty="0">
                <a:solidFill>
                  <a:srgbClr val="000000"/>
                </a:solidFill>
                <a:latin typeface="Arial" panose="020B0604020202020204" pitchFamily="34" charset="0"/>
                <a:cs typeface="Arial" panose="020B0604020202020204" pitchFamily="34" charset="0"/>
              </a:rPr>
              <a:t>Per entrambi gli output grezzi evidenziare le parole (o le parti, i punti) che, anche eventualmente a livello stilistico o di naturalezza:</a:t>
            </a:r>
          </a:p>
        </p:txBody>
      </p:sp>
    </p:spTree>
    <p:extLst>
      <p:ext uri="{BB962C8B-B14F-4D97-AF65-F5344CB8AC3E}">
        <p14:creationId xmlns:p14="http://schemas.microsoft.com/office/powerpoint/2010/main" val="2220165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FCD6871-408F-B54F-8D93-650D3F7DBD20}"/>
              </a:ext>
            </a:extLst>
          </p:cNvPr>
          <p:cNvSpPr/>
          <p:nvPr/>
        </p:nvSpPr>
        <p:spPr>
          <a:xfrm>
            <a:off x="205482" y="530293"/>
            <a:ext cx="8393987" cy="4555093"/>
          </a:xfrm>
          <a:prstGeom prst="rect">
            <a:avLst/>
          </a:prstGeom>
        </p:spPr>
        <p:txBody>
          <a:bodyPr wrap="square">
            <a:spAutoFit/>
          </a:bodyPr>
          <a:lstStyle/>
          <a:p>
            <a:pPr algn="just" fontAlgn="base">
              <a:spcAft>
                <a:spcPts val="1200"/>
              </a:spcAft>
            </a:pPr>
            <a:r>
              <a:rPr lang="it-IT" sz="2400" dirty="0">
                <a:solidFill>
                  <a:schemeClr val="bg1"/>
                </a:solidFill>
                <a:latin typeface="Arial" panose="020B0604020202020204" pitchFamily="34" charset="0"/>
                <a:cs typeface="Arial" panose="020B0604020202020204" pitchFamily="34" charset="0"/>
              </a:rPr>
              <a:t>Per entrambi gli output grezzi evidenziare le parole (o le parti, i punti) che, anche eventualmente a livello stilistico o di naturalezza:</a:t>
            </a:r>
          </a:p>
          <a:p>
            <a:pPr algn="just" fontAlgn="base">
              <a:spcAft>
                <a:spcPts val="1200"/>
              </a:spcAft>
            </a:pPr>
            <a:endParaRPr lang="it-IT" sz="2400" i="1" dirty="0">
              <a:solidFill>
                <a:srgbClr val="000000"/>
              </a:solidFill>
              <a:latin typeface="Arial" panose="020B0604020202020204" pitchFamily="34" charset="0"/>
              <a:cs typeface="Arial" panose="020B0604020202020204" pitchFamily="34" charset="0"/>
            </a:endParaRPr>
          </a:p>
          <a:p>
            <a:pPr marL="1463040" indent="-342900" algn="just" fontAlgn="base">
              <a:spcAft>
                <a:spcPts val="1200"/>
              </a:spcAft>
              <a:buFont typeface="Arial" panose="020B0604020202020204" pitchFamily="34" charset="0"/>
              <a:buChar char="•"/>
            </a:pPr>
            <a:r>
              <a:rPr lang="it-IT" sz="2400" dirty="0">
                <a:solidFill>
                  <a:srgbClr val="000000"/>
                </a:solidFill>
                <a:highlight>
                  <a:srgbClr val="FF0000"/>
                </a:highlight>
                <a:latin typeface="Arial" panose="020B0604020202020204" pitchFamily="34" charset="0"/>
                <a:cs typeface="Arial" panose="020B0604020202020204" pitchFamily="34" charset="0"/>
              </a:rPr>
              <a:t> sono errate e vanno modificate (rosso)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FFFF00"/>
                </a:highlight>
                <a:latin typeface="Arial" panose="020B0604020202020204" pitchFamily="34" charset="0"/>
                <a:cs typeface="Arial" panose="020B0604020202020204" pitchFamily="34" charset="0"/>
              </a:rPr>
              <a:t> sono dubbie, da controllare e verificare (giallo)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00FFFF"/>
                </a:highlight>
                <a:latin typeface="Arial" panose="020B0604020202020204" pitchFamily="34" charset="0"/>
                <a:cs typeface="Arial" panose="020B0604020202020204" pitchFamily="34" charset="0"/>
              </a:rPr>
              <a:t> sono diverse da come avreste tradotto voi, ma analogamente accettabili e valide (azzurro)</a:t>
            </a:r>
          </a:p>
          <a:p>
            <a:pPr marL="1463040" indent="-342900" algn="just" fontAlgn="base">
              <a:spcAft>
                <a:spcPts val="1200"/>
              </a:spcAft>
              <a:buFont typeface="Arial" panose="020B0604020202020204" pitchFamily="34" charset="0"/>
              <a:buChar char="•"/>
            </a:pPr>
            <a:r>
              <a:rPr lang="it-IT" sz="2400" dirty="0">
                <a:solidFill>
                  <a:srgbClr val="000000"/>
                </a:solidFill>
                <a:highlight>
                  <a:srgbClr val="00FF00"/>
                </a:highlight>
                <a:latin typeface="Arial" panose="020B0604020202020204" pitchFamily="34" charset="0"/>
                <a:cs typeface="Arial" panose="020B0604020202020204" pitchFamily="34" charset="0"/>
              </a:rPr>
              <a:t> sono identiche (o comunque complessivamente equivalenti) a come avreste tradotto voi (verde)</a:t>
            </a:r>
          </a:p>
        </p:txBody>
      </p:sp>
      <p:sp>
        <p:nvSpPr>
          <p:cNvPr id="2" name="Freccia circolare a sinistra 1">
            <a:extLst>
              <a:ext uri="{FF2B5EF4-FFF2-40B4-BE49-F238E27FC236}">
                <a16:creationId xmlns:a16="http://schemas.microsoft.com/office/drawing/2014/main" id="{11CE8A89-366A-0E4D-B12E-BB9392AABE88}"/>
              </a:ext>
            </a:extLst>
          </p:cNvPr>
          <p:cNvSpPr/>
          <p:nvPr/>
        </p:nvSpPr>
        <p:spPr>
          <a:xfrm flipH="1">
            <a:off x="71915" y="3071973"/>
            <a:ext cx="1304821" cy="3255734"/>
          </a:xfrm>
          <a:prstGeom prst="curvedLeftArrow">
            <a:avLst>
              <a:gd name="adj1" fmla="val 0"/>
              <a:gd name="adj2" fmla="val 50000"/>
              <a:gd name="adj3" fmla="val 2500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 name="Rettangolo 2">
            <a:extLst>
              <a:ext uri="{FF2B5EF4-FFF2-40B4-BE49-F238E27FC236}">
                <a16:creationId xmlns:a16="http://schemas.microsoft.com/office/drawing/2014/main" id="{2C781BCA-0A77-5540-B10B-68C7C20A9D21}"/>
              </a:ext>
            </a:extLst>
          </p:cNvPr>
          <p:cNvSpPr/>
          <p:nvPr/>
        </p:nvSpPr>
        <p:spPr>
          <a:xfrm>
            <a:off x="1520575" y="5507887"/>
            <a:ext cx="7222734" cy="1200329"/>
          </a:xfrm>
          <a:prstGeom prst="rect">
            <a:avLst/>
          </a:prstGeom>
          <a:ln w="57150">
            <a:solidFill>
              <a:srgbClr val="FFFF00"/>
            </a:solidFill>
          </a:ln>
        </p:spPr>
        <p:txBody>
          <a:bodyPr wrap="square">
            <a:spAutoFit/>
          </a:bodyPr>
          <a:lstStyle/>
          <a:p>
            <a:pPr algn="just"/>
            <a:r>
              <a:rPr lang="it-IT" sz="2400" dirty="0">
                <a:latin typeface="Arial" panose="020B0604020202020204" pitchFamily="34" charset="0"/>
                <a:cs typeface="Arial" panose="020B0604020202020204" pitchFamily="34" charset="0"/>
              </a:rPr>
              <a:t>Una volta compiute le verifiche del caso, confermate l’output come corretto, oppure dovete intervenire?</a:t>
            </a:r>
          </a:p>
        </p:txBody>
      </p:sp>
      <p:sp>
        <p:nvSpPr>
          <p:cNvPr id="5" name="Rettangolo 4">
            <a:extLst>
              <a:ext uri="{FF2B5EF4-FFF2-40B4-BE49-F238E27FC236}">
                <a16:creationId xmlns:a16="http://schemas.microsoft.com/office/drawing/2014/main" id="{12ADCBD8-5741-D244-AC3E-0F0ACFD93C19}"/>
              </a:ext>
            </a:extLst>
          </p:cNvPr>
          <p:cNvSpPr/>
          <p:nvPr/>
        </p:nvSpPr>
        <p:spPr>
          <a:xfrm>
            <a:off x="375007" y="530293"/>
            <a:ext cx="8393986" cy="707886"/>
          </a:xfrm>
          <a:prstGeom prst="rect">
            <a:avLst/>
          </a:prstGeom>
          <a:noFill/>
          <a:ln>
            <a:solidFill>
              <a:schemeClr val="tx1"/>
            </a:solidFill>
          </a:ln>
        </p:spPr>
        <p:txBody>
          <a:bodyPr wrap="square">
            <a:spAutoFit/>
          </a:bodyPr>
          <a:lstStyle/>
          <a:p>
            <a:pPr algn="just" fontAlgn="base">
              <a:spcAft>
                <a:spcPts val="1200"/>
              </a:spcAft>
            </a:pPr>
            <a:r>
              <a:rPr lang="it-IT" sz="2000" dirty="0">
                <a:solidFill>
                  <a:srgbClr val="000000"/>
                </a:solidFill>
                <a:latin typeface="Arial" panose="020B0604020202020204" pitchFamily="34" charset="0"/>
                <a:cs typeface="Arial" panose="020B0604020202020204" pitchFamily="34" charset="0"/>
              </a:rPr>
              <a:t>Per entrambi gli output grezzi evidenziare le parole (o le parti, i punti) che, anche eventualmente a livello stilistico o di naturalezza:</a:t>
            </a:r>
          </a:p>
        </p:txBody>
      </p:sp>
    </p:spTree>
    <p:extLst>
      <p:ext uri="{BB962C8B-B14F-4D97-AF65-F5344CB8AC3E}">
        <p14:creationId xmlns:p14="http://schemas.microsoft.com/office/powerpoint/2010/main" val="2223432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8B5C97F-BBC2-2248-AB25-E8A465BC6E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1922" y="1247809"/>
            <a:ext cx="5101226" cy="5101226"/>
          </a:xfrm>
          <a:prstGeom prst="rect">
            <a:avLst/>
          </a:prstGeom>
        </p:spPr>
      </p:pic>
      <p:sp>
        <p:nvSpPr>
          <p:cNvPr id="5" name="Titolo 1">
            <a:extLst>
              <a:ext uri="{FF2B5EF4-FFF2-40B4-BE49-F238E27FC236}">
                <a16:creationId xmlns:a16="http://schemas.microsoft.com/office/drawing/2014/main" id="{12B87D8F-9205-2B41-9FB7-C8220F1FD6EB}"/>
              </a:ext>
            </a:extLst>
          </p:cNvPr>
          <p:cNvSpPr txBox="1">
            <a:spLocks/>
          </p:cNvSpPr>
          <p:nvPr/>
        </p:nvSpPr>
        <p:spPr>
          <a:xfrm>
            <a:off x="-415140" y="395949"/>
            <a:ext cx="851535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000" b="1" dirty="0">
                <a:latin typeface="Arial" panose="020B0604020202020204" pitchFamily="34" charset="0"/>
                <a:cs typeface="Arial" panose="020B0604020202020204" pitchFamily="34" charset="0"/>
              </a:rPr>
              <a:t>CHECK-LIST</a:t>
            </a:r>
            <a:br>
              <a:rPr lang="it-IT" sz="4000" b="1" dirty="0">
                <a:latin typeface="Arial" panose="020B0604020202020204" pitchFamily="34" charset="0"/>
                <a:cs typeface="Arial" panose="020B0604020202020204" pitchFamily="34" charset="0"/>
              </a:rPr>
            </a:br>
            <a:endParaRPr lang="it-IT" sz="4000" b="1" dirty="0">
              <a:latin typeface="Arial" panose="020B0604020202020204" pitchFamily="34" charset="0"/>
              <a:cs typeface="Arial" panose="020B0604020202020204" pitchFamily="34" charset="0"/>
            </a:endParaRPr>
          </a:p>
        </p:txBody>
      </p:sp>
      <p:sp>
        <p:nvSpPr>
          <p:cNvPr id="2" name="Rettangolo 1">
            <a:extLst>
              <a:ext uri="{FF2B5EF4-FFF2-40B4-BE49-F238E27FC236}">
                <a16:creationId xmlns:a16="http://schemas.microsoft.com/office/drawing/2014/main" id="{C333B91C-15B4-9B4E-8BB1-C4BACE36785C}"/>
              </a:ext>
            </a:extLst>
          </p:cNvPr>
          <p:cNvSpPr/>
          <p:nvPr/>
        </p:nvSpPr>
        <p:spPr>
          <a:xfrm>
            <a:off x="6055041" y="5317803"/>
            <a:ext cx="2667718"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MAX 120/120</a:t>
            </a:r>
          </a:p>
        </p:txBody>
      </p:sp>
    </p:spTree>
    <p:extLst>
      <p:ext uri="{BB962C8B-B14F-4D97-AF65-F5344CB8AC3E}">
        <p14:creationId xmlns:p14="http://schemas.microsoft.com/office/powerpoint/2010/main" val="3685541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137B12-CFB8-C148-9720-B9E726279967}"/>
              </a:ext>
            </a:extLst>
          </p:cNvPr>
          <p:cNvSpPr/>
          <p:nvPr/>
        </p:nvSpPr>
        <p:spPr>
          <a:xfrm>
            <a:off x="323636" y="0"/>
            <a:ext cx="8496727" cy="830997"/>
          </a:xfrm>
          <a:prstGeom prst="rect">
            <a:avLst/>
          </a:prstGeom>
        </p:spPr>
        <p:txBody>
          <a:bodyPr wrap="square">
            <a:spAutoFit/>
          </a:bodyPr>
          <a:lstStyle/>
          <a:p>
            <a:pPr algn="ctr"/>
            <a:r>
              <a:rPr lang="it-IT" sz="2400" b="1" dirty="0">
                <a:latin typeface="Arial" panose="020B0604020202020204" pitchFamily="34" charset="0"/>
                <a:ea typeface="Times New Roman" panose="02020603050405020304" pitchFamily="18" charset="0"/>
                <a:cs typeface="Arial" panose="020B0604020202020204" pitchFamily="34" charset="0"/>
              </a:rPr>
              <a:t>Auto-valutazione della propria attitudine al post-editing e stima della validità del post-editing</a:t>
            </a:r>
            <a:endParaRPr lang="it-IT" sz="1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tangolo 4">
            <a:extLst>
              <a:ext uri="{FF2B5EF4-FFF2-40B4-BE49-F238E27FC236}">
                <a16:creationId xmlns:a16="http://schemas.microsoft.com/office/drawing/2014/main" id="{52978E18-7A0B-EA40-9185-CCE70E267FAC}"/>
              </a:ext>
            </a:extLst>
          </p:cNvPr>
          <p:cNvSpPr/>
          <p:nvPr/>
        </p:nvSpPr>
        <p:spPr>
          <a:xfrm>
            <a:off x="0" y="1656576"/>
            <a:ext cx="9144000" cy="5201424"/>
          </a:xfrm>
          <a:prstGeom prst="rect">
            <a:avLst/>
          </a:prstGeom>
        </p:spPr>
        <p:txBody>
          <a:bodyPr wrap="square">
            <a:spAutoFit/>
          </a:bodyPr>
          <a:lstStyle/>
          <a:p>
            <a:pPr lvl="0" algn="just"/>
            <a:r>
              <a:rPr lang="it-IT" sz="2000" dirty="0">
                <a:latin typeface="Arial" panose="020B0604020202020204" pitchFamily="34" charset="0"/>
                <a:ea typeface="Times New Roman" panose="02020603050405020304" pitchFamily="18" charset="0"/>
                <a:cs typeface="Arial" panose="020B0604020202020204" pitchFamily="34" charset="0"/>
              </a:rPr>
              <a:t>A.) Auto-valutazione da 1 (assente / scarso) a 10 (ideale / ottimo):</a:t>
            </a:r>
          </a:p>
          <a:p>
            <a:pPr lvl="0" algn="just"/>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270510" indent="-270510" algn="just"/>
            <a:r>
              <a:rPr lang="it-IT" sz="1200" dirty="0">
                <a:latin typeface="Arial" panose="020B0604020202020204" pitchFamily="34" charset="0"/>
                <a:ea typeface="Times New Roman" panose="02020603050405020304" pitchFamily="18" charset="0"/>
                <a:cs typeface="Arial" panose="020B0604020202020204" pitchFamily="34" charset="0"/>
              </a:rPr>
              <a:t> </a:t>
            </a: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Capacità di adattarsi alle specifiche richieste per il particolare lavoro di post-editing (ad esempio, minimo vs. completo):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Capacità di bilanciare in maniera ottimale, rispetto al tipo o livello di post-editing richiesto, sforzo e tempo in relazione al livello di qualità finale da ottenere per il testo post-editato: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Abilità di videoscrittura ed elaborazione testi (rapidità, precisione, ecc.):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Attitudine a lavorare direttamente sullo schermo del PC: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Sai decidere rapidamente che cosa è necessario correggere nell’output grezzo: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Sai decidere rapidamente e in modo efficace come correggere i problemi riscontrati nell’output grezzo: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Conoscenza (generale) della traduzione automatica, dei suoi problemi e potenziali errori: _____</a:t>
            </a:r>
          </a:p>
        </p:txBody>
      </p:sp>
    </p:spTree>
    <p:extLst>
      <p:ext uri="{BB962C8B-B14F-4D97-AF65-F5344CB8AC3E}">
        <p14:creationId xmlns:p14="http://schemas.microsoft.com/office/powerpoint/2010/main" val="3054001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F87D99C-412D-EC4C-AB74-9FCC87A16DA1}"/>
              </a:ext>
            </a:extLst>
          </p:cNvPr>
          <p:cNvSpPr/>
          <p:nvPr/>
        </p:nvSpPr>
        <p:spPr>
          <a:xfrm>
            <a:off x="0" y="1403905"/>
            <a:ext cx="9144000" cy="4339650"/>
          </a:xfrm>
          <a:prstGeom prst="rect">
            <a:avLst/>
          </a:prstGeom>
        </p:spPr>
        <p:txBody>
          <a:bodyPr wrap="square">
            <a:spAutoFit/>
          </a:bodyPr>
          <a:lstStyle/>
          <a:p>
            <a:pPr marL="270510" indent="-270510" algn="just"/>
            <a:r>
              <a:rPr lang="it-IT" sz="1200" dirty="0">
                <a:latin typeface="Arial" panose="020B0604020202020204" pitchFamily="34" charset="0"/>
                <a:ea typeface="Times New Roman" panose="02020603050405020304" pitchFamily="18" charset="0"/>
                <a:cs typeface="Arial" panose="020B0604020202020204" pitchFamily="34" charset="0"/>
              </a:rPr>
              <a:t> </a:t>
            </a:r>
            <a:endParaRPr lang="it-IT" sz="2000" dirty="0">
              <a:latin typeface="Arial" panose="020B0604020202020204" pitchFamily="34" charset="0"/>
              <a:ea typeface="Times New Roman" panose="02020603050405020304" pitchFamily="18" charset="0"/>
              <a:cs typeface="Arial" panose="020B0604020202020204" pitchFamily="34" charset="0"/>
            </a:endParaRPr>
          </a:p>
          <a:p>
            <a:pPr algn="just"/>
            <a:r>
              <a:rPr lang="it-IT" sz="2000" dirty="0">
                <a:latin typeface="Arial" panose="020B0604020202020204" pitchFamily="34" charset="0"/>
                <a:ea typeface="Times New Roman" panose="02020603050405020304" pitchFamily="18" charset="0"/>
                <a:cs typeface="Arial" panose="020B0604020202020204" pitchFamily="34" charset="0"/>
              </a:rPr>
              <a:t>B.) Auto-valutazione da 1 (assente / scarso) a 10 (ideale / ottimo):</a:t>
            </a:r>
          </a:p>
          <a:p>
            <a:pPr marL="270510" indent="-270510" algn="just"/>
            <a:endParaRPr lang="it-IT" sz="1200" dirty="0">
              <a:latin typeface="Arial" panose="020B0604020202020204" pitchFamily="34" charset="0"/>
              <a:ea typeface="Times New Roman" panose="02020603050405020304" pitchFamily="18" charset="0"/>
              <a:cs typeface="Arial" panose="020B0604020202020204" pitchFamily="34" charset="0"/>
            </a:endParaRPr>
          </a:p>
          <a:p>
            <a:pPr marL="270510" indent="-270510" algn="just"/>
            <a:r>
              <a:rPr lang="it-IT" sz="1200" dirty="0">
                <a:latin typeface="Arial" panose="020B0604020202020204" pitchFamily="34" charset="0"/>
                <a:ea typeface="Times New Roman" panose="02020603050405020304" pitchFamily="18" charset="0"/>
                <a:cs typeface="Arial" panose="020B0604020202020204" pitchFamily="34" charset="0"/>
              </a:rPr>
              <a:t> </a:t>
            </a:r>
            <a:endParaRPr lang="it-IT"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Conoscenza della lingua di partenza (molto probabilmente da dare per scontata…):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Conoscenza della lingua di arrivo (senz’altro da dare per scontata…):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Conoscenza del particolare sistema di traduzione automatica utilizzato per generare l’output grezzo da post-editare (per saperne i problemi e poter quindi prevedere, riconoscere e correggere in modo rapido ed efficace i suoi errori):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Conoscenza del particolare dominio / argomento / area del lavoro (terminologia, preferenze stilistiche, ecc.): _____</a:t>
            </a:r>
          </a:p>
          <a:p>
            <a:pPr marL="342900" lvl="0" indent="-342900" algn="just">
              <a:buFont typeface="+mj-lt"/>
              <a:buAutoNum type="arabicPeriod"/>
            </a:pPr>
            <a:r>
              <a:rPr lang="it-IT" sz="2000" dirty="0">
                <a:latin typeface="Arial" panose="020B0604020202020204" pitchFamily="34" charset="0"/>
                <a:ea typeface="Times New Roman" panose="02020603050405020304" pitchFamily="18" charset="0"/>
                <a:cs typeface="Arial" panose="020B0604020202020204" pitchFamily="34" charset="0"/>
              </a:rPr>
              <a:t>Conoscenza della particolare tipologia testuale del lavoro (norme, convenzioni, ecc.): _____</a:t>
            </a:r>
          </a:p>
        </p:txBody>
      </p:sp>
      <p:sp>
        <p:nvSpPr>
          <p:cNvPr id="6" name="Rettangolo 5">
            <a:extLst>
              <a:ext uri="{FF2B5EF4-FFF2-40B4-BE49-F238E27FC236}">
                <a16:creationId xmlns:a16="http://schemas.microsoft.com/office/drawing/2014/main" id="{29DEAF21-0D1E-E143-BCA7-D49304AFD40A}"/>
              </a:ext>
            </a:extLst>
          </p:cNvPr>
          <p:cNvSpPr/>
          <p:nvPr/>
        </p:nvSpPr>
        <p:spPr>
          <a:xfrm>
            <a:off x="323636" y="0"/>
            <a:ext cx="8496727" cy="830997"/>
          </a:xfrm>
          <a:prstGeom prst="rect">
            <a:avLst/>
          </a:prstGeom>
        </p:spPr>
        <p:txBody>
          <a:bodyPr wrap="square">
            <a:spAutoFit/>
          </a:bodyPr>
          <a:lstStyle/>
          <a:p>
            <a:pPr algn="ctr"/>
            <a:r>
              <a:rPr lang="it-IT" sz="2400" b="1" dirty="0">
                <a:latin typeface="Arial" panose="020B0604020202020204" pitchFamily="34" charset="0"/>
                <a:ea typeface="Times New Roman" panose="02020603050405020304" pitchFamily="18" charset="0"/>
                <a:cs typeface="Arial" panose="020B0604020202020204" pitchFamily="34" charset="0"/>
              </a:rPr>
              <a:t>Auto-valutazione della propria attitudine al post-editing e stima della validità del post-editing</a:t>
            </a:r>
            <a:endParaRPr lang="it-IT" sz="16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7861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rmAutofit fontScale="90000"/>
          </a:bodyPr>
          <a:lstStyle/>
          <a:p>
            <a:pPr algn="ctr"/>
            <a:r>
              <a:rPr lang="it-IT" sz="4800" b="1" dirty="0">
                <a:latin typeface="Arial" panose="020B0604020202020204" pitchFamily="34" charset="0"/>
                <a:cs typeface="Arial" panose="020B0604020202020204" pitchFamily="34" charset="0"/>
              </a:rPr>
              <a:t>METODO MANUALE</a:t>
            </a:r>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B148772E-F9CE-434F-B338-B073F093A293}"/>
              </a:ext>
            </a:extLst>
          </p:cNvPr>
          <p:cNvSpPr/>
          <p:nvPr/>
        </p:nvSpPr>
        <p:spPr>
          <a:xfrm>
            <a:off x="250111" y="2074828"/>
            <a:ext cx="7197047" cy="3970318"/>
          </a:xfrm>
          <a:prstGeom prst="rect">
            <a:avLst/>
          </a:prstGeom>
          <a:noFill/>
          <a:ln>
            <a:noFill/>
          </a:ln>
        </p:spPr>
        <p:txBody>
          <a:bodyPr wrap="square">
            <a:spAutoFit/>
          </a:bodyPr>
          <a:lstStyle/>
          <a:p>
            <a:pPr marL="514350" indent="-514350">
              <a:buFont typeface="+mj-lt"/>
              <a:buAutoNum type="arabicPeriod"/>
            </a:pPr>
            <a:r>
              <a:rPr lang="it-IT" sz="2800" dirty="0">
                <a:latin typeface="Arial" panose="020B0604020202020204" pitchFamily="34" charset="0"/>
                <a:cs typeface="Arial" panose="020B0604020202020204" pitchFamily="34" charset="0"/>
              </a:rPr>
              <a:t>confronto</a:t>
            </a:r>
          </a:p>
          <a:p>
            <a:pPr marL="514350" indent="-514350">
              <a:buFont typeface="+mj-lt"/>
              <a:buAutoNum type="arabicPeriod"/>
            </a:pPr>
            <a:endParaRPr lang="it-IT" sz="2800" dirty="0">
              <a:latin typeface="Arial" panose="020B0604020202020204" pitchFamily="34" charset="0"/>
              <a:cs typeface="Arial" panose="020B0604020202020204" pitchFamily="34" charset="0"/>
            </a:endParaRPr>
          </a:p>
          <a:p>
            <a:pPr marL="514350" indent="-514350">
              <a:buFont typeface="+mj-lt"/>
              <a:buAutoNum type="arabicPeriod"/>
            </a:pPr>
            <a:r>
              <a:rPr lang="it-IT" sz="2800" dirty="0">
                <a:latin typeface="Arial" panose="020B0604020202020204" pitchFamily="34" charset="0"/>
                <a:cs typeface="Arial" panose="020B0604020202020204" pitchFamily="34" charset="0"/>
              </a:rPr>
              <a:t>identificazione degli errori</a:t>
            </a:r>
          </a:p>
          <a:p>
            <a:pPr marL="514350" indent="-514350">
              <a:buFont typeface="+mj-lt"/>
              <a:buAutoNum type="arabicPeriod"/>
            </a:pPr>
            <a:endParaRPr lang="it-IT" sz="2800" dirty="0">
              <a:latin typeface="Arial" panose="020B0604020202020204" pitchFamily="34" charset="0"/>
              <a:cs typeface="Arial" panose="020B0604020202020204" pitchFamily="34" charset="0"/>
            </a:endParaRPr>
          </a:p>
          <a:p>
            <a:pPr marL="514350" indent="-514350">
              <a:buFont typeface="+mj-lt"/>
              <a:buAutoNum type="arabicPeriod"/>
            </a:pPr>
            <a:r>
              <a:rPr lang="it-IT" sz="2800" dirty="0">
                <a:latin typeface="Arial" panose="020B0604020202020204" pitchFamily="34" charset="0"/>
                <a:cs typeface="Arial" panose="020B0604020202020204" pitchFamily="34" charset="0"/>
              </a:rPr>
              <a:t>identificazione delle rese valide</a:t>
            </a:r>
          </a:p>
          <a:p>
            <a:pPr marL="514350" indent="-514350">
              <a:buFont typeface="+mj-lt"/>
              <a:buAutoNum type="arabicPeriod"/>
            </a:pPr>
            <a:endParaRPr lang="it-IT" sz="2800" dirty="0">
              <a:latin typeface="Arial" panose="020B0604020202020204" pitchFamily="34" charset="0"/>
              <a:cs typeface="Arial" panose="020B0604020202020204" pitchFamily="34" charset="0"/>
            </a:endParaRPr>
          </a:p>
          <a:p>
            <a:pPr marL="514350" indent="-514350">
              <a:buFont typeface="+mj-lt"/>
              <a:buAutoNum type="arabicPeriod"/>
            </a:pPr>
            <a:r>
              <a:rPr lang="it-IT" sz="2800" dirty="0">
                <a:latin typeface="Arial" panose="020B0604020202020204" pitchFamily="34" charset="0"/>
                <a:cs typeface="Arial" panose="020B0604020202020204" pitchFamily="34" charset="0"/>
              </a:rPr>
              <a:t>sforzo del post-editing (completo)</a:t>
            </a:r>
          </a:p>
          <a:p>
            <a:endParaRPr lang="it-IT" sz="2800" dirty="0">
              <a:latin typeface="Arial" panose="020B0604020202020204" pitchFamily="34" charset="0"/>
              <a:cs typeface="Arial" panose="020B0604020202020204" pitchFamily="34" charset="0"/>
            </a:endParaRPr>
          </a:p>
          <a:p>
            <a:pPr marL="514350" indent="-514350">
              <a:buFont typeface="+mj-lt"/>
              <a:buAutoNum type="arabicPeriod"/>
            </a:pPr>
            <a:endParaRPr lang="it-IT" sz="2800" dirty="0">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4DFB4F98-0290-DE4D-A0F3-30BAF8EECD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4095" y="1345915"/>
            <a:ext cx="3019794" cy="2222433"/>
          </a:xfrm>
          <a:prstGeom prst="rect">
            <a:avLst/>
          </a:prstGeom>
          <a:ln>
            <a:solidFill>
              <a:schemeClr val="tx1"/>
            </a:solidFill>
          </a:ln>
        </p:spPr>
      </p:pic>
      <p:sp>
        <p:nvSpPr>
          <p:cNvPr id="6" name="CasellaDiTesto 5">
            <a:extLst>
              <a:ext uri="{FF2B5EF4-FFF2-40B4-BE49-F238E27FC236}">
                <a16:creationId xmlns:a16="http://schemas.microsoft.com/office/drawing/2014/main" id="{26C6320C-67F9-4A4D-AAFF-BC79F7B15D21}"/>
              </a:ext>
            </a:extLst>
          </p:cNvPr>
          <p:cNvSpPr txBox="1"/>
          <p:nvPr/>
        </p:nvSpPr>
        <p:spPr>
          <a:xfrm>
            <a:off x="6055590" y="3583155"/>
            <a:ext cx="2303664" cy="369332"/>
          </a:xfrm>
          <a:prstGeom prst="rect">
            <a:avLst/>
          </a:prstGeom>
          <a:noFill/>
        </p:spPr>
        <p:txBody>
          <a:bodyPr wrap="square" rtlCol="0">
            <a:spAutoFit/>
          </a:bodyPr>
          <a:lstStyle/>
          <a:p>
            <a:pPr algn="r"/>
            <a:r>
              <a:rPr lang="it-IT" dirty="0"/>
              <a:t>Gaspari (2021: 20)</a:t>
            </a:r>
          </a:p>
        </p:txBody>
      </p:sp>
    </p:spTree>
    <p:extLst>
      <p:ext uri="{BB962C8B-B14F-4D97-AF65-F5344CB8AC3E}">
        <p14:creationId xmlns:p14="http://schemas.microsoft.com/office/powerpoint/2010/main" val="2344657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DD49BE51-8B69-C34D-BD2C-5977C83213C3}"/>
              </a:ext>
            </a:extLst>
          </p:cNvPr>
          <p:cNvSpPr/>
          <p:nvPr/>
        </p:nvSpPr>
        <p:spPr>
          <a:xfrm>
            <a:off x="226031" y="1512348"/>
            <a:ext cx="8917969" cy="4308872"/>
          </a:xfrm>
          <a:prstGeom prst="rect">
            <a:avLst/>
          </a:prstGeom>
        </p:spPr>
        <p:txBody>
          <a:bodyPr wrap="square">
            <a:spAutoFit/>
          </a:bodyPr>
          <a:lstStyle/>
          <a:p>
            <a:pPr marL="261938" indent="-261938">
              <a:spcBef>
                <a:spcPts val="1200"/>
              </a:spcBef>
              <a:buFont typeface="Arial" panose="020B0604020202020204" pitchFamily="34" charset="0"/>
              <a:buChar char="•"/>
              <a:defRPr/>
            </a:pPr>
            <a:r>
              <a:rPr lang="it-IT" altLang="en-US" sz="2800" dirty="0">
                <a:latin typeface="Arial" panose="020B0604020202020204" pitchFamily="34" charset="0"/>
                <a:ea typeface="Tahoma" panose="020B0604030504040204" pitchFamily="34" charset="0"/>
                <a:cs typeface="Arial" panose="020B0604020202020204" pitchFamily="34" charset="0"/>
              </a:rPr>
              <a:t>Valutazioni </a:t>
            </a:r>
            <a:r>
              <a:rPr lang="it-IT" altLang="en-US" sz="2800" u="sng" dirty="0">
                <a:latin typeface="Arial" panose="020B0604020202020204" pitchFamily="34" charset="0"/>
                <a:ea typeface="Tahoma" panose="020B0604030504040204" pitchFamily="34" charset="0"/>
                <a:cs typeface="Arial" panose="020B0604020202020204" pitchFamily="34" charset="0"/>
              </a:rPr>
              <a:t>soggettive.</a:t>
            </a:r>
          </a:p>
          <a:p>
            <a:pPr marL="261938" indent="-261938">
              <a:spcBef>
                <a:spcPts val="1200"/>
              </a:spcBef>
              <a:buFont typeface="Arial" panose="020B0604020202020204" pitchFamily="34" charset="0"/>
              <a:buChar char="•"/>
              <a:defRPr/>
            </a:pPr>
            <a:endParaRPr lang="it-IT" altLang="en-US" sz="2800" u="sng" dirty="0">
              <a:latin typeface="Arial" panose="020B0604020202020204" pitchFamily="34" charset="0"/>
              <a:ea typeface="Tahoma" panose="020B0604030504040204" pitchFamily="34" charset="0"/>
              <a:cs typeface="Arial" panose="020B0604020202020204" pitchFamily="34" charset="0"/>
            </a:endParaRPr>
          </a:p>
          <a:p>
            <a:pPr marL="261938" indent="-261938">
              <a:spcBef>
                <a:spcPts val="1200"/>
              </a:spcBef>
              <a:buFont typeface="Arial" panose="020B0604020202020204" pitchFamily="34" charset="0"/>
              <a:buChar char="•"/>
              <a:defRPr/>
            </a:pPr>
            <a:r>
              <a:rPr lang="en-IE" altLang="en-US" sz="2800" dirty="0">
                <a:highlight>
                  <a:srgbClr val="FFFF00"/>
                </a:highlight>
                <a:latin typeface="Arial" panose="020B0604020202020204" pitchFamily="34" charset="0"/>
                <a:ea typeface="Tahoma" panose="020B0604030504040204" pitchFamily="34" charset="0"/>
                <a:cs typeface="Arial" panose="020B0604020202020204" pitchFamily="34" charset="0"/>
              </a:rPr>
              <a:t>output </a:t>
            </a:r>
            <a:r>
              <a:rPr lang="en-IE" altLang="en-US" sz="2800" dirty="0" err="1">
                <a:highlight>
                  <a:srgbClr val="FFFF00"/>
                </a:highlight>
                <a:latin typeface="Arial" panose="020B0604020202020204" pitchFamily="34" charset="0"/>
                <a:ea typeface="Tahoma" panose="020B0604030504040204" pitchFamily="34" charset="0"/>
                <a:cs typeface="Arial" panose="020B0604020202020204" pitchFamily="34" charset="0"/>
              </a:rPr>
              <a:t>grezzo</a:t>
            </a:r>
            <a:r>
              <a:rPr lang="en-IE" altLang="en-US" sz="2800" dirty="0">
                <a:highlight>
                  <a:srgbClr val="FFFF00"/>
                </a:highlight>
                <a:latin typeface="Arial" panose="020B0604020202020204" pitchFamily="34" charset="0"/>
                <a:ea typeface="Tahoma" panose="020B0604030504040204" pitchFamily="34" charset="0"/>
                <a:cs typeface="Arial" panose="020B0604020202020204" pitchFamily="34" charset="0"/>
              </a:rPr>
              <a:t> di </a:t>
            </a:r>
            <a:r>
              <a:rPr lang="en-IE" altLang="en-US" sz="2800" dirty="0" err="1">
                <a:highlight>
                  <a:srgbClr val="FFFF00"/>
                </a:highlight>
                <a:latin typeface="Arial" panose="020B0604020202020204" pitchFamily="34" charset="0"/>
                <a:ea typeface="Tahoma" panose="020B0604030504040204" pitchFamily="34" charset="0"/>
                <a:cs typeface="Arial" panose="020B0604020202020204" pitchFamily="34" charset="0"/>
              </a:rPr>
              <a:t>DeepL</a:t>
            </a:r>
            <a:r>
              <a:rPr lang="en-IE" altLang="en-US" sz="2800" dirty="0">
                <a:highlight>
                  <a:srgbClr val="FFFF00"/>
                </a:highlight>
                <a:latin typeface="Arial" panose="020B0604020202020204" pitchFamily="34" charset="0"/>
                <a:ea typeface="Tahoma" panose="020B0604030504040204" pitchFamily="34" charset="0"/>
                <a:cs typeface="Arial" panose="020B0604020202020204" pitchFamily="34" charset="0"/>
              </a:rPr>
              <a:t> VS GT ai </a:t>
            </a:r>
            <a:r>
              <a:rPr lang="en-IE" altLang="en-US" sz="2800" dirty="0" err="1">
                <a:highlight>
                  <a:srgbClr val="FFFF00"/>
                </a:highlight>
                <a:latin typeface="Arial" panose="020B0604020202020204" pitchFamily="34" charset="0"/>
                <a:ea typeface="Tahoma" panose="020B0604030504040204" pitchFamily="34" charset="0"/>
                <a:cs typeface="Arial" panose="020B0604020202020204" pitchFamily="34" charset="0"/>
              </a:rPr>
              <a:t>fini</a:t>
            </a:r>
            <a:r>
              <a:rPr lang="en-IE" altLang="en-US" sz="2800" dirty="0">
                <a:highlight>
                  <a:srgbClr val="FFFF00"/>
                </a:highlight>
                <a:latin typeface="Arial" panose="020B0604020202020204" pitchFamily="34" charset="0"/>
                <a:ea typeface="Tahoma" panose="020B0604030504040204" pitchFamily="34" charset="0"/>
                <a:cs typeface="Arial" panose="020B0604020202020204" pitchFamily="34" charset="0"/>
              </a:rPr>
              <a:t> del post-editing </a:t>
            </a:r>
            <a:r>
              <a:rPr lang="en-IE" altLang="en-US" sz="2800" dirty="0" err="1">
                <a:highlight>
                  <a:srgbClr val="FFFF00"/>
                </a:highlight>
                <a:latin typeface="Arial" panose="020B0604020202020204" pitchFamily="34" charset="0"/>
                <a:ea typeface="Tahoma" panose="020B0604030504040204" pitchFamily="34" charset="0"/>
                <a:cs typeface="Arial" panose="020B0604020202020204" pitchFamily="34" charset="0"/>
              </a:rPr>
              <a:t>completo</a:t>
            </a:r>
            <a:r>
              <a:rPr lang="en-IE" altLang="en-US" sz="2800" dirty="0">
                <a:highlight>
                  <a:srgbClr val="FFFF00"/>
                </a:highlight>
                <a:latin typeface="Arial" panose="020B0604020202020204" pitchFamily="34" charset="0"/>
                <a:ea typeface="Tahoma" panose="020B0604030504040204" pitchFamily="34" charset="0"/>
                <a:cs typeface="Arial" panose="020B0604020202020204" pitchFamily="34" charset="0"/>
              </a:rPr>
              <a:t>?</a:t>
            </a:r>
          </a:p>
          <a:p>
            <a:pPr>
              <a:spcBef>
                <a:spcPts val="1200"/>
              </a:spcBef>
              <a:defRPr/>
            </a:pPr>
            <a:endParaRPr lang="en-IE" altLang="en-US" sz="2800" dirty="0">
              <a:latin typeface="Arial" panose="020B0604020202020204" pitchFamily="34" charset="0"/>
              <a:ea typeface="Tahoma" panose="020B0604030504040204" pitchFamily="34" charset="0"/>
              <a:cs typeface="Arial" panose="020B0604020202020204" pitchFamily="34" charset="0"/>
            </a:endParaRPr>
          </a:p>
          <a:p>
            <a:pPr marL="166688">
              <a:spcBef>
                <a:spcPts val="1200"/>
              </a:spcBef>
              <a:buSzPct val="60000"/>
              <a:defRPr/>
            </a:pPr>
            <a:endParaRPr lang="it-IT" altLang="en-US" sz="2800" dirty="0">
              <a:latin typeface="Arial" panose="020B0604020202020204" pitchFamily="34" charset="0"/>
              <a:ea typeface="Tahoma" panose="020B0604030504040204" pitchFamily="34" charset="0"/>
              <a:cs typeface="Arial" panose="020B0604020202020204" pitchFamily="34" charset="0"/>
            </a:endParaRPr>
          </a:p>
          <a:p>
            <a:pPr marL="166688">
              <a:spcBef>
                <a:spcPts val="1200"/>
              </a:spcBef>
              <a:buSzPct val="60000"/>
              <a:defRPr/>
            </a:pPr>
            <a:r>
              <a:rPr lang="it-IT" altLang="en-US" sz="2800" dirty="0">
                <a:latin typeface="Arial" panose="020B0604020202020204" pitchFamily="34" charset="0"/>
                <a:ea typeface="Tahoma" panose="020B0604030504040204" pitchFamily="34" charset="0"/>
                <a:cs typeface="Arial" panose="020B0604020202020204" pitchFamily="34" charset="0"/>
              </a:rPr>
              <a:t>Ma </a:t>
            </a:r>
            <a:r>
              <a:rPr lang="it-IT" altLang="en-US" sz="2800" b="1" u="sng" dirty="0">
                <a:latin typeface="Arial" panose="020B0604020202020204" pitchFamily="34" charset="0"/>
                <a:ea typeface="Tahoma" panose="020B0604030504040204" pitchFamily="34" charset="0"/>
                <a:cs typeface="Arial" panose="020B0604020202020204" pitchFamily="34" charset="0"/>
              </a:rPr>
              <a:t>non</a:t>
            </a:r>
            <a:r>
              <a:rPr lang="it-IT" altLang="en-US" sz="2800" dirty="0">
                <a:latin typeface="Arial" panose="020B0604020202020204" pitchFamily="34" charset="0"/>
                <a:ea typeface="Tahoma" panose="020B0604030504040204" pitchFamily="34" charset="0"/>
                <a:cs typeface="Arial" panose="020B0604020202020204" pitchFamily="34" charset="0"/>
              </a:rPr>
              <a:t> si può concludere che un sistema</a:t>
            </a:r>
            <a:br>
              <a:rPr lang="it-IT" altLang="en-US" sz="2800" dirty="0">
                <a:latin typeface="Arial" panose="020B0604020202020204" pitchFamily="34" charset="0"/>
                <a:ea typeface="Tahoma" panose="020B0604030504040204" pitchFamily="34" charset="0"/>
                <a:cs typeface="Arial" panose="020B0604020202020204" pitchFamily="34" charset="0"/>
              </a:rPr>
            </a:br>
            <a:r>
              <a:rPr lang="it-IT" altLang="en-US" sz="2800" dirty="0">
                <a:latin typeface="Arial" panose="020B0604020202020204" pitchFamily="34" charset="0"/>
                <a:ea typeface="Tahoma" panose="020B0604030504040204" pitchFamily="34" charset="0"/>
                <a:cs typeface="Arial" panose="020B0604020202020204" pitchFamily="34" charset="0"/>
              </a:rPr>
              <a:t>è migliore dell’altro sempre o in generale.</a:t>
            </a:r>
          </a:p>
        </p:txBody>
      </p:sp>
      <p:pic>
        <p:nvPicPr>
          <p:cNvPr id="5" name="Immagine 4">
            <a:extLst>
              <a:ext uri="{FF2B5EF4-FFF2-40B4-BE49-F238E27FC236}">
                <a16:creationId xmlns:a16="http://schemas.microsoft.com/office/drawing/2014/main" id="{A86783AD-37B9-D243-97F8-B02385D824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89807" y="333394"/>
            <a:ext cx="4654193" cy="1796389"/>
          </a:xfrm>
          <a:prstGeom prst="rect">
            <a:avLst/>
          </a:prstGeom>
        </p:spPr>
      </p:pic>
      <p:pic>
        <p:nvPicPr>
          <p:cNvPr id="4" name="Immagine 3">
            <a:extLst>
              <a:ext uri="{FF2B5EF4-FFF2-40B4-BE49-F238E27FC236}">
                <a16:creationId xmlns:a16="http://schemas.microsoft.com/office/drawing/2014/main" id="{68AA902F-AE5D-EB4C-AD9C-F51218945B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9416" y="4686964"/>
            <a:ext cx="1317375" cy="1317375"/>
          </a:xfrm>
          <a:prstGeom prst="rect">
            <a:avLst/>
          </a:prstGeom>
        </p:spPr>
      </p:pic>
    </p:spTree>
    <p:extLst>
      <p:ext uri="{BB962C8B-B14F-4D97-AF65-F5344CB8AC3E}">
        <p14:creationId xmlns:p14="http://schemas.microsoft.com/office/powerpoint/2010/main" val="422510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rmAutofit/>
          </a:bodyPr>
          <a:lstStyle/>
          <a:p>
            <a:pPr algn="ctr"/>
            <a:r>
              <a:rPr lang="it-IT" sz="4000" b="1" dirty="0">
                <a:latin typeface="Arial" panose="020B0604020202020204" pitchFamily="34" charset="0"/>
                <a:cs typeface="Arial" panose="020B0604020202020204" pitchFamily="34" charset="0"/>
              </a:rPr>
              <a:t>1. CONFRONTO</a:t>
            </a:r>
            <a:br>
              <a:rPr lang="it-IT" sz="3600" dirty="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86A682AC-D393-7F4C-B163-D4A80991DADB}"/>
              </a:ext>
            </a:extLst>
          </p:cNvPr>
          <p:cNvSpPr/>
          <p:nvPr/>
        </p:nvSpPr>
        <p:spPr>
          <a:xfrm>
            <a:off x="252680" y="1488259"/>
            <a:ext cx="8706385" cy="923330"/>
          </a:xfrm>
          <a:prstGeom prst="rect">
            <a:avLst/>
          </a:prstGeom>
          <a:solidFill>
            <a:schemeClr val="accent6">
              <a:lumMod val="40000"/>
              <a:lumOff val="60000"/>
            </a:schemeClr>
          </a:solidFill>
          <a:ln>
            <a:solidFill>
              <a:schemeClr val="tx1"/>
            </a:solidFill>
          </a:ln>
        </p:spPr>
        <p:txBody>
          <a:bodyPr wrap="square">
            <a:spAutoFit/>
          </a:bodyPr>
          <a:lstStyle/>
          <a:p>
            <a:pPr algn="just"/>
            <a:r>
              <a:rPr lang="it-IT" dirty="0">
                <a:solidFill>
                  <a:srgbClr val="000000"/>
                </a:solidFill>
                <a:latin typeface="Arial" panose="020B0604020202020204" pitchFamily="34" charset="0"/>
                <a:cs typeface="Arial" panose="020B0604020202020204" pitchFamily="34" charset="0"/>
              </a:rPr>
              <a:t>Effettuare un raffronto sistematico per valutare i due output grezzi in italiano forniti da Google Translate e DeepL, riportati nelle colonne laterali, con l’input in inglese inserito nella colonna centrale della tabella precedente. </a:t>
            </a:r>
            <a:endParaRPr lang="it-IT" dirty="0">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FF034CAE-FD72-AF4E-AC6D-D95C746D88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92469"/>
            <a:ext cx="9144000" cy="4215569"/>
          </a:xfrm>
          <a:prstGeom prst="rect">
            <a:avLst/>
          </a:prstGeom>
        </p:spPr>
      </p:pic>
      <p:sp>
        <p:nvSpPr>
          <p:cNvPr id="12" name="Rettangolo 11">
            <a:extLst>
              <a:ext uri="{FF2B5EF4-FFF2-40B4-BE49-F238E27FC236}">
                <a16:creationId xmlns:a16="http://schemas.microsoft.com/office/drawing/2014/main" id="{D472AF9B-BC25-5B49-8113-C96B2560D837}"/>
              </a:ext>
            </a:extLst>
          </p:cNvPr>
          <p:cNvSpPr/>
          <p:nvPr/>
        </p:nvSpPr>
        <p:spPr>
          <a:xfrm>
            <a:off x="3154166" y="2568540"/>
            <a:ext cx="2804845" cy="4098402"/>
          </a:xfrm>
          <a:prstGeom prst="rect">
            <a:avLst/>
          </a:prstGeom>
          <a:no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5756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rmAutofit/>
          </a:bodyPr>
          <a:lstStyle/>
          <a:p>
            <a:pPr algn="ctr"/>
            <a:r>
              <a:rPr lang="it-IT" sz="3600" b="1" dirty="0">
                <a:latin typeface="Arial" panose="020B0604020202020204" pitchFamily="34" charset="0"/>
                <a:cs typeface="Arial" panose="020B0604020202020204" pitchFamily="34" charset="0"/>
              </a:rPr>
              <a:t>1. CONFRONTO (come?)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86A682AC-D393-7F4C-B163-D4A80991DADB}"/>
              </a:ext>
            </a:extLst>
          </p:cNvPr>
          <p:cNvSpPr/>
          <p:nvPr/>
        </p:nvSpPr>
        <p:spPr>
          <a:xfrm>
            <a:off x="252680" y="1488259"/>
            <a:ext cx="8706385" cy="923330"/>
          </a:xfrm>
          <a:prstGeom prst="rect">
            <a:avLst/>
          </a:prstGeom>
          <a:noFill/>
          <a:ln>
            <a:solidFill>
              <a:schemeClr val="tx1"/>
            </a:solidFill>
          </a:ln>
        </p:spPr>
        <p:txBody>
          <a:bodyPr wrap="square">
            <a:spAutoFit/>
          </a:bodyPr>
          <a:lstStyle/>
          <a:p>
            <a:pPr algn="just"/>
            <a:r>
              <a:rPr lang="it-IT" dirty="0">
                <a:solidFill>
                  <a:srgbClr val="000000"/>
                </a:solidFill>
                <a:latin typeface="Arial" panose="020B0604020202020204" pitchFamily="34" charset="0"/>
                <a:cs typeface="Arial" panose="020B0604020202020204" pitchFamily="34" charset="0"/>
              </a:rPr>
              <a:t>Effettuare un raffronto sistematico per valutare i due output grezzi in italiano forniti da Google Translate e DeepL, riportati nelle colonne laterali, con l’input in inglese inserito nella colonna centrale della tabella precedente. </a:t>
            </a:r>
            <a:endParaRPr lang="it-IT" dirty="0">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EF6861EB-DE5B-4D41-B0F5-6705F8F8460A}"/>
              </a:ext>
            </a:extLst>
          </p:cNvPr>
          <p:cNvSpPr txBox="1"/>
          <p:nvPr/>
        </p:nvSpPr>
        <p:spPr>
          <a:xfrm>
            <a:off x="252680" y="2605090"/>
            <a:ext cx="5137077" cy="4154984"/>
          </a:xfrm>
          <a:prstGeom prst="rect">
            <a:avLst/>
          </a:prstGeom>
          <a:solidFill>
            <a:schemeClr val="accent6">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segmenti?</a:t>
            </a:r>
          </a:p>
          <a:p>
            <a:endParaRPr lang="it-IT"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visione d’insieme?</a:t>
            </a:r>
          </a:p>
          <a:p>
            <a:pPr marL="285750" indent="-28575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prima ENG?</a:t>
            </a:r>
          </a:p>
          <a:p>
            <a:pPr marL="285750" indent="-28575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prima ITA?</a:t>
            </a:r>
          </a:p>
          <a:p>
            <a:pPr marL="285750" indent="-285750">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altro?</a:t>
            </a:r>
          </a:p>
          <a:p>
            <a:endParaRPr lang="it-IT" sz="2400" dirty="0">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942E6EB9-C81A-F74A-9BF1-B2A2EA1459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4641" y="4456686"/>
            <a:ext cx="1925116" cy="2295679"/>
          </a:xfrm>
          <a:prstGeom prst="rect">
            <a:avLst/>
          </a:prstGeom>
          <a:ln>
            <a:solidFill>
              <a:schemeClr val="tx1"/>
            </a:solidFill>
          </a:ln>
        </p:spPr>
      </p:pic>
      <p:pic>
        <p:nvPicPr>
          <p:cNvPr id="9" name="Immagine 8">
            <a:extLst>
              <a:ext uri="{FF2B5EF4-FFF2-40B4-BE49-F238E27FC236}">
                <a16:creationId xmlns:a16="http://schemas.microsoft.com/office/drawing/2014/main" id="{5044C8B8-8405-5B4E-B56B-14E5A1116903}"/>
              </a:ext>
            </a:extLst>
          </p:cNvPr>
          <p:cNvPicPr>
            <a:picLocks noChangeAspect="1"/>
          </p:cNvPicPr>
          <p:nvPr/>
        </p:nvPicPr>
        <p:blipFill>
          <a:blip r:embed="rId3"/>
          <a:stretch>
            <a:fillRect/>
          </a:stretch>
        </p:blipFill>
        <p:spPr>
          <a:xfrm>
            <a:off x="6324743" y="2742793"/>
            <a:ext cx="2459662" cy="3407237"/>
          </a:xfrm>
          <a:prstGeom prst="rect">
            <a:avLst/>
          </a:prstGeom>
        </p:spPr>
      </p:pic>
    </p:spTree>
    <p:extLst>
      <p:ext uri="{BB962C8B-B14F-4D97-AF65-F5344CB8AC3E}">
        <p14:creationId xmlns:p14="http://schemas.microsoft.com/office/powerpoint/2010/main" val="3599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15F518-3AF4-8E48-B900-7CA360D90793}"/>
              </a:ext>
            </a:extLst>
          </p:cNvPr>
          <p:cNvSpPr>
            <a:spLocks noGrp="1"/>
          </p:cNvSpPr>
          <p:nvPr>
            <p:ph type="title"/>
          </p:nvPr>
        </p:nvSpPr>
        <p:spPr>
          <a:xfrm>
            <a:off x="628650" y="365126"/>
            <a:ext cx="8515350" cy="1325563"/>
          </a:xfrm>
        </p:spPr>
        <p:txBody>
          <a:bodyPr>
            <a:normAutofit/>
          </a:bodyPr>
          <a:lstStyle/>
          <a:p>
            <a:pPr algn="ctr"/>
            <a:r>
              <a:rPr lang="it-IT" sz="3600" b="1" dirty="0">
                <a:latin typeface="Arial" panose="020B0604020202020204" pitchFamily="34" charset="0"/>
                <a:cs typeface="Arial" panose="020B0604020202020204" pitchFamily="34" charset="0"/>
              </a:rPr>
              <a:t>1. CONFRONTO (come?)</a:t>
            </a:r>
            <a:br>
              <a:rPr lang="it-IT" sz="3200" dirty="0">
                <a:latin typeface="Arial" panose="020B060402020202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10A2CC3B-4F28-D840-A4C7-573E951EF1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03628"/>
            <a:ext cx="9144000" cy="1965782"/>
          </a:xfrm>
          <a:prstGeom prst="rect">
            <a:avLst/>
          </a:prstGeom>
        </p:spPr>
      </p:pic>
      <p:sp>
        <p:nvSpPr>
          <p:cNvPr id="9" name="Rettangolo 8">
            <a:extLst>
              <a:ext uri="{FF2B5EF4-FFF2-40B4-BE49-F238E27FC236}">
                <a16:creationId xmlns:a16="http://schemas.microsoft.com/office/drawing/2014/main" id="{CF222895-4FD6-4640-AEA8-2532AA20739B}"/>
              </a:ext>
            </a:extLst>
          </p:cNvPr>
          <p:cNvSpPr/>
          <p:nvPr/>
        </p:nvSpPr>
        <p:spPr>
          <a:xfrm>
            <a:off x="3698697" y="3030876"/>
            <a:ext cx="780836" cy="2568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953DD251-CEDC-EC42-B00C-562A475D73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1507" y="3569410"/>
            <a:ext cx="2114907" cy="1788859"/>
          </a:xfrm>
          <a:prstGeom prst="rect">
            <a:avLst/>
          </a:prstGeom>
        </p:spPr>
      </p:pic>
    </p:spTree>
    <p:extLst>
      <p:ext uri="{BB962C8B-B14F-4D97-AF65-F5344CB8AC3E}">
        <p14:creationId xmlns:p14="http://schemas.microsoft.com/office/powerpoint/2010/main" val="294290825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1913</TotalTime>
  <Words>1478</Words>
  <Application>Microsoft Macintosh PowerPoint</Application>
  <PresentationFormat>Presentazione su schermo (4:3)</PresentationFormat>
  <Paragraphs>182</Paragraphs>
  <Slides>45</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45</vt:i4>
      </vt:variant>
    </vt:vector>
  </HeadingPairs>
  <TitlesOfParts>
    <vt:vector size="51"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METODO MANUALE </vt:lpstr>
      <vt:lpstr>Presentazione standard di PowerPoint</vt:lpstr>
      <vt:lpstr>1. CONFRONTO </vt:lpstr>
      <vt:lpstr>1. CONFRONTO (come?) </vt:lpstr>
      <vt:lpstr>1. CONFRONTO (come?) </vt:lpstr>
      <vt:lpstr>1. CONFRONTO (come?) </vt:lpstr>
      <vt:lpstr>1. CONFRONTO (come?) </vt:lpstr>
      <vt:lpstr>2. IDENTIFICAZIONE ERRORI </vt:lpstr>
      <vt:lpstr>2. IDENTIFICAZIONE ERRORI </vt:lpstr>
      <vt:lpstr>2. IDENTIFICAZIONE ERRORI </vt:lpstr>
      <vt:lpstr>Presentazione standard di PowerPoint</vt:lpstr>
      <vt:lpstr>Presentazione standard di PowerPoint</vt:lpstr>
      <vt:lpstr>Presentazione standard di PowerPoint</vt:lpstr>
      <vt:lpstr>Presentazione standard di PowerPoint</vt:lpstr>
      <vt:lpstr>Presentazione standard di PowerPoint</vt:lpstr>
      <vt:lpstr>ESEMPIO DAL NOSTRO PROGETTO</vt:lpstr>
      <vt:lpstr>ESEMPIO DAL NOSTRO PROGETTO</vt:lpstr>
      <vt:lpstr>2. IDENTIFICAZIONE ERRORI </vt:lpstr>
      <vt:lpstr>Presentazione standard di PowerPoint</vt:lpstr>
      <vt:lpstr>3. IDENTIFICAZIONE RESE VALIDE </vt:lpstr>
      <vt:lpstr>3. IDENTIFICAZIONE RESE VALIDE </vt:lpstr>
      <vt:lpstr>3. IDENTIFICAZIONE RESE VALIDE </vt:lpstr>
      <vt:lpstr>ERRORI VS. RESE VALIDE </vt:lpstr>
      <vt:lpstr>ERRORI VS. RESE VALIDE </vt:lpstr>
      <vt:lpstr>ERRORI VS. RESE VALIDE </vt:lpstr>
      <vt:lpstr>ERRORI VS. RESE VALIDE </vt:lpstr>
      <vt:lpstr>ERRORI VS. RESE VALIDE </vt:lpstr>
      <vt:lpstr>4. SFORZO POST-EDITING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f.raffi@unimc.it</cp:lastModifiedBy>
  <cp:revision>887</cp:revision>
  <dcterms:created xsi:type="dcterms:W3CDTF">2020-11-25T19:23:10Z</dcterms:created>
  <dcterms:modified xsi:type="dcterms:W3CDTF">2023-03-01T15:10:14Z</dcterms:modified>
</cp:coreProperties>
</file>