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7" r:id="rId50"/>
    <p:sldId id="305" r:id="rId51"/>
  </p:sldIdLst>
  <p:sldSz cx="10083800" cy="7569200"/>
  <p:notesSz cx="100838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8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13741" y="788415"/>
            <a:ext cx="4268470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8752"/>
            <a:ext cx="705866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40916"/>
            <a:ext cx="4386453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083800" cy="75628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10816" y="598595"/>
            <a:ext cx="8866505" cy="6348095"/>
          </a:xfrm>
          <a:custGeom>
            <a:avLst/>
            <a:gdLst/>
            <a:ahLst/>
            <a:cxnLst/>
            <a:rect l="l" t="t" r="r" b="b"/>
            <a:pathLst>
              <a:path w="8866505" h="6348095">
                <a:moveTo>
                  <a:pt x="0" y="0"/>
                </a:moveTo>
                <a:lnTo>
                  <a:pt x="8866086" y="0"/>
                </a:lnTo>
                <a:lnTo>
                  <a:pt x="8866086" y="6348021"/>
                </a:lnTo>
                <a:lnTo>
                  <a:pt x="0" y="634802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3449967"/>
            <a:ext cx="756285" cy="6687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851" y="3449967"/>
            <a:ext cx="746947" cy="6687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440" y="787908"/>
            <a:ext cx="691134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8828" y="1945131"/>
            <a:ext cx="7596505" cy="435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9356"/>
            <a:ext cx="322681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9356"/>
            <a:ext cx="231927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rancesca.raffi@unimc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lywoodreporter.com/live-feed/game-thrones-top-30-characters-ranked-957542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3800" cy="7562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1294" y="1676688"/>
              <a:ext cx="6741795" cy="4211320"/>
            </a:xfrm>
            <a:custGeom>
              <a:avLst/>
              <a:gdLst/>
              <a:ahLst/>
              <a:cxnLst/>
              <a:rect l="l" t="t" r="r" b="b"/>
              <a:pathLst>
                <a:path w="6741795" h="4211320">
                  <a:moveTo>
                    <a:pt x="0" y="0"/>
                  </a:moveTo>
                  <a:lnTo>
                    <a:pt x="6741209" y="0"/>
                  </a:lnTo>
                  <a:lnTo>
                    <a:pt x="6741209" y="4210922"/>
                  </a:lnTo>
                  <a:lnTo>
                    <a:pt x="0" y="421092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" y="3449967"/>
              <a:ext cx="1835181" cy="6756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366" y="3449967"/>
              <a:ext cx="1834433" cy="6756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27418" y="382810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594" y="1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30240" y="1508252"/>
            <a:ext cx="5233035" cy="2217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10"/>
              </a:spcBef>
            </a:pP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Lingua</a:t>
            </a:r>
            <a:r>
              <a:rPr sz="4800" b="1" spc="-70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spc="10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800" b="1" spc="-7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spc="-40" dirty="0">
                <a:solidFill>
                  <a:srgbClr val="262626"/>
                </a:solidFill>
                <a:latin typeface="Times New Roman"/>
                <a:cs typeface="Times New Roman"/>
              </a:rPr>
              <a:t>traduzione </a:t>
            </a:r>
            <a:r>
              <a:rPr sz="4800" b="1" spc="50" dirty="0">
                <a:solidFill>
                  <a:srgbClr val="262626"/>
                </a:solidFill>
                <a:latin typeface="Times New Roman"/>
                <a:cs typeface="Times New Roman"/>
              </a:rPr>
              <a:t>inglese</a:t>
            </a:r>
            <a:r>
              <a:rPr sz="48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I</a:t>
            </a:r>
            <a:r>
              <a:rPr sz="48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-</a:t>
            </a:r>
            <a:r>
              <a:rPr sz="4800" b="1" spc="-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Mod. </a:t>
            </a:r>
            <a:r>
              <a:rPr sz="4800" b="1" spc="-400" dirty="0">
                <a:solidFill>
                  <a:srgbClr val="262626"/>
                </a:solidFill>
                <a:latin typeface="Times New Roman"/>
                <a:cs typeface="Times New Roman"/>
              </a:rPr>
              <a:t>A </a:t>
            </a:r>
            <a:r>
              <a:rPr sz="4800" b="1" dirty="0">
                <a:solidFill>
                  <a:srgbClr val="262626"/>
                </a:solidFill>
                <a:latin typeface="Times New Roman"/>
                <a:cs typeface="Times New Roman"/>
              </a:rPr>
              <a:t>"lingua</a:t>
            </a:r>
            <a:r>
              <a:rPr sz="48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spc="105" dirty="0">
                <a:solidFill>
                  <a:srgbClr val="262626"/>
                </a:solidFill>
                <a:latin typeface="Times New Roman"/>
                <a:cs typeface="Times New Roman"/>
              </a:rPr>
              <a:t>e</a:t>
            </a:r>
            <a:r>
              <a:rPr sz="4800" b="1" spc="-55" dirty="0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sz="4800" b="1" spc="-10" dirty="0">
                <a:solidFill>
                  <a:srgbClr val="262626"/>
                </a:solidFill>
                <a:latin typeface="Times New Roman"/>
                <a:cs typeface="Times New Roman"/>
              </a:rPr>
              <a:t>cultura"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5595" y="4471923"/>
            <a:ext cx="2682875" cy="7023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440055" algn="ctr">
              <a:lnSpc>
                <a:spcPct val="101800"/>
              </a:lnSpc>
              <a:spcBef>
                <a:spcPts val="50"/>
              </a:spcBef>
            </a:pPr>
            <a:r>
              <a:rPr sz="2200" dirty="0">
                <a:latin typeface="Times New Roman"/>
                <a:cs typeface="Times New Roman"/>
              </a:rPr>
              <a:t>Prof.</a:t>
            </a:r>
            <a:r>
              <a:rPr sz="2200" spc="-10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ssa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RAFFI </a:t>
            </a:r>
            <a:r>
              <a:rPr sz="2200" spc="-50" dirty="0">
                <a:latin typeface="Times New Roman"/>
                <a:cs typeface="Times New Roman"/>
                <a:hlinkClick r:id="rId4"/>
              </a:rPr>
              <a:t>f.raffi@unimc.it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845" y="1130808"/>
            <a:ext cx="7768590" cy="19062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sz="4100" b="0" i="1" spc="-285" dirty="0">
                <a:latin typeface="Arial"/>
                <a:cs typeface="Arial"/>
              </a:rPr>
              <a:t>Have</a:t>
            </a:r>
            <a:r>
              <a:rPr sz="4100" b="0" i="1" spc="-170" dirty="0">
                <a:latin typeface="Arial"/>
                <a:cs typeface="Arial"/>
              </a:rPr>
              <a:t> </a:t>
            </a:r>
            <a:r>
              <a:rPr sz="4100" b="0" i="1" spc="-200" dirty="0">
                <a:latin typeface="Arial"/>
                <a:cs typeface="Arial"/>
              </a:rPr>
              <a:t>you</a:t>
            </a:r>
            <a:r>
              <a:rPr sz="4100" b="0" i="1" spc="-170" dirty="0">
                <a:latin typeface="Arial"/>
                <a:cs typeface="Arial"/>
              </a:rPr>
              <a:t> </a:t>
            </a:r>
            <a:r>
              <a:rPr sz="4100" b="0" i="1" spc="-215" dirty="0">
                <a:latin typeface="Arial"/>
                <a:cs typeface="Arial"/>
              </a:rPr>
              <a:t>ever</a:t>
            </a:r>
            <a:r>
              <a:rPr sz="4100" b="0" i="1" spc="-180" dirty="0">
                <a:latin typeface="Arial"/>
                <a:cs typeface="Arial"/>
              </a:rPr>
              <a:t> </a:t>
            </a:r>
            <a:r>
              <a:rPr sz="4100" b="0" i="1" spc="-10" dirty="0">
                <a:latin typeface="Arial"/>
                <a:cs typeface="Arial"/>
              </a:rPr>
              <a:t>told</a:t>
            </a:r>
            <a:r>
              <a:rPr sz="4100" b="0" i="1" spc="-170" dirty="0">
                <a:latin typeface="Arial"/>
                <a:cs typeface="Arial"/>
              </a:rPr>
              <a:t> </a:t>
            </a:r>
            <a:r>
              <a:rPr sz="4100" b="0" i="1" spc="-254" dirty="0">
                <a:latin typeface="Arial"/>
                <a:cs typeface="Arial"/>
              </a:rPr>
              <a:t>someone</a:t>
            </a:r>
            <a:r>
              <a:rPr sz="4100" b="0" i="1" spc="-175" dirty="0">
                <a:latin typeface="Arial"/>
                <a:cs typeface="Arial"/>
              </a:rPr>
              <a:t> </a:t>
            </a:r>
            <a:r>
              <a:rPr sz="4100" b="0" i="1" spc="-200" dirty="0">
                <a:latin typeface="Arial"/>
                <a:cs typeface="Arial"/>
              </a:rPr>
              <a:t>you</a:t>
            </a:r>
            <a:r>
              <a:rPr sz="4100" b="0" i="1" spc="-170" dirty="0">
                <a:latin typeface="Arial"/>
                <a:cs typeface="Arial"/>
              </a:rPr>
              <a:t> </a:t>
            </a:r>
            <a:r>
              <a:rPr sz="4100" b="0" i="1" spc="-25" dirty="0">
                <a:latin typeface="Arial"/>
                <a:cs typeface="Arial"/>
              </a:rPr>
              <a:t>are </a:t>
            </a:r>
            <a:r>
              <a:rPr sz="4100" b="0" i="1" spc="-185" dirty="0">
                <a:latin typeface="Arial"/>
                <a:cs typeface="Arial"/>
              </a:rPr>
              <a:t>cold</a:t>
            </a:r>
            <a:r>
              <a:rPr sz="4100" b="0" i="1" spc="-170" dirty="0">
                <a:latin typeface="Arial"/>
                <a:cs typeface="Arial"/>
              </a:rPr>
              <a:t> </a:t>
            </a:r>
            <a:r>
              <a:rPr sz="4100" b="0" i="1" spc="-175" dirty="0">
                <a:latin typeface="Arial"/>
                <a:cs typeface="Arial"/>
              </a:rPr>
              <a:t>and</a:t>
            </a:r>
            <a:r>
              <a:rPr sz="4100" b="0" i="1" spc="-165" dirty="0">
                <a:latin typeface="Arial"/>
                <a:cs typeface="Arial"/>
              </a:rPr>
              <a:t> </a:t>
            </a:r>
            <a:r>
              <a:rPr sz="4100" b="0" i="1" spc="-145" dirty="0">
                <a:latin typeface="Arial"/>
                <a:cs typeface="Arial"/>
              </a:rPr>
              <a:t>intended</a:t>
            </a:r>
            <a:r>
              <a:rPr sz="4100" b="0" i="1" spc="-170" dirty="0">
                <a:latin typeface="Arial"/>
                <a:cs typeface="Arial"/>
              </a:rPr>
              <a:t> </a:t>
            </a:r>
            <a:r>
              <a:rPr sz="4100" b="0" i="1" dirty="0">
                <a:latin typeface="Arial"/>
                <a:cs typeface="Arial"/>
              </a:rPr>
              <a:t>for</a:t>
            </a:r>
            <a:r>
              <a:rPr sz="4100" b="0" i="1" spc="-180" dirty="0">
                <a:latin typeface="Arial"/>
                <a:cs typeface="Arial"/>
              </a:rPr>
              <a:t> </a:t>
            </a:r>
            <a:r>
              <a:rPr sz="4100" b="0" i="1" spc="-110" dirty="0">
                <a:latin typeface="Arial"/>
                <a:cs typeface="Arial"/>
              </a:rPr>
              <a:t>them</a:t>
            </a:r>
            <a:r>
              <a:rPr sz="4100" b="0" i="1" spc="-150" dirty="0">
                <a:latin typeface="Arial"/>
                <a:cs typeface="Arial"/>
              </a:rPr>
              <a:t> </a:t>
            </a:r>
            <a:r>
              <a:rPr sz="4100" b="0" i="1" dirty="0">
                <a:latin typeface="Arial"/>
                <a:cs typeface="Arial"/>
              </a:rPr>
              <a:t>to</a:t>
            </a:r>
            <a:r>
              <a:rPr sz="4100" b="0" i="1" spc="-175" dirty="0">
                <a:latin typeface="Arial"/>
                <a:cs typeface="Arial"/>
              </a:rPr>
              <a:t> </a:t>
            </a:r>
            <a:r>
              <a:rPr sz="4100" b="0" i="1" spc="-265" dirty="0">
                <a:latin typeface="Arial"/>
                <a:cs typeface="Arial"/>
              </a:rPr>
              <a:t>close </a:t>
            </a:r>
            <a:r>
              <a:rPr sz="4100" b="0" i="1" spc="-85" dirty="0">
                <a:latin typeface="Arial"/>
                <a:cs typeface="Arial"/>
              </a:rPr>
              <a:t>the</a:t>
            </a:r>
            <a:r>
              <a:rPr sz="4100" b="0" i="1" spc="-190" dirty="0">
                <a:latin typeface="Arial"/>
                <a:cs typeface="Arial"/>
              </a:rPr>
              <a:t> </a:t>
            </a:r>
            <a:r>
              <a:rPr sz="4100" b="0" i="1" spc="-285" dirty="0">
                <a:latin typeface="Arial"/>
                <a:cs typeface="Arial"/>
              </a:rPr>
              <a:t>window?…</a:t>
            </a:r>
            <a:endParaRPr sz="4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8849" y="3268907"/>
            <a:ext cx="4330700" cy="3253104"/>
            <a:chOff x="4578849" y="3268907"/>
            <a:chExt cx="4330700" cy="32531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8374" y="3278432"/>
              <a:ext cx="4311362" cy="32335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83611" y="3273670"/>
              <a:ext cx="4321175" cy="3243580"/>
            </a:xfrm>
            <a:custGeom>
              <a:avLst/>
              <a:gdLst/>
              <a:ahLst/>
              <a:cxnLst/>
              <a:rect l="l" t="t" r="r" b="b"/>
              <a:pathLst>
                <a:path w="4321175" h="3243579">
                  <a:moveTo>
                    <a:pt x="0" y="0"/>
                  </a:moveTo>
                  <a:lnTo>
                    <a:pt x="4320888" y="0"/>
                  </a:lnTo>
                  <a:lnTo>
                    <a:pt x="4320888" y="3243048"/>
                  </a:lnTo>
                  <a:lnTo>
                    <a:pt x="0" y="32430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191596" y="2557355"/>
            <a:ext cx="1547495" cy="1403350"/>
          </a:xfrm>
          <a:custGeom>
            <a:avLst/>
            <a:gdLst/>
            <a:ahLst/>
            <a:cxnLst/>
            <a:rect l="l" t="t" r="r" b="b"/>
            <a:pathLst>
              <a:path w="1547495" h="1403350">
                <a:moveTo>
                  <a:pt x="92829" y="1165189"/>
                </a:moveTo>
                <a:lnTo>
                  <a:pt x="0" y="1403317"/>
                </a:lnTo>
                <a:lnTo>
                  <a:pt x="246200" y="1334704"/>
                </a:lnTo>
                <a:lnTo>
                  <a:pt x="227071" y="1313561"/>
                </a:lnTo>
                <a:lnTo>
                  <a:pt x="139359" y="1313561"/>
                </a:lnTo>
                <a:lnTo>
                  <a:pt x="125179" y="1310059"/>
                </a:lnTo>
                <a:lnTo>
                  <a:pt x="113009" y="1301070"/>
                </a:lnTo>
                <a:lnTo>
                  <a:pt x="105280" y="1288064"/>
                </a:lnTo>
                <a:lnTo>
                  <a:pt x="103210" y="1273606"/>
                </a:lnTo>
                <a:lnTo>
                  <a:pt x="106712" y="1259426"/>
                </a:lnTo>
                <a:lnTo>
                  <a:pt x="115700" y="1247255"/>
                </a:lnTo>
                <a:lnTo>
                  <a:pt x="143953" y="1221694"/>
                </a:lnTo>
                <a:lnTo>
                  <a:pt x="92829" y="1165189"/>
                </a:lnTo>
                <a:close/>
              </a:path>
              <a:path w="1547495" h="1403350">
                <a:moveTo>
                  <a:pt x="143953" y="1221694"/>
                </a:moveTo>
                <a:lnTo>
                  <a:pt x="115700" y="1247255"/>
                </a:lnTo>
                <a:lnTo>
                  <a:pt x="106712" y="1259426"/>
                </a:lnTo>
                <a:lnTo>
                  <a:pt x="103210" y="1273606"/>
                </a:lnTo>
                <a:lnTo>
                  <a:pt x="105280" y="1288064"/>
                </a:lnTo>
                <a:lnTo>
                  <a:pt x="113009" y="1301070"/>
                </a:lnTo>
                <a:lnTo>
                  <a:pt x="125179" y="1310059"/>
                </a:lnTo>
                <a:lnTo>
                  <a:pt x="139359" y="1313561"/>
                </a:lnTo>
                <a:lnTo>
                  <a:pt x="153818" y="1311491"/>
                </a:lnTo>
                <a:lnTo>
                  <a:pt x="166824" y="1303761"/>
                </a:lnTo>
                <a:lnTo>
                  <a:pt x="195077" y="1278199"/>
                </a:lnTo>
                <a:lnTo>
                  <a:pt x="143953" y="1221694"/>
                </a:lnTo>
                <a:close/>
              </a:path>
              <a:path w="1547495" h="1403350">
                <a:moveTo>
                  <a:pt x="195077" y="1278199"/>
                </a:moveTo>
                <a:lnTo>
                  <a:pt x="166824" y="1303761"/>
                </a:lnTo>
                <a:lnTo>
                  <a:pt x="153818" y="1311491"/>
                </a:lnTo>
                <a:lnTo>
                  <a:pt x="139359" y="1313561"/>
                </a:lnTo>
                <a:lnTo>
                  <a:pt x="227071" y="1313561"/>
                </a:lnTo>
                <a:lnTo>
                  <a:pt x="195077" y="1278199"/>
                </a:lnTo>
                <a:close/>
              </a:path>
              <a:path w="1547495" h="1403350">
                <a:moveTo>
                  <a:pt x="1510879" y="0"/>
                </a:moveTo>
                <a:lnTo>
                  <a:pt x="1496421" y="2070"/>
                </a:lnTo>
                <a:lnTo>
                  <a:pt x="1483415" y="9799"/>
                </a:lnTo>
                <a:lnTo>
                  <a:pt x="143953" y="1221694"/>
                </a:lnTo>
                <a:lnTo>
                  <a:pt x="195077" y="1278199"/>
                </a:lnTo>
                <a:lnTo>
                  <a:pt x="1534538" y="66304"/>
                </a:lnTo>
                <a:lnTo>
                  <a:pt x="1543527" y="54134"/>
                </a:lnTo>
                <a:lnTo>
                  <a:pt x="1547029" y="39954"/>
                </a:lnTo>
                <a:lnTo>
                  <a:pt x="1544959" y="25496"/>
                </a:lnTo>
                <a:lnTo>
                  <a:pt x="1537229" y="12490"/>
                </a:lnTo>
                <a:lnTo>
                  <a:pt x="1525059" y="3502"/>
                </a:lnTo>
                <a:lnTo>
                  <a:pt x="1510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8828" y="1930908"/>
            <a:ext cx="646874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7645" algn="l"/>
              </a:tabLst>
            </a:pPr>
            <a:r>
              <a:rPr sz="3800" b="1" spc="-80" dirty="0">
                <a:latin typeface="Times New Roman"/>
                <a:cs typeface="Times New Roman"/>
              </a:rPr>
              <a:t>Sub-</a:t>
            </a:r>
            <a:r>
              <a:rPr sz="3800" b="1" dirty="0">
                <a:latin typeface="Times New Roman"/>
                <a:cs typeface="Times New Roman"/>
              </a:rPr>
              <a:t>fields</a:t>
            </a:r>
            <a:r>
              <a:rPr sz="3800" b="1" spc="-75" dirty="0">
                <a:latin typeface="Times New Roman"/>
                <a:cs typeface="Times New Roman"/>
              </a:rPr>
              <a:t> </a:t>
            </a:r>
            <a:r>
              <a:rPr sz="3800" b="1" spc="-25" dirty="0">
                <a:latin typeface="Times New Roman"/>
                <a:cs typeface="Times New Roman"/>
              </a:rPr>
              <a:t>of</a:t>
            </a:r>
            <a:r>
              <a:rPr sz="3800" b="1" dirty="0">
                <a:latin typeface="Times New Roman"/>
                <a:cs typeface="Times New Roman"/>
              </a:rPr>
              <a:t>	</a:t>
            </a:r>
            <a:r>
              <a:rPr sz="3800" b="1" spc="-10" dirty="0">
                <a:latin typeface="Times New Roman"/>
                <a:cs typeface="Times New Roman"/>
              </a:rPr>
              <a:t>Linguistics: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  <a:tab pos="5185410" algn="l"/>
              </a:tabLst>
            </a:pPr>
            <a:r>
              <a:rPr sz="3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MORPHOLOGY</a:t>
            </a:r>
            <a:r>
              <a:rPr sz="3800" spc="-65" dirty="0">
                <a:latin typeface="Times New Roman"/>
                <a:cs typeface="Times New Roman"/>
              </a:rPr>
              <a:t>:</a:t>
            </a:r>
            <a:r>
              <a:rPr sz="3800" spc="-16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Ch</a:t>
            </a:r>
            <a:r>
              <a:rPr sz="3800" spc="-25" dirty="0">
                <a:latin typeface="Arial"/>
                <a:cs typeface="Arial"/>
              </a:rPr>
              <a:t>.</a:t>
            </a:r>
            <a:r>
              <a:rPr sz="3800" dirty="0">
                <a:latin typeface="Arial"/>
                <a:cs typeface="Arial"/>
              </a:rPr>
              <a:t>	14-</a:t>
            </a:r>
            <a:r>
              <a:rPr sz="3800" spc="-25" dirty="0">
                <a:latin typeface="Arial"/>
                <a:cs typeface="Arial"/>
              </a:rPr>
              <a:t>15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800" spc="-160" dirty="0">
                <a:latin typeface="Times New Roman"/>
                <a:cs typeface="Times New Roman"/>
              </a:rPr>
              <a:t>SYNTAX:</a:t>
            </a:r>
            <a:r>
              <a:rPr sz="3800" spc="-80" dirty="0">
                <a:latin typeface="Times New Roman"/>
                <a:cs typeface="Times New Roman"/>
              </a:rPr>
              <a:t> </a:t>
            </a:r>
            <a:r>
              <a:rPr sz="3800" spc="-20" dirty="0">
                <a:latin typeface="Times New Roman"/>
                <a:cs typeface="Times New Roman"/>
              </a:rPr>
              <a:t>Ch.</a:t>
            </a:r>
            <a:r>
              <a:rPr sz="3800" spc="-175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16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44343" y="4098253"/>
            <a:ext cx="2127250" cy="2533650"/>
            <a:chOff x="7044343" y="4098253"/>
            <a:chExt cx="2127250" cy="2533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3868" y="4107778"/>
              <a:ext cx="2107778" cy="25139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49106" y="4103015"/>
              <a:ext cx="2117725" cy="2524125"/>
            </a:xfrm>
            <a:custGeom>
              <a:avLst/>
              <a:gdLst/>
              <a:ahLst/>
              <a:cxnLst/>
              <a:rect l="l" t="t" r="r" b="b"/>
              <a:pathLst>
                <a:path w="2117725" h="2524125">
                  <a:moveTo>
                    <a:pt x="0" y="0"/>
                  </a:moveTo>
                  <a:lnTo>
                    <a:pt x="2117303" y="0"/>
                  </a:lnTo>
                  <a:lnTo>
                    <a:pt x="2117303" y="2523513"/>
                  </a:lnTo>
                  <a:lnTo>
                    <a:pt x="0" y="25235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SUB-</a:t>
            </a:r>
            <a:r>
              <a:rPr sz="3800" dirty="0"/>
              <a:t>FIELDS</a:t>
            </a:r>
            <a:r>
              <a:rPr sz="3800" spc="-40" dirty="0"/>
              <a:t> </a:t>
            </a:r>
            <a:r>
              <a:rPr sz="3800" dirty="0"/>
              <a:t>OF</a:t>
            </a:r>
            <a:r>
              <a:rPr sz="3800" spc="-30" dirty="0"/>
              <a:t> </a:t>
            </a:r>
            <a:r>
              <a:rPr sz="3800" spc="-10" dirty="0"/>
              <a:t>LINGUISTICS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988828" y="2313939"/>
            <a:ext cx="8214995" cy="26136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43230" marR="5080" indent="-43053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43230" algn="l"/>
                <a:tab pos="443865" algn="l"/>
                <a:tab pos="974090" algn="l"/>
                <a:tab pos="5154930" algn="l"/>
              </a:tabLst>
            </a:pPr>
            <a:r>
              <a:rPr sz="3400" spc="-60" dirty="0">
                <a:latin typeface="Times New Roman"/>
                <a:cs typeface="Times New Roman"/>
              </a:rPr>
              <a:t>Morphology:</a:t>
            </a:r>
            <a:r>
              <a:rPr sz="3400" spc="-1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110" dirty="0">
                <a:latin typeface="Times New Roman"/>
                <a:cs typeface="Times New Roman"/>
              </a:rPr>
              <a:t> 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sz="3400" b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the</a:t>
            </a:r>
            <a:r>
              <a:rPr sz="3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words</a:t>
            </a:r>
            <a:r>
              <a:rPr sz="3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of </a:t>
            </a:r>
            <a:r>
              <a:rPr sz="3400" spc="-105" dirty="0">
                <a:latin typeface="Times New Roman"/>
                <a:cs typeface="Times New Roman"/>
              </a:rPr>
              <a:t>Language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or</a:t>
            </a:r>
            <a:r>
              <a:rPr sz="3400" spc="-75" dirty="0">
                <a:latin typeface="Times New Roman"/>
                <a:cs typeface="Times New Roman"/>
              </a:rPr>
              <a:t> </a:t>
            </a:r>
            <a:r>
              <a:rPr sz="3400" spc="-85" dirty="0">
                <a:latin typeface="Times New Roman"/>
                <a:cs typeface="Times New Roman"/>
              </a:rPr>
              <a:t>deals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spc="-40" dirty="0">
                <a:latin typeface="Times New Roman"/>
                <a:cs typeface="Times New Roman"/>
              </a:rPr>
              <a:t>with</a:t>
            </a:r>
            <a:r>
              <a:rPr sz="3400" spc="-7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80" dirty="0">
                <a:latin typeface="Times New Roman"/>
                <a:cs typeface="Times New Roman"/>
              </a:rPr>
              <a:t> </a:t>
            </a:r>
            <a:r>
              <a:rPr sz="3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internal</a:t>
            </a:r>
            <a:r>
              <a:rPr sz="3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structure</a:t>
            </a:r>
            <a:r>
              <a:rPr sz="3400" b="1" spc="-30" dirty="0">
                <a:latin typeface="Times New Roman"/>
                <a:cs typeface="Times New Roman"/>
              </a:rPr>
              <a:t> </a:t>
            </a:r>
            <a:r>
              <a:rPr sz="3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words</a:t>
            </a:r>
            <a:r>
              <a:rPr sz="3400" spc="-10" dirty="0"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05410" algn="ctr">
              <a:lnSpc>
                <a:spcPct val="100000"/>
              </a:lnSpc>
            </a:pPr>
            <a:r>
              <a:rPr sz="3400" b="1" spc="-25" dirty="0">
                <a:latin typeface="Times New Roman"/>
                <a:cs typeface="Times New Roman"/>
              </a:rPr>
              <a:t>WHAT</a:t>
            </a:r>
            <a:r>
              <a:rPr sz="3400" b="1" spc="-190" dirty="0">
                <a:latin typeface="Times New Roman"/>
                <a:cs typeface="Times New Roman"/>
              </a:rPr>
              <a:t> </a:t>
            </a:r>
            <a:r>
              <a:rPr sz="3400" b="1" dirty="0">
                <a:latin typeface="Times New Roman"/>
                <a:cs typeface="Times New Roman"/>
              </a:rPr>
              <a:t>IS</a:t>
            </a:r>
            <a:r>
              <a:rPr sz="3400" b="1" spc="-150" dirty="0">
                <a:latin typeface="Times New Roman"/>
                <a:cs typeface="Times New Roman"/>
              </a:rPr>
              <a:t> </a:t>
            </a:r>
            <a:r>
              <a:rPr sz="3400" b="1" spc="-250" dirty="0">
                <a:latin typeface="Times New Roman"/>
                <a:cs typeface="Times New Roman"/>
              </a:rPr>
              <a:t>A</a:t>
            </a:r>
            <a:r>
              <a:rPr sz="3400" b="1" spc="-10" dirty="0">
                <a:latin typeface="Times New Roman"/>
                <a:cs typeface="Times New Roman"/>
              </a:rPr>
              <a:t> WORD?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2032" y="788415"/>
            <a:ext cx="429069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6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spc="-270" dirty="0"/>
              <a:t>A</a:t>
            </a:r>
            <a:r>
              <a:rPr spc="40" dirty="0"/>
              <a:t> </a:t>
            </a:r>
            <a:r>
              <a:rPr spc="-75" dirty="0"/>
              <a:t>WORD?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741932"/>
            <a:ext cx="7683500" cy="40462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4490"/>
              </a:lnSpc>
              <a:spcBef>
                <a:spcPts val="305"/>
              </a:spcBef>
            </a:pPr>
            <a:r>
              <a:rPr sz="3800" spc="-160" dirty="0">
                <a:latin typeface="Times New Roman"/>
                <a:cs typeface="Times New Roman"/>
              </a:rPr>
              <a:t>They’re</a:t>
            </a:r>
            <a:r>
              <a:rPr sz="3800" spc="-8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the</a:t>
            </a:r>
            <a:r>
              <a:rPr sz="3800" spc="-150" dirty="0">
                <a:latin typeface="Times New Roman"/>
                <a:cs typeface="Times New Roman"/>
              </a:rPr>
              <a:t> </a:t>
            </a:r>
            <a:r>
              <a:rPr sz="3800" spc="-105" dirty="0">
                <a:latin typeface="Times New Roman"/>
                <a:cs typeface="Times New Roman"/>
              </a:rPr>
              <a:t>smallest</a:t>
            </a:r>
            <a:r>
              <a:rPr sz="3800" spc="-110" dirty="0">
                <a:latin typeface="Times New Roman"/>
                <a:cs typeface="Times New Roman"/>
              </a:rPr>
              <a:t> </a:t>
            </a:r>
            <a:r>
              <a:rPr sz="380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independent</a:t>
            </a:r>
            <a:r>
              <a:rPr sz="3800" spc="-12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units</a:t>
            </a:r>
            <a:r>
              <a:rPr sz="3800" spc="-114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of </a:t>
            </a:r>
            <a:r>
              <a:rPr sz="3800" spc="-10" dirty="0">
                <a:latin typeface="Times New Roman"/>
                <a:cs typeface="Times New Roman"/>
              </a:rPr>
              <a:t>language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8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Independent:</a:t>
            </a:r>
            <a:endParaRPr sz="3800">
              <a:latin typeface="Times New Roman"/>
              <a:cs typeface="Times New Roman"/>
            </a:endParaRPr>
          </a:p>
          <a:p>
            <a:pPr marL="551180" indent="-538480">
              <a:lnSpc>
                <a:spcPts val="4535"/>
              </a:lnSpc>
              <a:spcBef>
                <a:spcPts val="50"/>
              </a:spcBef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3800" dirty="0">
                <a:latin typeface="Times New Roman"/>
                <a:cs typeface="Times New Roman"/>
              </a:rPr>
              <a:t>do</a:t>
            </a:r>
            <a:r>
              <a:rPr sz="3800" spc="-4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not</a:t>
            </a:r>
            <a:r>
              <a:rPr sz="3800" spc="-3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depend</a:t>
            </a:r>
            <a:r>
              <a:rPr sz="3800" spc="-4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on</a:t>
            </a:r>
            <a:r>
              <a:rPr sz="3800" spc="-4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other</a:t>
            </a:r>
            <a:r>
              <a:rPr sz="3800" spc="-30" dirty="0">
                <a:latin typeface="Times New Roman"/>
                <a:cs typeface="Times New Roman"/>
              </a:rPr>
              <a:t> </a:t>
            </a:r>
            <a:r>
              <a:rPr sz="3800" spc="-10" dirty="0">
                <a:latin typeface="Times New Roman"/>
                <a:cs typeface="Times New Roman"/>
              </a:rPr>
              <a:t>words</a:t>
            </a:r>
            <a:endParaRPr sz="3800">
              <a:latin typeface="Times New Roman"/>
              <a:cs typeface="Times New Roman"/>
            </a:endParaRPr>
          </a:p>
          <a:p>
            <a:pPr marL="551180" indent="-538480">
              <a:lnSpc>
                <a:spcPts val="4500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3800" spc="-30" dirty="0">
                <a:latin typeface="Times New Roman"/>
                <a:cs typeface="Times New Roman"/>
              </a:rPr>
              <a:t>can</a:t>
            </a:r>
            <a:r>
              <a:rPr sz="3800" spc="-14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be</a:t>
            </a:r>
            <a:r>
              <a:rPr sz="3800" spc="-130" dirty="0">
                <a:latin typeface="Times New Roman"/>
                <a:cs typeface="Times New Roman"/>
              </a:rPr>
              <a:t> </a:t>
            </a:r>
            <a:r>
              <a:rPr sz="3800" spc="-50" dirty="0">
                <a:latin typeface="Times New Roman"/>
                <a:cs typeface="Times New Roman"/>
              </a:rPr>
              <a:t>separated</a:t>
            </a:r>
            <a:r>
              <a:rPr sz="3800" spc="-13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from</a:t>
            </a:r>
            <a:r>
              <a:rPr sz="3800" spc="-14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other</a:t>
            </a:r>
            <a:r>
              <a:rPr sz="3800" spc="-130" dirty="0">
                <a:latin typeface="Times New Roman"/>
                <a:cs typeface="Times New Roman"/>
              </a:rPr>
              <a:t> </a:t>
            </a:r>
            <a:r>
              <a:rPr sz="3800" spc="-10" dirty="0">
                <a:latin typeface="Times New Roman"/>
                <a:cs typeface="Times New Roman"/>
              </a:rPr>
              <a:t>units</a:t>
            </a:r>
            <a:endParaRPr sz="3800">
              <a:latin typeface="Times New Roman"/>
              <a:cs typeface="Times New Roman"/>
            </a:endParaRPr>
          </a:p>
          <a:p>
            <a:pPr marL="551180" indent="-538480">
              <a:lnSpc>
                <a:spcPts val="4525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3800" spc="-30" dirty="0">
                <a:latin typeface="Times New Roman"/>
                <a:cs typeface="Times New Roman"/>
              </a:rPr>
              <a:t>can</a:t>
            </a:r>
            <a:r>
              <a:rPr sz="3800" spc="-165" dirty="0">
                <a:latin typeface="Times New Roman"/>
                <a:cs typeface="Times New Roman"/>
              </a:rPr>
              <a:t> </a:t>
            </a:r>
            <a:r>
              <a:rPr sz="3800" spc="-80" dirty="0">
                <a:latin typeface="Times New Roman"/>
                <a:cs typeface="Times New Roman"/>
              </a:rPr>
              <a:t>change</a:t>
            </a:r>
            <a:r>
              <a:rPr sz="3800" spc="-150" dirty="0">
                <a:latin typeface="Times New Roman"/>
                <a:cs typeface="Times New Roman"/>
              </a:rPr>
              <a:t> </a:t>
            </a:r>
            <a:r>
              <a:rPr sz="3800" spc="-10" dirty="0">
                <a:latin typeface="Times New Roman"/>
                <a:cs typeface="Times New Roman"/>
              </a:rPr>
              <a:t>position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4845" y="1046988"/>
            <a:ext cx="7292340" cy="520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265" algn="ctr">
              <a:lnSpc>
                <a:spcPct val="100000"/>
              </a:lnSpc>
              <a:spcBef>
                <a:spcPts val="100"/>
              </a:spcBef>
            </a:pPr>
            <a:r>
              <a:rPr sz="3800" spc="-110" dirty="0">
                <a:latin typeface="Arial"/>
                <a:cs typeface="Arial"/>
              </a:rPr>
              <a:t>“The</a:t>
            </a:r>
            <a:r>
              <a:rPr sz="3800" spc="-200" dirty="0">
                <a:latin typeface="Arial"/>
                <a:cs typeface="Arial"/>
              </a:rPr>
              <a:t> </a:t>
            </a:r>
            <a:r>
              <a:rPr sz="3800" spc="-215" dirty="0">
                <a:latin typeface="Arial"/>
                <a:cs typeface="Arial"/>
              </a:rPr>
              <a:t>man</a:t>
            </a:r>
            <a:r>
              <a:rPr sz="3800" spc="-185" dirty="0">
                <a:latin typeface="Arial"/>
                <a:cs typeface="Arial"/>
              </a:rPr>
              <a:t> </a:t>
            </a:r>
            <a:r>
              <a:rPr sz="3800" spc="-170" dirty="0">
                <a:latin typeface="Arial"/>
                <a:cs typeface="Arial"/>
              </a:rPr>
              <a:t>looked</a:t>
            </a:r>
            <a:r>
              <a:rPr sz="3800" spc="-185" dirty="0">
                <a:latin typeface="Arial"/>
                <a:cs typeface="Arial"/>
              </a:rPr>
              <a:t> </a:t>
            </a:r>
            <a:r>
              <a:rPr sz="3800" spc="-80" dirty="0">
                <a:latin typeface="Arial"/>
                <a:cs typeface="Arial"/>
              </a:rPr>
              <a:t>at</a:t>
            </a:r>
            <a:r>
              <a:rPr sz="3800" spc="-190" dirty="0">
                <a:latin typeface="Arial"/>
                <a:cs typeface="Arial"/>
              </a:rPr>
              <a:t> </a:t>
            </a:r>
            <a:r>
              <a:rPr sz="3800" spc="-65" dirty="0">
                <a:latin typeface="Arial"/>
                <a:cs typeface="Arial"/>
              </a:rPr>
              <a:t>the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b="1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horses</a:t>
            </a:r>
            <a:r>
              <a:rPr sz="3800" spc="-350" dirty="0">
                <a:latin typeface="Arial"/>
                <a:cs typeface="Arial"/>
              </a:rPr>
              <a:t>.”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Arial"/>
              <a:cs typeface="Arial"/>
            </a:endParaRPr>
          </a:p>
          <a:p>
            <a:pPr marL="12700" marR="318770">
              <a:lnSpc>
                <a:spcPts val="4490"/>
              </a:lnSpc>
              <a:spcBef>
                <a:spcPts val="5"/>
              </a:spcBef>
            </a:pPr>
            <a:r>
              <a:rPr sz="3800" b="1" u="heavy" spc="-3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Horses</a:t>
            </a:r>
            <a:r>
              <a:rPr sz="3800" b="1" spc="-210" dirty="0">
                <a:latin typeface="Arial"/>
                <a:cs typeface="Arial"/>
              </a:rPr>
              <a:t> </a:t>
            </a:r>
            <a:r>
              <a:rPr sz="3800" spc="-210" dirty="0">
                <a:latin typeface="Arial"/>
                <a:cs typeface="Arial"/>
              </a:rPr>
              <a:t>is</a:t>
            </a:r>
            <a:r>
              <a:rPr sz="3800" spc="-204" dirty="0">
                <a:latin typeface="Arial"/>
                <a:cs typeface="Arial"/>
              </a:rPr>
              <a:t> </a:t>
            </a:r>
            <a:r>
              <a:rPr sz="3800" spc="-300" dirty="0">
                <a:latin typeface="Arial"/>
                <a:cs typeface="Arial"/>
              </a:rPr>
              <a:t>a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100" dirty="0">
                <a:latin typeface="Arial"/>
                <a:cs typeface="Arial"/>
              </a:rPr>
              <a:t>word:</a:t>
            </a:r>
            <a:r>
              <a:rPr sz="3800" spc="-200" dirty="0">
                <a:latin typeface="Arial"/>
                <a:cs typeface="Arial"/>
              </a:rPr>
              <a:t> </a:t>
            </a:r>
            <a:r>
              <a:rPr sz="3800" spc="-260" dirty="0">
                <a:latin typeface="Arial"/>
                <a:cs typeface="Arial"/>
              </a:rPr>
              <a:t>can</a:t>
            </a:r>
            <a:r>
              <a:rPr sz="3800" spc="-200" dirty="0">
                <a:latin typeface="Arial"/>
                <a:cs typeface="Arial"/>
              </a:rPr>
              <a:t> </a:t>
            </a:r>
            <a:r>
              <a:rPr sz="3800" spc="-180" dirty="0">
                <a:latin typeface="Arial"/>
                <a:cs typeface="Arial"/>
              </a:rPr>
              <a:t>occur</a:t>
            </a:r>
            <a:r>
              <a:rPr sz="3800" spc="-204" dirty="0">
                <a:latin typeface="Arial"/>
                <a:cs typeface="Arial"/>
              </a:rPr>
              <a:t> </a:t>
            </a:r>
            <a:r>
              <a:rPr sz="3800" spc="-65" dirty="0">
                <a:latin typeface="Arial"/>
                <a:cs typeface="Arial"/>
              </a:rPr>
              <a:t>in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10" dirty="0">
                <a:latin typeface="Arial"/>
                <a:cs typeface="Arial"/>
              </a:rPr>
              <a:t>other </a:t>
            </a:r>
            <a:r>
              <a:rPr sz="3800" spc="-135" dirty="0">
                <a:latin typeface="Arial"/>
                <a:cs typeface="Arial"/>
              </a:rPr>
              <a:t>positions</a:t>
            </a:r>
            <a:r>
              <a:rPr sz="3800" spc="-200" dirty="0">
                <a:latin typeface="Arial"/>
                <a:cs typeface="Arial"/>
              </a:rPr>
              <a:t> </a:t>
            </a:r>
            <a:r>
              <a:rPr sz="3800" spc="-55" dirty="0">
                <a:latin typeface="Arial"/>
                <a:cs typeface="Arial"/>
              </a:rPr>
              <a:t>or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185" dirty="0">
                <a:latin typeface="Arial"/>
                <a:cs typeface="Arial"/>
              </a:rPr>
              <a:t>stand</a:t>
            </a:r>
            <a:r>
              <a:rPr sz="3800" spc="-190" dirty="0">
                <a:latin typeface="Arial"/>
                <a:cs typeface="Arial"/>
              </a:rPr>
              <a:t> </a:t>
            </a:r>
            <a:r>
              <a:rPr sz="3800" spc="-145" dirty="0">
                <a:latin typeface="Arial"/>
                <a:cs typeface="Arial"/>
              </a:rPr>
              <a:t>on</a:t>
            </a:r>
            <a:r>
              <a:rPr sz="3800" spc="-190" dirty="0">
                <a:latin typeface="Arial"/>
                <a:cs typeface="Arial"/>
              </a:rPr>
              <a:t> </a:t>
            </a:r>
            <a:r>
              <a:rPr sz="3800" spc="-75" dirty="0">
                <a:latin typeface="Arial"/>
                <a:cs typeface="Arial"/>
              </a:rPr>
              <a:t>its</a:t>
            </a:r>
            <a:r>
              <a:rPr sz="3800" spc="-200" dirty="0">
                <a:latin typeface="Arial"/>
                <a:cs typeface="Arial"/>
              </a:rPr>
              <a:t> </a:t>
            </a:r>
            <a:r>
              <a:rPr sz="3800" spc="-20" dirty="0">
                <a:latin typeface="Arial"/>
                <a:cs typeface="Arial"/>
              </a:rPr>
              <a:t>own.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Arial"/>
              <a:cs typeface="Arial"/>
            </a:endParaRPr>
          </a:p>
          <a:p>
            <a:pPr marL="885190" algn="ctr">
              <a:lnSpc>
                <a:spcPts val="4535"/>
              </a:lnSpc>
            </a:pPr>
            <a:r>
              <a:rPr sz="3800" spc="-484" dirty="0">
                <a:latin typeface="Arial"/>
                <a:cs typeface="Arial"/>
              </a:rPr>
              <a:t>EG:</a:t>
            </a:r>
            <a:endParaRPr sz="3800">
              <a:latin typeface="Arial"/>
              <a:cs typeface="Arial"/>
            </a:endParaRPr>
          </a:p>
          <a:p>
            <a:pPr marL="1383665" indent="-485140">
              <a:lnSpc>
                <a:spcPts val="4500"/>
              </a:lnSpc>
              <a:buAutoNum type="alphaLcParenR"/>
              <a:tabLst>
                <a:tab pos="1384300" algn="l"/>
              </a:tabLst>
            </a:pPr>
            <a:r>
              <a:rPr sz="3800" spc="-295" dirty="0">
                <a:latin typeface="Arial"/>
                <a:cs typeface="Arial"/>
              </a:rPr>
              <a:t>The</a:t>
            </a:r>
            <a:r>
              <a:rPr sz="3800" spc="-210" dirty="0">
                <a:latin typeface="Arial"/>
                <a:cs typeface="Arial"/>
              </a:rPr>
              <a:t> </a:t>
            </a:r>
            <a:r>
              <a:rPr sz="3800" b="1" u="heavy" spc="-3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horses</a:t>
            </a:r>
            <a:r>
              <a:rPr sz="3800" b="1" spc="-204" dirty="0">
                <a:latin typeface="Arial"/>
                <a:cs typeface="Arial"/>
              </a:rPr>
              <a:t> </a:t>
            </a:r>
            <a:r>
              <a:rPr sz="3800" spc="-170" dirty="0">
                <a:latin typeface="Arial"/>
                <a:cs typeface="Arial"/>
              </a:rPr>
              <a:t>looked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80" dirty="0">
                <a:latin typeface="Arial"/>
                <a:cs typeface="Arial"/>
              </a:rPr>
              <a:t>at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65" dirty="0">
                <a:latin typeface="Arial"/>
                <a:cs typeface="Arial"/>
              </a:rPr>
              <a:t>the</a:t>
            </a:r>
            <a:r>
              <a:rPr sz="3800" spc="-204" dirty="0">
                <a:latin typeface="Arial"/>
                <a:cs typeface="Arial"/>
              </a:rPr>
              <a:t> </a:t>
            </a:r>
            <a:r>
              <a:rPr sz="3800" spc="-90" dirty="0">
                <a:latin typeface="Arial"/>
                <a:cs typeface="Arial"/>
              </a:rPr>
              <a:t>man.</a:t>
            </a:r>
            <a:endParaRPr sz="3800">
              <a:latin typeface="Arial"/>
              <a:cs typeface="Arial"/>
            </a:endParaRPr>
          </a:p>
          <a:p>
            <a:pPr marL="1447165" marR="45720" indent="-507365">
              <a:lnSpc>
                <a:spcPts val="4510"/>
              </a:lnSpc>
              <a:spcBef>
                <a:spcPts val="114"/>
              </a:spcBef>
              <a:buAutoNum type="alphaLcParenR"/>
              <a:tabLst>
                <a:tab pos="3182620" algn="l"/>
              </a:tabLst>
            </a:pPr>
            <a:r>
              <a:rPr sz="3800" spc="-240" dirty="0">
                <a:latin typeface="Arial"/>
                <a:cs typeface="Arial"/>
              </a:rPr>
              <a:t>–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140" dirty="0">
                <a:latin typeface="Arial"/>
                <a:cs typeface="Arial"/>
              </a:rPr>
              <a:t>What</a:t>
            </a:r>
            <a:r>
              <a:rPr sz="3800" spc="-185" dirty="0">
                <a:latin typeface="Arial"/>
                <a:cs typeface="Arial"/>
              </a:rPr>
              <a:t> </a:t>
            </a:r>
            <a:r>
              <a:rPr sz="3800" spc="-210" dirty="0">
                <a:latin typeface="Arial"/>
                <a:cs typeface="Arial"/>
              </a:rPr>
              <a:t>is</a:t>
            </a:r>
            <a:r>
              <a:rPr sz="3800" spc="-190" dirty="0">
                <a:latin typeface="Arial"/>
                <a:cs typeface="Arial"/>
              </a:rPr>
              <a:t> </a:t>
            </a:r>
            <a:r>
              <a:rPr sz="3800" spc="-65" dirty="0">
                <a:latin typeface="Arial"/>
                <a:cs typeface="Arial"/>
              </a:rPr>
              <a:t>the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215" dirty="0">
                <a:latin typeface="Arial"/>
                <a:cs typeface="Arial"/>
              </a:rPr>
              <a:t>man</a:t>
            </a:r>
            <a:r>
              <a:rPr sz="3800" spc="-190" dirty="0">
                <a:latin typeface="Arial"/>
                <a:cs typeface="Arial"/>
              </a:rPr>
              <a:t> </a:t>
            </a:r>
            <a:r>
              <a:rPr sz="3800" spc="-145" dirty="0">
                <a:latin typeface="Arial"/>
                <a:cs typeface="Arial"/>
              </a:rPr>
              <a:t>looking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spc="-100" dirty="0">
                <a:latin typeface="Arial"/>
                <a:cs typeface="Arial"/>
              </a:rPr>
              <a:t>at? 	</a:t>
            </a:r>
            <a:r>
              <a:rPr sz="3800" spc="-240" dirty="0">
                <a:latin typeface="Arial"/>
                <a:cs typeface="Arial"/>
              </a:rPr>
              <a:t>–</a:t>
            </a:r>
            <a:r>
              <a:rPr sz="3800" spc="-220" dirty="0">
                <a:latin typeface="Arial"/>
                <a:cs typeface="Arial"/>
              </a:rPr>
              <a:t> </a:t>
            </a:r>
            <a:r>
              <a:rPr sz="3800" b="1" u="heavy" spc="-3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Horses</a:t>
            </a:r>
            <a:r>
              <a:rPr sz="3800" spc="-370" dirty="0">
                <a:latin typeface="Arial"/>
                <a:cs typeface="Arial"/>
              </a:rPr>
              <a:t>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0581" y="1046988"/>
            <a:ext cx="6295390" cy="3484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00"/>
              </a:spcBef>
            </a:pPr>
            <a:r>
              <a:rPr sz="3800" spc="-110" dirty="0">
                <a:latin typeface="Arial"/>
                <a:cs typeface="Arial"/>
              </a:rPr>
              <a:t>“The</a:t>
            </a:r>
            <a:r>
              <a:rPr sz="3800" spc="-200" dirty="0">
                <a:latin typeface="Arial"/>
                <a:cs typeface="Arial"/>
              </a:rPr>
              <a:t> </a:t>
            </a:r>
            <a:r>
              <a:rPr sz="3800" spc="-215" dirty="0">
                <a:latin typeface="Arial"/>
                <a:cs typeface="Arial"/>
              </a:rPr>
              <a:t>man</a:t>
            </a:r>
            <a:r>
              <a:rPr sz="3800" spc="-185" dirty="0">
                <a:latin typeface="Arial"/>
                <a:cs typeface="Arial"/>
              </a:rPr>
              <a:t> </a:t>
            </a:r>
            <a:r>
              <a:rPr sz="3800" spc="-170" dirty="0">
                <a:latin typeface="Arial"/>
                <a:cs typeface="Arial"/>
              </a:rPr>
              <a:t>looked</a:t>
            </a:r>
            <a:r>
              <a:rPr sz="3800" spc="-185" dirty="0">
                <a:latin typeface="Arial"/>
                <a:cs typeface="Arial"/>
              </a:rPr>
              <a:t> </a:t>
            </a:r>
            <a:r>
              <a:rPr sz="3800" spc="-80" dirty="0">
                <a:latin typeface="Arial"/>
                <a:cs typeface="Arial"/>
              </a:rPr>
              <a:t>at</a:t>
            </a:r>
            <a:r>
              <a:rPr sz="3800" spc="-190" dirty="0">
                <a:latin typeface="Arial"/>
                <a:cs typeface="Arial"/>
              </a:rPr>
              <a:t> </a:t>
            </a:r>
            <a:r>
              <a:rPr sz="3800" spc="-65" dirty="0">
                <a:latin typeface="Arial"/>
                <a:cs typeface="Arial"/>
              </a:rPr>
              <a:t>the</a:t>
            </a:r>
            <a:r>
              <a:rPr sz="3800" spc="-195" dirty="0">
                <a:latin typeface="Arial"/>
                <a:cs typeface="Arial"/>
              </a:rPr>
              <a:t> </a:t>
            </a:r>
            <a:r>
              <a:rPr sz="3800" b="1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horses</a:t>
            </a:r>
            <a:r>
              <a:rPr sz="3800" spc="-350" dirty="0">
                <a:latin typeface="Arial"/>
                <a:cs typeface="Arial"/>
              </a:rPr>
              <a:t>.”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00">
              <a:latin typeface="Arial"/>
              <a:cs typeface="Arial"/>
            </a:endParaRPr>
          </a:p>
          <a:p>
            <a:pPr marL="11430" algn="ctr">
              <a:lnSpc>
                <a:spcPct val="100000"/>
              </a:lnSpc>
            </a:pPr>
            <a:r>
              <a:rPr sz="3800" spc="-315" dirty="0">
                <a:latin typeface="Arial"/>
                <a:cs typeface="Arial"/>
              </a:rPr>
              <a:t>horse+</a:t>
            </a:r>
            <a:r>
              <a:rPr sz="38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600"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3735"/>
              </a:spcBef>
            </a:pPr>
            <a:r>
              <a:rPr sz="3800" b="1" spc="-409" dirty="0">
                <a:latin typeface="Arial"/>
                <a:cs typeface="Arial"/>
              </a:rPr>
              <a:t>SIMPLE/COMPLEX</a:t>
            </a:r>
            <a:r>
              <a:rPr sz="3800" b="1" spc="-195" dirty="0">
                <a:latin typeface="Arial"/>
                <a:cs typeface="Arial"/>
              </a:rPr>
              <a:t> </a:t>
            </a:r>
            <a:r>
              <a:rPr sz="3800" b="1" spc="-520" dirty="0">
                <a:latin typeface="Arial"/>
                <a:cs typeface="Arial"/>
              </a:rPr>
              <a:t>WORDS?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285">
              <a:lnSpc>
                <a:spcPct val="100000"/>
              </a:lnSpc>
              <a:spcBef>
                <a:spcPts val="100"/>
              </a:spcBef>
            </a:pPr>
            <a:r>
              <a:rPr sz="3600" spc="-415" dirty="0">
                <a:latin typeface="Arial"/>
                <a:cs typeface="Arial"/>
              </a:rPr>
              <a:t>SIMPLE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365" dirty="0">
                <a:latin typeface="Arial"/>
                <a:cs typeface="Arial"/>
              </a:rPr>
              <a:t>VS.</a:t>
            </a:r>
            <a:r>
              <a:rPr sz="3600" spc="-180" dirty="0">
                <a:latin typeface="Arial"/>
                <a:cs typeface="Arial"/>
              </a:rPr>
              <a:t> </a:t>
            </a:r>
            <a:r>
              <a:rPr sz="3600" spc="-475" dirty="0">
                <a:latin typeface="Arial"/>
                <a:cs typeface="Arial"/>
              </a:rPr>
              <a:t>COMPLEX</a:t>
            </a:r>
            <a:r>
              <a:rPr sz="3600" spc="-175" dirty="0">
                <a:latin typeface="Arial"/>
                <a:cs typeface="Arial"/>
              </a:rPr>
              <a:t> </a:t>
            </a:r>
            <a:r>
              <a:rPr sz="3600" spc="-459" dirty="0">
                <a:latin typeface="Arial"/>
                <a:cs typeface="Arial"/>
              </a:rPr>
              <a:t>WORDS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28" y="1918716"/>
            <a:ext cx="8192134" cy="3649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1905" algn="l"/>
              </a:tabLst>
            </a:pPr>
            <a:r>
              <a:rPr sz="2600" spc="-50" dirty="0">
                <a:latin typeface="Times New Roman"/>
                <a:cs typeface="Times New Roman"/>
              </a:rPr>
              <a:t>Words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have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internal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structure: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built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20" dirty="0">
                <a:latin typeface="Times New Roman"/>
                <a:cs typeface="Times New Roman"/>
              </a:rPr>
              <a:t>even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smaller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pieces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800"/>
              </a:lnSpc>
              <a:tabLst>
                <a:tab pos="419734" algn="l"/>
              </a:tabLst>
            </a:pPr>
            <a:r>
              <a:rPr sz="2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SIMPLE</a:t>
            </a:r>
            <a:r>
              <a:rPr sz="26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WORDS: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Don’t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have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internal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structure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(only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consist 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one</a:t>
            </a:r>
            <a:r>
              <a:rPr sz="26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morpheme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work,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build,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run,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horse</a:t>
            </a:r>
            <a:r>
              <a:rPr sz="2600" dirty="0">
                <a:latin typeface="Times New Roman"/>
                <a:cs typeface="Times New Roman"/>
              </a:rPr>
              <a:t>.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They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can’t</a:t>
            </a:r>
            <a:r>
              <a:rPr sz="26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split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into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smaller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parts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which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carry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meaning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function.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83185">
              <a:lnSpc>
                <a:spcPct val="102699"/>
              </a:lnSpc>
              <a:tabLst>
                <a:tab pos="7592059" algn="l"/>
              </a:tabLst>
            </a:pPr>
            <a:r>
              <a:rPr sz="26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COMPLEX</a:t>
            </a:r>
            <a:r>
              <a:rPr sz="26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WORDS: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Have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internal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structure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(consist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two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</a:t>
            </a:r>
            <a:r>
              <a:rPr sz="2600" b="1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more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morphemes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i="1" spc="-225" dirty="0">
                <a:latin typeface="Times New Roman"/>
                <a:cs typeface="Times New Roman"/>
              </a:rPr>
              <a:t>worker</a:t>
            </a:r>
            <a:r>
              <a:rPr sz="2600" spc="-225" dirty="0">
                <a:latin typeface="Times New Roman"/>
                <a:cs typeface="Times New Roman"/>
              </a:rPr>
              <a:t>: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affix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added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root </a:t>
            </a:r>
            <a:r>
              <a:rPr sz="2600" i="1" spc="-180" dirty="0">
                <a:latin typeface="Times New Roman"/>
                <a:cs typeface="Times New Roman"/>
              </a:rPr>
              <a:t>work</a:t>
            </a:r>
            <a:r>
              <a:rPr sz="2600" i="1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form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noun;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b="1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hors+es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(plural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marker</a:t>
            </a:r>
            <a:r>
              <a:rPr sz="2600" spc="-10" dirty="0">
                <a:latin typeface="Times New Roman"/>
                <a:cs typeface="Times New Roman"/>
              </a:rPr>
              <a:t> added).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COMPLEX</a:t>
            </a:r>
            <a:r>
              <a:rPr spc="-145" dirty="0"/>
              <a:t> </a:t>
            </a:r>
            <a:r>
              <a:rPr spc="-50" dirty="0"/>
              <a:t>WORDS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6511" y="1619503"/>
            <a:ext cx="13303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prefix</a:t>
            </a:r>
            <a:endParaRPr sz="4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7309" y="2407262"/>
            <a:ext cx="5695950" cy="4186554"/>
            <a:chOff x="2227309" y="2407262"/>
            <a:chExt cx="5695950" cy="41865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6947" y="2416787"/>
              <a:ext cx="5676515" cy="41670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32072" y="2412024"/>
              <a:ext cx="5686425" cy="4177029"/>
            </a:xfrm>
            <a:custGeom>
              <a:avLst/>
              <a:gdLst/>
              <a:ahLst/>
              <a:cxnLst/>
              <a:rect l="l" t="t" r="r" b="b"/>
              <a:pathLst>
                <a:path w="5686425" h="4177029">
                  <a:moveTo>
                    <a:pt x="0" y="0"/>
                  </a:moveTo>
                  <a:lnTo>
                    <a:pt x="5686154" y="0"/>
                  </a:lnTo>
                  <a:lnTo>
                    <a:pt x="5686154" y="4176565"/>
                  </a:lnTo>
                  <a:lnTo>
                    <a:pt x="0" y="41765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COMPLEX</a:t>
            </a:r>
            <a:r>
              <a:rPr spc="-145" dirty="0"/>
              <a:t> </a:t>
            </a:r>
            <a:r>
              <a:rPr spc="-50" dirty="0"/>
              <a:t>WORDS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6986" y="2344304"/>
            <a:ext cx="7504965" cy="42215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86510" y="1668271"/>
            <a:ext cx="12814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suffix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COMPLEX</a:t>
            </a:r>
            <a:r>
              <a:rPr spc="-145" dirty="0"/>
              <a:t> </a:t>
            </a:r>
            <a:r>
              <a:rPr spc="-50" dirty="0"/>
              <a:t>WORDS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6510" y="1668271"/>
            <a:ext cx="21443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inflection</a:t>
            </a:r>
            <a:endParaRPr sz="45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5639" y="2406634"/>
            <a:ext cx="8763000" cy="3470275"/>
            <a:chOff x="635639" y="2406634"/>
            <a:chExt cx="8763000" cy="3470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164" y="2416159"/>
              <a:ext cx="8743685" cy="34507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0401" y="2411397"/>
              <a:ext cx="8753475" cy="3460750"/>
            </a:xfrm>
            <a:custGeom>
              <a:avLst/>
              <a:gdLst/>
              <a:ahLst/>
              <a:cxnLst/>
              <a:rect l="l" t="t" r="r" b="b"/>
              <a:pathLst>
                <a:path w="8753475" h="3460750">
                  <a:moveTo>
                    <a:pt x="0" y="0"/>
                  </a:moveTo>
                  <a:lnTo>
                    <a:pt x="8753210" y="0"/>
                  </a:lnTo>
                  <a:lnTo>
                    <a:pt x="8753210" y="3460250"/>
                  </a:lnTo>
                  <a:lnTo>
                    <a:pt x="0" y="34602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672" y="1050895"/>
            <a:ext cx="7760454" cy="56392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685">
              <a:lnSpc>
                <a:spcPct val="100000"/>
              </a:lnSpc>
              <a:spcBef>
                <a:spcPts val="100"/>
              </a:spcBef>
            </a:pPr>
            <a:r>
              <a:rPr sz="3400" spc="-370" dirty="0">
                <a:latin typeface="Arial"/>
                <a:cs typeface="Arial"/>
              </a:rPr>
              <a:t>WORD</a:t>
            </a:r>
            <a:r>
              <a:rPr sz="3400" spc="-10" dirty="0">
                <a:latin typeface="Arial"/>
                <a:cs typeface="Arial"/>
              </a:rPr>
              <a:t> </a:t>
            </a:r>
            <a:r>
              <a:rPr spc="-90" dirty="0"/>
              <a:t>CLASSES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8828" y="1932939"/>
            <a:ext cx="7954645" cy="41617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43230" marR="127000" indent="-43053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43230" algn="l"/>
                <a:tab pos="443865" algn="l"/>
                <a:tab pos="2597785" algn="l"/>
                <a:tab pos="3851275" algn="l"/>
              </a:tabLst>
            </a:pPr>
            <a:r>
              <a:rPr sz="3400" spc="-160" dirty="0">
                <a:latin typeface="Times New Roman"/>
                <a:cs typeface="Times New Roman"/>
              </a:rPr>
              <a:t>All</a:t>
            </a:r>
            <a:r>
              <a:rPr sz="3400" spc="-55" dirty="0">
                <a:latin typeface="Times New Roman"/>
                <a:cs typeface="Times New Roman"/>
              </a:rPr>
              <a:t> </a:t>
            </a:r>
            <a:r>
              <a:rPr sz="3400" spc="-35" dirty="0">
                <a:latin typeface="Times New Roman"/>
                <a:cs typeface="Times New Roman"/>
              </a:rPr>
              <a:t>words</a:t>
            </a:r>
            <a:r>
              <a:rPr sz="3400" spc="-17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in</a:t>
            </a:r>
            <a:r>
              <a:rPr sz="3400" spc="-14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120" dirty="0">
                <a:latin typeface="Times New Roman"/>
                <a:cs typeface="Times New Roman"/>
              </a:rPr>
              <a:t> </a:t>
            </a:r>
            <a:r>
              <a:rPr sz="3400" spc="-40" dirty="0">
                <a:latin typeface="Times New Roman"/>
                <a:cs typeface="Times New Roman"/>
              </a:rPr>
              <a:t>English</a:t>
            </a:r>
            <a:r>
              <a:rPr sz="3400" spc="-120" dirty="0">
                <a:latin typeface="Times New Roman"/>
                <a:cs typeface="Times New Roman"/>
              </a:rPr>
              <a:t> </a:t>
            </a:r>
            <a:r>
              <a:rPr sz="3400" spc="-105" dirty="0">
                <a:latin typeface="Times New Roman"/>
                <a:cs typeface="Times New Roman"/>
              </a:rPr>
              <a:t>language </a:t>
            </a:r>
            <a:r>
              <a:rPr sz="3400" spc="-10" dirty="0">
                <a:latin typeface="Times New Roman"/>
                <a:cs typeface="Times New Roman"/>
              </a:rPr>
              <a:t>can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spc="-35" dirty="0">
                <a:latin typeface="Times New Roman"/>
                <a:cs typeface="Times New Roman"/>
              </a:rPr>
              <a:t>be </a:t>
            </a:r>
            <a:r>
              <a:rPr sz="3400" spc="-110" dirty="0">
                <a:latin typeface="Times New Roman"/>
                <a:cs typeface="Times New Roman"/>
              </a:rPr>
              <a:t>classified</a:t>
            </a:r>
            <a:r>
              <a:rPr sz="3400" spc="-45" dirty="0">
                <a:latin typeface="Times New Roman"/>
                <a:cs typeface="Times New Roman"/>
              </a:rPr>
              <a:t> </a:t>
            </a:r>
            <a:r>
              <a:rPr sz="3400" spc="-35" dirty="0">
                <a:latin typeface="Times New Roman"/>
                <a:cs typeface="Times New Roman"/>
              </a:rPr>
              <a:t>as</a:t>
            </a:r>
            <a:r>
              <a:rPr sz="3400" dirty="0">
                <a:latin typeface="Times New Roman"/>
                <a:cs typeface="Times New Roman"/>
              </a:rPr>
              <a:t>	one</a:t>
            </a:r>
            <a:r>
              <a:rPr sz="3400" spc="-45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of</a:t>
            </a:r>
            <a:r>
              <a:rPr sz="3400" dirty="0">
                <a:latin typeface="Times New Roman"/>
                <a:cs typeface="Times New Roman"/>
              </a:rPr>
              <a:t>	the</a:t>
            </a:r>
            <a:r>
              <a:rPr sz="3400" spc="-114" dirty="0">
                <a:latin typeface="Times New Roman"/>
                <a:cs typeface="Times New Roman"/>
              </a:rPr>
              <a:t> </a:t>
            </a:r>
            <a:r>
              <a:rPr sz="3400" spc="-55" dirty="0">
                <a:latin typeface="Times New Roman"/>
                <a:cs typeface="Times New Roman"/>
              </a:rPr>
              <a:t>eight</a:t>
            </a:r>
            <a:r>
              <a:rPr sz="3400" spc="-120" dirty="0">
                <a:latin typeface="Times New Roman"/>
                <a:cs typeface="Times New Roman"/>
              </a:rPr>
              <a:t> </a:t>
            </a:r>
            <a:r>
              <a:rPr sz="3400" spc="-30" dirty="0">
                <a:latin typeface="Times New Roman"/>
                <a:cs typeface="Times New Roman"/>
              </a:rPr>
              <a:t>different</a:t>
            </a:r>
            <a:r>
              <a:rPr sz="3400" spc="-110" dirty="0">
                <a:latin typeface="Times New Roman"/>
                <a:cs typeface="Times New Roman"/>
              </a:rPr>
              <a:t> </a:t>
            </a:r>
            <a:r>
              <a:rPr sz="3400" spc="-30" dirty="0">
                <a:latin typeface="Times New Roman"/>
                <a:cs typeface="Times New Roman"/>
              </a:rPr>
              <a:t>word </a:t>
            </a:r>
            <a:r>
              <a:rPr sz="3400" spc="-10" dirty="0">
                <a:latin typeface="Times New Roman"/>
                <a:cs typeface="Times New Roman"/>
              </a:rPr>
              <a:t>classes.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105" dirty="0">
                <a:latin typeface="Times New Roman"/>
                <a:cs typeface="Times New Roman"/>
              </a:rPr>
              <a:t> </a:t>
            </a:r>
            <a:r>
              <a:rPr sz="3400" spc="-55" dirty="0">
                <a:latin typeface="Times New Roman"/>
                <a:cs typeface="Times New Roman"/>
              </a:rPr>
              <a:t>eight</a:t>
            </a:r>
            <a:r>
              <a:rPr sz="3400" spc="-105" dirty="0">
                <a:latin typeface="Times New Roman"/>
                <a:cs typeface="Times New Roman"/>
              </a:rPr>
              <a:t> </a:t>
            </a:r>
            <a:r>
              <a:rPr sz="3400" spc="-20" dirty="0">
                <a:latin typeface="Times New Roman"/>
                <a:cs typeface="Times New Roman"/>
              </a:rPr>
              <a:t>word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spc="-110" dirty="0">
                <a:latin typeface="Times New Roman"/>
                <a:cs typeface="Times New Roman"/>
              </a:rPr>
              <a:t>classes</a:t>
            </a:r>
            <a:r>
              <a:rPr sz="3400" spc="-100" dirty="0">
                <a:latin typeface="Times New Roman"/>
                <a:cs typeface="Times New Roman"/>
              </a:rPr>
              <a:t> </a:t>
            </a:r>
            <a:r>
              <a:rPr sz="3400" spc="-20" dirty="0">
                <a:latin typeface="Times New Roman"/>
                <a:cs typeface="Times New Roman"/>
              </a:rPr>
              <a:t>are: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379095" marR="5080" indent="151765">
              <a:lnSpc>
                <a:spcPts val="3979"/>
              </a:lnSpc>
              <a:tabLst>
                <a:tab pos="2828290" algn="l"/>
              </a:tabLst>
            </a:pPr>
            <a:r>
              <a:rPr sz="3400" spc="-20" dirty="0">
                <a:latin typeface="Times New Roman"/>
                <a:cs typeface="Times New Roman"/>
              </a:rPr>
              <a:t>nouns,</a:t>
            </a:r>
            <a:r>
              <a:rPr sz="3400" spc="-15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pronouns,</a:t>
            </a:r>
            <a:r>
              <a:rPr sz="3400" spc="-120" dirty="0">
                <a:latin typeface="Times New Roman"/>
                <a:cs typeface="Times New Roman"/>
              </a:rPr>
              <a:t> </a:t>
            </a:r>
            <a:r>
              <a:rPr sz="3400" spc="-80" dirty="0">
                <a:latin typeface="Times New Roman"/>
                <a:cs typeface="Times New Roman"/>
              </a:rPr>
              <a:t>verbs,</a:t>
            </a:r>
            <a:r>
              <a:rPr sz="3400" spc="-125" dirty="0">
                <a:latin typeface="Times New Roman"/>
                <a:cs typeface="Times New Roman"/>
              </a:rPr>
              <a:t> adjectives,</a:t>
            </a:r>
            <a:r>
              <a:rPr sz="3400" spc="-85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adverbs, conjunctions,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3400" spc="-45" dirty="0">
                <a:latin typeface="Times New Roman"/>
                <a:cs typeface="Times New Roman"/>
              </a:rPr>
              <a:t>prepositions,</a:t>
            </a:r>
            <a:r>
              <a:rPr sz="3400" spc="-10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and</a:t>
            </a:r>
            <a:r>
              <a:rPr sz="3400" spc="-90" dirty="0">
                <a:latin typeface="Times New Roman"/>
                <a:cs typeface="Times New Roman"/>
              </a:rPr>
              <a:t> </a:t>
            </a:r>
            <a:r>
              <a:rPr sz="3400" spc="-60" dirty="0">
                <a:latin typeface="Times New Roman"/>
                <a:cs typeface="Times New Roman"/>
              </a:rPr>
              <a:t>interjections.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2225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NOUNS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3073908"/>
            <a:ext cx="8225155" cy="295148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43230" marR="5080" indent="-430530">
              <a:lnSpc>
                <a:spcPct val="101899"/>
              </a:lnSpc>
              <a:spcBef>
                <a:spcPts val="25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noun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word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whose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job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naming,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or </a:t>
            </a:r>
            <a:r>
              <a:rPr sz="3200" spc="-105" dirty="0">
                <a:latin typeface="Times New Roman"/>
                <a:cs typeface="Times New Roman"/>
              </a:rPr>
              <a:t>labelling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(people,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0" dirty="0">
                <a:latin typeface="Times New Roman"/>
                <a:cs typeface="Times New Roman"/>
              </a:rPr>
              <a:t>places, </a:t>
            </a:r>
            <a:r>
              <a:rPr sz="3200" spc="-55" dirty="0">
                <a:latin typeface="Times New Roman"/>
                <a:cs typeface="Times New Roman"/>
              </a:rPr>
              <a:t>objects,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concepts,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ideas).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43230" marR="382905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most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important</a:t>
            </a:r>
            <a:r>
              <a:rPr sz="3200" spc="-75" dirty="0">
                <a:latin typeface="Times New Roman"/>
                <a:cs typeface="Times New Roman"/>
              </a:rPr>
              <a:t> division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is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into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proper </a:t>
            </a:r>
            <a:r>
              <a:rPr sz="3200" dirty="0">
                <a:latin typeface="Times New Roman"/>
                <a:cs typeface="Times New Roman"/>
              </a:rPr>
              <a:t>nouns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common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nouns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(count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50" dirty="0">
                <a:latin typeface="Times New Roman"/>
                <a:cs typeface="Times New Roman"/>
              </a:rPr>
              <a:t>nouns/non- </a:t>
            </a:r>
            <a:r>
              <a:rPr sz="3200" dirty="0">
                <a:latin typeface="Times New Roman"/>
                <a:cs typeface="Times New Roman"/>
              </a:rPr>
              <a:t>count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nouns;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concrete/abstract…)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80175" y="952500"/>
            <a:ext cx="2559050" cy="1860550"/>
            <a:chOff x="6480175" y="952500"/>
            <a:chExt cx="2559050" cy="1860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699" y="962025"/>
              <a:ext cx="2540000" cy="1841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84937" y="957262"/>
              <a:ext cx="2549525" cy="1851025"/>
            </a:xfrm>
            <a:custGeom>
              <a:avLst/>
              <a:gdLst/>
              <a:ahLst/>
              <a:cxnLst/>
              <a:rect l="l" t="t" r="r" b="b"/>
              <a:pathLst>
                <a:path w="2549525" h="1851025">
                  <a:moveTo>
                    <a:pt x="0" y="0"/>
                  </a:moveTo>
                  <a:lnTo>
                    <a:pt x="2549525" y="0"/>
                  </a:lnTo>
                  <a:lnTo>
                    <a:pt x="2549525" y="1851025"/>
                  </a:lnTo>
                  <a:lnTo>
                    <a:pt x="0" y="18510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6289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PRONOUNS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2528316"/>
            <a:ext cx="8239759" cy="2903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35"/>
              </a:spcBef>
              <a:tabLst>
                <a:tab pos="1182370" algn="l"/>
              </a:tabLst>
            </a:pPr>
            <a:r>
              <a:rPr sz="3800" i="1" dirty="0">
                <a:latin typeface="Georgia"/>
                <a:cs typeface="Georgia"/>
              </a:rPr>
              <a:t>The</a:t>
            </a:r>
            <a:r>
              <a:rPr sz="3800" i="1" spc="-3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little</a:t>
            </a:r>
            <a:r>
              <a:rPr sz="3800" i="1" spc="-10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old</a:t>
            </a:r>
            <a:r>
              <a:rPr sz="3800" i="1" spc="-2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lady</a:t>
            </a:r>
            <a:r>
              <a:rPr sz="3800" i="1" spc="-114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in</a:t>
            </a:r>
            <a:r>
              <a:rPr sz="3800" i="1" spc="-14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a</a:t>
            </a:r>
            <a:r>
              <a:rPr sz="3800" i="1" spc="-175" dirty="0">
                <a:latin typeface="Georgia"/>
                <a:cs typeface="Georgia"/>
              </a:rPr>
              <a:t> </a:t>
            </a:r>
            <a:r>
              <a:rPr sz="3800" i="1" spc="-40" dirty="0">
                <a:latin typeface="Georgia"/>
                <a:cs typeface="Georgia"/>
              </a:rPr>
              <a:t>raincoat</a:t>
            </a:r>
            <a:r>
              <a:rPr sz="3800" i="1" spc="-140" dirty="0">
                <a:latin typeface="Georgia"/>
                <a:cs typeface="Georgia"/>
              </a:rPr>
              <a:t> </a:t>
            </a:r>
            <a:r>
              <a:rPr sz="3800" i="1" spc="-25" dirty="0">
                <a:latin typeface="Georgia"/>
                <a:cs typeface="Georgia"/>
              </a:rPr>
              <a:t>walked </a:t>
            </a:r>
            <a:r>
              <a:rPr sz="3800" i="1" dirty="0">
                <a:latin typeface="Georgia"/>
                <a:cs typeface="Georgia"/>
              </a:rPr>
              <a:t>into</a:t>
            </a:r>
            <a:r>
              <a:rPr sz="3800" i="1" spc="-13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the</a:t>
            </a:r>
            <a:r>
              <a:rPr sz="3800" i="1" spc="-6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shop.</a:t>
            </a:r>
            <a:r>
              <a:rPr sz="3800" i="1" spc="-55" dirty="0">
                <a:latin typeface="Georgia"/>
                <a:cs typeface="Georgia"/>
              </a:rPr>
              <a:t> </a:t>
            </a:r>
            <a:r>
              <a:rPr sz="3800" i="1" dirty="0">
                <a:solidFill>
                  <a:srgbClr val="FF0000"/>
                </a:solidFill>
                <a:latin typeface="Georgia"/>
                <a:cs typeface="Georgia"/>
              </a:rPr>
              <a:t>She</a:t>
            </a:r>
            <a:r>
              <a:rPr sz="3800" i="1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asked</a:t>
            </a:r>
            <a:r>
              <a:rPr sz="3800" i="1" spc="-3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for</a:t>
            </a:r>
            <a:r>
              <a:rPr sz="3800" i="1" spc="-15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a</a:t>
            </a:r>
            <a:r>
              <a:rPr sz="3800" i="1" spc="-18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pint</a:t>
            </a:r>
            <a:r>
              <a:rPr sz="3800" i="1" spc="-120" dirty="0">
                <a:latin typeface="Georgia"/>
                <a:cs typeface="Georgia"/>
              </a:rPr>
              <a:t> </a:t>
            </a:r>
            <a:r>
              <a:rPr sz="3800" i="1" spc="-25" dirty="0">
                <a:latin typeface="Georgia"/>
                <a:cs typeface="Georgia"/>
              </a:rPr>
              <a:t>of </a:t>
            </a:r>
            <a:r>
              <a:rPr sz="3800" i="1" dirty="0">
                <a:latin typeface="Georgia"/>
                <a:cs typeface="Georgia"/>
              </a:rPr>
              <a:t>milk.</a:t>
            </a:r>
            <a:r>
              <a:rPr sz="3800" i="1" spc="-7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The</a:t>
            </a:r>
            <a:r>
              <a:rPr sz="3800" i="1" spc="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shopkeeper</a:t>
            </a:r>
            <a:r>
              <a:rPr sz="3800" i="1" spc="15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gave</a:t>
            </a:r>
            <a:r>
              <a:rPr sz="3800" i="1" spc="-70" dirty="0">
                <a:latin typeface="Georgia"/>
                <a:cs typeface="Georgia"/>
              </a:rPr>
              <a:t> </a:t>
            </a:r>
            <a:r>
              <a:rPr sz="3800" i="1" dirty="0">
                <a:solidFill>
                  <a:srgbClr val="FF0000"/>
                </a:solidFill>
                <a:latin typeface="Georgia"/>
                <a:cs typeface="Georgia"/>
              </a:rPr>
              <a:t>her</a:t>
            </a:r>
            <a:r>
              <a:rPr sz="3800" i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800" i="1" spc="-25" dirty="0">
                <a:latin typeface="Georgia"/>
                <a:cs typeface="Georgia"/>
              </a:rPr>
              <a:t>the </a:t>
            </a:r>
            <a:r>
              <a:rPr sz="3800" i="1" spc="-20" dirty="0">
                <a:latin typeface="Georgia"/>
                <a:cs typeface="Georgia"/>
              </a:rPr>
              <a:t>milk</a:t>
            </a:r>
            <a:r>
              <a:rPr sz="3800" i="1" dirty="0">
                <a:latin typeface="Georgia"/>
                <a:cs typeface="Georgia"/>
              </a:rPr>
              <a:t>	and</a:t>
            </a:r>
            <a:r>
              <a:rPr sz="3800" i="1" spc="-100" dirty="0"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asked</a:t>
            </a:r>
            <a:r>
              <a:rPr sz="3800" i="1" spc="-10" dirty="0">
                <a:latin typeface="Georgia"/>
                <a:cs typeface="Georgia"/>
              </a:rPr>
              <a:t> </a:t>
            </a:r>
            <a:r>
              <a:rPr sz="3800" i="1" dirty="0">
                <a:solidFill>
                  <a:srgbClr val="FF0000"/>
                </a:solidFill>
                <a:latin typeface="Georgia"/>
                <a:cs typeface="Georgia"/>
              </a:rPr>
              <a:t>her</a:t>
            </a:r>
            <a:r>
              <a:rPr sz="3800" i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800" i="1" dirty="0">
                <a:latin typeface="Georgia"/>
                <a:cs typeface="Georgia"/>
              </a:rPr>
              <a:t>if</a:t>
            </a:r>
            <a:r>
              <a:rPr sz="3800" i="1" spc="-135" dirty="0">
                <a:latin typeface="Georgia"/>
                <a:cs typeface="Georgia"/>
              </a:rPr>
              <a:t> </a:t>
            </a:r>
            <a:r>
              <a:rPr sz="3800" i="1" dirty="0">
                <a:solidFill>
                  <a:srgbClr val="FF0000"/>
                </a:solidFill>
                <a:latin typeface="Georgia"/>
                <a:cs typeface="Georgia"/>
              </a:rPr>
              <a:t>she</a:t>
            </a:r>
            <a:r>
              <a:rPr sz="3800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800" i="1" spc="-10" dirty="0">
                <a:latin typeface="Georgia"/>
                <a:cs typeface="Georgia"/>
              </a:rPr>
              <a:t>wanted anything</a:t>
            </a:r>
            <a:r>
              <a:rPr sz="3800" i="1" spc="-150" dirty="0">
                <a:latin typeface="Georgia"/>
                <a:cs typeface="Georgia"/>
              </a:rPr>
              <a:t> </a:t>
            </a:r>
            <a:r>
              <a:rPr sz="3800" i="1" spc="-20" dirty="0">
                <a:latin typeface="Georgia"/>
                <a:cs typeface="Georgia"/>
              </a:rPr>
              <a:t>else.</a:t>
            </a:r>
            <a:endParaRPr sz="3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3185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225" dirty="0"/>
              <a:t> </a:t>
            </a:r>
            <a:r>
              <a:rPr i="1" spc="-35" dirty="0">
                <a:solidFill>
                  <a:srgbClr val="FF0000"/>
                </a:solidFill>
                <a:latin typeface="Georgia-BoldItalic"/>
                <a:cs typeface="Georgia-BoldItalic"/>
              </a:rPr>
              <a:t>PRO</a:t>
            </a:r>
            <a:r>
              <a:rPr spc="-35" dirty="0"/>
              <a:t>NOUNS?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2491740"/>
            <a:ext cx="8228965" cy="3488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3230" marR="5080" indent="-430530">
              <a:lnSpc>
                <a:spcPct val="99700"/>
              </a:lnSpc>
              <a:spcBef>
                <a:spcPts val="110"/>
              </a:spcBef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800" dirty="0">
                <a:latin typeface="Times New Roman"/>
                <a:cs typeface="Times New Roman"/>
              </a:rPr>
              <a:t>In</a:t>
            </a:r>
            <a:r>
              <a:rPr sz="3800" spc="-165" dirty="0">
                <a:latin typeface="Times New Roman"/>
                <a:cs typeface="Times New Roman"/>
              </a:rPr>
              <a:t> </a:t>
            </a:r>
            <a:r>
              <a:rPr sz="3800" spc="-80" dirty="0">
                <a:latin typeface="Times New Roman"/>
                <a:cs typeface="Times New Roman"/>
              </a:rPr>
              <a:t>Latin,</a:t>
            </a:r>
            <a:r>
              <a:rPr sz="3800" spc="-7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the</a:t>
            </a:r>
            <a:r>
              <a:rPr sz="3800" spc="-75" dirty="0">
                <a:latin typeface="Times New Roman"/>
                <a:cs typeface="Times New Roman"/>
              </a:rPr>
              <a:t> </a:t>
            </a:r>
            <a:r>
              <a:rPr sz="3800" spc="-45" dirty="0">
                <a:latin typeface="Times New Roman"/>
                <a:cs typeface="Times New Roman"/>
              </a:rPr>
              <a:t>word</a:t>
            </a:r>
            <a:r>
              <a:rPr sz="3800" spc="-7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for</a:t>
            </a:r>
            <a:r>
              <a:rPr sz="3800" spc="-70" dirty="0">
                <a:latin typeface="Times New Roman"/>
                <a:cs typeface="Times New Roman"/>
              </a:rPr>
              <a:t> </a:t>
            </a:r>
            <a:r>
              <a:rPr sz="3800" spc="-190" dirty="0">
                <a:latin typeface="Times New Roman"/>
                <a:cs typeface="Times New Roman"/>
              </a:rPr>
              <a:t>‘for’</a:t>
            </a:r>
            <a:r>
              <a:rPr sz="3800" spc="-50" dirty="0">
                <a:latin typeface="Times New Roman"/>
                <a:cs typeface="Times New Roman"/>
              </a:rPr>
              <a:t> </a:t>
            </a:r>
            <a:r>
              <a:rPr sz="3800" spc="-85" dirty="0">
                <a:latin typeface="Times New Roman"/>
                <a:cs typeface="Times New Roman"/>
              </a:rPr>
              <a:t>is</a:t>
            </a:r>
            <a:r>
              <a:rPr sz="3800" spc="-75" dirty="0">
                <a:latin typeface="Times New Roman"/>
                <a:cs typeface="Times New Roman"/>
              </a:rPr>
              <a:t> </a:t>
            </a:r>
            <a:r>
              <a:rPr sz="3800" b="1" i="1" spc="-310" dirty="0">
                <a:solidFill>
                  <a:srgbClr val="FF0000"/>
                </a:solidFill>
                <a:latin typeface="Arial-BoldItalicMT"/>
                <a:cs typeface="Arial-BoldItalicMT"/>
              </a:rPr>
              <a:t>pro</a:t>
            </a:r>
            <a:r>
              <a:rPr sz="3800" spc="-310" dirty="0">
                <a:latin typeface="Times New Roman"/>
                <a:cs typeface="Times New Roman"/>
              </a:rPr>
              <a:t>,</a:t>
            </a:r>
            <a:r>
              <a:rPr sz="3800" spc="-2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so</a:t>
            </a:r>
            <a:r>
              <a:rPr sz="3800" spc="-80" dirty="0">
                <a:latin typeface="Times New Roman"/>
                <a:cs typeface="Times New Roman"/>
              </a:rPr>
              <a:t> </a:t>
            </a:r>
            <a:r>
              <a:rPr sz="3800" spc="-55" dirty="0">
                <a:latin typeface="Times New Roman"/>
                <a:cs typeface="Times New Roman"/>
              </a:rPr>
              <a:t>‘pro- </a:t>
            </a:r>
            <a:r>
              <a:rPr sz="3800" spc="-80" dirty="0">
                <a:latin typeface="Times New Roman"/>
                <a:cs typeface="Times New Roman"/>
              </a:rPr>
              <a:t>nouns’</a:t>
            </a:r>
            <a:r>
              <a:rPr sz="3800" spc="-160" dirty="0">
                <a:latin typeface="Times New Roman"/>
                <a:cs typeface="Times New Roman"/>
              </a:rPr>
              <a:t> </a:t>
            </a:r>
            <a:r>
              <a:rPr sz="3800" spc="-40" dirty="0">
                <a:latin typeface="Times New Roman"/>
                <a:cs typeface="Times New Roman"/>
              </a:rPr>
              <a:t>mean</a:t>
            </a:r>
            <a:r>
              <a:rPr sz="3800" spc="-185" dirty="0">
                <a:latin typeface="Times New Roman"/>
                <a:cs typeface="Times New Roman"/>
              </a:rPr>
              <a:t> </a:t>
            </a:r>
            <a:r>
              <a:rPr sz="3800" spc="-55" dirty="0">
                <a:latin typeface="Times New Roman"/>
                <a:cs typeface="Times New Roman"/>
              </a:rPr>
              <a:t>“words</a:t>
            </a:r>
            <a:r>
              <a:rPr sz="3800" spc="-165" dirty="0">
                <a:latin typeface="Times New Roman"/>
                <a:cs typeface="Times New Roman"/>
              </a:rPr>
              <a:t> </a:t>
            </a:r>
            <a:r>
              <a:rPr sz="3800" spc="-90" dirty="0">
                <a:latin typeface="Times New Roman"/>
                <a:cs typeface="Times New Roman"/>
              </a:rPr>
              <a:t>which</a:t>
            </a:r>
            <a:r>
              <a:rPr sz="3800" spc="-145" dirty="0">
                <a:latin typeface="Times New Roman"/>
                <a:cs typeface="Times New Roman"/>
              </a:rPr>
              <a:t> </a:t>
            </a:r>
            <a:r>
              <a:rPr sz="3800" spc="-10" dirty="0">
                <a:latin typeface="Times New Roman"/>
                <a:cs typeface="Times New Roman"/>
              </a:rPr>
              <a:t>stand</a:t>
            </a:r>
            <a:r>
              <a:rPr sz="3800" spc="-170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in</a:t>
            </a:r>
            <a:r>
              <a:rPr sz="3800" spc="-165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for </a:t>
            </a:r>
            <a:r>
              <a:rPr sz="3800" spc="-10" dirty="0">
                <a:latin typeface="Times New Roman"/>
                <a:cs typeface="Times New Roman"/>
              </a:rPr>
              <a:t>nouns”.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43230" marR="1360805" indent="-430530">
              <a:lnSpc>
                <a:spcPts val="4510"/>
              </a:lnSpc>
              <a:spcBef>
                <a:spcPts val="5"/>
              </a:spcBef>
              <a:buFont typeface="Arial"/>
              <a:buChar char="•"/>
              <a:tabLst>
                <a:tab pos="443230" algn="l"/>
                <a:tab pos="443865" algn="l"/>
                <a:tab pos="2947670" algn="l"/>
              </a:tabLst>
            </a:pPr>
            <a:r>
              <a:rPr sz="3800" dirty="0">
                <a:latin typeface="Times New Roman"/>
                <a:cs typeface="Times New Roman"/>
              </a:rPr>
              <a:t>There</a:t>
            </a:r>
            <a:r>
              <a:rPr sz="3800" spc="-210" dirty="0">
                <a:latin typeface="Times New Roman"/>
                <a:cs typeface="Times New Roman"/>
              </a:rPr>
              <a:t> </a:t>
            </a:r>
            <a:r>
              <a:rPr sz="3800" spc="-40" dirty="0">
                <a:latin typeface="Times New Roman"/>
                <a:cs typeface="Times New Roman"/>
              </a:rPr>
              <a:t>are</a:t>
            </a:r>
            <a:r>
              <a:rPr sz="3800" spc="-160" dirty="0">
                <a:latin typeface="Times New Roman"/>
                <a:cs typeface="Times New Roman"/>
              </a:rPr>
              <a:t> </a:t>
            </a:r>
            <a:r>
              <a:rPr sz="3800" spc="-130" dirty="0">
                <a:latin typeface="Times New Roman"/>
                <a:cs typeface="Times New Roman"/>
              </a:rPr>
              <a:t>several</a:t>
            </a:r>
            <a:r>
              <a:rPr sz="3800" spc="-110" dirty="0">
                <a:latin typeface="Times New Roman"/>
                <a:cs typeface="Times New Roman"/>
              </a:rPr>
              <a:t> </a:t>
            </a:r>
            <a:r>
              <a:rPr sz="3800" spc="-45" dirty="0">
                <a:latin typeface="Times New Roman"/>
                <a:cs typeface="Times New Roman"/>
              </a:rPr>
              <a:t>different</a:t>
            </a:r>
            <a:r>
              <a:rPr sz="3800" spc="-155" dirty="0">
                <a:latin typeface="Times New Roman"/>
                <a:cs typeface="Times New Roman"/>
              </a:rPr>
              <a:t> </a:t>
            </a:r>
            <a:r>
              <a:rPr sz="3800" dirty="0">
                <a:latin typeface="Times New Roman"/>
                <a:cs typeface="Times New Roman"/>
              </a:rPr>
              <a:t>sorts</a:t>
            </a:r>
            <a:r>
              <a:rPr sz="3800" spc="-165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of </a:t>
            </a:r>
            <a:r>
              <a:rPr sz="3800" dirty="0">
                <a:latin typeface="Times New Roman"/>
                <a:cs typeface="Times New Roman"/>
              </a:rPr>
              <a:t>pronouns</a:t>
            </a:r>
            <a:r>
              <a:rPr sz="3800" spc="-9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in</a:t>
            </a:r>
            <a:r>
              <a:rPr sz="3800" dirty="0">
                <a:latin typeface="Times New Roman"/>
                <a:cs typeface="Times New Roman"/>
              </a:rPr>
              <a:t>	</a:t>
            </a:r>
            <a:r>
              <a:rPr sz="3800" spc="-10" dirty="0">
                <a:latin typeface="Times New Roman"/>
                <a:cs typeface="Times New Roman"/>
              </a:rPr>
              <a:t>English…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83800" cy="7562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3449967"/>
              <a:ext cx="756285" cy="668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6851" y="3449967"/>
              <a:ext cx="746947" cy="668751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2878" y="590657"/>
          <a:ext cx="8959847" cy="6342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6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97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3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Pronoun</a:t>
                      </a:r>
                      <a:r>
                        <a:rPr sz="240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Members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Possessive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mine,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yours,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his…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white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mine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0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Reflexive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5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708660">
                        <a:lnSpc>
                          <a:spcPts val="2810"/>
                        </a:lnSpc>
                        <a:spcBef>
                          <a:spcPts val="580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myself,</a:t>
                      </a:r>
                      <a:r>
                        <a:rPr sz="24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yourself, himself…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22860">
                        <a:lnSpc>
                          <a:spcPts val="281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injured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himself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playin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football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75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Reciprocal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808990">
                        <a:lnSpc>
                          <a:spcPts val="2780"/>
                        </a:lnSpc>
                        <a:spcBef>
                          <a:spcPts val="605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24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other,</a:t>
                      </a:r>
                      <a:r>
                        <a:rPr sz="2400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25" dirty="0">
                          <a:latin typeface="Arial"/>
                          <a:cs typeface="Arial"/>
                        </a:rPr>
                        <a:t>one 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another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432434">
                        <a:lnSpc>
                          <a:spcPts val="2780"/>
                        </a:lnSpc>
                        <a:spcBef>
                          <a:spcPts val="6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They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really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hate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each 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other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Relative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that,</a:t>
                      </a:r>
                      <a:r>
                        <a:rPr sz="24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which,</a:t>
                      </a:r>
                      <a:r>
                        <a:rPr sz="24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who…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23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162560">
                        <a:lnSpc>
                          <a:spcPts val="2810"/>
                        </a:lnSpc>
                        <a:spcBef>
                          <a:spcPts val="57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book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24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gave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was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really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boring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Demonstrative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this,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that,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these…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This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new </a:t>
                      </a:r>
                      <a:r>
                        <a:rPr sz="2400" spc="-25" dirty="0">
                          <a:latin typeface="Arial"/>
                          <a:cs typeface="Arial"/>
                        </a:rPr>
                        <a:t>car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Interrogative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who,</a:t>
                      </a:r>
                      <a:r>
                        <a:rPr sz="24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what,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why…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24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did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say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you?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4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Indefinite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9209">
                        <a:lnSpc>
                          <a:spcPct val="100000"/>
                        </a:lnSpc>
                      </a:pPr>
                      <a:r>
                        <a:rPr sz="2400" i="1" dirty="0">
                          <a:latin typeface="Arial"/>
                          <a:cs typeface="Arial"/>
                        </a:rPr>
                        <a:t>anything,</a:t>
                      </a:r>
                      <a:r>
                        <a:rPr sz="24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anybody…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marR="34925">
                        <a:lnSpc>
                          <a:spcPts val="2810"/>
                        </a:lnSpc>
                        <a:spcBef>
                          <a:spcPts val="136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There's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i="1" dirty="0">
                          <a:latin typeface="Arial"/>
                          <a:cs typeface="Arial"/>
                        </a:rPr>
                        <a:t>something</a:t>
                      </a:r>
                      <a:r>
                        <a:rPr sz="24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35" dirty="0">
                          <a:latin typeface="Arial"/>
                          <a:cs typeface="Arial"/>
                        </a:rPr>
                        <a:t>my </a:t>
                      </a:r>
                      <a:r>
                        <a:rPr sz="2400" spc="-20" dirty="0">
                          <a:latin typeface="Arial"/>
                          <a:cs typeface="Arial"/>
                        </a:rPr>
                        <a:t>shoe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83992A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934" y="2333625"/>
              <a:ext cx="7497930" cy="3254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88172" y="2328862"/>
              <a:ext cx="7507605" cy="3263900"/>
            </a:xfrm>
            <a:custGeom>
              <a:avLst/>
              <a:gdLst/>
              <a:ahLst/>
              <a:cxnLst/>
              <a:rect l="l" t="t" r="r" b="b"/>
              <a:pathLst>
                <a:path w="7507605" h="3263900">
                  <a:moveTo>
                    <a:pt x="0" y="0"/>
                  </a:moveTo>
                  <a:lnTo>
                    <a:pt x="7507455" y="0"/>
                  </a:lnTo>
                  <a:lnTo>
                    <a:pt x="7507455" y="3263900"/>
                  </a:lnTo>
                  <a:lnTo>
                    <a:pt x="0" y="3263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746375" y="952500"/>
            <a:ext cx="4057650" cy="908050"/>
            <a:chOff x="2746375" y="952500"/>
            <a:chExt cx="4057650" cy="9080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5899" y="962024"/>
              <a:ext cx="4038600" cy="889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51137" y="957262"/>
              <a:ext cx="4048125" cy="898525"/>
            </a:xfrm>
            <a:custGeom>
              <a:avLst/>
              <a:gdLst/>
              <a:ahLst/>
              <a:cxnLst/>
              <a:rect l="l" t="t" r="r" b="b"/>
              <a:pathLst>
                <a:path w="4048125" h="898525">
                  <a:moveTo>
                    <a:pt x="0" y="0"/>
                  </a:moveTo>
                  <a:lnTo>
                    <a:pt x="4048125" y="0"/>
                  </a:lnTo>
                  <a:lnTo>
                    <a:pt x="4048125" y="898525"/>
                  </a:lnTo>
                  <a:lnTo>
                    <a:pt x="0" y="898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109" y="900684"/>
            <a:ext cx="6936740" cy="17475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65" marR="5080" indent="-635" algn="ctr">
              <a:lnSpc>
                <a:spcPct val="98700"/>
              </a:lnSpc>
              <a:spcBef>
                <a:spcPts val="160"/>
              </a:spcBef>
            </a:pPr>
            <a:r>
              <a:rPr sz="3800" b="1" spc="-135" dirty="0">
                <a:latin typeface="Times New Roman"/>
                <a:cs typeface="Times New Roman"/>
              </a:rPr>
              <a:t>What</a:t>
            </a:r>
            <a:r>
              <a:rPr sz="3800" b="1" spc="-105" dirty="0">
                <a:latin typeface="Times New Roman"/>
                <a:cs typeface="Times New Roman"/>
              </a:rPr>
              <a:t> </a:t>
            </a:r>
            <a:r>
              <a:rPr sz="3800" b="1" spc="50" dirty="0">
                <a:latin typeface="Times New Roman"/>
                <a:cs typeface="Times New Roman"/>
              </a:rPr>
              <a:t>is</a:t>
            </a:r>
            <a:r>
              <a:rPr sz="3800" b="1" spc="-100" dirty="0">
                <a:latin typeface="Times New Roman"/>
                <a:cs typeface="Times New Roman"/>
              </a:rPr>
              <a:t> </a:t>
            </a:r>
            <a:r>
              <a:rPr sz="3800" b="1" dirty="0">
                <a:latin typeface="Times New Roman"/>
                <a:cs typeface="Times New Roman"/>
              </a:rPr>
              <a:t>the</a:t>
            </a:r>
            <a:r>
              <a:rPr sz="3800" b="1" spc="-105" dirty="0">
                <a:latin typeface="Times New Roman"/>
                <a:cs typeface="Times New Roman"/>
              </a:rPr>
              <a:t> </a:t>
            </a:r>
            <a:r>
              <a:rPr sz="3800" b="1" spc="-55" dirty="0">
                <a:latin typeface="Times New Roman"/>
                <a:cs typeface="Times New Roman"/>
              </a:rPr>
              <a:t>right</a:t>
            </a:r>
            <a:r>
              <a:rPr sz="3800" b="1" spc="-105" dirty="0">
                <a:latin typeface="Times New Roman"/>
                <a:cs typeface="Times New Roman"/>
              </a:rPr>
              <a:t> </a:t>
            </a:r>
            <a:r>
              <a:rPr sz="3800" b="1" spc="-35" dirty="0">
                <a:latin typeface="Times New Roman"/>
                <a:cs typeface="Times New Roman"/>
              </a:rPr>
              <a:t>pronoun</a:t>
            </a:r>
            <a:r>
              <a:rPr sz="3800" b="1" spc="-100" dirty="0">
                <a:latin typeface="Times New Roman"/>
                <a:cs typeface="Times New Roman"/>
              </a:rPr>
              <a:t> </a:t>
            </a:r>
            <a:r>
              <a:rPr sz="3800" b="1" spc="-25" dirty="0">
                <a:latin typeface="Times New Roman"/>
                <a:cs typeface="Times New Roman"/>
              </a:rPr>
              <a:t>for </a:t>
            </a:r>
            <a:r>
              <a:rPr sz="3800" b="1" dirty="0">
                <a:latin typeface="Times New Roman"/>
                <a:cs typeface="Times New Roman"/>
              </a:rPr>
              <a:t>instances</a:t>
            </a:r>
            <a:r>
              <a:rPr sz="3800" b="1" spc="-125" dirty="0">
                <a:latin typeface="Times New Roman"/>
                <a:cs typeface="Times New Roman"/>
              </a:rPr>
              <a:t> </a:t>
            </a:r>
            <a:r>
              <a:rPr sz="3800" b="1" spc="-35" dirty="0">
                <a:latin typeface="Times New Roman"/>
                <a:cs typeface="Times New Roman"/>
              </a:rPr>
              <a:t>where</a:t>
            </a:r>
            <a:r>
              <a:rPr sz="3800" b="1" spc="-135" dirty="0">
                <a:latin typeface="Times New Roman"/>
                <a:cs typeface="Times New Roman"/>
              </a:rPr>
              <a:t> </a:t>
            </a:r>
            <a:r>
              <a:rPr sz="3800" b="1" dirty="0">
                <a:latin typeface="Times New Roman"/>
                <a:cs typeface="Times New Roman"/>
              </a:rPr>
              <a:t>a</a:t>
            </a:r>
            <a:r>
              <a:rPr sz="3800" b="1" spc="-120" dirty="0">
                <a:latin typeface="Times New Roman"/>
                <a:cs typeface="Times New Roman"/>
              </a:rPr>
              <a:t> </a:t>
            </a:r>
            <a:r>
              <a:rPr sz="3800" b="1" spc="-40" dirty="0">
                <a:latin typeface="Times New Roman"/>
                <a:cs typeface="Times New Roman"/>
              </a:rPr>
              <a:t>person’s</a:t>
            </a:r>
            <a:r>
              <a:rPr sz="3800" b="1" spc="-114" dirty="0">
                <a:latin typeface="Times New Roman"/>
                <a:cs typeface="Times New Roman"/>
              </a:rPr>
              <a:t> </a:t>
            </a:r>
            <a:r>
              <a:rPr sz="3800" b="1" spc="-10" dirty="0">
                <a:latin typeface="Times New Roman"/>
                <a:cs typeface="Times New Roman"/>
              </a:rPr>
              <a:t>gender </a:t>
            </a:r>
            <a:r>
              <a:rPr sz="3800" b="1" spc="50" dirty="0">
                <a:latin typeface="Times New Roman"/>
                <a:cs typeface="Times New Roman"/>
              </a:rPr>
              <a:t>is</a:t>
            </a:r>
            <a:r>
              <a:rPr sz="3800" b="1" spc="-25" dirty="0">
                <a:latin typeface="Times New Roman"/>
                <a:cs typeface="Times New Roman"/>
              </a:rPr>
              <a:t> </a:t>
            </a:r>
            <a:r>
              <a:rPr sz="3800" b="1" spc="-10" dirty="0">
                <a:latin typeface="Times New Roman"/>
                <a:cs typeface="Times New Roman"/>
              </a:rPr>
              <a:t>unknown/unspecified?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839" y="3205988"/>
            <a:ext cx="81222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0" dirty="0">
                <a:latin typeface="Arial"/>
                <a:cs typeface="Arial"/>
              </a:rPr>
              <a:t>Eg: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“Every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b="1" spc="135" dirty="0">
                <a:solidFill>
                  <a:srgbClr val="FF0000"/>
                </a:solidFill>
                <a:latin typeface="Arial"/>
                <a:cs typeface="Arial"/>
              </a:rPr>
              <a:t>lawyer</a:t>
            </a:r>
            <a:r>
              <a:rPr sz="3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110" dirty="0">
                <a:latin typeface="Arial"/>
                <a:cs typeface="Arial"/>
              </a:rPr>
              <a:t>should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120" dirty="0">
                <a:latin typeface="Arial"/>
                <a:cs typeface="Arial"/>
              </a:rPr>
              <a:t>bring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his</a:t>
            </a:r>
            <a:r>
              <a:rPr sz="3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35" dirty="0">
                <a:latin typeface="Arial"/>
                <a:cs typeface="Arial"/>
              </a:rPr>
              <a:t>briefcase.”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63517" y="4203035"/>
            <a:ext cx="3085465" cy="2378710"/>
            <a:chOff x="3463517" y="4203035"/>
            <a:chExt cx="3085465" cy="23787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3042" y="4212560"/>
              <a:ext cx="3065857" cy="23592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68279" y="4207798"/>
              <a:ext cx="3075940" cy="2369185"/>
            </a:xfrm>
            <a:custGeom>
              <a:avLst/>
              <a:gdLst/>
              <a:ahLst/>
              <a:cxnLst/>
              <a:rect l="l" t="t" r="r" b="b"/>
              <a:pathLst>
                <a:path w="3075940" h="2369184">
                  <a:moveTo>
                    <a:pt x="0" y="0"/>
                  </a:moveTo>
                  <a:lnTo>
                    <a:pt x="3075383" y="0"/>
                  </a:lnTo>
                  <a:lnTo>
                    <a:pt x="3075383" y="2368799"/>
                  </a:lnTo>
                  <a:lnTo>
                    <a:pt x="0" y="23687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132" y="841755"/>
            <a:ext cx="5193665" cy="10528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43230" marR="5080" indent="-431165">
              <a:lnSpc>
                <a:spcPts val="4010"/>
              </a:lnSpc>
              <a:spcBef>
                <a:spcPts val="265"/>
              </a:spcBef>
              <a:buChar char="•"/>
              <a:tabLst>
                <a:tab pos="443230" algn="l"/>
                <a:tab pos="443865" algn="l"/>
              </a:tabLst>
            </a:pPr>
            <a:r>
              <a:rPr sz="3400" spc="90" dirty="0">
                <a:latin typeface="Arial"/>
                <a:cs typeface="Arial"/>
              </a:rPr>
              <a:t>What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145" dirty="0">
                <a:latin typeface="Arial"/>
                <a:cs typeface="Arial"/>
              </a:rPr>
              <a:t>about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b="1" u="sng" spc="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formal</a:t>
            </a:r>
            <a:r>
              <a:rPr sz="3400" b="1" spc="145" dirty="0">
                <a:latin typeface="Arial"/>
                <a:cs typeface="Arial"/>
              </a:rPr>
              <a:t> </a:t>
            </a:r>
            <a:r>
              <a:rPr sz="3400" b="1" u="sng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conversation/writing?</a:t>
            </a:r>
            <a:endParaRPr sz="3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3283" y="2119210"/>
            <a:ext cx="6989445" cy="4648200"/>
            <a:chOff x="1583283" y="2119210"/>
            <a:chExt cx="6989445" cy="4648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2808" y="2128736"/>
              <a:ext cx="6970038" cy="46288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8046" y="2123973"/>
              <a:ext cx="6979920" cy="4638675"/>
            </a:xfrm>
            <a:custGeom>
              <a:avLst/>
              <a:gdLst/>
              <a:ahLst/>
              <a:cxnLst/>
              <a:rect l="l" t="t" r="r" b="b"/>
              <a:pathLst>
                <a:path w="6979920" h="4638675">
                  <a:moveTo>
                    <a:pt x="0" y="0"/>
                  </a:moveTo>
                  <a:lnTo>
                    <a:pt x="6979563" y="0"/>
                  </a:lnTo>
                  <a:lnTo>
                    <a:pt x="6979563" y="4638348"/>
                  </a:lnTo>
                  <a:lnTo>
                    <a:pt x="0" y="46383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667292" y="2655048"/>
            <a:ext cx="647065" cy="503555"/>
          </a:xfrm>
          <a:custGeom>
            <a:avLst/>
            <a:gdLst/>
            <a:ahLst/>
            <a:cxnLst/>
            <a:rect l="l" t="t" r="r" b="b"/>
            <a:pathLst>
              <a:path w="647064" h="503555">
                <a:moveTo>
                  <a:pt x="0" y="251496"/>
                </a:moveTo>
                <a:lnTo>
                  <a:pt x="4232" y="210702"/>
                </a:lnTo>
                <a:lnTo>
                  <a:pt x="16484" y="172003"/>
                </a:lnTo>
                <a:lnTo>
                  <a:pt x="36092" y="135919"/>
                </a:lnTo>
                <a:lnTo>
                  <a:pt x="62388" y="102965"/>
                </a:lnTo>
                <a:lnTo>
                  <a:pt x="94707" y="73661"/>
                </a:lnTo>
                <a:lnTo>
                  <a:pt x="132384" y="48524"/>
                </a:lnTo>
                <a:lnTo>
                  <a:pt x="174753" y="28071"/>
                </a:lnTo>
                <a:lnTo>
                  <a:pt x="221148" y="12821"/>
                </a:lnTo>
                <a:lnTo>
                  <a:pt x="270903" y="3291"/>
                </a:lnTo>
                <a:lnTo>
                  <a:pt x="323352" y="0"/>
                </a:lnTo>
                <a:lnTo>
                  <a:pt x="375801" y="3291"/>
                </a:lnTo>
                <a:lnTo>
                  <a:pt x="425556" y="12821"/>
                </a:lnTo>
                <a:lnTo>
                  <a:pt x="471951" y="28071"/>
                </a:lnTo>
                <a:lnTo>
                  <a:pt x="514320" y="48524"/>
                </a:lnTo>
                <a:lnTo>
                  <a:pt x="551997" y="73661"/>
                </a:lnTo>
                <a:lnTo>
                  <a:pt x="584316" y="102965"/>
                </a:lnTo>
                <a:lnTo>
                  <a:pt x="610612" y="135919"/>
                </a:lnTo>
                <a:lnTo>
                  <a:pt x="630220" y="172003"/>
                </a:lnTo>
                <a:lnTo>
                  <a:pt x="642472" y="210702"/>
                </a:lnTo>
                <a:lnTo>
                  <a:pt x="646705" y="251496"/>
                </a:lnTo>
                <a:lnTo>
                  <a:pt x="642472" y="292289"/>
                </a:lnTo>
                <a:lnTo>
                  <a:pt x="630220" y="330988"/>
                </a:lnTo>
                <a:lnTo>
                  <a:pt x="610612" y="367072"/>
                </a:lnTo>
                <a:lnTo>
                  <a:pt x="584316" y="400026"/>
                </a:lnTo>
                <a:lnTo>
                  <a:pt x="551997" y="429330"/>
                </a:lnTo>
                <a:lnTo>
                  <a:pt x="514320" y="454467"/>
                </a:lnTo>
                <a:lnTo>
                  <a:pt x="471951" y="474920"/>
                </a:lnTo>
                <a:lnTo>
                  <a:pt x="425556" y="490170"/>
                </a:lnTo>
                <a:lnTo>
                  <a:pt x="375801" y="499700"/>
                </a:lnTo>
                <a:lnTo>
                  <a:pt x="323352" y="502992"/>
                </a:lnTo>
                <a:lnTo>
                  <a:pt x="270903" y="499700"/>
                </a:lnTo>
                <a:lnTo>
                  <a:pt x="221148" y="490170"/>
                </a:lnTo>
                <a:lnTo>
                  <a:pt x="174753" y="474920"/>
                </a:lnTo>
                <a:lnTo>
                  <a:pt x="132384" y="454467"/>
                </a:lnTo>
                <a:lnTo>
                  <a:pt x="94707" y="429330"/>
                </a:lnTo>
                <a:lnTo>
                  <a:pt x="62388" y="400026"/>
                </a:lnTo>
                <a:lnTo>
                  <a:pt x="36092" y="367072"/>
                </a:lnTo>
                <a:lnTo>
                  <a:pt x="16484" y="330988"/>
                </a:lnTo>
                <a:lnTo>
                  <a:pt x="4232" y="292289"/>
                </a:lnTo>
                <a:lnTo>
                  <a:pt x="0" y="251496"/>
                </a:lnTo>
                <a:close/>
              </a:path>
            </a:pathLst>
          </a:custGeom>
          <a:ln w="76200">
            <a:solidFill>
              <a:srgbClr val="5F6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00" y="4205086"/>
            <a:ext cx="647065" cy="503555"/>
          </a:xfrm>
          <a:custGeom>
            <a:avLst/>
            <a:gdLst/>
            <a:ahLst/>
            <a:cxnLst/>
            <a:rect l="l" t="t" r="r" b="b"/>
            <a:pathLst>
              <a:path w="647064" h="503554">
                <a:moveTo>
                  <a:pt x="0" y="251496"/>
                </a:moveTo>
                <a:lnTo>
                  <a:pt x="4232" y="210702"/>
                </a:lnTo>
                <a:lnTo>
                  <a:pt x="16484" y="172003"/>
                </a:lnTo>
                <a:lnTo>
                  <a:pt x="36092" y="135919"/>
                </a:lnTo>
                <a:lnTo>
                  <a:pt x="62388" y="102965"/>
                </a:lnTo>
                <a:lnTo>
                  <a:pt x="94707" y="73661"/>
                </a:lnTo>
                <a:lnTo>
                  <a:pt x="132384" y="48524"/>
                </a:lnTo>
                <a:lnTo>
                  <a:pt x="174753" y="28071"/>
                </a:lnTo>
                <a:lnTo>
                  <a:pt x="221148" y="12821"/>
                </a:lnTo>
                <a:lnTo>
                  <a:pt x="270903" y="3291"/>
                </a:lnTo>
                <a:lnTo>
                  <a:pt x="323352" y="0"/>
                </a:lnTo>
                <a:lnTo>
                  <a:pt x="375801" y="3291"/>
                </a:lnTo>
                <a:lnTo>
                  <a:pt x="425556" y="12821"/>
                </a:lnTo>
                <a:lnTo>
                  <a:pt x="471951" y="28071"/>
                </a:lnTo>
                <a:lnTo>
                  <a:pt x="514320" y="48524"/>
                </a:lnTo>
                <a:lnTo>
                  <a:pt x="551997" y="73661"/>
                </a:lnTo>
                <a:lnTo>
                  <a:pt x="584316" y="102965"/>
                </a:lnTo>
                <a:lnTo>
                  <a:pt x="610612" y="135919"/>
                </a:lnTo>
                <a:lnTo>
                  <a:pt x="630220" y="172003"/>
                </a:lnTo>
                <a:lnTo>
                  <a:pt x="642472" y="210702"/>
                </a:lnTo>
                <a:lnTo>
                  <a:pt x="646705" y="251496"/>
                </a:lnTo>
                <a:lnTo>
                  <a:pt x="642472" y="292289"/>
                </a:lnTo>
                <a:lnTo>
                  <a:pt x="630220" y="330988"/>
                </a:lnTo>
                <a:lnTo>
                  <a:pt x="610612" y="367072"/>
                </a:lnTo>
                <a:lnTo>
                  <a:pt x="584316" y="400026"/>
                </a:lnTo>
                <a:lnTo>
                  <a:pt x="551997" y="429330"/>
                </a:lnTo>
                <a:lnTo>
                  <a:pt x="514320" y="454467"/>
                </a:lnTo>
                <a:lnTo>
                  <a:pt x="471951" y="474920"/>
                </a:lnTo>
                <a:lnTo>
                  <a:pt x="425556" y="490170"/>
                </a:lnTo>
                <a:lnTo>
                  <a:pt x="375801" y="499700"/>
                </a:lnTo>
                <a:lnTo>
                  <a:pt x="323352" y="502992"/>
                </a:lnTo>
                <a:lnTo>
                  <a:pt x="270903" y="499700"/>
                </a:lnTo>
                <a:lnTo>
                  <a:pt x="221148" y="490170"/>
                </a:lnTo>
                <a:lnTo>
                  <a:pt x="174753" y="474920"/>
                </a:lnTo>
                <a:lnTo>
                  <a:pt x="132384" y="454467"/>
                </a:lnTo>
                <a:lnTo>
                  <a:pt x="94707" y="429330"/>
                </a:lnTo>
                <a:lnTo>
                  <a:pt x="62388" y="400026"/>
                </a:lnTo>
                <a:lnTo>
                  <a:pt x="36092" y="367072"/>
                </a:lnTo>
                <a:lnTo>
                  <a:pt x="16484" y="330988"/>
                </a:lnTo>
                <a:lnTo>
                  <a:pt x="4232" y="292289"/>
                </a:lnTo>
                <a:lnTo>
                  <a:pt x="0" y="251496"/>
                </a:lnTo>
                <a:close/>
              </a:path>
            </a:pathLst>
          </a:custGeom>
          <a:ln w="76200">
            <a:solidFill>
              <a:srgbClr val="5F6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5433" y="5838825"/>
            <a:ext cx="647065" cy="503555"/>
          </a:xfrm>
          <a:custGeom>
            <a:avLst/>
            <a:gdLst/>
            <a:ahLst/>
            <a:cxnLst/>
            <a:rect l="l" t="t" r="r" b="b"/>
            <a:pathLst>
              <a:path w="647064" h="503554">
                <a:moveTo>
                  <a:pt x="0" y="251496"/>
                </a:moveTo>
                <a:lnTo>
                  <a:pt x="4232" y="210702"/>
                </a:lnTo>
                <a:lnTo>
                  <a:pt x="16484" y="172003"/>
                </a:lnTo>
                <a:lnTo>
                  <a:pt x="36092" y="135919"/>
                </a:lnTo>
                <a:lnTo>
                  <a:pt x="62388" y="102965"/>
                </a:lnTo>
                <a:lnTo>
                  <a:pt x="94707" y="73661"/>
                </a:lnTo>
                <a:lnTo>
                  <a:pt x="132384" y="48524"/>
                </a:lnTo>
                <a:lnTo>
                  <a:pt x="174753" y="28071"/>
                </a:lnTo>
                <a:lnTo>
                  <a:pt x="221148" y="12821"/>
                </a:lnTo>
                <a:lnTo>
                  <a:pt x="270903" y="3291"/>
                </a:lnTo>
                <a:lnTo>
                  <a:pt x="323352" y="0"/>
                </a:lnTo>
                <a:lnTo>
                  <a:pt x="375801" y="3291"/>
                </a:lnTo>
                <a:lnTo>
                  <a:pt x="425556" y="12821"/>
                </a:lnTo>
                <a:lnTo>
                  <a:pt x="471951" y="28071"/>
                </a:lnTo>
                <a:lnTo>
                  <a:pt x="514320" y="48524"/>
                </a:lnTo>
                <a:lnTo>
                  <a:pt x="551997" y="73661"/>
                </a:lnTo>
                <a:lnTo>
                  <a:pt x="584316" y="102965"/>
                </a:lnTo>
                <a:lnTo>
                  <a:pt x="610612" y="135919"/>
                </a:lnTo>
                <a:lnTo>
                  <a:pt x="630220" y="172003"/>
                </a:lnTo>
                <a:lnTo>
                  <a:pt x="642472" y="210702"/>
                </a:lnTo>
                <a:lnTo>
                  <a:pt x="646705" y="251496"/>
                </a:lnTo>
                <a:lnTo>
                  <a:pt x="642472" y="292289"/>
                </a:lnTo>
                <a:lnTo>
                  <a:pt x="630220" y="330988"/>
                </a:lnTo>
                <a:lnTo>
                  <a:pt x="610612" y="367072"/>
                </a:lnTo>
                <a:lnTo>
                  <a:pt x="584316" y="400026"/>
                </a:lnTo>
                <a:lnTo>
                  <a:pt x="551997" y="429330"/>
                </a:lnTo>
                <a:lnTo>
                  <a:pt x="514320" y="454467"/>
                </a:lnTo>
                <a:lnTo>
                  <a:pt x="471951" y="474920"/>
                </a:lnTo>
                <a:lnTo>
                  <a:pt x="425556" y="490170"/>
                </a:lnTo>
                <a:lnTo>
                  <a:pt x="375801" y="499700"/>
                </a:lnTo>
                <a:lnTo>
                  <a:pt x="323352" y="502992"/>
                </a:lnTo>
                <a:lnTo>
                  <a:pt x="270903" y="499700"/>
                </a:lnTo>
                <a:lnTo>
                  <a:pt x="221148" y="490170"/>
                </a:lnTo>
                <a:lnTo>
                  <a:pt x="174753" y="474920"/>
                </a:lnTo>
                <a:lnTo>
                  <a:pt x="132384" y="454467"/>
                </a:lnTo>
                <a:lnTo>
                  <a:pt x="94707" y="429330"/>
                </a:lnTo>
                <a:lnTo>
                  <a:pt x="62388" y="400026"/>
                </a:lnTo>
                <a:lnTo>
                  <a:pt x="36092" y="367072"/>
                </a:lnTo>
                <a:lnTo>
                  <a:pt x="16484" y="330988"/>
                </a:lnTo>
                <a:lnTo>
                  <a:pt x="4232" y="292289"/>
                </a:lnTo>
                <a:lnTo>
                  <a:pt x="0" y="251496"/>
                </a:lnTo>
                <a:close/>
              </a:path>
            </a:pathLst>
          </a:custGeom>
          <a:ln w="76200">
            <a:solidFill>
              <a:srgbClr val="5F6F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7900" y="5686425"/>
              <a:ext cx="1881651" cy="1133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23137" y="5681662"/>
              <a:ext cx="1891664" cy="1143635"/>
            </a:xfrm>
            <a:custGeom>
              <a:avLst/>
              <a:gdLst/>
              <a:ahLst/>
              <a:cxnLst/>
              <a:rect l="l" t="t" r="r" b="b"/>
              <a:pathLst>
                <a:path w="1891665" h="1143634">
                  <a:moveTo>
                    <a:pt x="0" y="0"/>
                  </a:moveTo>
                  <a:lnTo>
                    <a:pt x="1891176" y="0"/>
                  </a:lnTo>
                  <a:lnTo>
                    <a:pt x="1891176" y="1143050"/>
                  </a:lnTo>
                  <a:lnTo>
                    <a:pt x="0" y="11430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1132" y="841755"/>
            <a:ext cx="8049259" cy="467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 indent="-430530">
              <a:lnSpc>
                <a:spcPct val="100000"/>
              </a:lnSpc>
              <a:spcBef>
                <a:spcPts val="100"/>
              </a:spcBef>
              <a:buChar char="•"/>
              <a:tabLst>
                <a:tab pos="443230" algn="l"/>
                <a:tab pos="443865" algn="l"/>
              </a:tabLst>
            </a:pPr>
            <a:r>
              <a:rPr sz="3400" dirty="0">
                <a:latin typeface="Arial"/>
                <a:cs typeface="Arial"/>
              </a:rPr>
              <a:t>The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70" dirty="0">
                <a:latin typeface="Arial"/>
                <a:cs typeface="Arial"/>
              </a:rPr>
              <a:t>pronoun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i="1" spc="-20" dirty="0">
                <a:latin typeface="Arial"/>
                <a:cs typeface="Arial"/>
              </a:rPr>
              <a:t>they</a:t>
            </a:r>
            <a:r>
              <a:rPr sz="3400" i="1" spc="-9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is</a:t>
            </a:r>
            <a:r>
              <a:rPr sz="3400" spc="-7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a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70" dirty="0">
                <a:latin typeface="Arial"/>
                <a:cs typeface="Arial"/>
              </a:rPr>
              <a:t>third</a:t>
            </a:r>
            <a:endParaRPr sz="3400">
              <a:latin typeface="Arial"/>
              <a:cs typeface="Arial"/>
            </a:endParaRPr>
          </a:p>
          <a:p>
            <a:pPr marL="443230" marR="22225">
              <a:lnSpc>
                <a:spcPct val="99800"/>
              </a:lnSpc>
              <a:spcBef>
                <a:spcPts val="30"/>
              </a:spcBef>
            </a:pPr>
            <a:r>
              <a:rPr sz="3400" spc="110" dirty="0">
                <a:latin typeface="Arial"/>
                <a:cs typeface="Arial"/>
              </a:rPr>
              <a:t>person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i="1" dirty="0">
                <a:latin typeface="Arial"/>
                <a:cs typeface="Arial"/>
              </a:rPr>
              <a:t>singular</a:t>
            </a:r>
            <a:r>
              <a:rPr sz="3400" i="1" spc="-30" dirty="0">
                <a:latin typeface="Arial"/>
                <a:cs typeface="Arial"/>
              </a:rPr>
              <a:t> </a:t>
            </a:r>
            <a:r>
              <a:rPr sz="3400" spc="220" dirty="0">
                <a:latin typeface="Arial"/>
                <a:cs typeface="Arial"/>
              </a:rPr>
              <a:t>form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85" dirty="0">
                <a:latin typeface="Arial"/>
                <a:cs typeface="Arial"/>
              </a:rPr>
              <a:t>widely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70" dirty="0">
                <a:latin typeface="Arial"/>
                <a:cs typeface="Arial"/>
              </a:rPr>
              <a:t>used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114" dirty="0">
                <a:latin typeface="Arial"/>
                <a:cs typeface="Arial"/>
              </a:rPr>
              <a:t>in </a:t>
            </a:r>
            <a:r>
              <a:rPr sz="3400" spc="95" dirty="0">
                <a:latin typeface="Arial"/>
                <a:cs typeface="Arial"/>
              </a:rPr>
              <a:t>colloquial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English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130" dirty="0">
                <a:latin typeface="Arial"/>
                <a:cs typeface="Arial"/>
              </a:rPr>
              <a:t>when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a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person’s </a:t>
            </a:r>
            <a:r>
              <a:rPr sz="3400" spc="90" dirty="0">
                <a:latin typeface="Arial"/>
                <a:cs typeface="Arial"/>
              </a:rPr>
              <a:t>gender</a:t>
            </a:r>
            <a:r>
              <a:rPr sz="3400" spc="-2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is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spc="114" dirty="0">
                <a:latin typeface="Arial"/>
                <a:cs typeface="Arial"/>
              </a:rPr>
              <a:t>unknown/unspecified</a:t>
            </a:r>
            <a:r>
              <a:rPr sz="3400" spc="-30" dirty="0">
                <a:latin typeface="Arial"/>
                <a:cs typeface="Arial"/>
              </a:rPr>
              <a:t> (Grey, </a:t>
            </a:r>
            <a:r>
              <a:rPr sz="3400" spc="-10" dirty="0">
                <a:latin typeface="Arial"/>
                <a:cs typeface="Arial"/>
              </a:rPr>
              <a:t>2015).</a:t>
            </a:r>
            <a:endParaRPr sz="3400">
              <a:latin typeface="Arial"/>
              <a:cs typeface="Arial"/>
            </a:endParaRPr>
          </a:p>
          <a:p>
            <a:pPr marL="443230" marR="5080" indent="-431165">
              <a:lnSpc>
                <a:spcPct val="99400"/>
              </a:lnSpc>
              <a:spcBef>
                <a:spcPts val="4034"/>
              </a:spcBef>
              <a:buChar char="•"/>
              <a:tabLst>
                <a:tab pos="443230" algn="l"/>
                <a:tab pos="443865" algn="l"/>
              </a:tabLst>
            </a:pPr>
            <a:r>
              <a:rPr sz="3400" spc="90" dirty="0">
                <a:latin typeface="Arial"/>
                <a:cs typeface="Arial"/>
              </a:rPr>
              <a:t>In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b="1" u="sng" spc="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informal</a:t>
            </a:r>
            <a:r>
              <a:rPr sz="34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400" b="1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conversation</a:t>
            </a:r>
            <a:r>
              <a:rPr sz="3400" spc="55" dirty="0">
                <a:latin typeface="Arial"/>
                <a:cs typeface="Arial"/>
              </a:rPr>
              <a:t>,</a:t>
            </a:r>
            <a:r>
              <a:rPr sz="3400" spc="-3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you</a:t>
            </a:r>
            <a:r>
              <a:rPr sz="3400" spc="-35" dirty="0">
                <a:latin typeface="Arial"/>
                <a:cs typeface="Arial"/>
              </a:rPr>
              <a:t> </a:t>
            </a:r>
            <a:r>
              <a:rPr sz="3400" spc="135" dirty="0">
                <a:latin typeface="Arial"/>
                <a:cs typeface="Arial"/>
              </a:rPr>
              <a:t>would </a:t>
            </a:r>
            <a:r>
              <a:rPr sz="3400" spc="125" dirty="0">
                <a:latin typeface="Arial"/>
                <a:cs typeface="Arial"/>
              </a:rPr>
              <a:t>sound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spc="95" dirty="0">
                <a:latin typeface="Arial"/>
                <a:cs typeface="Arial"/>
              </a:rPr>
              <a:t>perfectly</a:t>
            </a:r>
            <a:r>
              <a:rPr sz="3400" spc="-60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natural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saying </a:t>
            </a:r>
            <a:r>
              <a:rPr sz="3400" dirty="0">
                <a:latin typeface="Arial"/>
                <a:cs typeface="Arial"/>
              </a:rPr>
              <a:t>“</a:t>
            </a:r>
            <a:r>
              <a:rPr sz="3400" b="1" dirty="0">
                <a:solidFill>
                  <a:srgbClr val="FF0000"/>
                </a:solidFill>
                <a:latin typeface="Arial"/>
                <a:cs typeface="Arial"/>
              </a:rPr>
              <a:t>Somebody</a:t>
            </a:r>
            <a:r>
              <a:rPr sz="3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spc="150" dirty="0">
                <a:latin typeface="Arial"/>
                <a:cs typeface="Arial"/>
              </a:rPr>
              <a:t>forgot</a:t>
            </a:r>
            <a:r>
              <a:rPr sz="3400" spc="15" dirty="0">
                <a:latin typeface="Arial"/>
                <a:cs typeface="Arial"/>
              </a:rPr>
              <a:t> </a:t>
            </a:r>
            <a:r>
              <a:rPr sz="3400" b="1" spc="170" dirty="0">
                <a:solidFill>
                  <a:srgbClr val="FF0000"/>
                </a:solidFill>
                <a:latin typeface="Arial"/>
                <a:cs typeface="Arial"/>
              </a:rPr>
              <a:t>their</a:t>
            </a:r>
            <a:r>
              <a:rPr sz="3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coat.”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0678" y="788415"/>
            <a:ext cx="157734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VERBS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85064" y="3412619"/>
            <a:ext cx="2408555" cy="3241040"/>
            <a:chOff x="6685064" y="3412619"/>
            <a:chExt cx="2408555" cy="3241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4588" y="3422144"/>
              <a:ext cx="2389295" cy="32219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89826" y="3417382"/>
              <a:ext cx="2399030" cy="3231515"/>
            </a:xfrm>
            <a:custGeom>
              <a:avLst/>
              <a:gdLst/>
              <a:ahLst/>
              <a:cxnLst/>
              <a:rect l="l" t="t" r="r" b="b"/>
              <a:pathLst>
                <a:path w="2399029" h="3231515">
                  <a:moveTo>
                    <a:pt x="0" y="0"/>
                  </a:moveTo>
                  <a:lnTo>
                    <a:pt x="2398821" y="0"/>
                  </a:lnTo>
                  <a:lnTo>
                    <a:pt x="2398821" y="3231484"/>
                  </a:lnTo>
                  <a:lnTo>
                    <a:pt x="0" y="3231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7066" y="1958340"/>
            <a:ext cx="7628255" cy="338645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582930" marR="5080" indent="-538480">
              <a:lnSpc>
                <a:spcPts val="4490"/>
              </a:lnSpc>
              <a:spcBef>
                <a:spcPts val="305"/>
              </a:spcBef>
              <a:buFont typeface="Arial"/>
              <a:buChar char="•"/>
              <a:tabLst>
                <a:tab pos="582930" algn="l"/>
                <a:tab pos="584200" algn="l"/>
                <a:tab pos="4599940" algn="l"/>
              </a:tabLst>
            </a:pPr>
            <a:r>
              <a:rPr sz="3800" dirty="0">
                <a:latin typeface="Georgia"/>
                <a:cs typeface="Georgia"/>
              </a:rPr>
              <a:t>The</a:t>
            </a:r>
            <a:r>
              <a:rPr sz="3800" spc="60" dirty="0">
                <a:latin typeface="Georgia"/>
                <a:cs typeface="Georgia"/>
              </a:rPr>
              <a:t> </a:t>
            </a:r>
            <a:r>
              <a:rPr sz="3800" dirty="0">
                <a:latin typeface="Georgia"/>
                <a:cs typeface="Georgia"/>
              </a:rPr>
              <a:t>verb</a:t>
            </a:r>
            <a:r>
              <a:rPr sz="3800" spc="65" dirty="0">
                <a:latin typeface="Georgia"/>
                <a:cs typeface="Georgia"/>
              </a:rPr>
              <a:t> </a:t>
            </a:r>
            <a:r>
              <a:rPr sz="3800" dirty="0">
                <a:latin typeface="Georgia"/>
                <a:cs typeface="Georgia"/>
              </a:rPr>
              <a:t>is</a:t>
            </a:r>
            <a:r>
              <a:rPr sz="3800" spc="75" dirty="0">
                <a:latin typeface="Georgia"/>
                <a:cs typeface="Georgia"/>
              </a:rPr>
              <a:t> </a:t>
            </a:r>
            <a:r>
              <a:rPr sz="3800" dirty="0">
                <a:latin typeface="Georgia"/>
                <a:cs typeface="Georgia"/>
              </a:rPr>
              <a:t>the</a:t>
            </a:r>
            <a:r>
              <a:rPr sz="3800" spc="75" dirty="0">
                <a:latin typeface="Georgia"/>
                <a:cs typeface="Georgia"/>
              </a:rPr>
              <a:t> </a:t>
            </a:r>
            <a:r>
              <a:rPr sz="3800" dirty="0">
                <a:latin typeface="Georgia"/>
                <a:cs typeface="Georgia"/>
              </a:rPr>
              <a:t>element</a:t>
            </a:r>
            <a:r>
              <a:rPr sz="3800" spc="75" dirty="0">
                <a:latin typeface="Georgia"/>
                <a:cs typeface="Georgia"/>
              </a:rPr>
              <a:t> </a:t>
            </a:r>
            <a:r>
              <a:rPr sz="3800" spc="-10" dirty="0">
                <a:latin typeface="Georgia"/>
                <a:cs typeface="Georgia"/>
              </a:rPr>
              <a:t>which </a:t>
            </a:r>
            <a:r>
              <a:rPr sz="3800" dirty="0">
                <a:latin typeface="Georgia"/>
                <a:cs typeface="Georgia"/>
              </a:rPr>
              <a:t>makes</a:t>
            </a:r>
            <a:r>
              <a:rPr sz="3800" spc="75" dirty="0">
                <a:latin typeface="Georgia"/>
                <a:cs typeface="Georgia"/>
              </a:rPr>
              <a:t> </a:t>
            </a:r>
            <a:r>
              <a:rPr sz="3800" spc="-10" dirty="0">
                <a:latin typeface="Georgia"/>
                <a:cs typeface="Georgia"/>
              </a:rPr>
              <a:t>everything</a:t>
            </a:r>
            <a:r>
              <a:rPr sz="3800" dirty="0">
                <a:latin typeface="Georgia"/>
                <a:cs typeface="Georgia"/>
              </a:rPr>
              <a:t>	hold</a:t>
            </a:r>
            <a:r>
              <a:rPr sz="3800" spc="65" dirty="0">
                <a:latin typeface="Georgia"/>
                <a:cs typeface="Georgia"/>
              </a:rPr>
              <a:t> </a:t>
            </a:r>
            <a:r>
              <a:rPr sz="3800" spc="-10" dirty="0">
                <a:latin typeface="Georgia"/>
                <a:cs typeface="Georgia"/>
              </a:rPr>
              <a:t>together.</a:t>
            </a:r>
            <a:endParaRPr sz="3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4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Georgia"/>
              <a:cs typeface="Georgia"/>
            </a:endParaRPr>
          </a:p>
          <a:p>
            <a:pPr marL="12700" marR="3317240">
              <a:lnSpc>
                <a:spcPct val="100600"/>
              </a:lnSpc>
            </a:pPr>
            <a:r>
              <a:rPr sz="3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sz="34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YOU</a:t>
            </a:r>
            <a:r>
              <a:rPr sz="3400" spc="-130" dirty="0">
                <a:latin typeface="Times New Roman"/>
                <a:cs typeface="Times New Roman"/>
              </a:rPr>
              <a:t> </a:t>
            </a:r>
            <a:r>
              <a:rPr sz="3400" b="1" u="heavy" spc="11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SEEN</a:t>
            </a:r>
            <a:r>
              <a:rPr sz="3400" b="1" spc="-130" dirty="0">
                <a:latin typeface="Times New Roman"/>
                <a:cs typeface="Times New Roman"/>
              </a:rPr>
              <a:t> </a:t>
            </a:r>
            <a:r>
              <a:rPr sz="3400" spc="-165" dirty="0">
                <a:latin typeface="Times New Roman"/>
                <a:cs typeface="Times New Roman"/>
              </a:rPr>
              <a:t>MY </a:t>
            </a:r>
            <a:r>
              <a:rPr sz="3400" spc="-10" dirty="0">
                <a:latin typeface="Times New Roman"/>
                <a:cs typeface="Times New Roman"/>
              </a:rPr>
              <a:t>KEYS?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dirty="0"/>
              <a:t>SUB-FIELDS</a:t>
            </a:r>
            <a:r>
              <a:rPr spc="190" dirty="0"/>
              <a:t> </a:t>
            </a:r>
            <a:r>
              <a:rPr dirty="0"/>
              <a:t>OF</a:t>
            </a:r>
            <a:r>
              <a:rPr spc="190" dirty="0"/>
              <a:t> </a:t>
            </a:r>
            <a:r>
              <a:rPr spc="-10" dirty="0"/>
              <a:t>LINGUISTICS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2502915"/>
            <a:ext cx="7555230" cy="20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 indent="-43053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3230" algn="l"/>
                <a:tab pos="443865" algn="l"/>
                <a:tab pos="4780280" algn="l"/>
              </a:tabLst>
            </a:pPr>
            <a:r>
              <a:rPr sz="3400" spc="-45" dirty="0">
                <a:latin typeface="Times New Roman"/>
                <a:cs typeface="Times New Roman"/>
              </a:rPr>
              <a:t>Phonology: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85" dirty="0">
                <a:latin typeface="Times New Roman"/>
                <a:cs typeface="Times New Roman"/>
              </a:rPr>
              <a:t> </a:t>
            </a:r>
            <a:r>
              <a:rPr sz="3400" spc="-60" dirty="0">
                <a:latin typeface="Times New Roman"/>
                <a:cs typeface="Times New Roman"/>
              </a:rPr>
              <a:t>study</a:t>
            </a:r>
            <a:r>
              <a:rPr sz="3400" spc="-90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of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speech</a:t>
            </a:r>
            <a:r>
              <a:rPr sz="3400" b="1" u="heavy" spc="2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sounds</a:t>
            </a:r>
            <a:r>
              <a:rPr sz="3400" spc="-10" dirty="0"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/>
              <a:cs typeface="Times New Roman"/>
            </a:endParaRPr>
          </a:p>
          <a:p>
            <a:pPr marL="765175" algn="ctr">
              <a:lnSpc>
                <a:spcPct val="100000"/>
              </a:lnSpc>
              <a:spcBef>
                <a:spcPts val="5"/>
              </a:spcBef>
            </a:pPr>
            <a:r>
              <a:rPr sz="3400" b="1" dirty="0">
                <a:latin typeface="Times New Roman"/>
                <a:cs typeface="Times New Roman"/>
              </a:rPr>
              <a:t>PHONOLOGY</a:t>
            </a:r>
            <a:r>
              <a:rPr sz="3400" b="1" spc="55" dirty="0">
                <a:latin typeface="Times New Roman"/>
                <a:cs typeface="Times New Roman"/>
              </a:rPr>
              <a:t> </a:t>
            </a:r>
            <a:r>
              <a:rPr sz="34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VS</a:t>
            </a:r>
            <a:r>
              <a:rPr sz="34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="1" spc="45" dirty="0">
                <a:latin typeface="Times New Roman"/>
                <a:cs typeface="Times New Roman"/>
              </a:rPr>
              <a:t>PHONETICS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0025">
              <a:lnSpc>
                <a:spcPct val="100000"/>
              </a:lnSpc>
              <a:spcBef>
                <a:spcPts val="100"/>
              </a:spcBef>
            </a:pPr>
            <a:r>
              <a:rPr dirty="0"/>
              <a:t>TYPES OF</a:t>
            </a:r>
            <a:r>
              <a:rPr spc="5" dirty="0"/>
              <a:t> </a:t>
            </a:r>
            <a:r>
              <a:rPr spc="-10" dirty="0"/>
              <a:t>VERBS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80293" y="1688073"/>
            <a:ext cx="3251200" cy="1959610"/>
            <a:chOff x="1080293" y="1688073"/>
            <a:chExt cx="3251200" cy="19596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817" y="1697598"/>
              <a:ext cx="3232119" cy="19401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5055" y="1692836"/>
              <a:ext cx="3241675" cy="1950085"/>
            </a:xfrm>
            <a:custGeom>
              <a:avLst/>
              <a:gdLst/>
              <a:ahLst/>
              <a:cxnLst/>
              <a:rect l="l" t="t" r="r" b="b"/>
              <a:pathLst>
                <a:path w="3241675" h="1950085">
                  <a:moveTo>
                    <a:pt x="0" y="0"/>
                  </a:moveTo>
                  <a:lnTo>
                    <a:pt x="3241644" y="0"/>
                  </a:lnTo>
                  <a:lnTo>
                    <a:pt x="3241644" y="1949639"/>
                  </a:lnTo>
                  <a:lnTo>
                    <a:pt x="0" y="1949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617647" y="2357628"/>
            <a:ext cx="27571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i="1" dirty="0">
                <a:solidFill>
                  <a:srgbClr val="282828"/>
                </a:solidFill>
                <a:latin typeface="Georgia"/>
                <a:cs typeface="Georgia"/>
              </a:rPr>
              <a:t>stative</a:t>
            </a:r>
            <a:r>
              <a:rPr sz="3800" i="1" spc="-120" dirty="0">
                <a:solidFill>
                  <a:srgbClr val="282828"/>
                </a:solidFill>
                <a:latin typeface="Georgia"/>
                <a:cs typeface="Georgia"/>
              </a:rPr>
              <a:t> </a:t>
            </a:r>
            <a:r>
              <a:rPr sz="3800" i="1" spc="-10" dirty="0">
                <a:solidFill>
                  <a:srgbClr val="282828"/>
                </a:solidFill>
                <a:latin typeface="Georgia"/>
                <a:cs typeface="Georgia"/>
              </a:rPr>
              <a:t>verbs</a:t>
            </a:r>
            <a:endParaRPr sz="3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25036" y="4505006"/>
            <a:ext cx="4491990" cy="1996439"/>
            <a:chOff x="925036" y="4505006"/>
            <a:chExt cx="4491990" cy="199643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560" y="4514531"/>
              <a:ext cx="4472866" cy="19770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29798" y="4509768"/>
              <a:ext cx="4482465" cy="1986914"/>
            </a:xfrm>
            <a:custGeom>
              <a:avLst/>
              <a:gdLst/>
              <a:ahLst/>
              <a:cxnLst/>
              <a:rect l="l" t="t" r="r" b="b"/>
              <a:pathLst>
                <a:path w="4482465" h="1986914">
                  <a:moveTo>
                    <a:pt x="0" y="0"/>
                  </a:moveTo>
                  <a:lnTo>
                    <a:pt x="4482392" y="0"/>
                  </a:lnTo>
                  <a:lnTo>
                    <a:pt x="4482392" y="1986587"/>
                  </a:lnTo>
                  <a:lnTo>
                    <a:pt x="0" y="19865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27180" y="5286755"/>
            <a:ext cx="26587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i="1" dirty="0">
                <a:solidFill>
                  <a:srgbClr val="282828"/>
                </a:solidFill>
                <a:latin typeface="Georgia"/>
                <a:cs typeface="Georgia"/>
              </a:rPr>
              <a:t>action</a:t>
            </a:r>
            <a:r>
              <a:rPr sz="3800" i="1" spc="-95" dirty="0">
                <a:solidFill>
                  <a:srgbClr val="282828"/>
                </a:solidFill>
                <a:latin typeface="Georgia"/>
                <a:cs typeface="Georgia"/>
              </a:rPr>
              <a:t> </a:t>
            </a:r>
            <a:r>
              <a:rPr sz="3800" i="1" spc="-10" dirty="0">
                <a:solidFill>
                  <a:srgbClr val="282828"/>
                </a:solidFill>
                <a:latin typeface="Georgia"/>
                <a:cs typeface="Georgia"/>
              </a:rPr>
              <a:t>verbs</a:t>
            </a:r>
            <a:endParaRPr sz="3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ADJECTIVES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69515"/>
            <a:ext cx="8145145" cy="432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 indent="-5384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Most</a:t>
            </a:r>
            <a:r>
              <a:rPr sz="2800" spc="1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adjectives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can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be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used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front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noun.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850">
              <a:latin typeface="Georgia"/>
              <a:cs typeface="Georgia"/>
            </a:endParaRPr>
          </a:p>
          <a:p>
            <a:pPr marL="551180" marR="5080" indent="-538480">
              <a:lnSpc>
                <a:spcPct val="101400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Most</a:t>
            </a:r>
            <a:r>
              <a:rPr sz="2800" spc="2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adjectives</a:t>
            </a:r>
            <a:r>
              <a:rPr sz="2800" spc="204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can</a:t>
            </a:r>
            <a:r>
              <a:rPr sz="2800" spc="2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be</a:t>
            </a:r>
            <a:r>
              <a:rPr sz="2800" spc="2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used</a:t>
            </a:r>
            <a:r>
              <a:rPr sz="2800" spc="2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on</a:t>
            </a:r>
            <a:r>
              <a:rPr sz="2800" spc="2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their</a:t>
            </a:r>
            <a:r>
              <a:rPr sz="2800" spc="2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own,</a:t>
            </a:r>
            <a:r>
              <a:rPr sz="2800" spc="204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after 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1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verb</a:t>
            </a:r>
            <a:r>
              <a:rPr sz="2800" spc="1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(like</a:t>
            </a:r>
            <a:r>
              <a:rPr sz="2800" spc="150" dirty="0">
                <a:latin typeface="Georgia"/>
                <a:cs typeface="Georgia"/>
              </a:rPr>
              <a:t> </a:t>
            </a:r>
            <a:r>
              <a:rPr sz="2800" i="1" dirty="0">
                <a:latin typeface="Georgia"/>
                <a:cs typeface="Georgia"/>
              </a:rPr>
              <a:t>to</a:t>
            </a:r>
            <a:r>
              <a:rPr sz="2800" i="1" spc="160" dirty="0">
                <a:latin typeface="Georgia"/>
                <a:cs typeface="Georgia"/>
              </a:rPr>
              <a:t> </a:t>
            </a:r>
            <a:r>
              <a:rPr sz="2800" i="1" spc="-20" dirty="0">
                <a:latin typeface="Georgia"/>
                <a:cs typeface="Georgia"/>
              </a:rPr>
              <a:t>be</a:t>
            </a:r>
            <a:r>
              <a:rPr sz="2800" spc="-20" dirty="0">
                <a:latin typeface="Georgia"/>
                <a:cs typeface="Georgia"/>
              </a:rPr>
              <a:t>.)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Georgia"/>
              <a:cs typeface="Georgia"/>
            </a:endParaRPr>
          </a:p>
          <a:p>
            <a:pPr marL="551180" marR="840105" indent="-538480">
              <a:lnSpc>
                <a:spcPct val="101400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You</a:t>
            </a:r>
            <a:r>
              <a:rPr sz="2800" spc="1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can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also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put</a:t>
            </a:r>
            <a:r>
              <a:rPr sz="2800" spc="1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adverbs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front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many </a:t>
            </a:r>
            <a:r>
              <a:rPr sz="2800" dirty="0">
                <a:latin typeface="Georgia"/>
                <a:cs typeface="Georgia"/>
              </a:rPr>
              <a:t>adjectives</a:t>
            </a:r>
            <a:r>
              <a:rPr sz="2800" spc="3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(like</a:t>
            </a:r>
            <a:r>
              <a:rPr sz="2800" spc="310" dirty="0">
                <a:latin typeface="Georgia"/>
                <a:cs typeface="Georgia"/>
              </a:rPr>
              <a:t> </a:t>
            </a:r>
            <a:r>
              <a:rPr sz="2800" i="1" spc="-10" dirty="0">
                <a:latin typeface="Georgia"/>
                <a:cs typeface="Georgia"/>
              </a:rPr>
              <a:t>very</a:t>
            </a:r>
            <a:r>
              <a:rPr sz="2800" spc="-10" dirty="0">
                <a:latin typeface="Georgia"/>
                <a:cs typeface="Georgia"/>
              </a:rPr>
              <a:t>).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950">
              <a:latin typeface="Georgia"/>
              <a:cs typeface="Georgia"/>
            </a:endParaRPr>
          </a:p>
          <a:p>
            <a:pPr marL="551180" marR="1872614" indent="-538480">
              <a:lnSpc>
                <a:spcPct val="101400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And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1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can</a:t>
            </a:r>
            <a:r>
              <a:rPr sz="2800" spc="2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use</a:t>
            </a:r>
            <a:r>
              <a:rPr sz="2800" spc="1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adjectives</a:t>
            </a:r>
            <a:r>
              <a:rPr sz="2800" spc="1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19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make </a:t>
            </a:r>
            <a:r>
              <a:rPr sz="2800" spc="-10" dirty="0">
                <a:latin typeface="Georgia"/>
                <a:cs typeface="Georgia"/>
              </a:rPr>
              <a:t>comparisons.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199" y="788415"/>
            <a:ext cx="6598284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75" dirty="0"/>
              <a:t> </a:t>
            </a:r>
            <a:r>
              <a:rPr spc="135" dirty="0"/>
              <a:t>DO</a:t>
            </a:r>
            <a:r>
              <a:rPr spc="-70" dirty="0"/>
              <a:t> </a:t>
            </a:r>
            <a:r>
              <a:rPr spc="-30" dirty="0"/>
              <a:t>ADJECTIVES</a:t>
            </a:r>
            <a:r>
              <a:rPr spc="-80" dirty="0"/>
              <a:t> </a:t>
            </a:r>
            <a:r>
              <a:rPr spc="-175" dirty="0"/>
              <a:t>SAY?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60519" y="3950473"/>
            <a:ext cx="3034030" cy="2633980"/>
            <a:chOff x="4960519" y="3950473"/>
            <a:chExt cx="3034030" cy="2633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0044" y="3959998"/>
              <a:ext cx="3014882" cy="26145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65282" y="3955236"/>
              <a:ext cx="3024505" cy="2624455"/>
            </a:xfrm>
            <a:custGeom>
              <a:avLst/>
              <a:gdLst/>
              <a:ahLst/>
              <a:cxnLst/>
              <a:rect l="l" t="t" r="r" b="b"/>
              <a:pathLst>
                <a:path w="3024504" h="2624454">
                  <a:moveTo>
                    <a:pt x="0" y="0"/>
                  </a:moveTo>
                  <a:lnTo>
                    <a:pt x="3024408" y="0"/>
                  </a:lnTo>
                  <a:lnTo>
                    <a:pt x="3024408" y="2624092"/>
                  </a:lnTo>
                  <a:lnTo>
                    <a:pt x="0" y="26240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88828" y="1848612"/>
            <a:ext cx="7560945" cy="2034539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81305" marR="5080" indent="-268605">
              <a:lnSpc>
                <a:spcPct val="102299"/>
              </a:lnSpc>
              <a:spcBef>
                <a:spcPts val="25"/>
              </a:spcBef>
              <a:buFont typeface="Arial"/>
              <a:buChar char="•"/>
              <a:tabLst>
                <a:tab pos="281305" algn="l"/>
                <a:tab pos="281940" algn="l"/>
                <a:tab pos="3803015" algn="l"/>
              </a:tabLst>
            </a:pPr>
            <a:r>
              <a:rPr sz="2600" spc="-60" dirty="0">
                <a:latin typeface="Times New Roman"/>
                <a:cs typeface="Times New Roman"/>
              </a:rPr>
              <a:t>Adjectives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are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parts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Times New Roman"/>
                <a:cs typeface="Times New Roman"/>
              </a:rPr>
              <a:t>speech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contain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most </a:t>
            </a:r>
            <a:r>
              <a:rPr sz="2600" spc="-50" dirty="0">
                <a:latin typeface="Times New Roman"/>
                <a:cs typeface="Times New Roman"/>
              </a:rPr>
              <a:t>explicit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sentiment</a:t>
            </a:r>
            <a:r>
              <a:rPr sz="2600" b="1" spc="2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(=subjective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information).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81305" marR="593090" indent="-268605">
              <a:lnSpc>
                <a:spcPct val="102299"/>
              </a:lnSpc>
              <a:buFont typeface="Arial"/>
              <a:buChar char="•"/>
              <a:tabLst>
                <a:tab pos="281305" algn="l"/>
                <a:tab pos="281940" algn="l"/>
                <a:tab pos="1764030" algn="l"/>
                <a:tab pos="5165725" algn="l"/>
              </a:tabLst>
            </a:pP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sentiment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analysis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is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analysis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emotional </a:t>
            </a:r>
            <a:r>
              <a:rPr sz="2600" dirty="0">
                <a:latin typeface="Times New Roman"/>
                <a:cs typeface="Times New Roman"/>
              </a:rPr>
              <a:t>content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of</a:t>
            </a:r>
            <a:r>
              <a:rPr sz="2600" dirty="0">
                <a:latin typeface="Times New Roman"/>
                <a:cs typeface="Times New Roman"/>
              </a:rPr>
              <a:t>	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text.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83283" y="4296681"/>
            <a:ext cx="1941195" cy="1941195"/>
            <a:chOff x="1583283" y="4296681"/>
            <a:chExt cx="1941195" cy="19411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2808" y="4306206"/>
              <a:ext cx="1922150" cy="192215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88046" y="4301444"/>
              <a:ext cx="1931670" cy="1931670"/>
            </a:xfrm>
            <a:custGeom>
              <a:avLst/>
              <a:gdLst/>
              <a:ahLst/>
              <a:cxnLst/>
              <a:rect l="l" t="t" r="r" b="b"/>
              <a:pathLst>
                <a:path w="1931670" h="1931670">
                  <a:moveTo>
                    <a:pt x="0" y="0"/>
                  </a:moveTo>
                  <a:lnTo>
                    <a:pt x="1931675" y="0"/>
                  </a:lnTo>
                  <a:lnTo>
                    <a:pt x="1931675" y="1931675"/>
                  </a:lnTo>
                  <a:lnTo>
                    <a:pt x="0" y="19316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188" y="2042013"/>
            <a:ext cx="8203566" cy="41017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5826" y="787908"/>
            <a:ext cx="6469380" cy="11779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33805" marR="5080" indent="-1221740">
              <a:lnSpc>
                <a:spcPts val="4510"/>
              </a:lnSpc>
              <a:spcBef>
                <a:spcPts val="250"/>
              </a:spcBef>
              <a:tabLst>
                <a:tab pos="2061845" algn="l"/>
              </a:tabLst>
            </a:pPr>
            <a:r>
              <a:rPr sz="3800" spc="-20" dirty="0"/>
              <a:t>'Game</a:t>
            </a:r>
            <a:r>
              <a:rPr sz="3800" spc="-180" dirty="0"/>
              <a:t> </a:t>
            </a:r>
            <a:r>
              <a:rPr sz="3800" spc="-25" dirty="0"/>
              <a:t>of</a:t>
            </a:r>
            <a:r>
              <a:rPr sz="3800" dirty="0"/>
              <a:t>	</a:t>
            </a:r>
            <a:r>
              <a:rPr sz="3800" spc="-30" dirty="0"/>
              <a:t>Thrones':</a:t>
            </a:r>
            <a:r>
              <a:rPr sz="3800" spc="-80" dirty="0"/>
              <a:t> </a:t>
            </a:r>
            <a:r>
              <a:rPr sz="3800" dirty="0"/>
              <a:t>The</a:t>
            </a:r>
            <a:r>
              <a:rPr sz="3800" spc="-95" dirty="0"/>
              <a:t> </a:t>
            </a:r>
            <a:r>
              <a:rPr sz="3800" spc="-35" dirty="0"/>
              <a:t>Top</a:t>
            </a:r>
            <a:r>
              <a:rPr sz="3800" spc="-80" dirty="0"/>
              <a:t> </a:t>
            </a:r>
            <a:r>
              <a:rPr sz="3800" spc="-95" dirty="0"/>
              <a:t>30 </a:t>
            </a:r>
            <a:r>
              <a:rPr sz="3800" spc="-80" dirty="0"/>
              <a:t>Characters,</a:t>
            </a:r>
            <a:r>
              <a:rPr sz="3800" spc="-155" dirty="0"/>
              <a:t> </a:t>
            </a:r>
            <a:r>
              <a:rPr sz="3800" spc="-10" dirty="0"/>
              <a:t>Ranked</a:t>
            </a:r>
            <a:endParaRPr sz="3800" dirty="0"/>
          </a:p>
        </p:txBody>
      </p:sp>
      <p:sp>
        <p:nvSpPr>
          <p:cNvPr id="4" name="object 4"/>
          <p:cNvSpPr txBox="1"/>
          <p:nvPr/>
        </p:nvSpPr>
        <p:spPr>
          <a:xfrm>
            <a:off x="665564" y="6315455"/>
            <a:ext cx="86995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Times New Roman"/>
                <a:cs typeface="Times New Roman"/>
              </a:rPr>
              <a:t>https://</a:t>
            </a:r>
            <a:r>
              <a:rPr sz="1700" b="1" dirty="0">
                <a:latin typeface="Times New Roman"/>
                <a:cs typeface="Times New Roman"/>
                <a:hlinkClick r:id="rId3"/>
              </a:rPr>
              <a:t>www.hollywoodreporter.com/live-</a:t>
            </a:r>
            <a:r>
              <a:rPr sz="1700" b="1" spc="50" dirty="0">
                <a:latin typeface="Times New Roman"/>
                <a:cs typeface="Times New Roman"/>
                <a:hlinkClick r:id="rId3"/>
              </a:rPr>
              <a:t>feed/game-</a:t>
            </a:r>
            <a:r>
              <a:rPr sz="1700" b="1" spc="-20" dirty="0">
                <a:latin typeface="Times New Roman"/>
                <a:cs typeface="Times New Roman"/>
                <a:hlinkClick r:id="rId3"/>
              </a:rPr>
              <a:t>thrones-</a:t>
            </a:r>
            <a:r>
              <a:rPr sz="1700" b="1" spc="-10" dirty="0">
                <a:latin typeface="Times New Roman"/>
                <a:cs typeface="Times New Roman"/>
                <a:hlinkClick r:id="rId3"/>
              </a:rPr>
              <a:t>top-</a:t>
            </a:r>
            <a:r>
              <a:rPr sz="1700" b="1" spc="-50" dirty="0">
                <a:latin typeface="Times New Roman"/>
                <a:cs typeface="Times New Roman"/>
                <a:hlinkClick r:id="rId3"/>
              </a:rPr>
              <a:t>30-</a:t>
            </a:r>
            <a:r>
              <a:rPr sz="1700" b="1" spc="-35" dirty="0">
                <a:latin typeface="Times New Roman"/>
                <a:cs typeface="Times New Roman"/>
                <a:hlinkClick r:id="rId3"/>
              </a:rPr>
              <a:t>characters-</a:t>
            </a:r>
            <a:r>
              <a:rPr sz="1700" b="1" spc="-50" dirty="0">
                <a:latin typeface="Times New Roman"/>
                <a:cs typeface="Times New Roman"/>
                <a:hlinkClick r:id="rId3"/>
              </a:rPr>
              <a:t>ranked-</a:t>
            </a:r>
            <a:r>
              <a:rPr sz="1700" b="1" spc="-10" dirty="0">
                <a:latin typeface="Times New Roman"/>
                <a:cs typeface="Times New Roman"/>
                <a:hlinkClick r:id="rId3"/>
              </a:rPr>
              <a:t>957542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ADVERBS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69515"/>
            <a:ext cx="7973059" cy="30308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551180" marR="283845" indent="-538480">
              <a:lnSpc>
                <a:spcPct val="101400"/>
              </a:lnSpc>
              <a:spcBef>
                <a:spcPts val="50"/>
              </a:spcBef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give</a:t>
            </a:r>
            <a:r>
              <a:rPr sz="2800" spc="2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2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further</a:t>
            </a:r>
            <a:r>
              <a:rPr sz="2800" spc="2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details</a:t>
            </a:r>
            <a:r>
              <a:rPr sz="2800" spc="2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about</a:t>
            </a:r>
            <a:r>
              <a:rPr sz="2800" spc="204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2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action</a:t>
            </a:r>
            <a:r>
              <a:rPr sz="2800" spc="2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220" dirty="0">
                <a:latin typeface="Georgia"/>
                <a:cs typeface="Georgia"/>
              </a:rPr>
              <a:t> </a:t>
            </a:r>
            <a:r>
              <a:rPr sz="2800" spc="-50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verb.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850">
              <a:latin typeface="Georgia"/>
              <a:cs typeface="Georgia"/>
            </a:endParaRPr>
          </a:p>
          <a:p>
            <a:pPr marL="551180" marR="5080" indent="-538480">
              <a:lnSpc>
                <a:spcPct val="101400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The</a:t>
            </a:r>
            <a:r>
              <a:rPr sz="2800" spc="1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usual</a:t>
            </a:r>
            <a:r>
              <a:rPr sz="2800" spc="1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way</a:t>
            </a:r>
            <a:r>
              <a:rPr sz="2800" spc="1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1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make</a:t>
            </a:r>
            <a:r>
              <a:rPr sz="2800" spc="1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</a:t>
            </a:r>
            <a:r>
              <a:rPr sz="2800" spc="1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adverb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is</a:t>
            </a:r>
            <a:r>
              <a:rPr sz="2800" spc="1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1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take</a:t>
            </a:r>
            <a:r>
              <a:rPr sz="2800" spc="16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an </a:t>
            </a:r>
            <a:r>
              <a:rPr sz="2800" dirty="0">
                <a:latin typeface="Georgia"/>
                <a:cs typeface="Georgia"/>
              </a:rPr>
              <a:t>adjective</a:t>
            </a:r>
            <a:r>
              <a:rPr sz="2800" spc="1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add</a:t>
            </a:r>
            <a:r>
              <a:rPr sz="2800" spc="1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-ly</a:t>
            </a:r>
            <a:r>
              <a:rPr sz="2800" spc="1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1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it</a:t>
            </a:r>
            <a:r>
              <a:rPr sz="2800" spc="17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(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examples?</a:t>
            </a:r>
            <a:r>
              <a:rPr sz="2800" spc="-10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000">
              <a:latin typeface="Georgia"/>
              <a:cs typeface="Georgia"/>
            </a:endParaRPr>
          </a:p>
          <a:p>
            <a:pPr marL="551180" indent="-538480">
              <a:lnSpc>
                <a:spcPct val="100000"/>
              </a:lnSpc>
              <a:buFont typeface="Arial"/>
              <a:buChar char="•"/>
              <a:tabLst>
                <a:tab pos="551180" algn="l"/>
                <a:tab pos="551815" algn="l"/>
              </a:tabLst>
            </a:pPr>
            <a:r>
              <a:rPr sz="2800" dirty="0">
                <a:latin typeface="Georgia"/>
                <a:cs typeface="Georgia"/>
              </a:rPr>
              <a:t>Not</a:t>
            </a:r>
            <a:r>
              <a:rPr sz="2800" spc="2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all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adjectives!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(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examples?</a:t>
            </a:r>
            <a:r>
              <a:rPr sz="2800" spc="-10" dirty="0">
                <a:latin typeface="Georgia"/>
                <a:cs typeface="Georgia"/>
              </a:rPr>
              <a:t>)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5055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ADVERBS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2868" y="2119210"/>
            <a:ext cx="8498205" cy="3324860"/>
            <a:chOff x="792868" y="2119210"/>
            <a:chExt cx="8498205" cy="3324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393" y="2128735"/>
              <a:ext cx="8479014" cy="33053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7630" y="2123973"/>
              <a:ext cx="8488680" cy="3315335"/>
            </a:xfrm>
            <a:custGeom>
              <a:avLst/>
              <a:gdLst/>
              <a:ahLst/>
              <a:cxnLst/>
              <a:rect l="l" t="t" r="r" b="b"/>
              <a:pathLst>
                <a:path w="8488680" h="3315335">
                  <a:moveTo>
                    <a:pt x="0" y="0"/>
                  </a:moveTo>
                  <a:lnTo>
                    <a:pt x="8488540" y="0"/>
                  </a:lnTo>
                  <a:lnTo>
                    <a:pt x="8488540" y="3314904"/>
                  </a:lnTo>
                  <a:lnTo>
                    <a:pt x="0" y="33149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CONJUCTIONS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07712" y="1673077"/>
            <a:ext cx="2320925" cy="4979035"/>
            <a:chOff x="1007712" y="1673077"/>
            <a:chExt cx="2320925" cy="4979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7236" y="1682602"/>
              <a:ext cx="2301656" cy="49596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2474" y="1677840"/>
              <a:ext cx="2311400" cy="4969510"/>
            </a:xfrm>
            <a:custGeom>
              <a:avLst/>
              <a:gdLst/>
              <a:ahLst/>
              <a:cxnLst/>
              <a:rect l="l" t="t" r="r" b="b"/>
              <a:pathLst>
                <a:path w="2311400" h="4969509">
                  <a:moveTo>
                    <a:pt x="0" y="0"/>
                  </a:moveTo>
                  <a:lnTo>
                    <a:pt x="2311182" y="0"/>
                  </a:lnTo>
                  <a:lnTo>
                    <a:pt x="2311182" y="4969168"/>
                  </a:lnTo>
                  <a:lnTo>
                    <a:pt x="0" y="49691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18175" y="1943100"/>
            <a:ext cx="3143250" cy="4438650"/>
            <a:chOff x="5718175" y="1943100"/>
            <a:chExt cx="3143250" cy="4438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7699" y="1952625"/>
              <a:ext cx="3124200" cy="44195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22937" y="1947862"/>
              <a:ext cx="3133725" cy="4429125"/>
            </a:xfrm>
            <a:custGeom>
              <a:avLst/>
              <a:gdLst/>
              <a:ahLst/>
              <a:cxnLst/>
              <a:rect l="l" t="t" r="r" b="b"/>
              <a:pathLst>
                <a:path w="3133725" h="4429125">
                  <a:moveTo>
                    <a:pt x="0" y="0"/>
                  </a:moveTo>
                  <a:lnTo>
                    <a:pt x="3133725" y="0"/>
                  </a:lnTo>
                  <a:lnTo>
                    <a:pt x="3133725" y="4429125"/>
                  </a:lnTo>
                  <a:lnTo>
                    <a:pt x="0" y="44291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1136" y="3128772"/>
            <a:ext cx="14973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u="heavy" spc="-20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VS.</a:t>
            </a:r>
            <a:endParaRPr sz="8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623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CONJUCTIONS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88828" y="2008123"/>
            <a:ext cx="8049259" cy="33172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69265" marR="5080" indent="-456565">
              <a:lnSpc>
                <a:spcPts val="4300"/>
              </a:lnSpc>
              <a:spcBef>
                <a:spcPts val="2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ones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which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35" dirty="0">
                <a:latin typeface="Times New Roman"/>
                <a:cs typeface="Times New Roman"/>
              </a:rPr>
              <a:t>just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125" dirty="0">
                <a:latin typeface="Times New Roman"/>
                <a:cs typeface="Times New Roman"/>
              </a:rPr>
              <a:t>‘join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60" dirty="0">
                <a:latin typeface="Times New Roman"/>
                <a:cs typeface="Times New Roman"/>
              </a:rPr>
              <a:t>together’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(or </a:t>
            </a:r>
            <a:r>
              <a:rPr sz="3600" b="1" spc="-35" dirty="0">
                <a:latin typeface="Times New Roman"/>
                <a:cs typeface="Times New Roman"/>
              </a:rPr>
              <a:t>coordinate</a:t>
            </a:r>
            <a:r>
              <a:rPr sz="3600" spc="-35" dirty="0">
                <a:latin typeface="Times New Roman"/>
                <a:cs typeface="Times New Roman"/>
              </a:rPr>
              <a:t>)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80" dirty="0">
                <a:latin typeface="Times New Roman"/>
                <a:cs typeface="Times New Roman"/>
              </a:rPr>
              <a:t>words,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55" dirty="0">
                <a:latin typeface="Times New Roman"/>
                <a:cs typeface="Times New Roman"/>
              </a:rPr>
              <a:t>phrases,</a:t>
            </a:r>
            <a:r>
              <a:rPr sz="3600" spc="-1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sentences </a:t>
            </a:r>
            <a:r>
              <a:rPr sz="3600" spc="-20" dirty="0">
                <a:latin typeface="Times New Roman"/>
                <a:cs typeface="Times New Roman"/>
              </a:rPr>
              <a:t>are</a:t>
            </a:r>
            <a:r>
              <a:rPr sz="3600" spc="-204" dirty="0">
                <a:latin typeface="Times New Roman"/>
                <a:cs typeface="Times New Roman"/>
              </a:rPr>
              <a:t> </a:t>
            </a:r>
            <a:r>
              <a:rPr sz="3600" spc="-105" dirty="0">
                <a:latin typeface="Times New Roman"/>
                <a:cs typeface="Times New Roman"/>
              </a:rPr>
              <a:t>called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coordinating</a:t>
            </a:r>
            <a:r>
              <a:rPr sz="3600" b="1" spc="-16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conjunctions.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Times New Roman"/>
              <a:cs typeface="Times New Roman"/>
            </a:endParaRPr>
          </a:p>
          <a:p>
            <a:pPr marL="271145" algn="ctr">
              <a:lnSpc>
                <a:spcPts val="4310"/>
              </a:lnSpc>
            </a:pPr>
            <a:r>
              <a:rPr sz="3600" b="1" dirty="0">
                <a:latin typeface="Times New Roman"/>
                <a:cs typeface="Times New Roman"/>
              </a:rPr>
              <a:t>"I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can't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cook</a:t>
            </a:r>
            <a:r>
              <a:rPr sz="3600" b="1" spc="-25" dirty="0">
                <a:latin typeface="Times New Roman"/>
                <a:cs typeface="Times New Roman"/>
              </a:rPr>
              <a:t> </a:t>
            </a:r>
            <a:r>
              <a:rPr sz="3600" b="1" spc="-100" dirty="0">
                <a:latin typeface="Times New Roman"/>
                <a:cs typeface="Times New Roman"/>
              </a:rPr>
              <a:t>very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well</a:t>
            </a:r>
            <a:endParaRPr sz="3600">
              <a:latin typeface="Times New Roman"/>
              <a:cs typeface="Times New Roman"/>
            </a:endParaRPr>
          </a:p>
          <a:p>
            <a:pPr marL="271145" algn="ctr">
              <a:lnSpc>
                <a:spcPts val="4310"/>
              </a:lnSpc>
            </a:pPr>
            <a:r>
              <a:rPr sz="3600" b="1" dirty="0">
                <a:latin typeface="Times New Roman"/>
                <a:cs typeface="Times New Roman"/>
              </a:rPr>
              <a:t>but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I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make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quite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spc="60" dirty="0">
                <a:latin typeface="Times New Roman"/>
                <a:cs typeface="Times New Roman"/>
              </a:rPr>
              <a:t>good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pancakes"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623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CONJUCTIONS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88828" y="2008123"/>
            <a:ext cx="8176895" cy="3764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83565" marR="5080" indent="-570865">
              <a:lnSpc>
                <a:spcPct val="100400"/>
              </a:lnSpc>
              <a:spcBef>
                <a:spcPts val="80"/>
              </a:spcBef>
              <a:buFont typeface="Arial"/>
              <a:buChar char="•"/>
              <a:tabLst>
                <a:tab pos="583565" algn="l"/>
                <a:tab pos="584200" algn="l"/>
                <a:tab pos="6543675" algn="l"/>
              </a:tabLst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other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conjunctions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are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called </a:t>
            </a:r>
            <a:r>
              <a:rPr sz="3600" b="1" spc="-20" dirty="0">
                <a:latin typeface="Times New Roman"/>
                <a:cs typeface="Times New Roman"/>
              </a:rPr>
              <a:t>subordinating</a:t>
            </a:r>
            <a:r>
              <a:rPr sz="3600" b="1" spc="-1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conjunctions</a:t>
            </a:r>
            <a:r>
              <a:rPr sz="3600" dirty="0">
                <a:latin typeface="Times New Roman"/>
                <a:cs typeface="Times New Roman"/>
              </a:rPr>
              <a:t>.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Their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job</a:t>
            </a:r>
            <a:r>
              <a:rPr sz="3600" spc="-17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is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13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show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that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one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95" dirty="0">
                <a:latin typeface="Times New Roman"/>
                <a:cs typeface="Times New Roman"/>
              </a:rPr>
              <a:t>clause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50" dirty="0">
                <a:latin typeface="Times New Roman"/>
                <a:cs typeface="Times New Roman"/>
              </a:rPr>
              <a:t>is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i="1" spc="-275" dirty="0">
                <a:latin typeface="Times New Roman"/>
                <a:cs typeface="Times New Roman"/>
              </a:rPr>
              <a:t>part</a:t>
            </a:r>
            <a:r>
              <a:rPr sz="3600" i="1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of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-10" dirty="0">
                <a:latin typeface="Times New Roman"/>
                <a:cs typeface="Times New Roman"/>
              </a:rPr>
              <a:t>another clause.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Times New Roman"/>
              <a:cs typeface="Times New Roman"/>
            </a:endParaRPr>
          </a:p>
          <a:p>
            <a:pPr marL="2594610" marR="1370965" indent="-1075690">
              <a:lnSpc>
                <a:spcPts val="3790"/>
              </a:lnSpc>
            </a:pPr>
            <a:r>
              <a:rPr sz="3200" b="1" dirty="0">
                <a:latin typeface="Georgia"/>
                <a:cs typeface="Georgia"/>
              </a:rPr>
              <a:t>"I'll</a:t>
            </a:r>
            <a:r>
              <a:rPr sz="3200" b="1" spc="114" dirty="0">
                <a:latin typeface="Georgia"/>
                <a:cs typeface="Georgia"/>
              </a:rPr>
              <a:t> </a:t>
            </a:r>
            <a:r>
              <a:rPr sz="3200" b="1" dirty="0">
                <a:latin typeface="Georgia"/>
                <a:cs typeface="Georgia"/>
              </a:rPr>
              <a:t>get</a:t>
            </a:r>
            <a:r>
              <a:rPr sz="3200" b="1" spc="125" dirty="0">
                <a:latin typeface="Georgia"/>
                <a:cs typeface="Georgia"/>
              </a:rPr>
              <a:t> </a:t>
            </a:r>
            <a:r>
              <a:rPr sz="3200" b="1" dirty="0">
                <a:latin typeface="Georgia"/>
                <a:cs typeface="Georgia"/>
              </a:rPr>
              <a:t>you</a:t>
            </a:r>
            <a:r>
              <a:rPr sz="3200" b="1" spc="120" dirty="0">
                <a:latin typeface="Georgia"/>
                <a:cs typeface="Georgia"/>
              </a:rPr>
              <a:t> </a:t>
            </a:r>
            <a:r>
              <a:rPr sz="3200" b="1" dirty="0">
                <a:latin typeface="Georgia"/>
                <a:cs typeface="Georgia"/>
              </a:rPr>
              <a:t>some</a:t>
            </a:r>
            <a:r>
              <a:rPr sz="3200" b="1" spc="125" dirty="0">
                <a:latin typeface="Georgia"/>
                <a:cs typeface="Georgia"/>
              </a:rPr>
              <a:t> </a:t>
            </a:r>
            <a:r>
              <a:rPr sz="3200" b="1" spc="-10" dirty="0">
                <a:latin typeface="Georgia"/>
                <a:cs typeface="Georgia"/>
              </a:rPr>
              <a:t>stamps </a:t>
            </a:r>
            <a:r>
              <a:rPr sz="3200" b="1" dirty="0">
                <a:latin typeface="Georgia"/>
                <a:cs typeface="Georgia"/>
              </a:rPr>
              <a:t>if</a:t>
            </a:r>
            <a:r>
              <a:rPr sz="3200" b="1" spc="70" dirty="0">
                <a:latin typeface="Georgia"/>
                <a:cs typeface="Georgia"/>
              </a:rPr>
              <a:t> </a:t>
            </a:r>
            <a:r>
              <a:rPr sz="3200" b="1" dirty="0">
                <a:latin typeface="Georgia"/>
                <a:cs typeface="Georgia"/>
              </a:rPr>
              <a:t>I</a:t>
            </a:r>
            <a:r>
              <a:rPr sz="3200" b="1" spc="80" dirty="0">
                <a:latin typeface="Georgia"/>
                <a:cs typeface="Georgia"/>
              </a:rPr>
              <a:t> </a:t>
            </a:r>
            <a:r>
              <a:rPr sz="3200" b="1" dirty="0">
                <a:latin typeface="Georgia"/>
                <a:cs typeface="Georgia"/>
              </a:rPr>
              <a:t>go</a:t>
            </a:r>
            <a:r>
              <a:rPr sz="3200" b="1" spc="75" dirty="0">
                <a:latin typeface="Georgia"/>
                <a:cs typeface="Georgia"/>
              </a:rPr>
              <a:t> </a:t>
            </a:r>
            <a:r>
              <a:rPr sz="3200" b="1" dirty="0">
                <a:latin typeface="Georgia"/>
                <a:cs typeface="Georgia"/>
              </a:rPr>
              <a:t>to</a:t>
            </a:r>
            <a:r>
              <a:rPr sz="3200" b="1" spc="80" dirty="0">
                <a:latin typeface="Georgia"/>
                <a:cs typeface="Georgia"/>
              </a:rPr>
              <a:t> </a:t>
            </a:r>
            <a:r>
              <a:rPr sz="3200" b="1" spc="-10" dirty="0">
                <a:latin typeface="Georgia"/>
                <a:cs typeface="Georgia"/>
              </a:rPr>
              <a:t>town"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5445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PREPOSITIONS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58340"/>
            <a:ext cx="8211184" cy="342137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83565" marR="45085" indent="-570865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Georgia"/>
                <a:cs typeface="Georgia"/>
              </a:rPr>
              <a:t>they</a:t>
            </a:r>
            <a:r>
              <a:rPr sz="3200" spc="1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show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how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nouns</a:t>
            </a:r>
            <a:r>
              <a:rPr sz="3200" spc="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relate</a:t>
            </a:r>
            <a:r>
              <a:rPr sz="3200" spc="1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to</a:t>
            </a:r>
            <a:r>
              <a:rPr sz="3200" spc="45" dirty="0">
                <a:latin typeface="Georgia"/>
                <a:cs typeface="Georgia"/>
              </a:rPr>
              <a:t> each</a:t>
            </a:r>
            <a:r>
              <a:rPr sz="3200" spc="20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other </a:t>
            </a:r>
            <a:r>
              <a:rPr sz="3200" dirty="0">
                <a:latin typeface="Georgia"/>
                <a:cs typeface="Georgia"/>
              </a:rPr>
              <a:t>in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60" dirty="0">
                <a:latin typeface="Georgia"/>
                <a:cs typeface="Georgia"/>
              </a:rPr>
              <a:t>space</a:t>
            </a:r>
            <a:r>
              <a:rPr sz="3200" spc="1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and</a:t>
            </a:r>
            <a:r>
              <a:rPr sz="3200" spc="16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time.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583565" algn="l"/>
              </a:tabLst>
            </a:pPr>
            <a:r>
              <a:rPr sz="3200" spc="-50" dirty="0">
                <a:latin typeface="Arial"/>
                <a:cs typeface="Arial"/>
              </a:rPr>
              <a:t>•</a:t>
            </a:r>
            <a:r>
              <a:rPr sz="3200" dirty="0">
                <a:latin typeface="Arial"/>
                <a:cs typeface="Arial"/>
              </a:rPr>
              <a:t>	</a:t>
            </a:r>
            <a:r>
              <a:rPr sz="3200" dirty="0">
                <a:latin typeface="Georgia"/>
                <a:cs typeface="Georgia"/>
              </a:rPr>
              <a:t>+</a:t>
            </a:r>
            <a:r>
              <a:rPr sz="3200" spc="5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why/how/…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Georgia"/>
              <a:cs typeface="Georgia"/>
            </a:endParaRPr>
          </a:p>
          <a:p>
            <a:pPr marL="583565" marR="5080" indent="-570865">
              <a:lnSpc>
                <a:spcPts val="37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Georgia"/>
                <a:cs typeface="Georgia"/>
              </a:rPr>
              <a:t>If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you</a:t>
            </a:r>
            <a:r>
              <a:rPr sz="3200" spc="140" dirty="0">
                <a:latin typeface="Georgia"/>
                <a:cs typeface="Georgia"/>
              </a:rPr>
              <a:t> </a:t>
            </a:r>
            <a:r>
              <a:rPr sz="3200" spc="45" dirty="0">
                <a:latin typeface="Georgia"/>
                <a:cs typeface="Georgia"/>
              </a:rPr>
              <a:t>get</a:t>
            </a:r>
            <a:r>
              <a:rPr sz="3200" spc="2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the</a:t>
            </a:r>
            <a:r>
              <a:rPr sz="3200" spc="13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preposition</a:t>
            </a:r>
            <a:r>
              <a:rPr sz="3200" spc="14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wrong,</a:t>
            </a:r>
            <a:r>
              <a:rPr sz="3200" spc="1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it</a:t>
            </a:r>
            <a:r>
              <a:rPr sz="3200" spc="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can</a:t>
            </a:r>
            <a:r>
              <a:rPr sz="3200" spc="160" dirty="0">
                <a:latin typeface="Georgia"/>
                <a:cs typeface="Georgia"/>
              </a:rPr>
              <a:t> </a:t>
            </a:r>
            <a:r>
              <a:rPr sz="3200" spc="30" dirty="0">
                <a:latin typeface="Georgia"/>
                <a:cs typeface="Georgia"/>
              </a:rPr>
              <a:t>be </a:t>
            </a:r>
            <a:r>
              <a:rPr sz="3200" spc="55" dirty="0">
                <a:latin typeface="Georgia"/>
                <a:cs typeface="Georgia"/>
              </a:rPr>
              <a:t>very</a:t>
            </a:r>
            <a:r>
              <a:rPr sz="3200" spc="9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misleading…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PHONETICS</a:t>
            </a:r>
            <a:r>
              <a:rPr spc="-40" dirty="0"/>
              <a:t> </a:t>
            </a:r>
            <a:r>
              <a:rPr spc="-105" dirty="0"/>
              <a:t>VS</a:t>
            </a:r>
            <a:r>
              <a:rPr spc="-40" dirty="0"/>
              <a:t> </a:t>
            </a:r>
            <a:r>
              <a:rPr spc="40" dirty="0"/>
              <a:t>PHONOLOGY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520" y="1482031"/>
            <a:ext cx="6516759" cy="502992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900" y="1241425"/>
              <a:ext cx="7874000" cy="5079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0137" y="1236662"/>
              <a:ext cx="7883525" cy="5089525"/>
            </a:xfrm>
            <a:custGeom>
              <a:avLst/>
              <a:gdLst/>
              <a:ahLst/>
              <a:cxnLst/>
              <a:rect l="l" t="t" r="r" b="b"/>
              <a:pathLst>
                <a:path w="7883525" h="5089525">
                  <a:moveTo>
                    <a:pt x="0" y="0"/>
                  </a:moveTo>
                  <a:lnTo>
                    <a:pt x="7883525" y="0"/>
                  </a:lnTo>
                  <a:lnTo>
                    <a:pt x="7883525" y="5089525"/>
                  </a:lnTo>
                  <a:lnTo>
                    <a:pt x="0" y="50895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279900" y="4238625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0" y="228600"/>
                </a:moveTo>
                <a:lnTo>
                  <a:pt x="16131" y="162577"/>
                </a:lnTo>
                <a:lnTo>
                  <a:pt x="61381" y="104124"/>
                </a:lnTo>
                <a:lnTo>
                  <a:pt x="93452" y="78621"/>
                </a:lnTo>
                <a:lnTo>
                  <a:pt x="131036" y="56071"/>
                </a:lnTo>
                <a:lnTo>
                  <a:pt x="173541" y="36828"/>
                </a:lnTo>
                <a:lnTo>
                  <a:pt x="220380" y="21246"/>
                </a:lnTo>
                <a:lnTo>
                  <a:pt x="270962" y="9678"/>
                </a:lnTo>
                <a:lnTo>
                  <a:pt x="324698" y="2478"/>
                </a:lnTo>
                <a:lnTo>
                  <a:pt x="381000" y="0"/>
                </a:lnTo>
                <a:lnTo>
                  <a:pt x="437301" y="2478"/>
                </a:lnTo>
                <a:lnTo>
                  <a:pt x="491037" y="9678"/>
                </a:lnTo>
                <a:lnTo>
                  <a:pt x="541619" y="21246"/>
                </a:lnTo>
                <a:lnTo>
                  <a:pt x="588458" y="36828"/>
                </a:lnTo>
                <a:lnTo>
                  <a:pt x="630963" y="56071"/>
                </a:lnTo>
                <a:lnTo>
                  <a:pt x="668547" y="78621"/>
                </a:lnTo>
                <a:lnTo>
                  <a:pt x="700618" y="104124"/>
                </a:lnTo>
                <a:lnTo>
                  <a:pt x="726588" y="132228"/>
                </a:lnTo>
                <a:lnTo>
                  <a:pt x="757868" y="194819"/>
                </a:lnTo>
                <a:lnTo>
                  <a:pt x="762000" y="228600"/>
                </a:lnTo>
                <a:lnTo>
                  <a:pt x="757868" y="262380"/>
                </a:lnTo>
                <a:lnTo>
                  <a:pt x="726588" y="324971"/>
                </a:lnTo>
                <a:lnTo>
                  <a:pt x="700618" y="353075"/>
                </a:lnTo>
                <a:lnTo>
                  <a:pt x="668547" y="378578"/>
                </a:lnTo>
                <a:lnTo>
                  <a:pt x="630963" y="401128"/>
                </a:lnTo>
                <a:lnTo>
                  <a:pt x="588458" y="420371"/>
                </a:lnTo>
                <a:lnTo>
                  <a:pt x="541619" y="435953"/>
                </a:lnTo>
                <a:lnTo>
                  <a:pt x="491037" y="447521"/>
                </a:lnTo>
                <a:lnTo>
                  <a:pt x="437301" y="454721"/>
                </a:lnTo>
                <a:lnTo>
                  <a:pt x="381000" y="457200"/>
                </a:lnTo>
                <a:lnTo>
                  <a:pt x="324698" y="454721"/>
                </a:lnTo>
                <a:lnTo>
                  <a:pt x="270962" y="447521"/>
                </a:lnTo>
                <a:lnTo>
                  <a:pt x="220380" y="435953"/>
                </a:lnTo>
                <a:lnTo>
                  <a:pt x="173541" y="420371"/>
                </a:lnTo>
                <a:lnTo>
                  <a:pt x="131036" y="401128"/>
                </a:lnTo>
                <a:lnTo>
                  <a:pt x="93452" y="378578"/>
                </a:lnTo>
                <a:lnTo>
                  <a:pt x="61381" y="353075"/>
                </a:lnTo>
                <a:lnTo>
                  <a:pt x="35411" y="324971"/>
                </a:lnTo>
                <a:lnTo>
                  <a:pt x="4131" y="262380"/>
                </a:lnTo>
                <a:lnTo>
                  <a:pt x="0" y="2286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INTERJECTIONS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58340"/>
            <a:ext cx="7887334" cy="19735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83565" marR="5080" indent="-570865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Georgia"/>
                <a:cs typeface="Georgia"/>
              </a:rPr>
              <a:t>Used</a:t>
            </a:r>
            <a:r>
              <a:rPr sz="3200" spc="17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to</a:t>
            </a:r>
            <a:r>
              <a:rPr sz="3200" spc="18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express</a:t>
            </a:r>
            <a:r>
              <a:rPr sz="3200" spc="1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our</a:t>
            </a:r>
            <a:r>
              <a:rPr sz="3200" spc="18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emotions</a:t>
            </a:r>
            <a:r>
              <a:rPr sz="3200" spc="19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(surprise, </a:t>
            </a:r>
            <a:r>
              <a:rPr sz="3200" dirty="0">
                <a:latin typeface="Georgia"/>
                <a:cs typeface="Georgia"/>
              </a:rPr>
              <a:t>pain,</a:t>
            </a:r>
            <a:r>
              <a:rPr sz="3200" spc="17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disgust...).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Georgia"/>
              <a:cs typeface="Georgia"/>
            </a:endParaRPr>
          </a:p>
          <a:p>
            <a:pPr marL="583565" indent="-570865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  <a:tab pos="5368925" algn="l"/>
              </a:tabLst>
            </a:pPr>
            <a:r>
              <a:rPr sz="3200" dirty="0">
                <a:latin typeface="Georgia"/>
                <a:cs typeface="Georgia"/>
              </a:rPr>
              <a:t>They</a:t>
            </a:r>
            <a:r>
              <a:rPr sz="3200" spc="14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don’t</a:t>
            </a:r>
            <a:r>
              <a:rPr sz="3200" spc="14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form</a:t>
            </a:r>
            <a:r>
              <a:rPr sz="3200" spc="1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part</a:t>
            </a:r>
            <a:r>
              <a:rPr sz="3200" spc="14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of</a:t>
            </a:r>
            <a:r>
              <a:rPr sz="3200" spc="150" dirty="0">
                <a:latin typeface="Georgia"/>
                <a:cs typeface="Georgia"/>
              </a:rPr>
              <a:t> </a:t>
            </a:r>
            <a:r>
              <a:rPr sz="3200" spc="-50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	</a:t>
            </a:r>
            <a:r>
              <a:rPr sz="3200" spc="-10" dirty="0">
                <a:latin typeface="Georgia"/>
                <a:cs typeface="Georgia"/>
              </a:rPr>
              <a:t>sentence.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93694" y="4381500"/>
            <a:ext cx="3511550" cy="2343150"/>
            <a:chOff x="3393694" y="4381500"/>
            <a:chExt cx="3511550" cy="2343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3218" y="4391024"/>
              <a:ext cx="3492500" cy="23240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98456" y="4386262"/>
              <a:ext cx="3502025" cy="2333625"/>
            </a:xfrm>
            <a:custGeom>
              <a:avLst/>
              <a:gdLst/>
              <a:ahLst/>
              <a:cxnLst/>
              <a:rect l="l" t="t" r="r" b="b"/>
              <a:pathLst>
                <a:path w="3502025" h="2333625">
                  <a:moveTo>
                    <a:pt x="0" y="0"/>
                  </a:moveTo>
                  <a:lnTo>
                    <a:pt x="3502025" y="0"/>
                  </a:lnTo>
                  <a:lnTo>
                    <a:pt x="3502025" y="2333625"/>
                  </a:lnTo>
                  <a:lnTo>
                    <a:pt x="0" y="23336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1700" y="733425"/>
              <a:ext cx="3962400" cy="61812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36937" y="728662"/>
              <a:ext cx="3971925" cy="6191250"/>
            </a:xfrm>
            <a:custGeom>
              <a:avLst/>
              <a:gdLst/>
              <a:ahLst/>
              <a:cxnLst/>
              <a:rect l="l" t="t" r="r" b="b"/>
              <a:pathLst>
                <a:path w="3971925" h="6191250">
                  <a:moveTo>
                    <a:pt x="0" y="0"/>
                  </a:moveTo>
                  <a:lnTo>
                    <a:pt x="3971925" y="0"/>
                  </a:lnTo>
                  <a:lnTo>
                    <a:pt x="3971925" y="6190793"/>
                  </a:lnTo>
                  <a:lnTo>
                    <a:pt x="0" y="61907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88828" y="1930908"/>
            <a:ext cx="626427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7645" algn="l"/>
              </a:tabLst>
            </a:pPr>
            <a:r>
              <a:rPr sz="3800" b="1" spc="-80" dirty="0">
                <a:latin typeface="Times New Roman"/>
                <a:cs typeface="Times New Roman"/>
              </a:rPr>
              <a:t>Sub-</a:t>
            </a:r>
            <a:r>
              <a:rPr sz="3800" b="1" dirty="0">
                <a:latin typeface="Times New Roman"/>
                <a:cs typeface="Times New Roman"/>
              </a:rPr>
              <a:t>fields</a:t>
            </a:r>
            <a:r>
              <a:rPr sz="3800" b="1" spc="-75" dirty="0">
                <a:latin typeface="Times New Roman"/>
                <a:cs typeface="Times New Roman"/>
              </a:rPr>
              <a:t> </a:t>
            </a:r>
            <a:r>
              <a:rPr sz="3800" b="1" spc="-25" dirty="0">
                <a:latin typeface="Times New Roman"/>
                <a:cs typeface="Times New Roman"/>
              </a:rPr>
              <a:t>of</a:t>
            </a:r>
            <a:r>
              <a:rPr sz="3800" b="1" dirty="0">
                <a:latin typeface="Times New Roman"/>
                <a:cs typeface="Times New Roman"/>
              </a:rPr>
              <a:t>	</a:t>
            </a:r>
            <a:r>
              <a:rPr sz="3800" b="1" spc="-10" dirty="0">
                <a:latin typeface="Times New Roman"/>
                <a:cs typeface="Times New Roman"/>
              </a:rPr>
              <a:t>Linguistics:</a:t>
            </a: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  <a:tab pos="4980940" algn="l"/>
              </a:tabLst>
            </a:pPr>
            <a:r>
              <a:rPr sz="3800" spc="-35" dirty="0">
                <a:latin typeface="Times New Roman"/>
                <a:cs typeface="Times New Roman"/>
              </a:rPr>
              <a:t>MORPHOLOGY:</a:t>
            </a:r>
            <a:r>
              <a:rPr sz="3800" spc="-17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Ch</a:t>
            </a:r>
            <a:r>
              <a:rPr sz="3800" spc="-25" dirty="0">
                <a:latin typeface="Arial"/>
                <a:cs typeface="Arial"/>
              </a:rPr>
              <a:t>.</a:t>
            </a:r>
            <a:r>
              <a:rPr sz="3800" dirty="0">
                <a:latin typeface="Arial"/>
                <a:cs typeface="Arial"/>
              </a:rPr>
              <a:t>	14-</a:t>
            </a:r>
            <a:r>
              <a:rPr sz="3800" spc="-25" dirty="0">
                <a:latin typeface="Arial"/>
                <a:cs typeface="Arial"/>
              </a:rPr>
              <a:t>15</a:t>
            </a:r>
            <a:endParaRPr sz="3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443230" indent="-430530">
              <a:lnSpc>
                <a:spcPct val="100000"/>
              </a:lnSpc>
              <a:buFont typeface="Arial"/>
              <a:buChar char="•"/>
              <a:tabLst>
                <a:tab pos="443230" algn="l"/>
                <a:tab pos="443865" algn="l"/>
              </a:tabLst>
            </a:pPr>
            <a:r>
              <a:rPr sz="3800" b="1" spc="-130" dirty="0">
                <a:solidFill>
                  <a:srgbClr val="FF0000"/>
                </a:solidFill>
                <a:latin typeface="Times New Roman"/>
                <a:cs typeface="Times New Roman"/>
              </a:rPr>
              <a:t>SYNTAX</a:t>
            </a:r>
            <a:r>
              <a:rPr sz="3800" spc="-130" dirty="0">
                <a:latin typeface="Times New Roman"/>
                <a:cs typeface="Times New Roman"/>
              </a:rPr>
              <a:t>:</a:t>
            </a:r>
            <a:r>
              <a:rPr sz="3800" spc="-110" dirty="0">
                <a:latin typeface="Times New Roman"/>
                <a:cs typeface="Times New Roman"/>
              </a:rPr>
              <a:t> </a:t>
            </a:r>
            <a:r>
              <a:rPr sz="3800" spc="-20" dirty="0">
                <a:latin typeface="Times New Roman"/>
                <a:cs typeface="Times New Roman"/>
              </a:rPr>
              <a:t>Ch.</a:t>
            </a:r>
            <a:r>
              <a:rPr sz="3800" spc="-180" dirty="0">
                <a:latin typeface="Times New Roman"/>
                <a:cs typeface="Times New Roman"/>
              </a:rPr>
              <a:t> </a:t>
            </a:r>
            <a:r>
              <a:rPr sz="3800" spc="-25" dirty="0">
                <a:latin typeface="Times New Roman"/>
                <a:cs typeface="Times New Roman"/>
              </a:rPr>
              <a:t>16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44343" y="4098253"/>
            <a:ext cx="2127250" cy="2533650"/>
            <a:chOff x="7044343" y="4098253"/>
            <a:chExt cx="2127250" cy="2533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3868" y="4107778"/>
              <a:ext cx="2107778" cy="25139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49106" y="4103015"/>
              <a:ext cx="2117725" cy="2524125"/>
            </a:xfrm>
            <a:custGeom>
              <a:avLst/>
              <a:gdLst/>
              <a:ahLst/>
              <a:cxnLst/>
              <a:rect l="l" t="t" r="r" b="b"/>
              <a:pathLst>
                <a:path w="2117725" h="2524125">
                  <a:moveTo>
                    <a:pt x="0" y="0"/>
                  </a:moveTo>
                  <a:lnTo>
                    <a:pt x="2117303" y="0"/>
                  </a:lnTo>
                  <a:lnTo>
                    <a:pt x="2117303" y="2523513"/>
                  </a:lnTo>
                  <a:lnTo>
                    <a:pt x="0" y="25235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9690" y="787907"/>
            <a:ext cx="16389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5" dirty="0"/>
              <a:t>SYNTAX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88828" y="1793748"/>
            <a:ext cx="8258809" cy="48933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83565" marR="1325245" indent="-570865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Georgia"/>
                <a:cs typeface="Georgia"/>
              </a:rPr>
              <a:t>the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way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words</a:t>
            </a:r>
            <a:r>
              <a:rPr sz="3200" spc="13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go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together</a:t>
            </a:r>
            <a:r>
              <a:rPr sz="3200" spc="13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to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spc="-20" dirty="0">
                <a:latin typeface="Georgia"/>
                <a:cs typeface="Georgia"/>
              </a:rPr>
              <a:t>make </a:t>
            </a:r>
            <a:r>
              <a:rPr sz="3200" spc="-10" dirty="0">
                <a:latin typeface="Georgia"/>
                <a:cs typeface="Georgia"/>
              </a:rPr>
              <a:t>sentences.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>
              <a:latin typeface="Georgia"/>
              <a:cs typeface="Georgia"/>
            </a:endParaRPr>
          </a:p>
          <a:p>
            <a:pPr marL="405765" indent="-393700">
              <a:lnSpc>
                <a:spcPts val="3815"/>
              </a:lnSpc>
              <a:buAutoNum type="arabicPeriod"/>
              <a:tabLst>
                <a:tab pos="406400" algn="l"/>
              </a:tabLst>
            </a:pPr>
            <a:r>
              <a:rPr sz="3200" dirty="0">
                <a:latin typeface="Georgia"/>
                <a:cs typeface="Georgia"/>
              </a:rPr>
              <a:t>A</a:t>
            </a:r>
            <a:r>
              <a:rPr sz="3200" spc="1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sentence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can</a:t>
            </a:r>
            <a:r>
              <a:rPr sz="3200" spc="1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stand</a:t>
            </a:r>
            <a:r>
              <a:rPr sz="3200" spc="1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on</a:t>
            </a:r>
            <a:r>
              <a:rPr sz="3200" spc="114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its</a:t>
            </a:r>
            <a:r>
              <a:rPr sz="3200" spc="130" dirty="0">
                <a:latin typeface="Georgia"/>
                <a:cs typeface="Georgia"/>
              </a:rPr>
              <a:t> </a:t>
            </a:r>
            <a:r>
              <a:rPr sz="3200" spc="-20" dirty="0">
                <a:latin typeface="Georgia"/>
                <a:cs typeface="Georgia"/>
              </a:rPr>
              <a:t>own.</a:t>
            </a:r>
            <a:endParaRPr sz="3200">
              <a:latin typeface="Georgia"/>
              <a:cs typeface="Georgia"/>
            </a:endParaRPr>
          </a:p>
          <a:p>
            <a:pPr marL="12700">
              <a:lnSpc>
                <a:spcPts val="3815"/>
              </a:lnSpc>
            </a:pPr>
            <a:r>
              <a:rPr sz="3200" i="1" strike="sngStrike" dirty="0">
                <a:solidFill>
                  <a:srgbClr val="FF0000"/>
                </a:solidFill>
                <a:latin typeface="Georgia"/>
                <a:cs typeface="Georgia"/>
              </a:rPr>
              <a:t>Because I haven’t</a:t>
            </a:r>
            <a:r>
              <a:rPr sz="3200" i="1" strike="sngStrike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i="1" strike="sngStrike" dirty="0">
                <a:solidFill>
                  <a:srgbClr val="FF0000"/>
                </a:solidFill>
                <a:latin typeface="Georgia"/>
                <a:cs typeface="Georgia"/>
              </a:rPr>
              <a:t>got any</a:t>
            </a:r>
            <a:r>
              <a:rPr sz="3200" i="1" strike="sngStrike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i="1" strike="sngStrike" dirty="0">
                <a:solidFill>
                  <a:srgbClr val="FF0000"/>
                </a:solidFill>
                <a:latin typeface="Georgia"/>
                <a:cs typeface="Georgia"/>
              </a:rPr>
              <a:t>money</a:t>
            </a:r>
            <a:r>
              <a:rPr sz="3200" i="1" strike="sngStrike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i="1" strike="sngStrike" dirty="0">
                <a:solidFill>
                  <a:srgbClr val="FF0000"/>
                </a:solidFill>
                <a:latin typeface="Georgia"/>
                <a:cs typeface="Georgia"/>
              </a:rPr>
              <a:t>with </a:t>
            </a:r>
            <a:r>
              <a:rPr sz="3200" i="1" strike="sngStrike" spc="-25" dirty="0">
                <a:solidFill>
                  <a:srgbClr val="FF0000"/>
                </a:solidFill>
                <a:latin typeface="Georgia"/>
                <a:cs typeface="Georgia"/>
              </a:rPr>
              <a:t>me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Georgia"/>
              <a:cs typeface="Georgia"/>
            </a:endParaRPr>
          </a:p>
          <a:p>
            <a:pPr marL="12700" marR="5080" indent="445770">
              <a:lnSpc>
                <a:spcPct val="101200"/>
              </a:lnSpc>
              <a:buAutoNum type="arabicPeriod" startAt="2"/>
              <a:tabLst>
                <a:tab pos="458470" algn="l"/>
              </a:tabLst>
            </a:pPr>
            <a:r>
              <a:rPr sz="3200" dirty="0">
                <a:latin typeface="Georgia"/>
                <a:cs typeface="Georgia"/>
              </a:rPr>
              <a:t>Only</a:t>
            </a:r>
            <a:r>
              <a:rPr sz="3200" spc="1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certain</a:t>
            </a:r>
            <a:r>
              <a:rPr sz="3200" spc="1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combinations</a:t>
            </a:r>
            <a:r>
              <a:rPr sz="3200" spc="17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of</a:t>
            </a:r>
            <a:r>
              <a:rPr sz="3200" spc="1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words</a:t>
            </a:r>
            <a:r>
              <a:rPr sz="3200" spc="17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can</a:t>
            </a:r>
            <a:r>
              <a:rPr sz="3200" spc="170" dirty="0">
                <a:latin typeface="Georgia"/>
                <a:cs typeface="Georgia"/>
              </a:rPr>
              <a:t> </a:t>
            </a:r>
            <a:r>
              <a:rPr sz="3200" spc="-25" dirty="0">
                <a:latin typeface="Georgia"/>
                <a:cs typeface="Georgia"/>
              </a:rPr>
              <a:t>be </a:t>
            </a:r>
            <a:r>
              <a:rPr sz="3200" dirty="0">
                <a:latin typeface="Georgia"/>
                <a:cs typeface="Georgia"/>
              </a:rPr>
              <a:t>sentences.</a:t>
            </a:r>
            <a:r>
              <a:rPr sz="3200" spc="165" dirty="0">
                <a:latin typeface="Georgia"/>
                <a:cs typeface="Georgia"/>
              </a:rPr>
              <a:t> </a:t>
            </a:r>
            <a:r>
              <a:rPr sz="3200" i="1" dirty="0">
                <a:latin typeface="Georgia"/>
                <a:cs typeface="Georgia"/>
              </a:rPr>
              <a:t>British</a:t>
            </a:r>
            <a:r>
              <a:rPr sz="3200" i="1" spc="170" dirty="0">
                <a:latin typeface="Georgia"/>
                <a:cs typeface="Georgia"/>
              </a:rPr>
              <a:t> </a:t>
            </a:r>
            <a:r>
              <a:rPr sz="3200" i="1" dirty="0">
                <a:latin typeface="Georgia"/>
                <a:cs typeface="Georgia"/>
              </a:rPr>
              <a:t>the</a:t>
            </a:r>
            <a:r>
              <a:rPr sz="3200" i="1" spc="175" dirty="0">
                <a:latin typeface="Georgia"/>
                <a:cs typeface="Georgia"/>
              </a:rPr>
              <a:t> </a:t>
            </a:r>
            <a:r>
              <a:rPr sz="3200" i="1" dirty="0">
                <a:latin typeface="Georgia"/>
                <a:cs typeface="Georgia"/>
              </a:rPr>
              <a:t>my</a:t>
            </a:r>
            <a:r>
              <a:rPr sz="3200" i="1" spc="170" dirty="0">
                <a:latin typeface="Georgia"/>
                <a:cs typeface="Georgia"/>
              </a:rPr>
              <a:t> </a:t>
            </a:r>
            <a:r>
              <a:rPr sz="3200" i="1" dirty="0">
                <a:latin typeface="Georgia"/>
                <a:cs typeface="Georgia"/>
              </a:rPr>
              <a:t>sister</a:t>
            </a:r>
            <a:r>
              <a:rPr sz="3200" i="1" spc="170" dirty="0">
                <a:latin typeface="Georgia"/>
                <a:cs typeface="Georgia"/>
              </a:rPr>
              <a:t> </a:t>
            </a:r>
            <a:r>
              <a:rPr sz="3200" i="1" spc="-25" dirty="0">
                <a:latin typeface="Georgia"/>
                <a:cs typeface="Georgia"/>
              </a:rPr>
              <a:t>is.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Georgia"/>
              <a:buAutoNum type="arabicPeriod" startAt="2"/>
            </a:pPr>
            <a:endParaRPr sz="3300">
              <a:latin typeface="Georgia"/>
              <a:cs typeface="Georgia"/>
            </a:endParaRPr>
          </a:p>
          <a:p>
            <a:pPr marL="454659" indent="-442595">
              <a:lnSpc>
                <a:spcPct val="100000"/>
              </a:lnSpc>
              <a:buAutoNum type="arabicPeriod" startAt="2"/>
              <a:tabLst>
                <a:tab pos="455295" algn="l"/>
              </a:tabLst>
            </a:pPr>
            <a:r>
              <a:rPr sz="3200" dirty="0">
                <a:latin typeface="Georgia"/>
                <a:cs typeface="Georgia"/>
              </a:rPr>
              <a:t>A</a:t>
            </a:r>
            <a:r>
              <a:rPr sz="3200" spc="1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sentence</a:t>
            </a:r>
            <a:r>
              <a:rPr sz="3200" spc="17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usually</a:t>
            </a:r>
            <a:r>
              <a:rPr sz="3200" spc="1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makes</a:t>
            </a:r>
            <a:r>
              <a:rPr sz="3200" spc="17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sense.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100"/>
              </a:spcBef>
            </a:pPr>
            <a:r>
              <a:rPr dirty="0"/>
              <a:t>TYPES OF</a:t>
            </a:r>
            <a:r>
              <a:rPr spc="5" dirty="0"/>
              <a:t> </a:t>
            </a:r>
            <a:r>
              <a:rPr spc="105" dirty="0"/>
              <a:t>SENTENCES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828" y="1932939"/>
            <a:ext cx="7698740" cy="429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5080" indent="-5708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  <a:tab pos="5421630" algn="l"/>
                <a:tab pos="6036945" algn="l"/>
              </a:tabLst>
            </a:pPr>
            <a:r>
              <a:rPr sz="4000" b="1" spc="-110" dirty="0">
                <a:latin typeface="Times New Roman"/>
                <a:cs typeface="Times New Roman"/>
              </a:rPr>
              <a:t>major</a:t>
            </a:r>
            <a:r>
              <a:rPr sz="4000" b="1" spc="-6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sentences:</a:t>
            </a:r>
            <a:r>
              <a:rPr sz="4000" b="1" spc="-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formed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spc="-75" dirty="0">
                <a:latin typeface="Times New Roman"/>
                <a:cs typeface="Times New Roman"/>
              </a:rPr>
              <a:t>using</a:t>
            </a:r>
            <a:r>
              <a:rPr sz="4000" spc="-6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the </a:t>
            </a:r>
            <a:r>
              <a:rPr sz="4000" spc="-80" dirty="0">
                <a:latin typeface="Times New Roman"/>
                <a:cs typeface="Times New Roman"/>
              </a:rPr>
              <a:t>basic</a:t>
            </a:r>
            <a:r>
              <a:rPr sz="4000" spc="-125" dirty="0">
                <a:latin typeface="Times New Roman"/>
                <a:cs typeface="Times New Roman"/>
              </a:rPr>
              <a:t> </a:t>
            </a:r>
            <a:r>
              <a:rPr sz="4000" spc="-100" dirty="0">
                <a:latin typeface="Times New Roman"/>
                <a:cs typeface="Times New Roman"/>
              </a:rPr>
              <a:t>grammatical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rules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Times New Roman"/>
                <a:cs typeface="Times New Roman"/>
              </a:rPr>
              <a:t>of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5" dirty="0">
                <a:latin typeface="Times New Roman"/>
                <a:cs typeface="Times New Roman"/>
              </a:rPr>
              <a:t>the </a:t>
            </a:r>
            <a:r>
              <a:rPr sz="4000" spc="-35" dirty="0">
                <a:latin typeface="Times New Roman"/>
                <a:cs typeface="Times New Roman"/>
              </a:rPr>
              <a:t>language.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583565" marR="237490" indent="-570865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  <a:tab pos="3109595" algn="l"/>
              </a:tabLst>
            </a:pPr>
            <a:r>
              <a:rPr sz="4000" b="1" spc="-20" dirty="0">
                <a:latin typeface="Times New Roman"/>
                <a:cs typeface="Times New Roman"/>
              </a:rPr>
              <a:t>minor</a:t>
            </a:r>
            <a:r>
              <a:rPr sz="4000" b="1" spc="-8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sentences</a:t>
            </a:r>
            <a:r>
              <a:rPr sz="4000" dirty="0">
                <a:latin typeface="Times New Roman"/>
                <a:cs typeface="Times New Roman"/>
              </a:rPr>
              <a:t>:</a:t>
            </a:r>
            <a:r>
              <a:rPr sz="4000" spc="-75" dirty="0">
                <a:latin typeface="Times New Roman"/>
                <a:cs typeface="Times New Roman"/>
              </a:rPr>
              <a:t> </a:t>
            </a:r>
            <a:r>
              <a:rPr sz="4000" spc="-95" dirty="0">
                <a:latin typeface="Times New Roman"/>
                <a:cs typeface="Times New Roman"/>
              </a:rPr>
              <a:t>don’t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-90" dirty="0">
                <a:latin typeface="Times New Roman"/>
                <a:cs typeface="Times New Roman"/>
              </a:rPr>
              <a:t>follow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the </a:t>
            </a:r>
            <a:r>
              <a:rPr sz="4000" spc="-100" dirty="0">
                <a:latin typeface="Times New Roman"/>
                <a:cs typeface="Times New Roman"/>
              </a:rPr>
              <a:t>grammatical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40" dirty="0">
                <a:latin typeface="Times New Roman"/>
                <a:cs typeface="Times New Roman"/>
              </a:rPr>
              <a:t>rules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found</a:t>
            </a:r>
            <a:r>
              <a:rPr sz="40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40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4000" b="1" spc="-25" dirty="0">
                <a:latin typeface="Times New Roman"/>
                <a:cs typeface="Times New Roman"/>
              </a:rPr>
              <a:t> </a:t>
            </a:r>
            <a:r>
              <a:rPr sz="40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majority</a:t>
            </a:r>
            <a:r>
              <a:rPr sz="4000" b="1" spc="-114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of</a:t>
            </a:r>
            <a:r>
              <a:rPr sz="4000" dirty="0">
                <a:latin typeface="Times New Roman"/>
                <a:cs typeface="Times New Roman"/>
              </a:rPr>
              <a:t>	other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sentences.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500" y="3705225"/>
              <a:ext cx="5867400" cy="2971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4737" y="3700462"/>
              <a:ext cx="5876925" cy="2981325"/>
            </a:xfrm>
            <a:custGeom>
              <a:avLst/>
              <a:gdLst/>
              <a:ahLst/>
              <a:cxnLst/>
              <a:rect l="l" t="t" r="r" b="b"/>
              <a:pathLst>
                <a:path w="5876925" h="2981325">
                  <a:moveTo>
                    <a:pt x="0" y="0"/>
                  </a:moveTo>
                  <a:lnTo>
                    <a:pt x="5876925" y="0"/>
                  </a:lnTo>
                  <a:lnTo>
                    <a:pt x="5876925" y="2981325"/>
                  </a:lnTo>
                  <a:lnTo>
                    <a:pt x="0" y="29813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822575" y="800100"/>
            <a:ext cx="6431915" cy="2228850"/>
            <a:chOff x="2822575" y="800100"/>
            <a:chExt cx="6431915" cy="22288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2099" y="809625"/>
              <a:ext cx="6412345" cy="22098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27337" y="804862"/>
              <a:ext cx="6422390" cy="2219325"/>
            </a:xfrm>
            <a:custGeom>
              <a:avLst/>
              <a:gdLst/>
              <a:ahLst/>
              <a:cxnLst/>
              <a:rect l="l" t="t" r="r" b="b"/>
              <a:pathLst>
                <a:path w="6422390" h="2219325">
                  <a:moveTo>
                    <a:pt x="0" y="0"/>
                  </a:moveTo>
                  <a:lnTo>
                    <a:pt x="6421871" y="0"/>
                  </a:lnTo>
                  <a:lnTo>
                    <a:pt x="6421871" y="2219326"/>
                  </a:lnTo>
                  <a:lnTo>
                    <a:pt x="0" y="2219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2995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MAJOR</a:t>
            </a:r>
            <a:r>
              <a:rPr spc="-55" dirty="0"/>
              <a:t> </a:t>
            </a:r>
            <a:r>
              <a:rPr spc="105" dirty="0"/>
              <a:t>SENTENCES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ts val="3329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  <a:tab pos="4910455" algn="l"/>
              </a:tabLst>
            </a:pPr>
            <a:r>
              <a:rPr dirty="0"/>
              <a:t>A</a:t>
            </a:r>
            <a:r>
              <a:rPr spc="-25" dirty="0"/>
              <a:t> </a:t>
            </a:r>
            <a:r>
              <a:rPr spc="-65" dirty="0"/>
              <a:t>simple</a:t>
            </a:r>
            <a:r>
              <a:rPr spc="-30" dirty="0"/>
              <a:t> </a:t>
            </a:r>
            <a:r>
              <a:rPr b="1" dirty="0">
                <a:latin typeface="Times New Roman"/>
                <a:cs typeface="Times New Roman"/>
              </a:rPr>
              <a:t>sentence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spc="-35" dirty="0"/>
              <a:t>consists</a:t>
            </a:r>
            <a:r>
              <a:rPr spc="-2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65" dirty="0"/>
              <a:t>only</a:t>
            </a:r>
            <a:r>
              <a:rPr spc="-80" dirty="0"/>
              <a:t> </a:t>
            </a:r>
            <a:r>
              <a:rPr dirty="0"/>
              <a:t>one</a:t>
            </a:r>
            <a:r>
              <a:rPr spc="-75" dirty="0"/>
              <a:t> </a:t>
            </a:r>
            <a:r>
              <a:rPr spc="-10" dirty="0"/>
              <a:t>clause.</a:t>
            </a:r>
          </a:p>
          <a:p>
            <a:pPr marL="12700">
              <a:lnSpc>
                <a:spcPts val="3810"/>
              </a:lnSpc>
            </a:pPr>
            <a:r>
              <a:rPr sz="3200" i="1" dirty="0">
                <a:latin typeface="Times New Roman"/>
                <a:cs typeface="Times New Roman"/>
              </a:rPr>
              <a:t>EG:</a:t>
            </a:r>
            <a:r>
              <a:rPr sz="3200" i="1" spc="-145" dirty="0">
                <a:latin typeface="Times New Roman"/>
                <a:cs typeface="Times New Roman"/>
              </a:rPr>
              <a:t> </a:t>
            </a:r>
            <a:r>
              <a:rPr sz="3200" i="1" spc="-500" dirty="0">
                <a:latin typeface="Times New Roman"/>
                <a:cs typeface="Times New Roman"/>
              </a:rPr>
              <a:t>Joe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315" dirty="0">
                <a:latin typeface="Times New Roman"/>
                <a:cs typeface="Times New Roman"/>
              </a:rPr>
              <a:t>waited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325" dirty="0">
                <a:latin typeface="Times New Roman"/>
                <a:cs typeface="Times New Roman"/>
              </a:rPr>
              <a:t>for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90" dirty="0">
                <a:latin typeface="Times New Roman"/>
                <a:cs typeface="Times New Roman"/>
              </a:rPr>
              <a:t>the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train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/>
              <a:cs typeface="Times New Roman"/>
            </a:endParaRPr>
          </a:p>
          <a:p>
            <a:pPr marL="583565" marR="234950" indent="-570865">
              <a:lnSpc>
                <a:spcPct val="101400"/>
              </a:lnSpc>
              <a:buFont typeface="Arial"/>
              <a:buChar char="•"/>
              <a:tabLst>
                <a:tab pos="583565" algn="l"/>
                <a:tab pos="584200" algn="l"/>
                <a:tab pos="5640705" algn="l"/>
              </a:tabLst>
            </a:pPr>
            <a:r>
              <a:rPr dirty="0"/>
              <a:t>A</a:t>
            </a:r>
            <a:r>
              <a:rPr spc="20" dirty="0"/>
              <a:t> </a:t>
            </a:r>
            <a:r>
              <a:rPr b="1" dirty="0">
                <a:latin typeface="Times New Roman"/>
                <a:cs typeface="Times New Roman"/>
              </a:rPr>
              <a:t>compound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sentence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spc="-35" dirty="0"/>
              <a:t>consists</a:t>
            </a:r>
            <a:r>
              <a:rPr spc="2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20" dirty="0"/>
              <a:t>two</a:t>
            </a:r>
            <a:r>
              <a:rPr spc="-60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spc="-25" dirty="0"/>
              <a:t>more </a:t>
            </a:r>
            <a:r>
              <a:rPr spc="-10" dirty="0"/>
              <a:t>independent</a:t>
            </a:r>
            <a:r>
              <a:rPr spc="-160" dirty="0"/>
              <a:t> </a:t>
            </a:r>
            <a:r>
              <a:rPr spc="-10" dirty="0"/>
              <a:t>clauses.</a:t>
            </a:r>
          </a:p>
          <a:p>
            <a:pPr marL="12700">
              <a:lnSpc>
                <a:spcPts val="3310"/>
              </a:lnSpc>
            </a:pPr>
            <a:r>
              <a:rPr i="1" dirty="0">
                <a:latin typeface="Times New Roman"/>
                <a:cs typeface="Times New Roman"/>
              </a:rPr>
              <a:t>EG: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spc="-445" dirty="0">
                <a:latin typeface="Times New Roman"/>
                <a:cs typeface="Times New Roman"/>
              </a:rPr>
              <a:t>Joe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275" dirty="0">
                <a:latin typeface="Times New Roman"/>
                <a:cs typeface="Times New Roman"/>
              </a:rPr>
              <a:t>waited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285" dirty="0">
                <a:latin typeface="Times New Roman"/>
                <a:cs typeface="Times New Roman"/>
              </a:rPr>
              <a:t>for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254" dirty="0">
                <a:latin typeface="Times New Roman"/>
                <a:cs typeface="Times New Roman"/>
              </a:rPr>
              <a:t>the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210" dirty="0">
                <a:latin typeface="Times New Roman"/>
                <a:cs typeface="Times New Roman"/>
              </a:rPr>
              <a:t>train</a:t>
            </a:r>
            <a:r>
              <a:rPr b="1" i="1" spc="-210" dirty="0">
                <a:latin typeface="Georgia-BoldItalic"/>
                <a:cs typeface="Georgia-BoldItalic"/>
              </a:rPr>
              <a:t>,</a:t>
            </a:r>
            <a:r>
              <a:rPr b="1" i="1" spc="-10" dirty="0">
                <a:latin typeface="Georgia-BoldItalic"/>
                <a:cs typeface="Georgia-BoldItalic"/>
              </a:rPr>
              <a:t> </a:t>
            </a:r>
            <a:r>
              <a:rPr b="1" i="1" spc="-445" dirty="0">
                <a:latin typeface="Georgia-BoldItalic"/>
                <a:cs typeface="Georgia-BoldItalic"/>
              </a:rPr>
              <a:t>but</a:t>
            </a:r>
            <a:r>
              <a:rPr b="1" i="1" spc="-20" dirty="0">
                <a:latin typeface="Georgia-BoldItalic"/>
                <a:cs typeface="Georgia-BoldItalic"/>
              </a:rPr>
              <a:t> </a:t>
            </a:r>
            <a:r>
              <a:rPr i="1" spc="-254" dirty="0">
                <a:latin typeface="Times New Roman"/>
                <a:cs typeface="Times New Roman"/>
              </a:rPr>
              <a:t>the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95" dirty="0">
                <a:latin typeface="Times New Roman"/>
                <a:cs typeface="Times New Roman"/>
              </a:rPr>
              <a:t>train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330" dirty="0">
                <a:latin typeface="Times New Roman"/>
                <a:cs typeface="Times New Roman"/>
              </a:rPr>
              <a:t>was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late.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83565" marR="5080" indent="-570865">
              <a:lnSpc>
                <a:spcPts val="329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/>
              <a:t>A</a:t>
            </a:r>
            <a:r>
              <a:rPr spc="-30" dirty="0"/>
              <a:t> </a:t>
            </a:r>
            <a:r>
              <a:rPr b="1" dirty="0">
                <a:latin typeface="Times New Roman"/>
                <a:cs typeface="Times New Roman"/>
              </a:rPr>
              <a:t>complex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sentence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at</a:t>
            </a:r>
            <a:r>
              <a:rPr spc="-30" dirty="0"/>
              <a:t> </a:t>
            </a:r>
            <a:r>
              <a:rPr spc="-65" dirty="0"/>
              <a:t>least</a:t>
            </a:r>
            <a:r>
              <a:rPr spc="-35" dirty="0"/>
              <a:t> </a:t>
            </a:r>
            <a:r>
              <a:rPr dirty="0"/>
              <a:t>one</a:t>
            </a:r>
            <a:r>
              <a:rPr spc="-30" dirty="0"/>
              <a:t> </a:t>
            </a:r>
            <a:r>
              <a:rPr spc="-10" dirty="0"/>
              <a:t>independent </a:t>
            </a:r>
            <a:r>
              <a:rPr spc="-85" dirty="0"/>
              <a:t>clause</a:t>
            </a:r>
            <a:r>
              <a:rPr spc="-90" dirty="0"/>
              <a:t> </a:t>
            </a:r>
            <a:r>
              <a:rPr spc="-20" dirty="0"/>
              <a:t>plus</a:t>
            </a:r>
            <a:r>
              <a:rPr spc="-100" dirty="0"/>
              <a:t> </a:t>
            </a:r>
            <a:r>
              <a:rPr dirty="0"/>
              <a:t>at</a:t>
            </a:r>
            <a:r>
              <a:rPr spc="-95" dirty="0"/>
              <a:t> </a:t>
            </a:r>
            <a:r>
              <a:rPr spc="-65" dirty="0"/>
              <a:t>least</a:t>
            </a:r>
            <a:r>
              <a:rPr spc="-95" dirty="0"/>
              <a:t> </a:t>
            </a:r>
            <a:r>
              <a:rPr dirty="0"/>
              <a:t>one</a:t>
            </a:r>
            <a:r>
              <a:rPr spc="-95" dirty="0"/>
              <a:t> </a:t>
            </a:r>
            <a:r>
              <a:rPr dirty="0"/>
              <a:t>dependent</a:t>
            </a:r>
            <a:r>
              <a:rPr spc="-95" dirty="0"/>
              <a:t> </a:t>
            </a:r>
            <a:r>
              <a:rPr spc="-10" dirty="0"/>
              <a:t>clause.</a:t>
            </a:r>
          </a:p>
          <a:p>
            <a:pPr marL="12700">
              <a:lnSpc>
                <a:spcPts val="3310"/>
              </a:lnSpc>
            </a:pPr>
            <a:r>
              <a:rPr i="1" spc="-445" dirty="0">
                <a:latin typeface="Times New Roman"/>
                <a:cs typeface="Times New Roman"/>
              </a:rPr>
              <a:t>Joe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330" dirty="0">
                <a:latin typeface="Times New Roman"/>
                <a:cs typeface="Times New Roman"/>
              </a:rPr>
              <a:t>was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i="1" spc="-290" dirty="0">
                <a:latin typeface="Times New Roman"/>
                <a:cs typeface="Times New Roman"/>
              </a:rPr>
              <a:t>reading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70" dirty="0">
                <a:latin typeface="Times New Roman"/>
                <a:cs typeface="Times New Roman"/>
              </a:rPr>
              <a:t>a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35" dirty="0">
                <a:latin typeface="Times New Roman"/>
                <a:cs typeface="Times New Roman"/>
              </a:rPr>
              <a:t>book</a:t>
            </a:r>
            <a:r>
              <a:rPr i="1" spc="20" dirty="0">
                <a:latin typeface="Times New Roman"/>
                <a:cs typeface="Times New Roman"/>
              </a:rPr>
              <a:t> </a:t>
            </a:r>
            <a:r>
              <a:rPr b="1" i="1" spc="-490" dirty="0">
                <a:latin typeface="Georgia-BoldItalic"/>
                <a:cs typeface="Georgia-BoldItalic"/>
              </a:rPr>
              <a:t>because</a:t>
            </a:r>
            <a:r>
              <a:rPr b="1" i="1" spc="10" dirty="0">
                <a:latin typeface="Georgia-BoldItalic"/>
                <a:cs typeface="Georgia-BoldItalic"/>
              </a:rPr>
              <a:t> </a:t>
            </a:r>
            <a:r>
              <a:rPr i="1" spc="-335" dirty="0">
                <a:latin typeface="Times New Roman"/>
                <a:cs typeface="Times New Roman"/>
              </a:rPr>
              <a:t>he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330" dirty="0">
                <a:latin typeface="Times New Roman"/>
                <a:cs typeface="Times New Roman"/>
              </a:rPr>
              <a:t>was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i="1" spc="-265" dirty="0">
                <a:latin typeface="Times New Roman"/>
                <a:cs typeface="Times New Roman"/>
              </a:rPr>
              <a:t>waiting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85" dirty="0">
                <a:latin typeface="Times New Roman"/>
                <a:cs typeface="Times New Roman"/>
              </a:rPr>
              <a:t>for</a:t>
            </a:r>
            <a:r>
              <a:rPr i="1" spc="20" dirty="0">
                <a:latin typeface="Times New Roman"/>
                <a:cs typeface="Times New Roman"/>
              </a:rPr>
              <a:t> </a:t>
            </a:r>
            <a:r>
              <a:rPr i="1" spc="-254" dirty="0">
                <a:latin typeface="Times New Roman"/>
                <a:cs typeface="Times New Roman"/>
              </a:rPr>
              <a:t>the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train.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2995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MAJOR</a:t>
            </a:r>
            <a:r>
              <a:rPr spc="-55" dirty="0"/>
              <a:t> </a:t>
            </a:r>
            <a:r>
              <a:rPr spc="105" dirty="0"/>
              <a:t>SENTENCES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>
              <a:lnSpc>
                <a:spcPts val="3329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  <a:tab pos="4910455" algn="l"/>
              </a:tabLst>
            </a:pPr>
            <a:r>
              <a:rPr dirty="0"/>
              <a:t>A</a:t>
            </a:r>
            <a:r>
              <a:rPr spc="-25" dirty="0"/>
              <a:t> </a:t>
            </a:r>
            <a:r>
              <a:rPr spc="-65" dirty="0"/>
              <a:t>simple</a:t>
            </a:r>
            <a:r>
              <a:rPr spc="-30" dirty="0"/>
              <a:t> </a:t>
            </a:r>
            <a:r>
              <a:rPr b="1" dirty="0">
                <a:latin typeface="Times New Roman"/>
                <a:cs typeface="Times New Roman"/>
              </a:rPr>
              <a:t>sentence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spc="-35" dirty="0"/>
              <a:t>consists</a:t>
            </a:r>
            <a:r>
              <a:rPr spc="-2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65" dirty="0"/>
              <a:t>only</a:t>
            </a:r>
            <a:r>
              <a:rPr spc="-80" dirty="0"/>
              <a:t> </a:t>
            </a:r>
            <a:r>
              <a:rPr dirty="0"/>
              <a:t>one</a:t>
            </a:r>
            <a:r>
              <a:rPr spc="-75" dirty="0"/>
              <a:t> </a:t>
            </a:r>
            <a:r>
              <a:rPr spc="-10" dirty="0"/>
              <a:t>clause.</a:t>
            </a:r>
          </a:p>
          <a:p>
            <a:pPr marL="12700">
              <a:lnSpc>
                <a:spcPts val="3810"/>
              </a:lnSpc>
            </a:pPr>
            <a:r>
              <a:rPr sz="3200" i="1" dirty="0">
                <a:latin typeface="Times New Roman"/>
                <a:cs typeface="Times New Roman"/>
              </a:rPr>
              <a:t>EG:</a:t>
            </a:r>
            <a:r>
              <a:rPr sz="3200" i="1" spc="-145" dirty="0">
                <a:latin typeface="Times New Roman"/>
                <a:cs typeface="Times New Roman"/>
              </a:rPr>
              <a:t> </a:t>
            </a:r>
            <a:r>
              <a:rPr sz="3200" i="1" spc="-500" dirty="0">
                <a:latin typeface="Times New Roman"/>
                <a:cs typeface="Times New Roman"/>
              </a:rPr>
              <a:t>Joe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i="1" spc="-315" dirty="0">
                <a:latin typeface="Times New Roman"/>
                <a:cs typeface="Times New Roman"/>
              </a:rPr>
              <a:t>waited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325" dirty="0">
                <a:latin typeface="Times New Roman"/>
                <a:cs typeface="Times New Roman"/>
              </a:rPr>
              <a:t>for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90" dirty="0">
                <a:latin typeface="Times New Roman"/>
                <a:cs typeface="Times New Roman"/>
              </a:rPr>
              <a:t>the</a:t>
            </a:r>
            <a:r>
              <a:rPr sz="3200" i="1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train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/>
              <a:cs typeface="Times New Roman"/>
            </a:endParaRPr>
          </a:p>
          <a:p>
            <a:pPr marL="583565" marR="234950" indent="-570865">
              <a:lnSpc>
                <a:spcPct val="101400"/>
              </a:lnSpc>
              <a:buFont typeface="Arial"/>
              <a:buChar char="•"/>
              <a:tabLst>
                <a:tab pos="583565" algn="l"/>
                <a:tab pos="584200" algn="l"/>
                <a:tab pos="5640705" algn="l"/>
              </a:tabLst>
            </a:pPr>
            <a:r>
              <a:rPr dirty="0"/>
              <a:t>A</a:t>
            </a:r>
            <a:r>
              <a:rPr spc="20" dirty="0"/>
              <a:t> </a:t>
            </a:r>
            <a:r>
              <a:rPr b="1" dirty="0">
                <a:latin typeface="Times New Roman"/>
                <a:cs typeface="Times New Roman"/>
              </a:rPr>
              <a:t>compound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sentence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spc="-35" dirty="0"/>
              <a:t>consists</a:t>
            </a:r>
            <a:r>
              <a:rPr spc="20" dirty="0"/>
              <a:t> </a:t>
            </a:r>
            <a:r>
              <a:rPr spc="-25" dirty="0"/>
              <a:t>of</a:t>
            </a:r>
            <a:r>
              <a:rPr dirty="0"/>
              <a:t>	</a:t>
            </a:r>
            <a:r>
              <a:rPr spc="-20" dirty="0"/>
              <a:t>two</a:t>
            </a:r>
            <a:r>
              <a:rPr spc="-60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spc="-25" dirty="0"/>
              <a:t>more </a:t>
            </a:r>
            <a:r>
              <a:rPr spc="-10" dirty="0"/>
              <a:t>independent</a:t>
            </a:r>
            <a:r>
              <a:rPr spc="-160" dirty="0"/>
              <a:t> </a:t>
            </a:r>
            <a:r>
              <a:rPr spc="-10" dirty="0"/>
              <a:t>clauses.</a:t>
            </a:r>
          </a:p>
          <a:p>
            <a:pPr marL="12700">
              <a:lnSpc>
                <a:spcPts val="3310"/>
              </a:lnSpc>
            </a:pPr>
            <a:r>
              <a:rPr i="1" dirty="0">
                <a:latin typeface="Times New Roman"/>
                <a:cs typeface="Times New Roman"/>
              </a:rPr>
              <a:t>EG:</a:t>
            </a:r>
            <a:r>
              <a:rPr i="1" spc="-55" dirty="0">
                <a:latin typeface="Times New Roman"/>
                <a:cs typeface="Times New Roman"/>
              </a:rPr>
              <a:t> </a:t>
            </a:r>
            <a:r>
              <a:rPr i="1" spc="-445" dirty="0">
                <a:latin typeface="Times New Roman"/>
                <a:cs typeface="Times New Roman"/>
              </a:rPr>
              <a:t>Joe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275" dirty="0">
                <a:latin typeface="Times New Roman"/>
                <a:cs typeface="Times New Roman"/>
              </a:rPr>
              <a:t>waited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285" dirty="0">
                <a:latin typeface="Times New Roman"/>
                <a:cs typeface="Times New Roman"/>
              </a:rPr>
              <a:t>for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254" dirty="0">
                <a:latin typeface="Times New Roman"/>
                <a:cs typeface="Times New Roman"/>
              </a:rPr>
              <a:t>the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210" dirty="0">
                <a:latin typeface="Times New Roman"/>
                <a:cs typeface="Times New Roman"/>
              </a:rPr>
              <a:t>train</a:t>
            </a:r>
            <a:r>
              <a:rPr b="1" i="1" spc="-210" dirty="0">
                <a:solidFill>
                  <a:srgbClr val="FF0000"/>
                </a:solidFill>
                <a:latin typeface="Georgia-BoldItalic"/>
                <a:cs typeface="Georgia-BoldItalic"/>
              </a:rPr>
              <a:t>,</a:t>
            </a:r>
            <a:r>
              <a:rPr b="1" i="1" spc="-10" dirty="0">
                <a:solidFill>
                  <a:srgbClr val="FF0000"/>
                </a:solidFill>
                <a:latin typeface="Georgia-BoldItalic"/>
                <a:cs typeface="Georgia-BoldItalic"/>
              </a:rPr>
              <a:t> </a:t>
            </a:r>
            <a:r>
              <a:rPr b="1" i="1" spc="-445" dirty="0">
                <a:latin typeface="Georgia-BoldItalic"/>
                <a:cs typeface="Georgia-BoldItalic"/>
              </a:rPr>
              <a:t>but</a:t>
            </a:r>
            <a:r>
              <a:rPr b="1" i="1" spc="-20" dirty="0">
                <a:latin typeface="Georgia-BoldItalic"/>
                <a:cs typeface="Georgia-BoldItalic"/>
              </a:rPr>
              <a:t> </a:t>
            </a:r>
            <a:r>
              <a:rPr i="1" spc="-254" dirty="0">
                <a:latin typeface="Times New Roman"/>
                <a:cs typeface="Times New Roman"/>
              </a:rPr>
              <a:t>the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95" dirty="0">
                <a:latin typeface="Times New Roman"/>
                <a:cs typeface="Times New Roman"/>
              </a:rPr>
              <a:t>train</a:t>
            </a:r>
            <a:r>
              <a:rPr i="1" dirty="0">
                <a:latin typeface="Times New Roman"/>
                <a:cs typeface="Times New Roman"/>
              </a:rPr>
              <a:t> </a:t>
            </a:r>
            <a:r>
              <a:rPr i="1" spc="-330" dirty="0">
                <a:latin typeface="Times New Roman"/>
                <a:cs typeface="Times New Roman"/>
              </a:rPr>
              <a:t>was</a:t>
            </a:r>
            <a:r>
              <a:rPr i="1" spc="-5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late.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583565" marR="5080" indent="-570865">
              <a:lnSpc>
                <a:spcPts val="329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dirty="0"/>
              <a:t>A</a:t>
            </a:r>
            <a:r>
              <a:rPr spc="-30" dirty="0"/>
              <a:t> </a:t>
            </a:r>
            <a:r>
              <a:rPr b="1" dirty="0">
                <a:latin typeface="Times New Roman"/>
                <a:cs typeface="Times New Roman"/>
              </a:rPr>
              <a:t>complex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sentence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at</a:t>
            </a:r>
            <a:r>
              <a:rPr spc="-30" dirty="0"/>
              <a:t> </a:t>
            </a:r>
            <a:r>
              <a:rPr spc="-65" dirty="0"/>
              <a:t>least</a:t>
            </a:r>
            <a:r>
              <a:rPr spc="-35" dirty="0"/>
              <a:t> </a:t>
            </a:r>
            <a:r>
              <a:rPr dirty="0"/>
              <a:t>one</a:t>
            </a:r>
            <a:r>
              <a:rPr spc="-30" dirty="0"/>
              <a:t> </a:t>
            </a:r>
            <a:r>
              <a:rPr spc="-10" dirty="0"/>
              <a:t>independent </a:t>
            </a:r>
            <a:r>
              <a:rPr spc="-85" dirty="0"/>
              <a:t>clause</a:t>
            </a:r>
            <a:r>
              <a:rPr spc="-90" dirty="0"/>
              <a:t> </a:t>
            </a:r>
            <a:r>
              <a:rPr spc="-20" dirty="0"/>
              <a:t>plus</a:t>
            </a:r>
            <a:r>
              <a:rPr spc="-100" dirty="0"/>
              <a:t> </a:t>
            </a:r>
            <a:r>
              <a:rPr dirty="0"/>
              <a:t>at</a:t>
            </a:r>
            <a:r>
              <a:rPr spc="-95" dirty="0"/>
              <a:t> </a:t>
            </a:r>
            <a:r>
              <a:rPr spc="-65" dirty="0"/>
              <a:t>least</a:t>
            </a:r>
            <a:r>
              <a:rPr spc="-95" dirty="0"/>
              <a:t> </a:t>
            </a:r>
            <a:r>
              <a:rPr dirty="0"/>
              <a:t>one</a:t>
            </a:r>
            <a:r>
              <a:rPr spc="-95" dirty="0"/>
              <a:t> </a:t>
            </a:r>
            <a:r>
              <a:rPr dirty="0"/>
              <a:t>dependent</a:t>
            </a:r>
            <a:r>
              <a:rPr spc="-95" dirty="0"/>
              <a:t> </a:t>
            </a:r>
            <a:r>
              <a:rPr spc="-10" dirty="0"/>
              <a:t>clause.</a:t>
            </a:r>
          </a:p>
          <a:p>
            <a:pPr marL="12700">
              <a:lnSpc>
                <a:spcPts val="3310"/>
              </a:lnSpc>
            </a:pPr>
            <a:r>
              <a:rPr i="1" spc="-445" dirty="0">
                <a:latin typeface="Times New Roman"/>
                <a:cs typeface="Times New Roman"/>
              </a:rPr>
              <a:t>Joe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330" dirty="0">
                <a:latin typeface="Times New Roman"/>
                <a:cs typeface="Times New Roman"/>
              </a:rPr>
              <a:t>was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i="1" spc="-290" dirty="0">
                <a:latin typeface="Times New Roman"/>
                <a:cs typeface="Times New Roman"/>
              </a:rPr>
              <a:t>reading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70" dirty="0">
                <a:latin typeface="Times New Roman"/>
                <a:cs typeface="Times New Roman"/>
              </a:rPr>
              <a:t>a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35" dirty="0">
                <a:latin typeface="Times New Roman"/>
                <a:cs typeface="Times New Roman"/>
              </a:rPr>
              <a:t>book</a:t>
            </a:r>
            <a:r>
              <a:rPr i="1" spc="20" dirty="0">
                <a:latin typeface="Times New Roman"/>
                <a:cs typeface="Times New Roman"/>
              </a:rPr>
              <a:t> </a:t>
            </a:r>
            <a:r>
              <a:rPr b="1" i="1" spc="-490" dirty="0">
                <a:latin typeface="Georgia-BoldItalic"/>
                <a:cs typeface="Georgia-BoldItalic"/>
              </a:rPr>
              <a:t>because</a:t>
            </a:r>
            <a:r>
              <a:rPr b="1" i="1" spc="10" dirty="0">
                <a:latin typeface="Georgia-BoldItalic"/>
                <a:cs typeface="Georgia-BoldItalic"/>
              </a:rPr>
              <a:t> </a:t>
            </a:r>
            <a:r>
              <a:rPr i="1" spc="-335" dirty="0">
                <a:latin typeface="Times New Roman"/>
                <a:cs typeface="Times New Roman"/>
              </a:rPr>
              <a:t>he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330" dirty="0">
                <a:latin typeface="Times New Roman"/>
                <a:cs typeface="Times New Roman"/>
              </a:rPr>
              <a:t>was</a:t>
            </a:r>
            <a:r>
              <a:rPr i="1" spc="15" dirty="0">
                <a:latin typeface="Times New Roman"/>
                <a:cs typeface="Times New Roman"/>
              </a:rPr>
              <a:t> </a:t>
            </a:r>
            <a:r>
              <a:rPr i="1" spc="-265" dirty="0">
                <a:latin typeface="Times New Roman"/>
                <a:cs typeface="Times New Roman"/>
              </a:rPr>
              <a:t>waiting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285" dirty="0">
                <a:latin typeface="Times New Roman"/>
                <a:cs typeface="Times New Roman"/>
              </a:rPr>
              <a:t>for</a:t>
            </a:r>
            <a:r>
              <a:rPr i="1" spc="20" dirty="0">
                <a:latin typeface="Times New Roman"/>
                <a:cs typeface="Times New Roman"/>
              </a:rPr>
              <a:t> </a:t>
            </a:r>
            <a:r>
              <a:rPr i="1" spc="-254" dirty="0">
                <a:latin typeface="Times New Roman"/>
                <a:cs typeface="Times New Roman"/>
              </a:rPr>
              <a:t>the</a:t>
            </a:r>
            <a:r>
              <a:rPr i="1" spc="10" dirty="0">
                <a:latin typeface="Times New Roman"/>
                <a:cs typeface="Times New Roman"/>
              </a:rPr>
              <a:t> </a:t>
            </a:r>
            <a:r>
              <a:rPr i="1" spc="-10" dirty="0">
                <a:latin typeface="Times New Roman"/>
                <a:cs typeface="Times New Roman"/>
              </a:rPr>
              <a:t>train.</a:t>
            </a:r>
          </a:p>
        </p:txBody>
      </p:sp>
      <p:sp>
        <p:nvSpPr>
          <p:cNvPr id="4" name="object 4"/>
          <p:cNvSpPr/>
          <p:nvPr/>
        </p:nvSpPr>
        <p:spPr>
          <a:xfrm>
            <a:off x="4165600" y="4505326"/>
            <a:ext cx="2628900" cy="228600"/>
          </a:xfrm>
          <a:custGeom>
            <a:avLst/>
            <a:gdLst/>
            <a:ahLst/>
            <a:cxnLst/>
            <a:rect l="l" t="t" r="r" b="b"/>
            <a:pathLst>
              <a:path w="2628900" h="228600">
                <a:moveTo>
                  <a:pt x="2400299" y="152399"/>
                </a:moveTo>
                <a:lnTo>
                  <a:pt x="2400299" y="228600"/>
                </a:lnTo>
                <a:lnTo>
                  <a:pt x="2552699" y="152400"/>
                </a:lnTo>
                <a:lnTo>
                  <a:pt x="2400299" y="152399"/>
                </a:lnTo>
                <a:close/>
              </a:path>
              <a:path w="2628900" h="228600">
                <a:moveTo>
                  <a:pt x="2400299" y="76199"/>
                </a:moveTo>
                <a:lnTo>
                  <a:pt x="2400299" y="152399"/>
                </a:lnTo>
                <a:lnTo>
                  <a:pt x="2438406" y="152398"/>
                </a:lnTo>
                <a:lnTo>
                  <a:pt x="2453231" y="149404"/>
                </a:lnTo>
                <a:lnTo>
                  <a:pt x="2465341" y="141239"/>
                </a:lnTo>
                <a:lnTo>
                  <a:pt x="2473505" y="129128"/>
                </a:lnTo>
                <a:lnTo>
                  <a:pt x="2476499" y="114298"/>
                </a:lnTo>
                <a:lnTo>
                  <a:pt x="2473504" y="99468"/>
                </a:lnTo>
                <a:lnTo>
                  <a:pt x="2465338" y="87357"/>
                </a:lnTo>
                <a:lnTo>
                  <a:pt x="2453223" y="79192"/>
                </a:lnTo>
                <a:lnTo>
                  <a:pt x="2438399" y="76200"/>
                </a:lnTo>
                <a:lnTo>
                  <a:pt x="2400299" y="76199"/>
                </a:lnTo>
                <a:close/>
              </a:path>
              <a:path w="2628900" h="228600">
                <a:moveTo>
                  <a:pt x="2400299" y="0"/>
                </a:moveTo>
                <a:lnTo>
                  <a:pt x="2400299" y="76199"/>
                </a:lnTo>
                <a:lnTo>
                  <a:pt x="2438399" y="76200"/>
                </a:lnTo>
                <a:lnTo>
                  <a:pt x="2453229" y="79194"/>
                </a:lnTo>
                <a:lnTo>
                  <a:pt x="2465340" y="87359"/>
                </a:lnTo>
                <a:lnTo>
                  <a:pt x="2473505" y="99469"/>
                </a:lnTo>
                <a:lnTo>
                  <a:pt x="2476499" y="114300"/>
                </a:lnTo>
                <a:lnTo>
                  <a:pt x="2473505" y="129129"/>
                </a:lnTo>
                <a:lnTo>
                  <a:pt x="2465340" y="141240"/>
                </a:lnTo>
                <a:lnTo>
                  <a:pt x="2453229" y="149405"/>
                </a:lnTo>
                <a:lnTo>
                  <a:pt x="2438399" y="152400"/>
                </a:lnTo>
                <a:lnTo>
                  <a:pt x="2552702" y="152398"/>
                </a:lnTo>
                <a:lnTo>
                  <a:pt x="2628899" y="114300"/>
                </a:lnTo>
                <a:lnTo>
                  <a:pt x="2400299" y="0"/>
                </a:lnTo>
                <a:close/>
              </a:path>
              <a:path w="2628900" h="228600">
                <a:moveTo>
                  <a:pt x="38099" y="76198"/>
                </a:moveTo>
                <a:lnTo>
                  <a:pt x="23267" y="79194"/>
                </a:lnTo>
                <a:lnTo>
                  <a:pt x="11157" y="87359"/>
                </a:lnTo>
                <a:lnTo>
                  <a:pt x="2993" y="99469"/>
                </a:lnTo>
                <a:lnTo>
                  <a:pt x="0" y="114300"/>
                </a:lnTo>
                <a:lnTo>
                  <a:pt x="2994" y="129129"/>
                </a:lnTo>
                <a:lnTo>
                  <a:pt x="11160" y="141240"/>
                </a:lnTo>
                <a:lnTo>
                  <a:pt x="23275" y="149405"/>
                </a:lnTo>
                <a:lnTo>
                  <a:pt x="38099" y="152398"/>
                </a:lnTo>
                <a:lnTo>
                  <a:pt x="2400299" y="152399"/>
                </a:lnTo>
                <a:lnTo>
                  <a:pt x="2400299" y="76199"/>
                </a:lnTo>
                <a:lnTo>
                  <a:pt x="38099" y="761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nctuation is important! Commas save lives! 😀 - Friday Fun">
            <a:extLst>
              <a:ext uri="{FF2B5EF4-FFF2-40B4-BE49-F238E27FC236}">
                <a16:creationId xmlns:a16="http://schemas.microsoft.com/office/drawing/2014/main" id="{2222BAEB-C9F6-DE68-BEE7-4E0EEBF8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29206"/>
            <a:ext cx="7143750" cy="611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51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PHONETICS</a:t>
            </a:r>
            <a:r>
              <a:rPr spc="-40" dirty="0"/>
              <a:t> </a:t>
            </a:r>
            <a:r>
              <a:rPr spc="-105" dirty="0"/>
              <a:t>VS</a:t>
            </a:r>
            <a:r>
              <a:rPr spc="-40" dirty="0"/>
              <a:t> </a:t>
            </a:r>
            <a:r>
              <a:rPr spc="40" dirty="0"/>
              <a:t>PHONOLOGY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124" y="2423667"/>
            <a:ext cx="7154545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180" indent="-538480">
              <a:lnSpc>
                <a:spcPct val="100000"/>
              </a:lnSpc>
              <a:spcBef>
                <a:spcPts val="100"/>
              </a:spcBef>
              <a:buChar char="•"/>
              <a:tabLst>
                <a:tab pos="551180" algn="l"/>
                <a:tab pos="551815" algn="l"/>
              </a:tabLst>
            </a:pPr>
            <a:r>
              <a:rPr sz="3400" spc="-250" dirty="0">
                <a:solidFill>
                  <a:srgbClr val="242729"/>
                </a:solidFill>
                <a:latin typeface="Arial"/>
                <a:cs typeface="Arial"/>
              </a:rPr>
              <a:t>p</a:t>
            </a:r>
            <a:r>
              <a:rPr sz="3400" b="1" spc="-250" dirty="0">
                <a:solidFill>
                  <a:srgbClr val="242729"/>
                </a:solidFill>
                <a:latin typeface="Arial"/>
                <a:cs typeface="Arial"/>
              </a:rPr>
              <a:t>è</a:t>
            </a:r>
            <a:r>
              <a:rPr sz="3400" spc="-250" dirty="0">
                <a:solidFill>
                  <a:srgbClr val="242729"/>
                </a:solidFill>
                <a:latin typeface="Arial"/>
                <a:cs typeface="Arial"/>
              </a:rPr>
              <a:t>sca</a:t>
            </a:r>
            <a:r>
              <a:rPr sz="3400" spc="-18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114" dirty="0">
                <a:solidFill>
                  <a:srgbClr val="242729"/>
                </a:solidFill>
                <a:latin typeface="Arial"/>
                <a:cs typeface="Arial"/>
              </a:rPr>
              <a:t>-</a:t>
            </a:r>
            <a:r>
              <a:rPr sz="3400" spc="-300" dirty="0">
                <a:solidFill>
                  <a:srgbClr val="242729"/>
                </a:solidFill>
                <a:latin typeface="Arial"/>
                <a:cs typeface="Arial"/>
              </a:rPr>
              <a:t>&gt;</a:t>
            </a:r>
            <a:r>
              <a:rPr sz="3400" spc="-18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200" dirty="0">
                <a:solidFill>
                  <a:srgbClr val="242729"/>
                </a:solidFill>
                <a:latin typeface="Arial"/>
                <a:cs typeface="Arial"/>
              </a:rPr>
              <a:t>/ɛ/</a:t>
            </a:r>
            <a:r>
              <a:rPr sz="3400" spc="-17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300" dirty="0">
                <a:solidFill>
                  <a:srgbClr val="242729"/>
                </a:solidFill>
                <a:latin typeface="Arial"/>
                <a:cs typeface="Arial"/>
              </a:rPr>
              <a:t>=</a:t>
            </a:r>
            <a:r>
              <a:rPr sz="3400" spc="-18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300" dirty="0">
                <a:solidFill>
                  <a:srgbClr val="242729"/>
                </a:solidFill>
                <a:latin typeface="Arial"/>
                <a:cs typeface="Arial"/>
              </a:rPr>
              <a:t>Peach</a:t>
            </a:r>
            <a:r>
              <a:rPr sz="3400" spc="-17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70" dirty="0">
                <a:solidFill>
                  <a:srgbClr val="242729"/>
                </a:solidFill>
                <a:latin typeface="Arial"/>
                <a:cs typeface="Arial"/>
              </a:rPr>
              <a:t>(the</a:t>
            </a:r>
            <a:r>
              <a:rPr sz="3400" spc="-18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242729"/>
                </a:solidFill>
                <a:latin typeface="Arial"/>
                <a:cs typeface="Arial"/>
              </a:rPr>
              <a:t>fruit)</a:t>
            </a:r>
            <a:endParaRPr sz="3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42729"/>
              </a:buClr>
              <a:buFont typeface="Arial"/>
              <a:buChar char="•"/>
            </a:pPr>
            <a:endParaRPr sz="3500" dirty="0">
              <a:latin typeface="Arial"/>
              <a:cs typeface="Arial"/>
            </a:endParaRPr>
          </a:p>
          <a:p>
            <a:pPr marL="551180" indent="-538480">
              <a:lnSpc>
                <a:spcPct val="100000"/>
              </a:lnSpc>
              <a:buChar char="•"/>
              <a:tabLst>
                <a:tab pos="551180" algn="l"/>
                <a:tab pos="551815" algn="l"/>
              </a:tabLst>
            </a:pPr>
            <a:r>
              <a:rPr sz="3400" spc="-250" dirty="0">
                <a:solidFill>
                  <a:srgbClr val="242729"/>
                </a:solidFill>
                <a:latin typeface="Arial"/>
                <a:cs typeface="Arial"/>
              </a:rPr>
              <a:t>p</a:t>
            </a:r>
            <a:r>
              <a:rPr sz="3400" b="1" spc="-250" dirty="0">
                <a:solidFill>
                  <a:srgbClr val="242729"/>
                </a:solidFill>
                <a:latin typeface="Arial"/>
                <a:cs typeface="Arial"/>
              </a:rPr>
              <a:t>é</a:t>
            </a:r>
            <a:r>
              <a:rPr sz="3400" spc="-250" dirty="0">
                <a:solidFill>
                  <a:srgbClr val="242729"/>
                </a:solidFill>
                <a:latin typeface="Arial"/>
                <a:cs typeface="Arial"/>
              </a:rPr>
              <a:t>sca</a:t>
            </a:r>
            <a:r>
              <a:rPr sz="3400" spc="-17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114" dirty="0">
                <a:solidFill>
                  <a:srgbClr val="242729"/>
                </a:solidFill>
                <a:latin typeface="Arial"/>
                <a:cs typeface="Arial"/>
              </a:rPr>
              <a:t>-</a:t>
            </a:r>
            <a:r>
              <a:rPr sz="3400" spc="-300" dirty="0">
                <a:solidFill>
                  <a:srgbClr val="242729"/>
                </a:solidFill>
                <a:latin typeface="Arial"/>
                <a:cs typeface="Arial"/>
              </a:rPr>
              <a:t>&gt;</a:t>
            </a:r>
            <a:r>
              <a:rPr sz="3400" spc="-17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150" dirty="0">
                <a:solidFill>
                  <a:srgbClr val="242729"/>
                </a:solidFill>
                <a:latin typeface="Arial"/>
                <a:cs typeface="Arial"/>
              </a:rPr>
              <a:t>/e/</a:t>
            </a:r>
            <a:r>
              <a:rPr sz="3400" spc="-16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300" dirty="0">
                <a:solidFill>
                  <a:srgbClr val="242729"/>
                </a:solidFill>
                <a:latin typeface="Arial"/>
                <a:cs typeface="Arial"/>
              </a:rPr>
              <a:t>=</a:t>
            </a:r>
            <a:r>
              <a:rPr sz="3400" spc="-17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210" dirty="0">
                <a:solidFill>
                  <a:srgbClr val="242729"/>
                </a:solidFill>
                <a:latin typeface="Arial"/>
                <a:cs typeface="Arial"/>
              </a:rPr>
              <a:t>Fishing</a:t>
            </a:r>
            <a:r>
              <a:rPr sz="3400" spc="-16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70" dirty="0">
                <a:solidFill>
                  <a:srgbClr val="242729"/>
                </a:solidFill>
                <a:latin typeface="Arial"/>
                <a:cs typeface="Arial"/>
              </a:rPr>
              <a:t>(the</a:t>
            </a:r>
            <a:r>
              <a:rPr sz="3400" spc="-17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400" spc="-10" dirty="0">
                <a:solidFill>
                  <a:srgbClr val="242729"/>
                </a:solidFill>
                <a:latin typeface="Arial"/>
                <a:cs typeface="Arial"/>
              </a:rPr>
              <a:t>activity)</a:t>
            </a:r>
            <a:endParaRPr sz="3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 dirty="0">
              <a:latin typeface="Arial"/>
              <a:cs typeface="Arial"/>
            </a:endParaRPr>
          </a:p>
          <a:p>
            <a:pPr marL="1170305" marR="5080" indent="-933450">
              <a:lnSpc>
                <a:spcPts val="4320"/>
              </a:lnSpc>
              <a:spcBef>
                <a:spcPts val="2760"/>
              </a:spcBef>
            </a:pPr>
            <a:r>
              <a:rPr lang="it-IT" sz="3800" i="1" dirty="0">
                <a:solidFill>
                  <a:srgbClr val="242729"/>
                </a:solidFill>
                <a:latin typeface="Arial"/>
                <a:cs typeface="Arial"/>
              </a:rPr>
              <a:t>"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the</a:t>
            </a:r>
            <a:r>
              <a:rPr sz="3800" i="1" spc="-8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ear</a:t>
            </a:r>
            <a:r>
              <a:rPr sz="3800" i="1" spc="-8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hears</a:t>
            </a:r>
            <a:r>
              <a:rPr sz="3800" i="1" spc="-8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phonetics,</a:t>
            </a:r>
            <a:r>
              <a:rPr sz="3800" i="1" spc="-7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but</a:t>
            </a:r>
            <a:r>
              <a:rPr sz="3800" i="1" spc="-7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spc="-25" dirty="0">
                <a:solidFill>
                  <a:srgbClr val="242729"/>
                </a:solidFill>
                <a:latin typeface="Arial"/>
                <a:cs typeface="Arial"/>
              </a:rPr>
              <a:t>the 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brain</a:t>
            </a:r>
            <a:r>
              <a:rPr sz="3800" i="1" spc="-85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dirty="0">
                <a:solidFill>
                  <a:srgbClr val="242729"/>
                </a:solidFill>
                <a:latin typeface="Arial"/>
                <a:cs typeface="Arial"/>
              </a:rPr>
              <a:t>hears</a:t>
            </a:r>
            <a:r>
              <a:rPr sz="3800" i="1" spc="-80" dirty="0">
                <a:solidFill>
                  <a:srgbClr val="242729"/>
                </a:solidFill>
                <a:latin typeface="Arial"/>
                <a:cs typeface="Arial"/>
              </a:rPr>
              <a:t> </a:t>
            </a:r>
            <a:r>
              <a:rPr sz="3800" i="1" spc="-10" dirty="0">
                <a:solidFill>
                  <a:srgbClr val="242729"/>
                </a:solidFill>
                <a:latin typeface="Arial"/>
                <a:cs typeface="Arial"/>
              </a:rPr>
              <a:t>phonology”</a:t>
            </a:r>
            <a:endParaRPr sz="3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0859" y="788415"/>
            <a:ext cx="213423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CLAUSES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7708" y="2557779"/>
            <a:ext cx="7543165" cy="30035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7815" marR="5080" indent="-285115">
              <a:lnSpc>
                <a:spcPts val="329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compound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complex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sentence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breaks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down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into </a:t>
            </a:r>
            <a:r>
              <a:rPr sz="2800" spc="-80" dirty="0">
                <a:latin typeface="Times New Roman"/>
                <a:cs typeface="Times New Roman"/>
              </a:rPr>
              <a:t>smaller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chunks: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clauses.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  <a:tab pos="298450" algn="l"/>
                <a:tab pos="2881630" algn="l"/>
                <a:tab pos="4474210" algn="l"/>
              </a:tabLst>
            </a:pPr>
            <a:r>
              <a:rPr sz="2800" spc="-120" dirty="0">
                <a:latin typeface="Times New Roman"/>
                <a:cs typeface="Times New Roman"/>
              </a:rPr>
              <a:t>You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can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have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any</a:t>
            </a:r>
            <a:r>
              <a:rPr sz="2800" dirty="0">
                <a:latin typeface="Times New Roman"/>
                <a:cs typeface="Times New Roman"/>
              </a:rPr>
              <a:t>	number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Times New Roman"/>
                <a:cs typeface="Times New Roman"/>
              </a:rPr>
              <a:t>clauses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sentence.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297815" marR="38735" indent="-285115">
              <a:lnSpc>
                <a:spcPts val="329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800" spc="-85" dirty="0">
                <a:latin typeface="Times New Roman"/>
                <a:cs typeface="Times New Roman"/>
              </a:rPr>
              <a:t>Clauses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join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together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different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ways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(coordination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subordination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SUB-</a:t>
            </a:r>
            <a:r>
              <a:rPr sz="3800" dirty="0"/>
              <a:t>FIELDS</a:t>
            </a:r>
            <a:r>
              <a:rPr sz="3800" spc="-40" dirty="0"/>
              <a:t> </a:t>
            </a:r>
            <a:r>
              <a:rPr sz="3800" dirty="0"/>
              <a:t>OF</a:t>
            </a:r>
            <a:r>
              <a:rPr sz="3800" spc="-30" dirty="0"/>
              <a:t> </a:t>
            </a:r>
            <a:r>
              <a:rPr sz="3800" spc="-10" dirty="0"/>
              <a:t>LINGUISTICS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988828" y="2121915"/>
            <a:ext cx="8205470" cy="26136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3230" marR="5080" indent="-430530">
              <a:lnSpc>
                <a:spcPct val="100600"/>
              </a:lnSpc>
              <a:spcBef>
                <a:spcPts val="75"/>
              </a:spcBef>
              <a:buFont typeface="Arial"/>
              <a:buChar char="•"/>
              <a:tabLst>
                <a:tab pos="443230" algn="l"/>
                <a:tab pos="443865" algn="l"/>
                <a:tab pos="4728845" algn="l"/>
              </a:tabLst>
            </a:pPr>
            <a:r>
              <a:rPr sz="3400" spc="-105" dirty="0">
                <a:latin typeface="Times New Roman"/>
                <a:cs typeface="Times New Roman"/>
              </a:rPr>
              <a:t>Semantics: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90" dirty="0">
                <a:latin typeface="Times New Roman"/>
                <a:cs typeface="Times New Roman"/>
              </a:rPr>
              <a:t> 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sz="340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meaning</a:t>
            </a:r>
            <a:r>
              <a:rPr sz="3400" b="1" spc="55" dirty="0">
                <a:latin typeface="Times New Roman"/>
                <a:cs typeface="Times New Roman"/>
              </a:rPr>
              <a:t> </a:t>
            </a:r>
            <a:r>
              <a:rPr sz="3400" spc="-105" dirty="0">
                <a:latin typeface="Times New Roman"/>
                <a:cs typeface="Times New Roman"/>
              </a:rPr>
              <a:t>(individual </a:t>
            </a:r>
            <a:r>
              <a:rPr sz="3400" spc="-10" dirty="0">
                <a:latin typeface="Times New Roman"/>
                <a:cs typeface="Times New Roman"/>
              </a:rPr>
              <a:t>words/sentences).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576580">
              <a:lnSpc>
                <a:spcPct val="100000"/>
              </a:lnSpc>
              <a:tabLst>
                <a:tab pos="3025775" algn="l"/>
              </a:tabLst>
            </a:pPr>
            <a:r>
              <a:rPr sz="3400" spc="-240" dirty="0">
                <a:latin typeface="Times New Roman"/>
                <a:cs typeface="Times New Roman"/>
              </a:rPr>
              <a:t>“</a:t>
            </a:r>
            <a:r>
              <a:rPr sz="3400" i="1" spc="-240" dirty="0">
                <a:latin typeface="Times New Roman"/>
                <a:cs typeface="Times New Roman"/>
              </a:rPr>
              <a:t>the</a:t>
            </a:r>
            <a:r>
              <a:rPr sz="3400" i="1" spc="10" dirty="0">
                <a:latin typeface="Times New Roman"/>
                <a:cs typeface="Times New Roman"/>
              </a:rPr>
              <a:t> </a:t>
            </a:r>
            <a:r>
              <a:rPr sz="3400" i="1" spc="-360" dirty="0">
                <a:latin typeface="Times New Roman"/>
                <a:cs typeface="Times New Roman"/>
              </a:rPr>
              <a:t>meaning</a:t>
            </a:r>
            <a:r>
              <a:rPr sz="3400" i="1" spc="20" dirty="0">
                <a:latin typeface="Times New Roman"/>
                <a:cs typeface="Times New Roman"/>
              </a:rPr>
              <a:t> </a:t>
            </a:r>
            <a:r>
              <a:rPr sz="3400" i="1" spc="-390" dirty="0">
                <a:latin typeface="Times New Roman"/>
                <a:cs typeface="Times New Roman"/>
              </a:rPr>
              <a:t>of</a:t>
            </a:r>
            <a:r>
              <a:rPr sz="3400" i="1" dirty="0">
                <a:latin typeface="Times New Roman"/>
                <a:cs typeface="Times New Roman"/>
              </a:rPr>
              <a:t>	</a:t>
            </a:r>
            <a:r>
              <a:rPr sz="3400" i="1" spc="-325" dirty="0">
                <a:latin typeface="Times New Roman"/>
                <a:cs typeface="Times New Roman"/>
              </a:rPr>
              <a:t>a</a:t>
            </a:r>
            <a:r>
              <a:rPr sz="3400" i="1" spc="-5" dirty="0">
                <a:latin typeface="Times New Roman"/>
                <a:cs typeface="Times New Roman"/>
              </a:rPr>
              <a:t> </a:t>
            </a:r>
            <a:r>
              <a:rPr sz="3400" i="1" spc="-400" dirty="0">
                <a:latin typeface="Times New Roman"/>
                <a:cs typeface="Times New Roman"/>
              </a:rPr>
              <a:t>word</a:t>
            </a:r>
            <a:r>
              <a:rPr sz="3400" i="1" dirty="0">
                <a:latin typeface="Times New Roman"/>
                <a:cs typeface="Times New Roman"/>
              </a:rPr>
              <a:t> </a:t>
            </a:r>
            <a:r>
              <a:rPr sz="3400" i="1" spc="-260" dirty="0">
                <a:latin typeface="Times New Roman"/>
                <a:cs typeface="Times New Roman"/>
              </a:rPr>
              <a:t>is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215" dirty="0">
                <a:latin typeface="Times New Roman"/>
                <a:cs typeface="Times New Roman"/>
              </a:rPr>
              <a:t>its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80" dirty="0">
                <a:latin typeface="Times New Roman"/>
                <a:cs typeface="Times New Roman"/>
              </a:rPr>
              <a:t>use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225" dirty="0">
                <a:latin typeface="Times New Roman"/>
                <a:cs typeface="Times New Roman"/>
              </a:rPr>
              <a:t>in</a:t>
            </a:r>
            <a:r>
              <a:rPr sz="3400" i="1" dirty="0">
                <a:latin typeface="Times New Roman"/>
                <a:cs typeface="Times New Roman"/>
              </a:rPr>
              <a:t> </a:t>
            </a:r>
            <a:r>
              <a:rPr sz="3400" i="1" spc="-310" dirty="0">
                <a:latin typeface="Times New Roman"/>
                <a:cs typeface="Times New Roman"/>
              </a:rPr>
              <a:t>the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spc="-365" dirty="0">
                <a:latin typeface="Times New Roman"/>
                <a:cs typeface="Times New Roman"/>
              </a:rPr>
              <a:t>language</a:t>
            </a:r>
            <a:r>
              <a:rPr sz="3400" spc="-365" dirty="0">
                <a:latin typeface="Times New Roman"/>
                <a:cs typeface="Times New Roman"/>
              </a:rPr>
              <a:t>”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6590" y="5196332"/>
            <a:ext cx="9448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305" dirty="0">
                <a:latin typeface="Arial"/>
                <a:cs typeface="Arial"/>
              </a:rPr>
              <a:t>???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83800" cy="7562850"/>
            <a:chOff x="0" y="0"/>
            <a:chExt cx="10083800" cy="7562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1672" y="907183"/>
              <a:ext cx="7723065" cy="43832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56910" y="902420"/>
              <a:ext cx="7733030" cy="4392930"/>
            </a:xfrm>
            <a:custGeom>
              <a:avLst/>
              <a:gdLst/>
              <a:ahLst/>
              <a:cxnLst/>
              <a:rect l="l" t="t" r="r" b="b"/>
              <a:pathLst>
                <a:path w="7733030" h="4392930">
                  <a:moveTo>
                    <a:pt x="0" y="0"/>
                  </a:moveTo>
                  <a:lnTo>
                    <a:pt x="7732591" y="0"/>
                  </a:lnTo>
                  <a:lnTo>
                    <a:pt x="7732591" y="4392744"/>
                  </a:lnTo>
                  <a:lnTo>
                    <a:pt x="0" y="43927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27395" y="5525516"/>
            <a:ext cx="7870825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lend</a:t>
            </a:r>
            <a:r>
              <a:rPr sz="30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(one's)</a:t>
            </a:r>
            <a:r>
              <a:rPr sz="30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ear</a:t>
            </a:r>
            <a:r>
              <a:rPr sz="30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3000" b="1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(someone</a:t>
            </a:r>
            <a:r>
              <a:rPr sz="30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30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404040"/>
                </a:solidFill>
                <a:latin typeface="Arial"/>
                <a:cs typeface="Arial"/>
              </a:rPr>
              <a:t>something)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114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30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listen</a:t>
            </a:r>
            <a:r>
              <a:rPr sz="3000" spc="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carefully</a:t>
            </a:r>
            <a:r>
              <a:rPr sz="30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3000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404040"/>
                </a:solidFill>
                <a:latin typeface="Arial"/>
                <a:cs typeface="Arial"/>
              </a:rPr>
              <a:t>pay</a:t>
            </a:r>
            <a:r>
              <a:rPr sz="3000" spc="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close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404040"/>
                </a:solidFill>
                <a:latin typeface="Arial"/>
                <a:cs typeface="Arial"/>
              </a:rPr>
              <a:t>attention.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30" dirty="0"/>
              <a:t>SUB-</a:t>
            </a:r>
            <a:r>
              <a:rPr sz="3800" dirty="0"/>
              <a:t>FIELDS</a:t>
            </a:r>
            <a:r>
              <a:rPr sz="3800" spc="-40" dirty="0"/>
              <a:t> </a:t>
            </a:r>
            <a:r>
              <a:rPr sz="3800" dirty="0"/>
              <a:t>OF</a:t>
            </a:r>
            <a:r>
              <a:rPr sz="3800" spc="-30" dirty="0"/>
              <a:t> </a:t>
            </a:r>
            <a:r>
              <a:rPr sz="3800" spc="-10" dirty="0"/>
              <a:t>LINGUISTICS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988828" y="2454147"/>
            <a:ext cx="7469505" cy="31343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43230" marR="5080" indent="-43053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43230" algn="l"/>
                <a:tab pos="443865" algn="l"/>
                <a:tab pos="3636645" algn="l"/>
                <a:tab pos="4537710" algn="l"/>
              </a:tabLst>
            </a:pPr>
            <a:r>
              <a:rPr sz="3400" spc="-95" dirty="0">
                <a:latin typeface="Times New Roman"/>
                <a:cs typeface="Times New Roman"/>
              </a:rPr>
              <a:t>Pragmatics:</a:t>
            </a:r>
            <a:r>
              <a:rPr sz="3400" spc="-12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a</a:t>
            </a:r>
            <a:r>
              <a:rPr sz="3400" spc="-13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branch</a:t>
            </a:r>
            <a:r>
              <a:rPr sz="3400" spc="-120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of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3400" spc="-100" dirty="0">
                <a:latin typeface="Times New Roman"/>
                <a:cs typeface="Times New Roman"/>
              </a:rPr>
              <a:t>Linguistics</a:t>
            </a:r>
            <a:r>
              <a:rPr sz="3400" spc="-45" dirty="0">
                <a:latin typeface="Times New Roman"/>
                <a:cs typeface="Times New Roman"/>
              </a:rPr>
              <a:t> </a:t>
            </a:r>
            <a:r>
              <a:rPr sz="3400" spc="-20" dirty="0">
                <a:latin typeface="Times New Roman"/>
                <a:cs typeface="Times New Roman"/>
              </a:rPr>
              <a:t>that </a:t>
            </a:r>
            <a:r>
              <a:rPr sz="3400" spc="-60" dirty="0">
                <a:latin typeface="Times New Roman"/>
                <a:cs typeface="Times New Roman"/>
              </a:rPr>
              <a:t>studies</a:t>
            </a:r>
            <a:r>
              <a:rPr sz="3400" spc="-5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</a:t>
            </a:r>
            <a:r>
              <a:rPr sz="3400" spc="-50" dirty="0">
                <a:latin typeface="Times New Roman"/>
                <a:cs typeface="Times New Roman"/>
              </a:rPr>
              <a:t> </a:t>
            </a:r>
            <a:r>
              <a:rPr sz="3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phrases</a:t>
            </a:r>
            <a:r>
              <a:rPr sz="3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3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sentences</a:t>
            </a:r>
            <a:r>
              <a:rPr sz="3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in</a:t>
            </a:r>
            <a:r>
              <a:rPr sz="3400" spc="-45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the </a:t>
            </a:r>
            <a:r>
              <a:rPr sz="3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actual</a:t>
            </a:r>
            <a:r>
              <a:rPr sz="3400" b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context</a:t>
            </a:r>
            <a:r>
              <a:rPr sz="3400" b="1" spc="-75" dirty="0">
                <a:latin typeface="Times New Roman"/>
                <a:cs typeface="Times New Roman"/>
              </a:rPr>
              <a:t> </a:t>
            </a:r>
            <a:r>
              <a:rPr sz="3400" spc="-25" dirty="0">
                <a:latin typeface="Times New Roman"/>
                <a:cs typeface="Times New Roman"/>
              </a:rPr>
              <a:t>of</a:t>
            </a:r>
            <a:r>
              <a:rPr sz="3400" dirty="0">
                <a:latin typeface="Times New Roman"/>
                <a:cs typeface="Times New Roman"/>
              </a:rPr>
              <a:t>	</a:t>
            </a:r>
            <a:r>
              <a:rPr sz="3400" spc="-10" dirty="0">
                <a:latin typeface="Times New Roman"/>
                <a:cs typeface="Times New Roman"/>
              </a:rPr>
              <a:t>discourse.</a:t>
            </a:r>
            <a:endParaRPr sz="3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Times New Roman"/>
              <a:cs typeface="Times New Roman"/>
            </a:endParaRPr>
          </a:p>
          <a:p>
            <a:pPr marL="850900" algn="ctr">
              <a:lnSpc>
                <a:spcPct val="100000"/>
              </a:lnSpc>
            </a:pPr>
            <a:r>
              <a:rPr sz="3400" b="1" spc="-140" dirty="0">
                <a:latin typeface="Times New Roman"/>
                <a:cs typeface="Times New Roman"/>
              </a:rPr>
              <a:t>ACTUAL</a:t>
            </a:r>
            <a:r>
              <a:rPr sz="3400" b="1" spc="-70" dirty="0">
                <a:latin typeface="Times New Roman"/>
                <a:cs typeface="Times New Roman"/>
              </a:rPr>
              <a:t> </a:t>
            </a:r>
            <a:r>
              <a:rPr sz="3400" b="1" spc="-10" dirty="0">
                <a:latin typeface="Times New Roman"/>
                <a:cs typeface="Times New Roman"/>
              </a:rPr>
              <a:t>CONTEXT?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845" y="1130808"/>
            <a:ext cx="7331075" cy="25431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50"/>
              </a:spcBef>
            </a:pPr>
            <a:r>
              <a:rPr sz="4100" b="0" i="1" spc="-285" dirty="0">
                <a:latin typeface="Arial"/>
                <a:cs typeface="Arial"/>
              </a:rPr>
              <a:t>Have</a:t>
            </a:r>
            <a:r>
              <a:rPr sz="4100" b="0" i="1" spc="-155" dirty="0">
                <a:latin typeface="Arial"/>
                <a:cs typeface="Arial"/>
              </a:rPr>
              <a:t> </a:t>
            </a:r>
            <a:r>
              <a:rPr sz="4100" b="0" i="1" spc="-200" dirty="0">
                <a:latin typeface="Arial"/>
                <a:cs typeface="Arial"/>
              </a:rPr>
              <a:t>you</a:t>
            </a:r>
            <a:r>
              <a:rPr sz="4100" b="0" i="1" spc="-150" dirty="0">
                <a:latin typeface="Arial"/>
                <a:cs typeface="Arial"/>
              </a:rPr>
              <a:t> </a:t>
            </a:r>
            <a:r>
              <a:rPr sz="4100" b="0" i="1" spc="-215" dirty="0">
                <a:latin typeface="Arial"/>
                <a:cs typeface="Arial"/>
              </a:rPr>
              <a:t>ever</a:t>
            </a:r>
            <a:r>
              <a:rPr sz="4100" b="0" i="1" spc="-160" dirty="0">
                <a:latin typeface="Arial"/>
                <a:cs typeface="Arial"/>
              </a:rPr>
              <a:t> </a:t>
            </a:r>
            <a:r>
              <a:rPr sz="4100" b="0" i="1" spc="-290" dirty="0">
                <a:latin typeface="Arial"/>
                <a:cs typeface="Arial"/>
              </a:rPr>
              <a:t>asked</a:t>
            </a:r>
            <a:r>
              <a:rPr sz="4100" b="0" i="1" spc="-150" dirty="0">
                <a:latin typeface="Arial"/>
                <a:cs typeface="Arial"/>
              </a:rPr>
              <a:t> </a:t>
            </a:r>
            <a:r>
              <a:rPr sz="4100" b="0" i="1" spc="-254" dirty="0">
                <a:latin typeface="Arial"/>
                <a:cs typeface="Arial"/>
              </a:rPr>
              <a:t>someone</a:t>
            </a:r>
            <a:r>
              <a:rPr sz="4100" b="0" i="1" spc="-155" dirty="0">
                <a:latin typeface="Arial"/>
                <a:cs typeface="Arial"/>
              </a:rPr>
              <a:t> </a:t>
            </a:r>
            <a:r>
              <a:rPr sz="4100" b="0" i="1" spc="-25" dirty="0">
                <a:latin typeface="Arial"/>
                <a:cs typeface="Arial"/>
              </a:rPr>
              <a:t>to </a:t>
            </a:r>
            <a:r>
              <a:rPr sz="4100" b="0" i="1" dirty="0">
                <a:latin typeface="Arial"/>
                <a:cs typeface="Arial"/>
              </a:rPr>
              <a:t>put</a:t>
            </a:r>
            <a:r>
              <a:rPr sz="4100" b="0" i="1" spc="-280" dirty="0">
                <a:latin typeface="Arial"/>
                <a:cs typeface="Arial"/>
              </a:rPr>
              <a:t> </a:t>
            </a:r>
            <a:r>
              <a:rPr sz="4100" b="0" i="1" spc="-85" dirty="0">
                <a:latin typeface="Arial"/>
                <a:cs typeface="Arial"/>
              </a:rPr>
              <a:t>the</a:t>
            </a:r>
            <a:r>
              <a:rPr sz="4100" b="0" i="1" spc="-200" dirty="0">
                <a:latin typeface="Arial"/>
                <a:cs typeface="Arial"/>
              </a:rPr>
              <a:t> </a:t>
            </a:r>
            <a:r>
              <a:rPr sz="4100" b="0" i="1" spc="-215" dirty="0">
                <a:latin typeface="Arial"/>
                <a:cs typeface="Arial"/>
              </a:rPr>
              <a:t>moka</a:t>
            </a:r>
            <a:r>
              <a:rPr sz="4100" b="0" i="1" spc="-165" dirty="0">
                <a:latin typeface="Arial"/>
                <a:cs typeface="Arial"/>
              </a:rPr>
              <a:t> </a:t>
            </a:r>
            <a:r>
              <a:rPr sz="4100" b="0" i="1" dirty="0">
                <a:latin typeface="Arial"/>
                <a:cs typeface="Arial"/>
              </a:rPr>
              <a:t>pot</a:t>
            </a:r>
            <a:r>
              <a:rPr sz="4100" b="0" i="1" spc="-215" dirty="0">
                <a:latin typeface="Arial"/>
                <a:cs typeface="Arial"/>
              </a:rPr>
              <a:t> </a:t>
            </a:r>
            <a:r>
              <a:rPr sz="4100" b="0" i="1" spc="-145" dirty="0">
                <a:latin typeface="Arial"/>
                <a:cs typeface="Arial"/>
              </a:rPr>
              <a:t>on</a:t>
            </a:r>
            <a:r>
              <a:rPr sz="4100" b="0" i="1" spc="-100" dirty="0">
                <a:latin typeface="Arial"/>
                <a:cs typeface="Arial"/>
              </a:rPr>
              <a:t> </a:t>
            </a:r>
            <a:r>
              <a:rPr sz="4100" b="0" i="1" spc="-175" dirty="0">
                <a:latin typeface="Arial"/>
                <a:cs typeface="Arial"/>
              </a:rPr>
              <a:t>and </a:t>
            </a:r>
            <a:r>
              <a:rPr sz="4100" b="0" i="1" spc="-190" dirty="0">
                <a:latin typeface="Arial"/>
                <a:cs typeface="Arial"/>
              </a:rPr>
              <a:t>expected </a:t>
            </a:r>
            <a:r>
              <a:rPr sz="4100" b="0" i="1" spc="-110" dirty="0">
                <a:latin typeface="Arial"/>
                <a:cs typeface="Arial"/>
              </a:rPr>
              <a:t>them</a:t>
            </a:r>
            <a:r>
              <a:rPr sz="4100" b="0" i="1" spc="-155" dirty="0">
                <a:latin typeface="Arial"/>
                <a:cs typeface="Arial"/>
              </a:rPr>
              <a:t> </a:t>
            </a:r>
            <a:r>
              <a:rPr sz="4100" b="0" i="1" dirty="0">
                <a:latin typeface="Arial"/>
                <a:cs typeface="Arial"/>
              </a:rPr>
              <a:t>to</a:t>
            </a:r>
            <a:r>
              <a:rPr sz="4100" b="0" i="1" spc="-175" dirty="0">
                <a:latin typeface="Arial"/>
                <a:cs typeface="Arial"/>
              </a:rPr>
              <a:t> </a:t>
            </a:r>
            <a:r>
              <a:rPr sz="4100" b="0" i="1" spc="-254" dirty="0">
                <a:latin typeface="Arial"/>
                <a:cs typeface="Arial"/>
              </a:rPr>
              <a:t>make</a:t>
            </a:r>
            <a:r>
              <a:rPr sz="4100" b="0" i="1" spc="-165" dirty="0">
                <a:latin typeface="Arial"/>
                <a:cs typeface="Arial"/>
              </a:rPr>
              <a:t> </a:t>
            </a:r>
            <a:r>
              <a:rPr sz="4100" b="0" i="1" spc="-200" dirty="0">
                <a:latin typeface="Arial"/>
                <a:cs typeface="Arial"/>
              </a:rPr>
              <a:t>you</a:t>
            </a:r>
            <a:r>
              <a:rPr sz="4100" b="0" i="1" spc="-165" dirty="0">
                <a:latin typeface="Arial"/>
                <a:cs typeface="Arial"/>
              </a:rPr>
              <a:t> </a:t>
            </a:r>
            <a:r>
              <a:rPr sz="4100" b="0" i="1" spc="-190" dirty="0">
                <a:latin typeface="Arial"/>
                <a:cs typeface="Arial"/>
              </a:rPr>
              <a:t>a</a:t>
            </a:r>
            <a:r>
              <a:rPr sz="4100" b="0" i="1" spc="-165" dirty="0">
                <a:latin typeface="Arial"/>
                <a:cs typeface="Arial"/>
              </a:rPr>
              <a:t> </a:t>
            </a:r>
            <a:r>
              <a:rPr sz="4100" b="0" i="1" spc="-225" dirty="0">
                <a:latin typeface="Arial"/>
                <a:cs typeface="Arial"/>
              </a:rPr>
              <a:t>cup</a:t>
            </a:r>
            <a:r>
              <a:rPr sz="4100" b="0" i="1" spc="-165" dirty="0">
                <a:latin typeface="Arial"/>
                <a:cs typeface="Arial"/>
              </a:rPr>
              <a:t> </a:t>
            </a:r>
            <a:r>
              <a:rPr sz="4100" b="0" i="1" spc="-25" dirty="0">
                <a:latin typeface="Arial"/>
                <a:cs typeface="Arial"/>
              </a:rPr>
              <a:t>of </a:t>
            </a:r>
            <a:r>
              <a:rPr sz="4100" b="0" i="1" spc="-320" dirty="0">
                <a:latin typeface="Arial"/>
                <a:cs typeface="Arial"/>
              </a:rPr>
              <a:t>coffee?….</a:t>
            </a:r>
            <a:endParaRPr sz="4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54534" y="3556331"/>
            <a:ext cx="4828540" cy="2991485"/>
            <a:chOff x="3954534" y="3556331"/>
            <a:chExt cx="4828540" cy="2991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4059" y="3565856"/>
              <a:ext cx="4809355" cy="297218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59297" y="3561093"/>
              <a:ext cx="4819015" cy="2981960"/>
            </a:xfrm>
            <a:custGeom>
              <a:avLst/>
              <a:gdLst/>
              <a:ahLst/>
              <a:cxnLst/>
              <a:rect l="l" t="t" r="r" b="b"/>
              <a:pathLst>
                <a:path w="4819015" h="2981959">
                  <a:moveTo>
                    <a:pt x="0" y="0"/>
                  </a:moveTo>
                  <a:lnTo>
                    <a:pt x="4818880" y="0"/>
                  </a:lnTo>
                  <a:lnTo>
                    <a:pt x="4818880" y="2981707"/>
                  </a:lnTo>
                  <a:lnTo>
                    <a:pt x="0" y="29817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264437" y="2641708"/>
            <a:ext cx="1547495" cy="1403350"/>
          </a:xfrm>
          <a:custGeom>
            <a:avLst/>
            <a:gdLst/>
            <a:ahLst/>
            <a:cxnLst/>
            <a:rect l="l" t="t" r="r" b="b"/>
            <a:pathLst>
              <a:path w="1547495" h="1403350">
                <a:moveTo>
                  <a:pt x="92829" y="1165188"/>
                </a:moveTo>
                <a:lnTo>
                  <a:pt x="0" y="1403317"/>
                </a:lnTo>
                <a:lnTo>
                  <a:pt x="246200" y="1334704"/>
                </a:lnTo>
                <a:lnTo>
                  <a:pt x="227071" y="1313561"/>
                </a:lnTo>
                <a:lnTo>
                  <a:pt x="139359" y="1313561"/>
                </a:lnTo>
                <a:lnTo>
                  <a:pt x="125179" y="1310058"/>
                </a:lnTo>
                <a:lnTo>
                  <a:pt x="113009" y="1301070"/>
                </a:lnTo>
                <a:lnTo>
                  <a:pt x="105280" y="1288064"/>
                </a:lnTo>
                <a:lnTo>
                  <a:pt x="103210" y="1273606"/>
                </a:lnTo>
                <a:lnTo>
                  <a:pt x="106712" y="1259426"/>
                </a:lnTo>
                <a:lnTo>
                  <a:pt x="115700" y="1247256"/>
                </a:lnTo>
                <a:lnTo>
                  <a:pt x="143953" y="1221694"/>
                </a:lnTo>
                <a:lnTo>
                  <a:pt x="92829" y="1165188"/>
                </a:lnTo>
                <a:close/>
              </a:path>
              <a:path w="1547495" h="1403350">
                <a:moveTo>
                  <a:pt x="143953" y="1221694"/>
                </a:moveTo>
                <a:lnTo>
                  <a:pt x="115700" y="1247256"/>
                </a:lnTo>
                <a:lnTo>
                  <a:pt x="106712" y="1259426"/>
                </a:lnTo>
                <a:lnTo>
                  <a:pt x="103210" y="1273606"/>
                </a:lnTo>
                <a:lnTo>
                  <a:pt x="105280" y="1288064"/>
                </a:lnTo>
                <a:lnTo>
                  <a:pt x="113009" y="1301070"/>
                </a:lnTo>
                <a:lnTo>
                  <a:pt x="125179" y="1310058"/>
                </a:lnTo>
                <a:lnTo>
                  <a:pt x="139359" y="1313561"/>
                </a:lnTo>
                <a:lnTo>
                  <a:pt x="153818" y="1311490"/>
                </a:lnTo>
                <a:lnTo>
                  <a:pt x="166824" y="1303761"/>
                </a:lnTo>
                <a:lnTo>
                  <a:pt x="195077" y="1278199"/>
                </a:lnTo>
                <a:lnTo>
                  <a:pt x="143953" y="1221694"/>
                </a:lnTo>
                <a:close/>
              </a:path>
              <a:path w="1547495" h="1403350">
                <a:moveTo>
                  <a:pt x="195077" y="1278199"/>
                </a:moveTo>
                <a:lnTo>
                  <a:pt x="166824" y="1303761"/>
                </a:lnTo>
                <a:lnTo>
                  <a:pt x="153818" y="1311490"/>
                </a:lnTo>
                <a:lnTo>
                  <a:pt x="139359" y="1313561"/>
                </a:lnTo>
                <a:lnTo>
                  <a:pt x="227071" y="1313561"/>
                </a:lnTo>
                <a:lnTo>
                  <a:pt x="195077" y="1278199"/>
                </a:lnTo>
                <a:close/>
              </a:path>
              <a:path w="1547495" h="1403350">
                <a:moveTo>
                  <a:pt x="1510879" y="0"/>
                </a:moveTo>
                <a:lnTo>
                  <a:pt x="1496421" y="2070"/>
                </a:lnTo>
                <a:lnTo>
                  <a:pt x="1483415" y="9800"/>
                </a:lnTo>
                <a:lnTo>
                  <a:pt x="143953" y="1221694"/>
                </a:lnTo>
                <a:lnTo>
                  <a:pt x="195077" y="1278199"/>
                </a:lnTo>
                <a:lnTo>
                  <a:pt x="1534538" y="66304"/>
                </a:lnTo>
                <a:lnTo>
                  <a:pt x="1543527" y="54135"/>
                </a:lnTo>
                <a:lnTo>
                  <a:pt x="1547029" y="39955"/>
                </a:lnTo>
                <a:lnTo>
                  <a:pt x="1544959" y="25496"/>
                </a:lnTo>
                <a:lnTo>
                  <a:pt x="1537229" y="12491"/>
                </a:lnTo>
                <a:lnTo>
                  <a:pt x="1525059" y="3502"/>
                </a:lnTo>
                <a:lnTo>
                  <a:pt x="1510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1364</Words>
  <Application>Microsoft Macintosh PowerPoint</Application>
  <PresentationFormat>Personalizzato</PresentationFormat>
  <Paragraphs>209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6" baseType="lpstr">
      <vt:lpstr>Arial</vt:lpstr>
      <vt:lpstr>Arial-BoldItalicMT</vt:lpstr>
      <vt:lpstr>Georgia</vt:lpstr>
      <vt:lpstr>Georgia-BoldItalic</vt:lpstr>
      <vt:lpstr>Times New Roman</vt:lpstr>
      <vt:lpstr>Office Theme</vt:lpstr>
      <vt:lpstr>Presentazione standard di PowerPoint</vt:lpstr>
      <vt:lpstr>Presentazione standard di PowerPoint</vt:lpstr>
      <vt:lpstr>SUB-FIELDS OF LINGUISTICS</vt:lpstr>
      <vt:lpstr>PHONETICS VS PHONOLOGY</vt:lpstr>
      <vt:lpstr>PHONETICS VS PHONOLOGY</vt:lpstr>
      <vt:lpstr>SUB-FIELDS OF LINGUISTICS</vt:lpstr>
      <vt:lpstr>Presentazione standard di PowerPoint</vt:lpstr>
      <vt:lpstr>SUB-FIELDS OF LINGUISTICS</vt:lpstr>
      <vt:lpstr>Have you ever asked someone to put the moka pot on and expected them to make you a cup of coffee?….</vt:lpstr>
      <vt:lpstr>Have you ever told someone you are cold and intended for them to close the window?…</vt:lpstr>
      <vt:lpstr>Presentazione standard di PowerPoint</vt:lpstr>
      <vt:lpstr>SUB-FIELDS OF LINGUISTICS</vt:lpstr>
      <vt:lpstr>WHAT IS A WORD?</vt:lpstr>
      <vt:lpstr>Presentazione standard di PowerPoint</vt:lpstr>
      <vt:lpstr>Presentazione standard di PowerPoint</vt:lpstr>
      <vt:lpstr>SIMPLE VS. COMPLEX WORDS</vt:lpstr>
      <vt:lpstr>COMPLEX WORDS</vt:lpstr>
      <vt:lpstr>COMPLEX WORDS</vt:lpstr>
      <vt:lpstr>COMPLEX WORDS</vt:lpstr>
      <vt:lpstr>WORD CLASSES</vt:lpstr>
      <vt:lpstr>NOUNS</vt:lpstr>
      <vt:lpstr>PRONOUNS</vt:lpstr>
      <vt:lpstr>WHY PRONOUNS?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VERBS</vt:lpstr>
      <vt:lpstr>TYPES OF VERBS</vt:lpstr>
      <vt:lpstr>ADJECTIVES</vt:lpstr>
      <vt:lpstr>WHAT DO ADJECTIVES SAY?</vt:lpstr>
      <vt:lpstr>'Game of Thrones': The Top 30 Characters, Ranked</vt:lpstr>
      <vt:lpstr>ADVERBS</vt:lpstr>
      <vt:lpstr>ADVERBS</vt:lpstr>
      <vt:lpstr>CONJUCTIONS</vt:lpstr>
      <vt:lpstr>CONJUCTIONS</vt:lpstr>
      <vt:lpstr>CONJUCTIONS</vt:lpstr>
      <vt:lpstr>PREPOSITIONS</vt:lpstr>
      <vt:lpstr>Presentazione standard di PowerPoint</vt:lpstr>
      <vt:lpstr>INTERJECTIONS</vt:lpstr>
      <vt:lpstr>Presentazione standard di PowerPoint</vt:lpstr>
      <vt:lpstr>Presentazione standard di PowerPoint</vt:lpstr>
      <vt:lpstr>SYNTAX</vt:lpstr>
      <vt:lpstr>TYPES OF SENTENCES</vt:lpstr>
      <vt:lpstr>Presentazione standard di PowerPoint</vt:lpstr>
      <vt:lpstr>MAJOR SENTENCES</vt:lpstr>
      <vt:lpstr>MAJOR SENTENCES</vt:lpstr>
      <vt:lpstr>Presentazione standard di PowerPoint</vt:lpstr>
      <vt:lpstr>CLAUSES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8</cp:revision>
  <dcterms:created xsi:type="dcterms:W3CDTF">2022-10-11T14:30:28Z</dcterms:created>
  <dcterms:modified xsi:type="dcterms:W3CDTF">2022-10-13T08:31:55Z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LastSaved">
    <vt:filetime>2022-10-11T00:00:00Z</vt:filetime>
  </property>
  <property fmtid="{D5CDD505-2E9C-101B-9397-08002B2CF9AE}" pid="4" name="Producer">
    <vt:lpwstr>macOS Versione 12.5.1 (Build 21G83) Quartz PDFContext, AppendMode 1.1</vt:lpwstr>
  </property>
</Properties>
</file>