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7" r:id="rId9"/>
    <p:sldId id="272" r:id="rId10"/>
    <p:sldId id="276" r:id="rId11"/>
    <p:sldId id="262" r:id="rId12"/>
    <p:sldId id="285" r:id="rId13"/>
    <p:sldId id="266" r:id="rId14"/>
    <p:sldId id="287" r:id="rId15"/>
    <p:sldId id="267" r:id="rId16"/>
    <p:sldId id="286" r:id="rId17"/>
  </p:sldIdLst>
  <p:sldSz cx="10083800" cy="7569200"/>
  <p:notesSz cx="100838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8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6452"/>
            <a:ext cx="857123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816" y="598595"/>
            <a:ext cx="8866505" cy="6348095"/>
          </a:xfrm>
          <a:custGeom>
            <a:avLst/>
            <a:gdLst/>
            <a:ahLst/>
            <a:cxnLst/>
            <a:rect l="l" t="t" r="r" b="b"/>
            <a:pathLst>
              <a:path w="8866505" h="6348095">
                <a:moveTo>
                  <a:pt x="0" y="0"/>
                </a:moveTo>
                <a:lnTo>
                  <a:pt x="8866086" y="0"/>
                </a:lnTo>
                <a:lnTo>
                  <a:pt x="8866086" y="6348021"/>
                </a:lnTo>
                <a:lnTo>
                  <a:pt x="0" y="63480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3449967"/>
            <a:ext cx="756285" cy="668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852" y="3449967"/>
            <a:ext cx="746947" cy="668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071" y="609091"/>
            <a:ext cx="8073657" cy="1234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547" y="3089275"/>
            <a:ext cx="8491855" cy="2090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.raffi@unimc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3800" cy="7562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1294" y="1676688"/>
              <a:ext cx="6741795" cy="4211320"/>
            </a:xfrm>
            <a:custGeom>
              <a:avLst/>
              <a:gdLst/>
              <a:ahLst/>
              <a:cxnLst/>
              <a:rect l="l" t="t" r="r" b="b"/>
              <a:pathLst>
                <a:path w="6741795" h="4211320">
                  <a:moveTo>
                    <a:pt x="0" y="0"/>
                  </a:moveTo>
                  <a:lnTo>
                    <a:pt x="6741209" y="0"/>
                  </a:lnTo>
                  <a:lnTo>
                    <a:pt x="6741209" y="4210922"/>
                  </a:lnTo>
                  <a:lnTo>
                    <a:pt x="0" y="421092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" y="3449967"/>
              <a:ext cx="1835181" cy="6756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366" y="3449967"/>
              <a:ext cx="1834433" cy="6756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7418" y="382810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594" y="1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756285" y="2346452"/>
            <a:ext cx="857123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 marR="5080" algn="ctr">
              <a:lnSpc>
                <a:spcPct val="99800"/>
              </a:lnSpc>
              <a:spcBef>
                <a:spcPts val="110"/>
              </a:spcBef>
            </a:pPr>
            <a:r>
              <a:rPr sz="3600" dirty="0">
                <a:solidFill>
                  <a:srgbClr val="262626"/>
                </a:solidFill>
              </a:rPr>
              <a:t>Lingua</a:t>
            </a:r>
            <a:r>
              <a:rPr sz="3600" spc="-70" dirty="0">
                <a:solidFill>
                  <a:srgbClr val="262626"/>
                </a:solidFill>
              </a:rPr>
              <a:t> </a:t>
            </a:r>
            <a:r>
              <a:rPr sz="3600" spc="105" dirty="0">
                <a:solidFill>
                  <a:srgbClr val="262626"/>
                </a:solidFill>
              </a:rPr>
              <a:t>e</a:t>
            </a:r>
            <a:r>
              <a:rPr sz="3600" spc="-75" dirty="0">
                <a:solidFill>
                  <a:srgbClr val="262626"/>
                </a:solidFill>
              </a:rPr>
              <a:t> </a:t>
            </a:r>
            <a:r>
              <a:rPr sz="3600" spc="-40" dirty="0">
                <a:solidFill>
                  <a:srgbClr val="262626"/>
                </a:solidFill>
              </a:rPr>
              <a:t>traduzione </a:t>
            </a:r>
            <a:r>
              <a:rPr sz="3600" spc="50" dirty="0">
                <a:solidFill>
                  <a:srgbClr val="262626"/>
                </a:solidFill>
              </a:rPr>
              <a:t>inglese</a:t>
            </a:r>
            <a:r>
              <a:rPr sz="3600" spc="-5" dirty="0">
                <a:solidFill>
                  <a:srgbClr val="262626"/>
                </a:solidFill>
              </a:rPr>
              <a:t> </a:t>
            </a:r>
            <a:r>
              <a:rPr sz="3600" dirty="0">
                <a:solidFill>
                  <a:srgbClr val="262626"/>
                </a:solidFill>
              </a:rPr>
              <a:t>I</a:t>
            </a:r>
            <a:br>
              <a:rPr lang="it-IT" sz="3600" spc="-5" dirty="0">
                <a:solidFill>
                  <a:srgbClr val="262626"/>
                </a:solidFill>
              </a:rPr>
            </a:br>
            <a:r>
              <a:rPr sz="3600" dirty="0">
                <a:solidFill>
                  <a:srgbClr val="262626"/>
                </a:solidFill>
              </a:rPr>
              <a:t>Mod. </a:t>
            </a:r>
            <a:r>
              <a:rPr sz="3600" spc="-400" dirty="0">
                <a:solidFill>
                  <a:srgbClr val="262626"/>
                </a:solidFill>
              </a:rPr>
              <a:t>A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4146094" y="4471923"/>
            <a:ext cx="1802130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4290" marR="5080" indent="-22225">
              <a:lnSpc>
                <a:spcPct val="101800"/>
              </a:lnSpc>
              <a:spcBef>
                <a:spcPts val="50"/>
              </a:spcBef>
            </a:pPr>
            <a:r>
              <a:rPr sz="2200" dirty="0">
                <a:latin typeface="Times New Roman"/>
                <a:cs typeface="Times New Roman"/>
              </a:rPr>
              <a:t>Prof.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ssa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RAFFI </a:t>
            </a:r>
            <a:r>
              <a:rPr sz="2200" spc="-45" dirty="0">
                <a:latin typeface="Times New Roman"/>
                <a:cs typeface="Times New Roman"/>
                <a:hlinkClick r:id="rId4"/>
              </a:rPr>
              <a:t>f.raffi@unimc.it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1700" y="616651"/>
            <a:ext cx="4690873" cy="692210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05"/>
              </a:spcBef>
            </a:pPr>
            <a:r>
              <a:rPr sz="4411" spc="-11" dirty="0"/>
              <a:t>Collocation</a:t>
            </a:r>
            <a:endParaRPr sz="4411" dirty="0"/>
          </a:p>
        </p:txBody>
      </p:sp>
      <p:sp>
        <p:nvSpPr>
          <p:cNvPr id="2" name="object 2"/>
          <p:cNvSpPr txBox="1"/>
          <p:nvPr/>
        </p:nvSpPr>
        <p:spPr>
          <a:xfrm>
            <a:off x="812800" y="1498600"/>
            <a:ext cx="8458200" cy="5107844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375349" indent="-361343">
              <a:spcBef>
                <a:spcPts val="110"/>
              </a:spcBef>
              <a:buChar char="•"/>
              <a:tabLst>
                <a:tab pos="374649" algn="l"/>
                <a:tab pos="375349" algn="l"/>
              </a:tabLst>
            </a:pPr>
            <a:r>
              <a:rPr sz="2400" spc="-17" dirty="0">
                <a:latin typeface="Calibri"/>
                <a:cs typeface="Calibri"/>
              </a:rPr>
              <a:t>“Tendency </a:t>
            </a:r>
            <a:r>
              <a:rPr sz="2400" spc="-6" dirty="0">
                <a:latin typeface="Calibri"/>
                <a:cs typeface="Calibri"/>
              </a:rPr>
              <a:t>of certain </a:t>
            </a:r>
            <a:r>
              <a:rPr sz="2400" spc="-17" dirty="0">
                <a:latin typeface="Calibri"/>
                <a:cs typeface="Calibri"/>
              </a:rPr>
              <a:t>words to </a:t>
            </a:r>
            <a:r>
              <a:rPr sz="2400" spc="-6" dirty="0">
                <a:latin typeface="Calibri"/>
                <a:cs typeface="Calibri"/>
              </a:rPr>
              <a:t>co-occur regularly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1" dirty="0">
                <a:latin typeface="Calibri"/>
                <a:cs typeface="Calibri"/>
              </a:rPr>
              <a:t>given</a:t>
            </a:r>
            <a:r>
              <a:rPr sz="2400" spc="-28" dirty="0">
                <a:latin typeface="Calibri"/>
                <a:cs typeface="Calibri"/>
              </a:rPr>
              <a:t> </a:t>
            </a:r>
            <a:r>
              <a:rPr sz="2400" spc="-6" dirty="0">
                <a:latin typeface="Calibri"/>
                <a:cs typeface="Calibri"/>
              </a:rPr>
              <a:t>language”</a:t>
            </a:r>
            <a:r>
              <a:rPr lang="it-IT" sz="2400" dirty="0">
                <a:latin typeface="Calibri"/>
                <a:cs typeface="Calibri"/>
              </a:rPr>
              <a:t> </a:t>
            </a:r>
          </a:p>
          <a:p>
            <a:pPr marL="14006">
              <a:spcBef>
                <a:spcPts val="110"/>
              </a:spcBef>
              <a:tabLst>
                <a:tab pos="374649" algn="l"/>
                <a:tab pos="375349" algn="l"/>
              </a:tabLst>
            </a:pPr>
            <a:endParaRPr lang="it-IT" sz="2400" dirty="0">
              <a:latin typeface="Calibri"/>
              <a:cs typeface="Calibri"/>
            </a:endParaRPr>
          </a:p>
          <a:p>
            <a:pPr marL="375349" indent="-361343">
              <a:spcBef>
                <a:spcPts val="110"/>
              </a:spcBef>
              <a:buChar char="•"/>
              <a:tabLst>
                <a:tab pos="374649" algn="l"/>
                <a:tab pos="375349" algn="l"/>
              </a:tabLst>
            </a:pPr>
            <a:r>
              <a:rPr sz="2400" dirty="0">
                <a:latin typeface="Calibri"/>
                <a:cs typeface="Calibri"/>
              </a:rPr>
              <a:t>As </a:t>
            </a:r>
            <a:r>
              <a:rPr sz="2400" spc="-6" dirty="0">
                <a:latin typeface="Calibri"/>
                <a:cs typeface="Calibri"/>
              </a:rPr>
              <a:t>observed </a:t>
            </a:r>
            <a:r>
              <a:rPr sz="2400" dirty="0">
                <a:latin typeface="Calibri"/>
                <a:cs typeface="Calibri"/>
              </a:rPr>
              <a:t>in actual </a:t>
            </a:r>
            <a:r>
              <a:rPr sz="2400" spc="-11" dirty="0">
                <a:latin typeface="Calibri"/>
                <a:cs typeface="Calibri"/>
              </a:rPr>
              <a:t>texts (vs.</a:t>
            </a:r>
            <a:r>
              <a:rPr sz="2400" spc="-39" dirty="0">
                <a:latin typeface="Calibri"/>
                <a:cs typeface="Calibri"/>
              </a:rPr>
              <a:t> </a:t>
            </a:r>
            <a:r>
              <a:rPr sz="2400" spc="-6" dirty="0">
                <a:latin typeface="Calibri"/>
                <a:cs typeface="Calibri"/>
              </a:rPr>
              <a:t>intuition)</a:t>
            </a:r>
            <a:endParaRPr sz="2400" dirty="0">
              <a:latin typeface="Calibri"/>
              <a:cs typeface="Calibri"/>
            </a:endParaRPr>
          </a:p>
          <a:p>
            <a:pPr marL="257701" indent="-243696">
              <a:spcBef>
                <a:spcPts val="1522"/>
              </a:spcBef>
              <a:buChar char="•"/>
              <a:tabLst>
                <a:tab pos="257701" algn="l"/>
              </a:tabLst>
            </a:pPr>
            <a:r>
              <a:rPr sz="2400" spc="-22" dirty="0">
                <a:latin typeface="Calibri"/>
                <a:cs typeface="Calibri"/>
              </a:rPr>
              <a:t>Key </a:t>
            </a:r>
            <a:r>
              <a:rPr sz="2400" spc="-17" dirty="0">
                <a:latin typeface="Calibri"/>
                <a:cs typeface="Calibri"/>
              </a:rPr>
              <a:t>features </a:t>
            </a:r>
            <a:r>
              <a:rPr sz="2400" spc="-6" dirty="0">
                <a:latin typeface="Calibri"/>
                <a:cs typeface="Calibri"/>
              </a:rPr>
              <a:t>of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spc="-11" dirty="0">
                <a:latin typeface="Calibri"/>
                <a:cs typeface="Calibri"/>
              </a:rPr>
              <a:t>collocations</a:t>
            </a:r>
            <a:endParaRPr sz="2400" dirty="0">
              <a:latin typeface="Calibri"/>
              <a:cs typeface="Calibri"/>
            </a:endParaRPr>
          </a:p>
          <a:p>
            <a:pPr marL="518206">
              <a:spcBef>
                <a:spcPts val="502"/>
              </a:spcBef>
            </a:pPr>
            <a:r>
              <a:rPr dirty="0">
                <a:latin typeface="Calibri"/>
                <a:cs typeface="Calibri"/>
              </a:rPr>
              <a:t>o </a:t>
            </a:r>
            <a:r>
              <a:rPr sz="2400" spc="-6" dirty="0">
                <a:latin typeface="Calibri"/>
                <a:cs typeface="Calibri"/>
              </a:rPr>
              <a:t>language-specific </a:t>
            </a:r>
            <a:r>
              <a:rPr sz="2400" spc="-11" dirty="0">
                <a:latin typeface="Calibri"/>
                <a:cs typeface="Calibri"/>
              </a:rPr>
              <a:t>(collocations vary </a:t>
            </a:r>
            <a:r>
              <a:rPr sz="2400" spc="-17" dirty="0">
                <a:latin typeface="Calibri"/>
                <a:cs typeface="Calibri"/>
              </a:rPr>
              <a:t>from </a:t>
            </a:r>
            <a:r>
              <a:rPr sz="2400" spc="-6" dirty="0">
                <a:latin typeface="Calibri"/>
                <a:cs typeface="Calibri"/>
              </a:rPr>
              <a:t>language </a:t>
            </a:r>
            <a:r>
              <a:rPr sz="2400" spc="-17" dirty="0">
                <a:latin typeface="Calibri"/>
                <a:cs typeface="Calibri"/>
              </a:rPr>
              <a:t>to</a:t>
            </a:r>
            <a:r>
              <a:rPr sz="2400" spc="-292" dirty="0">
                <a:latin typeface="Calibri"/>
                <a:cs typeface="Calibri"/>
              </a:rPr>
              <a:t> </a:t>
            </a:r>
            <a:r>
              <a:rPr sz="2400" spc="-6" dirty="0">
                <a:latin typeface="Calibri"/>
                <a:cs typeface="Calibri"/>
              </a:rPr>
              <a:t>language)</a:t>
            </a:r>
            <a:endParaRPr sz="2400" dirty="0">
              <a:latin typeface="Calibri"/>
              <a:cs typeface="Calibri"/>
            </a:endParaRPr>
          </a:p>
          <a:p>
            <a:pPr marL="257701" indent="-243696">
              <a:spcBef>
                <a:spcPts val="1456"/>
              </a:spcBef>
              <a:buChar char="•"/>
              <a:tabLst>
                <a:tab pos="257701" algn="l"/>
              </a:tabLst>
            </a:pPr>
            <a:r>
              <a:rPr sz="2400" spc="-11" dirty="0">
                <a:latin typeface="Calibri"/>
                <a:cs typeface="Calibri"/>
              </a:rPr>
              <a:t>Collocations </a:t>
            </a:r>
            <a:r>
              <a:rPr sz="2400" spc="-17" dirty="0">
                <a:latin typeface="Calibri"/>
                <a:cs typeface="Calibri"/>
              </a:rPr>
              <a:t>are </a:t>
            </a:r>
            <a:r>
              <a:rPr sz="2400" spc="-6" dirty="0">
                <a:latin typeface="Calibri"/>
                <a:cs typeface="Calibri"/>
              </a:rPr>
              <a:t>not </a:t>
            </a:r>
            <a:r>
              <a:rPr sz="2400" spc="-11" dirty="0">
                <a:latin typeface="Calibri"/>
                <a:cs typeface="Calibri"/>
              </a:rPr>
              <a:t>stable </a:t>
            </a:r>
            <a:r>
              <a:rPr sz="2400" spc="-6" dirty="0">
                <a:latin typeface="Calibri"/>
                <a:cs typeface="Calibri"/>
              </a:rPr>
              <a:t>or</a:t>
            </a:r>
            <a:r>
              <a:rPr sz="2400" spc="-28" dirty="0">
                <a:latin typeface="Calibri"/>
                <a:cs typeface="Calibri"/>
              </a:rPr>
              <a:t> </a:t>
            </a:r>
            <a:r>
              <a:rPr sz="2400" spc="-17" dirty="0">
                <a:latin typeface="Calibri"/>
                <a:cs typeface="Calibri"/>
              </a:rPr>
              <a:t>fixed</a:t>
            </a:r>
            <a:endParaRPr sz="2400" dirty="0">
              <a:latin typeface="Calibri"/>
              <a:cs typeface="Calibri"/>
            </a:endParaRPr>
          </a:p>
          <a:p>
            <a:pPr marL="518206">
              <a:spcBef>
                <a:spcPts val="496"/>
              </a:spcBef>
            </a:pPr>
            <a:r>
              <a:rPr dirty="0">
                <a:latin typeface="Calibri"/>
                <a:cs typeface="Calibri"/>
              </a:rPr>
              <a:t>o </a:t>
            </a:r>
            <a:r>
              <a:rPr sz="2400" dirty="0">
                <a:latin typeface="Calibri"/>
                <a:cs typeface="Calibri"/>
              </a:rPr>
              <a:t>they </a:t>
            </a:r>
            <a:r>
              <a:rPr sz="2400" spc="-17" dirty="0">
                <a:latin typeface="Calibri"/>
                <a:cs typeface="Calibri"/>
              </a:rPr>
              <a:t>may </a:t>
            </a:r>
            <a:r>
              <a:rPr sz="2400" spc="-6" dirty="0">
                <a:latin typeface="Calibri"/>
                <a:cs typeface="Calibri"/>
              </a:rPr>
              <a:t>change </a:t>
            </a:r>
            <a:r>
              <a:rPr sz="2400" spc="-11" dirty="0">
                <a:latin typeface="Calibri"/>
                <a:cs typeface="Calibri"/>
              </a:rPr>
              <a:t>diachronically (over </a:t>
            </a:r>
            <a:r>
              <a:rPr sz="2400" dirty="0">
                <a:latin typeface="Calibri"/>
                <a:cs typeface="Calibri"/>
              </a:rPr>
              <a:t>time) in </a:t>
            </a:r>
            <a:r>
              <a:rPr sz="2400" spc="-11" dirty="0">
                <a:latin typeface="Calibri"/>
                <a:cs typeface="Calibri"/>
              </a:rPr>
              <a:t>general</a:t>
            </a:r>
            <a:r>
              <a:rPr sz="2400" spc="-303" dirty="0">
                <a:latin typeface="Calibri"/>
                <a:cs typeface="Calibri"/>
              </a:rPr>
              <a:t> </a:t>
            </a:r>
            <a:r>
              <a:rPr sz="2400" spc="-6" dirty="0">
                <a:latin typeface="Calibri"/>
                <a:cs typeface="Calibri"/>
              </a:rPr>
              <a:t>language</a:t>
            </a:r>
            <a:endParaRPr sz="2400" dirty="0">
              <a:latin typeface="Calibri"/>
              <a:cs typeface="Calibri"/>
            </a:endParaRPr>
          </a:p>
          <a:p>
            <a:pPr marL="518206">
              <a:spcBef>
                <a:spcPts val="22"/>
              </a:spcBef>
            </a:pPr>
            <a:r>
              <a:rPr dirty="0">
                <a:latin typeface="Calibri"/>
                <a:cs typeface="Calibri"/>
              </a:rPr>
              <a:t>o </a:t>
            </a:r>
            <a:r>
              <a:rPr sz="2400" dirty="0">
                <a:latin typeface="Calibri"/>
                <a:cs typeface="Calibri"/>
              </a:rPr>
              <a:t>they </a:t>
            </a:r>
            <a:r>
              <a:rPr sz="2400" spc="-17" dirty="0">
                <a:latin typeface="Calibri"/>
                <a:cs typeface="Calibri"/>
              </a:rPr>
              <a:t>may </a:t>
            </a:r>
            <a:r>
              <a:rPr sz="2400" spc="-6" dirty="0">
                <a:latin typeface="Calibri"/>
                <a:cs typeface="Calibri"/>
              </a:rPr>
              <a:t>change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6" dirty="0">
                <a:latin typeface="Calibri"/>
                <a:cs typeface="Calibri"/>
              </a:rPr>
              <a:t>LSP </a:t>
            </a:r>
            <a:r>
              <a:rPr sz="2400" spc="-11" dirty="0">
                <a:latin typeface="Calibri"/>
                <a:cs typeface="Calibri"/>
              </a:rPr>
              <a:t>vs. general</a:t>
            </a:r>
            <a:r>
              <a:rPr sz="2400" spc="-336" dirty="0">
                <a:latin typeface="Calibri"/>
                <a:cs typeface="Calibri"/>
              </a:rPr>
              <a:t> </a:t>
            </a:r>
            <a:r>
              <a:rPr sz="2400" spc="-6" dirty="0">
                <a:latin typeface="Calibri"/>
                <a:cs typeface="Calibri"/>
              </a:rPr>
              <a:t>language</a:t>
            </a:r>
            <a:endParaRPr sz="2400" dirty="0">
              <a:latin typeface="Calibri"/>
              <a:cs typeface="Calibri"/>
            </a:endParaRPr>
          </a:p>
          <a:p>
            <a:pPr marL="518206">
              <a:spcBef>
                <a:spcPts val="28"/>
              </a:spcBef>
            </a:pPr>
            <a:r>
              <a:rPr dirty="0">
                <a:latin typeface="Calibri"/>
                <a:cs typeface="Calibri"/>
              </a:rPr>
              <a:t>o </a:t>
            </a:r>
            <a:r>
              <a:rPr sz="2400" dirty="0">
                <a:latin typeface="Calibri"/>
                <a:cs typeface="Calibri"/>
              </a:rPr>
              <a:t>they </a:t>
            </a:r>
            <a:r>
              <a:rPr sz="2400" spc="-17" dirty="0">
                <a:latin typeface="Calibri"/>
                <a:cs typeface="Calibri"/>
              </a:rPr>
              <a:t>may </a:t>
            </a:r>
            <a:r>
              <a:rPr sz="2400" spc="-6" dirty="0">
                <a:latin typeface="Calibri"/>
                <a:cs typeface="Calibri"/>
              </a:rPr>
              <a:t>change </a:t>
            </a:r>
            <a:r>
              <a:rPr sz="2400" spc="-11" dirty="0">
                <a:latin typeface="Calibri"/>
                <a:cs typeface="Calibri"/>
              </a:rPr>
              <a:t>across </a:t>
            </a:r>
            <a:r>
              <a:rPr sz="2400" spc="-6" dirty="0">
                <a:latin typeface="Calibri"/>
                <a:cs typeface="Calibri"/>
              </a:rPr>
              <a:t>LSP</a:t>
            </a:r>
            <a:r>
              <a:rPr sz="2400" spc="-336" dirty="0">
                <a:latin typeface="Calibri"/>
                <a:cs typeface="Calibri"/>
              </a:rPr>
              <a:t> </a:t>
            </a:r>
            <a:r>
              <a:rPr sz="2400" spc="-6" dirty="0">
                <a:latin typeface="Calibri"/>
                <a:cs typeface="Calibri"/>
              </a:rPr>
              <a:t>domains</a:t>
            </a:r>
            <a:endParaRPr lang="it-IT" sz="2400" spc="-6" dirty="0">
              <a:latin typeface="Calibri"/>
              <a:cs typeface="Calibri"/>
            </a:endParaRPr>
          </a:p>
          <a:p>
            <a:pPr marL="518206">
              <a:spcBef>
                <a:spcPts val="28"/>
              </a:spcBef>
            </a:pPr>
            <a:endParaRPr lang="it-IT" sz="2400" spc="-6" dirty="0">
              <a:latin typeface="Calibri"/>
              <a:cs typeface="Calibri"/>
            </a:endParaRPr>
          </a:p>
          <a:p>
            <a:pPr marL="518206">
              <a:spcBef>
                <a:spcPts val="28"/>
              </a:spcBef>
            </a:pPr>
            <a:r>
              <a:rPr lang="it-IT" sz="3200" b="1" spc="-6" dirty="0">
                <a:latin typeface="Calibri"/>
                <a:cs typeface="Calibri"/>
              </a:rPr>
              <a:t>HOW DOES THE WORD “BORSA” COLLOCATE?</a:t>
            </a:r>
            <a:endParaRPr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01" y="2336800"/>
            <a:ext cx="98298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400" dirty="0">
                <a:uFill>
                  <a:solidFill>
                    <a:srgbClr val="000000"/>
                  </a:solidFill>
                </a:uFill>
              </a:rPr>
              <a:t>LINGUISTIC</a:t>
            </a:r>
            <a:br>
              <a:rPr lang="it-IT" sz="4400" dirty="0">
                <a:uFill>
                  <a:solidFill>
                    <a:srgbClr val="000000"/>
                  </a:solidFill>
                </a:uFill>
              </a:rPr>
            </a:br>
            <a:r>
              <a:rPr lang="it-IT" sz="4400" dirty="0">
                <a:uFill>
                  <a:solidFill>
                    <a:srgbClr val="000000"/>
                  </a:solidFill>
                </a:uFill>
              </a:rPr>
              <a:t>(AND </a:t>
            </a:r>
            <a:r>
              <a:rPr sz="4400" dirty="0">
                <a:uFill>
                  <a:solidFill>
                    <a:srgbClr val="000000"/>
                  </a:solidFill>
                </a:uFill>
              </a:rPr>
              <a:t>TRANSLATION</a:t>
            </a:r>
            <a:r>
              <a:rPr lang="it-IT" sz="4400" dirty="0">
                <a:uFill>
                  <a:solidFill>
                    <a:srgbClr val="000000"/>
                  </a:solidFill>
                </a:uFill>
              </a:rPr>
              <a:t>)</a:t>
            </a:r>
            <a:br>
              <a:rPr lang="it-IT" sz="4400" spc="114" dirty="0">
                <a:uFill>
                  <a:solidFill>
                    <a:srgbClr val="000000"/>
                  </a:solidFill>
                </a:uFill>
              </a:rPr>
            </a:br>
            <a:r>
              <a:rPr lang="it-IT" sz="4400" i="1" spc="-55" dirty="0">
                <a:uFill>
                  <a:solidFill>
                    <a:srgbClr val="000000"/>
                  </a:solidFill>
                </a:uFill>
              </a:rPr>
              <a:t>TOOLS</a:t>
            </a:r>
            <a:endParaRPr sz="4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740" y="1422400"/>
            <a:ext cx="8148319" cy="5961320"/>
          </a:xfrm>
          <a:prstGeom prst="rect">
            <a:avLst/>
          </a:prstGeom>
        </p:spPr>
        <p:txBody>
          <a:bodyPr vert="horz" wrap="square" lIns="0" tIns="28710" rIns="0" bIns="0" rtlCol="0">
            <a:spAutoFit/>
          </a:bodyPr>
          <a:lstStyle/>
          <a:p>
            <a:pPr marL="165266" marR="219887" indent="-151260">
              <a:lnSpc>
                <a:spcPts val="3165"/>
              </a:lnSpc>
              <a:spcBef>
                <a:spcPts val="225"/>
              </a:spcBef>
              <a:buFont typeface="Times New Roman"/>
              <a:buChar char="•"/>
              <a:tabLst>
                <a:tab pos="215686" algn="l"/>
              </a:tabLst>
            </a:pPr>
            <a:r>
              <a:rPr sz="2647" spc="-6" dirty="0">
                <a:latin typeface="Calibri"/>
                <a:cs typeface="Calibri"/>
              </a:rPr>
              <a:t>dictionaries </a:t>
            </a:r>
            <a:r>
              <a:rPr sz="2647" spc="-17" dirty="0">
                <a:latin typeface="Calibri"/>
                <a:cs typeface="Calibri"/>
              </a:rPr>
              <a:t>are </a:t>
            </a:r>
            <a:r>
              <a:rPr sz="2647" spc="-6" dirty="0">
                <a:latin typeface="Calibri"/>
                <a:cs typeface="Calibri"/>
              </a:rPr>
              <a:t>not </a:t>
            </a:r>
            <a:r>
              <a:rPr sz="2647" spc="-22" dirty="0">
                <a:latin typeface="Calibri"/>
                <a:cs typeface="Calibri"/>
              </a:rPr>
              <a:t>always</a:t>
            </a:r>
            <a:r>
              <a:rPr sz="2647" spc="-50" dirty="0">
                <a:latin typeface="Calibri"/>
                <a:cs typeface="Calibri"/>
              </a:rPr>
              <a:t> </a:t>
            </a:r>
            <a:r>
              <a:rPr sz="2647" spc="-11" dirty="0">
                <a:latin typeface="Calibri"/>
                <a:cs typeface="Calibri"/>
              </a:rPr>
              <a:t>sufficient</a:t>
            </a:r>
            <a:endParaRPr sz="2647" dirty="0">
              <a:latin typeface="Calibri"/>
              <a:cs typeface="Calibri"/>
            </a:endParaRPr>
          </a:p>
          <a:p>
            <a:pPr marL="182072" indent="-168067">
              <a:spcBef>
                <a:spcPts val="1566"/>
              </a:spcBef>
              <a:buSzPct val="95833"/>
              <a:buChar char="•"/>
              <a:tabLst>
                <a:tab pos="182773" algn="l"/>
              </a:tabLst>
            </a:pPr>
            <a:r>
              <a:rPr sz="2647" spc="-33" dirty="0">
                <a:latin typeface="Calibri"/>
                <a:cs typeface="Calibri"/>
              </a:rPr>
              <a:t>Translators </a:t>
            </a:r>
            <a:r>
              <a:rPr sz="2647" spc="-11" dirty="0">
                <a:latin typeface="Calibri"/>
                <a:cs typeface="Calibri"/>
              </a:rPr>
              <a:t>can </a:t>
            </a:r>
            <a:r>
              <a:rPr sz="2647" spc="-6" dirty="0">
                <a:latin typeface="Calibri"/>
                <a:cs typeface="Calibri"/>
              </a:rPr>
              <a:t>use </a:t>
            </a:r>
            <a:r>
              <a:rPr sz="2647" spc="-11" dirty="0">
                <a:latin typeface="Calibri"/>
                <a:cs typeface="Calibri"/>
              </a:rPr>
              <a:t>search </a:t>
            </a:r>
            <a:r>
              <a:rPr sz="2647" dirty="0">
                <a:latin typeface="Calibri"/>
                <a:cs typeface="Calibri"/>
              </a:rPr>
              <a:t>engines </a:t>
            </a:r>
            <a:r>
              <a:rPr sz="2647" spc="-17" dirty="0">
                <a:latin typeface="Calibri"/>
                <a:cs typeface="Calibri"/>
              </a:rPr>
              <a:t>to </a:t>
            </a:r>
            <a:r>
              <a:rPr sz="2647" spc="-6" dirty="0">
                <a:latin typeface="Calibri"/>
                <a:cs typeface="Calibri"/>
              </a:rPr>
              <a:t>find/verify </a:t>
            </a:r>
            <a:r>
              <a:rPr sz="2647" spc="-11" dirty="0">
                <a:latin typeface="Calibri"/>
                <a:cs typeface="Calibri"/>
              </a:rPr>
              <a:t>two </a:t>
            </a:r>
            <a:r>
              <a:rPr sz="2647" dirty="0">
                <a:latin typeface="Calibri"/>
                <a:cs typeface="Calibri"/>
              </a:rPr>
              <a:t>kinds </a:t>
            </a:r>
            <a:r>
              <a:rPr sz="2647" spc="-11" dirty="0">
                <a:latin typeface="Calibri"/>
                <a:cs typeface="Calibri"/>
              </a:rPr>
              <a:t>of</a:t>
            </a:r>
            <a:r>
              <a:rPr sz="2647" spc="6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things</a:t>
            </a:r>
          </a:p>
          <a:p>
            <a:pPr marL="518206">
              <a:spcBef>
                <a:spcPts val="1478"/>
              </a:spcBef>
            </a:pPr>
            <a:r>
              <a:rPr sz="1820" dirty="0">
                <a:latin typeface="Calibri"/>
                <a:cs typeface="Calibri"/>
              </a:rPr>
              <a:t>o </a:t>
            </a:r>
            <a:r>
              <a:rPr sz="2426" spc="-11" dirty="0">
                <a:latin typeface="Calibri"/>
                <a:cs typeface="Calibri"/>
              </a:rPr>
              <a:t>facts, </a:t>
            </a:r>
            <a:r>
              <a:rPr sz="2426" spc="-6" dirty="0">
                <a:latin typeface="Calibri"/>
                <a:cs typeface="Calibri"/>
              </a:rPr>
              <a:t>pieces of </a:t>
            </a:r>
            <a:r>
              <a:rPr sz="2426" spc="-11" dirty="0">
                <a:latin typeface="Calibri"/>
                <a:cs typeface="Calibri"/>
              </a:rPr>
              <a:t>information, </a:t>
            </a:r>
            <a:r>
              <a:rPr sz="2426" spc="-6" dirty="0">
                <a:latin typeface="Calibri"/>
                <a:cs typeface="Calibri"/>
              </a:rPr>
              <a:t>knowledge (as an</a:t>
            </a:r>
            <a:r>
              <a:rPr sz="2426" spc="-187" dirty="0">
                <a:latin typeface="Calibri"/>
                <a:cs typeface="Calibri"/>
              </a:rPr>
              <a:t> </a:t>
            </a:r>
            <a:r>
              <a:rPr sz="2426" spc="-17" dirty="0">
                <a:latin typeface="Calibri"/>
                <a:cs typeface="Calibri"/>
              </a:rPr>
              <a:t>“encyclopaedia”)</a:t>
            </a:r>
            <a:endParaRPr sz="2426" dirty="0">
              <a:latin typeface="Calibri"/>
              <a:cs typeface="Calibri"/>
            </a:endParaRPr>
          </a:p>
          <a:p>
            <a:pPr marL="518206">
              <a:spcBef>
                <a:spcPts val="662"/>
              </a:spcBef>
            </a:pPr>
            <a:r>
              <a:rPr sz="1820" dirty="0">
                <a:latin typeface="Calibri"/>
                <a:cs typeface="Calibri"/>
              </a:rPr>
              <a:t>o </a:t>
            </a:r>
            <a:r>
              <a:rPr sz="2426" spc="-17" dirty="0">
                <a:latin typeface="Calibri"/>
                <a:cs typeface="Calibri"/>
              </a:rPr>
              <a:t>words, </a:t>
            </a:r>
            <a:r>
              <a:rPr sz="2426" spc="-11" dirty="0">
                <a:latin typeface="Calibri"/>
                <a:cs typeface="Calibri"/>
              </a:rPr>
              <a:t>terms, phrases, expressions, instances </a:t>
            </a:r>
            <a:r>
              <a:rPr sz="2426" spc="-6" dirty="0">
                <a:latin typeface="Calibri"/>
                <a:cs typeface="Calibri"/>
              </a:rPr>
              <a:t>of language</a:t>
            </a:r>
            <a:r>
              <a:rPr sz="2426" spc="-160" dirty="0">
                <a:latin typeface="Calibri"/>
                <a:cs typeface="Calibri"/>
              </a:rPr>
              <a:t> </a:t>
            </a:r>
            <a:r>
              <a:rPr sz="2426" spc="-6" dirty="0">
                <a:latin typeface="Calibri"/>
                <a:cs typeface="Calibri"/>
              </a:rPr>
              <a:t>use</a:t>
            </a:r>
            <a:endParaRPr sz="2426" dirty="0">
              <a:latin typeface="Calibri"/>
              <a:cs typeface="Calibri"/>
            </a:endParaRPr>
          </a:p>
          <a:p>
            <a:pPr marL="182072" indent="-168067">
              <a:spcBef>
                <a:spcPts val="1560"/>
              </a:spcBef>
              <a:buSzPct val="95833"/>
              <a:buChar char="•"/>
              <a:tabLst>
                <a:tab pos="182773" algn="l"/>
              </a:tabLst>
            </a:pPr>
            <a:r>
              <a:rPr sz="2647" spc="-50" dirty="0">
                <a:latin typeface="Calibri"/>
                <a:cs typeface="Calibri"/>
              </a:rPr>
              <a:t>We </a:t>
            </a:r>
            <a:r>
              <a:rPr sz="2647" spc="-17" dirty="0">
                <a:latin typeface="Calibri"/>
                <a:cs typeface="Calibri"/>
              </a:rPr>
              <a:t>extract </a:t>
            </a:r>
            <a:r>
              <a:rPr sz="2647" spc="-11" dirty="0">
                <a:latin typeface="Calibri"/>
                <a:cs typeface="Calibri"/>
              </a:rPr>
              <a:t>examples </a:t>
            </a:r>
            <a:r>
              <a:rPr sz="2647" spc="-6" dirty="0">
                <a:latin typeface="Calibri"/>
                <a:cs typeface="Calibri"/>
              </a:rPr>
              <a:t>of </a:t>
            </a:r>
            <a:r>
              <a:rPr sz="2647" spc="-11" dirty="0">
                <a:latin typeface="Calibri"/>
                <a:cs typeface="Calibri"/>
              </a:rPr>
              <a:t>real </a:t>
            </a:r>
            <a:r>
              <a:rPr sz="2647" spc="-6" dirty="0">
                <a:latin typeface="Calibri"/>
                <a:cs typeface="Calibri"/>
              </a:rPr>
              <a:t>language </a:t>
            </a:r>
            <a:r>
              <a:rPr sz="2647" dirty="0">
                <a:latin typeface="Calibri"/>
                <a:cs typeface="Calibri"/>
              </a:rPr>
              <a:t>in </a:t>
            </a:r>
            <a:r>
              <a:rPr sz="2647" spc="-6" dirty="0">
                <a:latin typeface="Calibri"/>
                <a:cs typeface="Calibri"/>
              </a:rPr>
              <a:t>use, </a:t>
            </a:r>
            <a:r>
              <a:rPr sz="2647" dirty="0">
                <a:latin typeface="Calibri"/>
                <a:cs typeface="Calibri"/>
              </a:rPr>
              <a:t>which </a:t>
            </a:r>
            <a:r>
              <a:rPr sz="2647" spc="-17" dirty="0">
                <a:latin typeface="Calibri"/>
                <a:cs typeface="Calibri"/>
              </a:rPr>
              <a:t>we </a:t>
            </a:r>
            <a:r>
              <a:rPr sz="2647" spc="-11" dirty="0">
                <a:latin typeface="Calibri"/>
                <a:cs typeface="Calibri"/>
              </a:rPr>
              <a:t>can </a:t>
            </a:r>
            <a:r>
              <a:rPr sz="2647" spc="-6" dirty="0">
                <a:latin typeface="Calibri"/>
                <a:cs typeface="Calibri"/>
              </a:rPr>
              <a:t>analyse</a:t>
            </a:r>
            <a:r>
              <a:rPr sz="2647" spc="28" dirty="0">
                <a:latin typeface="Calibri"/>
                <a:cs typeface="Calibri"/>
              </a:rPr>
              <a:t> </a:t>
            </a:r>
            <a:r>
              <a:rPr sz="2647" spc="-28" dirty="0">
                <a:latin typeface="Calibri"/>
                <a:cs typeface="Calibri"/>
              </a:rPr>
              <a:t>to</a:t>
            </a:r>
            <a:r>
              <a:rPr lang="it-IT" sz="2647" dirty="0">
                <a:latin typeface="Calibri"/>
                <a:cs typeface="Calibri"/>
              </a:rPr>
              <a:t> </a:t>
            </a:r>
            <a:r>
              <a:rPr sz="2647" spc="-22" dirty="0">
                <a:latin typeface="Calibri"/>
                <a:cs typeface="Calibri"/>
              </a:rPr>
              <a:t>infer </a:t>
            </a:r>
            <a:r>
              <a:rPr sz="2647" spc="-11" dirty="0">
                <a:latin typeface="Calibri"/>
                <a:cs typeface="Calibri"/>
              </a:rPr>
              <a:t>repeated, common </a:t>
            </a:r>
            <a:r>
              <a:rPr sz="2647" spc="-6" dirty="0">
                <a:latin typeface="Calibri"/>
                <a:cs typeface="Calibri"/>
              </a:rPr>
              <a:t>or typical linguistic</a:t>
            </a:r>
            <a:r>
              <a:rPr sz="2647" spc="-39" dirty="0">
                <a:latin typeface="Calibri"/>
                <a:cs typeface="Calibri"/>
              </a:rPr>
              <a:t> </a:t>
            </a:r>
            <a:r>
              <a:rPr sz="2647" spc="-11" dirty="0">
                <a:latin typeface="Calibri"/>
                <a:cs typeface="Calibri"/>
              </a:rPr>
              <a:t>behaviour</a:t>
            </a:r>
            <a:endParaRPr sz="2647" dirty="0">
              <a:latin typeface="Calibri"/>
              <a:cs typeface="Calibri"/>
            </a:endParaRPr>
          </a:p>
          <a:p>
            <a:pPr marL="518206" marR="205181" lvl="1">
              <a:spcBef>
                <a:spcPts val="684"/>
              </a:spcBef>
              <a:buChar char="•"/>
              <a:tabLst>
                <a:tab pos="743695" algn="l"/>
              </a:tabLst>
            </a:pPr>
            <a:r>
              <a:rPr sz="2426" dirty="0">
                <a:latin typeface="Calibri"/>
                <a:cs typeface="Calibri"/>
              </a:rPr>
              <a:t>e.g. </a:t>
            </a:r>
            <a:r>
              <a:rPr sz="2426" spc="-11" dirty="0">
                <a:latin typeface="Calibri"/>
                <a:cs typeface="Calibri"/>
              </a:rPr>
              <a:t>we </a:t>
            </a:r>
            <a:r>
              <a:rPr sz="2426" spc="-17" dirty="0">
                <a:latin typeface="Calibri"/>
                <a:cs typeface="Calibri"/>
              </a:rPr>
              <a:t>can </a:t>
            </a:r>
            <a:r>
              <a:rPr sz="2426" spc="-6" dirty="0">
                <a:latin typeface="Calibri"/>
                <a:cs typeface="Calibri"/>
              </a:rPr>
              <a:t>use the </a:t>
            </a:r>
            <a:r>
              <a:rPr sz="2426" spc="-11" dirty="0">
                <a:latin typeface="Calibri"/>
                <a:cs typeface="Calibri"/>
              </a:rPr>
              <a:t>Internet </a:t>
            </a:r>
            <a:r>
              <a:rPr sz="2426" spc="-6" dirty="0">
                <a:latin typeface="Calibri"/>
                <a:cs typeface="Calibri"/>
              </a:rPr>
              <a:t>via a </a:t>
            </a:r>
            <a:r>
              <a:rPr sz="2426" spc="-11" dirty="0">
                <a:latin typeface="Calibri"/>
                <a:cs typeface="Calibri"/>
              </a:rPr>
              <a:t>search </a:t>
            </a:r>
            <a:r>
              <a:rPr sz="2426" spc="-6" dirty="0">
                <a:latin typeface="Calibri"/>
                <a:cs typeface="Calibri"/>
              </a:rPr>
              <a:t>engine </a:t>
            </a:r>
            <a:r>
              <a:rPr sz="2426" spc="-22" dirty="0">
                <a:latin typeface="Calibri"/>
                <a:cs typeface="Calibri"/>
              </a:rPr>
              <a:t>to </a:t>
            </a:r>
            <a:r>
              <a:rPr sz="2426" spc="-6" dirty="0">
                <a:latin typeface="Calibri"/>
                <a:cs typeface="Calibri"/>
              </a:rPr>
              <a:t>look </a:t>
            </a:r>
            <a:r>
              <a:rPr sz="2426" spc="-22" dirty="0">
                <a:latin typeface="Calibri"/>
                <a:cs typeface="Calibri"/>
              </a:rPr>
              <a:t>for </a:t>
            </a:r>
            <a:r>
              <a:rPr sz="2426" spc="-17" dirty="0">
                <a:latin typeface="Calibri"/>
                <a:cs typeface="Calibri"/>
              </a:rPr>
              <a:t>patterns </a:t>
            </a:r>
            <a:r>
              <a:rPr sz="2426" spc="-6" dirty="0">
                <a:latin typeface="Calibri"/>
                <a:cs typeface="Calibri"/>
              </a:rPr>
              <a:t>and  regularities </a:t>
            </a:r>
            <a:endParaRPr lang="it-IT" sz="2426" spc="-6" dirty="0">
              <a:latin typeface="Calibri"/>
              <a:cs typeface="Calibri"/>
            </a:endParaRPr>
          </a:p>
          <a:p>
            <a:pPr marL="518206" marR="205181" lvl="1">
              <a:spcBef>
                <a:spcPts val="684"/>
              </a:spcBef>
              <a:buChar char="•"/>
              <a:tabLst>
                <a:tab pos="743695" algn="l"/>
              </a:tabLst>
            </a:pPr>
            <a:endParaRPr lang="it-IT" sz="2426" spc="-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395" y="708759"/>
            <a:ext cx="6011906" cy="557239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>
              <a:spcBef>
                <a:spcPts val="110"/>
              </a:spcBef>
            </a:pPr>
            <a:r>
              <a:rPr sz="3529" spc="-116" dirty="0"/>
              <a:t>’s </a:t>
            </a:r>
            <a:r>
              <a:rPr sz="3529" dirty="0"/>
              <a:t>a </a:t>
            </a:r>
            <a:r>
              <a:rPr sz="3529" spc="-39" dirty="0"/>
              <a:t>translator’s </a:t>
            </a:r>
            <a:r>
              <a:rPr sz="3529" spc="-28" dirty="0"/>
              <a:t>best</a:t>
            </a:r>
            <a:r>
              <a:rPr sz="3529" spc="-126" dirty="0"/>
              <a:t> </a:t>
            </a:r>
            <a:r>
              <a:rPr sz="3529" spc="-17" dirty="0"/>
              <a:t>friend</a:t>
            </a:r>
            <a:endParaRPr sz="3529" dirty="0"/>
          </a:p>
        </p:txBody>
      </p:sp>
      <p:sp>
        <p:nvSpPr>
          <p:cNvPr id="4" name="object 4"/>
          <p:cNvSpPr/>
          <p:nvPr/>
        </p:nvSpPr>
        <p:spPr>
          <a:xfrm>
            <a:off x="1079500" y="736600"/>
            <a:ext cx="1445345" cy="529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52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846" y="836675"/>
            <a:ext cx="676211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GOOGLE</a:t>
            </a:r>
            <a:r>
              <a:rPr spc="-12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COLLOCATIONS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/>
              <a:t>(when</a:t>
            </a:r>
            <a:r>
              <a:rPr spc="-80" dirty="0"/>
              <a:t> </a:t>
            </a:r>
            <a:r>
              <a:rPr dirty="0"/>
              <a:t>you</a:t>
            </a:r>
            <a:r>
              <a:rPr spc="-80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know</a:t>
            </a:r>
            <a:r>
              <a:rPr spc="-7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exact</a:t>
            </a:r>
            <a:r>
              <a:rPr spc="-75" dirty="0"/>
              <a:t> </a:t>
            </a:r>
            <a:r>
              <a:rPr spc="60" dirty="0"/>
              <a:t>term/quote)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8358" y="2691931"/>
            <a:ext cx="7771130" cy="4156075"/>
            <a:chOff x="998358" y="2691931"/>
            <a:chExt cx="7771130" cy="4156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883" y="2701456"/>
              <a:ext cx="7752043" cy="41366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3120" y="2696693"/>
              <a:ext cx="7761605" cy="4146550"/>
            </a:xfrm>
            <a:custGeom>
              <a:avLst/>
              <a:gdLst/>
              <a:ahLst/>
              <a:cxnLst/>
              <a:rect l="l" t="t" r="r" b="b"/>
              <a:pathLst>
                <a:path w="7761605" h="4146550">
                  <a:moveTo>
                    <a:pt x="0" y="0"/>
                  </a:moveTo>
                  <a:lnTo>
                    <a:pt x="7761569" y="0"/>
                  </a:lnTo>
                  <a:lnTo>
                    <a:pt x="7761569" y="4146192"/>
                  </a:lnTo>
                  <a:lnTo>
                    <a:pt x="0" y="4146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846" y="836675"/>
            <a:ext cx="676211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GOOGLE</a:t>
            </a:r>
            <a:r>
              <a:rPr spc="-12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COLLOCATIONS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/>
              <a:t>(when</a:t>
            </a:r>
            <a:r>
              <a:rPr spc="-80" dirty="0"/>
              <a:t> </a:t>
            </a:r>
            <a:r>
              <a:rPr dirty="0"/>
              <a:t>you</a:t>
            </a:r>
            <a:r>
              <a:rPr spc="-80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know</a:t>
            </a:r>
            <a:r>
              <a:rPr spc="-7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exact</a:t>
            </a:r>
            <a:r>
              <a:rPr spc="-75" dirty="0"/>
              <a:t> </a:t>
            </a:r>
            <a:r>
              <a:rPr spc="60" dirty="0"/>
              <a:t>term/quote)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F7C59D-060C-F32E-7833-9F0B3097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4"/>
          <a:stretch/>
        </p:blipFill>
        <p:spPr>
          <a:xfrm>
            <a:off x="469900" y="2908300"/>
            <a:ext cx="938913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3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071" y="836675"/>
            <a:ext cx="775779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GOOGLE</a:t>
            </a:r>
            <a:r>
              <a:rPr spc="-12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COLLOCATIONS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/>
              <a:t>(when</a:t>
            </a:r>
            <a:r>
              <a:rPr spc="-100" dirty="0"/>
              <a:t> </a:t>
            </a:r>
            <a:r>
              <a:rPr dirty="0"/>
              <a:t>you</a:t>
            </a:r>
            <a:r>
              <a:rPr spc="-95" dirty="0"/>
              <a:t>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don’t</a:t>
            </a:r>
            <a:r>
              <a:rPr spc="-85" dirty="0"/>
              <a:t> </a:t>
            </a:r>
            <a:r>
              <a:rPr dirty="0"/>
              <a:t>know</a:t>
            </a:r>
            <a:r>
              <a:rPr spc="-9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exact</a:t>
            </a:r>
            <a:r>
              <a:rPr spc="-90" dirty="0"/>
              <a:t> </a:t>
            </a:r>
            <a:r>
              <a:rPr spc="60" dirty="0"/>
              <a:t>term/quote)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59435" y="2213203"/>
            <a:ext cx="7739380" cy="4320540"/>
            <a:chOff x="1259435" y="2213203"/>
            <a:chExt cx="7739380" cy="4320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435" y="2213203"/>
              <a:ext cx="7738790" cy="43201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435" y="3432175"/>
              <a:ext cx="1725063" cy="1155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5162" y="3629025"/>
              <a:ext cx="1252936" cy="115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54673" y="2208441"/>
            <a:ext cx="7748905" cy="43300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  <a:tabLst>
                <a:tab pos="4230370" algn="l"/>
              </a:tabLst>
            </a:pPr>
            <a:r>
              <a:rPr sz="2800" b="1" spc="-50" dirty="0">
                <a:latin typeface="Arial"/>
                <a:cs typeface="Arial"/>
              </a:rPr>
              <a:t>“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4200" b="1" spc="-75" baseline="-1984" dirty="0">
                <a:latin typeface="Arial"/>
                <a:cs typeface="Arial"/>
              </a:rPr>
              <a:t>”</a:t>
            </a:r>
            <a:endParaRPr sz="4200" baseline="-198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D34FFB8-4A73-5463-AEA3-DEDF9BD1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" y="0"/>
            <a:ext cx="10085944" cy="7569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077846-9932-20B9-A700-21A4E440352D}"/>
              </a:ext>
            </a:extLst>
          </p:cNvPr>
          <p:cNvSpPr txBox="1"/>
          <p:nvPr/>
        </p:nvSpPr>
        <p:spPr>
          <a:xfrm>
            <a:off x="6413500" y="3251200"/>
            <a:ext cx="33528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Quale aggettivo «funziona» con ‘gamma’?</a:t>
            </a:r>
          </a:p>
        </p:txBody>
      </p:sp>
    </p:spTree>
    <p:extLst>
      <p:ext uri="{BB962C8B-B14F-4D97-AF65-F5344CB8AC3E}">
        <p14:creationId xmlns:p14="http://schemas.microsoft.com/office/powerpoint/2010/main" val="262513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8828" y="1930908"/>
            <a:ext cx="6264275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7645" algn="l"/>
              </a:tabLst>
            </a:pPr>
            <a:r>
              <a:rPr sz="3800" b="1" spc="-80" dirty="0">
                <a:latin typeface="Times New Roman"/>
                <a:cs typeface="Times New Roman"/>
              </a:rPr>
              <a:t>Sub-</a:t>
            </a:r>
            <a:r>
              <a:rPr sz="3800" b="1" dirty="0">
                <a:latin typeface="Times New Roman"/>
                <a:cs typeface="Times New Roman"/>
              </a:rPr>
              <a:t>fields</a:t>
            </a:r>
            <a:r>
              <a:rPr sz="3800" b="1" spc="-75" dirty="0">
                <a:latin typeface="Times New Roman"/>
                <a:cs typeface="Times New Roman"/>
              </a:rPr>
              <a:t> </a:t>
            </a:r>
            <a:r>
              <a:rPr sz="3800" b="1" spc="-25" dirty="0">
                <a:latin typeface="Times New Roman"/>
                <a:cs typeface="Times New Roman"/>
              </a:rPr>
              <a:t>of</a:t>
            </a:r>
            <a:r>
              <a:rPr sz="3800" b="1" dirty="0">
                <a:latin typeface="Times New Roman"/>
                <a:cs typeface="Times New Roman"/>
              </a:rPr>
              <a:t>	</a:t>
            </a:r>
            <a:r>
              <a:rPr sz="3800" b="1" spc="-10" dirty="0">
                <a:latin typeface="Times New Roman"/>
                <a:cs typeface="Times New Roman"/>
              </a:rPr>
              <a:t>Linguistics: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  <a:tab pos="4980940" algn="l"/>
              </a:tabLst>
            </a:pPr>
            <a:r>
              <a:rPr sz="3800" spc="-35" dirty="0">
                <a:latin typeface="Times New Roman"/>
                <a:cs typeface="Times New Roman"/>
              </a:rPr>
              <a:t>MORPHOLOGY:</a:t>
            </a:r>
            <a:r>
              <a:rPr sz="3800" spc="-17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Ch</a:t>
            </a:r>
            <a:r>
              <a:rPr sz="3800" spc="-25" dirty="0">
                <a:latin typeface="Arial"/>
                <a:cs typeface="Arial"/>
              </a:rPr>
              <a:t>.</a:t>
            </a:r>
            <a:r>
              <a:rPr sz="3800" dirty="0">
                <a:latin typeface="Arial"/>
                <a:cs typeface="Arial"/>
              </a:rPr>
              <a:t>	14-</a:t>
            </a:r>
            <a:r>
              <a:rPr sz="3800" spc="-25" dirty="0">
                <a:latin typeface="Arial"/>
                <a:cs typeface="Arial"/>
              </a:rPr>
              <a:t>15</a:t>
            </a:r>
            <a:endParaRPr sz="3800">
              <a:latin typeface="Arial"/>
              <a:cs typeface="Arial"/>
            </a:endParaRPr>
          </a:p>
          <a:p>
            <a:pPr marL="443230" indent="-43053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800" spc="-160" dirty="0">
                <a:latin typeface="Times New Roman"/>
                <a:cs typeface="Times New Roman"/>
              </a:rPr>
              <a:t>SYNTAX:</a:t>
            </a:r>
            <a:r>
              <a:rPr sz="3800" spc="-80" dirty="0">
                <a:latin typeface="Times New Roman"/>
                <a:cs typeface="Times New Roman"/>
              </a:rPr>
              <a:t> </a:t>
            </a:r>
            <a:r>
              <a:rPr sz="3800" spc="-20" dirty="0">
                <a:latin typeface="Times New Roman"/>
                <a:cs typeface="Times New Roman"/>
              </a:rPr>
              <a:t>Ch.</a:t>
            </a:r>
            <a:r>
              <a:rPr sz="3800" spc="-175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16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6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SYNTAX/ADJECTIVES:</a:t>
            </a:r>
            <a:r>
              <a:rPr spc="-45" dirty="0"/>
              <a:t> </a:t>
            </a:r>
            <a:r>
              <a:rPr dirty="0"/>
              <a:t>WHICH</a:t>
            </a:r>
            <a:r>
              <a:rPr spc="-45" dirty="0"/>
              <a:t> </a:t>
            </a:r>
            <a:r>
              <a:rPr spc="-10" dirty="0"/>
              <a:t>ORDER?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37588" y="1400393"/>
            <a:ext cx="6624320" cy="5560695"/>
            <a:chOff x="1837588" y="1400393"/>
            <a:chExt cx="6624320" cy="5560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113" y="1409918"/>
              <a:ext cx="6604709" cy="55414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42351" y="1405156"/>
              <a:ext cx="6614795" cy="5551170"/>
            </a:xfrm>
            <a:custGeom>
              <a:avLst/>
              <a:gdLst/>
              <a:ahLst/>
              <a:cxnLst/>
              <a:rect l="l" t="t" r="r" b="b"/>
              <a:pathLst>
                <a:path w="6614795" h="5551170">
                  <a:moveTo>
                    <a:pt x="0" y="0"/>
                  </a:moveTo>
                  <a:lnTo>
                    <a:pt x="6614235" y="0"/>
                  </a:lnTo>
                  <a:lnTo>
                    <a:pt x="6614235" y="5550936"/>
                  </a:lnTo>
                  <a:lnTo>
                    <a:pt x="0" y="55509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6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SYNTAX/ADJECTIVES:</a:t>
            </a:r>
            <a:r>
              <a:rPr spc="-45" dirty="0"/>
              <a:t> </a:t>
            </a:r>
            <a:r>
              <a:rPr dirty="0"/>
              <a:t>WHICH</a:t>
            </a:r>
            <a:r>
              <a:rPr spc="-45" dirty="0"/>
              <a:t> </a:t>
            </a:r>
            <a:r>
              <a:rPr spc="-10" dirty="0"/>
              <a:t>ORDER?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349" y="2263140"/>
            <a:ext cx="8110220" cy="34334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265" marR="5080" indent="-457200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latin typeface="Times New Roman"/>
                <a:cs typeface="Times New Roman"/>
              </a:rPr>
              <a:t>opinion,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size,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age, </a:t>
            </a:r>
            <a:r>
              <a:rPr sz="3200" spc="-40" dirty="0">
                <a:latin typeface="Times New Roman"/>
                <a:cs typeface="Times New Roman"/>
              </a:rPr>
              <a:t>shape,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colour,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origin,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material, </a:t>
            </a:r>
            <a:r>
              <a:rPr sz="3200" spc="-10" dirty="0">
                <a:latin typeface="Times New Roman"/>
                <a:cs typeface="Times New Roman"/>
              </a:rPr>
              <a:t>purpose.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245" dirty="0">
                <a:latin typeface="Times New Roman"/>
                <a:cs typeface="Times New Roman"/>
              </a:rPr>
              <a:t>My</a:t>
            </a:r>
            <a:r>
              <a:rPr sz="3200" dirty="0">
                <a:latin typeface="Times New Roman"/>
                <a:cs typeface="Times New Roman"/>
              </a:rPr>
              <a:t> Greek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5" dirty="0">
                <a:latin typeface="Times New Roman"/>
                <a:cs typeface="Times New Roman"/>
              </a:rPr>
              <a:t>Big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Wedding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245" dirty="0">
                <a:latin typeface="Times New Roman"/>
                <a:cs typeface="Times New Roman"/>
              </a:rPr>
              <a:t>My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65" dirty="0">
                <a:latin typeface="Times New Roman"/>
                <a:cs typeface="Times New Roman"/>
              </a:rPr>
              <a:t>Big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Fat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Greek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Wedding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83992A"/>
                </a:solidFill>
                <a:latin typeface="Times New Roman"/>
                <a:cs typeface="Times New Roman"/>
              </a:rPr>
              <a:t>V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8910" y="3793848"/>
            <a:ext cx="3543300" cy="2886075"/>
            <a:chOff x="5688910" y="3793848"/>
            <a:chExt cx="3543300" cy="2886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435" y="3803373"/>
              <a:ext cx="3523971" cy="28668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93673" y="3798610"/>
              <a:ext cx="3533775" cy="2876550"/>
            </a:xfrm>
            <a:custGeom>
              <a:avLst/>
              <a:gdLst/>
              <a:ahLst/>
              <a:cxnLst/>
              <a:rect l="l" t="t" r="r" b="b"/>
              <a:pathLst>
                <a:path w="3533775" h="2876550">
                  <a:moveTo>
                    <a:pt x="0" y="0"/>
                  </a:moveTo>
                  <a:lnTo>
                    <a:pt x="3533497" y="0"/>
                  </a:lnTo>
                  <a:lnTo>
                    <a:pt x="3533497" y="2876375"/>
                  </a:lnTo>
                  <a:lnTo>
                    <a:pt x="0" y="2876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598" y="787907"/>
            <a:ext cx="6606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MORPHOLOGY/COMPOUNDING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349" y="1766316"/>
            <a:ext cx="8414385" cy="49085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265" marR="239395" indent="-4572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  <a:tab pos="4734560" algn="l"/>
              </a:tabLst>
            </a:pPr>
            <a:r>
              <a:rPr sz="3200" spc="-65" dirty="0">
                <a:latin typeface="Times New Roman"/>
                <a:cs typeface="Times New Roman"/>
              </a:rPr>
              <a:t>REMEMBER?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process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0" dirty="0">
                <a:latin typeface="Times New Roman"/>
                <a:cs typeface="Times New Roman"/>
              </a:rPr>
              <a:t>combining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two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words </a:t>
            </a:r>
            <a:r>
              <a:rPr sz="3200" spc="-50" dirty="0">
                <a:latin typeface="Times New Roman"/>
                <a:cs typeface="Times New Roman"/>
              </a:rPr>
              <a:t>(free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morphemes)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create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new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(e.g. </a:t>
            </a:r>
            <a:r>
              <a:rPr sz="3200" i="1" spc="-300" dirty="0">
                <a:latin typeface="Times New Roman"/>
                <a:cs typeface="Times New Roman"/>
              </a:rPr>
              <a:t>cupcake</a:t>
            </a:r>
            <a:r>
              <a:rPr sz="3200" spc="-300" dirty="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</a:pPr>
            <a:r>
              <a:rPr sz="3200" spc="-215" dirty="0">
                <a:latin typeface="Times New Roman"/>
                <a:cs typeface="Times New Roman"/>
              </a:rPr>
              <a:t>VS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Morphological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Reduplication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3790"/>
              </a:lnSpc>
              <a:buFont typeface="Arial"/>
              <a:buChar char="•"/>
              <a:tabLst>
                <a:tab pos="469265" algn="l"/>
                <a:tab pos="469900" algn="l"/>
                <a:tab pos="1700530" algn="l"/>
              </a:tabLst>
            </a:pP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a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even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whole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repeated </a:t>
            </a:r>
            <a:r>
              <a:rPr sz="3200" spc="-114" dirty="0">
                <a:latin typeface="Times New Roman"/>
                <a:cs typeface="Times New Roman"/>
              </a:rPr>
              <a:t>exactly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with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slight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change.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492759" algn="ctr">
              <a:lnSpc>
                <a:spcPct val="100000"/>
              </a:lnSpc>
            </a:pPr>
            <a:r>
              <a:rPr sz="3200" b="1" spc="-10" dirty="0">
                <a:latin typeface="Times New Roman"/>
                <a:cs typeface="Times New Roman"/>
              </a:rPr>
              <a:t>EXAMPLES?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7831" y="821634"/>
              <a:ext cx="6319442" cy="40413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43069" y="816871"/>
              <a:ext cx="6329045" cy="4051300"/>
            </a:xfrm>
            <a:custGeom>
              <a:avLst/>
              <a:gdLst/>
              <a:ahLst/>
              <a:cxnLst/>
              <a:rect l="l" t="t" r="r" b="b"/>
              <a:pathLst>
                <a:path w="6329045" h="4051300">
                  <a:moveTo>
                    <a:pt x="0" y="0"/>
                  </a:moveTo>
                  <a:lnTo>
                    <a:pt x="6328967" y="0"/>
                  </a:lnTo>
                  <a:lnTo>
                    <a:pt x="6328967" y="4050882"/>
                  </a:lnTo>
                  <a:lnTo>
                    <a:pt x="0" y="40508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12024" y="4976876"/>
            <a:ext cx="8191500" cy="16656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106805">
              <a:lnSpc>
                <a:spcPts val="4300"/>
              </a:lnSpc>
              <a:spcBef>
                <a:spcPts val="259"/>
              </a:spcBef>
            </a:pP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win-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win</a:t>
            </a:r>
            <a:r>
              <a:rPr sz="3600" b="1" spc="-120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situation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is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one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which </a:t>
            </a:r>
            <a:r>
              <a:rPr sz="3600" spc="-65" dirty="0">
                <a:latin typeface="Times New Roman"/>
                <a:cs typeface="Times New Roman"/>
              </a:rPr>
              <a:t>guarantees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Times New Roman"/>
                <a:cs typeface="Times New Roman"/>
              </a:rPr>
              <a:t>favourable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outcome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everyone</a:t>
            </a:r>
            <a:endParaRPr sz="3600">
              <a:latin typeface="Times New Roman"/>
              <a:cs typeface="Times New Roman"/>
            </a:endParaRPr>
          </a:p>
          <a:p>
            <a:pPr marL="3345179">
              <a:lnSpc>
                <a:spcPts val="4150"/>
              </a:lnSpc>
            </a:pPr>
            <a:r>
              <a:rPr sz="3600" spc="-10" dirty="0">
                <a:latin typeface="Times New Roman"/>
                <a:cs typeface="Times New Roman"/>
              </a:rPr>
              <a:t>involved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982" y="5362955"/>
            <a:ext cx="77203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Times New Roman"/>
                <a:cs typeface="Times New Roman"/>
              </a:rPr>
              <a:t>"What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you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talk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about?"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"Oh,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just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chit-chat</a:t>
            </a:r>
            <a:r>
              <a:rPr sz="3200" spc="-10" dirty="0">
                <a:latin typeface="Times New Roman"/>
                <a:cs typeface="Times New Roman"/>
              </a:rPr>
              <a:t>.”</a:t>
            </a:r>
            <a:endParaRPr sz="3200">
              <a:latin typeface="Times New Roman"/>
              <a:cs typeface="Times New Roman"/>
            </a:endParaRPr>
          </a:p>
          <a:p>
            <a:pPr marL="2715260" marR="145415" indent="-2550160">
              <a:lnSpc>
                <a:spcPts val="3790"/>
              </a:lnSpc>
              <a:spcBef>
                <a:spcPts val="200"/>
              </a:spcBef>
            </a:pP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informal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conversation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about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matters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are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important.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86539" y="1487970"/>
            <a:ext cx="6630034" cy="3716654"/>
            <a:chOff x="1786539" y="1487970"/>
            <a:chExt cx="6630034" cy="37166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6064" y="1497495"/>
              <a:ext cx="6610941" cy="36973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1302" y="1492732"/>
              <a:ext cx="6620509" cy="3707129"/>
            </a:xfrm>
            <a:custGeom>
              <a:avLst/>
              <a:gdLst/>
              <a:ahLst/>
              <a:cxnLst/>
              <a:rect l="l" t="t" r="r" b="b"/>
              <a:pathLst>
                <a:path w="6620509" h="3707129">
                  <a:moveTo>
                    <a:pt x="0" y="0"/>
                  </a:moveTo>
                  <a:lnTo>
                    <a:pt x="6620467" y="0"/>
                  </a:lnTo>
                  <a:lnTo>
                    <a:pt x="6620467" y="3706883"/>
                  </a:lnTo>
                  <a:lnTo>
                    <a:pt x="0" y="37068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0526" y="748283"/>
            <a:ext cx="3246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latin typeface="Rockwell"/>
                <a:cs typeface="Rockwell"/>
              </a:rPr>
              <a:t>Alliterative</a:t>
            </a:r>
            <a:r>
              <a:rPr spc="5" dirty="0">
                <a:latin typeface="Rockwell"/>
                <a:cs typeface="Rockwell"/>
              </a:rPr>
              <a:t> </a:t>
            </a:r>
            <a:r>
              <a:rPr spc="-105" dirty="0">
                <a:latin typeface="Rockwell"/>
                <a:cs typeface="Rockwell"/>
              </a:rPr>
              <a:t>type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70100" y="1270000"/>
            <a:ext cx="6264275" cy="1759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  <a:tab pos="4980940" algn="l"/>
              </a:tabLst>
            </a:pPr>
            <a:r>
              <a:rPr lang="it-IT" sz="3800" spc="-35" dirty="0">
                <a:latin typeface="Times New Roman"/>
                <a:cs typeface="Times New Roman"/>
              </a:rPr>
              <a:t>THE STRUCTURE OF THE LEXICON</a:t>
            </a:r>
            <a:r>
              <a:rPr sz="3800" spc="-35" dirty="0">
                <a:latin typeface="Times New Roman"/>
                <a:cs typeface="Times New Roman"/>
              </a:rPr>
              <a:t>:</a:t>
            </a:r>
            <a:r>
              <a:rPr sz="3800" spc="-17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Ch</a:t>
            </a:r>
            <a:r>
              <a:rPr sz="3800" spc="-25" dirty="0">
                <a:latin typeface="Arial"/>
                <a:cs typeface="Arial"/>
              </a:rPr>
              <a:t>.</a:t>
            </a:r>
            <a:r>
              <a:rPr lang="it-IT" sz="3800" spc="-25" dirty="0">
                <a:latin typeface="Arial"/>
                <a:cs typeface="Arial"/>
              </a:rPr>
              <a:t> 11</a:t>
            </a:r>
            <a:endParaRPr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0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603500" y="2032000"/>
            <a:ext cx="5078034" cy="3112363"/>
          </a:xfrm>
          <a:custGeom>
            <a:avLst/>
            <a:gdLst/>
            <a:ahLst/>
            <a:cxnLst/>
            <a:rect l="l" t="t" r="r" b="b"/>
            <a:pathLst>
              <a:path w="3359150" h="1567179">
                <a:moveTo>
                  <a:pt x="3097783" y="0"/>
                </a:moveTo>
                <a:lnTo>
                  <a:pt x="261112" y="0"/>
                </a:lnTo>
                <a:lnTo>
                  <a:pt x="214193" y="4208"/>
                </a:lnTo>
                <a:lnTo>
                  <a:pt x="170027" y="16343"/>
                </a:lnTo>
                <a:lnTo>
                  <a:pt x="129351" y="35663"/>
                </a:lnTo>
                <a:lnTo>
                  <a:pt x="92906" y="61431"/>
                </a:lnTo>
                <a:lnTo>
                  <a:pt x="61431" y="92906"/>
                </a:lnTo>
                <a:lnTo>
                  <a:pt x="35663" y="129351"/>
                </a:lnTo>
                <a:lnTo>
                  <a:pt x="16343" y="170027"/>
                </a:lnTo>
                <a:lnTo>
                  <a:pt x="4208" y="214193"/>
                </a:lnTo>
                <a:lnTo>
                  <a:pt x="0" y="261111"/>
                </a:lnTo>
                <a:lnTo>
                  <a:pt x="0" y="1305559"/>
                </a:lnTo>
                <a:lnTo>
                  <a:pt x="4208" y="1352495"/>
                </a:lnTo>
                <a:lnTo>
                  <a:pt x="16343" y="1396670"/>
                </a:lnTo>
                <a:lnTo>
                  <a:pt x="35663" y="1437348"/>
                </a:lnTo>
                <a:lnTo>
                  <a:pt x="61431" y="1473791"/>
                </a:lnTo>
                <a:lnTo>
                  <a:pt x="92906" y="1505261"/>
                </a:lnTo>
                <a:lnTo>
                  <a:pt x="129351" y="1531022"/>
                </a:lnTo>
                <a:lnTo>
                  <a:pt x="170027" y="1550336"/>
                </a:lnTo>
                <a:lnTo>
                  <a:pt x="214193" y="1562465"/>
                </a:lnTo>
                <a:lnTo>
                  <a:pt x="261112" y="1566671"/>
                </a:lnTo>
                <a:lnTo>
                  <a:pt x="3097783" y="1566671"/>
                </a:lnTo>
                <a:lnTo>
                  <a:pt x="3144702" y="1562465"/>
                </a:lnTo>
                <a:lnTo>
                  <a:pt x="3188868" y="1550336"/>
                </a:lnTo>
                <a:lnTo>
                  <a:pt x="3229544" y="1531022"/>
                </a:lnTo>
                <a:lnTo>
                  <a:pt x="3265989" y="1505261"/>
                </a:lnTo>
                <a:lnTo>
                  <a:pt x="3297464" y="1473791"/>
                </a:lnTo>
                <a:lnTo>
                  <a:pt x="3323232" y="1437348"/>
                </a:lnTo>
                <a:lnTo>
                  <a:pt x="3342552" y="1396670"/>
                </a:lnTo>
                <a:lnTo>
                  <a:pt x="3354687" y="1352495"/>
                </a:lnTo>
                <a:lnTo>
                  <a:pt x="3358896" y="1305559"/>
                </a:lnTo>
                <a:lnTo>
                  <a:pt x="3358896" y="261111"/>
                </a:lnTo>
                <a:lnTo>
                  <a:pt x="3354687" y="214193"/>
                </a:lnTo>
                <a:lnTo>
                  <a:pt x="3342552" y="170027"/>
                </a:lnTo>
                <a:lnTo>
                  <a:pt x="3323232" y="129351"/>
                </a:lnTo>
                <a:lnTo>
                  <a:pt x="3297464" y="92906"/>
                </a:lnTo>
                <a:lnTo>
                  <a:pt x="3265989" y="61431"/>
                </a:lnTo>
                <a:lnTo>
                  <a:pt x="3229544" y="35663"/>
                </a:lnTo>
                <a:lnTo>
                  <a:pt x="3188868" y="16343"/>
                </a:lnTo>
                <a:lnTo>
                  <a:pt x="3144702" y="4208"/>
                </a:lnTo>
                <a:lnTo>
                  <a:pt x="30977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603500" y="2629763"/>
            <a:ext cx="5208967" cy="1701783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/>
          <a:p>
            <a:pPr marL="14006" marR="5602" algn="ctr">
              <a:spcBef>
                <a:spcPts val="110"/>
              </a:spcBef>
            </a:pPr>
            <a:r>
              <a:rPr sz="3600" b="1" spc="-22" dirty="0">
                <a:solidFill>
                  <a:srgbClr val="FFFFFF"/>
                </a:solidFill>
                <a:latin typeface="Calibri"/>
                <a:cs typeface="Calibri"/>
              </a:rPr>
              <a:t>Words </a:t>
            </a:r>
            <a:r>
              <a:rPr sz="3600" b="1" spc="-6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600" b="1" spc="-6" dirty="0">
                <a:solidFill>
                  <a:srgbClr val="FFFFFF"/>
                </a:solidFill>
                <a:latin typeface="Calibri"/>
                <a:cs typeface="Calibri"/>
              </a:rPr>
              <a:t>studied</a:t>
            </a:r>
            <a:endParaRPr lang="it-IT" sz="3600" b="1" spc="-88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4006" marR="5602" algn="ctr">
              <a:spcBef>
                <a:spcPts val="11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600" b="1" spc="-17" dirty="0">
                <a:solidFill>
                  <a:srgbClr val="FFFFFF"/>
                </a:solidFill>
                <a:latin typeface="Calibri"/>
                <a:cs typeface="Calibri"/>
              </a:rPr>
              <a:t>context rather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endParaRPr lang="it-IT" sz="36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4006" marR="5602" algn="ctr">
              <a:spcBef>
                <a:spcPts val="11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600" b="1" spc="-6" dirty="0">
                <a:solidFill>
                  <a:srgbClr val="FFFFFF"/>
                </a:solidFill>
                <a:latin typeface="Calibri"/>
                <a:cs typeface="Calibri"/>
              </a:rPr>
              <a:t>isolation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14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419</Words>
  <Application>Microsoft Macintosh PowerPoint</Application>
  <PresentationFormat>Personalizzato</PresentationFormat>
  <Paragraphs>64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Rockwell</vt:lpstr>
      <vt:lpstr>Times New Roman</vt:lpstr>
      <vt:lpstr>Office Theme</vt:lpstr>
      <vt:lpstr>Lingua e traduzione inglese I Mod. A</vt:lpstr>
      <vt:lpstr>Presentazione standard di PowerPoint</vt:lpstr>
      <vt:lpstr>SYNTAX/ADJECTIVES: WHICH ORDER?</vt:lpstr>
      <vt:lpstr>SYNTAX/ADJECTIVES: WHICH ORDER?</vt:lpstr>
      <vt:lpstr>MORPHOLOGY/COMPOUNDING</vt:lpstr>
      <vt:lpstr>Presentazione standard di PowerPoint</vt:lpstr>
      <vt:lpstr>Alliterative type</vt:lpstr>
      <vt:lpstr>Presentazione standard di PowerPoint</vt:lpstr>
      <vt:lpstr>Presentazione standard di PowerPoint</vt:lpstr>
      <vt:lpstr>Collocation</vt:lpstr>
      <vt:lpstr>LINGUISTIC (AND TRANSLATION) TOOLS</vt:lpstr>
      <vt:lpstr>’s a translator’s best friend</vt:lpstr>
      <vt:lpstr>GOOGLE FOR COLLOCATIONS (when you know the exact term/quote)</vt:lpstr>
      <vt:lpstr>GOOGLE FOR COLLOCATIONS (when you know the exact term/quote)</vt:lpstr>
      <vt:lpstr>GOOGLE FOR COLLOCATIONS (when you don’t know the exact term/quote)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inglese I Mod. A</dc:title>
  <cp:lastModifiedBy>Microsoft Office User</cp:lastModifiedBy>
  <cp:revision>3</cp:revision>
  <dcterms:created xsi:type="dcterms:W3CDTF">2022-11-01T15:29:21Z</dcterms:created>
  <dcterms:modified xsi:type="dcterms:W3CDTF">2022-11-01T15:57:28Z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LastSaved">
    <vt:filetime>2022-11-01T00:00:00Z</vt:filetime>
  </property>
  <property fmtid="{D5CDD505-2E9C-101B-9397-08002B2CF9AE}" pid="4" name="Producer">
    <vt:lpwstr>macOS Versione 12.5.1 (Build 21G83) Quartz PDFContext, AppendMode 1.1</vt:lpwstr>
  </property>
</Properties>
</file>