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083800" cy="7569200"/>
  <p:notesSz cx="100838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08" d="100"/>
          <a:sy n="108" d="100"/>
        </p:scale>
        <p:origin x="189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64565" y="788415"/>
            <a:ext cx="2365375" cy="589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8752"/>
            <a:ext cx="705866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40916"/>
            <a:ext cx="4386453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40916"/>
            <a:ext cx="4386453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083800" cy="756284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10816" y="598595"/>
            <a:ext cx="8866505" cy="6348095"/>
          </a:xfrm>
          <a:custGeom>
            <a:avLst/>
            <a:gdLst/>
            <a:ahLst/>
            <a:cxnLst/>
            <a:rect l="l" t="t" r="r" b="b"/>
            <a:pathLst>
              <a:path w="8866505" h="6348095">
                <a:moveTo>
                  <a:pt x="0" y="0"/>
                </a:moveTo>
                <a:lnTo>
                  <a:pt x="8866086" y="0"/>
                </a:lnTo>
                <a:lnTo>
                  <a:pt x="8866086" y="6348021"/>
                </a:lnTo>
                <a:lnTo>
                  <a:pt x="0" y="634802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" y="3449967"/>
            <a:ext cx="756285" cy="66875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36851" y="3449967"/>
            <a:ext cx="746947" cy="6687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2087" y="788923"/>
            <a:ext cx="807962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2526" y="1918716"/>
            <a:ext cx="8158746" cy="3917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9356"/>
            <a:ext cx="3226816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9356"/>
            <a:ext cx="231927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9356"/>
            <a:ext cx="231927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7592" y="2807715"/>
            <a:ext cx="4933315" cy="122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740"/>
              </a:lnSpc>
              <a:spcBef>
                <a:spcPts val="100"/>
              </a:spcBef>
            </a:pPr>
            <a:r>
              <a:rPr sz="4000" spc="-114" dirty="0"/>
              <a:t>SOCIAL</a:t>
            </a:r>
            <a:r>
              <a:rPr sz="4000" spc="-105" dirty="0"/>
              <a:t> </a:t>
            </a:r>
            <a:r>
              <a:rPr sz="4000" spc="-10" dirty="0"/>
              <a:t>VARIATION</a:t>
            </a:r>
            <a:endParaRPr sz="4000"/>
          </a:p>
          <a:p>
            <a:pPr algn="ctr">
              <a:lnSpc>
                <a:spcPts val="4740"/>
              </a:lnSpc>
              <a:tabLst>
                <a:tab pos="980440" algn="l"/>
              </a:tabLst>
            </a:pPr>
            <a:r>
              <a:rPr sz="4000" b="0" spc="-25" dirty="0">
                <a:latin typeface="Times New Roman"/>
                <a:cs typeface="Times New Roman"/>
              </a:rPr>
              <a:t>Ch</a:t>
            </a:r>
            <a:r>
              <a:rPr sz="4000" b="0" spc="-25" dirty="0">
                <a:latin typeface="Arial"/>
                <a:cs typeface="Arial"/>
              </a:rPr>
              <a:t>.</a:t>
            </a:r>
            <a:r>
              <a:rPr sz="4000" b="0" dirty="0">
                <a:latin typeface="Arial"/>
                <a:cs typeface="Arial"/>
              </a:rPr>
              <a:t>	</a:t>
            </a:r>
            <a:r>
              <a:rPr sz="4000" b="0" spc="-25" dirty="0">
                <a:latin typeface="Times New Roman"/>
                <a:cs typeface="Times New Roman"/>
              </a:rPr>
              <a:t>21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APPROPRIATE</a:t>
            </a:r>
            <a:r>
              <a:rPr spc="-105" dirty="0"/>
              <a:t> </a:t>
            </a:r>
            <a:r>
              <a:rPr dirty="0"/>
              <a:t>vs.</a:t>
            </a:r>
            <a:r>
              <a:rPr spc="-95" dirty="0"/>
              <a:t> </a:t>
            </a:r>
            <a:r>
              <a:rPr spc="-10" dirty="0"/>
              <a:t>INAPPROPRIATE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830324"/>
            <a:ext cx="8267700" cy="247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ts val="3815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14" dirty="0">
                <a:latin typeface="Times New Roman"/>
                <a:cs typeface="Times New Roman"/>
              </a:rPr>
              <a:t>We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Times New Roman"/>
                <a:cs typeface="Times New Roman"/>
              </a:rPr>
              <a:t>judge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95" dirty="0">
                <a:latin typeface="Times New Roman"/>
                <a:cs typeface="Times New Roman"/>
              </a:rPr>
              <a:t>styles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b="1" spc="-65" dirty="0">
                <a:latin typeface="Times New Roman"/>
                <a:cs typeface="Times New Roman"/>
              </a:rPr>
              <a:t>appropriate </a:t>
            </a:r>
            <a:r>
              <a:rPr sz="3200" spc="-25" dirty="0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ts val="3815"/>
              </a:lnSpc>
            </a:pPr>
            <a:r>
              <a:rPr sz="3200" b="1" spc="-10" dirty="0">
                <a:latin typeface="Times New Roman"/>
                <a:cs typeface="Times New Roman"/>
              </a:rPr>
              <a:t>inappropriate</a:t>
            </a:r>
            <a:r>
              <a:rPr sz="3200" spc="-1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Times New Roman"/>
              <a:cs typeface="Times New Roman"/>
            </a:endParaRPr>
          </a:p>
          <a:p>
            <a:pPr marL="469265" marR="5080" indent="-456565">
              <a:lnSpc>
                <a:spcPct val="101899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14" dirty="0">
                <a:latin typeface="Times New Roman"/>
                <a:cs typeface="Times New Roman"/>
              </a:rPr>
              <a:t>We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write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more</a:t>
            </a:r>
            <a:r>
              <a:rPr sz="3200" spc="-180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Times New Roman"/>
                <a:cs typeface="Times New Roman"/>
              </a:rPr>
              <a:t>carefully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when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100" dirty="0">
                <a:latin typeface="Times New Roman"/>
                <a:cs typeface="Times New Roman"/>
              </a:rPr>
              <a:t>we </a:t>
            </a:r>
            <a:r>
              <a:rPr sz="3200" spc="-20" dirty="0">
                <a:latin typeface="Times New Roman"/>
                <a:cs typeface="Times New Roman"/>
              </a:rPr>
              <a:t>don’t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know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person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45" dirty="0">
                <a:latin typeface="Times New Roman"/>
                <a:cs typeface="Times New Roman"/>
              </a:rPr>
              <a:t>we’re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writing </a:t>
            </a:r>
            <a:r>
              <a:rPr sz="3200" spc="-25" dirty="0">
                <a:latin typeface="Times New Roman"/>
                <a:cs typeface="Times New Roman"/>
              </a:rPr>
              <a:t>to.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8828" y="5728716"/>
            <a:ext cx="6896100" cy="10102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69265" marR="5080" indent="-456565">
              <a:lnSpc>
                <a:spcPct val="101899"/>
              </a:lnSpc>
              <a:spcBef>
                <a:spcPts val="2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14" dirty="0">
                <a:latin typeface="Times New Roman"/>
                <a:cs typeface="Times New Roman"/>
              </a:rPr>
              <a:t>We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speak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more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politely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when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addressing </a:t>
            </a:r>
            <a:r>
              <a:rPr sz="3200" spc="-45" dirty="0">
                <a:latin typeface="Times New Roman"/>
                <a:cs typeface="Times New Roman"/>
              </a:rPr>
              <a:t>strangers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superiors.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6083" y="4058892"/>
            <a:ext cx="2792095" cy="1610360"/>
            <a:chOff x="6186083" y="4058892"/>
            <a:chExt cx="2792095" cy="16103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5608" y="4068417"/>
              <a:ext cx="2772799" cy="15909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90846" y="4063654"/>
              <a:ext cx="2782570" cy="1600835"/>
            </a:xfrm>
            <a:custGeom>
              <a:avLst/>
              <a:gdLst/>
              <a:ahLst/>
              <a:cxnLst/>
              <a:rect l="l" t="t" r="r" b="b"/>
              <a:pathLst>
                <a:path w="2782570" h="1600835">
                  <a:moveTo>
                    <a:pt x="0" y="0"/>
                  </a:moveTo>
                  <a:lnTo>
                    <a:pt x="2782325" y="0"/>
                  </a:lnTo>
                  <a:lnTo>
                    <a:pt x="2782325" y="1600476"/>
                  </a:lnTo>
                  <a:lnTo>
                    <a:pt x="0" y="16004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9804" y="780223"/>
            <a:ext cx="5988050" cy="4247515"/>
            <a:chOff x="1959804" y="780223"/>
            <a:chExt cx="5988050" cy="4247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9329" y="789748"/>
              <a:ext cx="5968721" cy="42282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64567" y="784985"/>
              <a:ext cx="5978525" cy="4237990"/>
            </a:xfrm>
            <a:custGeom>
              <a:avLst/>
              <a:gdLst/>
              <a:ahLst/>
              <a:cxnLst/>
              <a:rect l="l" t="t" r="r" b="b"/>
              <a:pathLst>
                <a:path w="5978525" h="4237990">
                  <a:moveTo>
                    <a:pt x="0" y="0"/>
                  </a:moveTo>
                  <a:lnTo>
                    <a:pt x="5978248" y="0"/>
                  </a:lnTo>
                  <a:lnTo>
                    <a:pt x="5978248" y="4237815"/>
                  </a:lnTo>
                  <a:lnTo>
                    <a:pt x="0" y="42378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97800" y="5326379"/>
            <a:ext cx="3328035" cy="149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(e.g.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HI,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IT’S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ME)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It’s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bad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netiquette!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8419" y="5296547"/>
            <a:ext cx="2221865" cy="1517015"/>
            <a:chOff x="858419" y="5296547"/>
            <a:chExt cx="2221865" cy="15170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944" y="5306072"/>
              <a:ext cx="2202766" cy="14974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3182" y="5301310"/>
              <a:ext cx="2212340" cy="1507490"/>
            </a:xfrm>
            <a:custGeom>
              <a:avLst/>
              <a:gdLst/>
              <a:ahLst/>
              <a:cxnLst/>
              <a:rect l="l" t="t" r="r" b="b"/>
              <a:pathLst>
                <a:path w="2212340" h="1507490">
                  <a:moveTo>
                    <a:pt x="0" y="0"/>
                  </a:moveTo>
                  <a:lnTo>
                    <a:pt x="2212292" y="0"/>
                  </a:lnTo>
                  <a:lnTo>
                    <a:pt x="2212292" y="1507020"/>
                  </a:lnTo>
                  <a:lnTo>
                    <a:pt x="0" y="15070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08249" y="3940252"/>
            <a:ext cx="4511040" cy="2725420"/>
            <a:chOff x="4708249" y="3940252"/>
            <a:chExt cx="4511040" cy="2725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7774" y="3949777"/>
              <a:ext cx="4491776" cy="27058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13011" y="3945015"/>
              <a:ext cx="4501515" cy="2715895"/>
            </a:xfrm>
            <a:custGeom>
              <a:avLst/>
              <a:gdLst/>
              <a:ahLst/>
              <a:cxnLst/>
              <a:rect l="l" t="t" r="r" b="b"/>
              <a:pathLst>
                <a:path w="4501515" h="2715895">
                  <a:moveTo>
                    <a:pt x="0" y="0"/>
                  </a:moveTo>
                  <a:lnTo>
                    <a:pt x="4501302" y="0"/>
                  </a:lnTo>
                  <a:lnTo>
                    <a:pt x="4501302" y="2715416"/>
                  </a:lnTo>
                  <a:lnTo>
                    <a:pt x="0" y="27154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2157" y="831596"/>
            <a:ext cx="7231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GENDER-</a:t>
            </a:r>
            <a:r>
              <a:rPr dirty="0"/>
              <a:t>NEUTRAL</a:t>
            </a:r>
            <a:r>
              <a:rPr spc="275" dirty="0"/>
              <a:t> </a:t>
            </a:r>
            <a:r>
              <a:rPr spc="-10" dirty="0"/>
              <a:t>LANGUAGE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1132" y="2429763"/>
            <a:ext cx="8047990" cy="157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3230" marR="5080" indent="-431165">
              <a:lnSpc>
                <a:spcPct val="99400"/>
              </a:lnSpc>
              <a:spcBef>
                <a:spcPts val="125"/>
              </a:spcBef>
              <a:buChar char="•"/>
              <a:tabLst>
                <a:tab pos="443230" algn="l"/>
                <a:tab pos="443865" algn="l"/>
              </a:tabLst>
            </a:pPr>
            <a:r>
              <a:rPr sz="3400" spc="90" dirty="0">
                <a:latin typeface="Arial"/>
                <a:cs typeface="Arial"/>
              </a:rPr>
              <a:t>In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b="1" u="sng" spc="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informal</a:t>
            </a:r>
            <a:r>
              <a:rPr sz="34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400" b="1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conversation</a:t>
            </a:r>
            <a:r>
              <a:rPr sz="3400" spc="55" dirty="0">
                <a:latin typeface="Arial"/>
                <a:cs typeface="Arial"/>
              </a:rPr>
              <a:t>,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you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135" dirty="0">
                <a:latin typeface="Arial"/>
                <a:cs typeface="Arial"/>
              </a:rPr>
              <a:t>would </a:t>
            </a:r>
            <a:r>
              <a:rPr sz="3400" spc="125" dirty="0">
                <a:latin typeface="Arial"/>
                <a:cs typeface="Arial"/>
              </a:rPr>
              <a:t>sound</a:t>
            </a:r>
            <a:r>
              <a:rPr sz="3400" spc="-70" dirty="0">
                <a:latin typeface="Arial"/>
                <a:cs typeface="Arial"/>
              </a:rPr>
              <a:t> </a:t>
            </a:r>
            <a:r>
              <a:rPr sz="3400" spc="95" dirty="0">
                <a:latin typeface="Arial"/>
                <a:cs typeface="Arial"/>
              </a:rPr>
              <a:t>perfectly</a:t>
            </a:r>
            <a:r>
              <a:rPr sz="3400" spc="-60" dirty="0">
                <a:latin typeface="Arial"/>
                <a:cs typeface="Arial"/>
              </a:rPr>
              <a:t> </a:t>
            </a:r>
            <a:r>
              <a:rPr sz="3400" spc="135" dirty="0">
                <a:latin typeface="Arial"/>
                <a:cs typeface="Arial"/>
              </a:rPr>
              <a:t>natural</a:t>
            </a:r>
            <a:r>
              <a:rPr sz="3400" spc="-5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saying </a:t>
            </a:r>
            <a:r>
              <a:rPr sz="3400" dirty="0">
                <a:latin typeface="Arial"/>
                <a:cs typeface="Arial"/>
              </a:rPr>
              <a:t>“</a:t>
            </a:r>
            <a:r>
              <a:rPr sz="3400" b="1" dirty="0">
                <a:solidFill>
                  <a:srgbClr val="FF0000"/>
                </a:solidFill>
                <a:latin typeface="Arial"/>
                <a:cs typeface="Arial"/>
              </a:rPr>
              <a:t>Somebody</a:t>
            </a:r>
            <a:r>
              <a:rPr sz="3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spc="155" dirty="0">
                <a:latin typeface="Arial"/>
                <a:cs typeface="Arial"/>
              </a:rPr>
              <a:t>forgot</a:t>
            </a:r>
            <a:r>
              <a:rPr sz="3400" spc="15" dirty="0">
                <a:latin typeface="Arial"/>
                <a:cs typeface="Arial"/>
              </a:rPr>
              <a:t> </a:t>
            </a:r>
            <a:r>
              <a:rPr sz="3400" b="1" spc="170" dirty="0">
                <a:solidFill>
                  <a:srgbClr val="FF0000"/>
                </a:solidFill>
                <a:latin typeface="Arial"/>
                <a:cs typeface="Arial"/>
              </a:rPr>
              <a:t>their</a:t>
            </a:r>
            <a:r>
              <a:rPr sz="3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coat.”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2157" y="831596"/>
            <a:ext cx="723138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10"/>
              </a:lnSpc>
              <a:spcBef>
                <a:spcPts val="100"/>
              </a:spcBef>
            </a:pPr>
            <a:r>
              <a:rPr spc="80" dirty="0"/>
              <a:t>GENDER-</a:t>
            </a:r>
            <a:r>
              <a:rPr dirty="0"/>
              <a:t>NEUTRAL</a:t>
            </a:r>
            <a:r>
              <a:rPr spc="275" dirty="0"/>
              <a:t> </a:t>
            </a:r>
            <a:r>
              <a:rPr spc="-10" dirty="0"/>
              <a:t>LANGUAGE</a:t>
            </a:r>
          </a:p>
          <a:p>
            <a:pPr algn="ctr">
              <a:lnSpc>
                <a:spcPts val="4310"/>
              </a:lnSpc>
            </a:pPr>
            <a:r>
              <a:rPr i="1" spc="-530" dirty="0">
                <a:latin typeface="Georgia-BoldItalic"/>
                <a:cs typeface="Georgia-BoldItalic"/>
              </a:rPr>
              <a:t>JOB</a:t>
            </a:r>
            <a:r>
              <a:rPr i="1" spc="-15" dirty="0">
                <a:latin typeface="Georgia-BoldItalic"/>
                <a:cs typeface="Georgia-BoldItalic"/>
              </a:rPr>
              <a:t> </a:t>
            </a:r>
            <a:r>
              <a:rPr i="1" spc="-325" dirty="0">
                <a:latin typeface="Georgia-BoldItalic"/>
                <a:cs typeface="Georgia-BoldItalic"/>
              </a:rPr>
              <a:t>TITLES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132" y="2963163"/>
            <a:ext cx="7985125" cy="26136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43230" marR="5080" indent="-431165">
              <a:lnSpc>
                <a:spcPct val="100600"/>
              </a:lnSpc>
              <a:spcBef>
                <a:spcPts val="75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400" dirty="0">
                <a:latin typeface="Times New Roman"/>
                <a:cs typeface="Times New Roman"/>
              </a:rPr>
              <a:t>a</a:t>
            </a:r>
            <a:r>
              <a:rPr sz="3400" spc="-170" dirty="0">
                <a:latin typeface="Times New Roman"/>
                <a:cs typeface="Times New Roman"/>
              </a:rPr>
              <a:t> </a:t>
            </a:r>
            <a:r>
              <a:rPr sz="3400" spc="-70" dirty="0">
                <a:latin typeface="Times New Roman"/>
                <a:cs typeface="Times New Roman"/>
              </a:rPr>
              <a:t>gender-</a:t>
            </a:r>
            <a:r>
              <a:rPr sz="3400" spc="-40" dirty="0">
                <a:latin typeface="Times New Roman"/>
                <a:cs typeface="Times New Roman"/>
              </a:rPr>
              <a:t>neutral</a:t>
            </a:r>
            <a:r>
              <a:rPr sz="3400" spc="-130" dirty="0">
                <a:latin typeface="Times New Roman"/>
                <a:cs typeface="Times New Roman"/>
              </a:rPr>
              <a:t> </a:t>
            </a:r>
            <a:r>
              <a:rPr sz="3400" spc="-114" dirty="0">
                <a:latin typeface="Times New Roman"/>
                <a:cs typeface="Times New Roman"/>
              </a:rPr>
              <a:t>language</a:t>
            </a:r>
            <a:r>
              <a:rPr sz="3400" spc="-100" dirty="0">
                <a:latin typeface="Times New Roman"/>
                <a:cs typeface="Times New Roman"/>
              </a:rPr>
              <a:t> </a:t>
            </a:r>
            <a:r>
              <a:rPr sz="3400" spc="-50" dirty="0">
                <a:latin typeface="Times New Roman"/>
                <a:cs typeface="Times New Roman"/>
              </a:rPr>
              <a:t>is</a:t>
            </a:r>
            <a:r>
              <a:rPr sz="3400" spc="-130" dirty="0">
                <a:latin typeface="Times New Roman"/>
                <a:cs typeface="Times New Roman"/>
              </a:rPr>
              <a:t> </a:t>
            </a:r>
            <a:r>
              <a:rPr sz="3400" spc="-20" dirty="0">
                <a:latin typeface="Times New Roman"/>
                <a:cs typeface="Times New Roman"/>
              </a:rPr>
              <a:t>needed</a:t>
            </a:r>
            <a:r>
              <a:rPr sz="3400" spc="-12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in</a:t>
            </a:r>
            <a:r>
              <a:rPr sz="3400" spc="-130" dirty="0">
                <a:latin typeface="Times New Roman"/>
                <a:cs typeface="Times New Roman"/>
              </a:rPr>
              <a:t> </a:t>
            </a:r>
            <a:r>
              <a:rPr sz="3400" spc="-25" dirty="0">
                <a:latin typeface="Times New Roman"/>
                <a:cs typeface="Times New Roman"/>
              </a:rPr>
              <a:t>job </a:t>
            </a:r>
            <a:r>
              <a:rPr sz="3400" spc="-60" dirty="0">
                <a:latin typeface="Times New Roman"/>
                <a:cs typeface="Times New Roman"/>
              </a:rPr>
              <a:t>advertisements</a:t>
            </a:r>
            <a:r>
              <a:rPr sz="3400" spc="-100" dirty="0">
                <a:latin typeface="Times New Roman"/>
                <a:cs typeface="Times New Roman"/>
              </a:rPr>
              <a:t> </a:t>
            </a:r>
            <a:r>
              <a:rPr sz="3400" spc="-60" dirty="0">
                <a:latin typeface="Times New Roman"/>
                <a:cs typeface="Times New Roman"/>
              </a:rPr>
              <a:t>(gender</a:t>
            </a:r>
            <a:r>
              <a:rPr sz="3400" spc="-90" dirty="0">
                <a:latin typeface="Times New Roman"/>
                <a:cs typeface="Times New Roman"/>
              </a:rPr>
              <a:t> </a:t>
            </a:r>
            <a:r>
              <a:rPr sz="3400" spc="-50" dirty="0">
                <a:latin typeface="Times New Roman"/>
                <a:cs typeface="Times New Roman"/>
              </a:rPr>
              <a:t>is</a:t>
            </a:r>
            <a:r>
              <a:rPr sz="3400" spc="-9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not</a:t>
            </a:r>
            <a:r>
              <a:rPr sz="3400" spc="-9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in</a:t>
            </a:r>
            <a:r>
              <a:rPr sz="3400" spc="-90" dirty="0">
                <a:latin typeface="Times New Roman"/>
                <a:cs typeface="Times New Roman"/>
              </a:rPr>
              <a:t> </a:t>
            </a:r>
            <a:r>
              <a:rPr sz="3400" spc="-25" dirty="0">
                <a:latin typeface="Times New Roman"/>
                <a:cs typeface="Times New Roman"/>
              </a:rPr>
              <a:t>fact</a:t>
            </a:r>
            <a:r>
              <a:rPr sz="3400" spc="-100" dirty="0">
                <a:latin typeface="Times New Roman"/>
                <a:cs typeface="Times New Roman"/>
              </a:rPr>
              <a:t> </a:t>
            </a:r>
            <a:r>
              <a:rPr sz="3400" spc="-35" dirty="0">
                <a:latin typeface="Times New Roman"/>
                <a:cs typeface="Times New Roman"/>
              </a:rPr>
              <a:t>known).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443230" indent="-430530">
              <a:lnSpc>
                <a:spcPct val="100000"/>
              </a:lnSpc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400" i="1" spc="-340" dirty="0">
                <a:latin typeface="Times New Roman"/>
                <a:cs typeface="Times New Roman"/>
              </a:rPr>
              <a:t>bartender</a:t>
            </a:r>
            <a:r>
              <a:rPr sz="3400" i="1" spc="5" dirty="0">
                <a:latin typeface="Times New Roman"/>
                <a:cs typeface="Times New Roman"/>
              </a:rPr>
              <a:t> </a:t>
            </a:r>
            <a:r>
              <a:rPr sz="3400" i="1" spc="-300" dirty="0">
                <a:latin typeface="Times New Roman"/>
                <a:cs typeface="Times New Roman"/>
              </a:rPr>
              <a:t>instead</a:t>
            </a:r>
            <a:r>
              <a:rPr sz="3400" i="1" spc="5" dirty="0">
                <a:latin typeface="Times New Roman"/>
                <a:cs typeface="Times New Roman"/>
              </a:rPr>
              <a:t> </a:t>
            </a:r>
            <a:r>
              <a:rPr sz="3400" i="1" spc="-365" dirty="0">
                <a:latin typeface="Times New Roman"/>
                <a:cs typeface="Times New Roman"/>
              </a:rPr>
              <a:t>of</a:t>
            </a:r>
            <a:r>
              <a:rPr sz="3400" i="1" dirty="0">
                <a:latin typeface="Times New Roman"/>
                <a:cs typeface="Times New Roman"/>
              </a:rPr>
              <a:t> </a:t>
            </a:r>
            <a:r>
              <a:rPr sz="3400" i="1" spc="-320" dirty="0">
                <a:latin typeface="Times New Roman"/>
                <a:cs typeface="Times New Roman"/>
              </a:rPr>
              <a:t>barman</a:t>
            </a:r>
            <a:r>
              <a:rPr sz="3400" i="1" spc="10" dirty="0">
                <a:latin typeface="Times New Roman"/>
                <a:cs typeface="Times New Roman"/>
              </a:rPr>
              <a:t> </a:t>
            </a:r>
            <a:r>
              <a:rPr sz="3400" i="1" spc="-409" dirty="0">
                <a:latin typeface="Times New Roman"/>
                <a:cs typeface="Times New Roman"/>
              </a:rPr>
              <a:t>or</a:t>
            </a:r>
            <a:r>
              <a:rPr sz="3400" i="1" spc="5" dirty="0">
                <a:latin typeface="Times New Roman"/>
                <a:cs typeface="Times New Roman"/>
              </a:rPr>
              <a:t> </a:t>
            </a:r>
            <a:r>
              <a:rPr sz="3400" i="1" spc="-330" dirty="0">
                <a:latin typeface="Times New Roman"/>
                <a:cs typeface="Times New Roman"/>
              </a:rPr>
              <a:t>barmaid;</a:t>
            </a:r>
            <a:endParaRPr sz="3400">
              <a:latin typeface="Times New Roman"/>
              <a:cs typeface="Times New Roman"/>
            </a:endParaRPr>
          </a:p>
          <a:p>
            <a:pPr marL="443230" indent="-430530">
              <a:lnSpc>
                <a:spcPct val="100000"/>
              </a:lnSpc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400" i="1" spc="-345" dirty="0">
                <a:latin typeface="Times New Roman"/>
                <a:cs typeface="Times New Roman"/>
              </a:rPr>
              <a:t>ﬁreﬁghter</a:t>
            </a:r>
            <a:r>
              <a:rPr sz="3400" i="1" spc="15" dirty="0">
                <a:latin typeface="Times New Roman"/>
                <a:cs typeface="Times New Roman"/>
              </a:rPr>
              <a:t> </a:t>
            </a:r>
            <a:r>
              <a:rPr sz="3400" i="1" spc="-300" dirty="0">
                <a:latin typeface="Times New Roman"/>
                <a:cs typeface="Times New Roman"/>
              </a:rPr>
              <a:t>instead</a:t>
            </a:r>
            <a:r>
              <a:rPr sz="3400" i="1" spc="10" dirty="0">
                <a:latin typeface="Times New Roman"/>
                <a:cs typeface="Times New Roman"/>
              </a:rPr>
              <a:t> </a:t>
            </a:r>
            <a:r>
              <a:rPr sz="3400" i="1" spc="-360" dirty="0">
                <a:latin typeface="Times New Roman"/>
                <a:cs typeface="Times New Roman"/>
              </a:rPr>
              <a:t>of</a:t>
            </a:r>
            <a:r>
              <a:rPr sz="3400" i="1" spc="10" dirty="0">
                <a:latin typeface="Times New Roman"/>
                <a:cs typeface="Times New Roman"/>
              </a:rPr>
              <a:t> </a:t>
            </a:r>
            <a:r>
              <a:rPr sz="3400" i="1" spc="-310" dirty="0">
                <a:latin typeface="Times New Roman"/>
                <a:cs typeface="Times New Roman"/>
              </a:rPr>
              <a:t>ﬁreman.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1143" y="831596"/>
            <a:ext cx="719328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10"/>
              </a:lnSpc>
              <a:spcBef>
                <a:spcPts val="100"/>
              </a:spcBef>
            </a:pPr>
            <a:r>
              <a:rPr spc="80" dirty="0"/>
              <a:t>GENDER-</a:t>
            </a:r>
            <a:r>
              <a:rPr dirty="0"/>
              <a:t>NEUTRAL</a:t>
            </a:r>
            <a:r>
              <a:rPr spc="275" dirty="0"/>
              <a:t> </a:t>
            </a:r>
            <a:r>
              <a:rPr spc="-25" dirty="0"/>
              <a:t>LANGUAGE</a:t>
            </a:r>
          </a:p>
          <a:p>
            <a:pPr algn="ctr">
              <a:lnSpc>
                <a:spcPts val="4310"/>
              </a:lnSpc>
            </a:pPr>
            <a:r>
              <a:rPr i="1" spc="-440" dirty="0">
                <a:latin typeface="Georgia-BoldItalic"/>
                <a:cs typeface="Georgia-BoldItalic"/>
              </a:rPr>
              <a:t>HUMANS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132" y="2963163"/>
            <a:ext cx="8164195" cy="3655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3230" marR="160655" indent="-431165">
              <a:lnSpc>
                <a:spcPct val="99800"/>
              </a:lnSpc>
              <a:spcBef>
                <a:spcPts val="105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400" spc="-40" dirty="0">
                <a:latin typeface="Times New Roman"/>
                <a:cs typeface="Times New Roman"/>
              </a:rPr>
              <a:t>Although</a:t>
            </a:r>
            <a:r>
              <a:rPr sz="3400" spc="-14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the</a:t>
            </a:r>
            <a:r>
              <a:rPr sz="3400" spc="-114" dirty="0">
                <a:latin typeface="Times New Roman"/>
                <a:cs typeface="Times New Roman"/>
              </a:rPr>
              <a:t> </a:t>
            </a:r>
            <a:r>
              <a:rPr sz="3400" spc="-20" dirty="0">
                <a:latin typeface="Times New Roman"/>
                <a:cs typeface="Times New Roman"/>
              </a:rPr>
              <a:t>word</a:t>
            </a:r>
            <a:r>
              <a:rPr sz="3400" spc="-114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man</a:t>
            </a:r>
            <a:r>
              <a:rPr sz="3400" spc="-114" dirty="0">
                <a:latin typeface="Times New Roman"/>
                <a:cs typeface="Times New Roman"/>
              </a:rPr>
              <a:t> </a:t>
            </a:r>
            <a:r>
              <a:rPr sz="3400" spc="-120" dirty="0">
                <a:latin typeface="Times New Roman"/>
                <a:cs typeface="Times New Roman"/>
              </a:rPr>
              <a:t>originally</a:t>
            </a:r>
            <a:r>
              <a:rPr sz="3400" spc="-95" dirty="0">
                <a:latin typeface="Times New Roman"/>
                <a:cs typeface="Times New Roman"/>
              </a:rPr>
              <a:t> </a:t>
            </a:r>
            <a:r>
              <a:rPr sz="3400" spc="-20" dirty="0">
                <a:latin typeface="Times New Roman"/>
                <a:cs typeface="Times New Roman"/>
              </a:rPr>
              <a:t>referred</a:t>
            </a:r>
            <a:r>
              <a:rPr sz="3400" spc="-114" dirty="0">
                <a:latin typeface="Times New Roman"/>
                <a:cs typeface="Times New Roman"/>
              </a:rPr>
              <a:t> </a:t>
            </a:r>
            <a:r>
              <a:rPr sz="3400" spc="-25" dirty="0">
                <a:latin typeface="Times New Roman"/>
                <a:cs typeface="Times New Roman"/>
              </a:rPr>
              <a:t>to </a:t>
            </a:r>
            <a:r>
              <a:rPr sz="3400" dirty="0">
                <a:latin typeface="Times New Roman"/>
                <a:cs typeface="Times New Roman"/>
              </a:rPr>
              <a:t>both</a:t>
            </a:r>
            <a:r>
              <a:rPr sz="3400" spc="-80" dirty="0">
                <a:latin typeface="Times New Roman"/>
                <a:cs typeface="Times New Roman"/>
              </a:rPr>
              <a:t> </a:t>
            </a:r>
            <a:r>
              <a:rPr sz="3400" spc="-95" dirty="0">
                <a:latin typeface="Times New Roman"/>
                <a:cs typeface="Times New Roman"/>
              </a:rPr>
              <a:t>males</a:t>
            </a:r>
            <a:r>
              <a:rPr sz="3400" spc="-8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and</a:t>
            </a:r>
            <a:r>
              <a:rPr sz="3400" spc="-80" dirty="0">
                <a:latin typeface="Times New Roman"/>
                <a:cs typeface="Times New Roman"/>
              </a:rPr>
              <a:t> </a:t>
            </a:r>
            <a:r>
              <a:rPr sz="3400" spc="-110" dirty="0">
                <a:latin typeface="Times New Roman"/>
                <a:cs typeface="Times New Roman"/>
              </a:rPr>
              <a:t>females,</a:t>
            </a:r>
            <a:r>
              <a:rPr sz="3400" spc="-8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some</a:t>
            </a:r>
            <a:r>
              <a:rPr sz="3400" spc="-85" dirty="0">
                <a:latin typeface="Times New Roman"/>
                <a:cs typeface="Times New Roman"/>
              </a:rPr>
              <a:t> </a:t>
            </a:r>
            <a:r>
              <a:rPr sz="3400" spc="-75" dirty="0">
                <a:latin typeface="Times New Roman"/>
                <a:cs typeface="Times New Roman"/>
              </a:rPr>
              <a:t>feel</a:t>
            </a:r>
            <a:r>
              <a:rPr sz="3400" spc="-8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that</a:t>
            </a:r>
            <a:r>
              <a:rPr sz="3400" spc="-8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it</a:t>
            </a:r>
            <a:r>
              <a:rPr sz="3400" spc="-85" dirty="0">
                <a:latin typeface="Times New Roman"/>
                <a:cs typeface="Times New Roman"/>
              </a:rPr>
              <a:t> </a:t>
            </a:r>
            <a:r>
              <a:rPr sz="3400" spc="-25" dirty="0">
                <a:latin typeface="Times New Roman"/>
                <a:cs typeface="Times New Roman"/>
              </a:rPr>
              <a:t>no </a:t>
            </a:r>
            <a:r>
              <a:rPr sz="3400" spc="-30" dirty="0">
                <a:latin typeface="Times New Roman"/>
                <a:cs typeface="Times New Roman"/>
              </a:rPr>
              <a:t>longer</a:t>
            </a:r>
            <a:r>
              <a:rPr sz="3400" spc="-10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does</a:t>
            </a:r>
            <a:r>
              <a:rPr sz="3400" spc="-11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so</a:t>
            </a:r>
            <a:r>
              <a:rPr sz="3400" spc="-105" dirty="0">
                <a:latin typeface="Times New Roman"/>
                <a:cs typeface="Times New Roman"/>
              </a:rPr>
              <a:t> </a:t>
            </a:r>
            <a:r>
              <a:rPr sz="3400" spc="-80" dirty="0">
                <a:latin typeface="Times New Roman"/>
                <a:cs typeface="Times New Roman"/>
              </a:rPr>
              <a:t>unambiguously</a:t>
            </a:r>
            <a:r>
              <a:rPr sz="3400" spc="-114" dirty="0">
                <a:latin typeface="Times New Roman"/>
                <a:cs typeface="Times New Roman"/>
              </a:rPr>
              <a:t> </a:t>
            </a:r>
            <a:r>
              <a:rPr sz="3400" spc="345" dirty="0">
                <a:latin typeface="Times New Roman"/>
                <a:cs typeface="Times New Roman"/>
              </a:rPr>
              <a:t>=</a:t>
            </a:r>
            <a:r>
              <a:rPr sz="3400" spc="-110" dirty="0">
                <a:latin typeface="Times New Roman"/>
                <a:cs typeface="Times New Roman"/>
              </a:rPr>
              <a:t> </a:t>
            </a:r>
            <a:r>
              <a:rPr sz="3400" spc="140" dirty="0">
                <a:latin typeface="Times New Roman"/>
                <a:cs typeface="Times New Roman"/>
              </a:rPr>
              <a:t>NO </a:t>
            </a:r>
            <a:r>
              <a:rPr sz="3400" spc="60" dirty="0">
                <a:latin typeface="Times New Roman"/>
                <a:cs typeface="Times New Roman"/>
              </a:rPr>
              <a:t>GENDER-</a:t>
            </a:r>
            <a:r>
              <a:rPr sz="3400" spc="-10" dirty="0">
                <a:latin typeface="Times New Roman"/>
                <a:cs typeface="Times New Roman"/>
              </a:rPr>
              <a:t>NEUTRAL.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443230" indent="-430530">
              <a:lnSpc>
                <a:spcPct val="100000"/>
              </a:lnSpc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400" i="1" spc="-310" dirty="0">
                <a:latin typeface="Times New Roman"/>
                <a:cs typeface="Times New Roman"/>
              </a:rPr>
              <a:t>man</a:t>
            </a:r>
            <a:r>
              <a:rPr sz="3400" i="1" spc="5" dirty="0">
                <a:latin typeface="Times New Roman"/>
                <a:cs typeface="Times New Roman"/>
              </a:rPr>
              <a:t> </a:t>
            </a:r>
            <a:r>
              <a:rPr sz="3400" i="1" spc="-310" dirty="0">
                <a:latin typeface="Times New Roman"/>
                <a:cs typeface="Times New Roman"/>
              </a:rPr>
              <a:t>and</a:t>
            </a:r>
            <a:r>
              <a:rPr sz="3400" i="1" dirty="0">
                <a:latin typeface="Times New Roman"/>
                <a:cs typeface="Times New Roman"/>
              </a:rPr>
              <a:t> </a:t>
            </a:r>
            <a:r>
              <a:rPr sz="3400" i="1" spc="-380" dirty="0">
                <a:latin typeface="Times New Roman"/>
                <a:cs typeface="Times New Roman"/>
              </a:rPr>
              <a:t>men</a:t>
            </a:r>
            <a:r>
              <a:rPr sz="3400" i="1" spc="10" dirty="0">
                <a:latin typeface="Times New Roman"/>
                <a:cs typeface="Times New Roman"/>
              </a:rPr>
              <a:t> </a:t>
            </a:r>
            <a:r>
              <a:rPr sz="3400" i="1" spc="-355" dirty="0">
                <a:latin typeface="Times New Roman"/>
                <a:cs typeface="Times New Roman"/>
              </a:rPr>
              <a:t>may</a:t>
            </a:r>
            <a:r>
              <a:rPr sz="3400" i="1" spc="10" dirty="0">
                <a:latin typeface="Times New Roman"/>
                <a:cs typeface="Times New Roman"/>
              </a:rPr>
              <a:t> </a:t>
            </a:r>
            <a:r>
              <a:rPr sz="3400" i="1" spc="-434" dirty="0">
                <a:latin typeface="Times New Roman"/>
                <a:cs typeface="Times New Roman"/>
              </a:rPr>
              <a:t>be</a:t>
            </a:r>
            <a:r>
              <a:rPr sz="3400" i="1" spc="5" dirty="0">
                <a:latin typeface="Times New Roman"/>
                <a:cs typeface="Times New Roman"/>
              </a:rPr>
              <a:t> </a:t>
            </a:r>
            <a:r>
              <a:rPr sz="3400" i="1" spc="-385" dirty="0">
                <a:latin typeface="Times New Roman"/>
                <a:cs typeface="Times New Roman"/>
              </a:rPr>
              <a:t>replaced</a:t>
            </a:r>
            <a:r>
              <a:rPr sz="3400" i="1" spc="5" dirty="0">
                <a:latin typeface="Times New Roman"/>
                <a:cs typeface="Times New Roman"/>
              </a:rPr>
              <a:t> </a:t>
            </a:r>
            <a:r>
              <a:rPr sz="3400" i="1" spc="-360" dirty="0">
                <a:latin typeface="Times New Roman"/>
                <a:cs typeface="Times New Roman"/>
              </a:rPr>
              <a:t>by</a:t>
            </a:r>
            <a:r>
              <a:rPr sz="3400" i="1" spc="10" dirty="0">
                <a:latin typeface="Times New Roman"/>
                <a:cs typeface="Times New Roman"/>
              </a:rPr>
              <a:t> </a:t>
            </a:r>
            <a:r>
              <a:rPr sz="3400" i="1" spc="-285" dirty="0">
                <a:latin typeface="Times New Roman"/>
                <a:cs typeface="Times New Roman"/>
              </a:rPr>
              <a:t>human(s)</a:t>
            </a:r>
            <a:r>
              <a:rPr sz="3400" i="1" spc="10" dirty="0">
                <a:latin typeface="Times New Roman"/>
                <a:cs typeface="Times New Roman"/>
              </a:rPr>
              <a:t> </a:t>
            </a:r>
            <a:r>
              <a:rPr sz="3400" i="1" spc="-409" dirty="0">
                <a:latin typeface="Times New Roman"/>
                <a:cs typeface="Times New Roman"/>
              </a:rPr>
              <a:t>or</a:t>
            </a:r>
            <a:r>
              <a:rPr sz="3400" i="1" spc="10" dirty="0">
                <a:latin typeface="Times New Roman"/>
                <a:cs typeface="Times New Roman"/>
              </a:rPr>
              <a:t> </a:t>
            </a:r>
            <a:r>
              <a:rPr sz="3400" i="1" spc="-420" dirty="0">
                <a:latin typeface="Times New Roman"/>
                <a:cs typeface="Times New Roman"/>
              </a:rPr>
              <a:t>people</a:t>
            </a:r>
            <a:endParaRPr sz="3400">
              <a:latin typeface="Times New Roman"/>
              <a:cs typeface="Times New Roman"/>
            </a:endParaRPr>
          </a:p>
          <a:p>
            <a:pPr marL="443230" indent="-43053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400" i="1" spc="-210" dirty="0">
                <a:latin typeface="Times New Roman"/>
                <a:cs typeface="Times New Roman"/>
              </a:rPr>
              <a:t>mankind</a:t>
            </a:r>
            <a:r>
              <a:rPr sz="3400" i="1" spc="15" dirty="0">
                <a:latin typeface="Times New Roman"/>
                <a:cs typeface="Times New Roman"/>
              </a:rPr>
              <a:t> </a:t>
            </a:r>
            <a:r>
              <a:rPr sz="3400" i="1" spc="-355" dirty="0">
                <a:latin typeface="Times New Roman"/>
                <a:cs typeface="Times New Roman"/>
              </a:rPr>
              <a:t>may</a:t>
            </a:r>
            <a:r>
              <a:rPr sz="3400" i="1" spc="25" dirty="0">
                <a:latin typeface="Times New Roman"/>
                <a:cs typeface="Times New Roman"/>
              </a:rPr>
              <a:t> </a:t>
            </a:r>
            <a:r>
              <a:rPr sz="3400" i="1" spc="-434" dirty="0">
                <a:latin typeface="Times New Roman"/>
                <a:cs typeface="Times New Roman"/>
              </a:rPr>
              <a:t>be</a:t>
            </a:r>
            <a:r>
              <a:rPr sz="3400" i="1" spc="25" dirty="0">
                <a:latin typeface="Times New Roman"/>
                <a:cs typeface="Times New Roman"/>
              </a:rPr>
              <a:t> </a:t>
            </a:r>
            <a:r>
              <a:rPr sz="3400" i="1" spc="-385" dirty="0">
                <a:latin typeface="Times New Roman"/>
                <a:cs typeface="Times New Roman"/>
              </a:rPr>
              <a:t>replaced</a:t>
            </a:r>
            <a:r>
              <a:rPr sz="3400" i="1" spc="15" dirty="0">
                <a:latin typeface="Times New Roman"/>
                <a:cs typeface="Times New Roman"/>
              </a:rPr>
              <a:t> </a:t>
            </a:r>
            <a:r>
              <a:rPr sz="3400" i="1" spc="-360" dirty="0">
                <a:latin typeface="Times New Roman"/>
                <a:cs typeface="Times New Roman"/>
              </a:rPr>
              <a:t>by</a:t>
            </a:r>
            <a:r>
              <a:rPr sz="3400" i="1" spc="25" dirty="0">
                <a:latin typeface="Times New Roman"/>
                <a:cs typeface="Times New Roman"/>
              </a:rPr>
              <a:t> </a:t>
            </a:r>
            <a:r>
              <a:rPr sz="3400" i="1" spc="-229" dirty="0">
                <a:latin typeface="Times New Roman"/>
                <a:cs typeface="Times New Roman"/>
              </a:rPr>
              <a:t>humankind</a:t>
            </a:r>
            <a:r>
              <a:rPr sz="3400" i="1" spc="20" dirty="0">
                <a:latin typeface="Times New Roman"/>
                <a:cs typeface="Times New Roman"/>
              </a:rPr>
              <a:t> </a:t>
            </a:r>
            <a:r>
              <a:rPr sz="3400" i="1" spc="-415" dirty="0">
                <a:latin typeface="Times New Roman"/>
                <a:cs typeface="Times New Roman"/>
              </a:rPr>
              <a:t>or</a:t>
            </a:r>
            <a:r>
              <a:rPr sz="3400" i="1" spc="20" dirty="0">
                <a:latin typeface="Times New Roman"/>
                <a:cs typeface="Times New Roman"/>
              </a:rPr>
              <a:t> </a:t>
            </a:r>
            <a:r>
              <a:rPr sz="3400" i="1" spc="-280" dirty="0">
                <a:latin typeface="Times New Roman"/>
                <a:cs typeface="Times New Roman"/>
              </a:rPr>
              <a:t>humanity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1143" y="831596"/>
            <a:ext cx="719328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10"/>
              </a:lnSpc>
              <a:spcBef>
                <a:spcPts val="100"/>
              </a:spcBef>
            </a:pPr>
            <a:r>
              <a:rPr spc="80" dirty="0"/>
              <a:t>GENDER-</a:t>
            </a:r>
            <a:r>
              <a:rPr dirty="0"/>
              <a:t>NEUTRAL</a:t>
            </a:r>
            <a:r>
              <a:rPr spc="275" dirty="0"/>
              <a:t> </a:t>
            </a:r>
            <a:r>
              <a:rPr spc="-25" dirty="0"/>
              <a:t>LANGUAGE</a:t>
            </a:r>
          </a:p>
          <a:p>
            <a:pPr algn="ctr">
              <a:lnSpc>
                <a:spcPts val="4310"/>
              </a:lnSpc>
            </a:pPr>
            <a:r>
              <a:rPr i="1" spc="-355" dirty="0">
                <a:latin typeface="Georgia-BoldItalic"/>
                <a:cs typeface="Georgia-BoldItalic"/>
              </a:rPr>
              <a:t>HONORIFICS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132" y="2455164"/>
            <a:ext cx="8121650" cy="441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230" indent="-43053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43230" algn="l"/>
                <a:tab pos="443865" algn="l"/>
                <a:tab pos="3300729" algn="l"/>
              </a:tabLst>
            </a:pPr>
            <a:r>
              <a:rPr sz="3200" b="1" spc="-215" dirty="0">
                <a:latin typeface="Times New Roman"/>
                <a:cs typeface="Times New Roman"/>
              </a:rPr>
              <a:t>Mr</a:t>
            </a:r>
            <a:r>
              <a:rPr sz="3200" spc="-215" dirty="0">
                <a:latin typeface="Times New Roman"/>
                <a:cs typeface="Times New Roman"/>
              </a:rPr>
              <a:t>: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regardless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70" dirty="0">
                <a:latin typeface="Times New Roman"/>
                <a:cs typeface="Times New Roman"/>
              </a:rPr>
              <a:t>marital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status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43230" marR="545465" indent="-431165">
              <a:lnSpc>
                <a:spcPct val="101299"/>
              </a:lnSpc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200" b="1" dirty="0">
                <a:latin typeface="Times New Roman"/>
                <a:cs typeface="Times New Roman"/>
              </a:rPr>
              <a:t>Miss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b="1" spc="-100" dirty="0">
                <a:latin typeface="Times New Roman"/>
                <a:cs typeface="Times New Roman"/>
              </a:rPr>
              <a:t>Mrs</a:t>
            </a:r>
            <a:r>
              <a:rPr sz="3200" spc="-100" dirty="0">
                <a:latin typeface="Times New Roman"/>
                <a:cs typeface="Times New Roman"/>
              </a:rPr>
              <a:t>: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65" dirty="0">
                <a:latin typeface="Times New Roman"/>
                <a:cs typeface="Times New Roman"/>
              </a:rPr>
              <a:t>woman’s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marital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status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320" dirty="0">
                <a:latin typeface="Times New Roman"/>
                <a:cs typeface="Times New Roman"/>
              </a:rPr>
              <a:t>=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130" dirty="0">
                <a:latin typeface="Times New Roman"/>
                <a:cs typeface="Times New Roman"/>
              </a:rPr>
              <a:t>NO </a:t>
            </a:r>
            <a:r>
              <a:rPr sz="3200" spc="60" dirty="0">
                <a:latin typeface="Times New Roman"/>
                <a:cs typeface="Times New Roman"/>
              </a:rPr>
              <a:t>GENDER-</a:t>
            </a:r>
            <a:r>
              <a:rPr sz="3200" spc="-10" dirty="0">
                <a:latin typeface="Times New Roman"/>
                <a:cs typeface="Times New Roman"/>
              </a:rPr>
              <a:t>NEUTRAL.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443230" marR="5080" indent="-431165">
              <a:lnSpc>
                <a:spcPts val="3820"/>
              </a:lnSpc>
              <a:spcBef>
                <a:spcPts val="5"/>
              </a:spcBef>
              <a:buFont typeface="Arial"/>
              <a:buChar char="•"/>
              <a:tabLst>
                <a:tab pos="443230" algn="l"/>
                <a:tab pos="443865" algn="l"/>
                <a:tab pos="7024370" algn="l"/>
              </a:tabLst>
            </a:pPr>
            <a:r>
              <a:rPr sz="3200" b="1" dirty="0">
                <a:latin typeface="Times New Roman"/>
                <a:cs typeface="Times New Roman"/>
              </a:rPr>
              <a:t>Ms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can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used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women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regardless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90" dirty="0">
                <a:latin typeface="Times New Roman"/>
                <a:cs typeface="Times New Roman"/>
              </a:rPr>
              <a:t>marital </a:t>
            </a:r>
            <a:r>
              <a:rPr sz="3200" spc="-25" dirty="0">
                <a:latin typeface="Times New Roman"/>
                <a:cs typeface="Times New Roman"/>
              </a:rPr>
              <a:t>status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320" dirty="0">
                <a:latin typeface="Times New Roman"/>
                <a:cs typeface="Times New Roman"/>
              </a:rPr>
              <a:t>=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60" dirty="0">
                <a:latin typeface="Times New Roman"/>
                <a:cs typeface="Times New Roman"/>
              </a:rPr>
              <a:t>GENDER-</a:t>
            </a:r>
            <a:r>
              <a:rPr sz="3200" spc="-10" dirty="0">
                <a:latin typeface="Times New Roman"/>
                <a:cs typeface="Times New Roman"/>
              </a:rPr>
              <a:t>NEUTRAL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(only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women)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43230" indent="-430530">
              <a:lnSpc>
                <a:spcPct val="100000"/>
              </a:lnSpc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200" b="1" dirty="0">
                <a:latin typeface="Times New Roman"/>
                <a:cs typeface="Times New Roman"/>
              </a:rPr>
              <a:t>Mx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spc="320" dirty="0">
                <a:latin typeface="Times New Roman"/>
                <a:cs typeface="Times New Roman"/>
              </a:rPr>
              <a:t>=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60" dirty="0">
                <a:latin typeface="Times New Roman"/>
                <a:cs typeface="Times New Roman"/>
              </a:rPr>
              <a:t>GENDER-</a:t>
            </a:r>
            <a:r>
              <a:rPr sz="3200" spc="-10" dirty="0">
                <a:latin typeface="Times New Roman"/>
                <a:cs typeface="Times New Roman"/>
              </a:rPr>
              <a:t>NEUTRAL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100%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8089" y="2792475"/>
            <a:ext cx="5833110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750"/>
              </a:lnSpc>
              <a:spcBef>
                <a:spcPts val="100"/>
              </a:spcBef>
            </a:pPr>
            <a:r>
              <a:rPr sz="4000" dirty="0"/>
              <a:t>PERSONAL</a:t>
            </a:r>
            <a:r>
              <a:rPr sz="4000" spc="-185" dirty="0"/>
              <a:t> </a:t>
            </a:r>
            <a:r>
              <a:rPr sz="4000" spc="-10" dirty="0"/>
              <a:t>VARIATION</a:t>
            </a:r>
            <a:endParaRPr sz="4000"/>
          </a:p>
          <a:p>
            <a:pPr algn="ctr">
              <a:lnSpc>
                <a:spcPts val="4750"/>
              </a:lnSpc>
              <a:tabLst>
                <a:tab pos="980440" algn="l"/>
              </a:tabLst>
            </a:pPr>
            <a:r>
              <a:rPr sz="4000" b="0" spc="-25" dirty="0">
                <a:latin typeface="Times New Roman"/>
                <a:cs typeface="Times New Roman"/>
              </a:rPr>
              <a:t>Ch</a:t>
            </a:r>
            <a:r>
              <a:rPr sz="4000" b="0" spc="-25" dirty="0">
                <a:latin typeface="Arial"/>
                <a:cs typeface="Arial"/>
              </a:rPr>
              <a:t>.</a:t>
            </a:r>
            <a:r>
              <a:rPr sz="4000" b="0" dirty="0">
                <a:latin typeface="Arial"/>
                <a:cs typeface="Arial"/>
              </a:rPr>
              <a:t>	</a:t>
            </a:r>
            <a:r>
              <a:rPr sz="4000" b="0" spc="-25" dirty="0">
                <a:latin typeface="Times New Roman"/>
                <a:cs typeface="Times New Roman"/>
              </a:rPr>
              <a:t>22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14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IDIOLECT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4192523"/>
            <a:ext cx="7726045" cy="197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70" dirty="0">
                <a:latin typeface="Times New Roman"/>
                <a:cs typeface="Times New Roman"/>
              </a:rPr>
              <a:t>idiolect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is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your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own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personal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dialect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469265" marR="5080" indent="-456565">
              <a:lnSpc>
                <a:spcPts val="379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20" dirty="0">
                <a:latin typeface="Times New Roman"/>
                <a:cs typeface="Times New Roman"/>
              </a:rPr>
              <a:t>you’d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0" dirty="0">
                <a:latin typeface="Times New Roman"/>
                <a:cs typeface="Times New Roman"/>
              </a:rPr>
              <a:t>very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14" dirty="0">
                <a:latin typeface="Times New Roman"/>
                <a:cs typeface="Times New Roman"/>
              </a:rPr>
              <a:t>unlikely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ﬁnd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two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people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who </a:t>
            </a:r>
            <a:r>
              <a:rPr sz="3200" dirty="0">
                <a:latin typeface="Times New Roman"/>
                <a:cs typeface="Times New Roman"/>
              </a:rPr>
              <a:t>had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120" dirty="0">
                <a:latin typeface="Times New Roman"/>
                <a:cs typeface="Times New Roman"/>
              </a:rPr>
              <a:t>exactly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same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95" dirty="0">
                <a:latin typeface="Times New Roman"/>
                <a:cs typeface="Times New Roman"/>
              </a:rPr>
              <a:t>way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65" dirty="0">
                <a:latin typeface="Times New Roman"/>
                <a:cs typeface="Times New Roman"/>
              </a:rPr>
              <a:t> using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language.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0563" y="784496"/>
            <a:ext cx="3535679" cy="2904490"/>
            <a:chOff x="900563" y="784496"/>
            <a:chExt cx="3535679" cy="29044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087" y="794021"/>
              <a:ext cx="3516071" cy="28852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5325" y="789259"/>
              <a:ext cx="3526154" cy="2894965"/>
            </a:xfrm>
            <a:custGeom>
              <a:avLst/>
              <a:gdLst/>
              <a:ahLst/>
              <a:cxnLst/>
              <a:rect l="l" t="t" r="r" b="b"/>
              <a:pathLst>
                <a:path w="3526154" h="2894965">
                  <a:moveTo>
                    <a:pt x="0" y="0"/>
                  </a:moveTo>
                  <a:lnTo>
                    <a:pt x="3525597" y="0"/>
                  </a:lnTo>
                  <a:lnTo>
                    <a:pt x="3525597" y="2894772"/>
                  </a:lnTo>
                  <a:lnTo>
                    <a:pt x="0" y="28947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32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DEVIANCE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95300" marR="74930" indent="-456565">
              <a:lnSpc>
                <a:spcPts val="3820"/>
              </a:lnSpc>
              <a:spcBef>
                <a:spcPts val="240"/>
              </a:spcBef>
              <a:buFont typeface="Arial"/>
              <a:buChar char="•"/>
              <a:tabLst>
                <a:tab pos="495300" algn="l"/>
                <a:tab pos="495934" algn="l"/>
              </a:tabLst>
            </a:pPr>
            <a:r>
              <a:rPr spc="-20" dirty="0"/>
              <a:t>When</a:t>
            </a:r>
            <a:r>
              <a:rPr spc="-95" dirty="0"/>
              <a:t> </a:t>
            </a:r>
            <a:r>
              <a:rPr dirty="0"/>
              <a:t>a</a:t>
            </a:r>
            <a:r>
              <a:rPr spc="-95" dirty="0"/>
              <a:t> </a:t>
            </a:r>
            <a:r>
              <a:rPr spc="-30" dirty="0"/>
              <a:t>sentence</a:t>
            </a:r>
            <a:r>
              <a:rPr spc="-90" dirty="0"/>
              <a:t> </a:t>
            </a:r>
            <a:r>
              <a:rPr spc="-50" dirty="0"/>
              <a:t>breaks</a:t>
            </a:r>
            <a:r>
              <a:rPr spc="-95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spc="-60" dirty="0"/>
              <a:t>rules</a:t>
            </a:r>
            <a:r>
              <a:rPr spc="-95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spc="-10" dirty="0"/>
              <a:t>English </a:t>
            </a:r>
            <a:r>
              <a:rPr spc="-105" dirty="0"/>
              <a:t>language</a:t>
            </a:r>
            <a:r>
              <a:rPr spc="-95" dirty="0"/>
              <a:t> </a:t>
            </a:r>
            <a:r>
              <a:rPr spc="-90" dirty="0"/>
              <a:t>we</a:t>
            </a:r>
            <a:r>
              <a:rPr spc="-85" dirty="0"/>
              <a:t> </a:t>
            </a:r>
            <a:r>
              <a:rPr spc="-125" dirty="0"/>
              <a:t>call</a:t>
            </a:r>
            <a:r>
              <a:rPr spc="-75" dirty="0"/>
              <a:t> </a:t>
            </a:r>
            <a:r>
              <a:rPr dirty="0"/>
              <a:t>it</a:t>
            </a:r>
            <a:r>
              <a:rPr spc="-80" dirty="0"/>
              <a:t> </a:t>
            </a:r>
            <a:r>
              <a:rPr spc="-10" dirty="0"/>
              <a:t>deviant.</a:t>
            </a:r>
          </a:p>
          <a:p>
            <a:pPr marL="26034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50"/>
          </a:p>
          <a:p>
            <a:pPr marL="495300" marR="198120" indent="-456565">
              <a:lnSpc>
                <a:spcPts val="3820"/>
              </a:lnSpc>
              <a:buFont typeface="Arial"/>
              <a:buChar char="•"/>
              <a:tabLst>
                <a:tab pos="495300" algn="l"/>
                <a:tab pos="495934" algn="l"/>
              </a:tabLst>
            </a:pPr>
            <a:r>
              <a:rPr dirty="0"/>
              <a:t>To</a:t>
            </a:r>
            <a:r>
              <a:rPr spc="-114" dirty="0"/>
              <a:t> </a:t>
            </a:r>
            <a:r>
              <a:rPr dirty="0"/>
              <a:t>count</a:t>
            </a:r>
            <a:r>
              <a:rPr spc="-110" dirty="0"/>
              <a:t> </a:t>
            </a:r>
            <a:r>
              <a:rPr spc="-20" dirty="0"/>
              <a:t>as</a:t>
            </a:r>
            <a:r>
              <a:rPr spc="-114" dirty="0"/>
              <a:t> </a:t>
            </a:r>
            <a:r>
              <a:rPr spc="-50" dirty="0"/>
              <a:t>deviant,</a:t>
            </a:r>
            <a:r>
              <a:rPr spc="-120" dirty="0"/>
              <a:t> </a:t>
            </a:r>
            <a:r>
              <a:rPr dirty="0"/>
              <a:t>a</a:t>
            </a:r>
            <a:r>
              <a:rPr spc="-114" dirty="0"/>
              <a:t> </a:t>
            </a:r>
            <a:r>
              <a:rPr spc="-30" dirty="0"/>
              <a:t>sentence</a:t>
            </a:r>
            <a:r>
              <a:rPr spc="-110" dirty="0"/>
              <a:t> </a:t>
            </a:r>
            <a:r>
              <a:rPr spc="-45" dirty="0"/>
              <a:t>doesn’t</a:t>
            </a:r>
            <a:r>
              <a:rPr spc="-114" dirty="0"/>
              <a:t> </a:t>
            </a:r>
            <a:r>
              <a:rPr spc="-45" dirty="0"/>
              <a:t>have</a:t>
            </a:r>
            <a:r>
              <a:rPr spc="-110" dirty="0"/>
              <a:t> </a:t>
            </a:r>
            <a:r>
              <a:rPr spc="-25" dirty="0"/>
              <a:t>to </a:t>
            </a:r>
            <a:r>
              <a:rPr dirty="0"/>
              <a:t>be</a:t>
            </a:r>
            <a:r>
              <a:rPr spc="-130" dirty="0"/>
              <a:t> </a:t>
            </a:r>
            <a:r>
              <a:rPr dirty="0"/>
              <a:t>a</a:t>
            </a:r>
            <a:r>
              <a:rPr spc="-135" dirty="0"/>
              <a:t> </a:t>
            </a:r>
            <a:r>
              <a:rPr dirty="0"/>
              <a:t>total</a:t>
            </a:r>
            <a:r>
              <a:rPr spc="-125" dirty="0"/>
              <a:t> </a:t>
            </a:r>
            <a:r>
              <a:rPr spc="-20" dirty="0"/>
              <a:t>mess!</a:t>
            </a:r>
          </a:p>
          <a:p>
            <a:pPr marL="26034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350"/>
          </a:p>
          <a:p>
            <a:pPr marL="495300" marR="5080" indent="-456565">
              <a:lnSpc>
                <a:spcPts val="3790"/>
              </a:lnSpc>
              <a:buFont typeface="Arial"/>
              <a:buChar char="•"/>
              <a:tabLst>
                <a:tab pos="495300" algn="l"/>
                <a:tab pos="495934" algn="l"/>
              </a:tabLst>
            </a:pPr>
            <a:r>
              <a:rPr spc="-50" dirty="0"/>
              <a:t>Deviance</a:t>
            </a:r>
            <a:r>
              <a:rPr spc="-130" dirty="0"/>
              <a:t> </a:t>
            </a:r>
            <a:r>
              <a:rPr spc="-55" dirty="0"/>
              <a:t>is</a:t>
            </a:r>
            <a:r>
              <a:rPr spc="-135" dirty="0"/>
              <a:t> </a:t>
            </a:r>
            <a:r>
              <a:rPr spc="-35" dirty="0"/>
              <a:t>quite</a:t>
            </a:r>
            <a:r>
              <a:rPr spc="-130" dirty="0"/>
              <a:t> </a:t>
            </a:r>
            <a:r>
              <a:rPr dirty="0"/>
              <a:t>common</a:t>
            </a:r>
            <a:r>
              <a:rPr spc="-130" dirty="0"/>
              <a:t> </a:t>
            </a:r>
            <a:r>
              <a:rPr dirty="0"/>
              <a:t>in</a:t>
            </a:r>
            <a:r>
              <a:rPr spc="-130" dirty="0"/>
              <a:t> </a:t>
            </a:r>
            <a:r>
              <a:rPr spc="-30" dirty="0"/>
              <a:t>speech</a:t>
            </a:r>
            <a:r>
              <a:rPr spc="-130" dirty="0"/>
              <a:t> </a:t>
            </a:r>
            <a:r>
              <a:rPr spc="-20" dirty="0"/>
              <a:t>(more</a:t>
            </a:r>
            <a:r>
              <a:rPr spc="-130" dirty="0"/>
              <a:t> </a:t>
            </a:r>
            <a:r>
              <a:rPr spc="-20" dirty="0"/>
              <a:t>than </a:t>
            </a:r>
            <a:r>
              <a:rPr spc="-10" dirty="0"/>
              <a:t>writing).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121" y="2345635"/>
            <a:ext cx="8655545" cy="22661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7359" y="2340873"/>
            <a:ext cx="8665210" cy="22758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639445">
              <a:lnSpc>
                <a:spcPct val="100000"/>
              </a:lnSpc>
              <a:spcBef>
                <a:spcPts val="85"/>
              </a:spcBef>
            </a:pPr>
            <a:r>
              <a:rPr sz="3200" b="1" spc="-35" dirty="0">
                <a:latin typeface="Times New Roman"/>
                <a:cs typeface="Times New Roman"/>
              </a:rPr>
              <a:t>*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/>
              <a:cs typeface="Times New Roman"/>
            </a:endParaRPr>
          </a:p>
          <a:p>
            <a:pPr marL="612775">
              <a:lnSpc>
                <a:spcPct val="100000"/>
              </a:lnSpc>
            </a:pPr>
            <a:r>
              <a:rPr sz="3200" b="1" spc="-35" dirty="0">
                <a:latin typeface="Times New Roman"/>
                <a:cs typeface="Times New Roman"/>
              </a:rPr>
              <a:t>*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4475" y="1713359"/>
            <a:ext cx="7097395" cy="5005070"/>
            <a:chOff x="1514475" y="1713359"/>
            <a:chExt cx="7097395" cy="5005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722884"/>
              <a:ext cx="7077764" cy="49858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19237" y="1718122"/>
              <a:ext cx="7087870" cy="4995545"/>
            </a:xfrm>
            <a:custGeom>
              <a:avLst/>
              <a:gdLst/>
              <a:ahLst/>
              <a:cxnLst/>
              <a:rect l="l" t="t" r="r" b="b"/>
              <a:pathLst>
                <a:path w="7087870" h="4995545">
                  <a:moveTo>
                    <a:pt x="0" y="0"/>
                  </a:moveTo>
                  <a:lnTo>
                    <a:pt x="7087290" y="0"/>
                  </a:lnTo>
                  <a:lnTo>
                    <a:pt x="7087290" y="4995417"/>
                  </a:lnTo>
                  <a:lnTo>
                    <a:pt x="0" y="499541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STANDARD</a:t>
            </a:r>
            <a:r>
              <a:rPr sz="2800" spc="25" dirty="0"/>
              <a:t> </a:t>
            </a:r>
            <a:r>
              <a:rPr sz="2800" spc="-145" dirty="0"/>
              <a:t>VS</a:t>
            </a:r>
            <a:r>
              <a:rPr sz="2800" spc="30" dirty="0"/>
              <a:t> </a:t>
            </a:r>
            <a:r>
              <a:rPr sz="2800" spc="165" dirty="0"/>
              <a:t>NON-</a:t>
            </a:r>
            <a:r>
              <a:rPr sz="2800" dirty="0"/>
              <a:t>STANDARD</a:t>
            </a:r>
            <a:r>
              <a:rPr sz="2800" spc="30" dirty="0"/>
              <a:t> </a:t>
            </a:r>
            <a:r>
              <a:rPr sz="2800" spc="-10" dirty="0"/>
              <a:t>ENGLISH</a:t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886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PLAYING</a:t>
            </a:r>
            <a:r>
              <a:rPr spc="-95" dirty="0"/>
              <a:t> </a:t>
            </a:r>
            <a:r>
              <a:rPr dirty="0"/>
              <a:t>WITH</a:t>
            </a:r>
            <a:r>
              <a:rPr spc="-100" dirty="0"/>
              <a:t> </a:t>
            </a:r>
            <a:r>
              <a:rPr spc="-10" dirty="0"/>
              <a:t>LANGUAGE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3622547"/>
            <a:ext cx="8202295" cy="29514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265" marR="128905" indent="-456565">
              <a:lnSpc>
                <a:spcPct val="101299"/>
              </a:lnSpc>
              <a:spcBef>
                <a:spcPts val="5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14" dirty="0">
                <a:latin typeface="Times New Roman"/>
                <a:cs typeface="Times New Roman"/>
              </a:rPr>
              <a:t>We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20" dirty="0">
                <a:latin typeface="Times New Roman"/>
                <a:cs typeface="Times New Roman"/>
              </a:rPr>
              <a:t>play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with</a:t>
            </a:r>
            <a:r>
              <a:rPr sz="3200" spc="-165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Times New Roman"/>
                <a:cs typeface="Times New Roman"/>
              </a:rPr>
              <a:t>language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when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we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manipulate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as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source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enjoyment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320" dirty="0">
                <a:latin typeface="Times New Roman"/>
                <a:cs typeface="Times New Roman"/>
              </a:rPr>
              <a:t>=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fun.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marR="5080" indent="-456565">
              <a:lnSpc>
                <a:spcPct val="991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60" dirty="0">
                <a:latin typeface="Times New Roman"/>
                <a:cs typeface="Times New Roman"/>
              </a:rPr>
              <a:t>“Manipulate”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its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literal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meaning: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we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take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some </a:t>
            </a:r>
            <a:r>
              <a:rPr sz="3200" spc="-95" dirty="0">
                <a:latin typeface="Times New Roman"/>
                <a:cs typeface="Times New Roman"/>
              </a:rPr>
              <a:t>linguistic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features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make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them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what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we </a:t>
            </a:r>
            <a:r>
              <a:rPr sz="3200" spc="-20" dirty="0">
                <a:latin typeface="Times New Roman"/>
                <a:cs typeface="Times New Roman"/>
              </a:rPr>
              <a:t>want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(breaking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rules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language).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04787" y="1501222"/>
            <a:ext cx="3285490" cy="1755139"/>
            <a:chOff x="3304787" y="1501222"/>
            <a:chExt cx="3285490" cy="175513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4312" y="1510748"/>
              <a:ext cx="3265943" cy="173603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09550" y="1505985"/>
              <a:ext cx="3275965" cy="1745614"/>
            </a:xfrm>
            <a:custGeom>
              <a:avLst/>
              <a:gdLst/>
              <a:ahLst/>
              <a:cxnLst/>
              <a:rect l="l" t="t" r="r" b="b"/>
              <a:pathLst>
                <a:path w="3275965" h="1745614">
                  <a:moveTo>
                    <a:pt x="0" y="0"/>
                  </a:moveTo>
                  <a:lnTo>
                    <a:pt x="3275468" y="0"/>
                  </a:lnTo>
                  <a:lnTo>
                    <a:pt x="3275468" y="1745561"/>
                  </a:lnTo>
                  <a:lnTo>
                    <a:pt x="0" y="17455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3470" y="2044560"/>
            <a:ext cx="7581900" cy="4167504"/>
            <a:chOff x="1383470" y="2044560"/>
            <a:chExt cx="7581900" cy="41675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995" y="2054085"/>
              <a:ext cx="7562850" cy="414793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8233" y="2049322"/>
              <a:ext cx="7572375" cy="4157979"/>
            </a:xfrm>
            <a:custGeom>
              <a:avLst/>
              <a:gdLst/>
              <a:ahLst/>
              <a:cxnLst/>
              <a:rect l="l" t="t" r="r" b="b"/>
              <a:pathLst>
                <a:path w="7572375" h="4157979">
                  <a:moveTo>
                    <a:pt x="0" y="0"/>
                  </a:moveTo>
                  <a:lnTo>
                    <a:pt x="7572375" y="0"/>
                  </a:lnTo>
                  <a:lnTo>
                    <a:pt x="7572375" y="4157456"/>
                  </a:lnTo>
                  <a:lnTo>
                    <a:pt x="0" y="41574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1521" y="769620"/>
            <a:ext cx="5499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/>
              <a:t>REAL</a:t>
            </a:r>
            <a:r>
              <a:rPr sz="4400" spc="-105" dirty="0"/>
              <a:t> </a:t>
            </a:r>
            <a:r>
              <a:rPr sz="4400" spc="400" dirty="0"/>
              <a:t>+</a:t>
            </a:r>
            <a:r>
              <a:rPr sz="4400" spc="-105" dirty="0"/>
              <a:t> </a:t>
            </a:r>
            <a:r>
              <a:rPr sz="4400" spc="-10" dirty="0"/>
              <a:t>RELATIONS</a:t>
            </a:r>
            <a:endParaRPr sz="4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6052" y="788923"/>
            <a:ext cx="1425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JOKES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18716"/>
            <a:ext cx="7855584" cy="197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65" dirty="0">
                <a:latin typeface="Times New Roman"/>
                <a:cs typeface="Times New Roman"/>
              </a:rPr>
              <a:t>said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done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35" dirty="0">
                <a:latin typeface="Times New Roman"/>
                <a:cs typeface="Times New Roman"/>
              </a:rPr>
              <a:t> provoke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laughter.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69265" marR="5080" indent="-456565">
              <a:lnSpc>
                <a:spcPct val="101299"/>
              </a:lnSpc>
              <a:buFont typeface="Arial"/>
              <a:buChar char="•"/>
              <a:tabLst>
                <a:tab pos="469265" algn="l"/>
                <a:tab pos="469900" algn="l"/>
                <a:tab pos="3211830" algn="l"/>
              </a:tabLst>
            </a:pPr>
            <a:r>
              <a:rPr sz="3200" spc="-120" dirty="0">
                <a:latin typeface="Times New Roman"/>
                <a:cs typeface="Times New Roman"/>
              </a:rPr>
              <a:t>especially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brief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oral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narrative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with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climactic </a:t>
            </a:r>
            <a:r>
              <a:rPr sz="3200" dirty="0">
                <a:latin typeface="Times New Roman"/>
                <a:cs typeface="Times New Roman"/>
              </a:rPr>
              <a:t>humorous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twist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8828" y="5323332"/>
            <a:ext cx="2006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Times New Roman"/>
                <a:cs typeface="Times New Roman"/>
              </a:rPr>
              <a:t>EXAMPLE: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39944" y="3899866"/>
            <a:ext cx="3795395" cy="2851150"/>
            <a:chOff x="5139944" y="3899866"/>
            <a:chExt cx="3795395" cy="28511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9468" y="3909391"/>
              <a:ext cx="3775765" cy="28318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44706" y="3904629"/>
              <a:ext cx="3785870" cy="2841625"/>
            </a:xfrm>
            <a:custGeom>
              <a:avLst/>
              <a:gdLst/>
              <a:ahLst/>
              <a:cxnLst/>
              <a:rect l="l" t="t" r="r" b="b"/>
              <a:pathLst>
                <a:path w="3785870" h="2841625">
                  <a:moveTo>
                    <a:pt x="0" y="0"/>
                  </a:moveTo>
                  <a:lnTo>
                    <a:pt x="3785291" y="0"/>
                  </a:lnTo>
                  <a:lnTo>
                    <a:pt x="3785291" y="2841349"/>
                  </a:lnTo>
                  <a:lnTo>
                    <a:pt x="0" y="28413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9790">
              <a:lnSpc>
                <a:spcPct val="100000"/>
              </a:lnSpc>
              <a:spcBef>
                <a:spcPts val="100"/>
              </a:spcBef>
            </a:pPr>
            <a:r>
              <a:rPr dirty="0"/>
              <a:t>DIALECT</a:t>
            </a:r>
            <a:r>
              <a:rPr spc="-145" dirty="0"/>
              <a:t> </a:t>
            </a:r>
            <a:r>
              <a:rPr spc="40" dirty="0"/>
              <a:t>HUMOR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57673" y="3247194"/>
            <a:ext cx="4740910" cy="3560445"/>
            <a:chOff x="4257673" y="3247194"/>
            <a:chExt cx="4740910" cy="35604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8" y="3256720"/>
              <a:ext cx="4721639" cy="35412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2436" y="3251956"/>
              <a:ext cx="4731385" cy="3550920"/>
            </a:xfrm>
            <a:custGeom>
              <a:avLst/>
              <a:gdLst/>
              <a:ahLst/>
              <a:cxnLst/>
              <a:rect l="l" t="t" r="r" b="b"/>
              <a:pathLst>
                <a:path w="4731384" h="3550920">
                  <a:moveTo>
                    <a:pt x="0" y="0"/>
                  </a:moveTo>
                  <a:lnTo>
                    <a:pt x="4731164" y="0"/>
                  </a:lnTo>
                  <a:lnTo>
                    <a:pt x="4731164" y="3550754"/>
                  </a:lnTo>
                  <a:lnTo>
                    <a:pt x="0" y="35507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63428" y="1918716"/>
            <a:ext cx="8319134" cy="389127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94665" marR="30480" indent="-456565">
              <a:lnSpc>
                <a:spcPct val="99100"/>
              </a:lnSpc>
              <a:spcBef>
                <a:spcPts val="135"/>
              </a:spcBef>
              <a:buFont typeface="Arial"/>
              <a:buChar char="•"/>
              <a:tabLst>
                <a:tab pos="494665" algn="l"/>
                <a:tab pos="495300" algn="l"/>
                <a:tab pos="4924425" algn="l"/>
              </a:tabLst>
            </a:pPr>
            <a:r>
              <a:rPr sz="3200" spc="-105" dirty="0">
                <a:latin typeface="Times New Roman"/>
                <a:cs typeface="Times New Roman"/>
              </a:rPr>
              <a:t>Regional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Times New Roman"/>
                <a:cs typeface="Times New Roman"/>
              </a:rPr>
              <a:t>dialects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25" dirty="0">
                <a:latin typeface="Times New Roman"/>
                <a:cs typeface="Times New Roman"/>
              </a:rPr>
              <a:t>(especially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England)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class </a:t>
            </a:r>
            <a:r>
              <a:rPr sz="3200" spc="-80" dirty="0">
                <a:latin typeface="Times New Roman"/>
                <a:cs typeface="Times New Roman"/>
              </a:rPr>
              <a:t>dialects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are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rich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source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conversational </a:t>
            </a:r>
            <a:r>
              <a:rPr sz="3200" spc="-100" dirty="0">
                <a:latin typeface="Times New Roman"/>
                <a:cs typeface="Times New Roman"/>
              </a:rPr>
              <a:t>language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play.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250">
              <a:latin typeface="Times New Roman"/>
              <a:cs typeface="Times New Roman"/>
            </a:endParaRPr>
          </a:p>
          <a:p>
            <a:pPr marL="473709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BRT</a:t>
            </a:r>
            <a:r>
              <a:rPr sz="3600" spc="-13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/flaʊə</a:t>
            </a:r>
            <a:r>
              <a:rPr sz="3600" spc="-15" baseline="25462" dirty="0">
                <a:latin typeface="Arial"/>
                <a:cs typeface="Arial"/>
              </a:rPr>
              <a:t>r</a:t>
            </a:r>
            <a:r>
              <a:rPr sz="3600" spc="-10" dirty="0">
                <a:latin typeface="Arial"/>
                <a:cs typeface="Arial"/>
              </a:rPr>
              <a:t>/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Arial"/>
              <a:cs typeface="Arial"/>
            </a:endParaRPr>
          </a:p>
          <a:p>
            <a:pPr marL="473709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Arial"/>
                <a:cs typeface="Arial"/>
              </a:rPr>
              <a:t>AM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/ˈflaʊ.ɚ/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4965" y="788923"/>
            <a:ext cx="3587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NONCE</a:t>
            </a:r>
            <a:r>
              <a:rPr dirty="0"/>
              <a:t> </a:t>
            </a:r>
            <a:r>
              <a:rPr spc="-50" dirty="0"/>
              <a:t>WORDS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18716"/>
            <a:ext cx="779145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New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words,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created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‘for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particular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occasion’.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69265" marR="499109" indent="-456565">
              <a:lnSpc>
                <a:spcPct val="101299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20" dirty="0">
                <a:latin typeface="Times New Roman"/>
                <a:cs typeface="Times New Roman"/>
              </a:rPr>
              <a:t>When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word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is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tip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tongue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an </a:t>
            </a:r>
            <a:r>
              <a:rPr sz="3200" spc="-30" dirty="0">
                <a:latin typeface="Times New Roman"/>
                <a:cs typeface="Times New Roman"/>
              </a:rPr>
              <a:t>invented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word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get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our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meaning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across.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45" dirty="0">
                <a:latin typeface="Times New Roman"/>
                <a:cs typeface="Times New Roman"/>
              </a:rPr>
              <a:t>EXAMPLE: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“She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10" dirty="0">
                <a:latin typeface="Times New Roman"/>
                <a:cs typeface="Times New Roman"/>
              </a:rPr>
              <a:t>was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too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…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30" dirty="0">
                <a:latin typeface="Times New Roman"/>
                <a:cs typeface="Times New Roman"/>
              </a:rPr>
              <a:t>Jack-</a:t>
            </a:r>
            <a:r>
              <a:rPr sz="3200" spc="-75" dirty="0">
                <a:latin typeface="Times New Roman"/>
                <a:cs typeface="Times New Roman"/>
              </a:rPr>
              <a:t>in-</a:t>
            </a:r>
            <a:r>
              <a:rPr sz="3200" spc="-35" dirty="0">
                <a:latin typeface="Times New Roman"/>
                <a:cs typeface="Times New Roman"/>
              </a:rPr>
              <a:t>the-</a:t>
            </a:r>
            <a:r>
              <a:rPr sz="3200" spc="-10" dirty="0">
                <a:latin typeface="Times New Roman"/>
                <a:cs typeface="Times New Roman"/>
              </a:rPr>
              <a:t>boxy”.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68561" y="5180891"/>
            <a:ext cx="2973705" cy="1650364"/>
            <a:chOff x="3568561" y="5180891"/>
            <a:chExt cx="2973705" cy="165036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8086" y="5190416"/>
              <a:ext cx="2954235" cy="16312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73324" y="5185654"/>
              <a:ext cx="2964180" cy="1640839"/>
            </a:xfrm>
            <a:custGeom>
              <a:avLst/>
              <a:gdLst/>
              <a:ahLst/>
              <a:cxnLst/>
              <a:rect l="l" t="t" r="r" b="b"/>
              <a:pathLst>
                <a:path w="2964179" h="1640840">
                  <a:moveTo>
                    <a:pt x="0" y="0"/>
                  </a:moveTo>
                  <a:lnTo>
                    <a:pt x="2963761" y="0"/>
                  </a:lnTo>
                  <a:lnTo>
                    <a:pt x="2963761" y="1640801"/>
                  </a:lnTo>
                  <a:lnTo>
                    <a:pt x="0" y="16408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6744" y="688305"/>
            <a:ext cx="4271645" cy="6263640"/>
            <a:chOff x="2886744" y="688305"/>
            <a:chExt cx="4271645" cy="6263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6269" y="697830"/>
              <a:ext cx="4251976" cy="62443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91507" y="693068"/>
              <a:ext cx="4262120" cy="6254115"/>
            </a:xfrm>
            <a:custGeom>
              <a:avLst/>
              <a:gdLst/>
              <a:ahLst/>
              <a:cxnLst/>
              <a:rect l="l" t="t" r="r" b="b"/>
              <a:pathLst>
                <a:path w="4262120" h="6254115">
                  <a:moveTo>
                    <a:pt x="0" y="0"/>
                  </a:moveTo>
                  <a:lnTo>
                    <a:pt x="4261502" y="0"/>
                  </a:lnTo>
                  <a:lnTo>
                    <a:pt x="4261502" y="6253915"/>
                  </a:lnTo>
                  <a:lnTo>
                    <a:pt x="0" y="62539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1565">
              <a:lnSpc>
                <a:spcPct val="100000"/>
              </a:lnSpc>
              <a:spcBef>
                <a:spcPts val="100"/>
              </a:spcBef>
            </a:pPr>
            <a:r>
              <a:rPr spc="215" dirty="0"/>
              <a:t>NON-</a:t>
            </a:r>
            <a:r>
              <a:rPr dirty="0"/>
              <a:t>STANDARD</a:t>
            </a:r>
            <a:r>
              <a:rPr spc="95" dirty="0"/>
              <a:t> </a:t>
            </a:r>
            <a:r>
              <a:rPr spc="40" dirty="0"/>
              <a:t>ENGLISH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18716"/>
            <a:ext cx="8139430" cy="34366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69265" marR="5080" indent="-456565">
              <a:lnSpc>
                <a:spcPct val="99100"/>
              </a:lnSpc>
              <a:spcBef>
                <a:spcPts val="13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20" dirty="0">
                <a:latin typeface="Times New Roman"/>
                <a:cs typeface="Times New Roman"/>
              </a:rPr>
              <a:t>When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people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don’t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speak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write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according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rules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standard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English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320" dirty="0">
                <a:latin typeface="Times New Roman"/>
                <a:cs typeface="Times New Roman"/>
              </a:rPr>
              <a:t>=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40" dirty="0">
                <a:latin typeface="Times New Roman"/>
                <a:cs typeface="Times New Roman"/>
              </a:rPr>
              <a:t>it’s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non-</a:t>
            </a:r>
            <a:r>
              <a:rPr sz="3200" spc="-10" dirty="0">
                <a:latin typeface="Times New Roman"/>
                <a:cs typeface="Times New Roman"/>
              </a:rPr>
              <a:t>standard English.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70" dirty="0">
                <a:latin typeface="Times New Roman"/>
                <a:cs typeface="Times New Roman"/>
              </a:rPr>
              <a:t>SUBSTANDARD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(not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polite).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latin typeface="Times New Roman"/>
                <a:cs typeface="Times New Roman"/>
              </a:rPr>
              <a:t>SLANG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895">
              <a:lnSpc>
                <a:spcPct val="100000"/>
              </a:lnSpc>
              <a:spcBef>
                <a:spcPts val="100"/>
              </a:spcBef>
            </a:pPr>
            <a:r>
              <a:rPr sz="3700" dirty="0"/>
              <a:t>AMERICAN</a:t>
            </a:r>
            <a:r>
              <a:rPr sz="3700" spc="40" dirty="0"/>
              <a:t> </a:t>
            </a:r>
            <a:r>
              <a:rPr sz="3700" spc="-105" dirty="0"/>
              <a:t>VS</a:t>
            </a:r>
            <a:r>
              <a:rPr sz="3700" spc="35" dirty="0"/>
              <a:t> </a:t>
            </a:r>
            <a:r>
              <a:rPr sz="3700" dirty="0"/>
              <a:t>BRITISH</a:t>
            </a:r>
            <a:r>
              <a:rPr sz="3700" spc="55" dirty="0"/>
              <a:t> </a:t>
            </a:r>
            <a:r>
              <a:rPr sz="3700" spc="-10" dirty="0"/>
              <a:t>SLANG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988828" y="1931923"/>
            <a:ext cx="7997825" cy="49695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b="1" spc="-145" dirty="0">
                <a:latin typeface="Times New Roman"/>
                <a:cs typeface="Times New Roman"/>
              </a:rPr>
              <a:t>AM</a:t>
            </a:r>
            <a:r>
              <a:rPr sz="3600" b="1" spc="-8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“The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spc="-114" dirty="0">
                <a:latin typeface="Times New Roman"/>
                <a:cs typeface="Times New Roman"/>
              </a:rPr>
              <a:t>John”:</a:t>
            </a:r>
            <a:r>
              <a:rPr sz="3600" b="1" spc="-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50" dirty="0">
                <a:latin typeface="Times New Roman"/>
                <a:cs typeface="Times New Roman"/>
              </a:rPr>
              <a:t>informal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name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for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“the </a:t>
            </a:r>
            <a:r>
              <a:rPr sz="3600" spc="-10" dirty="0">
                <a:latin typeface="Times New Roman"/>
                <a:cs typeface="Times New Roman"/>
              </a:rPr>
              <a:t>toilet”</a:t>
            </a:r>
            <a:endParaRPr sz="3600">
              <a:latin typeface="Times New Roman"/>
              <a:cs typeface="Times New Roman"/>
            </a:endParaRPr>
          </a:p>
          <a:p>
            <a:pPr marL="606425" indent="-593725">
              <a:lnSpc>
                <a:spcPts val="4150"/>
              </a:lnSpc>
              <a:buFont typeface="Arial"/>
              <a:buChar char="•"/>
              <a:tabLst>
                <a:tab pos="606425" algn="l"/>
                <a:tab pos="607060" algn="l"/>
              </a:tabLst>
            </a:pPr>
            <a:r>
              <a:rPr sz="3600" spc="-110" dirty="0">
                <a:latin typeface="Times New Roman"/>
                <a:cs typeface="Times New Roman"/>
              </a:rPr>
              <a:t>e.g.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spc="-80" dirty="0">
                <a:latin typeface="Times New Roman"/>
                <a:cs typeface="Times New Roman"/>
              </a:rPr>
              <a:t>Sarah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ran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45" dirty="0">
                <a:latin typeface="Times New Roman"/>
                <a:cs typeface="Times New Roman"/>
              </a:rPr>
              <a:t>straight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i="1" spc="-330" dirty="0">
                <a:latin typeface="Times New Roman"/>
                <a:cs typeface="Times New Roman"/>
              </a:rPr>
              <a:t>the</a:t>
            </a:r>
            <a:r>
              <a:rPr sz="3600" i="1" dirty="0">
                <a:latin typeface="Times New Roman"/>
                <a:cs typeface="Times New Roman"/>
              </a:rPr>
              <a:t> </a:t>
            </a:r>
            <a:r>
              <a:rPr sz="3600" i="1" spc="-385" dirty="0">
                <a:latin typeface="Times New Roman"/>
                <a:cs typeface="Times New Roman"/>
              </a:rPr>
              <a:t>John</a:t>
            </a:r>
            <a:r>
              <a:rPr sz="3600" i="1" spc="-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after</a:t>
            </a:r>
            <a:endParaRPr sz="3600">
              <a:latin typeface="Times New Roman"/>
              <a:cs typeface="Times New Roman"/>
            </a:endParaRPr>
          </a:p>
          <a:p>
            <a:pPr marL="607060">
              <a:lnSpc>
                <a:spcPct val="100000"/>
              </a:lnSpc>
              <a:spcBef>
                <a:spcPts val="95"/>
              </a:spcBef>
            </a:pP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40" dirty="0">
                <a:latin typeface="Times New Roman"/>
                <a:cs typeface="Times New Roman"/>
              </a:rPr>
              <a:t>long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trip.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 marR="824230">
              <a:lnSpc>
                <a:spcPts val="4300"/>
              </a:lnSpc>
            </a:pPr>
            <a:r>
              <a:rPr sz="3600" b="1" dirty="0">
                <a:latin typeface="Times New Roman"/>
                <a:cs typeface="Times New Roman"/>
              </a:rPr>
              <a:t>BRT</a:t>
            </a:r>
            <a:r>
              <a:rPr sz="3600" b="1" spc="-114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Times New Roman"/>
                <a:cs typeface="Times New Roman"/>
              </a:rPr>
              <a:t>“Loo”:</a:t>
            </a:r>
            <a:r>
              <a:rPr sz="3600" b="1" spc="-114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50" dirty="0">
                <a:latin typeface="Times New Roman"/>
                <a:cs typeface="Times New Roman"/>
              </a:rPr>
              <a:t>informal</a:t>
            </a:r>
            <a:r>
              <a:rPr sz="3600" spc="-12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name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for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“the </a:t>
            </a:r>
            <a:r>
              <a:rPr sz="3600" spc="-10" dirty="0">
                <a:latin typeface="Times New Roman"/>
                <a:cs typeface="Times New Roman"/>
              </a:rPr>
              <a:t>toilet”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4150"/>
              </a:lnSpc>
            </a:pPr>
            <a:r>
              <a:rPr sz="3600" spc="-110" dirty="0">
                <a:latin typeface="Times New Roman"/>
                <a:cs typeface="Times New Roman"/>
              </a:rPr>
              <a:t>e.g.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spc="-80" dirty="0">
                <a:latin typeface="Times New Roman"/>
                <a:cs typeface="Times New Roman"/>
              </a:rPr>
              <a:t>Sarah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ran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45" dirty="0">
                <a:latin typeface="Times New Roman"/>
                <a:cs typeface="Times New Roman"/>
              </a:rPr>
              <a:t>straight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i="1" spc="-330" dirty="0">
                <a:latin typeface="Times New Roman"/>
                <a:cs typeface="Times New Roman"/>
              </a:rPr>
              <a:t>the</a:t>
            </a:r>
            <a:r>
              <a:rPr sz="3600" i="1" dirty="0">
                <a:latin typeface="Times New Roman"/>
                <a:cs typeface="Times New Roman"/>
              </a:rPr>
              <a:t> </a:t>
            </a:r>
            <a:r>
              <a:rPr sz="3600" i="1" spc="-434" dirty="0">
                <a:latin typeface="Times New Roman"/>
                <a:cs typeface="Times New Roman"/>
              </a:rPr>
              <a:t>loo</a:t>
            </a:r>
            <a:r>
              <a:rPr sz="3600" i="1" spc="-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after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40" dirty="0">
                <a:latin typeface="Times New Roman"/>
                <a:cs typeface="Times New Roman"/>
              </a:rPr>
              <a:t>long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trip.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879" y="1952244"/>
            <a:ext cx="8299450" cy="49085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69265" marR="377190" indent="-456565">
              <a:lnSpc>
                <a:spcPct val="101899"/>
              </a:lnSpc>
              <a:spcBef>
                <a:spcPts val="2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30" dirty="0">
                <a:latin typeface="Times New Roman"/>
                <a:cs typeface="Times New Roman"/>
              </a:rPr>
              <a:t>accent</a:t>
            </a:r>
            <a:r>
              <a:rPr sz="3200" spc="-17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which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doesn’t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125" dirty="0">
                <a:latin typeface="Times New Roman"/>
                <a:cs typeface="Times New Roman"/>
              </a:rPr>
              <a:t>give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you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any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geographical </a:t>
            </a:r>
            <a:r>
              <a:rPr sz="3200" spc="-25" dirty="0">
                <a:latin typeface="Times New Roman"/>
                <a:cs typeface="Times New Roman"/>
              </a:rPr>
              <a:t>information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at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all.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60" dirty="0">
                <a:latin typeface="Times New Roman"/>
                <a:cs typeface="Times New Roman"/>
              </a:rPr>
              <a:t>associated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with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Times New Roman"/>
                <a:cs typeface="Times New Roman"/>
              </a:rPr>
              <a:t>royalty,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government,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Oxford,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469265" marR="5080" indent="-456565">
              <a:lnSpc>
                <a:spcPct val="101899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40" dirty="0">
                <a:latin typeface="Times New Roman"/>
                <a:cs typeface="Times New Roman"/>
              </a:rPr>
              <a:t>‘received’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because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has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been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passed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down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by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 </a:t>
            </a:r>
            <a:r>
              <a:rPr sz="3200" spc="-170" dirty="0">
                <a:latin typeface="Times New Roman"/>
                <a:cs typeface="Times New Roman"/>
              </a:rPr>
              <a:t>‘elite’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groups</a:t>
            </a:r>
            <a:r>
              <a:rPr sz="3200" spc="-1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Britain.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469265" marR="421640" indent="-456565">
              <a:lnSpc>
                <a:spcPts val="379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35" dirty="0">
                <a:latin typeface="Times New Roman"/>
                <a:cs typeface="Times New Roman"/>
              </a:rPr>
              <a:t>despite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Times New Roman"/>
                <a:cs typeface="Times New Roman"/>
              </a:rPr>
              <a:t>falling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numbers,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RP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is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still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chief </a:t>
            </a:r>
            <a:r>
              <a:rPr sz="3200" spc="-60" dirty="0">
                <a:latin typeface="Times New Roman"/>
                <a:cs typeface="Times New Roman"/>
              </a:rPr>
              <a:t>prestige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accent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country.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WHY?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4065" y="691387"/>
            <a:ext cx="3235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RP</a:t>
            </a:r>
            <a:r>
              <a:rPr spc="-105" dirty="0"/>
              <a:t> </a:t>
            </a:r>
            <a:r>
              <a:rPr spc="-50" dirty="0"/>
              <a:t>(remember?)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100"/>
              </a:spcBef>
            </a:pPr>
            <a:r>
              <a:rPr sz="3700" dirty="0"/>
              <a:t>WHY</a:t>
            </a:r>
            <a:r>
              <a:rPr sz="3700" spc="-190" dirty="0"/>
              <a:t> </a:t>
            </a:r>
            <a:r>
              <a:rPr sz="3700" dirty="0"/>
              <a:t>“STANDARD”</a:t>
            </a:r>
            <a:r>
              <a:rPr sz="3700" spc="-190" dirty="0"/>
              <a:t> </a:t>
            </a:r>
            <a:r>
              <a:rPr sz="3700" spc="-10" dirty="0"/>
              <a:t>ENGLISH?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988828" y="1945131"/>
            <a:ext cx="8013065" cy="4719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265" marR="1497330" indent="-456565">
              <a:lnSpc>
                <a:spcPct val="99600"/>
              </a:lnSpc>
              <a:spcBef>
                <a:spcPts val="110"/>
              </a:spcBef>
              <a:buFont typeface="Arial"/>
              <a:buChar char="•"/>
              <a:tabLst>
                <a:tab pos="469265" algn="l"/>
                <a:tab pos="469900" algn="l"/>
                <a:tab pos="3675379" algn="l"/>
              </a:tabLst>
            </a:pPr>
            <a:r>
              <a:rPr sz="2800" spc="-90" dirty="0">
                <a:latin typeface="Times New Roman"/>
                <a:cs typeface="Times New Roman"/>
              </a:rPr>
              <a:t>Language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standardization: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process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by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which </a:t>
            </a:r>
            <a:r>
              <a:rPr sz="2800" spc="-45" dirty="0">
                <a:latin typeface="Times New Roman"/>
                <a:cs typeface="Times New Roman"/>
              </a:rPr>
              <a:t>conventional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forms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	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language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are </a:t>
            </a:r>
            <a:r>
              <a:rPr sz="2800" spc="-10" dirty="0">
                <a:latin typeface="Times New Roman"/>
                <a:cs typeface="Times New Roman"/>
              </a:rPr>
              <a:t>established/maintained.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469265" marR="5080" indent="-456565">
              <a:lnSpc>
                <a:spcPct val="101400"/>
              </a:lnSpc>
              <a:buFont typeface="Arial"/>
              <a:buChar char="•"/>
              <a:tabLst>
                <a:tab pos="469265" algn="l"/>
                <a:tab pos="469900" algn="l"/>
                <a:tab pos="2263775" algn="l"/>
              </a:tabLst>
            </a:pPr>
            <a:r>
              <a:rPr sz="2800" spc="-55" dirty="0">
                <a:latin typeface="Times New Roman"/>
                <a:cs typeface="Times New Roman"/>
              </a:rPr>
              <a:t>Standardization: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natural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development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even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effort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by members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	a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community.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469265" marR="295275" indent="-456565">
              <a:lnSpc>
                <a:spcPts val="331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25" dirty="0">
                <a:latin typeface="Times New Roman"/>
                <a:cs typeface="Times New Roman"/>
              </a:rPr>
              <a:t>Re-</a:t>
            </a:r>
            <a:r>
              <a:rPr sz="2800" spc="-50" dirty="0">
                <a:latin typeface="Times New Roman"/>
                <a:cs typeface="Times New Roman"/>
              </a:rPr>
              <a:t>standardization: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ways</a:t>
            </a:r>
            <a:r>
              <a:rPr sz="2800" dirty="0">
                <a:latin typeface="Times New Roman"/>
                <a:cs typeface="Times New Roman"/>
              </a:rPr>
              <a:t> in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which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language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may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be reshaped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by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its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speakers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writers.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Eg.</a:t>
            </a:r>
            <a:r>
              <a:rPr sz="2800" b="1" spc="90" dirty="0">
                <a:latin typeface="Times New Roman"/>
                <a:cs typeface="Times New Roman"/>
              </a:rPr>
              <a:t> </a:t>
            </a:r>
            <a:r>
              <a:rPr sz="2800" b="1" spc="-95" dirty="0">
                <a:latin typeface="Times New Roman"/>
                <a:cs typeface="Times New Roman"/>
              </a:rPr>
              <a:t>ESTUARY</a:t>
            </a:r>
            <a:r>
              <a:rPr sz="2800" b="1" spc="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ENGLISH</a:t>
            </a:r>
            <a:r>
              <a:rPr sz="2800" b="1" spc="10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(remember?)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6994" y="788415"/>
            <a:ext cx="6162040" cy="1162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751330" marR="5080" indent="-1739264">
              <a:lnSpc>
                <a:spcPct val="101600"/>
              </a:lnSpc>
              <a:spcBef>
                <a:spcPts val="25"/>
              </a:spcBef>
            </a:pPr>
            <a:r>
              <a:rPr sz="3700" spc="70" dirty="0"/>
              <a:t>DOES</a:t>
            </a:r>
            <a:r>
              <a:rPr sz="3700" spc="-60" dirty="0"/>
              <a:t> </a:t>
            </a:r>
            <a:r>
              <a:rPr sz="3700" dirty="0"/>
              <a:t>“STANDARD”</a:t>
            </a:r>
            <a:r>
              <a:rPr sz="3700" spc="-55" dirty="0"/>
              <a:t> </a:t>
            </a:r>
            <a:r>
              <a:rPr sz="3700" spc="60" dirty="0"/>
              <a:t>MEAN </a:t>
            </a:r>
            <a:r>
              <a:rPr sz="3700" spc="-10" dirty="0"/>
              <a:t>SUPERIOR?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988828" y="2515107"/>
            <a:ext cx="8308975" cy="38569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69265" marR="313055" indent="-456565">
              <a:lnSpc>
                <a:spcPts val="3310"/>
              </a:lnSpc>
              <a:spcBef>
                <a:spcPts val="250"/>
              </a:spcBef>
              <a:buFont typeface="Arial"/>
              <a:buChar char="•"/>
              <a:tabLst>
                <a:tab pos="469265" algn="l"/>
                <a:tab pos="469900" algn="l"/>
                <a:tab pos="6259195" algn="l"/>
              </a:tabLst>
            </a:pPr>
            <a:r>
              <a:rPr sz="2800" spc="-55" dirty="0">
                <a:latin typeface="Times New Roman"/>
                <a:cs typeface="Times New Roman"/>
              </a:rPr>
              <a:t>Prescriptivism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purism):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variety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	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language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is </a:t>
            </a:r>
            <a:r>
              <a:rPr sz="2800" spc="-25" dirty="0">
                <a:latin typeface="Times New Roman"/>
                <a:cs typeface="Times New Roman"/>
              </a:rPr>
              <a:t>superior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others.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1099"/>
              </a:lnSpc>
              <a:buFont typeface="Arial"/>
              <a:buChar char="•"/>
              <a:tabLst>
                <a:tab pos="469900" algn="l"/>
              </a:tabLst>
            </a:pPr>
            <a:r>
              <a:rPr sz="2800" spc="-20" dirty="0">
                <a:latin typeface="Times New Roman"/>
                <a:cs typeface="Times New Roman"/>
              </a:rPr>
              <a:t>Emphasis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rules,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"good,"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"proper,"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"correct"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usage. </a:t>
            </a:r>
            <a:r>
              <a:rPr sz="2800" spc="-100" dirty="0">
                <a:latin typeface="Times New Roman"/>
                <a:cs typeface="Times New Roman"/>
              </a:rPr>
              <a:t>(style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usage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guides,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dictionaries,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writing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handbooks,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like)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050">
              <a:latin typeface="Times New Roman"/>
              <a:cs typeface="Times New Roman"/>
            </a:endParaRPr>
          </a:p>
          <a:p>
            <a:pPr marL="469265" marR="231775" indent="-456565">
              <a:lnSpc>
                <a:spcPts val="329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95" dirty="0">
                <a:latin typeface="Times New Roman"/>
                <a:cs typeface="Times New Roman"/>
              </a:rPr>
              <a:t>VS.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Descriptivism: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how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language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is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actually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spoken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and </a:t>
            </a:r>
            <a:r>
              <a:rPr sz="2800" spc="-10" dirty="0">
                <a:latin typeface="Times New Roman"/>
                <a:cs typeface="Times New Roman"/>
              </a:rPr>
              <a:t>written.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0" dirty="0"/>
              <a:t>EXAMPLE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988828" y="2414523"/>
            <a:ext cx="80378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90" dirty="0">
                <a:latin typeface="Times New Roman"/>
                <a:cs typeface="Times New Roman"/>
              </a:rPr>
              <a:t>"was"</a:t>
            </a:r>
            <a:r>
              <a:rPr sz="4000" spc="-1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(or</a:t>
            </a:r>
            <a:r>
              <a:rPr sz="4000" spc="-110" dirty="0">
                <a:latin typeface="Times New Roman"/>
                <a:cs typeface="Times New Roman"/>
              </a:rPr>
              <a:t> "was </a:t>
            </a:r>
            <a:r>
              <a:rPr sz="4000" spc="-120" dirty="0">
                <a:latin typeface="Times New Roman"/>
                <a:cs typeface="Times New Roman"/>
              </a:rPr>
              <a:t>all",</a:t>
            </a:r>
            <a:r>
              <a:rPr sz="4000" spc="-110" dirty="0">
                <a:latin typeface="Times New Roman"/>
                <a:cs typeface="Times New Roman"/>
              </a:rPr>
              <a:t> "was </a:t>
            </a:r>
            <a:r>
              <a:rPr sz="4000" spc="-145" dirty="0">
                <a:latin typeface="Times New Roman"/>
                <a:cs typeface="Times New Roman"/>
              </a:rPr>
              <a:t>like")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for</a:t>
            </a:r>
            <a:r>
              <a:rPr sz="4000" spc="-11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Times New Roman"/>
                <a:cs typeface="Times New Roman"/>
              </a:rPr>
              <a:t>"said"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93448" y="3780595"/>
            <a:ext cx="6912609" cy="2503805"/>
            <a:chOff x="1693448" y="3780595"/>
            <a:chExt cx="6912609" cy="25038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2973" y="3790120"/>
              <a:ext cx="6892991" cy="24843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8211" y="3785358"/>
              <a:ext cx="6903084" cy="2494280"/>
            </a:xfrm>
            <a:custGeom>
              <a:avLst/>
              <a:gdLst/>
              <a:ahLst/>
              <a:cxnLst/>
              <a:rect l="l" t="t" r="r" b="b"/>
              <a:pathLst>
                <a:path w="6903084" h="2494279">
                  <a:moveTo>
                    <a:pt x="0" y="0"/>
                  </a:moveTo>
                  <a:lnTo>
                    <a:pt x="6902516" y="0"/>
                  </a:lnTo>
                  <a:lnTo>
                    <a:pt x="6902516" y="2493874"/>
                  </a:lnTo>
                  <a:lnTo>
                    <a:pt x="0" y="24938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074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STYLE</a:t>
            </a:r>
            <a:r>
              <a:rPr spc="-150" dirty="0"/>
              <a:t> </a:t>
            </a:r>
            <a:r>
              <a:rPr spc="-45" dirty="0"/>
              <a:t>(remember?)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18716"/>
            <a:ext cx="8193405" cy="39179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69265" marR="5080" indent="-456565">
              <a:lnSpc>
                <a:spcPts val="3820"/>
              </a:lnSpc>
              <a:spcBef>
                <a:spcPts val="2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20" dirty="0">
                <a:latin typeface="Times New Roman"/>
                <a:cs typeface="Times New Roman"/>
              </a:rPr>
              <a:t>When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you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learn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Times New Roman"/>
                <a:cs typeface="Times New Roman"/>
              </a:rPr>
              <a:t>language,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you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learn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120" dirty="0">
                <a:latin typeface="Times New Roman"/>
                <a:cs typeface="Times New Roman"/>
              </a:rPr>
              <a:t>all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kinds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 </a:t>
            </a:r>
            <a:r>
              <a:rPr sz="3200" spc="-95" dirty="0">
                <a:latin typeface="Times New Roman"/>
                <a:cs typeface="Times New Roman"/>
              </a:rPr>
              <a:t>styles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Times New Roman"/>
                <a:cs typeface="Times New Roman"/>
              </a:rPr>
              <a:t>speaking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writing.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marR="772160" indent="-456565">
              <a:lnSpc>
                <a:spcPts val="382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60" dirty="0">
                <a:latin typeface="Times New Roman"/>
                <a:cs typeface="Times New Roman"/>
              </a:rPr>
              <a:t>It’s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process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goes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20" dirty="0">
                <a:latin typeface="Times New Roman"/>
                <a:cs typeface="Times New Roman"/>
              </a:rPr>
              <a:t>all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your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life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it </a:t>
            </a:r>
            <a:r>
              <a:rPr sz="3200" spc="-10" dirty="0">
                <a:latin typeface="Times New Roman"/>
                <a:cs typeface="Times New Roman"/>
              </a:rPr>
              <a:t>starts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at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05" dirty="0">
                <a:latin typeface="Times New Roman"/>
                <a:cs typeface="Times New Roman"/>
              </a:rPr>
              <a:t> very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20" dirty="0">
                <a:latin typeface="Times New Roman"/>
                <a:cs typeface="Times New Roman"/>
              </a:rPr>
              <a:t>early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age.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marR="516255" indent="-456565">
              <a:lnSpc>
                <a:spcPts val="379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EX: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“Don’t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talk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20" dirty="0">
                <a:latin typeface="Times New Roman"/>
                <a:cs typeface="Times New Roman"/>
              </a:rPr>
              <a:t>like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your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father”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320" dirty="0">
                <a:latin typeface="Times New Roman"/>
                <a:cs typeface="Times New Roman"/>
              </a:rPr>
              <a:t>=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be </a:t>
            </a:r>
            <a:r>
              <a:rPr sz="3200" dirty="0">
                <a:latin typeface="Times New Roman"/>
                <a:cs typeface="Times New Roman"/>
              </a:rPr>
              <a:t>polite/talk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politely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8BF4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769</Words>
  <Application>Microsoft Macintosh PowerPoint</Application>
  <PresentationFormat>Personalizzato</PresentationFormat>
  <Paragraphs>116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Georgia-BoldItalic</vt:lpstr>
      <vt:lpstr>Times New Roman</vt:lpstr>
      <vt:lpstr>Office Theme</vt:lpstr>
      <vt:lpstr>SOCIAL VARIATION Ch. 21</vt:lpstr>
      <vt:lpstr>STANDARD VS NON-STANDARD ENGLISH</vt:lpstr>
      <vt:lpstr>NON-STANDARD ENGLISH</vt:lpstr>
      <vt:lpstr>AMERICAN VS BRITISH SLANG</vt:lpstr>
      <vt:lpstr>RP (remember?)</vt:lpstr>
      <vt:lpstr>WHY “STANDARD” ENGLISH?</vt:lpstr>
      <vt:lpstr>DOES “STANDARD” MEAN SUPERIOR?</vt:lpstr>
      <vt:lpstr>EXAMPLE</vt:lpstr>
      <vt:lpstr>STYLE (remember?)</vt:lpstr>
      <vt:lpstr>APPROPRIATE vs. INAPPROPRIATE</vt:lpstr>
      <vt:lpstr>Presentazione standard di PowerPoint</vt:lpstr>
      <vt:lpstr>GENDER-NEUTRAL LANGUAGE</vt:lpstr>
      <vt:lpstr>GENDER-NEUTRAL LANGUAGE JOB TITLES</vt:lpstr>
      <vt:lpstr>GENDER-NEUTRAL LANGUAGE HUMANS</vt:lpstr>
      <vt:lpstr>GENDER-NEUTRAL LANGUAGE HONORIFICS</vt:lpstr>
      <vt:lpstr>PERSONAL VARIATION Ch. 22</vt:lpstr>
      <vt:lpstr>IDIOLECT</vt:lpstr>
      <vt:lpstr>DEVIANCE</vt:lpstr>
      <vt:lpstr>Presentazione standard di PowerPoint</vt:lpstr>
      <vt:lpstr>PLAYING WITH LANGUAGE</vt:lpstr>
      <vt:lpstr>REAL + RELATIONS</vt:lpstr>
      <vt:lpstr>JOKES</vt:lpstr>
      <vt:lpstr>DIALECT HUMOR</vt:lpstr>
      <vt:lpstr>NONCE WORDS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VARIATION Ch. 21</dc:title>
  <cp:lastModifiedBy>Microsoft Office User</cp:lastModifiedBy>
  <cp:revision>1</cp:revision>
  <dcterms:created xsi:type="dcterms:W3CDTF">2022-11-22T17:12:51Z</dcterms:created>
  <dcterms:modified xsi:type="dcterms:W3CDTF">2022-11-22T17:17:29Z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2021-11-10T00:00:00Z</vt:filetime>
  </property>
  <property fmtid="{D5CDD505-2E9C-101B-9397-08002B2CF9AE}" pid="3" name="LastSaved">
    <vt:filetime>2022-11-22T00:00:00Z</vt:filetime>
  </property>
  <property fmtid="{D5CDD505-2E9C-101B-9397-08002B2CF9AE}" pid="4" name="Producer">
    <vt:lpwstr>macOS Versione 12.5.1 (Build 21G83) Quartz PDFContext, AppendMode 1.1</vt:lpwstr>
  </property>
</Properties>
</file>