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sldIdLst>
    <p:sldId id="256" r:id="rId2"/>
    <p:sldId id="287" r:id="rId3"/>
    <p:sldId id="559" r:id="rId4"/>
    <p:sldId id="289" r:id="rId5"/>
    <p:sldId id="554" r:id="rId6"/>
    <p:sldId id="555" r:id="rId7"/>
    <p:sldId id="292" r:id="rId8"/>
    <p:sldId id="556" r:id="rId9"/>
    <p:sldId id="563" r:id="rId10"/>
    <p:sldId id="562" r:id="rId11"/>
    <p:sldId id="560" r:id="rId12"/>
    <p:sldId id="561" r:id="rId13"/>
    <p:sldId id="557" r:id="rId14"/>
    <p:sldId id="558" r:id="rId15"/>
    <p:sldId id="308" r:id="rId16"/>
    <p:sldId id="565" r:id="rId17"/>
    <p:sldId id="564" r:id="rId18"/>
    <p:sldId id="303" r:id="rId19"/>
    <p:sldId id="566" r:id="rId20"/>
    <p:sldId id="304" r:id="rId21"/>
    <p:sldId id="305" r:id="rId22"/>
    <p:sldId id="291" r:id="rId23"/>
    <p:sldId id="568" r:id="rId24"/>
    <p:sldId id="313" r:id="rId25"/>
    <p:sldId id="324" r:id="rId26"/>
    <p:sldId id="323" r:id="rId27"/>
    <p:sldId id="380" r:id="rId28"/>
    <p:sldId id="570" r:id="rId29"/>
    <p:sldId id="569" r:id="rId30"/>
    <p:sldId id="381" r:id="rId31"/>
    <p:sldId id="56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0D24-CBE8-2848-A41A-5D90BC3E05C7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19C1F-B2BD-E546-9AA5-4B900D54B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18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9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317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48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0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7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1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4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20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74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7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7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6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1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2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9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72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8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5F80EE-6C98-B64A-8E52-199AB39C3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160" y="1913467"/>
            <a:ext cx="7057679" cy="151553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LINGUA E TRADUZIONE INGLESE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23DEAB-1048-824A-AE8B-70ACE1260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A.A. 2022/2023</a:t>
            </a:r>
          </a:p>
        </p:txBody>
      </p:sp>
    </p:spTree>
    <p:extLst>
      <p:ext uri="{BB962C8B-B14F-4D97-AF65-F5344CB8AC3E}">
        <p14:creationId xmlns:p14="http://schemas.microsoft.com/office/powerpoint/2010/main" val="228779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5379" y="817445"/>
            <a:ext cx="807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Lingua e Traduzione Inglese I – MOD 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11991" y="83266"/>
            <a:ext cx="64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HOW MUCH?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6756A3-3F65-C3F6-28B1-2462A316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10" y="1713047"/>
            <a:ext cx="6704516" cy="5061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D857DA7-05DC-99CF-ABBF-F8B11419194F}"/>
              </a:ext>
            </a:extLst>
          </p:cNvPr>
          <p:cNvSpPr/>
          <p:nvPr/>
        </p:nvSpPr>
        <p:spPr>
          <a:xfrm>
            <a:off x="1674266" y="2786232"/>
            <a:ext cx="3080614" cy="9681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841C43-D2DE-9F0D-B92B-34C3ED729C55}"/>
              </a:ext>
            </a:extLst>
          </p:cNvPr>
          <p:cNvSpPr/>
          <p:nvPr/>
        </p:nvSpPr>
        <p:spPr>
          <a:xfrm>
            <a:off x="1674266" y="3856081"/>
            <a:ext cx="3080614" cy="8880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3A2051-A1A5-73AF-BBB1-D7C6D0A98544}"/>
              </a:ext>
            </a:extLst>
          </p:cNvPr>
          <p:cNvSpPr txBox="1"/>
          <p:nvPr/>
        </p:nvSpPr>
        <p:spPr>
          <a:xfrm>
            <a:off x="4933491" y="3085660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highlight>
                  <a:srgbClr val="FFFF00"/>
                </a:highlight>
              </a:rPr>
              <a:t>6 CFU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34FF2C-5FEC-A4A5-7DF3-D5BADCECBC1C}"/>
              </a:ext>
            </a:extLst>
          </p:cNvPr>
          <p:cNvSpPr txBox="1"/>
          <p:nvPr/>
        </p:nvSpPr>
        <p:spPr>
          <a:xfrm>
            <a:off x="4924868" y="4115435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highlight>
                  <a:srgbClr val="FF0000"/>
                </a:highlight>
              </a:rPr>
              <a:t>3 CFU</a:t>
            </a:r>
          </a:p>
        </p:txBody>
      </p:sp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9CCE5940-8F0D-F8E3-F659-37F9AC84A719}"/>
              </a:ext>
            </a:extLst>
          </p:cNvPr>
          <p:cNvSpPr/>
          <p:nvPr/>
        </p:nvSpPr>
        <p:spPr>
          <a:xfrm>
            <a:off x="5533785" y="2721149"/>
            <a:ext cx="520636" cy="226986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116A0C-80FE-CDA9-78AC-2771B0BD4CDD}"/>
              </a:ext>
            </a:extLst>
          </p:cNvPr>
          <p:cNvSpPr txBox="1"/>
          <p:nvPr/>
        </p:nvSpPr>
        <p:spPr>
          <a:xfrm>
            <a:off x="6224409" y="3671415"/>
            <a:ext cx="8606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chemeClr val="bg1"/>
                </a:solidFill>
              </a:rPr>
              <a:t>9 CFU</a:t>
            </a:r>
          </a:p>
        </p:txBody>
      </p:sp>
    </p:spTree>
    <p:extLst>
      <p:ext uri="{BB962C8B-B14F-4D97-AF65-F5344CB8AC3E}">
        <p14:creationId xmlns:p14="http://schemas.microsoft.com/office/powerpoint/2010/main" val="219635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5379" y="817445"/>
            <a:ext cx="807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Lingua e Traduzione Inglese I – MOD 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11991" y="83266"/>
            <a:ext cx="64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HOW MUCH?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C5F8EB-C6A2-652C-1F1E-DE8EEC04B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02" b="59245"/>
          <a:stretch/>
        </p:blipFill>
        <p:spPr>
          <a:xfrm>
            <a:off x="603278" y="3346500"/>
            <a:ext cx="6704516" cy="1075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C113D59-C6C2-1219-563E-96FC49947811}"/>
              </a:ext>
            </a:extLst>
          </p:cNvPr>
          <p:cNvSpPr/>
          <p:nvPr/>
        </p:nvSpPr>
        <p:spPr>
          <a:xfrm>
            <a:off x="811991" y="3429000"/>
            <a:ext cx="3080614" cy="44375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id="{C411A372-937C-7EA0-5C78-572DB8927FCE}"/>
              </a:ext>
            </a:extLst>
          </p:cNvPr>
          <p:cNvSpPr/>
          <p:nvPr/>
        </p:nvSpPr>
        <p:spPr>
          <a:xfrm>
            <a:off x="3442447" y="3980330"/>
            <a:ext cx="450158" cy="10757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85C387-C5FA-1C0D-D5C4-81844262B372}"/>
              </a:ext>
            </a:extLst>
          </p:cNvPr>
          <p:cNvSpPr txBox="1"/>
          <p:nvPr/>
        </p:nvSpPr>
        <p:spPr>
          <a:xfrm>
            <a:off x="3361765" y="5163672"/>
            <a:ext cx="2759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highlight>
                  <a:srgbClr val="FFFF00"/>
                </a:highlight>
              </a:rPr>
              <a:t>6 cfu = PROVA ORALE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335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5379" y="817445"/>
            <a:ext cx="807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Lingua e Traduzione Inglese I – MOD 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11991" y="83266"/>
            <a:ext cx="64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HOW MUCH? </a:t>
            </a:r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id="{C411A372-937C-7EA0-5C78-572DB8927FCE}"/>
              </a:ext>
            </a:extLst>
          </p:cNvPr>
          <p:cNvSpPr/>
          <p:nvPr/>
        </p:nvSpPr>
        <p:spPr>
          <a:xfrm>
            <a:off x="3442447" y="3980330"/>
            <a:ext cx="450158" cy="10757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85C387-C5FA-1C0D-D5C4-81844262B372}"/>
              </a:ext>
            </a:extLst>
          </p:cNvPr>
          <p:cNvSpPr txBox="1"/>
          <p:nvPr/>
        </p:nvSpPr>
        <p:spPr>
          <a:xfrm>
            <a:off x="3361765" y="5163672"/>
            <a:ext cx="4154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highlight>
                  <a:srgbClr val="FF0000"/>
                </a:highlight>
              </a:rPr>
              <a:t>3</a:t>
            </a:r>
            <a:r>
              <a:rPr lang="it-IT" sz="1800" b="1" dirty="0">
                <a:highlight>
                  <a:srgbClr val="FF0000"/>
                </a:highlight>
              </a:rPr>
              <a:t> cfu = PROFESSIONAL WRITING</a:t>
            </a:r>
            <a:endParaRPr lang="it-IT" dirty="0">
              <a:highlight>
                <a:srgbClr val="FF0000"/>
              </a:highlight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DDEC98A-AFBB-E336-48A9-AF4F4802D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30" b="39905"/>
          <a:stretch/>
        </p:blipFill>
        <p:spPr>
          <a:xfrm>
            <a:off x="811991" y="2813493"/>
            <a:ext cx="6704516" cy="1000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C113D59-C6C2-1219-563E-96FC49947811}"/>
              </a:ext>
            </a:extLst>
          </p:cNvPr>
          <p:cNvSpPr/>
          <p:nvPr/>
        </p:nvSpPr>
        <p:spPr>
          <a:xfrm>
            <a:off x="811990" y="2831814"/>
            <a:ext cx="3318945" cy="9821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51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3137" y="1905146"/>
            <a:ext cx="8073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Lingua e Traduzione Inglese II</a:t>
            </a:r>
          </a:p>
          <a:p>
            <a:pPr algn="ctr"/>
            <a:r>
              <a:rPr lang="it-IT" sz="4000" b="1" dirty="0"/>
              <a:t>12 cfu // </a:t>
            </a:r>
            <a:r>
              <a:rPr lang="it-IT" sz="4000" b="1" dirty="0">
                <a:highlight>
                  <a:srgbClr val="FFFF00"/>
                </a:highlight>
              </a:rPr>
              <a:t>6 cfu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3142" y="4065228"/>
            <a:ext cx="831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MODULO A: </a:t>
            </a:r>
            <a:r>
              <a:rPr lang="it-IT" sz="2000" b="1" dirty="0"/>
              <a:t>6 cfu / prova orale (3 cfu) + </a:t>
            </a:r>
            <a:r>
              <a:rPr lang="it-IT" sz="2000" b="1" dirty="0" err="1"/>
              <a:t>professional</a:t>
            </a:r>
            <a:r>
              <a:rPr lang="it-IT" sz="2000" b="1" dirty="0"/>
              <a:t> writing (3 cfu)</a:t>
            </a:r>
          </a:p>
          <a:p>
            <a:pPr algn="ctr"/>
            <a:endParaRPr lang="it-IT" sz="2000" b="1" dirty="0">
              <a:solidFill>
                <a:srgbClr val="FF0000"/>
              </a:solidFill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MODULO B: </a:t>
            </a:r>
            <a:r>
              <a:rPr lang="it-IT" sz="2000" b="1" dirty="0">
                <a:highlight>
                  <a:srgbClr val="FFFF00"/>
                </a:highlight>
              </a:rPr>
              <a:t>6 cfu / </a:t>
            </a:r>
            <a:r>
              <a:rPr lang="it-IT" sz="2000" b="1" dirty="0" err="1">
                <a:highlight>
                  <a:srgbClr val="FFFF00"/>
                </a:highlight>
              </a:rPr>
              <a:t>trad</a:t>
            </a:r>
            <a:r>
              <a:rPr lang="it-IT" sz="2000" b="1" dirty="0">
                <a:highlight>
                  <a:srgbClr val="FFFF00"/>
                </a:highlight>
              </a:rPr>
              <a:t> ENG&gt;ITA (3 cfu) + </a:t>
            </a:r>
            <a:r>
              <a:rPr lang="it-IT" sz="2000" b="1" dirty="0" err="1">
                <a:highlight>
                  <a:srgbClr val="FFFF00"/>
                </a:highlight>
              </a:rPr>
              <a:t>trad</a:t>
            </a:r>
            <a:r>
              <a:rPr lang="it-IT" sz="2000" b="1" dirty="0">
                <a:highlight>
                  <a:srgbClr val="FFFF00"/>
                </a:highlight>
              </a:rPr>
              <a:t> ITA&gt;ENG (3 cfu)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55022" y="427511"/>
            <a:ext cx="64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HOW MUCH? </a:t>
            </a:r>
          </a:p>
        </p:txBody>
      </p:sp>
    </p:spTree>
    <p:extLst>
      <p:ext uri="{BB962C8B-B14F-4D97-AF65-F5344CB8AC3E}">
        <p14:creationId xmlns:p14="http://schemas.microsoft.com/office/powerpoint/2010/main" val="21728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3137" y="1905146"/>
            <a:ext cx="8073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Lingua e Traduzione Inglese III</a:t>
            </a:r>
          </a:p>
          <a:p>
            <a:pPr algn="ctr"/>
            <a:r>
              <a:rPr lang="it-IT" sz="4000" b="1" dirty="0"/>
              <a:t>12 cfu // </a:t>
            </a:r>
            <a:r>
              <a:rPr lang="it-IT" sz="4000" b="1" dirty="0">
                <a:highlight>
                  <a:srgbClr val="FFFF00"/>
                </a:highlight>
              </a:rPr>
              <a:t>6 cfu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3142" y="4065228"/>
            <a:ext cx="831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MODULO A: </a:t>
            </a:r>
            <a:r>
              <a:rPr lang="it-IT" sz="2000" b="1" dirty="0">
                <a:highlight>
                  <a:srgbClr val="FFFF00"/>
                </a:highlight>
              </a:rPr>
              <a:t>6 cfu / </a:t>
            </a:r>
            <a:r>
              <a:rPr lang="it-IT" sz="2000" b="1" dirty="0" err="1">
                <a:highlight>
                  <a:srgbClr val="FFFF00"/>
                </a:highlight>
              </a:rPr>
              <a:t>trad</a:t>
            </a:r>
            <a:r>
              <a:rPr lang="it-IT" sz="2000" b="1" dirty="0">
                <a:highlight>
                  <a:srgbClr val="FFFF00"/>
                </a:highlight>
              </a:rPr>
              <a:t> ENG&gt;ITA (3 cfu) + </a:t>
            </a:r>
            <a:r>
              <a:rPr lang="it-IT" sz="2000" b="1" dirty="0" err="1">
                <a:highlight>
                  <a:srgbClr val="FFFF00"/>
                </a:highlight>
              </a:rPr>
              <a:t>trad</a:t>
            </a:r>
            <a:r>
              <a:rPr lang="it-IT" sz="2000" b="1" dirty="0">
                <a:highlight>
                  <a:srgbClr val="FFFF00"/>
                </a:highlight>
              </a:rPr>
              <a:t> ITA&gt;ENG (3 cfu)</a:t>
            </a:r>
          </a:p>
          <a:p>
            <a:endParaRPr lang="it-IT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MODULO B: </a:t>
            </a:r>
            <a:r>
              <a:rPr lang="it-IT" sz="2000" b="1" dirty="0"/>
              <a:t>6 cfu / prova orale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55022" y="427511"/>
            <a:ext cx="64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HOW MUCH? </a:t>
            </a:r>
          </a:p>
        </p:txBody>
      </p:sp>
    </p:spTree>
    <p:extLst>
      <p:ext uri="{BB962C8B-B14F-4D97-AF65-F5344CB8AC3E}">
        <p14:creationId xmlns:p14="http://schemas.microsoft.com/office/powerpoint/2010/main" val="287361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F5B7AB-B200-5148-BE92-95494DC3BEFA}"/>
              </a:ext>
            </a:extLst>
          </p:cNvPr>
          <p:cNvSpPr txBox="1"/>
          <p:nvPr/>
        </p:nvSpPr>
        <p:spPr>
          <a:xfrm>
            <a:off x="719191" y="1674181"/>
            <a:ext cx="8760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DOMANDA: Quando si potranno dare gli esami?</a:t>
            </a:r>
          </a:p>
          <a:p>
            <a:r>
              <a:rPr lang="it-IT" sz="2800" b="1" u="sng" dirty="0"/>
              <a:t>LINGUA E TRADUZIONE II E III</a:t>
            </a:r>
          </a:p>
          <a:p>
            <a:r>
              <a:rPr lang="it-IT" sz="2800" b="1" dirty="0"/>
              <a:t>RISPOSTA: Da maggio 2023.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1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F5B7AB-B200-5148-BE92-95494DC3BEFA}"/>
              </a:ext>
            </a:extLst>
          </p:cNvPr>
          <p:cNvSpPr txBox="1"/>
          <p:nvPr/>
        </p:nvSpPr>
        <p:spPr>
          <a:xfrm>
            <a:off x="719191" y="1674181"/>
            <a:ext cx="8760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DOMANDA: Quando si potranno dare gli esami?</a:t>
            </a:r>
          </a:p>
          <a:p>
            <a:r>
              <a:rPr lang="it-IT" sz="2800" b="1" u="sng" dirty="0"/>
              <a:t>LINGUA E TRADUZIONE II E III</a:t>
            </a:r>
          </a:p>
          <a:p>
            <a:r>
              <a:rPr lang="it-IT" sz="2800" b="1" dirty="0"/>
              <a:t>RISPOSTA: Da maggio 2023.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4BCAF9-865B-3473-CD91-999AEE09B364}"/>
              </a:ext>
            </a:extLst>
          </p:cNvPr>
          <p:cNvSpPr txBox="1"/>
          <p:nvPr/>
        </p:nvSpPr>
        <p:spPr>
          <a:xfrm>
            <a:off x="719191" y="3311136"/>
            <a:ext cx="8760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DOMANDA: Quando si potranno dare gli esami?</a:t>
            </a:r>
          </a:p>
          <a:p>
            <a:r>
              <a:rPr lang="it-IT" sz="2800" b="1" u="sng" dirty="0"/>
              <a:t>LINGUA E TRADUZIONE I</a:t>
            </a:r>
          </a:p>
          <a:p>
            <a:r>
              <a:rPr lang="it-IT" sz="2800" b="1" dirty="0"/>
              <a:t>RISPOSTA: Da gennaio 2023 PER IL MODULO A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1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F5B7AB-B200-5148-BE92-95494DC3BEFA}"/>
              </a:ext>
            </a:extLst>
          </p:cNvPr>
          <p:cNvSpPr txBox="1"/>
          <p:nvPr/>
        </p:nvSpPr>
        <p:spPr>
          <a:xfrm>
            <a:off x="719191" y="1674181"/>
            <a:ext cx="8760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DOMANDA: Quando si potranno dare gli esami?</a:t>
            </a:r>
          </a:p>
          <a:p>
            <a:r>
              <a:rPr lang="it-IT" sz="2800" b="1" u="sng" dirty="0"/>
              <a:t>LINGUA E TRADUZIONE II E III</a:t>
            </a:r>
          </a:p>
          <a:p>
            <a:r>
              <a:rPr lang="it-IT" sz="2800" b="1" dirty="0"/>
              <a:t>RISPOSTA: Da maggio 2023.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4BCAF9-865B-3473-CD91-999AEE09B364}"/>
              </a:ext>
            </a:extLst>
          </p:cNvPr>
          <p:cNvSpPr txBox="1"/>
          <p:nvPr/>
        </p:nvSpPr>
        <p:spPr>
          <a:xfrm>
            <a:off x="719191" y="3311136"/>
            <a:ext cx="8760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DOMANDA: Quando si potranno dare gli esami?</a:t>
            </a:r>
          </a:p>
          <a:p>
            <a:r>
              <a:rPr lang="it-IT" sz="2800" b="1" u="sng" dirty="0"/>
              <a:t>LINGUA E TRADUZIONE I</a:t>
            </a:r>
          </a:p>
          <a:p>
            <a:r>
              <a:rPr lang="it-IT" sz="2800" b="1" dirty="0"/>
              <a:t>RISPOSTA: Da maggio 2023 PER IL MODULO B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0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28649" y="567007"/>
            <a:ext cx="7886700" cy="9224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b="1">
                <a:cs typeface="Calibri" panose="020F0502020204030204" pitchFamily="34" charset="0"/>
              </a:rPr>
              <a:t>HOUSEKEEPING</a:t>
            </a:r>
            <a:endParaRPr lang="it-IT" b="1" dirty="0">
              <a:cs typeface="Calibri" panose="020F0502020204030204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28649" y="1627873"/>
            <a:ext cx="7731579" cy="205612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</a:rPr>
              <a:t>Info on the lecturer, e.g. weekly </a:t>
            </a:r>
            <a:r>
              <a:rPr lang="en-US" sz="2000" b="1" dirty="0">
                <a:solidFill>
                  <a:schemeClr val="tx1"/>
                </a:solidFill>
              </a:rPr>
              <a:t>office hours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cancelled/rescheduled lectures </a:t>
            </a:r>
            <a:r>
              <a:rPr lang="en-US" sz="2000" dirty="0">
                <a:solidFill>
                  <a:schemeClr val="tx1"/>
                </a:solidFill>
              </a:rPr>
              <a:t>etc.</a:t>
            </a:r>
          </a:p>
          <a:p>
            <a:pPr marL="0" lvl="1" indent="0" algn="just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</a:rPr>
              <a:t>Info on the module, e.g. </a:t>
            </a:r>
            <a:r>
              <a:rPr lang="en-US" sz="2000" b="1" dirty="0">
                <a:solidFill>
                  <a:schemeClr val="tx1"/>
                </a:solidFill>
              </a:rPr>
              <a:t>materials</a:t>
            </a:r>
            <a:r>
              <a:rPr lang="en-US" sz="2000" dirty="0">
                <a:solidFill>
                  <a:schemeClr val="tx1"/>
                </a:solidFill>
              </a:rPr>
              <a:t> (handouts, assignments, etc.)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SU PAGINE DOCENTE!</a:t>
            </a:r>
          </a:p>
          <a:p>
            <a:pPr marL="0" lvl="1" indent="0" algn="just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28649" y="567007"/>
            <a:ext cx="7886700" cy="9224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b="1">
                <a:cs typeface="Calibri" panose="020F0502020204030204" pitchFamily="34" charset="0"/>
              </a:rPr>
              <a:t>HOUSEKEEPING</a:t>
            </a:r>
            <a:endParaRPr lang="it-IT" b="1" dirty="0"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0BCB63A-B8AC-76D9-9C50-461CCDBF7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3000068"/>
            <a:ext cx="7772400" cy="21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F3D5EA-B8C4-8811-2161-DF79090238D1}"/>
              </a:ext>
            </a:extLst>
          </p:cNvPr>
          <p:cNvSpPr txBox="1"/>
          <p:nvPr/>
        </p:nvSpPr>
        <p:spPr>
          <a:xfrm>
            <a:off x="898263" y="19095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ESEMPIO: </a:t>
            </a:r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B5E2048B-1C09-FEA1-A5FE-76BC3565C31C}"/>
              </a:ext>
            </a:extLst>
          </p:cNvPr>
          <p:cNvSpPr/>
          <p:nvPr/>
        </p:nvSpPr>
        <p:spPr>
          <a:xfrm>
            <a:off x="2734105" y="2560321"/>
            <a:ext cx="450158" cy="107576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4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5023" y="427511"/>
            <a:ext cx="243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WHAT?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44384" y="1858927"/>
            <a:ext cx="84433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it-IT" sz="2800" b="1" dirty="0">
                <a:solidFill>
                  <a:srgbClr val="FF0000"/>
                </a:solidFill>
                <a:ea typeface="Calibri" charset="0"/>
                <a:cs typeface="Arial" charset="0"/>
              </a:rPr>
              <a:t>LINGUA E TRADUZIONE I/II/III</a:t>
            </a:r>
          </a:p>
          <a:p>
            <a:pPr marL="285750" indent="-285750" algn="ctr">
              <a:buFont typeface="Arial" charset="0"/>
              <a:buChar char="•"/>
            </a:pPr>
            <a:endParaRPr lang="it-IT" sz="2800" dirty="0">
              <a:ea typeface="Calibri" charset="0"/>
              <a:cs typeface="Arial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it-IT" sz="2800" dirty="0">
                <a:ea typeface="Calibri" charset="0"/>
                <a:cs typeface="Arial" charset="0"/>
              </a:rPr>
              <a:t>Mod. A</a:t>
            </a:r>
          </a:p>
          <a:p>
            <a:pPr algn="ctr"/>
            <a:endParaRPr lang="it-IT" sz="2800" dirty="0"/>
          </a:p>
          <a:p>
            <a:pPr marL="285750" indent="-285750" algn="ctr">
              <a:buFont typeface="Arial" charset="0"/>
              <a:buChar char="•"/>
            </a:pPr>
            <a:r>
              <a:rPr lang="it-IT" sz="2800" dirty="0"/>
              <a:t>Mod. B</a:t>
            </a:r>
          </a:p>
          <a:p>
            <a:pPr algn="ctr"/>
            <a:endParaRPr lang="it-IT" sz="2800" dirty="0"/>
          </a:p>
          <a:p>
            <a:pPr algn="ctr"/>
            <a:r>
              <a:rPr lang="it-IT" sz="2800" b="1" dirty="0"/>
              <a:t>TWO groups: A-L + M-Z</a:t>
            </a:r>
          </a:p>
          <a:p>
            <a:pPr algn="ctr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5162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28649" y="567007"/>
            <a:ext cx="7886700" cy="9224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b="1" dirty="0">
                <a:cs typeface="Calibri" panose="020F0502020204030204" pitchFamily="34" charset="0"/>
              </a:rPr>
              <a:t>HOUSEKEEPING</a:t>
            </a:r>
            <a:endParaRPr lang="it-IT" b="1" dirty="0">
              <a:cs typeface="Calibri" panose="020F0502020204030204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771523" y="1917823"/>
            <a:ext cx="7600951" cy="541518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Lectures are </a:t>
            </a:r>
            <a:r>
              <a:rPr lang="en-US" b="1" dirty="0">
                <a:solidFill>
                  <a:schemeClr val="tx1"/>
                </a:solidFill>
              </a:rPr>
              <a:t>in English and in Italian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</a:rPr>
              <a:t>Active participation </a:t>
            </a:r>
            <a:r>
              <a:rPr lang="en-US" dirty="0">
                <a:solidFill>
                  <a:schemeClr val="tx1"/>
                </a:solidFill>
              </a:rPr>
              <a:t>in class + </a:t>
            </a:r>
            <a:r>
              <a:rPr lang="en-US" b="1" dirty="0">
                <a:solidFill>
                  <a:schemeClr val="tx1"/>
                </a:solidFill>
              </a:rPr>
              <a:t>independent work </a:t>
            </a:r>
            <a:r>
              <a:rPr lang="en-US" dirty="0">
                <a:solidFill>
                  <a:schemeClr val="tx1"/>
                </a:solidFill>
              </a:rPr>
              <a:t>at home are essential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28649" y="567007"/>
            <a:ext cx="7886700" cy="9224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b="1" dirty="0">
                <a:cs typeface="Calibri" panose="020F0502020204030204" pitchFamily="34" charset="0"/>
              </a:rPr>
              <a:t>HOUSEKEEPING</a:t>
            </a:r>
            <a:endParaRPr lang="it-IT" b="1" dirty="0">
              <a:cs typeface="Calibri" panose="020F0502020204030204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30996" y="1870344"/>
            <a:ext cx="8434874" cy="311731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 have to </a:t>
            </a:r>
            <a:r>
              <a:rPr lang="en-US" b="1" dirty="0">
                <a:solidFill>
                  <a:schemeClr val="tx1"/>
                </a:solidFill>
              </a:rPr>
              <a:t>work hard </a:t>
            </a:r>
            <a:r>
              <a:rPr lang="en-US" dirty="0">
                <a:solidFill>
                  <a:schemeClr val="tx1"/>
                </a:solidFill>
              </a:rPr>
              <a:t>to improve your English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Language tutorials</a:t>
            </a:r>
            <a:r>
              <a:rPr lang="en-US" sz="2400" dirty="0">
                <a:solidFill>
                  <a:schemeClr val="tx1"/>
                </a:solidFill>
              </a:rPr>
              <a:t> are </a:t>
            </a:r>
            <a:r>
              <a:rPr lang="en-US" sz="2400" b="1" dirty="0">
                <a:solidFill>
                  <a:schemeClr val="tx1"/>
                </a:solidFill>
              </a:rPr>
              <a:t>crucial </a:t>
            </a:r>
            <a:r>
              <a:rPr lang="en-US" sz="2400" dirty="0">
                <a:solidFill>
                  <a:schemeClr val="tx1"/>
                </a:solidFill>
              </a:rPr>
              <a:t>for your preparation</a:t>
            </a:r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               (exam/s included!)</a:t>
            </a:r>
          </a:p>
          <a:p>
            <a:pPr marL="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24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5023" y="427511"/>
            <a:ext cx="243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WHY?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00644" y="1436638"/>
            <a:ext cx="84433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it-IT" sz="2400" dirty="0"/>
              <a:t>To look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language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dynamic</a:t>
            </a:r>
            <a:r>
              <a:rPr lang="it-IT" sz="2400" dirty="0"/>
              <a:t> </a:t>
            </a:r>
            <a:r>
              <a:rPr lang="it-IT" sz="2400" dirty="0" err="1"/>
              <a:t>system</a:t>
            </a:r>
            <a:endParaRPr lang="it-IT" sz="2400" dirty="0"/>
          </a:p>
          <a:p>
            <a:endParaRPr lang="it-IT" sz="2400" dirty="0"/>
          </a:p>
          <a:p>
            <a:pPr marL="285750" indent="-285750">
              <a:buFont typeface="Arial" charset="0"/>
              <a:buChar char="•"/>
            </a:pPr>
            <a:r>
              <a:rPr lang="it-IT" sz="2400" dirty="0"/>
              <a:t>To look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translation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process</a:t>
            </a:r>
            <a:endParaRPr lang="it-IT" sz="2400" dirty="0"/>
          </a:p>
          <a:p>
            <a:endParaRPr lang="it-IT" sz="2400" dirty="0"/>
          </a:p>
          <a:p>
            <a:pPr marL="285750" indent="-285750">
              <a:buFont typeface="Arial" charset="0"/>
              <a:buChar char="•"/>
            </a:pPr>
            <a:r>
              <a:rPr lang="it-IT" sz="2400" dirty="0"/>
              <a:t>To </a:t>
            </a:r>
            <a:r>
              <a:rPr lang="it-IT" sz="2400" dirty="0" err="1"/>
              <a:t>learn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</a:t>
            </a:r>
            <a:r>
              <a:rPr lang="it-IT" sz="2400" dirty="0" err="1"/>
              <a:t>translate</a:t>
            </a:r>
            <a:r>
              <a:rPr lang="it-IT" sz="2400" dirty="0"/>
              <a:t> </a:t>
            </a:r>
            <a:r>
              <a:rPr lang="it-IT" sz="2400" dirty="0" err="1"/>
              <a:t>specialised</a:t>
            </a:r>
            <a:r>
              <a:rPr lang="it-IT" sz="2400" dirty="0"/>
              <a:t> and non-</a:t>
            </a:r>
            <a:r>
              <a:rPr lang="it-IT" sz="2400" dirty="0" err="1"/>
              <a:t>specialised</a:t>
            </a:r>
            <a:r>
              <a:rPr lang="it-IT" sz="2400" dirty="0"/>
              <a:t> </a:t>
            </a:r>
            <a:r>
              <a:rPr lang="it-IT" sz="2400" dirty="0" err="1"/>
              <a:t>texts</a:t>
            </a:r>
            <a:r>
              <a:rPr lang="it-IT" sz="2400" dirty="0"/>
              <a:t> (Ita&lt;&gt;</a:t>
            </a:r>
            <a:r>
              <a:rPr lang="it-IT" sz="2400" dirty="0" err="1"/>
              <a:t>Eng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pPr marL="285750" indent="-285750">
              <a:buFont typeface="Arial" charset="0"/>
              <a:buChar char="•"/>
            </a:pPr>
            <a:r>
              <a:rPr lang="it-IT" sz="2400" dirty="0"/>
              <a:t>To </a:t>
            </a:r>
            <a:r>
              <a:rPr lang="it-IT" sz="2400" dirty="0" err="1"/>
              <a:t>learn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</a:t>
            </a:r>
            <a:r>
              <a:rPr lang="it-IT" sz="2400" dirty="0" err="1"/>
              <a:t>analyse</a:t>
            </a:r>
            <a:r>
              <a:rPr lang="it-IT" sz="2400" dirty="0"/>
              <a:t> and </a:t>
            </a:r>
            <a:r>
              <a:rPr lang="it-IT" sz="2400" dirty="0" err="1"/>
              <a:t>discuss</a:t>
            </a:r>
            <a:r>
              <a:rPr lang="it-IT" sz="2400" dirty="0"/>
              <a:t> English </a:t>
            </a:r>
            <a:r>
              <a:rPr lang="it-IT" sz="2400" dirty="0" err="1"/>
              <a:t>texts</a:t>
            </a:r>
            <a:endParaRPr lang="it-IT" sz="2400" dirty="0"/>
          </a:p>
          <a:p>
            <a:pPr marL="285750" indent="-285750">
              <a:buFont typeface="Arial" charset="0"/>
              <a:buChar char="•"/>
            </a:pPr>
            <a:endParaRPr lang="it-IT" sz="2400" dirty="0"/>
          </a:p>
          <a:p>
            <a:pPr marL="285750" indent="-285750">
              <a:buFont typeface="Arial" charset="0"/>
              <a:buChar char="•"/>
            </a:pPr>
            <a:r>
              <a:rPr lang="it-IT" sz="2400" dirty="0"/>
              <a:t>To </a:t>
            </a:r>
            <a:r>
              <a:rPr lang="it-IT" sz="2400" dirty="0" err="1"/>
              <a:t>learn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use </a:t>
            </a:r>
            <a:r>
              <a:rPr lang="it-IT" sz="2400" dirty="0" err="1"/>
              <a:t>monolingual</a:t>
            </a:r>
            <a:r>
              <a:rPr lang="it-IT" sz="2400" dirty="0"/>
              <a:t>/</a:t>
            </a:r>
            <a:r>
              <a:rPr lang="it-IT" sz="2400" dirty="0" err="1"/>
              <a:t>bilingual</a:t>
            </a:r>
            <a:r>
              <a:rPr lang="it-IT" sz="2400" dirty="0"/>
              <a:t> </a:t>
            </a:r>
            <a:r>
              <a:rPr lang="it-IT" sz="2400" dirty="0" err="1"/>
              <a:t>dictionaries</a:t>
            </a:r>
            <a:endParaRPr lang="it-IT" sz="2400" dirty="0"/>
          </a:p>
          <a:p>
            <a:pPr marL="285750" indent="-285750">
              <a:buFont typeface="Arial" charset="0"/>
              <a:buChar char="•"/>
            </a:pPr>
            <a:endParaRPr lang="it-IT" sz="2400" dirty="0"/>
          </a:p>
          <a:p>
            <a:pPr marL="285750" indent="-285750">
              <a:buFont typeface="Arial" charset="0"/>
              <a:buChar char="•"/>
            </a:pPr>
            <a:r>
              <a:rPr lang="it-IT" sz="2400" dirty="0"/>
              <a:t>AND MUCH MORE</a:t>
            </a:r>
            <a:r>
              <a:rPr lang="mr-IN" sz="2400" dirty="0"/>
              <a:t>……</a:t>
            </a:r>
            <a:r>
              <a:rPr lang="it-IT" sz="2400" dirty="0"/>
              <a:t>.!</a:t>
            </a:r>
          </a:p>
        </p:txBody>
      </p:sp>
    </p:spTree>
    <p:extLst>
      <p:ext uri="{BB962C8B-B14F-4D97-AF65-F5344CB8AC3E}">
        <p14:creationId xmlns:p14="http://schemas.microsoft.com/office/powerpoint/2010/main" val="133885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984" y="203261"/>
            <a:ext cx="7886700" cy="180155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>
                <a:latin typeface="+mj-lt"/>
              </a:rPr>
              <a:t>TRADUZIONE SPECIALISTICA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7E38252-B9BD-7C49-8096-CA150F2747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16" y="1916941"/>
            <a:ext cx="3942791" cy="2674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6381D49-ACA4-E546-9BEB-59AD9D5C71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633" y="3085463"/>
            <a:ext cx="3310827" cy="27545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0150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774" y="124835"/>
            <a:ext cx="7886700" cy="180155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/>
              <a:t>IMPARARE A LAVORARE COME VERI PROFESSIONISTI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2A207F2-AE2B-7B44-BD24-73DA26479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42" y="2196507"/>
            <a:ext cx="4103262" cy="20516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CF2DACC-781B-D943-80CC-AE58740A5D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213" y="4759675"/>
            <a:ext cx="6861261" cy="1502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CAT Tools: An Overview And Benefits | GTE Localize">
            <a:extLst>
              <a:ext uri="{FF2B5EF4-FFF2-40B4-BE49-F238E27FC236}">
                <a16:creationId xmlns:a16="http://schemas.microsoft.com/office/drawing/2014/main" id="{AE74BC17-0D82-C54A-B8BC-FBFE44FB0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57" b="15706"/>
          <a:stretch/>
        </p:blipFill>
        <p:spPr bwMode="auto">
          <a:xfrm>
            <a:off x="4982049" y="2098325"/>
            <a:ext cx="3639425" cy="1588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05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670F6-E67B-BB4A-B31A-59E00B35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30" y="3102779"/>
            <a:ext cx="7886700" cy="652443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/>
              <a:t>come tradurre testi</a:t>
            </a:r>
            <a:br>
              <a:rPr lang="it-IT" sz="5400" b="1" dirty="0"/>
            </a:br>
            <a:r>
              <a:rPr lang="it-IT" sz="5400" b="1" dirty="0"/>
              <a:t>non corretti/non chiari?</a:t>
            </a:r>
          </a:p>
        </p:txBody>
      </p:sp>
    </p:spTree>
    <p:extLst>
      <p:ext uri="{BB962C8B-B14F-4D97-AF65-F5344CB8AC3E}">
        <p14:creationId xmlns:p14="http://schemas.microsoft.com/office/powerpoint/2010/main" val="3045120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3FBD1C7-E994-BD4A-86C0-83FB4E5FC5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475" y="1999281"/>
            <a:ext cx="5872381" cy="3193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FFA49ED-59CC-1143-81BD-48973E3929F1}"/>
              </a:ext>
            </a:extLst>
          </p:cNvPr>
          <p:cNvSpPr/>
          <p:nvPr/>
        </p:nvSpPr>
        <p:spPr>
          <a:xfrm>
            <a:off x="2743201" y="3832924"/>
            <a:ext cx="1313481" cy="61605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0242" name="Picture 2" descr="Emoticon dubbio immagini vettoriali stock, Emoticon dubbio illustrazioni  royalty-free | Depositphotos®">
            <a:extLst>
              <a:ext uri="{FF2B5EF4-FFF2-40B4-BE49-F238E27FC236}">
                <a16:creationId xmlns:a16="http://schemas.microsoft.com/office/drawing/2014/main" id="{5DB47078-BE84-084C-A100-099D9341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56" y="3596091"/>
            <a:ext cx="2029682" cy="20296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0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670F6-E67B-BB4A-B31A-59E00B35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30" y="3102779"/>
            <a:ext cx="7886700" cy="652443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/>
              <a:t>come promuovere</a:t>
            </a:r>
            <a:br>
              <a:rPr lang="it-IT" sz="5400" b="1" dirty="0"/>
            </a:br>
            <a:r>
              <a:rPr lang="it-IT" sz="5400" b="1" dirty="0"/>
              <a:t>l’Italia all’estero</a:t>
            </a:r>
          </a:p>
        </p:txBody>
      </p:sp>
    </p:spTree>
    <p:extLst>
      <p:ext uri="{BB962C8B-B14F-4D97-AF65-F5344CB8AC3E}">
        <p14:creationId xmlns:p14="http://schemas.microsoft.com/office/powerpoint/2010/main" val="3275756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 Florence Instagram Accounts You Need To Follow. All of the best Instagram  inspiration for Florence, Italy. | Instagram, Best of italy, Travel fun">
            <a:extLst>
              <a:ext uri="{FF2B5EF4-FFF2-40B4-BE49-F238E27FC236}">
                <a16:creationId xmlns:a16="http://schemas.microsoft.com/office/drawing/2014/main" id="{4DB963EE-FB87-D0D8-49FA-6BE4B9C7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78" y="0"/>
            <a:ext cx="457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85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670F6-E67B-BB4A-B31A-59E00B35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30" y="3102779"/>
            <a:ext cx="7886700" cy="652443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/>
              <a:t>come tradurre testi</a:t>
            </a:r>
            <a:br>
              <a:rPr lang="it-IT" sz="5400" b="1" dirty="0"/>
            </a:br>
            <a:r>
              <a:rPr lang="it-IT" sz="5400" b="1" dirty="0"/>
              <a:t>promozionali</a:t>
            </a:r>
          </a:p>
        </p:txBody>
      </p:sp>
    </p:spTree>
    <p:extLst>
      <p:ext uri="{BB962C8B-B14F-4D97-AF65-F5344CB8AC3E}">
        <p14:creationId xmlns:p14="http://schemas.microsoft.com/office/powerpoint/2010/main" val="143144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5023" y="427511"/>
            <a:ext cx="243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WHAT?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44384" y="1858927"/>
            <a:ext cx="84433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it-IT" sz="2800" b="1" dirty="0">
                <a:solidFill>
                  <a:srgbClr val="FF0000"/>
                </a:solidFill>
                <a:ea typeface="Calibri" charset="0"/>
                <a:cs typeface="Arial" charset="0"/>
              </a:rPr>
              <a:t>LETTORATO I/II/III</a:t>
            </a:r>
            <a:endParaRPr lang="it-IT" sz="2800" b="1" dirty="0">
              <a:solidFill>
                <a:srgbClr val="FF0000"/>
              </a:solidFill>
            </a:endParaRP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Lettorato I </a:t>
            </a:r>
            <a:r>
              <a:rPr lang="it-IT" sz="2800" dirty="0">
                <a:sym typeface="Wingdings" pitchFamily="2" charset="2"/>
              </a:rPr>
              <a:t> </a:t>
            </a:r>
            <a:r>
              <a:rPr lang="it-IT" sz="2800" b="1" dirty="0">
                <a:sym typeface="Wingdings" pitchFamily="2" charset="2"/>
              </a:rPr>
              <a:t>FOUR</a:t>
            </a:r>
            <a:r>
              <a:rPr lang="it-IT" sz="2800" b="1" dirty="0"/>
              <a:t> groups: A-C + D-L + M-P + Q-Z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Lettorato II </a:t>
            </a:r>
            <a:r>
              <a:rPr lang="it-IT" sz="2800" dirty="0">
                <a:sym typeface="Wingdings" pitchFamily="2" charset="2"/>
              </a:rPr>
              <a:t> </a:t>
            </a:r>
            <a:r>
              <a:rPr lang="it-IT" sz="2800" b="1" dirty="0"/>
              <a:t>THREE groups: A-G + H-P + Q-Z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Lettorato III </a:t>
            </a:r>
            <a:r>
              <a:rPr lang="it-IT" sz="2800" dirty="0">
                <a:sym typeface="Wingdings" pitchFamily="2" charset="2"/>
              </a:rPr>
              <a:t> </a:t>
            </a:r>
            <a:r>
              <a:rPr lang="it-IT" sz="2800" b="1" dirty="0"/>
              <a:t>THREE groups: A-G + H-P + Q-Z</a:t>
            </a:r>
          </a:p>
          <a:p>
            <a:pPr algn="ctr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14394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l lancio di Vinted in Italia: la campagna pubblicitaria | Dropinka">
            <a:extLst>
              <a:ext uri="{FF2B5EF4-FFF2-40B4-BE49-F238E27FC236}">
                <a16:creationId xmlns:a16="http://schemas.microsoft.com/office/drawing/2014/main" id="{4D26EEFD-3808-DA4B-A551-E15196D0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25" y="1510549"/>
            <a:ext cx="4240875" cy="4256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l lancio di Vinted in Italia: la campagna pubblicitaria | Dropinka">
            <a:extLst>
              <a:ext uri="{FF2B5EF4-FFF2-40B4-BE49-F238E27FC236}">
                <a16:creationId xmlns:a16="http://schemas.microsoft.com/office/drawing/2014/main" id="{0414B46C-FEAA-4F84-D368-10F8E270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356" y="1532065"/>
            <a:ext cx="4240875" cy="42351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DA67B697-612E-9058-BAE4-BA3039F0860B}"/>
              </a:ext>
            </a:extLst>
          </p:cNvPr>
          <p:cNvSpPr/>
          <p:nvPr/>
        </p:nvSpPr>
        <p:spPr>
          <a:xfrm>
            <a:off x="5423938" y="3526240"/>
            <a:ext cx="2615553" cy="591005"/>
          </a:xfrm>
          <a:prstGeom prst="ellipse">
            <a:avLst/>
          </a:prstGeom>
          <a:solidFill>
            <a:srgbClr val="037783"/>
          </a:solidFill>
          <a:ln>
            <a:solidFill>
              <a:srgbClr val="037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 descr="Why Learn English? - Ingla School of English">
            <a:extLst>
              <a:ext uri="{FF2B5EF4-FFF2-40B4-BE49-F238E27FC236}">
                <a16:creationId xmlns:a16="http://schemas.microsoft.com/office/drawing/2014/main" id="{21D42DE5-6E4A-D936-5C2F-615A539B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583" y="471891"/>
            <a:ext cx="1558262" cy="150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09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28649" y="567007"/>
            <a:ext cx="7886700" cy="9224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cs typeface="Calibri" panose="020F0502020204030204" pitchFamily="34" charset="0"/>
              </a:rPr>
              <a:t>FACEBOOK PAGE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16E170D-11A7-A5FC-511B-FB0B94D32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293075"/>
            <a:ext cx="5559845" cy="2859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AE72CB3-0B13-6251-C7AC-825A112BA3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82" y="2474407"/>
            <a:ext cx="1926832" cy="2497174"/>
          </a:xfrm>
          <a:prstGeom prst="rect">
            <a:avLst/>
          </a:prstGeom>
        </p:spPr>
      </p:pic>
      <p:sp>
        <p:nvSpPr>
          <p:cNvPr id="7" name="Freccia giù 6">
            <a:extLst>
              <a:ext uri="{FF2B5EF4-FFF2-40B4-BE49-F238E27FC236}">
                <a16:creationId xmlns:a16="http://schemas.microsoft.com/office/drawing/2014/main" id="{14DB02CB-0E30-A648-CA40-31BCE194F89A}"/>
              </a:ext>
            </a:extLst>
          </p:cNvPr>
          <p:cNvSpPr/>
          <p:nvPr/>
        </p:nvSpPr>
        <p:spPr>
          <a:xfrm>
            <a:off x="1217277" y="3429000"/>
            <a:ext cx="450158" cy="10757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86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5023" y="427511"/>
            <a:ext cx="243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WHO?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35056" y="1819858"/>
            <a:ext cx="8708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LINGUA E TRADUZIONE INGLESE I</a:t>
            </a:r>
          </a:p>
          <a:p>
            <a:endParaRPr lang="it-IT" sz="2400" b="1" dirty="0"/>
          </a:p>
          <a:p>
            <a:r>
              <a:rPr lang="it-IT" sz="2400" b="1" dirty="0"/>
              <a:t>Prof.ssa Francesca Raffi</a:t>
            </a:r>
            <a:r>
              <a:rPr lang="it-IT" sz="2400" dirty="0"/>
              <a:t>: </a:t>
            </a:r>
            <a:r>
              <a:rPr lang="it-IT" sz="2400" b="1" dirty="0">
                <a:solidFill>
                  <a:srgbClr val="FF0000"/>
                </a:solidFill>
              </a:rPr>
              <a:t>MOD A</a:t>
            </a:r>
            <a:r>
              <a:rPr lang="it-IT" sz="2400" dirty="0"/>
              <a:t> – primo semestre</a:t>
            </a:r>
          </a:p>
          <a:p>
            <a:endParaRPr lang="it-IT" sz="2400" dirty="0"/>
          </a:p>
          <a:p>
            <a:r>
              <a:rPr lang="it-IT" sz="2400" b="1" dirty="0"/>
              <a:t>Prof.ssa Fabrizia Caravelli</a:t>
            </a:r>
            <a:r>
              <a:rPr lang="it-IT" sz="2400" dirty="0"/>
              <a:t>: </a:t>
            </a:r>
            <a:r>
              <a:rPr lang="it-IT" sz="2400" b="1" dirty="0">
                <a:solidFill>
                  <a:srgbClr val="FF0000"/>
                </a:solidFill>
              </a:rPr>
              <a:t>MOD B </a:t>
            </a:r>
            <a:r>
              <a:rPr lang="it-IT" sz="2400" dirty="0"/>
              <a:t>– secondo semestre</a:t>
            </a:r>
          </a:p>
          <a:p>
            <a:endParaRPr lang="it-IT" sz="2400" dirty="0"/>
          </a:p>
          <a:p>
            <a:r>
              <a:rPr lang="it-IT" sz="2400" b="1" dirty="0"/>
              <a:t>Prof. Michael </a:t>
            </a:r>
            <a:r>
              <a:rPr lang="it-IT" sz="2400" b="1" dirty="0" err="1"/>
              <a:t>Zebrak</a:t>
            </a:r>
            <a:r>
              <a:rPr lang="it-IT" sz="2400" dirty="0"/>
              <a:t>: </a:t>
            </a:r>
            <a:r>
              <a:rPr lang="it-IT" sz="2400" b="1" dirty="0">
                <a:solidFill>
                  <a:srgbClr val="FF0000"/>
                </a:solidFill>
              </a:rPr>
              <a:t>LETTORATO </a:t>
            </a:r>
            <a:r>
              <a:rPr lang="it-IT" sz="2400" dirty="0"/>
              <a:t>– primo e secondo semestre</a:t>
            </a:r>
            <a:endParaRPr lang="it-IT" sz="2400" b="1" dirty="0">
              <a:solidFill>
                <a:srgbClr val="FF0000"/>
              </a:solidFill>
            </a:endParaRP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4613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5023" y="427511"/>
            <a:ext cx="243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WHO?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99602" y="1884405"/>
            <a:ext cx="86443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LINGUA E TRADUZIONE INGLESE II</a:t>
            </a:r>
          </a:p>
          <a:p>
            <a:endParaRPr lang="it-IT" sz="2400" b="1" dirty="0"/>
          </a:p>
          <a:p>
            <a:r>
              <a:rPr lang="it-IT" sz="2400" b="1" dirty="0"/>
              <a:t>Prof.ssa Elena Di Giovanni</a:t>
            </a:r>
            <a:r>
              <a:rPr lang="it-IT" sz="2400" dirty="0"/>
              <a:t>: </a:t>
            </a:r>
            <a:r>
              <a:rPr lang="it-IT" sz="2400" b="1" dirty="0">
                <a:solidFill>
                  <a:srgbClr val="FF0000"/>
                </a:solidFill>
              </a:rPr>
              <a:t>MOD A</a:t>
            </a:r>
            <a:r>
              <a:rPr lang="it-IT" sz="2400" dirty="0"/>
              <a:t> – primo semestre</a:t>
            </a:r>
          </a:p>
          <a:p>
            <a:endParaRPr lang="it-IT" sz="2400" dirty="0"/>
          </a:p>
          <a:p>
            <a:r>
              <a:rPr lang="it-IT" sz="2400" b="1" dirty="0"/>
              <a:t>Prof. Gian Maria Greco</a:t>
            </a:r>
            <a:r>
              <a:rPr lang="it-IT" sz="2400" dirty="0"/>
              <a:t>: </a:t>
            </a:r>
            <a:r>
              <a:rPr lang="it-IT" sz="2400" b="1" dirty="0">
                <a:solidFill>
                  <a:srgbClr val="FF0000"/>
                </a:solidFill>
              </a:rPr>
              <a:t>MOD B </a:t>
            </a:r>
            <a:r>
              <a:rPr lang="it-IT" sz="2400" dirty="0"/>
              <a:t>– primo semestre</a:t>
            </a:r>
          </a:p>
          <a:p>
            <a:endParaRPr lang="it-IT" sz="2400" dirty="0"/>
          </a:p>
          <a:p>
            <a:r>
              <a:rPr lang="it-IT" sz="2400" b="1" dirty="0"/>
              <a:t>Prof. Michael </a:t>
            </a:r>
            <a:r>
              <a:rPr lang="it-IT" sz="2400" b="1" dirty="0" err="1"/>
              <a:t>Zebrak</a:t>
            </a:r>
            <a:r>
              <a:rPr lang="it-IT" sz="2400" dirty="0"/>
              <a:t>: </a:t>
            </a:r>
            <a:r>
              <a:rPr lang="it-IT" sz="2400" b="1" dirty="0">
                <a:solidFill>
                  <a:srgbClr val="FF0000"/>
                </a:solidFill>
              </a:rPr>
              <a:t>LETTORATO </a:t>
            </a:r>
            <a:r>
              <a:rPr lang="it-IT" sz="2400" dirty="0"/>
              <a:t>– primo e secondo semestre</a:t>
            </a:r>
            <a:endParaRPr lang="it-IT" sz="2400" b="1" dirty="0">
              <a:solidFill>
                <a:srgbClr val="FF0000"/>
              </a:solidFill>
            </a:endParaRP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5164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5023" y="427511"/>
            <a:ext cx="243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WHO?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7329" y="1841374"/>
            <a:ext cx="8676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LINGUA E TRADUZIONE INGLESE III</a:t>
            </a:r>
          </a:p>
          <a:p>
            <a:endParaRPr lang="it-IT" sz="2400" b="1" dirty="0"/>
          </a:p>
          <a:p>
            <a:r>
              <a:rPr lang="it-IT" sz="2400" b="1" dirty="0"/>
              <a:t>Prof. Gian Maria Greco</a:t>
            </a:r>
            <a:r>
              <a:rPr lang="it-IT" sz="2400" dirty="0"/>
              <a:t>: </a:t>
            </a:r>
            <a:r>
              <a:rPr lang="it-IT" sz="2400" b="1" dirty="0">
                <a:solidFill>
                  <a:srgbClr val="FF0000"/>
                </a:solidFill>
              </a:rPr>
              <a:t>MOD A</a:t>
            </a:r>
            <a:r>
              <a:rPr lang="it-IT" sz="2400" dirty="0"/>
              <a:t> – primo semestre</a:t>
            </a:r>
          </a:p>
          <a:p>
            <a:endParaRPr lang="it-IT" sz="2400" dirty="0"/>
          </a:p>
          <a:p>
            <a:r>
              <a:rPr lang="it-IT" sz="2400" b="1" dirty="0"/>
              <a:t>Prof. Matteo </a:t>
            </a:r>
            <a:r>
              <a:rPr lang="it-IT" sz="2400" b="1" dirty="0" err="1"/>
              <a:t>Bugiolacchi</a:t>
            </a:r>
            <a:r>
              <a:rPr lang="it-IT" sz="2400" dirty="0"/>
              <a:t>: </a:t>
            </a:r>
            <a:r>
              <a:rPr lang="it-IT" sz="2400" b="1" dirty="0">
                <a:solidFill>
                  <a:srgbClr val="FF0000"/>
                </a:solidFill>
              </a:rPr>
              <a:t>MOD B </a:t>
            </a:r>
            <a:r>
              <a:rPr lang="it-IT" sz="2400" dirty="0"/>
              <a:t>– secondo semestre</a:t>
            </a:r>
          </a:p>
          <a:p>
            <a:endParaRPr lang="it-IT" sz="2400" dirty="0"/>
          </a:p>
          <a:p>
            <a:r>
              <a:rPr lang="it-IT" sz="2400" b="1" dirty="0"/>
              <a:t>Prof.ssa Marie Condon</a:t>
            </a:r>
            <a:r>
              <a:rPr lang="it-IT" sz="2400" dirty="0"/>
              <a:t>: </a:t>
            </a:r>
            <a:r>
              <a:rPr lang="it-IT" sz="2400" b="1" dirty="0">
                <a:solidFill>
                  <a:srgbClr val="FF0000"/>
                </a:solidFill>
              </a:rPr>
              <a:t>LETTORATO </a:t>
            </a:r>
            <a:r>
              <a:rPr lang="it-IT" sz="2400" dirty="0"/>
              <a:t>– primo e secondo semestre</a:t>
            </a:r>
            <a:endParaRPr lang="it-IT" sz="2400" b="1" dirty="0">
              <a:solidFill>
                <a:srgbClr val="FF0000"/>
              </a:solidFill>
            </a:endParaRP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9195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5022" y="427511"/>
            <a:ext cx="706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WHEN AND WHERE?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BA9BE9-FF4C-99A0-1160-1174DF19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73" y="1654139"/>
            <a:ext cx="7772400" cy="50559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43A2EB4-0D80-E44F-B436-E814BB0C059A}"/>
              </a:ext>
            </a:extLst>
          </p:cNvPr>
          <p:cNvSpPr/>
          <p:nvPr/>
        </p:nvSpPr>
        <p:spPr>
          <a:xfrm>
            <a:off x="6852822" y="2226591"/>
            <a:ext cx="1212351" cy="44076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2027512A-774B-394D-901E-AD878AFD3E10}"/>
              </a:ext>
            </a:extLst>
          </p:cNvPr>
          <p:cNvSpPr/>
          <p:nvPr/>
        </p:nvSpPr>
        <p:spPr>
          <a:xfrm rot="2662220">
            <a:off x="5836670" y="1709195"/>
            <a:ext cx="996593" cy="4623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39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5022" y="427511"/>
            <a:ext cx="706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WHEN AND WHERE?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E6388E-8F98-4298-2DF9-251F576C4983}"/>
              </a:ext>
            </a:extLst>
          </p:cNvPr>
          <p:cNvSpPr txBox="1"/>
          <p:nvPr/>
        </p:nvSpPr>
        <p:spPr>
          <a:xfrm>
            <a:off x="855022" y="1554002"/>
            <a:ext cx="72777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Disponibilità aule - Università di Macerata</a:t>
            </a:r>
          </a:p>
          <a:p>
            <a:r>
              <a:rPr lang="it-IT" sz="2800" dirty="0">
                <a:sym typeface="Wingdings" pitchFamily="2" charset="2"/>
              </a:rPr>
              <a:t> </a:t>
            </a:r>
            <a:r>
              <a:rPr lang="it-IT" sz="2800" dirty="0"/>
              <a:t>https://</a:t>
            </a:r>
            <a:r>
              <a:rPr lang="it-IT" sz="2800" dirty="0" err="1"/>
              <a:t>aule.unimc.it</a:t>
            </a:r>
            <a:endParaRPr lang="it-IT" sz="28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72C7201-3814-B726-7734-69CBCB93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03603"/>
            <a:ext cx="7772400" cy="35345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115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3137" y="1905146"/>
            <a:ext cx="8073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Lingua e Traduzione Inglese I</a:t>
            </a:r>
          </a:p>
          <a:p>
            <a:pPr algn="ctr"/>
            <a:r>
              <a:rPr lang="it-IT" sz="4000" b="1" dirty="0"/>
              <a:t>15 cfu // </a:t>
            </a:r>
            <a:r>
              <a:rPr lang="it-IT" sz="4000" b="1" dirty="0">
                <a:highlight>
                  <a:srgbClr val="FFFF00"/>
                </a:highlight>
              </a:rPr>
              <a:t>6 cfu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55022" y="427511"/>
            <a:ext cx="64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HOW MUCH?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5888EF-402E-12A4-AF61-C5C7D0F5B545}"/>
              </a:ext>
            </a:extLst>
          </p:cNvPr>
          <p:cNvSpPr txBox="1"/>
          <p:nvPr/>
        </p:nvSpPr>
        <p:spPr>
          <a:xfrm>
            <a:off x="653142" y="4065228"/>
            <a:ext cx="831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MODULO A: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/>
              <a:t>9 cfu / </a:t>
            </a:r>
            <a:r>
              <a:rPr lang="it-IT" sz="2000" b="1" dirty="0">
                <a:highlight>
                  <a:srgbClr val="FFFF00"/>
                </a:highlight>
              </a:rPr>
              <a:t>prova orale (6 cfu)</a:t>
            </a:r>
            <a:r>
              <a:rPr lang="it-IT" sz="2000" b="1" dirty="0"/>
              <a:t> + </a:t>
            </a:r>
            <a:r>
              <a:rPr lang="it-IT" sz="2000" b="1" dirty="0" err="1"/>
              <a:t>professional</a:t>
            </a:r>
            <a:r>
              <a:rPr lang="it-IT" sz="2000" b="1" dirty="0"/>
              <a:t> writing (3 cfu)</a:t>
            </a:r>
          </a:p>
          <a:p>
            <a:pPr algn="ctr"/>
            <a:endParaRPr lang="it-IT" sz="2000" b="1" dirty="0">
              <a:solidFill>
                <a:srgbClr val="FF0000"/>
              </a:solidFill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MODULO B: </a:t>
            </a:r>
            <a:r>
              <a:rPr lang="it-IT" sz="2000" b="1" dirty="0"/>
              <a:t>6 cfu / </a:t>
            </a:r>
            <a:r>
              <a:rPr lang="it-IT" sz="2000" b="1" dirty="0" err="1"/>
              <a:t>trad</a:t>
            </a:r>
            <a:r>
              <a:rPr lang="it-IT" sz="2000" b="1" dirty="0"/>
              <a:t> ENG&gt;ITA (3 cfu) + </a:t>
            </a:r>
            <a:r>
              <a:rPr lang="it-IT" sz="2000" b="1" dirty="0" err="1"/>
              <a:t>trad</a:t>
            </a:r>
            <a:r>
              <a:rPr lang="it-IT" sz="2000" b="1" dirty="0"/>
              <a:t> ITA&gt;ENG (3 cfu)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DB828F-B9A6-144F-7694-18763F89F705}"/>
              </a:ext>
            </a:extLst>
          </p:cNvPr>
          <p:cNvSpPr txBox="1"/>
          <p:nvPr/>
        </p:nvSpPr>
        <p:spPr>
          <a:xfrm>
            <a:off x="-430306" y="480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5405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turale">
  <a:themeElements>
    <a:clrScheme name="Natural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tural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tural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{6BB50F09-43DA-BD42-9DCD-98C3EDA9C160}tf10001063</Template>
  <TotalTime>780</TotalTime>
  <Words>701</Words>
  <Application>Microsoft Macintosh PowerPoint</Application>
  <PresentationFormat>Presentazione su schermo (4:3)</PresentationFormat>
  <Paragraphs>134</Paragraphs>
  <Slides>31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Calibri</vt:lpstr>
      <vt:lpstr>Garamond</vt:lpstr>
      <vt:lpstr>Naturale</vt:lpstr>
      <vt:lpstr>LINGUA E TRADUZIONE INGLESE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tradurre testi non corretti/non chiari?</vt:lpstr>
      <vt:lpstr>Presentazione standard di PowerPoint</vt:lpstr>
      <vt:lpstr>come promuovere l’Italia all’estero</vt:lpstr>
      <vt:lpstr>Presentazione standard di PowerPoint</vt:lpstr>
      <vt:lpstr>come tradurre testi promozionali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traduzione inglese I - Mod. A "lingua e cultura"</dc:title>
  <cp:lastModifiedBy>Microsoft Office User</cp:lastModifiedBy>
  <cp:revision>130</cp:revision>
  <dcterms:modified xsi:type="dcterms:W3CDTF">2022-10-04T13:46:26Z</dcterms:modified>
</cp:coreProperties>
</file>