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90913" y="968755"/>
            <a:ext cx="6562173" cy="1120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6262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191B0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191B0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191B0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191B0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53888" y="542806"/>
            <a:ext cx="8040370" cy="5756910"/>
          </a:xfrm>
          <a:custGeom>
            <a:avLst/>
            <a:gdLst/>
            <a:ahLst/>
            <a:cxnLst/>
            <a:rect l="l" t="t" r="r" b="b"/>
            <a:pathLst>
              <a:path w="8040370" h="5756910">
                <a:moveTo>
                  <a:pt x="0" y="0"/>
                </a:moveTo>
                <a:lnTo>
                  <a:pt x="8039776" y="0"/>
                </a:lnTo>
                <a:lnTo>
                  <a:pt x="8039776" y="5756392"/>
                </a:lnTo>
                <a:lnTo>
                  <a:pt x="0" y="5756392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128434"/>
            <a:ext cx="685800" cy="60642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66666" y="3128434"/>
            <a:ext cx="677334" cy="6064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7643" y="610107"/>
            <a:ext cx="6857295" cy="16229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191B0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0713" y="2445511"/>
            <a:ext cx="4886960" cy="3268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191B0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rancesca.raffi@unimc.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://www.traduguide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nslationdirectory.com/" TargetMode="External"/><Relationship Id="rId5" Type="http://schemas.openxmlformats.org/officeDocument/2006/relationships/hyperlink" Target="http://www.translatorscafe.com/" TargetMode="External"/><Relationship Id="rId4" Type="http://schemas.openxmlformats.org/officeDocument/2006/relationships/hyperlink" Target="http://www.proz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orswithoutborders.org/volunteer/" TargetMode="External"/><Relationship Id="rId2" Type="http://schemas.openxmlformats.org/officeDocument/2006/relationships/hyperlink" Target="http://www.proz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d.com/participate/translate/get-start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rner.it/Tariffometro-italia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15531" y="1520422"/>
              <a:ext cx="6113145" cy="3818890"/>
            </a:xfrm>
            <a:custGeom>
              <a:avLst/>
              <a:gdLst/>
              <a:ahLst/>
              <a:cxnLst/>
              <a:rect l="l" t="t" r="r" b="b"/>
              <a:pathLst>
                <a:path w="6113145" h="3818890">
                  <a:moveTo>
                    <a:pt x="0" y="0"/>
                  </a:moveTo>
                  <a:lnTo>
                    <a:pt x="6112935" y="0"/>
                  </a:lnTo>
                  <a:lnTo>
                    <a:pt x="6112935" y="3818468"/>
                  </a:lnTo>
                  <a:lnTo>
                    <a:pt x="0" y="3818468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" y="3128434"/>
              <a:ext cx="1664144" cy="6126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0532" y="3128434"/>
              <a:ext cx="1663467" cy="6126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19824" y="3471329"/>
              <a:ext cx="5113655" cy="0"/>
            </a:xfrm>
            <a:custGeom>
              <a:avLst/>
              <a:gdLst/>
              <a:ahLst/>
              <a:cxnLst/>
              <a:rect l="l" t="t" r="r" b="b"/>
              <a:pathLst>
                <a:path w="5113655">
                  <a:moveTo>
                    <a:pt x="0" y="0"/>
                  </a:moveTo>
                  <a:lnTo>
                    <a:pt x="5113083" y="1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30834" y="1394967"/>
            <a:ext cx="4692015" cy="1988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800"/>
              </a:lnSpc>
              <a:spcBef>
                <a:spcPts val="110"/>
              </a:spcBef>
            </a:pPr>
            <a:r>
              <a:rPr sz="4300" b="1" dirty="0">
                <a:solidFill>
                  <a:srgbClr val="262626"/>
                </a:solidFill>
                <a:latin typeface="Times New Roman"/>
                <a:cs typeface="Times New Roman"/>
              </a:rPr>
              <a:t>Lingua</a:t>
            </a:r>
            <a:r>
              <a:rPr sz="4300" b="1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300" b="1" spc="9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4300" b="1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300" b="1" spc="-40" dirty="0">
                <a:solidFill>
                  <a:srgbClr val="262626"/>
                </a:solidFill>
                <a:latin typeface="Times New Roman"/>
                <a:cs typeface="Times New Roman"/>
              </a:rPr>
              <a:t>traduzione </a:t>
            </a:r>
            <a:r>
              <a:rPr sz="4300" b="1" spc="45" dirty="0">
                <a:solidFill>
                  <a:srgbClr val="262626"/>
                </a:solidFill>
                <a:latin typeface="Times New Roman"/>
                <a:cs typeface="Times New Roman"/>
              </a:rPr>
              <a:t>inglese</a:t>
            </a:r>
            <a:r>
              <a:rPr sz="4300" b="1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300" b="1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4300" b="1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300" b="1" dirty="0">
                <a:solidFill>
                  <a:srgbClr val="262626"/>
                </a:solidFill>
                <a:latin typeface="Times New Roman"/>
                <a:cs typeface="Times New Roman"/>
              </a:rPr>
              <a:t>- Mod.</a:t>
            </a:r>
            <a:r>
              <a:rPr sz="4300" b="1" spc="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300" b="1" spc="-365" dirty="0">
                <a:solidFill>
                  <a:srgbClr val="262626"/>
                </a:solidFill>
                <a:latin typeface="Times New Roman"/>
                <a:cs typeface="Times New Roman"/>
              </a:rPr>
              <a:t>A </a:t>
            </a:r>
            <a:r>
              <a:rPr sz="4300" b="1" dirty="0">
                <a:solidFill>
                  <a:srgbClr val="262626"/>
                </a:solidFill>
                <a:latin typeface="Times New Roman"/>
                <a:cs typeface="Times New Roman"/>
              </a:rPr>
              <a:t>"lingua</a:t>
            </a:r>
            <a:r>
              <a:rPr sz="4300" b="1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300" b="1" spc="9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4300" b="1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300" b="1" spc="-10" dirty="0">
                <a:solidFill>
                  <a:srgbClr val="262626"/>
                </a:solidFill>
                <a:latin typeface="Times New Roman"/>
                <a:cs typeface="Times New Roman"/>
              </a:rPr>
              <a:t>cultura"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7960" y="4049267"/>
            <a:ext cx="24377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005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Prof.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ssa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RAFFI </a:t>
            </a:r>
            <a:r>
              <a:rPr sz="2000" spc="-50" dirty="0">
                <a:latin typeface="Times New Roman"/>
                <a:cs typeface="Times New Roman"/>
                <a:hlinkClick r:id="rId4"/>
              </a:rPr>
              <a:t>francesca.raffi@unimc.it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465" y="235467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534" y="1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4116" rIns="0" bIns="0" rtlCol="0">
            <a:spAutoFit/>
          </a:bodyPr>
          <a:lstStyle/>
          <a:p>
            <a:pPr marL="1087755">
              <a:lnSpc>
                <a:spcPct val="100000"/>
              </a:lnSpc>
              <a:spcBef>
                <a:spcPts val="100"/>
              </a:spcBef>
            </a:pPr>
            <a:r>
              <a:rPr sz="4000" b="1" spc="-60" dirty="0">
                <a:solidFill>
                  <a:srgbClr val="262626"/>
                </a:solidFill>
                <a:latin typeface="Times New Roman"/>
                <a:cs typeface="Times New Roman"/>
              </a:rPr>
              <a:t>WORD</a:t>
            </a:r>
            <a:r>
              <a:rPr sz="4000" b="1" spc="-1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262626"/>
                </a:solidFill>
                <a:latin typeface="Times New Roman"/>
                <a:cs typeface="Times New Roman"/>
              </a:rPr>
              <a:t>FORMATION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8155" y="3153155"/>
            <a:ext cx="672401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linguistics,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spc="-55" dirty="0">
                <a:latin typeface="Times New Roman"/>
                <a:cs typeface="Times New Roman"/>
              </a:rPr>
              <a:t>word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formation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refers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ways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which </a:t>
            </a:r>
            <a:r>
              <a:rPr sz="2000" spc="-20" dirty="0">
                <a:latin typeface="Times New Roman"/>
                <a:cs typeface="Times New Roman"/>
              </a:rPr>
              <a:t>new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words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are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made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basis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other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75" dirty="0">
                <a:latin typeface="Times New Roman"/>
                <a:cs typeface="Times New Roman"/>
              </a:rPr>
              <a:t>Word-</a:t>
            </a:r>
            <a:r>
              <a:rPr sz="2000" dirty="0">
                <a:latin typeface="Times New Roman"/>
                <a:cs typeface="Times New Roman"/>
              </a:rPr>
              <a:t>formation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viewed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either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diachronically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(through </a:t>
            </a:r>
            <a:r>
              <a:rPr sz="2000" spc="-20" dirty="0">
                <a:latin typeface="Times New Roman"/>
                <a:cs typeface="Times New Roman"/>
              </a:rPr>
              <a:t>different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periods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history)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synchronically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(at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particular period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time)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7994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5" dirty="0">
                <a:latin typeface="Times New Roman"/>
                <a:cs typeface="Times New Roman"/>
              </a:rPr>
              <a:t>Word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formation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sometimes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contrasted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with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semantic </a:t>
            </a:r>
            <a:r>
              <a:rPr sz="2000" b="1" dirty="0">
                <a:latin typeface="Times New Roman"/>
                <a:cs typeface="Times New Roman"/>
              </a:rPr>
              <a:t>change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which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change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5" dirty="0">
                <a:latin typeface="Times New Roman"/>
                <a:cs typeface="Times New Roman"/>
              </a:rPr>
              <a:t> single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word's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meaning.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506" y="562355"/>
            <a:ext cx="59753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0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0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Abbreviations</a:t>
            </a:r>
            <a:r>
              <a:rPr sz="2000" spc="-40" dirty="0">
                <a:solidFill>
                  <a:srgbClr val="000000"/>
                </a:solidFill>
              </a:rPr>
              <a:t>:</a:t>
            </a:r>
            <a:r>
              <a:rPr sz="2000" spc="-8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word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or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phrase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spc="-30" dirty="0">
                <a:solidFill>
                  <a:srgbClr val="000000"/>
                </a:solidFill>
              </a:rPr>
              <a:t>is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shortened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spc="-100" dirty="0">
                <a:solidFill>
                  <a:srgbClr val="000000"/>
                </a:solidFill>
              </a:rPr>
              <a:t>(e.g.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Dr.</a:t>
            </a:r>
            <a:r>
              <a:rPr sz="2000" spc="-25" dirty="0">
                <a:solidFill>
                  <a:srgbClr val="000000"/>
                </a:solidFill>
              </a:rPr>
              <a:t>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7777" y="1258161"/>
            <a:ext cx="6451600" cy="45224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91135" algn="ctr">
              <a:lnSpc>
                <a:spcPct val="100000"/>
              </a:lnSpc>
              <a:spcBef>
                <a:spcPts val="335"/>
              </a:spcBef>
            </a:pPr>
            <a:r>
              <a:rPr sz="3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Remember?</a:t>
            </a:r>
            <a:endParaRPr sz="3100">
              <a:latin typeface="Times New Roman"/>
              <a:cs typeface="Times New Roman"/>
            </a:endParaRPr>
          </a:p>
          <a:p>
            <a:pPr marL="297815" marR="5080" indent="-285750">
              <a:lnSpc>
                <a:spcPct val="100000"/>
              </a:lnSpc>
              <a:spcBef>
                <a:spcPts val="475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b="1" spc="-40" dirty="0">
                <a:solidFill>
                  <a:srgbClr val="262626"/>
                </a:solidFill>
                <a:latin typeface="Times New Roman"/>
                <a:cs typeface="Times New Roman"/>
              </a:rPr>
              <a:t>Acronyms</a:t>
            </a:r>
            <a:r>
              <a:rPr sz="2000" spc="-40" dirty="0">
                <a:solidFill>
                  <a:srgbClr val="262626"/>
                </a:solidFill>
                <a:latin typeface="Times New Roman"/>
                <a:cs typeface="Times New Roman"/>
              </a:rPr>
              <a:t>:</a:t>
            </a:r>
            <a:r>
              <a:rPr sz="20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0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Times New Roman"/>
                <a:cs typeface="Times New Roman"/>
              </a:rPr>
              <a:t>word</a:t>
            </a:r>
            <a:r>
              <a:rPr sz="20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formed</a:t>
            </a:r>
            <a:r>
              <a:rPr sz="2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from</a:t>
            </a:r>
            <a:r>
              <a:rPr sz="20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0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Times New Roman"/>
                <a:cs typeface="Times New Roman"/>
              </a:rPr>
              <a:t>initial</a:t>
            </a:r>
            <a:r>
              <a:rPr sz="20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Times New Roman"/>
                <a:cs typeface="Times New Roman"/>
              </a:rPr>
              <a:t>letter</a:t>
            </a:r>
            <a:r>
              <a:rPr sz="20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or</a:t>
            </a:r>
            <a:r>
              <a:rPr sz="20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Times New Roman"/>
                <a:cs typeface="Times New Roman"/>
              </a:rPr>
              <a:t>letters</a:t>
            </a:r>
            <a:r>
              <a:rPr sz="20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Times New Roman"/>
                <a:cs typeface="Times New Roman"/>
              </a:rPr>
              <a:t>of </a:t>
            </a:r>
            <a:r>
              <a:rPr sz="2000" spc="-30" dirty="0">
                <a:solidFill>
                  <a:srgbClr val="262626"/>
                </a:solidFill>
                <a:latin typeface="Times New Roman"/>
                <a:cs typeface="Times New Roman"/>
              </a:rPr>
              <a:t>each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000" spc="2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62626"/>
                </a:solidFill>
                <a:latin typeface="Times New Roman"/>
                <a:cs typeface="Times New Roman"/>
              </a:rPr>
              <a:t>successive</a:t>
            </a:r>
            <a:r>
              <a:rPr sz="200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parts</a:t>
            </a:r>
            <a:r>
              <a:rPr sz="20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262626"/>
                </a:solidFill>
                <a:latin typeface="Times New Roman"/>
                <a:cs typeface="Times New Roman"/>
              </a:rPr>
              <a:t>(e.g.</a:t>
            </a:r>
            <a:r>
              <a:rPr sz="200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i="1" spc="60" dirty="0">
                <a:solidFill>
                  <a:srgbClr val="262626"/>
                </a:solidFill>
                <a:latin typeface="Times New Roman"/>
                <a:cs typeface="Times New Roman"/>
              </a:rPr>
              <a:t>RADAR</a:t>
            </a:r>
            <a:r>
              <a:rPr sz="2000" spc="60" dirty="0">
                <a:solidFill>
                  <a:srgbClr val="262626"/>
                </a:solidFill>
                <a:latin typeface="Times New Roman"/>
                <a:cs typeface="Times New Roman"/>
              </a:rPr>
              <a:t>)</a:t>
            </a:r>
            <a:r>
              <a:rPr sz="200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or</a:t>
            </a:r>
            <a:r>
              <a:rPr sz="20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Times New Roman"/>
                <a:cs typeface="Times New Roman"/>
              </a:rPr>
              <a:t>major</a:t>
            </a:r>
            <a:r>
              <a:rPr sz="20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parts</a:t>
            </a:r>
            <a:r>
              <a:rPr sz="20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000" spc="2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Times New Roman"/>
                <a:cs typeface="Times New Roman"/>
              </a:rPr>
              <a:t>a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compound</a:t>
            </a:r>
            <a:r>
              <a:rPr sz="2000" spc="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term</a:t>
            </a:r>
            <a:r>
              <a:rPr sz="2000" spc="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262626"/>
                </a:solidFill>
                <a:latin typeface="Times New Roman"/>
                <a:cs typeface="Times New Roman"/>
              </a:rPr>
              <a:t>(e.g.</a:t>
            </a:r>
            <a:r>
              <a:rPr sz="2000" spc="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262626"/>
                </a:solidFill>
                <a:latin typeface="Times New Roman"/>
                <a:cs typeface="Times New Roman"/>
              </a:rPr>
              <a:t>MOTEL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)</a:t>
            </a:r>
            <a:r>
              <a:rPr sz="2000" spc="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05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b="1" spc="-10" dirty="0">
                <a:solidFill>
                  <a:srgbClr val="262626"/>
                </a:solidFill>
                <a:latin typeface="Times New Roman"/>
                <a:cs typeface="Times New Roman"/>
              </a:rPr>
              <a:t>Initialisms</a:t>
            </a:r>
            <a:r>
              <a:rPr sz="2000" spc="-10" dirty="0">
                <a:solidFill>
                  <a:srgbClr val="262626"/>
                </a:solidFill>
                <a:latin typeface="Times New Roman"/>
                <a:cs typeface="Times New Roman"/>
              </a:rPr>
              <a:t>:</a:t>
            </a:r>
            <a:r>
              <a:rPr sz="20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an</a:t>
            </a:r>
            <a:r>
              <a:rPr sz="2000" spc="-30" dirty="0">
                <a:solidFill>
                  <a:srgbClr val="262626"/>
                </a:solidFill>
                <a:latin typeface="Times New Roman"/>
                <a:cs typeface="Times New Roman"/>
              </a:rPr>
              <a:t> abbreviation</a:t>
            </a:r>
            <a:r>
              <a:rPr sz="200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formed</a:t>
            </a:r>
            <a:r>
              <a:rPr sz="20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from</a:t>
            </a:r>
            <a:r>
              <a:rPr sz="20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Times New Roman"/>
                <a:cs typeface="Times New Roman"/>
              </a:rPr>
              <a:t>initial</a:t>
            </a:r>
            <a:r>
              <a:rPr sz="2000" spc="-25" dirty="0">
                <a:solidFill>
                  <a:srgbClr val="262626"/>
                </a:solidFill>
                <a:latin typeface="Times New Roman"/>
                <a:cs typeface="Times New Roman"/>
              </a:rPr>
              <a:t> letters</a:t>
            </a:r>
            <a:r>
              <a:rPr sz="20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Times New Roman"/>
                <a:cs typeface="Times New Roman"/>
              </a:rPr>
              <a:t>(e.g.</a:t>
            </a:r>
            <a:endParaRPr sz="2000">
              <a:latin typeface="Times New Roman"/>
              <a:cs typeface="Times New Roman"/>
            </a:endParaRPr>
          </a:p>
          <a:p>
            <a:pPr marL="297815">
              <a:lnSpc>
                <a:spcPct val="100000"/>
              </a:lnSpc>
            </a:pPr>
            <a:r>
              <a:rPr sz="2000" i="1" spc="-10" dirty="0">
                <a:solidFill>
                  <a:srgbClr val="262626"/>
                </a:solidFill>
                <a:latin typeface="Times New Roman"/>
                <a:cs typeface="Times New Roman"/>
              </a:rPr>
              <a:t>BBQ</a:t>
            </a:r>
            <a:r>
              <a:rPr sz="2000" spc="-10" dirty="0">
                <a:solidFill>
                  <a:srgbClr val="262626"/>
                </a:solidFill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 marL="297815" marR="123189" indent="-285750">
              <a:lnSpc>
                <a:spcPct val="100000"/>
              </a:lnSpc>
              <a:spcBef>
                <a:spcPts val="120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b="1" dirty="0">
                <a:solidFill>
                  <a:srgbClr val="262626"/>
                </a:solidFill>
                <a:latin typeface="Times New Roman"/>
                <a:cs typeface="Times New Roman"/>
              </a:rPr>
              <a:t>Clipping</a:t>
            </a:r>
            <a:r>
              <a:rPr sz="2000" b="1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62626"/>
                </a:solidFill>
                <a:latin typeface="Times New Roman"/>
                <a:cs typeface="Times New Roman"/>
              </a:rPr>
              <a:t>(clipped</a:t>
            </a:r>
            <a:r>
              <a:rPr sz="2000" b="1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Times New Roman"/>
                <a:cs typeface="Times New Roman"/>
              </a:rPr>
              <a:t>word,</a:t>
            </a:r>
            <a:r>
              <a:rPr sz="20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Times New Roman"/>
                <a:cs typeface="Times New Roman"/>
              </a:rPr>
              <a:t>shortening,</a:t>
            </a:r>
            <a:r>
              <a:rPr sz="20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and</a:t>
            </a:r>
            <a:r>
              <a:rPr sz="20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Times New Roman"/>
                <a:cs typeface="Times New Roman"/>
              </a:rPr>
              <a:t>truncation):</a:t>
            </a:r>
            <a:r>
              <a:rPr sz="20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rgbClr val="262626"/>
                </a:solidFill>
                <a:latin typeface="Times New Roman"/>
                <a:cs typeface="Times New Roman"/>
              </a:rPr>
              <a:t>shortening</a:t>
            </a:r>
            <a:r>
              <a:rPr sz="20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000" spc="19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Times New Roman"/>
                <a:cs typeface="Times New Roman"/>
              </a:rPr>
              <a:t>longer</a:t>
            </a:r>
            <a:r>
              <a:rPr sz="2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Times New Roman"/>
                <a:cs typeface="Times New Roman"/>
              </a:rPr>
              <a:t>word,</a:t>
            </a:r>
            <a:r>
              <a:rPr sz="20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often</a:t>
            </a:r>
            <a:r>
              <a:rPr sz="20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Times New Roman"/>
                <a:cs typeface="Times New Roman"/>
              </a:rPr>
              <a:t>reducing</a:t>
            </a:r>
            <a:r>
              <a:rPr sz="20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it</a:t>
            </a:r>
            <a:r>
              <a:rPr sz="20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to</a:t>
            </a:r>
            <a:r>
              <a:rPr sz="20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one</a:t>
            </a:r>
            <a:r>
              <a:rPr sz="20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Times New Roman"/>
                <a:cs typeface="Times New Roman"/>
              </a:rPr>
              <a:t>syllable </a:t>
            </a:r>
            <a:r>
              <a:rPr sz="2000" spc="-100" dirty="0">
                <a:solidFill>
                  <a:srgbClr val="262626"/>
                </a:solidFill>
                <a:latin typeface="Times New Roman"/>
                <a:cs typeface="Times New Roman"/>
              </a:rPr>
              <a:t>(e.g.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i="1" spc="-20" dirty="0">
                <a:solidFill>
                  <a:srgbClr val="262626"/>
                </a:solidFill>
                <a:latin typeface="Times New Roman"/>
                <a:cs typeface="Times New Roman"/>
              </a:rPr>
              <a:t>AD</a:t>
            </a:r>
            <a:r>
              <a:rPr sz="2000" spc="-20" dirty="0">
                <a:solidFill>
                  <a:srgbClr val="262626"/>
                </a:solidFill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 marL="297815" marR="368935" indent="-285750">
              <a:lnSpc>
                <a:spcPct val="100000"/>
              </a:lnSpc>
              <a:spcBef>
                <a:spcPts val="1105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b="1" dirty="0">
                <a:solidFill>
                  <a:srgbClr val="262626"/>
                </a:solidFill>
                <a:latin typeface="Times New Roman"/>
                <a:cs typeface="Times New Roman"/>
              </a:rPr>
              <a:t>Blends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:</a:t>
            </a:r>
            <a:r>
              <a:rPr sz="200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00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Times New Roman"/>
                <a:cs typeface="Times New Roman"/>
              </a:rPr>
              <a:t>word</a:t>
            </a:r>
            <a:r>
              <a:rPr sz="2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Times New Roman"/>
                <a:cs typeface="Times New Roman"/>
              </a:rPr>
              <a:t>which</a:t>
            </a:r>
            <a:r>
              <a:rPr sz="200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Times New Roman"/>
                <a:cs typeface="Times New Roman"/>
              </a:rPr>
              <a:t>is</a:t>
            </a:r>
            <a:r>
              <a:rPr sz="200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Times New Roman"/>
                <a:cs typeface="Times New Roman"/>
              </a:rPr>
              <a:t>made</a:t>
            </a:r>
            <a:r>
              <a:rPr sz="2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up</a:t>
            </a:r>
            <a:r>
              <a:rPr sz="200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000" spc="1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parts</a:t>
            </a:r>
            <a:r>
              <a:rPr sz="20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000" spc="18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Times New Roman"/>
                <a:cs typeface="Times New Roman"/>
              </a:rPr>
              <a:t>two</a:t>
            </a:r>
            <a:r>
              <a:rPr sz="2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or</a:t>
            </a:r>
            <a:r>
              <a:rPr sz="200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Times New Roman"/>
                <a:cs typeface="Times New Roman"/>
              </a:rPr>
              <a:t>more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other</a:t>
            </a:r>
            <a:r>
              <a:rPr sz="20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Times New Roman"/>
                <a:cs typeface="Times New Roman"/>
              </a:rPr>
              <a:t>words</a:t>
            </a:r>
            <a:r>
              <a:rPr sz="20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262626"/>
                </a:solidFill>
                <a:latin typeface="Times New Roman"/>
                <a:cs typeface="Times New Roman"/>
              </a:rPr>
              <a:t>(e.g.</a:t>
            </a:r>
            <a:r>
              <a:rPr sz="2000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262626"/>
                </a:solidFill>
                <a:latin typeface="Times New Roman"/>
                <a:cs typeface="Times New Roman"/>
              </a:rPr>
              <a:t>BRUNCH</a:t>
            </a:r>
            <a:r>
              <a:rPr sz="2000" spc="-10" dirty="0">
                <a:solidFill>
                  <a:srgbClr val="262626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05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b="1" spc="-20" dirty="0">
                <a:solidFill>
                  <a:srgbClr val="262626"/>
                </a:solidFill>
                <a:latin typeface="Times New Roman"/>
                <a:cs typeface="Times New Roman"/>
              </a:rPr>
              <a:t>Latin</a:t>
            </a:r>
            <a:r>
              <a:rPr sz="2000" b="1" spc="-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262626"/>
                </a:solidFill>
                <a:latin typeface="Times New Roman"/>
                <a:cs typeface="Times New Roman"/>
              </a:rPr>
              <a:t>abbreviations</a:t>
            </a:r>
            <a:r>
              <a:rPr sz="2000" spc="-35" dirty="0">
                <a:solidFill>
                  <a:srgbClr val="262626"/>
                </a:solidFill>
                <a:latin typeface="Times New Roman"/>
                <a:cs typeface="Times New Roman"/>
              </a:rPr>
              <a:t>:</a:t>
            </a:r>
            <a:r>
              <a:rPr sz="2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Times New Roman"/>
                <a:cs typeface="Times New Roman"/>
              </a:rPr>
              <a:t>etc.;</a:t>
            </a:r>
            <a:r>
              <a:rPr sz="2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62626"/>
                </a:solidFill>
                <a:latin typeface="Times New Roman"/>
                <a:cs typeface="Times New Roman"/>
              </a:rPr>
              <a:t>et</a:t>
            </a:r>
            <a:r>
              <a:rPr sz="2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262626"/>
                </a:solidFill>
                <a:latin typeface="Times New Roman"/>
                <a:cs typeface="Times New Roman"/>
              </a:rPr>
              <a:t>al.;</a:t>
            </a:r>
            <a:r>
              <a:rPr sz="20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Times New Roman"/>
                <a:cs typeface="Times New Roman"/>
              </a:rPr>
              <a:t>etc….</a:t>
            </a:r>
            <a:r>
              <a:rPr sz="20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spc="155" dirty="0">
                <a:solidFill>
                  <a:srgbClr val="262626"/>
                </a:solidFill>
                <a:latin typeface="Arial"/>
                <a:cs typeface="Arial"/>
              </a:rPr>
              <a:t>©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506" y="562355"/>
            <a:ext cx="7607934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40" dirty="0">
                <a:latin typeface="Times New Roman"/>
                <a:cs typeface="Times New Roman"/>
              </a:rPr>
              <a:t>Abbreviations</a:t>
            </a:r>
            <a:r>
              <a:rPr sz="2000" spc="-40" dirty="0">
                <a:latin typeface="Times New Roman"/>
                <a:cs typeface="Times New Roman"/>
              </a:rPr>
              <a:t>: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phrase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shortened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Dr.</a:t>
            </a:r>
            <a:r>
              <a:rPr sz="2000" spc="-10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Calque</a:t>
            </a:r>
            <a:r>
              <a:rPr sz="2000" b="1" spc="-55" dirty="0">
                <a:latin typeface="Times New Roman"/>
                <a:cs typeface="Times New Roman"/>
              </a:rPr>
              <a:t> or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loan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translation</a:t>
            </a:r>
            <a:r>
              <a:rPr sz="2000" spc="-40" dirty="0">
                <a:latin typeface="Times New Roman"/>
                <a:cs typeface="Times New Roman"/>
              </a:rPr>
              <a:t>: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word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phrase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borrowed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another </a:t>
            </a:r>
            <a:r>
              <a:rPr sz="2000" spc="-60" dirty="0">
                <a:latin typeface="Times New Roman"/>
                <a:cs typeface="Times New Roman"/>
              </a:rPr>
              <a:t>language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by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literal,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word-</a:t>
            </a:r>
            <a:r>
              <a:rPr sz="2000" spc="-30" dirty="0">
                <a:latin typeface="Times New Roman"/>
                <a:cs typeface="Times New Roman"/>
              </a:rPr>
              <a:t>for-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root-</a:t>
            </a:r>
            <a:r>
              <a:rPr sz="2000" spc="-30" dirty="0">
                <a:latin typeface="Times New Roman"/>
                <a:cs typeface="Times New Roman"/>
              </a:rPr>
              <a:t>for-</a:t>
            </a:r>
            <a:r>
              <a:rPr sz="2000" dirty="0">
                <a:latin typeface="Times New Roman"/>
                <a:cs typeface="Times New Roman"/>
              </a:rPr>
              <a:t>root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translation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It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315" dirty="0">
                <a:latin typeface="Times New Roman"/>
                <a:cs typeface="Times New Roman"/>
              </a:rPr>
              <a:t>goes</a:t>
            </a:r>
            <a:r>
              <a:rPr sz="2000" i="1" spc="-170" dirty="0">
                <a:latin typeface="Times New Roman"/>
                <a:cs typeface="Times New Roman"/>
              </a:rPr>
              <a:t> without</a:t>
            </a:r>
            <a:r>
              <a:rPr sz="2000" i="1" spc="60" dirty="0">
                <a:latin typeface="Times New Roman"/>
                <a:cs typeface="Times New Roman"/>
              </a:rPr>
              <a:t> </a:t>
            </a:r>
            <a:r>
              <a:rPr sz="2000" i="1" spc="-55" dirty="0">
                <a:latin typeface="Times New Roman"/>
                <a:cs typeface="Times New Roman"/>
              </a:rPr>
              <a:t>saying</a:t>
            </a:r>
            <a:r>
              <a:rPr sz="2000" spc="-55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506" y="562355"/>
            <a:ext cx="766635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40" dirty="0">
                <a:latin typeface="Times New Roman"/>
                <a:cs typeface="Times New Roman"/>
              </a:rPr>
              <a:t>Abbreviations</a:t>
            </a:r>
            <a:r>
              <a:rPr sz="2000" spc="-40" dirty="0">
                <a:latin typeface="Times New Roman"/>
                <a:cs typeface="Times New Roman"/>
              </a:rPr>
              <a:t>: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phrase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shortened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Dr.</a:t>
            </a:r>
            <a:r>
              <a:rPr sz="2000" spc="-10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265" marR="635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Calque</a:t>
            </a:r>
            <a:r>
              <a:rPr sz="2000" b="1" spc="-55" dirty="0">
                <a:latin typeface="Times New Roman"/>
                <a:cs typeface="Times New Roman"/>
              </a:rPr>
              <a:t> or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loan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translation</a:t>
            </a:r>
            <a:r>
              <a:rPr sz="2000" spc="-40" dirty="0">
                <a:latin typeface="Times New Roman"/>
                <a:cs typeface="Times New Roman"/>
              </a:rPr>
              <a:t>: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word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phrase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borrowed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another </a:t>
            </a:r>
            <a:r>
              <a:rPr sz="2000" spc="-60" dirty="0">
                <a:latin typeface="Times New Roman"/>
                <a:cs typeface="Times New Roman"/>
              </a:rPr>
              <a:t>language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by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literal,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word-</a:t>
            </a:r>
            <a:r>
              <a:rPr sz="2000" spc="-30" dirty="0">
                <a:latin typeface="Times New Roman"/>
                <a:cs typeface="Times New Roman"/>
              </a:rPr>
              <a:t>for-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root-</a:t>
            </a:r>
            <a:r>
              <a:rPr sz="2000" spc="-30" dirty="0">
                <a:latin typeface="Times New Roman"/>
                <a:cs typeface="Times New Roman"/>
              </a:rPr>
              <a:t>for-</a:t>
            </a:r>
            <a:r>
              <a:rPr sz="2000" dirty="0">
                <a:latin typeface="Times New Roman"/>
                <a:cs typeface="Times New Roman"/>
              </a:rPr>
              <a:t>root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translation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It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315" dirty="0">
                <a:latin typeface="Times New Roman"/>
                <a:cs typeface="Times New Roman"/>
              </a:rPr>
              <a:t>goes</a:t>
            </a:r>
            <a:r>
              <a:rPr sz="2000" i="1" spc="-170" dirty="0">
                <a:latin typeface="Times New Roman"/>
                <a:cs typeface="Times New Roman"/>
              </a:rPr>
              <a:t> without</a:t>
            </a:r>
            <a:r>
              <a:rPr sz="2000" i="1" spc="60" dirty="0">
                <a:latin typeface="Times New Roman"/>
                <a:cs typeface="Times New Roman"/>
              </a:rPr>
              <a:t> </a:t>
            </a:r>
            <a:r>
              <a:rPr sz="2000" i="1" spc="-55" dirty="0">
                <a:latin typeface="Times New Roman"/>
                <a:cs typeface="Times New Roman"/>
              </a:rPr>
              <a:t>saying</a:t>
            </a:r>
            <a:r>
              <a:rPr sz="2000" spc="-55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Morphological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derivation</a:t>
            </a:r>
            <a:r>
              <a:rPr sz="2000" spc="-45" dirty="0">
                <a:latin typeface="Times New Roman"/>
                <a:cs typeface="Times New Roman"/>
              </a:rPr>
              <a:t>: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process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forming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new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 </a:t>
            </a:r>
            <a:r>
              <a:rPr sz="2000" spc="-60" dirty="0">
                <a:latin typeface="Times New Roman"/>
                <a:cs typeface="Times New Roman"/>
              </a:rPr>
              <a:t>existing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word,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often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by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adding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prefix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suffix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Times New Roman"/>
                <a:cs typeface="Times New Roman"/>
              </a:rPr>
              <a:t>unhappy</a:t>
            </a:r>
            <a:r>
              <a:rPr sz="2000" spc="-4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506" y="562355"/>
            <a:ext cx="789114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40" dirty="0">
                <a:latin typeface="Times New Roman"/>
                <a:cs typeface="Times New Roman"/>
              </a:rPr>
              <a:t>Abbreviations</a:t>
            </a:r>
            <a:r>
              <a:rPr sz="2000" spc="-40" dirty="0">
                <a:latin typeface="Times New Roman"/>
                <a:cs typeface="Times New Roman"/>
              </a:rPr>
              <a:t>: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phrase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shortened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Dr.</a:t>
            </a:r>
            <a:r>
              <a:rPr sz="2000" spc="-10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265" marR="28765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Calque</a:t>
            </a:r>
            <a:r>
              <a:rPr sz="2000" b="1" spc="-55" dirty="0">
                <a:latin typeface="Times New Roman"/>
                <a:cs typeface="Times New Roman"/>
              </a:rPr>
              <a:t> or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loan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translation</a:t>
            </a:r>
            <a:r>
              <a:rPr sz="2000" spc="-40" dirty="0">
                <a:latin typeface="Times New Roman"/>
                <a:cs typeface="Times New Roman"/>
              </a:rPr>
              <a:t>: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word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phrase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borrowed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another </a:t>
            </a:r>
            <a:r>
              <a:rPr sz="2000" spc="-60" dirty="0">
                <a:latin typeface="Times New Roman"/>
                <a:cs typeface="Times New Roman"/>
              </a:rPr>
              <a:t>language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by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literal,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word-</a:t>
            </a:r>
            <a:r>
              <a:rPr sz="2000" spc="-30" dirty="0">
                <a:latin typeface="Times New Roman"/>
                <a:cs typeface="Times New Roman"/>
              </a:rPr>
              <a:t>for-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root-</a:t>
            </a:r>
            <a:r>
              <a:rPr sz="2000" spc="-30" dirty="0">
                <a:latin typeface="Times New Roman"/>
                <a:cs typeface="Times New Roman"/>
              </a:rPr>
              <a:t>for-</a:t>
            </a:r>
            <a:r>
              <a:rPr sz="2000" dirty="0">
                <a:latin typeface="Times New Roman"/>
                <a:cs typeface="Times New Roman"/>
              </a:rPr>
              <a:t>root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translation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It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315" dirty="0">
                <a:latin typeface="Times New Roman"/>
                <a:cs typeface="Times New Roman"/>
              </a:rPr>
              <a:t>goes</a:t>
            </a:r>
            <a:r>
              <a:rPr sz="2000" i="1" spc="-170" dirty="0">
                <a:latin typeface="Times New Roman"/>
                <a:cs typeface="Times New Roman"/>
              </a:rPr>
              <a:t> without</a:t>
            </a:r>
            <a:r>
              <a:rPr sz="2000" i="1" spc="60" dirty="0">
                <a:latin typeface="Times New Roman"/>
                <a:cs typeface="Times New Roman"/>
              </a:rPr>
              <a:t> </a:t>
            </a:r>
            <a:r>
              <a:rPr sz="2000" i="1" spc="-55" dirty="0">
                <a:latin typeface="Times New Roman"/>
                <a:cs typeface="Times New Roman"/>
              </a:rPr>
              <a:t>saying</a:t>
            </a:r>
            <a:r>
              <a:rPr sz="2000" spc="-55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265" marR="22923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Morphological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derivation</a:t>
            </a:r>
            <a:r>
              <a:rPr sz="2000" spc="-45" dirty="0">
                <a:latin typeface="Times New Roman"/>
                <a:cs typeface="Times New Roman"/>
              </a:rPr>
              <a:t>: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process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forming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new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 </a:t>
            </a:r>
            <a:r>
              <a:rPr sz="2000" spc="-60" dirty="0">
                <a:latin typeface="Times New Roman"/>
                <a:cs typeface="Times New Roman"/>
              </a:rPr>
              <a:t>existing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word,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often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by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adding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prefix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suffix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Times New Roman"/>
                <a:cs typeface="Times New Roman"/>
              </a:rPr>
              <a:t>unhappy</a:t>
            </a:r>
            <a:r>
              <a:rPr sz="2000" spc="-4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Compounding</a:t>
            </a:r>
            <a:r>
              <a:rPr sz="2000" spc="-10" dirty="0">
                <a:latin typeface="Times New Roman"/>
                <a:cs typeface="Times New Roman"/>
              </a:rPr>
              <a:t>: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lexeme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consists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stem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150" dirty="0">
                <a:latin typeface="Times New Roman"/>
                <a:cs typeface="Times New Roman"/>
              </a:rPr>
              <a:t>cupcake</a:t>
            </a:r>
            <a:r>
              <a:rPr sz="2000" spc="-15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48658" y="3858862"/>
            <a:ext cx="2253615" cy="2253615"/>
            <a:chOff x="3548658" y="3858862"/>
            <a:chExt cx="2253615" cy="22536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8183" y="3868387"/>
              <a:ext cx="2234514" cy="22345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53420" y="3863624"/>
              <a:ext cx="2244090" cy="2244090"/>
            </a:xfrm>
            <a:custGeom>
              <a:avLst/>
              <a:gdLst/>
              <a:ahLst/>
              <a:cxnLst/>
              <a:rect l="l" t="t" r="r" b="b"/>
              <a:pathLst>
                <a:path w="2244090" h="2244090">
                  <a:moveTo>
                    <a:pt x="0" y="0"/>
                  </a:moveTo>
                  <a:lnTo>
                    <a:pt x="2244039" y="0"/>
                  </a:lnTo>
                  <a:lnTo>
                    <a:pt x="2244039" y="2244039"/>
                  </a:lnTo>
                  <a:lnTo>
                    <a:pt x="0" y="22440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743388" y="4415336"/>
            <a:ext cx="2056764" cy="330835"/>
          </a:xfrm>
          <a:custGeom>
            <a:avLst/>
            <a:gdLst/>
            <a:ahLst/>
            <a:cxnLst/>
            <a:rect l="l" t="t" r="r" b="b"/>
            <a:pathLst>
              <a:path w="2056764" h="330835">
                <a:moveTo>
                  <a:pt x="1825458" y="254954"/>
                </a:moveTo>
                <a:lnTo>
                  <a:pt x="1817876" y="330776"/>
                </a:lnTo>
                <a:lnTo>
                  <a:pt x="2006956" y="258745"/>
                </a:lnTo>
                <a:lnTo>
                  <a:pt x="1863369" y="258745"/>
                </a:lnTo>
                <a:lnTo>
                  <a:pt x="1825458" y="254954"/>
                </a:lnTo>
                <a:close/>
              </a:path>
              <a:path w="2056764" h="330835">
                <a:moveTo>
                  <a:pt x="1833040" y="179133"/>
                </a:moveTo>
                <a:lnTo>
                  <a:pt x="1825458" y="254954"/>
                </a:lnTo>
                <a:lnTo>
                  <a:pt x="1863369" y="258745"/>
                </a:lnTo>
                <a:lnTo>
                  <a:pt x="1878423" y="257242"/>
                </a:lnTo>
                <a:lnTo>
                  <a:pt x="1891286" y="250322"/>
                </a:lnTo>
                <a:lnTo>
                  <a:pt x="1900616" y="239084"/>
                </a:lnTo>
                <a:lnTo>
                  <a:pt x="1905071" y="224626"/>
                </a:lnTo>
                <a:lnTo>
                  <a:pt x="1903567" y="209571"/>
                </a:lnTo>
                <a:lnTo>
                  <a:pt x="1896647" y="196708"/>
                </a:lnTo>
                <a:lnTo>
                  <a:pt x="1885409" y="187379"/>
                </a:lnTo>
                <a:lnTo>
                  <a:pt x="1870951" y="182924"/>
                </a:lnTo>
                <a:lnTo>
                  <a:pt x="1833040" y="179133"/>
                </a:lnTo>
                <a:close/>
              </a:path>
              <a:path w="2056764" h="330835">
                <a:moveTo>
                  <a:pt x="1840622" y="103310"/>
                </a:moveTo>
                <a:lnTo>
                  <a:pt x="1833040" y="179133"/>
                </a:lnTo>
                <a:lnTo>
                  <a:pt x="1870951" y="182924"/>
                </a:lnTo>
                <a:lnTo>
                  <a:pt x="1885409" y="187379"/>
                </a:lnTo>
                <a:lnTo>
                  <a:pt x="1896647" y="196708"/>
                </a:lnTo>
                <a:lnTo>
                  <a:pt x="1903567" y="209571"/>
                </a:lnTo>
                <a:lnTo>
                  <a:pt x="1905071" y="224626"/>
                </a:lnTo>
                <a:lnTo>
                  <a:pt x="1900616" y="239084"/>
                </a:lnTo>
                <a:lnTo>
                  <a:pt x="1891286" y="250322"/>
                </a:lnTo>
                <a:lnTo>
                  <a:pt x="1878423" y="257242"/>
                </a:lnTo>
                <a:lnTo>
                  <a:pt x="1863369" y="258745"/>
                </a:lnTo>
                <a:lnTo>
                  <a:pt x="2006956" y="258745"/>
                </a:lnTo>
                <a:lnTo>
                  <a:pt x="2056715" y="239789"/>
                </a:lnTo>
                <a:lnTo>
                  <a:pt x="1840622" y="103310"/>
                </a:lnTo>
                <a:close/>
              </a:path>
              <a:path w="2056764" h="330835">
                <a:moveTo>
                  <a:pt x="41701" y="0"/>
                </a:moveTo>
                <a:lnTo>
                  <a:pt x="26646" y="1503"/>
                </a:lnTo>
                <a:lnTo>
                  <a:pt x="13783" y="8422"/>
                </a:lnTo>
                <a:lnTo>
                  <a:pt x="4454" y="19660"/>
                </a:lnTo>
                <a:lnTo>
                  <a:pt x="0" y="34119"/>
                </a:lnTo>
                <a:lnTo>
                  <a:pt x="1503" y="49174"/>
                </a:lnTo>
                <a:lnTo>
                  <a:pt x="8422" y="62036"/>
                </a:lnTo>
                <a:lnTo>
                  <a:pt x="19660" y="71366"/>
                </a:lnTo>
                <a:lnTo>
                  <a:pt x="34119" y="75821"/>
                </a:lnTo>
                <a:lnTo>
                  <a:pt x="1825458" y="254954"/>
                </a:lnTo>
                <a:lnTo>
                  <a:pt x="1833040" y="179133"/>
                </a:lnTo>
                <a:lnTo>
                  <a:pt x="41701" y="0"/>
                </a:lnTo>
                <a:close/>
              </a:path>
            </a:pathLst>
          </a:custGeom>
          <a:solidFill>
            <a:srgbClr val="839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7258" y="4156164"/>
            <a:ext cx="1643380" cy="535940"/>
          </a:xfrm>
          <a:custGeom>
            <a:avLst/>
            <a:gdLst/>
            <a:ahLst/>
            <a:cxnLst/>
            <a:rect l="l" t="t" r="r" b="b"/>
            <a:pathLst>
              <a:path w="1643379" h="535939">
                <a:moveTo>
                  <a:pt x="189330" y="315399"/>
                </a:moveTo>
                <a:lnTo>
                  <a:pt x="0" y="487087"/>
                </a:lnTo>
                <a:lnTo>
                  <a:pt x="250946" y="535539"/>
                </a:lnTo>
                <a:lnTo>
                  <a:pt x="233594" y="473543"/>
                </a:lnTo>
                <a:lnTo>
                  <a:pt x="178629" y="473543"/>
                </a:lnTo>
                <a:lnTo>
                  <a:pt x="164766" y="468944"/>
                </a:lnTo>
                <a:lnTo>
                  <a:pt x="153639" y="459483"/>
                </a:lnTo>
                <a:lnTo>
                  <a:pt x="146758" y="446009"/>
                </a:lnTo>
                <a:lnTo>
                  <a:pt x="145644" y="430920"/>
                </a:lnTo>
                <a:lnTo>
                  <a:pt x="150243" y="417057"/>
                </a:lnTo>
                <a:lnTo>
                  <a:pt x="159704" y="405930"/>
                </a:lnTo>
                <a:lnTo>
                  <a:pt x="173178" y="399049"/>
                </a:lnTo>
                <a:lnTo>
                  <a:pt x="209869" y="388779"/>
                </a:lnTo>
                <a:lnTo>
                  <a:pt x="189330" y="315399"/>
                </a:lnTo>
                <a:close/>
              </a:path>
              <a:path w="1643379" h="535939">
                <a:moveTo>
                  <a:pt x="209869" y="388779"/>
                </a:moveTo>
                <a:lnTo>
                  <a:pt x="173178" y="399049"/>
                </a:lnTo>
                <a:lnTo>
                  <a:pt x="159704" y="405930"/>
                </a:lnTo>
                <a:lnTo>
                  <a:pt x="150243" y="417057"/>
                </a:lnTo>
                <a:lnTo>
                  <a:pt x="145644" y="430920"/>
                </a:lnTo>
                <a:lnTo>
                  <a:pt x="146758" y="446009"/>
                </a:lnTo>
                <a:lnTo>
                  <a:pt x="153639" y="459483"/>
                </a:lnTo>
                <a:lnTo>
                  <a:pt x="164766" y="468944"/>
                </a:lnTo>
                <a:lnTo>
                  <a:pt x="178629" y="473543"/>
                </a:lnTo>
                <a:lnTo>
                  <a:pt x="193718" y="472428"/>
                </a:lnTo>
                <a:lnTo>
                  <a:pt x="230408" y="462159"/>
                </a:lnTo>
                <a:lnTo>
                  <a:pt x="209869" y="388779"/>
                </a:lnTo>
                <a:close/>
              </a:path>
              <a:path w="1643379" h="535939">
                <a:moveTo>
                  <a:pt x="230408" y="462159"/>
                </a:moveTo>
                <a:lnTo>
                  <a:pt x="193718" y="472428"/>
                </a:lnTo>
                <a:lnTo>
                  <a:pt x="178629" y="473543"/>
                </a:lnTo>
                <a:lnTo>
                  <a:pt x="233594" y="473543"/>
                </a:lnTo>
                <a:lnTo>
                  <a:pt x="230408" y="462159"/>
                </a:lnTo>
                <a:close/>
              </a:path>
              <a:path w="1643379" h="535939">
                <a:moveTo>
                  <a:pt x="1609966" y="0"/>
                </a:moveTo>
                <a:lnTo>
                  <a:pt x="1594878" y="1114"/>
                </a:lnTo>
                <a:lnTo>
                  <a:pt x="209869" y="388779"/>
                </a:lnTo>
                <a:lnTo>
                  <a:pt x="230408" y="462159"/>
                </a:lnTo>
                <a:lnTo>
                  <a:pt x="1615417" y="74493"/>
                </a:lnTo>
                <a:lnTo>
                  <a:pt x="1628891" y="67613"/>
                </a:lnTo>
                <a:lnTo>
                  <a:pt x="1638352" y="56486"/>
                </a:lnTo>
                <a:lnTo>
                  <a:pt x="1642951" y="42623"/>
                </a:lnTo>
                <a:lnTo>
                  <a:pt x="1641836" y="27535"/>
                </a:lnTo>
                <a:lnTo>
                  <a:pt x="1634956" y="14060"/>
                </a:lnTo>
                <a:lnTo>
                  <a:pt x="1623829" y="4598"/>
                </a:lnTo>
                <a:lnTo>
                  <a:pt x="1609966" y="0"/>
                </a:lnTo>
                <a:close/>
              </a:path>
            </a:pathLst>
          </a:custGeom>
          <a:solidFill>
            <a:srgbClr val="83992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506" y="562355"/>
            <a:ext cx="7919720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40" dirty="0">
                <a:latin typeface="Times New Roman"/>
                <a:cs typeface="Times New Roman"/>
              </a:rPr>
              <a:t>Abbreviations</a:t>
            </a:r>
            <a:r>
              <a:rPr sz="2000" spc="-40" dirty="0">
                <a:latin typeface="Times New Roman"/>
                <a:cs typeface="Times New Roman"/>
              </a:rPr>
              <a:t>: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phrase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shortened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Dr.</a:t>
            </a:r>
            <a:r>
              <a:rPr sz="2000" spc="-10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265" marR="31623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Calque</a:t>
            </a:r>
            <a:r>
              <a:rPr sz="2000" b="1" spc="-55" dirty="0">
                <a:latin typeface="Times New Roman"/>
                <a:cs typeface="Times New Roman"/>
              </a:rPr>
              <a:t> or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loan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translation</a:t>
            </a:r>
            <a:r>
              <a:rPr sz="2000" spc="-40" dirty="0">
                <a:latin typeface="Times New Roman"/>
                <a:cs typeface="Times New Roman"/>
              </a:rPr>
              <a:t>: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word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phrase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borrowed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another </a:t>
            </a:r>
            <a:r>
              <a:rPr sz="2000" spc="-60" dirty="0">
                <a:latin typeface="Times New Roman"/>
                <a:cs typeface="Times New Roman"/>
              </a:rPr>
              <a:t>language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by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literal,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word-</a:t>
            </a:r>
            <a:r>
              <a:rPr sz="2000" spc="-30" dirty="0">
                <a:latin typeface="Times New Roman"/>
                <a:cs typeface="Times New Roman"/>
              </a:rPr>
              <a:t>for-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root-</a:t>
            </a:r>
            <a:r>
              <a:rPr sz="2000" spc="-30" dirty="0">
                <a:latin typeface="Times New Roman"/>
                <a:cs typeface="Times New Roman"/>
              </a:rPr>
              <a:t>for-</a:t>
            </a:r>
            <a:r>
              <a:rPr sz="2000" dirty="0">
                <a:latin typeface="Times New Roman"/>
                <a:cs typeface="Times New Roman"/>
              </a:rPr>
              <a:t>root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translation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It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315" dirty="0">
                <a:latin typeface="Times New Roman"/>
                <a:cs typeface="Times New Roman"/>
              </a:rPr>
              <a:t>goes</a:t>
            </a:r>
            <a:r>
              <a:rPr sz="2000" i="1" spc="-170" dirty="0">
                <a:latin typeface="Times New Roman"/>
                <a:cs typeface="Times New Roman"/>
              </a:rPr>
              <a:t> without</a:t>
            </a:r>
            <a:r>
              <a:rPr sz="2000" i="1" spc="60" dirty="0">
                <a:latin typeface="Times New Roman"/>
                <a:cs typeface="Times New Roman"/>
              </a:rPr>
              <a:t> </a:t>
            </a:r>
            <a:r>
              <a:rPr sz="2000" i="1" spc="-55" dirty="0">
                <a:latin typeface="Times New Roman"/>
                <a:cs typeface="Times New Roman"/>
              </a:rPr>
              <a:t>saying</a:t>
            </a:r>
            <a:r>
              <a:rPr sz="2000" spc="-55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265" marR="25781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Morphological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derivation</a:t>
            </a:r>
            <a:r>
              <a:rPr sz="2000" spc="-45" dirty="0">
                <a:latin typeface="Times New Roman"/>
                <a:cs typeface="Times New Roman"/>
              </a:rPr>
              <a:t>: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process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forming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new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 </a:t>
            </a:r>
            <a:r>
              <a:rPr sz="2000" spc="-60" dirty="0">
                <a:latin typeface="Times New Roman"/>
                <a:cs typeface="Times New Roman"/>
              </a:rPr>
              <a:t>existing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word,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often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by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adding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prefix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suffix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Times New Roman"/>
                <a:cs typeface="Times New Roman"/>
              </a:rPr>
              <a:t>unhappy</a:t>
            </a:r>
            <a:r>
              <a:rPr sz="2000" spc="-4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Compounding</a:t>
            </a:r>
            <a:r>
              <a:rPr sz="2000" spc="-10" dirty="0">
                <a:latin typeface="Times New Roman"/>
                <a:cs typeface="Times New Roman"/>
              </a:rPr>
              <a:t>: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lexeme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consists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stem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125" dirty="0">
                <a:latin typeface="Times New Roman"/>
                <a:cs typeface="Times New Roman"/>
              </a:rPr>
              <a:t>cupcake</a:t>
            </a:r>
            <a:r>
              <a:rPr sz="2000" spc="-12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35" dirty="0">
                <a:latin typeface="Times New Roman"/>
                <a:cs typeface="Times New Roman"/>
              </a:rPr>
              <a:t>Conversion</a:t>
            </a:r>
            <a:r>
              <a:rPr sz="2000" spc="-35" dirty="0">
                <a:latin typeface="Times New Roman"/>
                <a:cs typeface="Times New Roman"/>
              </a:rPr>
              <a:t>: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change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class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another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180" dirty="0">
                <a:latin typeface="Times New Roman"/>
                <a:cs typeface="Times New Roman"/>
              </a:rPr>
              <a:t>to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130" dirty="0">
                <a:latin typeface="Times New Roman"/>
                <a:cs typeface="Times New Roman"/>
              </a:rPr>
              <a:t>friend </a:t>
            </a:r>
            <a:r>
              <a:rPr sz="2000" i="1" spc="-110" dirty="0">
                <a:latin typeface="Times New Roman"/>
                <a:cs typeface="Times New Roman"/>
              </a:rPr>
              <a:t>someone</a:t>
            </a:r>
            <a:r>
              <a:rPr sz="2000" spc="-110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55379" y="4545152"/>
            <a:ext cx="2440305" cy="1696085"/>
            <a:chOff x="3455379" y="4545152"/>
            <a:chExt cx="2440305" cy="1696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4904" y="4554678"/>
              <a:ext cx="2421070" cy="16768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60141" y="4549914"/>
              <a:ext cx="2430780" cy="1686560"/>
            </a:xfrm>
            <a:custGeom>
              <a:avLst/>
              <a:gdLst/>
              <a:ahLst/>
              <a:cxnLst/>
              <a:rect l="l" t="t" r="r" b="b"/>
              <a:pathLst>
                <a:path w="2430779" h="1686560">
                  <a:moveTo>
                    <a:pt x="0" y="0"/>
                  </a:moveTo>
                  <a:lnTo>
                    <a:pt x="2430596" y="0"/>
                  </a:lnTo>
                  <a:lnTo>
                    <a:pt x="2430596" y="1686341"/>
                  </a:lnTo>
                  <a:lnTo>
                    <a:pt x="0" y="16863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506" y="562355"/>
            <a:ext cx="7919720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40" dirty="0">
                <a:latin typeface="Times New Roman"/>
                <a:cs typeface="Times New Roman"/>
              </a:rPr>
              <a:t>Abbreviations</a:t>
            </a:r>
            <a:r>
              <a:rPr sz="2000" spc="-40" dirty="0">
                <a:latin typeface="Times New Roman"/>
                <a:cs typeface="Times New Roman"/>
              </a:rPr>
              <a:t>: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phrase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shortened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Dr.</a:t>
            </a:r>
            <a:r>
              <a:rPr sz="2000" spc="-10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265" marR="31623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Calque</a:t>
            </a:r>
            <a:r>
              <a:rPr sz="2000" b="1" spc="-55" dirty="0">
                <a:latin typeface="Times New Roman"/>
                <a:cs typeface="Times New Roman"/>
              </a:rPr>
              <a:t> or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loan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translation</a:t>
            </a:r>
            <a:r>
              <a:rPr sz="2000" spc="-40" dirty="0">
                <a:latin typeface="Times New Roman"/>
                <a:cs typeface="Times New Roman"/>
              </a:rPr>
              <a:t>: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word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phrase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borrowed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another </a:t>
            </a:r>
            <a:r>
              <a:rPr sz="2000" spc="-60" dirty="0">
                <a:latin typeface="Times New Roman"/>
                <a:cs typeface="Times New Roman"/>
              </a:rPr>
              <a:t>language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by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literal,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word-</a:t>
            </a:r>
            <a:r>
              <a:rPr sz="2000" spc="-30" dirty="0">
                <a:latin typeface="Times New Roman"/>
                <a:cs typeface="Times New Roman"/>
              </a:rPr>
              <a:t>for-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root-</a:t>
            </a:r>
            <a:r>
              <a:rPr sz="2000" spc="-30" dirty="0">
                <a:latin typeface="Times New Roman"/>
                <a:cs typeface="Times New Roman"/>
              </a:rPr>
              <a:t>for-</a:t>
            </a:r>
            <a:r>
              <a:rPr sz="2000" dirty="0">
                <a:latin typeface="Times New Roman"/>
                <a:cs typeface="Times New Roman"/>
              </a:rPr>
              <a:t>root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translation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It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315" dirty="0">
                <a:latin typeface="Times New Roman"/>
                <a:cs typeface="Times New Roman"/>
              </a:rPr>
              <a:t>goes</a:t>
            </a:r>
            <a:r>
              <a:rPr sz="2000" i="1" spc="-170" dirty="0">
                <a:latin typeface="Times New Roman"/>
                <a:cs typeface="Times New Roman"/>
              </a:rPr>
              <a:t> without</a:t>
            </a:r>
            <a:r>
              <a:rPr sz="2000" i="1" spc="60" dirty="0">
                <a:latin typeface="Times New Roman"/>
                <a:cs typeface="Times New Roman"/>
              </a:rPr>
              <a:t> </a:t>
            </a:r>
            <a:r>
              <a:rPr sz="2000" i="1" spc="-55" dirty="0">
                <a:latin typeface="Times New Roman"/>
                <a:cs typeface="Times New Roman"/>
              </a:rPr>
              <a:t>saying</a:t>
            </a:r>
            <a:r>
              <a:rPr sz="2000" spc="-55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265" marR="25781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Morphological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derivation</a:t>
            </a:r>
            <a:r>
              <a:rPr sz="2000" spc="-45" dirty="0">
                <a:latin typeface="Times New Roman"/>
                <a:cs typeface="Times New Roman"/>
              </a:rPr>
              <a:t>: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process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forming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new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 </a:t>
            </a:r>
            <a:r>
              <a:rPr sz="2000" spc="-60" dirty="0">
                <a:latin typeface="Times New Roman"/>
                <a:cs typeface="Times New Roman"/>
              </a:rPr>
              <a:t>existing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word,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often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by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adding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prefix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suffix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Times New Roman"/>
                <a:cs typeface="Times New Roman"/>
              </a:rPr>
              <a:t>unhappy</a:t>
            </a:r>
            <a:r>
              <a:rPr sz="2000" spc="-4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Compounding</a:t>
            </a:r>
            <a:r>
              <a:rPr sz="2000" spc="-10" dirty="0">
                <a:latin typeface="Times New Roman"/>
                <a:cs typeface="Times New Roman"/>
              </a:rPr>
              <a:t>: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lexeme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consists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stem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125" dirty="0">
                <a:latin typeface="Times New Roman"/>
                <a:cs typeface="Times New Roman"/>
              </a:rPr>
              <a:t>cupcake</a:t>
            </a:r>
            <a:r>
              <a:rPr sz="2000" spc="-12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35" dirty="0">
                <a:latin typeface="Times New Roman"/>
                <a:cs typeface="Times New Roman"/>
              </a:rPr>
              <a:t>Conversion</a:t>
            </a:r>
            <a:r>
              <a:rPr sz="2000" spc="-35" dirty="0">
                <a:latin typeface="Times New Roman"/>
                <a:cs typeface="Times New Roman"/>
              </a:rPr>
              <a:t>: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change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class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another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180" dirty="0">
                <a:latin typeface="Times New Roman"/>
                <a:cs typeface="Times New Roman"/>
              </a:rPr>
              <a:t>to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130" dirty="0">
                <a:latin typeface="Times New Roman"/>
                <a:cs typeface="Times New Roman"/>
              </a:rPr>
              <a:t>friend </a:t>
            </a:r>
            <a:r>
              <a:rPr sz="2000" i="1" spc="-110" dirty="0">
                <a:latin typeface="Times New Roman"/>
                <a:cs typeface="Times New Roman"/>
              </a:rPr>
              <a:t>someone</a:t>
            </a:r>
            <a:r>
              <a:rPr sz="2000" spc="-110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latin typeface="Times New Roman"/>
                <a:cs typeface="Times New Roman"/>
              </a:rPr>
              <a:t>Neologism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forming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new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by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coining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quark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913788" y="4393251"/>
            <a:ext cx="1574800" cy="1816100"/>
            <a:chOff x="6913788" y="4393251"/>
            <a:chExt cx="1574800" cy="1816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3313" y="4402776"/>
              <a:ext cx="1555750" cy="17970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18551" y="4398013"/>
              <a:ext cx="1565275" cy="1806575"/>
            </a:xfrm>
            <a:custGeom>
              <a:avLst/>
              <a:gdLst/>
              <a:ahLst/>
              <a:cxnLst/>
              <a:rect l="l" t="t" r="r" b="b"/>
              <a:pathLst>
                <a:path w="1565275" h="1806575">
                  <a:moveTo>
                    <a:pt x="0" y="0"/>
                  </a:moveTo>
                  <a:lnTo>
                    <a:pt x="1565275" y="0"/>
                  </a:lnTo>
                  <a:lnTo>
                    <a:pt x="1565275" y="1806575"/>
                  </a:lnTo>
                  <a:lnTo>
                    <a:pt x="0" y="18065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506" y="562355"/>
            <a:ext cx="791972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40" dirty="0">
                <a:latin typeface="Times New Roman"/>
                <a:cs typeface="Times New Roman"/>
              </a:rPr>
              <a:t>Abbreviations</a:t>
            </a:r>
            <a:r>
              <a:rPr sz="2000" spc="-40" dirty="0">
                <a:latin typeface="Times New Roman"/>
                <a:cs typeface="Times New Roman"/>
              </a:rPr>
              <a:t>: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phrase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shortened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Dr.</a:t>
            </a:r>
            <a:r>
              <a:rPr sz="2000" spc="-10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265" marR="31623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Calque</a:t>
            </a:r>
            <a:r>
              <a:rPr sz="2000" b="1" spc="-55" dirty="0">
                <a:latin typeface="Times New Roman"/>
                <a:cs typeface="Times New Roman"/>
              </a:rPr>
              <a:t> or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loan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translation</a:t>
            </a:r>
            <a:r>
              <a:rPr sz="2000" spc="-40" dirty="0">
                <a:latin typeface="Times New Roman"/>
                <a:cs typeface="Times New Roman"/>
              </a:rPr>
              <a:t>: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word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phrase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borrowed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another </a:t>
            </a:r>
            <a:r>
              <a:rPr sz="2000" spc="-60" dirty="0">
                <a:latin typeface="Times New Roman"/>
                <a:cs typeface="Times New Roman"/>
              </a:rPr>
              <a:t>language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by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literal,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word-</a:t>
            </a:r>
            <a:r>
              <a:rPr sz="2000" spc="-30" dirty="0">
                <a:latin typeface="Times New Roman"/>
                <a:cs typeface="Times New Roman"/>
              </a:rPr>
              <a:t>for-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root-</a:t>
            </a:r>
            <a:r>
              <a:rPr sz="2000" spc="-30" dirty="0">
                <a:latin typeface="Times New Roman"/>
                <a:cs typeface="Times New Roman"/>
              </a:rPr>
              <a:t>for-</a:t>
            </a:r>
            <a:r>
              <a:rPr sz="2000" dirty="0">
                <a:latin typeface="Times New Roman"/>
                <a:cs typeface="Times New Roman"/>
              </a:rPr>
              <a:t>root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translation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It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315" dirty="0">
                <a:latin typeface="Times New Roman"/>
                <a:cs typeface="Times New Roman"/>
              </a:rPr>
              <a:t>goes</a:t>
            </a:r>
            <a:r>
              <a:rPr sz="2000" i="1" spc="-170" dirty="0">
                <a:latin typeface="Times New Roman"/>
                <a:cs typeface="Times New Roman"/>
              </a:rPr>
              <a:t> without</a:t>
            </a:r>
            <a:r>
              <a:rPr sz="2000" i="1" spc="60" dirty="0">
                <a:latin typeface="Times New Roman"/>
                <a:cs typeface="Times New Roman"/>
              </a:rPr>
              <a:t> </a:t>
            </a:r>
            <a:r>
              <a:rPr sz="2000" i="1" spc="-55" dirty="0">
                <a:latin typeface="Times New Roman"/>
                <a:cs typeface="Times New Roman"/>
              </a:rPr>
              <a:t>saying</a:t>
            </a:r>
            <a:r>
              <a:rPr sz="2000" spc="-55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265" marR="25781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Morphological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derivation</a:t>
            </a:r>
            <a:r>
              <a:rPr sz="2000" spc="-45" dirty="0">
                <a:latin typeface="Times New Roman"/>
                <a:cs typeface="Times New Roman"/>
              </a:rPr>
              <a:t>: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process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forming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new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 </a:t>
            </a:r>
            <a:r>
              <a:rPr sz="2000" spc="-60" dirty="0">
                <a:latin typeface="Times New Roman"/>
                <a:cs typeface="Times New Roman"/>
              </a:rPr>
              <a:t>existing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word,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often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by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adding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prefix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suffix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Times New Roman"/>
                <a:cs typeface="Times New Roman"/>
              </a:rPr>
              <a:t>unhappy</a:t>
            </a:r>
            <a:r>
              <a:rPr sz="2000" spc="-4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Compounding</a:t>
            </a:r>
            <a:r>
              <a:rPr sz="2000" spc="-10" dirty="0">
                <a:latin typeface="Times New Roman"/>
                <a:cs typeface="Times New Roman"/>
              </a:rPr>
              <a:t>: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lexeme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consists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stem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125" dirty="0">
                <a:latin typeface="Times New Roman"/>
                <a:cs typeface="Times New Roman"/>
              </a:rPr>
              <a:t>cupcake</a:t>
            </a:r>
            <a:r>
              <a:rPr sz="2000" spc="-12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35" dirty="0">
                <a:latin typeface="Times New Roman"/>
                <a:cs typeface="Times New Roman"/>
              </a:rPr>
              <a:t>Conversion</a:t>
            </a:r>
            <a:r>
              <a:rPr sz="2000" spc="-35" dirty="0">
                <a:latin typeface="Times New Roman"/>
                <a:cs typeface="Times New Roman"/>
              </a:rPr>
              <a:t>: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change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class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another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180" dirty="0">
                <a:latin typeface="Times New Roman"/>
                <a:cs typeface="Times New Roman"/>
              </a:rPr>
              <a:t>to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130" dirty="0">
                <a:latin typeface="Times New Roman"/>
                <a:cs typeface="Times New Roman"/>
              </a:rPr>
              <a:t>friend </a:t>
            </a:r>
            <a:r>
              <a:rPr sz="2000" i="1" spc="-110" dirty="0">
                <a:latin typeface="Times New Roman"/>
                <a:cs typeface="Times New Roman"/>
              </a:rPr>
              <a:t>someone</a:t>
            </a:r>
            <a:r>
              <a:rPr sz="2000" spc="-110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latin typeface="Times New Roman"/>
                <a:cs typeface="Times New Roman"/>
              </a:rPr>
              <a:t>Neologism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forming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new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by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coining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quark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265" marR="69659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Back-</a:t>
            </a:r>
            <a:r>
              <a:rPr sz="2000" b="1" spc="-30" dirty="0">
                <a:latin typeface="Times New Roman"/>
                <a:cs typeface="Times New Roman"/>
              </a:rPr>
              <a:t>formation</a:t>
            </a:r>
            <a:r>
              <a:rPr sz="2000" spc="-30" dirty="0">
                <a:latin typeface="Times New Roman"/>
                <a:cs typeface="Times New Roman"/>
              </a:rPr>
              <a:t>: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we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remove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word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40" dirty="0">
                <a:latin typeface="Times New Roman"/>
                <a:cs typeface="Times New Roman"/>
              </a:rPr>
              <a:t> suffix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prefix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(e.g.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35" dirty="0">
                <a:latin typeface="Times New Roman"/>
                <a:cs typeface="Times New Roman"/>
              </a:rPr>
              <a:t>to </a:t>
            </a:r>
            <a:r>
              <a:rPr sz="2000" i="1" spc="-65" dirty="0">
                <a:latin typeface="Times New Roman"/>
                <a:cs typeface="Times New Roman"/>
              </a:rPr>
              <a:t>enthuse</a:t>
            </a:r>
            <a:r>
              <a:rPr sz="2000" spc="-65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3888" y="542806"/>
              <a:ext cx="8040370" cy="5756910"/>
            </a:xfrm>
            <a:custGeom>
              <a:avLst/>
              <a:gdLst/>
              <a:ahLst/>
              <a:cxnLst/>
              <a:rect l="l" t="t" r="r" b="b"/>
              <a:pathLst>
                <a:path w="8040370" h="5756910">
                  <a:moveTo>
                    <a:pt x="0" y="0"/>
                  </a:moveTo>
                  <a:lnTo>
                    <a:pt x="8039776" y="0"/>
                  </a:lnTo>
                  <a:lnTo>
                    <a:pt x="8039776" y="5756392"/>
                  </a:lnTo>
                  <a:lnTo>
                    <a:pt x="0" y="5756392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66666" y="3128434"/>
              <a:ext cx="677334" cy="60642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75322" y="1979676"/>
            <a:ext cx="4123690" cy="27139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indent="-1905" algn="ctr">
              <a:lnSpc>
                <a:spcPct val="100299"/>
              </a:lnSpc>
              <a:spcBef>
                <a:spcPts val="85"/>
              </a:spcBef>
            </a:pPr>
            <a:r>
              <a:rPr sz="4400" b="1" i="1" spc="-425" dirty="0">
                <a:solidFill>
                  <a:srgbClr val="000000"/>
                </a:solidFill>
                <a:latin typeface="Georgia-BoldItalic"/>
                <a:cs typeface="Georgia-BoldItalic"/>
              </a:rPr>
              <a:t>BECOMING</a:t>
            </a:r>
            <a:r>
              <a:rPr sz="4400" b="1" i="1" dirty="0">
                <a:solidFill>
                  <a:srgbClr val="000000"/>
                </a:solidFill>
                <a:latin typeface="Georgia-BoldItalic"/>
                <a:cs typeface="Georgia-BoldItalic"/>
              </a:rPr>
              <a:t> </a:t>
            </a:r>
            <a:r>
              <a:rPr sz="4400" b="1" i="1" spc="-320" dirty="0">
                <a:solidFill>
                  <a:srgbClr val="000000"/>
                </a:solidFill>
                <a:latin typeface="Georgia-BoldItalic"/>
                <a:cs typeface="Georgia-BoldItalic"/>
              </a:rPr>
              <a:t>A </a:t>
            </a:r>
            <a:r>
              <a:rPr sz="4400" b="1" i="1" u="heavy" spc="-48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PROFESSIONAL</a:t>
            </a:r>
            <a:r>
              <a:rPr sz="4400" b="1" i="1" spc="-484" dirty="0">
                <a:solidFill>
                  <a:srgbClr val="000000"/>
                </a:solidFill>
                <a:latin typeface="Georgia-BoldItalic"/>
                <a:cs typeface="Georgia-BoldItalic"/>
              </a:rPr>
              <a:t> </a:t>
            </a:r>
            <a:r>
              <a:rPr sz="4400" b="1" i="1" spc="-440" dirty="0">
                <a:solidFill>
                  <a:srgbClr val="000000"/>
                </a:solidFill>
                <a:latin typeface="Georgia-BoldItalic"/>
                <a:cs typeface="Georgia-BoldItalic"/>
              </a:rPr>
              <a:t>TRANSLATOR </a:t>
            </a:r>
            <a:r>
              <a:rPr sz="4400" b="1" i="1" spc="-335" dirty="0">
                <a:solidFill>
                  <a:srgbClr val="000000"/>
                </a:solidFill>
                <a:latin typeface="Georgia-BoldItalic"/>
                <a:cs typeface="Georgia-BoldItalic"/>
              </a:rPr>
              <a:t>(?)</a:t>
            </a:r>
            <a:endParaRPr sz="4400">
              <a:latin typeface="Georgia-BoldItalic"/>
              <a:cs typeface="Georgia-BoldItal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464" y="235626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534" y="1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7408" rIns="0" bIns="0" rtlCol="0">
            <a:spAutoFit/>
          </a:bodyPr>
          <a:lstStyle/>
          <a:p>
            <a:pPr marL="270256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000000"/>
                </a:solidFill>
                <a:latin typeface="Times New Roman"/>
                <a:cs typeface="Times New Roman"/>
              </a:rPr>
              <a:t>resources</a:t>
            </a:r>
            <a:r>
              <a:rPr sz="2300" b="1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23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translators!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4964" y="955668"/>
            <a:ext cx="912227" cy="9013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6683" y="2095953"/>
            <a:ext cx="4354802" cy="119458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57116" y="3610863"/>
            <a:ext cx="5791835" cy="228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15464">
              <a:lnSpc>
                <a:spcPct val="109200"/>
              </a:lnSpc>
              <a:spcBef>
                <a:spcPts val="100"/>
              </a:spcBef>
              <a:buSzPct val="92307"/>
              <a:buChar char="•"/>
              <a:tabLst>
                <a:tab pos="71755" algn="l"/>
              </a:tabLst>
            </a:pPr>
            <a:r>
              <a:rPr sz="1300" spc="-70" dirty="0">
                <a:latin typeface="Arial"/>
                <a:cs typeface="Arial"/>
              </a:rPr>
              <a:t>ProZ.com: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-65" dirty="0">
                <a:latin typeface="Arial"/>
                <a:cs typeface="Arial"/>
              </a:rPr>
              <a:t>Freelance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translators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&amp;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60" dirty="0">
                <a:latin typeface="Arial"/>
                <a:cs typeface="Arial"/>
              </a:rPr>
              <a:t>Translation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45" dirty="0">
                <a:latin typeface="Arial"/>
                <a:cs typeface="Arial"/>
              </a:rPr>
              <a:t>companies </a:t>
            </a:r>
            <a:r>
              <a:rPr sz="1300" u="sng" spc="-10" dirty="0">
                <a:solidFill>
                  <a:srgbClr val="A8BF4D"/>
                </a:solidFill>
                <a:uFill>
                  <a:solidFill>
                    <a:srgbClr val="A8BF4D"/>
                  </a:solidFill>
                </a:uFill>
                <a:latin typeface="Arial"/>
                <a:cs typeface="Arial"/>
                <a:hlinkClick r:id="rId4"/>
              </a:rPr>
              <a:t>www.proz.com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550">
              <a:latin typeface="Arial"/>
              <a:cs typeface="Arial"/>
            </a:endParaRPr>
          </a:p>
          <a:p>
            <a:pPr marL="12700" marR="5080">
              <a:lnSpc>
                <a:spcPts val="1510"/>
              </a:lnSpc>
              <a:buSzPct val="92307"/>
              <a:buChar char="•"/>
              <a:tabLst>
                <a:tab pos="71755" algn="l"/>
              </a:tabLst>
            </a:pPr>
            <a:r>
              <a:rPr sz="1300" spc="-75" dirty="0">
                <a:latin typeface="Arial"/>
                <a:cs typeface="Arial"/>
              </a:rPr>
              <a:t>TranslatorsCafé.com—</a:t>
            </a:r>
            <a:r>
              <a:rPr sz="1300" spc="-65" dirty="0">
                <a:latin typeface="Arial"/>
                <a:cs typeface="Arial"/>
              </a:rPr>
              <a:t>Directory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60" dirty="0">
                <a:latin typeface="Arial"/>
                <a:cs typeface="Arial"/>
              </a:rPr>
              <a:t>Translators,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Interpreters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30" dirty="0">
                <a:latin typeface="Arial"/>
                <a:cs typeface="Arial"/>
              </a:rPr>
              <a:t>and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60" dirty="0">
                <a:latin typeface="Arial"/>
                <a:cs typeface="Arial"/>
              </a:rPr>
              <a:t>Translation</a:t>
            </a:r>
            <a:r>
              <a:rPr sz="1300" spc="-125" dirty="0">
                <a:latin typeface="Arial"/>
                <a:cs typeface="Arial"/>
              </a:rPr>
              <a:t> </a:t>
            </a:r>
            <a:r>
              <a:rPr sz="1300" spc="-60" dirty="0">
                <a:latin typeface="Arial"/>
                <a:cs typeface="Arial"/>
              </a:rPr>
              <a:t>Agencies </a:t>
            </a:r>
            <a:r>
              <a:rPr sz="1300" u="sng" spc="-10" dirty="0">
                <a:solidFill>
                  <a:srgbClr val="A8BF4D"/>
                </a:solidFill>
                <a:uFill>
                  <a:solidFill>
                    <a:srgbClr val="A8BF4D"/>
                  </a:solidFill>
                </a:uFill>
                <a:latin typeface="Arial"/>
                <a:cs typeface="Arial"/>
                <a:hlinkClick r:id="rId5"/>
              </a:rPr>
              <a:t>www.translatorscafe.com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12700" marR="2556510">
              <a:lnSpc>
                <a:spcPct val="103099"/>
              </a:lnSpc>
              <a:buSzPct val="92307"/>
              <a:buChar char="•"/>
              <a:tabLst>
                <a:tab pos="71755" algn="l"/>
              </a:tabLst>
            </a:pPr>
            <a:r>
              <a:rPr sz="1300" spc="-20" dirty="0">
                <a:latin typeface="Arial"/>
                <a:cs typeface="Arial"/>
              </a:rPr>
              <a:t>Portal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for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translators</a:t>
            </a:r>
            <a:r>
              <a:rPr sz="1300" spc="-30" dirty="0">
                <a:latin typeface="Arial"/>
                <a:cs typeface="Arial"/>
              </a:rPr>
              <a:t> and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translation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60" dirty="0">
                <a:latin typeface="Arial"/>
                <a:cs typeface="Arial"/>
              </a:rPr>
              <a:t>agencies </a:t>
            </a:r>
            <a:r>
              <a:rPr sz="1300" spc="-10" dirty="0">
                <a:latin typeface="Arial"/>
                <a:cs typeface="Arial"/>
                <a:hlinkClick r:id="rId6"/>
              </a:rPr>
              <a:t>www.translationdirectory.com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marL="12700" marR="2784475">
              <a:lnSpc>
                <a:spcPct val="103099"/>
              </a:lnSpc>
              <a:buSzPct val="92307"/>
              <a:buChar char="•"/>
              <a:tabLst>
                <a:tab pos="71755" algn="l"/>
              </a:tabLst>
            </a:pPr>
            <a:r>
              <a:rPr sz="1300" spc="-50" dirty="0">
                <a:latin typeface="Arial"/>
                <a:cs typeface="Arial"/>
              </a:rPr>
              <a:t>Find</a:t>
            </a:r>
            <a:r>
              <a:rPr sz="1300" spc="-10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translators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for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55" dirty="0">
                <a:latin typeface="Arial"/>
                <a:cs typeface="Arial"/>
              </a:rPr>
              <a:t>your</a:t>
            </a:r>
            <a:r>
              <a:rPr sz="1300" spc="-9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translation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30" dirty="0">
                <a:latin typeface="Arial"/>
                <a:cs typeface="Arial"/>
              </a:rPr>
              <a:t>project </a:t>
            </a:r>
            <a:r>
              <a:rPr sz="1300" u="sng" spc="-10" dirty="0">
                <a:solidFill>
                  <a:srgbClr val="A8BF4D"/>
                </a:solidFill>
                <a:uFill>
                  <a:solidFill>
                    <a:srgbClr val="A8BF4D"/>
                  </a:solidFill>
                </a:uFill>
                <a:latin typeface="Arial"/>
                <a:cs typeface="Arial"/>
                <a:hlinkClick r:id="rId7"/>
              </a:rPr>
              <a:t>www.traduguide.com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464" y="235626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534" y="1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1348" rIns="0" bIns="0" rtlCol="0">
            <a:spAutoFit/>
          </a:bodyPr>
          <a:lstStyle/>
          <a:p>
            <a:pPr marL="76073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62626"/>
                </a:solidFill>
                <a:latin typeface="Times New Roman"/>
                <a:cs typeface="Times New Roman"/>
              </a:rPr>
              <a:t>Testi</a:t>
            </a:r>
            <a:r>
              <a:rPr sz="3600" b="1" spc="-1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262626"/>
                </a:solidFill>
                <a:latin typeface="Times New Roman"/>
                <a:cs typeface="Times New Roman"/>
              </a:rPr>
              <a:t>(A)dottati,</a:t>
            </a:r>
            <a:r>
              <a:rPr sz="3600" b="1" spc="-1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262626"/>
                </a:solidFill>
                <a:latin typeface="Times New Roman"/>
                <a:cs typeface="Times New Roman"/>
              </a:rPr>
              <a:t>(C)onsigliati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5604" y="2448052"/>
            <a:ext cx="6599555" cy="314769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97815" marR="511809" indent="-285750">
              <a:lnSpc>
                <a:spcPct val="79500"/>
              </a:lnSpc>
              <a:spcBef>
                <a:spcPts val="640"/>
              </a:spcBef>
              <a:buClr>
                <a:srgbClr val="83992A"/>
              </a:buClr>
              <a:buSzPct val="113636"/>
              <a:buFont typeface="Arial"/>
              <a:buChar char="•"/>
              <a:tabLst>
                <a:tab pos="297815" algn="l"/>
                <a:tab pos="298450" algn="l"/>
                <a:tab pos="5739765" algn="l"/>
              </a:tabLst>
            </a:pPr>
            <a:r>
              <a:rPr sz="2200" b="1" dirty="0">
                <a:latin typeface="Times New Roman"/>
                <a:cs typeface="Times New Roman"/>
              </a:rPr>
              <a:t>(A)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40" dirty="0">
                <a:latin typeface="Times New Roman"/>
                <a:cs typeface="Times New Roman"/>
              </a:rPr>
              <a:t>Crystal,</a:t>
            </a:r>
            <a:r>
              <a:rPr sz="2200" b="1" dirty="0">
                <a:latin typeface="Times New Roman"/>
                <a:cs typeface="Times New Roman"/>
              </a:rPr>
              <a:t> D.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i="1" spc="-290" dirty="0">
                <a:latin typeface="Georgia-BoldItalic"/>
                <a:cs typeface="Georgia-BoldItalic"/>
              </a:rPr>
              <a:t>The</a:t>
            </a:r>
            <a:r>
              <a:rPr sz="2200" b="1" i="1" spc="-5" dirty="0">
                <a:latin typeface="Georgia-BoldItalic"/>
                <a:cs typeface="Georgia-BoldItalic"/>
              </a:rPr>
              <a:t> </a:t>
            </a:r>
            <a:r>
              <a:rPr sz="2200" b="1" i="1" spc="-360" dirty="0">
                <a:latin typeface="Georgia-BoldItalic"/>
                <a:cs typeface="Georgia-BoldItalic"/>
              </a:rPr>
              <a:t>Cambridge</a:t>
            </a:r>
            <a:r>
              <a:rPr sz="2200" b="1" i="1" spc="-5" dirty="0">
                <a:latin typeface="Georgia-BoldItalic"/>
                <a:cs typeface="Georgia-BoldItalic"/>
              </a:rPr>
              <a:t> </a:t>
            </a:r>
            <a:r>
              <a:rPr sz="2200" b="1" i="1" spc="-350" dirty="0">
                <a:latin typeface="Georgia-BoldItalic"/>
                <a:cs typeface="Georgia-BoldItalic"/>
              </a:rPr>
              <a:t>Encyclopedia</a:t>
            </a:r>
            <a:r>
              <a:rPr sz="2200" b="1" i="1" spc="-15" dirty="0">
                <a:latin typeface="Georgia-BoldItalic"/>
                <a:cs typeface="Georgia-BoldItalic"/>
              </a:rPr>
              <a:t> </a:t>
            </a:r>
            <a:r>
              <a:rPr sz="2200" b="1" i="1" spc="-325" dirty="0">
                <a:latin typeface="Georgia-BoldItalic"/>
                <a:cs typeface="Georgia-BoldItalic"/>
              </a:rPr>
              <a:t>of</a:t>
            </a:r>
            <a:r>
              <a:rPr sz="2200" b="1" i="1" dirty="0">
                <a:latin typeface="Georgia-BoldItalic"/>
                <a:cs typeface="Georgia-BoldItalic"/>
              </a:rPr>
              <a:t>	</a:t>
            </a:r>
            <a:r>
              <a:rPr sz="2200" b="1" i="1" spc="-350" dirty="0">
                <a:latin typeface="Georgia-BoldItalic"/>
                <a:cs typeface="Georgia-BoldItalic"/>
              </a:rPr>
              <a:t>the </a:t>
            </a:r>
            <a:r>
              <a:rPr sz="2200" b="1" i="1" spc="-290" dirty="0">
                <a:latin typeface="Georgia-BoldItalic"/>
                <a:cs typeface="Georgia-BoldItalic"/>
              </a:rPr>
              <a:t>English</a:t>
            </a:r>
            <a:r>
              <a:rPr sz="2200" b="1" i="1" spc="-15" dirty="0">
                <a:latin typeface="Georgia-BoldItalic"/>
                <a:cs typeface="Georgia-BoldItalic"/>
              </a:rPr>
              <a:t> </a:t>
            </a:r>
            <a:r>
              <a:rPr sz="2200" b="1" i="1" spc="-375" dirty="0">
                <a:latin typeface="Georgia-BoldItalic"/>
                <a:cs typeface="Georgia-BoldItalic"/>
              </a:rPr>
              <a:t>Language</a:t>
            </a:r>
            <a:r>
              <a:rPr sz="2200" b="1" i="1" spc="-5" dirty="0">
                <a:latin typeface="Georgia-BoldItalic"/>
                <a:cs typeface="Georgia-BoldItalic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Cambridge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University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Press, </a:t>
            </a:r>
            <a:r>
              <a:rPr sz="2200" b="1" spc="-20" dirty="0">
                <a:latin typeface="Times New Roman"/>
                <a:cs typeface="Times New Roman"/>
              </a:rPr>
              <a:t>Cambridge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40" dirty="0">
                <a:latin typeface="Times New Roman"/>
                <a:cs typeface="Times New Roman"/>
              </a:rPr>
              <a:t>University.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2003.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97815" marR="5080" indent="-285750">
              <a:lnSpc>
                <a:spcPct val="79000"/>
              </a:lnSpc>
              <a:spcBef>
                <a:spcPts val="140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spc="-60" dirty="0">
                <a:latin typeface="Times New Roman"/>
                <a:cs typeface="Times New Roman"/>
              </a:rPr>
              <a:t>(C)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Crystal,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D.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i="1" spc="-145" dirty="0">
                <a:latin typeface="Times New Roman"/>
                <a:cs typeface="Times New Roman"/>
              </a:rPr>
              <a:t>English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204" dirty="0">
                <a:latin typeface="Times New Roman"/>
                <a:cs typeface="Times New Roman"/>
              </a:rPr>
              <a:t>as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190" dirty="0">
                <a:latin typeface="Times New Roman"/>
                <a:cs typeface="Times New Roman"/>
              </a:rPr>
              <a:t>a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spc="-170" dirty="0">
                <a:latin typeface="Times New Roman"/>
                <a:cs typeface="Times New Roman"/>
              </a:rPr>
              <a:t>Global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204" dirty="0">
                <a:latin typeface="Times New Roman"/>
                <a:cs typeface="Times New Roman"/>
              </a:rPr>
              <a:t>Language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Cambridge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University </a:t>
            </a:r>
            <a:r>
              <a:rPr sz="2000" spc="-40" dirty="0">
                <a:latin typeface="Times New Roman"/>
                <a:cs typeface="Times New Roman"/>
              </a:rPr>
              <a:t>Press,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Cambridge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University.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2002.</a:t>
            </a:r>
            <a:endParaRPr sz="2000">
              <a:latin typeface="Times New Roman"/>
              <a:cs typeface="Times New Roman"/>
            </a:endParaRPr>
          </a:p>
          <a:p>
            <a:pPr marL="297815" marR="142240" indent="-285750">
              <a:lnSpc>
                <a:spcPct val="79000"/>
              </a:lnSpc>
              <a:spcBef>
                <a:spcPts val="1105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spc="-60" dirty="0">
                <a:latin typeface="Times New Roman"/>
                <a:cs typeface="Times New Roman"/>
              </a:rPr>
              <a:t>(C)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Crystal,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D.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Davy,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D.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spc="-185" dirty="0">
                <a:latin typeface="Times New Roman"/>
                <a:cs typeface="Times New Roman"/>
              </a:rPr>
              <a:t>Investigating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150" dirty="0">
                <a:latin typeface="Times New Roman"/>
                <a:cs typeface="Times New Roman"/>
              </a:rPr>
              <a:t>English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155" dirty="0">
                <a:latin typeface="Times New Roman"/>
                <a:cs typeface="Times New Roman"/>
              </a:rPr>
              <a:t>Style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Routledge. </a:t>
            </a:r>
            <a:r>
              <a:rPr sz="2000" dirty="0">
                <a:latin typeface="Times New Roman"/>
                <a:cs typeface="Times New Roman"/>
              </a:rPr>
              <a:t>Oxon,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2013.</a:t>
            </a:r>
            <a:endParaRPr sz="2000">
              <a:latin typeface="Times New Roman"/>
              <a:cs typeface="Times New Roman"/>
            </a:endParaRPr>
          </a:p>
          <a:p>
            <a:pPr marL="297815" marR="605790" indent="-285750">
              <a:lnSpc>
                <a:spcPct val="79000"/>
              </a:lnSpc>
              <a:spcBef>
                <a:spcPts val="1105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spc="-60" dirty="0">
                <a:latin typeface="Times New Roman"/>
                <a:cs typeface="Times New Roman"/>
              </a:rPr>
              <a:t>(C)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Halliday,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M.A.K.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Matthiessen,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C.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i="1" spc="65" dirty="0">
                <a:latin typeface="Times New Roman"/>
                <a:cs typeface="Times New Roman"/>
              </a:rPr>
              <a:t>An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175" dirty="0">
                <a:latin typeface="Times New Roman"/>
                <a:cs typeface="Times New Roman"/>
              </a:rPr>
              <a:t>Introduction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Times New Roman"/>
                <a:cs typeface="Times New Roman"/>
              </a:rPr>
              <a:t>to </a:t>
            </a:r>
            <a:r>
              <a:rPr sz="2000" i="1" spc="-175" dirty="0">
                <a:latin typeface="Times New Roman"/>
                <a:cs typeface="Times New Roman"/>
              </a:rPr>
              <a:t>Functional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spc="-165" dirty="0">
                <a:latin typeface="Times New Roman"/>
                <a:cs typeface="Times New Roman"/>
              </a:rPr>
              <a:t>Grammar.</a:t>
            </a:r>
            <a:r>
              <a:rPr sz="2000" i="1" spc="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Routledge,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Oxon,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2013.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464" y="235626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534" y="1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408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D1513A"/>
                </a:solidFill>
                <a:latin typeface="Arial"/>
                <a:cs typeface="Arial"/>
              </a:rPr>
              <a:t>WORKING</a:t>
            </a:r>
            <a:r>
              <a:rPr sz="3500" spc="-160" dirty="0">
                <a:solidFill>
                  <a:srgbClr val="D1513A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D1513A"/>
                </a:solidFill>
                <a:latin typeface="Arial"/>
                <a:cs typeface="Arial"/>
              </a:rPr>
              <a:t>AS</a:t>
            </a:r>
            <a:r>
              <a:rPr sz="3500" spc="-220" dirty="0">
                <a:solidFill>
                  <a:srgbClr val="D1513A"/>
                </a:solidFill>
                <a:latin typeface="Arial"/>
                <a:cs typeface="Arial"/>
              </a:rPr>
              <a:t> </a:t>
            </a:r>
            <a:r>
              <a:rPr sz="3500" spc="-55" dirty="0">
                <a:solidFill>
                  <a:srgbClr val="D1513A"/>
                </a:solidFill>
                <a:latin typeface="Arial"/>
                <a:cs typeface="Arial"/>
              </a:rPr>
              <a:t>TRANSLATORS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7912" y="2605532"/>
            <a:ext cx="6038850" cy="287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Times New Roman"/>
                <a:cs typeface="Times New Roman"/>
              </a:rPr>
              <a:t>UNITED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NATIONS</a:t>
            </a:r>
            <a:endParaRPr sz="1800">
              <a:latin typeface="Times New Roman"/>
              <a:cs typeface="Times New Roman"/>
            </a:endParaRPr>
          </a:p>
          <a:p>
            <a:pPr marL="102870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Times New Roman"/>
                <a:cs typeface="Times New Roman"/>
              </a:rPr>
              <a:t>https://careers.un.org/lbw/home.aspx?viewtype=LCEFD&amp;FId=7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545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-10" dirty="0">
                <a:latin typeface="Times New Roman"/>
                <a:cs typeface="Times New Roman"/>
              </a:rPr>
              <a:t>FREELANCE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TRANSLATOR</a:t>
            </a:r>
            <a:endParaRPr sz="1800">
              <a:latin typeface="Times New Roman"/>
              <a:cs typeface="Times New Roman"/>
            </a:endParaRPr>
          </a:p>
          <a:p>
            <a:pPr marL="102870">
              <a:lnSpc>
                <a:spcPct val="100000"/>
              </a:lnSpc>
              <a:spcBef>
                <a:spcPts val="45"/>
              </a:spcBef>
            </a:pP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http://www.proz.com/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Clr>
                <a:srgbClr val="83992A"/>
              </a:buClr>
              <a:buSzPct val="11666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Times New Roman"/>
                <a:cs typeface="Times New Roman"/>
              </a:rPr>
              <a:t>VOLUNTEER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25" dirty="0">
                <a:latin typeface="Times New Roman"/>
                <a:cs typeface="Times New Roman"/>
              </a:rPr>
              <a:t>AS</a:t>
            </a:r>
            <a:r>
              <a:rPr sz="1800" spc="-10" dirty="0">
                <a:latin typeface="Times New Roman"/>
                <a:cs typeface="Times New Roman"/>
              </a:rPr>
              <a:t> TRANSLATOR/PROOFREADER</a:t>
            </a:r>
            <a:endParaRPr sz="1800">
              <a:latin typeface="Times New Roman"/>
              <a:cs typeface="Times New Roman"/>
            </a:endParaRPr>
          </a:p>
          <a:p>
            <a:pPr marL="102870" marR="1188720">
              <a:lnSpc>
                <a:spcPct val="101099"/>
              </a:lnSpc>
              <a:spcBef>
                <a:spcPts val="25"/>
              </a:spcBef>
            </a:pP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http://translatorswithoutborders.org/volunteer/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4"/>
              </a:rPr>
              <a:t>http://www.ted.com/participate/translate/get-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4"/>
              </a:rPr>
              <a:t>started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707" y="973777"/>
              <a:ext cx="7419397" cy="44628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7707" y="973777"/>
              <a:ext cx="7419975" cy="4463415"/>
            </a:xfrm>
            <a:custGeom>
              <a:avLst/>
              <a:gdLst/>
              <a:ahLst/>
              <a:cxnLst/>
              <a:rect l="l" t="t" r="r" b="b"/>
              <a:pathLst>
                <a:path w="7419975" h="4463415">
                  <a:moveTo>
                    <a:pt x="0" y="0"/>
                  </a:moveTo>
                  <a:lnTo>
                    <a:pt x="7419398" y="0"/>
                  </a:lnTo>
                  <a:lnTo>
                    <a:pt x="7419398" y="4462865"/>
                  </a:lnTo>
                  <a:lnTo>
                    <a:pt x="0" y="44628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417205" y="2112251"/>
            <a:ext cx="1477010" cy="1900555"/>
          </a:xfrm>
          <a:custGeom>
            <a:avLst/>
            <a:gdLst/>
            <a:ahLst/>
            <a:cxnLst/>
            <a:rect l="l" t="t" r="r" b="b"/>
            <a:pathLst>
              <a:path w="1477010" h="1900554">
                <a:moveTo>
                  <a:pt x="1476933" y="950239"/>
                </a:moveTo>
                <a:lnTo>
                  <a:pt x="1473123" y="853084"/>
                </a:lnTo>
                <a:lnTo>
                  <a:pt x="1461935" y="758736"/>
                </a:lnTo>
                <a:lnTo>
                  <a:pt x="1443736" y="667664"/>
                </a:lnTo>
                <a:lnTo>
                  <a:pt x="1422679" y="593674"/>
                </a:lnTo>
                <a:lnTo>
                  <a:pt x="1422679" y="952360"/>
                </a:lnTo>
                <a:lnTo>
                  <a:pt x="1418869" y="1045260"/>
                </a:lnTo>
                <a:lnTo>
                  <a:pt x="1408010" y="1135341"/>
                </a:lnTo>
                <a:lnTo>
                  <a:pt x="1390497" y="1222159"/>
                </a:lnTo>
                <a:lnTo>
                  <a:pt x="1366685" y="1305255"/>
                </a:lnTo>
                <a:lnTo>
                  <a:pt x="1336954" y="1384134"/>
                </a:lnTo>
                <a:lnTo>
                  <a:pt x="1301711" y="1458341"/>
                </a:lnTo>
                <a:lnTo>
                  <a:pt x="1261364" y="1527390"/>
                </a:lnTo>
                <a:lnTo>
                  <a:pt x="1216291" y="1590840"/>
                </a:lnTo>
                <a:lnTo>
                  <a:pt x="1166939" y="1648193"/>
                </a:lnTo>
                <a:lnTo>
                  <a:pt x="1113701" y="1699069"/>
                </a:lnTo>
                <a:lnTo>
                  <a:pt x="1057021" y="1743011"/>
                </a:lnTo>
                <a:lnTo>
                  <a:pt x="997305" y="1779651"/>
                </a:lnTo>
                <a:lnTo>
                  <a:pt x="934923" y="1808632"/>
                </a:lnTo>
                <a:lnTo>
                  <a:pt x="870242" y="1829625"/>
                </a:lnTo>
                <a:lnTo>
                  <a:pt x="803503" y="1842300"/>
                </a:lnTo>
                <a:lnTo>
                  <a:pt x="734949" y="1846287"/>
                </a:lnTo>
                <a:lnTo>
                  <a:pt x="666496" y="1841385"/>
                </a:lnTo>
                <a:lnTo>
                  <a:pt x="600100" y="1827898"/>
                </a:lnTo>
                <a:lnTo>
                  <a:pt x="535927" y="1806206"/>
                </a:lnTo>
                <a:lnTo>
                  <a:pt x="474167" y="1776679"/>
                </a:lnTo>
                <a:lnTo>
                  <a:pt x="415086" y="1739633"/>
                </a:lnTo>
                <a:lnTo>
                  <a:pt x="359029" y="1695411"/>
                </a:lnTo>
                <a:lnTo>
                  <a:pt x="306387" y="1644357"/>
                </a:lnTo>
                <a:lnTo>
                  <a:pt x="257556" y="1586865"/>
                </a:lnTo>
                <a:lnTo>
                  <a:pt x="212979" y="1523352"/>
                </a:lnTo>
                <a:lnTo>
                  <a:pt x="173062" y="1454238"/>
                </a:lnTo>
                <a:lnTo>
                  <a:pt x="138239" y="1379994"/>
                </a:lnTo>
                <a:lnTo>
                  <a:pt x="108877" y="1301076"/>
                </a:lnTo>
                <a:lnTo>
                  <a:pt x="85420" y="1217955"/>
                </a:lnTo>
                <a:lnTo>
                  <a:pt x="68249" y="1131100"/>
                </a:lnTo>
                <a:lnTo>
                  <a:pt x="57734" y="1041006"/>
                </a:lnTo>
                <a:lnTo>
                  <a:pt x="54254" y="948105"/>
                </a:lnTo>
                <a:lnTo>
                  <a:pt x="58064" y="855205"/>
                </a:lnTo>
                <a:lnTo>
                  <a:pt x="68922" y="765111"/>
                </a:lnTo>
                <a:lnTo>
                  <a:pt x="86448" y="678307"/>
                </a:lnTo>
                <a:lnTo>
                  <a:pt x="110261" y="595210"/>
                </a:lnTo>
                <a:lnTo>
                  <a:pt x="139979" y="516331"/>
                </a:lnTo>
                <a:lnTo>
                  <a:pt x="175221" y="442125"/>
                </a:lnTo>
                <a:lnTo>
                  <a:pt x="215582" y="373062"/>
                </a:lnTo>
                <a:lnTo>
                  <a:pt x="260642" y="309626"/>
                </a:lnTo>
                <a:lnTo>
                  <a:pt x="310007" y="252260"/>
                </a:lnTo>
                <a:lnTo>
                  <a:pt x="363245" y="201409"/>
                </a:lnTo>
                <a:lnTo>
                  <a:pt x="419912" y="157454"/>
                </a:lnTo>
                <a:lnTo>
                  <a:pt x="479640" y="120815"/>
                </a:lnTo>
                <a:lnTo>
                  <a:pt x="541997" y="91833"/>
                </a:lnTo>
                <a:lnTo>
                  <a:pt x="606691" y="70840"/>
                </a:lnTo>
                <a:lnTo>
                  <a:pt x="673430" y="58166"/>
                </a:lnTo>
                <a:lnTo>
                  <a:pt x="741984" y="54178"/>
                </a:lnTo>
                <a:lnTo>
                  <a:pt x="810450" y="59067"/>
                </a:lnTo>
                <a:lnTo>
                  <a:pt x="876833" y="72567"/>
                </a:lnTo>
                <a:lnTo>
                  <a:pt x="941006" y="94259"/>
                </a:lnTo>
                <a:lnTo>
                  <a:pt x="1002779" y="123786"/>
                </a:lnTo>
                <a:lnTo>
                  <a:pt x="1061859" y="160832"/>
                </a:lnTo>
                <a:lnTo>
                  <a:pt x="1117917" y="205054"/>
                </a:lnTo>
                <a:lnTo>
                  <a:pt x="1170546" y="256108"/>
                </a:lnTo>
                <a:lnTo>
                  <a:pt x="1219377" y="313601"/>
                </a:lnTo>
                <a:lnTo>
                  <a:pt x="1263954" y="377113"/>
                </a:lnTo>
                <a:lnTo>
                  <a:pt x="1303870" y="446227"/>
                </a:lnTo>
                <a:lnTo>
                  <a:pt x="1338707" y="520471"/>
                </a:lnTo>
                <a:lnTo>
                  <a:pt x="1368044" y="599389"/>
                </a:lnTo>
                <a:lnTo>
                  <a:pt x="1391500" y="682510"/>
                </a:lnTo>
                <a:lnTo>
                  <a:pt x="1408684" y="769366"/>
                </a:lnTo>
                <a:lnTo>
                  <a:pt x="1419212" y="859472"/>
                </a:lnTo>
                <a:lnTo>
                  <a:pt x="1422679" y="952360"/>
                </a:lnTo>
                <a:lnTo>
                  <a:pt x="1422679" y="593674"/>
                </a:lnTo>
                <a:lnTo>
                  <a:pt x="1387817" y="497293"/>
                </a:lnTo>
                <a:lnTo>
                  <a:pt x="1350822" y="418947"/>
                </a:lnTo>
                <a:lnTo>
                  <a:pt x="1308303" y="345795"/>
                </a:lnTo>
                <a:lnTo>
                  <a:pt x="1260640" y="278307"/>
                </a:lnTo>
                <a:lnTo>
                  <a:pt x="1208201" y="216992"/>
                </a:lnTo>
                <a:lnTo>
                  <a:pt x="1151356" y="162280"/>
                </a:lnTo>
                <a:lnTo>
                  <a:pt x="1090472" y="114681"/>
                </a:lnTo>
                <a:lnTo>
                  <a:pt x="1025918" y="74663"/>
                </a:lnTo>
                <a:lnTo>
                  <a:pt x="958062" y="42722"/>
                </a:lnTo>
                <a:lnTo>
                  <a:pt x="887298" y="19304"/>
                </a:lnTo>
                <a:lnTo>
                  <a:pt x="813981" y="4902"/>
                </a:lnTo>
                <a:lnTo>
                  <a:pt x="738466" y="0"/>
                </a:lnTo>
                <a:lnTo>
                  <a:pt x="662965" y="4902"/>
                </a:lnTo>
                <a:lnTo>
                  <a:pt x="589648" y="19304"/>
                </a:lnTo>
                <a:lnTo>
                  <a:pt x="518871" y="42722"/>
                </a:lnTo>
                <a:lnTo>
                  <a:pt x="451015" y="74663"/>
                </a:lnTo>
                <a:lnTo>
                  <a:pt x="386473" y="114681"/>
                </a:lnTo>
                <a:lnTo>
                  <a:pt x="325589" y="162280"/>
                </a:lnTo>
                <a:lnTo>
                  <a:pt x="268732" y="216992"/>
                </a:lnTo>
                <a:lnTo>
                  <a:pt x="216293" y="278307"/>
                </a:lnTo>
                <a:lnTo>
                  <a:pt x="168630" y="345795"/>
                </a:lnTo>
                <a:lnTo>
                  <a:pt x="126111" y="418947"/>
                </a:lnTo>
                <a:lnTo>
                  <a:pt x="89128" y="497293"/>
                </a:lnTo>
                <a:lnTo>
                  <a:pt x="58039" y="580351"/>
                </a:lnTo>
                <a:lnTo>
                  <a:pt x="33197" y="667664"/>
                </a:lnTo>
                <a:lnTo>
                  <a:pt x="15011" y="758736"/>
                </a:lnTo>
                <a:lnTo>
                  <a:pt x="3810" y="853084"/>
                </a:lnTo>
                <a:lnTo>
                  <a:pt x="0" y="950239"/>
                </a:lnTo>
                <a:lnTo>
                  <a:pt x="3810" y="1047381"/>
                </a:lnTo>
                <a:lnTo>
                  <a:pt x="15011" y="1141730"/>
                </a:lnTo>
                <a:lnTo>
                  <a:pt x="33197" y="1232801"/>
                </a:lnTo>
                <a:lnTo>
                  <a:pt x="54254" y="1306830"/>
                </a:lnTo>
                <a:lnTo>
                  <a:pt x="89128" y="1403172"/>
                </a:lnTo>
                <a:lnTo>
                  <a:pt x="126111" y="1481518"/>
                </a:lnTo>
                <a:lnTo>
                  <a:pt x="168630" y="1554670"/>
                </a:lnTo>
                <a:lnTo>
                  <a:pt x="216293" y="1622158"/>
                </a:lnTo>
                <a:lnTo>
                  <a:pt x="268732" y="1683486"/>
                </a:lnTo>
                <a:lnTo>
                  <a:pt x="325589" y="1738185"/>
                </a:lnTo>
                <a:lnTo>
                  <a:pt x="386473" y="1785785"/>
                </a:lnTo>
                <a:lnTo>
                  <a:pt x="451015" y="1825802"/>
                </a:lnTo>
                <a:lnTo>
                  <a:pt x="518871" y="1857743"/>
                </a:lnTo>
                <a:lnTo>
                  <a:pt x="589648" y="1881162"/>
                </a:lnTo>
                <a:lnTo>
                  <a:pt x="662965" y="1895563"/>
                </a:lnTo>
                <a:lnTo>
                  <a:pt x="738466" y="1900466"/>
                </a:lnTo>
                <a:lnTo>
                  <a:pt x="813981" y="1895563"/>
                </a:lnTo>
                <a:lnTo>
                  <a:pt x="887298" y="1881162"/>
                </a:lnTo>
                <a:lnTo>
                  <a:pt x="958062" y="1857743"/>
                </a:lnTo>
                <a:lnTo>
                  <a:pt x="1025918" y="1825802"/>
                </a:lnTo>
                <a:lnTo>
                  <a:pt x="1090472" y="1785785"/>
                </a:lnTo>
                <a:lnTo>
                  <a:pt x="1151356" y="1738185"/>
                </a:lnTo>
                <a:lnTo>
                  <a:pt x="1208201" y="1683486"/>
                </a:lnTo>
                <a:lnTo>
                  <a:pt x="1260640" y="1622158"/>
                </a:lnTo>
                <a:lnTo>
                  <a:pt x="1308303" y="1554670"/>
                </a:lnTo>
                <a:lnTo>
                  <a:pt x="1350822" y="1481518"/>
                </a:lnTo>
                <a:lnTo>
                  <a:pt x="1387817" y="1403172"/>
                </a:lnTo>
                <a:lnTo>
                  <a:pt x="1418907" y="1320114"/>
                </a:lnTo>
                <a:lnTo>
                  <a:pt x="1422679" y="1306830"/>
                </a:lnTo>
                <a:lnTo>
                  <a:pt x="1443736" y="1232801"/>
                </a:lnTo>
                <a:lnTo>
                  <a:pt x="1461935" y="1141730"/>
                </a:lnTo>
                <a:lnTo>
                  <a:pt x="1473123" y="1047381"/>
                </a:lnTo>
                <a:lnTo>
                  <a:pt x="1476933" y="950239"/>
                </a:lnTo>
                <a:close/>
              </a:path>
            </a:pathLst>
          </a:custGeom>
          <a:solidFill>
            <a:srgbClr val="656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3369" y="5110848"/>
            <a:ext cx="1477010" cy="325755"/>
          </a:xfrm>
          <a:custGeom>
            <a:avLst/>
            <a:gdLst/>
            <a:ahLst/>
            <a:cxnLst/>
            <a:rect l="l" t="t" r="r" b="b"/>
            <a:pathLst>
              <a:path w="1477010" h="325754">
                <a:moveTo>
                  <a:pt x="1476946" y="162877"/>
                </a:moveTo>
                <a:lnTo>
                  <a:pt x="1461935" y="130048"/>
                </a:lnTo>
                <a:lnTo>
                  <a:pt x="1418907" y="99466"/>
                </a:lnTo>
                <a:lnTo>
                  <a:pt x="1416824" y="98513"/>
                </a:lnTo>
                <a:lnTo>
                  <a:pt x="1416824" y="162877"/>
                </a:lnTo>
                <a:lnTo>
                  <a:pt x="1411833" y="167170"/>
                </a:lnTo>
                <a:lnTo>
                  <a:pt x="1332293" y="202920"/>
                </a:lnTo>
                <a:lnTo>
                  <a:pt x="1292948" y="214414"/>
                </a:lnTo>
                <a:lnTo>
                  <a:pt x="1247838" y="225298"/>
                </a:lnTo>
                <a:lnTo>
                  <a:pt x="1197533" y="235343"/>
                </a:lnTo>
                <a:lnTo>
                  <a:pt x="1142530" y="244386"/>
                </a:lnTo>
                <a:lnTo>
                  <a:pt x="1019454" y="259054"/>
                </a:lnTo>
                <a:lnTo>
                  <a:pt x="883589" y="268300"/>
                </a:lnTo>
                <a:lnTo>
                  <a:pt x="737273" y="271500"/>
                </a:lnTo>
                <a:lnTo>
                  <a:pt x="590854" y="268185"/>
                </a:lnTo>
                <a:lnTo>
                  <a:pt x="454736" y="258813"/>
                </a:lnTo>
                <a:lnTo>
                  <a:pt x="332041" y="244043"/>
                </a:lnTo>
                <a:lnTo>
                  <a:pt x="277571" y="235000"/>
                </a:lnTo>
                <a:lnTo>
                  <a:pt x="226974" y="224828"/>
                </a:lnTo>
                <a:lnTo>
                  <a:pt x="181432" y="213728"/>
                </a:lnTo>
                <a:lnTo>
                  <a:pt x="141490" y="201879"/>
                </a:lnTo>
                <a:lnTo>
                  <a:pt x="65112" y="167170"/>
                </a:lnTo>
                <a:lnTo>
                  <a:pt x="60121" y="162877"/>
                </a:lnTo>
                <a:lnTo>
                  <a:pt x="65112" y="158584"/>
                </a:lnTo>
                <a:lnTo>
                  <a:pt x="111734" y="134581"/>
                </a:lnTo>
                <a:lnTo>
                  <a:pt x="183997" y="111328"/>
                </a:lnTo>
                <a:lnTo>
                  <a:pt x="229108" y="100457"/>
                </a:lnTo>
                <a:lnTo>
                  <a:pt x="279412" y="90411"/>
                </a:lnTo>
                <a:lnTo>
                  <a:pt x="334416" y="81356"/>
                </a:lnTo>
                <a:lnTo>
                  <a:pt x="457479" y="66687"/>
                </a:lnTo>
                <a:lnTo>
                  <a:pt x="593356" y="57442"/>
                </a:lnTo>
                <a:lnTo>
                  <a:pt x="739673" y="54254"/>
                </a:lnTo>
                <a:lnTo>
                  <a:pt x="886091" y="57569"/>
                </a:lnTo>
                <a:lnTo>
                  <a:pt x="1022210" y="66941"/>
                </a:lnTo>
                <a:lnTo>
                  <a:pt x="1144905" y="81711"/>
                </a:lnTo>
                <a:lnTo>
                  <a:pt x="1199362" y="90741"/>
                </a:lnTo>
                <a:lnTo>
                  <a:pt x="1249972" y="100914"/>
                </a:lnTo>
                <a:lnTo>
                  <a:pt x="1295501" y="112014"/>
                </a:lnTo>
                <a:lnTo>
                  <a:pt x="1335455" y="123863"/>
                </a:lnTo>
                <a:lnTo>
                  <a:pt x="1411833" y="158584"/>
                </a:lnTo>
                <a:lnTo>
                  <a:pt x="1416824" y="162877"/>
                </a:lnTo>
                <a:lnTo>
                  <a:pt x="1416824" y="98513"/>
                </a:lnTo>
                <a:lnTo>
                  <a:pt x="1350822" y="71793"/>
                </a:lnTo>
                <a:lnTo>
                  <a:pt x="1308315" y="59258"/>
                </a:lnTo>
                <a:lnTo>
                  <a:pt x="1260652" y="47688"/>
                </a:lnTo>
                <a:lnTo>
                  <a:pt x="1208201" y="37172"/>
                </a:lnTo>
                <a:lnTo>
                  <a:pt x="1151356" y="27800"/>
                </a:lnTo>
                <a:lnTo>
                  <a:pt x="1025918" y="12776"/>
                </a:lnTo>
                <a:lnTo>
                  <a:pt x="887298" y="3289"/>
                </a:lnTo>
                <a:lnTo>
                  <a:pt x="737273" y="0"/>
                </a:lnTo>
                <a:lnTo>
                  <a:pt x="589648" y="3289"/>
                </a:lnTo>
                <a:lnTo>
                  <a:pt x="451027" y="12776"/>
                </a:lnTo>
                <a:lnTo>
                  <a:pt x="325577" y="27800"/>
                </a:lnTo>
                <a:lnTo>
                  <a:pt x="268744" y="37172"/>
                </a:lnTo>
                <a:lnTo>
                  <a:pt x="216293" y="47688"/>
                </a:lnTo>
                <a:lnTo>
                  <a:pt x="168630" y="59258"/>
                </a:lnTo>
                <a:lnTo>
                  <a:pt x="126123" y="71793"/>
                </a:lnTo>
                <a:lnTo>
                  <a:pt x="89128" y="85229"/>
                </a:lnTo>
                <a:lnTo>
                  <a:pt x="14998" y="130048"/>
                </a:lnTo>
                <a:lnTo>
                  <a:pt x="0" y="162877"/>
                </a:lnTo>
                <a:lnTo>
                  <a:pt x="3810" y="179527"/>
                </a:lnTo>
                <a:lnTo>
                  <a:pt x="33197" y="211302"/>
                </a:lnTo>
                <a:lnTo>
                  <a:pt x="126123" y="253961"/>
                </a:lnTo>
                <a:lnTo>
                  <a:pt x="168630" y="266484"/>
                </a:lnTo>
                <a:lnTo>
                  <a:pt x="216293" y="278066"/>
                </a:lnTo>
                <a:lnTo>
                  <a:pt x="268744" y="288582"/>
                </a:lnTo>
                <a:lnTo>
                  <a:pt x="325577" y="297954"/>
                </a:lnTo>
                <a:lnTo>
                  <a:pt x="451027" y="312966"/>
                </a:lnTo>
                <a:lnTo>
                  <a:pt x="589648" y="322465"/>
                </a:lnTo>
                <a:lnTo>
                  <a:pt x="739673" y="325742"/>
                </a:lnTo>
                <a:lnTo>
                  <a:pt x="887298" y="322465"/>
                </a:lnTo>
                <a:lnTo>
                  <a:pt x="1025918" y="312966"/>
                </a:lnTo>
                <a:lnTo>
                  <a:pt x="1151356" y="297954"/>
                </a:lnTo>
                <a:lnTo>
                  <a:pt x="1208201" y="288582"/>
                </a:lnTo>
                <a:lnTo>
                  <a:pt x="1260652" y="278066"/>
                </a:lnTo>
                <a:lnTo>
                  <a:pt x="1308315" y="266484"/>
                </a:lnTo>
                <a:lnTo>
                  <a:pt x="1350822" y="253961"/>
                </a:lnTo>
                <a:lnTo>
                  <a:pt x="1387817" y="240525"/>
                </a:lnTo>
                <a:lnTo>
                  <a:pt x="1416824" y="227241"/>
                </a:lnTo>
                <a:lnTo>
                  <a:pt x="1418907" y="226288"/>
                </a:lnTo>
                <a:lnTo>
                  <a:pt x="1443748" y="211302"/>
                </a:lnTo>
                <a:lnTo>
                  <a:pt x="1461935" y="195707"/>
                </a:lnTo>
                <a:lnTo>
                  <a:pt x="1473136" y="179527"/>
                </a:lnTo>
                <a:lnTo>
                  <a:pt x="1476946" y="162877"/>
                </a:lnTo>
                <a:close/>
              </a:path>
            </a:pathLst>
          </a:custGeom>
          <a:solidFill>
            <a:srgbClr val="65666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464" y="235626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534" y="1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31810" y="5612383"/>
            <a:ext cx="85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468" rIns="0" bIns="0" rtlCol="0">
            <a:spAutoFit/>
          </a:bodyPr>
          <a:lstStyle/>
          <a:p>
            <a:pPr marL="844550">
              <a:lnSpc>
                <a:spcPts val="4250"/>
              </a:lnSpc>
              <a:spcBef>
                <a:spcPts val="100"/>
              </a:spcBef>
            </a:pPr>
            <a:r>
              <a:rPr sz="4000" spc="-165" dirty="0">
                <a:solidFill>
                  <a:srgbClr val="262626"/>
                </a:solidFill>
              </a:rPr>
              <a:t>What</a:t>
            </a:r>
            <a:r>
              <a:rPr sz="4000" spc="-350" dirty="0">
                <a:solidFill>
                  <a:srgbClr val="262626"/>
                </a:solidFill>
              </a:rPr>
              <a:t> </a:t>
            </a:r>
            <a:r>
              <a:rPr sz="4000" spc="-210" dirty="0">
                <a:solidFill>
                  <a:srgbClr val="262626"/>
                </a:solidFill>
              </a:rPr>
              <a:t>you</a:t>
            </a:r>
            <a:r>
              <a:rPr sz="4000" spc="-430" dirty="0">
                <a:solidFill>
                  <a:srgbClr val="262626"/>
                </a:solidFill>
              </a:rPr>
              <a:t> </a:t>
            </a:r>
            <a:r>
              <a:rPr sz="4000" spc="-155" dirty="0">
                <a:solidFill>
                  <a:srgbClr val="262626"/>
                </a:solidFill>
              </a:rPr>
              <a:t>need</a:t>
            </a:r>
            <a:r>
              <a:rPr sz="4000" spc="-465" dirty="0">
                <a:solidFill>
                  <a:srgbClr val="262626"/>
                </a:solidFill>
              </a:rPr>
              <a:t> </a:t>
            </a:r>
            <a:r>
              <a:rPr sz="4000" spc="-50" dirty="0">
                <a:solidFill>
                  <a:srgbClr val="262626"/>
                </a:solidFill>
              </a:rPr>
              <a:t>to</a:t>
            </a:r>
            <a:r>
              <a:rPr sz="4000" spc="-345" dirty="0">
                <a:solidFill>
                  <a:srgbClr val="262626"/>
                </a:solidFill>
              </a:rPr>
              <a:t> </a:t>
            </a:r>
            <a:r>
              <a:rPr sz="4000" spc="-20" dirty="0">
                <a:solidFill>
                  <a:srgbClr val="262626"/>
                </a:solidFill>
              </a:rPr>
              <a:t>know</a:t>
            </a:r>
            <a:endParaRPr sz="4000"/>
          </a:p>
          <a:p>
            <a:pPr marL="2176145" marR="5080" indent="-1412875">
              <a:lnSpc>
                <a:spcPct val="77000"/>
              </a:lnSpc>
              <a:spcBef>
                <a:spcPts val="550"/>
              </a:spcBef>
            </a:pPr>
            <a:r>
              <a:rPr sz="4000" spc="-50" dirty="0">
                <a:solidFill>
                  <a:srgbClr val="262626"/>
                </a:solidFill>
              </a:rPr>
              <a:t>to</a:t>
            </a:r>
            <a:r>
              <a:rPr sz="4000" spc="-295" dirty="0">
                <a:solidFill>
                  <a:srgbClr val="262626"/>
                </a:solidFill>
              </a:rPr>
              <a:t> </a:t>
            </a:r>
            <a:r>
              <a:rPr sz="4000" spc="-185" dirty="0">
                <a:solidFill>
                  <a:srgbClr val="262626"/>
                </a:solidFill>
              </a:rPr>
              <a:t>become</a:t>
            </a:r>
            <a:r>
              <a:rPr sz="4000" spc="-254" dirty="0">
                <a:solidFill>
                  <a:srgbClr val="262626"/>
                </a:solidFill>
              </a:rPr>
              <a:t> </a:t>
            </a:r>
            <a:r>
              <a:rPr sz="4000" spc="-165" dirty="0">
                <a:solidFill>
                  <a:srgbClr val="262626"/>
                </a:solidFill>
              </a:rPr>
              <a:t>a</a:t>
            </a:r>
            <a:r>
              <a:rPr sz="4000" spc="-335" dirty="0">
                <a:solidFill>
                  <a:srgbClr val="262626"/>
                </a:solidFill>
              </a:rPr>
              <a:t> </a:t>
            </a:r>
            <a:r>
              <a:rPr sz="4000" spc="-195" dirty="0">
                <a:solidFill>
                  <a:srgbClr val="262626"/>
                </a:solidFill>
              </a:rPr>
              <a:t>professional </a:t>
            </a:r>
            <a:r>
              <a:rPr sz="4000" spc="-105" dirty="0">
                <a:solidFill>
                  <a:srgbClr val="262626"/>
                </a:solidFill>
              </a:rPr>
              <a:t>translator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5853462" y="3192797"/>
            <a:ext cx="1965960" cy="673735"/>
          </a:xfrm>
          <a:custGeom>
            <a:avLst/>
            <a:gdLst/>
            <a:ahLst/>
            <a:cxnLst/>
            <a:rect l="l" t="t" r="r" b="b"/>
            <a:pathLst>
              <a:path w="1965959" h="673735">
                <a:moveTo>
                  <a:pt x="1853114" y="0"/>
                </a:moveTo>
                <a:lnTo>
                  <a:pt x="112236" y="0"/>
                </a:lnTo>
                <a:lnTo>
                  <a:pt x="76756" y="5712"/>
                </a:lnTo>
                <a:lnTo>
                  <a:pt x="45947" y="21643"/>
                </a:lnTo>
                <a:lnTo>
                  <a:pt x="21653" y="45937"/>
                </a:lnTo>
                <a:lnTo>
                  <a:pt x="5722" y="76735"/>
                </a:lnTo>
                <a:lnTo>
                  <a:pt x="0" y="112214"/>
                </a:lnTo>
                <a:lnTo>
                  <a:pt x="0" y="561094"/>
                </a:lnTo>
                <a:lnTo>
                  <a:pt x="21653" y="627372"/>
                </a:lnTo>
                <a:lnTo>
                  <a:pt x="76756" y="667588"/>
                </a:lnTo>
                <a:lnTo>
                  <a:pt x="112236" y="673310"/>
                </a:lnTo>
                <a:lnTo>
                  <a:pt x="1853114" y="673310"/>
                </a:lnTo>
                <a:lnTo>
                  <a:pt x="1919413" y="651666"/>
                </a:lnTo>
                <a:lnTo>
                  <a:pt x="1959627" y="596574"/>
                </a:lnTo>
                <a:lnTo>
                  <a:pt x="1965350" y="561094"/>
                </a:lnTo>
                <a:lnTo>
                  <a:pt x="1965350" y="112214"/>
                </a:lnTo>
                <a:lnTo>
                  <a:pt x="1943707" y="45937"/>
                </a:lnTo>
                <a:lnTo>
                  <a:pt x="1888594" y="5712"/>
                </a:lnTo>
                <a:lnTo>
                  <a:pt x="185311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0713" y="2445511"/>
            <a:ext cx="6003925" cy="290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indent="-282575">
              <a:lnSpc>
                <a:spcPts val="2510"/>
              </a:lnSpc>
              <a:spcBef>
                <a:spcPts val="100"/>
              </a:spcBef>
              <a:buChar char="•"/>
              <a:tabLst>
                <a:tab pos="294640" algn="l"/>
                <a:tab pos="295275" algn="l"/>
              </a:tabLst>
            </a:pPr>
            <a:r>
              <a:rPr sz="2100" spc="-105" dirty="0">
                <a:solidFill>
                  <a:srgbClr val="191B0E"/>
                </a:solidFill>
                <a:latin typeface="Trebuchet MS"/>
                <a:cs typeface="Trebuchet MS"/>
              </a:rPr>
              <a:t>Saper</a:t>
            </a:r>
            <a:r>
              <a:rPr sz="2100" spc="-22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40" dirty="0">
                <a:solidFill>
                  <a:srgbClr val="191B0E"/>
                </a:solidFill>
                <a:latin typeface="Trebuchet MS"/>
                <a:cs typeface="Trebuchet MS"/>
              </a:rPr>
              <a:t>fare</a:t>
            </a:r>
            <a:r>
              <a:rPr sz="2100" spc="-33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60" dirty="0">
                <a:solidFill>
                  <a:srgbClr val="191B0E"/>
                </a:solidFill>
                <a:latin typeface="Trebuchet MS"/>
                <a:cs typeface="Trebuchet MS"/>
              </a:rPr>
              <a:t>un</a:t>
            </a:r>
            <a:r>
              <a:rPr sz="2100" spc="-17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14" dirty="0">
                <a:solidFill>
                  <a:srgbClr val="191B0E"/>
                </a:solidFill>
                <a:latin typeface="Trebuchet MS"/>
                <a:cs typeface="Trebuchet MS"/>
              </a:rPr>
              <a:t>preventivo</a:t>
            </a:r>
            <a:r>
              <a:rPr sz="2100" spc="-21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90" dirty="0">
                <a:solidFill>
                  <a:srgbClr val="191B0E"/>
                </a:solidFill>
                <a:latin typeface="Trebuchet MS"/>
                <a:cs typeface="Trebuchet MS"/>
              </a:rPr>
              <a:t>di</a:t>
            </a:r>
            <a:r>
              <a:rPr sz="2100" spc="-28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45" dirty="0">
                <a:solidFill>
                  <a:srgbClr val="191B0E"/>
                </a:solidFill>
                <a:latin typeface="Trebuchet MS"/>
                <a:cs typeface="Trebuchet MS"/>
              </a:rPr>
              <a:t>traduzione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ts val="2350"/>
              </a:lnSpc>
            </a:pPr>
            <a:r>
              <a:rPr sz="2100" spc="225" dirty="0">
                <a:solidFill>
                  <a:srgbClr val="191B0E"/>
                </a:solidFill>
                <a:latin typeface="Arial"/>
                <a:cs typeface="Arial"/>
              </a:rPr>
              <a:t>O</a:t>
            </a:r>
            <a:r>
              <a:rPr sz="2100" spc="-21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191B0E"/>
                </a:solidFill>
                <a:latin typeface="Trebuchet MS"/>
                <a:cs typeface="Trebuchet MS"/>
              </a:rPr>
              <a:t>Quanto</a:t>
            </a:r>
            <a:r>
              <a:rPr sz="2100" spc="-19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191B0E"/>
                </a:solidFill>
                <a:latin typeface="Trebuchet MS"/>
                <a:cs typeface="Trebuchet MS"/>
              </a:rPr>
              <a:t>tempo?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ts val="2200"/>
              </a:lnSpc>
            </a:pPr>
            <a:r>
              <a:rPr sz="2100" spc="225" dirty="0">
                <a:solidFill>
                  <a:srgbClr val="191B0E"/>
                </a:solidFill>
                <a:latin typeface="Arial"/>
                <a:cs typeface="Arial"/>
              </a:rPr>
              <a:t>O</a:t>
            </a:r>
            <a:r>
              <a:rPr sz="2100" spc="-21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2100" spc="-114" dirty="0">
                <a:solidFill>
                  <a:srgbClr val="191B0E"/>
                </a:solidFill>
                <a:latin typeface="Trebuchet MS"/>
                <a:cs typeface="Trebuchet MS"/>
              </a:rPr>
              <a:t>Quanti</a:t>
            </a:r>
            <a:r>
              <a:rPr sz="2100" spc="-16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191B0E"/>
                </a:solidFill>
                <a:latin typeface="Trebuchet MS"/>
                <a:cs typeface="Trebuchet MS"/>
              </a:rPr>
              <a:t>soldi?</a:t>
            </a:r>
            <a:endParaRPr sz="2100">
              <a:latin typeface="Trebuchet MS"/>
              <a:cs typeface="Trebuchet MS"/>
            </a:endParaRPr>
          </a:p>
          <a:p>
            <a:pPr marL="4691380">
              <a:lnSpc>
                <a:spcPts val="2000"/>
              </a:lnSpc>
            </a:pPr>
            <a:r>
              <a:rPr sz="1800" b="1" spc="-90" dirty="0">
                <a:solidFill>
                  <a:srgbClr val="C00000"/>
                </a:solidFill>
                <a:latin typeface="Trebuchet MS"/>
                <a:cs typeface="Trebuchet MS"/>
              </a:rPr>
              <a:t>Utilità</a:t>
            </a:r>
            <a:r>
              <a:rPr sz="1800" b="1" spc="-3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C00000"/>
                </a:solidFill>
                <a:latin typeface="Trebuchet MS"/>
                <a:cs typeface="Trebuchet MS"/>
              </a:rPr>
              <a:t>gruppi!</a:t>
            </a:r>
            <a:endParaRPr sz="1800">
              <a:latin typeface="Trebuchet MS"/>
              <a:cs typeface="Trebuchet MS"/>
            </a:endParaRPr>
          </a:p>
          <a:p>
            <a:pPr marL="2684780" lvl="1" indent="-282575">
              <a:lnSpc>
                <a:spcPts val="2510"/>
              </a:lnSpc>
              <a:spcBef>
                <a:spcPts val="1045"/>
              </a:spcBef>
              <a:buFont typeface="Arial"/>
              <a:buChar char="■"/>
              <a:tabLst>
                <a:tab pos="2684780" algn="l"/>
              </a:tabLst>
            </a:pPr>
            <a:r>
              <a:rPr sz="2100" spc="-25" dirty="0">
                <a:solidFill>
                  <a:srgbClr val="191B0E"/>
                </a:solidFill>
                <a:latin typeface="Trebuchet MS"/>
                <a:cs typeface="Trebuchet MS"/>
              </a:rPr>
              <a:t>CARTELLA</a:t>
            </a:r>
            <a:endParaRPr sz="2100">
              <a:latin typeface="Trebuchet MS"/>
              <a:cs typeface="Trebuchet MS"/>
            </a:endParaRPr>
          </a:p>
          <a:p>
            <a:pPr marL="2793365" lvl="2" indent="-282575">
              <a:lnSpc>
                <a:spcPts val="2450"/>
              </a:lnSpc>
              <a:buFont typeface="Arial"/>
              <a:buChar char="■"/>
              <a:tabLst>
                <a:tab pos="2793365" algn="l"/>
              </a:tabLst>
            </a:pPr>
            <a:r>
              <a:rPr sz="2100" spc="-10" dirty="0">
                <a:solidFill>
                  <a:srgbClr val="191B0E"/>
                </a:solidFill>
                <a:latin typeface="Trebuchet MS"/>
                <a:cs typeface="Trebuchet MS"/>
              </a:rPr>
              <a:t>PAROLA</a:t>
            </a:r>
            <a:endParaRPr sz="2100">
              <a:latin typeface="Trebuchet MS"/>
              <a:cs typeface="Trebuchet MS"/>
            </a:endParaRPr>
          </a:p>
          <a:p>
            <a:pPr marL="2695575" lvl="1" indent="-282575">
              <a:lnSpc>
                <a:spcPts val="2460"/>
              </a:lnSpc>
              <a:buFont typeface="Arial"/>
              <a:buChar char="■"/>
              <a:tabLst>
                <a:tab pos="2695575" algn="l"/>
              </a:tabLst>
            </a:pPr>
            <a:r>
              <a:rPr sz="2100" spc="-10" dirty="0">
                <a:solidFill>
                  <a:srgbClr val="191B0E"/>
                </a:solidFill>
                <a:latin typeface="Trebuchet MS"/>
                <a:cs typeface="Trebuchet MS"/>
              </a:rPr>
              <a:t>REVISORE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rebuchet MS"/>
              <a:cs typeface="Trebuchet MS"/>
            </a:endParaRPr>
          </a:p>
          <a:p>
            <a:pPr marL="2336800" indent="-282575">
              <a:lnSpc>
                <a:spcPct val="100000"/>
              </a:lnSpc>
              <a:buFont typeface="Arial"/>
              <a:buChar char="■"/>
              <a:tabLst>
                <a:tab pos="2336800" algn="l"/>
              </a:tabLst>
            </a:pPr>
            <a:r>
              <a:rPr sz="2100" spc="-90" dirty="0">
                <a:solidFill>
                  <a:srgbClr val="191B0E"/>
                </a:solidFill>
                <a:latin typeface="Trebuchet MS"/>
                <a:cs typeface="Trebuchet MS"/>
              </a:rPr>
              <a:t>and</a:t>
            </a:r>
            <a:r>
              <a:rPr sz="2100" spc="-26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10" dirty="0">
                <a:solidFill>
                  <a:srgbClr val="191B0E"/>
                </a:solidFill>
                <a:latin typeface="Trebuchet MS"/>
                <a:cs typeface="Trebuchet MS"/>
              </a:rPr>
              <a:t>much</a:t>
            </a:r>
            <a:r>
              <a:rPr sz="2100" spc="-23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20" dirty="0">
                <a:solidFill>
                  <a:srgbClr val="191B0E"/>
                </a:solidFill>
                <a:latin typeface="Trebuchet MS"/>
                <a:cs typeface="Trebuchet MS"/>
              </a:rPr>
              <a:t>more!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464" y="235626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534" y="1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indent="-282575">
              <a:lnSpc>
                <a:spcPts val="2510"/>
              </a:lnSpc>
              <a:spcBef>
                <a:spcPts val="100"/>
              </a:spcBef>
              <a:buChar char="•"/>
              <a:tabLst>
                <a:tab pos="294640" algn="l"/>
                <a:tab pos="295275" algn="l"/>
              </a:tabLst>
            </a:pPr>
            <a:r>
              <a:rPr spc="-105" dirty="0"/>
              <a:t>Saper</a:t>
            </a:r>
            <a:r>
              <a:rPr spc="-220" dirty="0"/>
              <a:t> </a:t>
            </a:r>
            <a:r>
              <a:rPr spc="-140" dirty="0"/>
              <a:t>fare</a:t>
            </a:r>
            <a:r>
              <a:rPr spc="-335" dirty="0"/>
              <a:t> </a:t>
            </a:r>
            <a:r>
              <a:rPr spc="-60" dirty="0"/>
              <a:t>un</a:t>
            </a:r>
            <a:r>
              <a:rPr spc="-170" dirty="0"/>
              <a:t> </a:t>
            </a:r>
            <a:r>
              <a:rPr spc="-114" dirty="0"/>
              <a:t>preventivo</a:t>
            </a:r>
            <a:r>
              <a:rPr spc="-215" dirty="0"/>
              <a:t> </a:t>
            </a:r>
            <a:r>
              <a:rPr spc="-90" dirty="0"/>
              <a:t>di</a:t>
            </a:r>
            <a:r>
              <a:rPr spc="-285" dirty="0"/>
              <a:t> </a:t>
            </a:r>
            <a:r>
              <a:rPr spc="-45" dirty="0"/>
              <a:t>traduzione</a:t>
            </a:r>
          </a:p>
          <a:p>
            <a:pPr marL="12700">
              <a:lnSpc>
                <a:spcPts val="2450"/>
              </a:lnSpc>
            </a:pPr>
            <a:r>
              <a:rPr spc="225" dirty="0">
                <a:latin typeface="Arial"/>
                <a:cs typeface="Arial"/>
              </a:rPr>
              <a:t>O</a:t>
            </a:r>
            <a:r>
              <a:rPr spc="-210" dirty="0">
                <a:latin typeface="Arial"/>
                <a:cs typeface="Arial"/>
              </a:rPr>
              <a:t> </a:t>
            </a:r>
            <a:r>
              <a:rPr spc="-105" dirty="0"/>
              <a:t>Quanto</a:t>
            </a:r>
            <a:r>
              <a:rPr spc="-195" dirty="0"/>
              <a:t> </a:t>
            </a:r>
            <a:r>
              <a:rPr spc="-10" dirty="0"/>
              <a:t>tempo?</a:t>
            </a:r>
          </a:p>
          <a:p>
            <a:pPr marL="12700">
              <a:lnSpc>
                <a:spcPts val="2460"/>
              </a:lnSpc>
            </a:pPr>
            <a:r>
              <a:rPr spc="225" dirty="0">
                <a:latin typeface="Arial"/>
                <a:cs typeface="Arial"/>
              </a:rPr>
              <a:t>O</a:t>
            </a:r>
            <a:r>
              <a:rPr spc="-215" dirty="0">
                <a:latin typeface="Arial"/>
                <a:cs typeface="Arial"/>
              </a:rPr>
              <a:t> </a:t>
            </a:r>
            <a:r>
              <a:rPr spc="-114" dirty="0"/>
              <a:t>Quanti</a:t>
            </a:r>
            <a:r>
              <a:rPr spc="-165" dirty="0"/>
              <a:t> </a:t>
            </a:r>
            <a:r>
              <a:rPr spc="-10" dirty="0"/>
              <a:t>soldi?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/>
          </a:p>
          <a:p>
            <a:pPr marL="2087245" lvl="1" indent="-283210">
              <a:lnSpc>
                <a:spcPct val="100000"/>
              </a:lnSpc>
              <a:buFont typeface="Arial"/>
              <a:buChar char="■"/>
              <a:tabLst>
                <a:tab pos="2087880" algn="l"/>
              </a:tabLst>
            </a:pPr>
            <a:r>
              <a:rPr sz="3200" spc="-85" dirty="0">
                <a:solidFill>
                  <a:srgbClr val="191B0E"/>
                </a:solidFill>
                <a:latin typeface="Trebuchet MS"/>
                <a:cs typeface="Trebuchet MS"/>
              </a:rPr>
              <a:t>LA</a:t>
            </a:r>
            <a:r>
              <a:rPr sz="3200" spc="-57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3200" spc="-120" dirty="0">
                <a:solidFill>
                  <a:srgbClr val="191B0E"/>
                </a:solidFill>
                <a:latin typeface="Trebuchet MS"/>
                <a:cs typeface="Trebuchet MS"/>
              </a:rPr>
              <a:t>CARTELLA:</a:t>
            </a:r>
            <a:endParaRPr sz="3200">
              <a:latin typeface="Trebuchet MS"/>
              <a:cs typeface="Trebuchet MS"/>
            </a:endParaRPr>
          </a:p>
          <a:p>
            <a:pPr marL="1847850" indent="-283210">
              <a:lnSpc>
                <a:spcPct val="100000"/>
              </a:lnSpc>
              <a:spcBef>
                <a:spcPts val="50"/>
              </a:spcBef>
              <a:buFont typeface="Arial"/>
              <a:buChar char="■"/>
              <a:tabLst>
                <a:tab pos="1848485" algn="l"/>
              </a:tabLst>
            </a:pPr>
            <a:r>
              <a:rPr sz="3200" spc="-90" dirty="0"/>
              <a:t>Come</a:t>
            </a:r>
            <a:r>
              <a:rPr sz="3200" spc="-250" dirty="0"/>
              <a:t> </a:t>
            </a:r>
            <a:r>
              <a:rPr sz="3200" spc="-55" dirty="0"/>
              <a:t>si</a:t>
            </a:r>
            <a:r>
              <a:rPr sz="3200" spc="-500" dirty="0"/>
              <a:t> </a:t>
            </a:r>
            <a:r>
              <a:rPr sz="3200" spc="-10" dirty="0"/>
              <a:t>calcola?</a:t>
            </a:r>
            <a:endParaRPr sz="3200"/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/>
          </a:p>
          <a:p>
            <a:pPr marL="1511300" indent="-283210">
              <a:lnSpc>
                <a:spcPct val="100000"/>
              </a:lnSpc>
              <a:buFont typeface="Arial"/>
              <a:buChar char="■"/>
              <a:tabLst>
                <a:tab pos="1511935" algn="l"/>
              </a:tabLst>
            </a:pPr>
            <a:r>
              <a:rPr sz="3200" dirty="0"/>
              <a:t>1</a:t>
            </a:r>
            <a:r>
              <a:rPr sz="3200" spc="-75" dirty="0"/>
              <a:t> </a:t>
            </a:r>
            <a:r>
              <a:rPr sz="3200" spc="-185" dirty="0"/>
              <a:t>CARTELLA</a:t>
            </a:r>
            <a:r>
              <a:rPr sz="3200" spc="-550" dirty="0"/>
              <a:t> </a:t>
            </a:r>
            <a:r>
              <a:rPr sz="3200" dirty="0"/>
              <a:t>=</a:t>
            </a:r>
            <a:r>
              <a:rPr sz="3200" spc="-120" dirty="0"/>
              <a:t> </a:t>
            </a:r>
            <a:r>
              <a:rPr sz="3200" spc="-20" dirty="0"/>
              <a:t>XEuro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331810" y="5612383"/>
            <a:ext cx="85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8961" y="658875"/>
            <a:ext cx="4523105" cy="15741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065" marR="5080" indent="-3175" algn="ctr">
              <a:lnSpc>
                <a:spcPct val="77000"/>
              </a:lnSpc>
              <a:spcBef>
                <a:spcPts val="1205"/>
              </a:spcBef>
            </a:pPr>
            <a:r>
              <a:rPr sz="4000" spc="-165" dirty="0">
                <a:solidFill>
                  <a:srgbClr val="262626"/>
                </a:solidFill>
              </a:rPr>
              <a:t>What</a:t>
            </a:r>
            <a:r>
              <a:rPr sz="4000" spc="-350" dirty="0">
                <a:solidFill>
                  <a:srgbClr val="262626"/>
                </a:solidFill>
              </a:rPr>
              <a:t> </a:t>
            </a:r>
            <a:r>
              <a:rPr sz="4000" spc="-210" dirty="0">
                <a:solidFill>
                  <a:srgbClr val="262626"/>
                </a:solidFill>
              </a:rPr>
              <a:t>you</a:t>
            </a:r>
            <a:r>
              <a:rPr sz="4000" spc="-430" dirty="0">
                <a:solidFill>
                  <a:srgbClr val="262626"/>
                </a:solidFill>
              </a:rPr>
              <a:t> </a:t>
            </a:r>
            <a:r>
              <a:rPr sz="4000" spc="-155" dirty="0">
                <a:solidFill>
                  <a:srgbClr val="262626"/>
                </a:solidFill>
              </a:rPr>
              <a:t>need</a:t>
            </a:r>
            <a:r>
              <a:rPr sz="4000" spc="-465" dirty="0">
                <a:solidFill>
                  <a:srgbClr val="262626"/>
                </a:solidFill>
              </a:rPr>
              <a:t> </a:t>
            </a:r>
            <a:r>
              <a:rPr sz="4000" spc="-50" dirty="0">
                <a:solidFill>
                  <a:srgbClr val="262626"/>
                </a:solidFill>
              </a:rPr>
              <a:t>to</a:t>
            </a:r>
            <a:r>
              <a:rPr sz="4000" spc="-345" dirty="0">
                <a:solidFill>
                  <a:srgbClr val="262626"/>
                </a:solidFill>
              </a:rPr>
              <a:t> </a:t>
            </a:r>
            <a:r>
              <a:rPr sz="4000" spc="-20" dirty="0">
                <a:solidFill>
                  <a:srgbClr val="262626"/>
                </a:solidFill>
              </a:rPr>
              <a:t>know </a:t>
            </a:r>
            <a:r>
              <a:rPr sz="4000" spc="-50" dirty="0">
                <a:solidFill>
                  <a:srgbClr val="262626"/>
                </a:solidFill>
              </a:rPr>
              <a:t>to</a:t>
            </a:r>
            <a:r>
              <a:rPr sz="4000" spc="-295" dirty="0">
                <a:solidFill>
                  <a:srgbClr val="262626"/>
                </a:solidFill>
              </a:rPr>
              <a:t> </a:t>
            </a:r>
            <a:r>
              <a:rPr sz="4000" spc="-185" dirty="0">
                <a:solidFill>
                  <a:srgbClr val="262626"/>
                </a:solidFill>
              </a:rPr>
              <a:t>become</a:t>
            </a:r>
            <a:r>
              <a:rPr sz="4000" spc="-254" dirty="0">
                <a:solidFill>
                  <a:srgbClr val="262626"/>
                </a:solidFill>
              </a:rPr>
              <a:t> </a:t>
            </a:r>
            <a:r>
              <a:rPr sz="4000" spc="-165" dirty="0">
                <a:solidFill>
                  <a:srgbClr val="262626"/>
                </a:solidFill>
              </a:rPr>
              <a:t>a</a:t>
            </a:r>
            <a:r>
              <a:rPr sz="4000" spc="-335" dirty="0">
                <a:solidFill>
                  <a:srgbClr val="262626"/>
                </a:solidFill>
              </a:rPr>
              <a:t> </a:t>
            </a:r>
            <a:r>
              <a:rPr sz="4000" spc="-195" dirty="0">
                <a:solidFill>
                  <a:srgbClr val="262626"/>
                </a:solidFill>
              </a:rPr>
              <a:t>professional </a:t>
            </a:r>
            <a:r>
              <a:rPr sz="4000" spc="-105" dirty="0">
                <a:solidFill>
                  <a:srgbClr val="262626"/>
                </a:solidFill>
              </a:rPr>
              <a:t>translator</a:t>
            </a:r>
            <a:endParaRPr sz="4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151" y="748563"/>
            <a:ext cx="8438515" cy="5344160"/>
          </a:xfrm>
          <a:custGeom>
            <a:avLst/>
            <a:gdLst/>
            <a:ahLst/>
            <a:cxnLst/>
            <a:rect l="l" t="t" r="r" b="b"/>
            <a:pathLst>
              <a:path w="8438515" h="5344160">
                <a:moveTo>
                  <a:pt x="8438108" y="0"/>
                </a:moveTo>
                <a:lnTo>
                  <a:pt x="0" y="0"/>
                </a:lnTo>
                <a:lnTo>
                  <a:pt x="0" y="5343597"/>
                </a:lnTo>
                <a:lnTo>
                  <a:pt x="8438108" y="5343597"/>
                </a:lnTo>
                <a:lnTo>
                  <a:pt x="8438108" y="0"/>
                </a:lnTo>
                <a:close/>
              </a:path>
            </a:pathLst>
          </a:custGeom>
          <a:solidFill>
            <a:srgbClr val="EFE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878" y="748563"/>
            <a:ext cx="521334" cy="5344160"/>
            <a:chOff x="86878" y="748563"/>
            <a:chExt cx="521334" cy="5344160"/>
          </a:xfrm>
        </p:grpSpPr>
        <p:sp>
          <p:nvSpPr>
            <p:cNvPr id="4" name="object 4"/>
            <p:cNvSpPr/>
            <p:nvPr/>
          </p:nvSpPr>
          <p:spPr>
            <a:xfrm>
              <a:off x="86878" y="748563"/>
              <a:ext cx="347980" cy="5344160"/>
            </a:xfrm>
            <a:custGeom>
              <a:avLst/>
              <a:gdLst/>
              <a:ahLst/>
              <a:cxnLst/>
              <a:rect l="l" t="t" r="r" b="b"/>
              <a:pathLst>
                <a:path w="347980" h="5344160">
                  <a:moveTo>
                    <a:pt x="347514" y="0"/>
                  </a:moveTo>
                  <a:lnTo>
                    <a:pt x="0" y="0"/>
                  </a:lnTo>
                  <a:lnTo>
                    <a:pt x="0" y="5343597"/>
                  </a:lnTo>
                  <a:lnTo>
                    <a:pt x="347514" y="5343597"/>
                  </a:lnTo>
                  <a:lnTo>
                    <a:pt x="347514" y="0"/>
                  </a:lnTo>
                  <a:close/>
                </a:path>
              </a:pathLst>
            </a:custGeom>
            <a:solidFill>
              <a:srgbClr val="EFE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4393" y="748563"/>
              <a:ext cx="173990" cy="5344160"/>
            </a:xfrm>
            <a:custGeom>
              <a:avLst/>
              <a:gdLst/>
              <a:ahLst/>
              <a:cxnLst/>
              <a:rect l="l" t="t" r="r" b="b"/>
              <a:pathLst>
                <a:path w="173990" h="5344160">
                  <a:moveTo>
                    <a:pt x="173757" y="0"/>
                  </a:moveTo>
                  <a:lnTo>
                    <a:pt x="0" y="0"/>
                  </a:lnTo>
                  <a:lnTo>
                    <a:pt x="0" y="5343597"/>
                  </a:lnTo>
                  <a:lnTo>
                    <a:pt x="173757" y="5343597"/>
                  </a:lnTo>
                  <a:lnTo>
                    <a:pt x="173757" y="0"/>
                  </a:lnTo>
                  <a:close/>
                </a:path>
              </a:pathLst>
            </a:custGeom>
            <a:solidFill>
              <a:srgbClr val="191B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5443" y="1623809"/>
            <a:ext cx="6722251" cy="445683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5488" rIns="0" bIns="0" rtlCol="0">
            <a:spAutoFit/>
          </a:bodyPr>
          <a:lstStyle/>
          <a:p>
            <a:pPr marL="119761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000000"/>
                </a:solidFill>
                <a:latin typeface="Trebuchet MS"/>
                <a:cs typeface="Trebuchet MS"/>
              </a:rPr>
              <a:t>1</a:t>
            </a:r>
            <a:r>
              <a:rPr sz="2300" spc="-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300" spc="-160" dirty="0">
                <a:solidFill>
                  <a:srgbClr val="000000"/>
                </a:solidFill>
                <a:latin typeface="Trebuchet MS"/>
                <a:cs typeface="Trebuchet MS"/>
              </a:rPr>
              <a:t>CARTELLA</a:t>
            </a:r>
            <a:r>
              <a:rPr sz="2300" spc="-4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00000"/>
                </a:solidFill>
                <a:latin typeface="Trebuchet MS"/>
                <a:cs typeface="Trebuchet MS"/>
              </a:rPr>
              <a:t>=</a:t>
            </a:r>
            <a:r>
              <a:rPr sz="2300" spc="-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300" spc="-60" dirty="0">
                <a:solidFill>
                  <a:srgbClr val="000000"/>
                </a:solidFill>
                <a:latin typeface="Trebuchet MS"/>
                <a:cs typeface="Trebuchet MS"/>
              </a:rPr>
              <a:t>1.500</a:t>
            </a:r>
            <a:r>
              <a:rPr sz="2300" spc="-7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300" spc="-155" dirty="0">
                <a:solidFill>
                  <a:srgbClr val="000000"/>
                </a:solidFill>
                <a:latin typeface="Trebuchet MS"/>
                <a:cs typeface="Trebuchet MS"/>
              </a:rPr>
              <a:t>caratteri,</a:t>
            </a:r>
            <a:r>
              <a:rPr sz="2300" spc="-29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300" spc="-100" dirty="0">
                <a:solidFill>
                  <a:srgbClr val="000000"/>
                </a:solidFill>
                <a:latin typeface="Trebuchet MS"/>
                <a:cs typeface="Trebuchet MS"/>
              </a:rPr>
              <a:t>spazi</a:t>
            </a:r>
            <a:r>
              <a:rPr sz="2300" spc="-43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300" spc="-110" dirty="0">
                <a:solidFill>
                  <a:srgbClr val="000000"/>
                </a:solidFill>
                <a:latin typeface="Trebuchet MS"/>
                <a:cs typeface="Trebuchet MS"/>
              </a:rPr>
              <a:t>inclusi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464" y="235626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534" y="1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2658" y="610107"/>
            <a:ext cx="25908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 marR="5080" indent="-114300">
              <a:lnSpc>
                <a:spcPct val="100000"/>
              </a:lnSpc>
              <a:spcBef>
                <a:spcPts val="100"/>
              </a:spcBef>
            </a:pPr>
            <a:r>
              <a:rPr sz="4000" spc="170" dirty="0"/>
              <a:t>NON</a:t>
            </a:r>
            <a:r>
              <a:rPr sz="4000" spc="-40" dirty="0"/>
              <a:t> </a:t>
            </a:r>
            <a:r>
              <a:rPr sz="4000" spc="-110" dirty="0"/>
              <a:t>SOLO </a:t>
            </a:r>
            <a:r>
              <a:rPr sz="4000" spc="-275" dirty="0"/>
              <a:t>CARTELLE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597209" y="2309876"/>
            <a:ext cx="4514215" cy="281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191B0E"/>
                </a:solidFill>
                <a:latin typeface="Trebuchet MS"/>
                <a:cs typeface="Trebuchet MS"/>
              </a:rPr>
              <a:t>PAROLA</a:t>
            </a:r>
            <a:endParaRPr sz="3600">
              <a:latin typeface="Trebuchet MS"/>
              <a:cs typeface="Trebuchet MS"/>
            </a:endParaRPr>
          </a:p>
          <a:p>
            <a:pPr marL="295275" indent="-282575">
              <a:lnSpc>
                <a:spcPct val="100000"/>
              </a:lnSpc>
              <a:spcBef>
                <a:spcPts val="2395"/>
              </a:spcBef>
              <a:buFont typeface="Arial"/>
              <a:buChar char="■"/>
              <a:tabLst>
                <a:tab pos="294640" algn="l"/>
                <a:tab pos="295275" algn="l"/>
              </a:tabLst>
            </a:pPr>
            <a:r>
              <a:rPr sz="1900" spc="-125" dirty="0">
                <a:solidFill>
                  <a:srgbClr val="191B0E"/>
                </a:solidFill>
                <a:latin typeface="Trebuchet MS"/>
                <a:cs typeface="Trebuchet MS"/>
              </a:rPr>
              <a:t>cartella</a:t>
            </a:r>
            <a:r>
              <a:rPr sz="1900" spc="-229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spc="-65" dirty="0">
                <a:solidFill>
                  <a:srgbClr val="191B0E"/>
                </a:solidFill>
                <a:latin typeface="Trebuchet MS"/>
                <a:cs typeface="Trebuchet MS"/>
              </a:rPr>
              <a:t>da</a:t>
            </a:r>
            <a:r>
              <a:rPr sz="1900" spc="-4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191B0E"/>
                </a:solidFill>
                <a:latin typeface="Trebuchet MS"/>
                <a:cs typeface="Trebuchet MS"/>
              </a:rPr>
              <a:t>1500: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91B0E"/>
              </a:buClr>
              <a:buFont typeface="Arial"/>
              <a:buChar char="■"/>
            </a:pPr>
            <a:endParaRPr sz="2550">
              <a:latin typeface="Trebuchet MS"/>
              <a:cs typeface="Trebuchet MS"/>
            </a:endParaRPr>
          </a:p>
          <a:p>
            <a:pPr marL="295275" indent="-282575">
              <a:lnSpc>
                <a:spcPct val="100000"/>
              </a:lnSpc>
              <a:buFont typeface="Arial"/>
              <a:buChar char="■"/>
              <a:tabLst>
                <a:tab pos="294640" algn="l"/>
                <a:tab pos="295275" algn="l"/>
              </a:tabLst>
            </a:pPr>
            <a:r>
              <a:rPr sz="1900" spc="-114" dirty="0">
                <a:solidFill>
                  <a:srgbClr val="191B0E"/>
                </a:solidFill>
                <a:latin typeface="Trebuchet MS"/>
                <a:cs typeface="Trebuchet MS"/>
              </a:rPr>
              <a:t>italiano</a:t>
            </a:r>
            <a:r>
              <a:rPr sz="1900" spc="-22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191B0E"/>
                </a:solidFill>
                <a:latin typeface="Trebuchet MS"/>
                <a:cs typeface="Trebuchet MS"/>
              </a:rPr>
              <a:t>=</a:t>
            </a:r>
            <a:r>
              <a:rPr sz="1900" spc="3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spc="-75" dirty="0">
                <a:solidFill>
                  <a:srgbClr val="191B0E"/>
                </a:solidFill>
                <a:latin typeface="Trebuchet MS"/>
                <a:cs typeface="Trebuchet MS"/>
              </a:rPr>
              <a:t>212-</a:t>
            </a:r>
            <a:r>
              <a:rPr sz="1900" spc="-25" dirty="0">
                <a:solidFill>
                  <a:srgbClr val="191B0E"/>
                </a:solidFill>
                <a:latin typeface="Trebuchet MS"/>
                <a:cs typeface="Trebuchet MS"/>
              </a:rPr>
              <a:t>218</a:t>
            </a:r>
            <a:endParaRPr sz="1900">
              <a:latin typeface="Trebuchet MS"/>
              <a:cs typeface="Trebuchet MS"/>
            </a:endParaRPr>
          </a:p>
          <a:p>
            <a:pPr marL="295275" indent="-282575">
              <a:lnSpc>
                <a:spcPct val="100000"/>
              </a:lnSpc>
              <a:spcBef>
                <a:spcPts val="335"/>
              </a:spcBef>
              <a:buFont typeface="Arial"/>
              <a:buChar char="■"/>
              <a:tabLst>
                <a:tab pos="294640" algn="l"/>
                <a:tab pos="295275" algn="l"/>
              </a:tabLst>
            </a:pPr>
            <a:r>
              <a:rPr sz="1900" spc="-95" dirty="0">
                <a:solidFill>
                  <a:srgbClr val="191B0E"/>
                </a:solidFill>
                <a:latin typeface="Trebuchet MS"/>
                <a:cs typeface="Trebuchet MS"/>
              </a:rPr>
              <a:t>inglese</a:t>
            </a:r>
            <a:r>
              <a:rPr sz="1900" spc="-16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191B0E"/>
                </a:solidFill>
                <a:latin typeface="Trebuchet MS"/>
                <a:cs typeface="Trebuchet MS"/>
              </a:rPr>
              <a:t>=</a:t>
            </a:r>
            <a:r>
              <a:rPr sz="1900" spc="-114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spc="-75" dirty="0">
                <a:solidFill>
                  <a:srgbClr val="191B0E"/>
                </a:solidFill>
                <a:latin typeface="Trebuchet MS"/>
                <a:cs typeface="Trebuchet MS"/>
              </a:rPr>
              <a:t>240-</a:t>
            </a:r>
            <a:r>
              <a:rPr sz="1900" spc="-25" dirty="0">
                <a:solidFill>
                  <a:srgbClr val="191B0E"/>
                </a:solidFill>
                <a:latin typeface="Trebuchet MS"/>
                <a:cs typeface="Trebuchet MS"/>
              </a:rPr>
              <a:t>250</a:t>
            </a:r>
            <a:endParaRPr sz="1900">
              <a:latin typeface="Trebuchet MS"/>
              <a:cs typeface="Trebuchet MS"/>
            </a:endParaRPr>
          </a:p>
          <a:p>
            <a:pPr marL="295275" indent="-282575">
              <a:lnSpc>
                <a:spcPct val="100000"/>
              </a:lnSpc>
              <a:spcBef>
                <a:spcPts val="310"/>
              </a:spcBef>
              <a:buFont typeface="Arial"/>
              <a:buChar char="■"/>
              <a:tabLst>
                <a:tab pos="294640" algn="l"/>
                <a:tab pos="295275" algn="l"/>
              </a:tabLst>
            </a:pPr>
            <a:r>
              <a:rPr sz="1900" spc="-95" dirty="0">
                <a:solidFill>
                  <a:srgbClr val="191B0E"/>
                </a:solidFill>
                <a:latin typeface="Trebuchet MS"/>
                <a:cs typeface="Trebuchet MS"/>
              </a:rPr>
              <a:t>francese</a:t>
            </a:r>
            <a:r>
              <a:rPr sz="1900" spc="-18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191B0E"/>
                </a:solidFill>
                <a:latin typeface="Trebuchet MS"/>
                <a:cs typeface="Trebuchet MS"/>
              </a:rPr>
              <a:t>=</a:t>
            </a:r>
            <a:r>
              <a:rPr sz="1900" spc="-9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spc="-45" dirty="0">
                <a:solidFill>
                  <a:srgbClr val="191B0E"/>
                </a:solidFill>
                <a:latin typeface="Trebuchet MS"/>
                <a:cs typeface="Trebuchet MS"/>
              </a:rPr>
              <a:t>212</a:t>
            </a:r>
            <a:r>
              <a:rPr sz="1900" spc="-15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spc="-25" dirty="0">
                <a:solidFill>
                  <a:srgbClr val="191B0E"/>
                </a:solidFill>
                <a:latin typeface="Trebuchet MS"/>
                <a:cs typeface="Trebuchet MS"/>
              </a:rPr>
              <a:t>(?)</a:t>
            </a:r>
            <a:endParaRPr sz="1900">
              <a:latin typeface="Trebuchet MS"/>
              <a:cs typeface="Trebuchet MS"/>
            </a:endParaRPr>
          </a:p>
          <a:p>
            <a:pPr marL="295275" indent="-282575">
              <a:lnSpc>
                <a:spcPct val="100000"/>
              </a:lnSpc>
              <a:spcBef>
                <a:spcPts val="219"/>
              </a:spcBef>
              <a:buFont typeface="Arial"/>
              <a:buChar char="■"/>
              <a:tabLst>
                <a:tab pos="294640" algn="l"/>
                <a:tab pos="295275" algn="l"/>
              </a:tabLst>
            </a:pPr>
            <a:r>
              <a:rPr sz="1900" spc="-95" dirty="0">
                <a:solidFill>
                  <a:srgbClr val="191B0E"/>
                </a:solidFill>
                <a:latin typeface="Trebuchet MS"/>
                <a:cs typeface="Trebuchet MS"/>
              </a:rPr>
              <a:t>tedesco</a:t>
            </a:r>
            <a:r>
              <a:rPr sz="1900" spc="-19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191B0E"/>
                </a:solidFill>
                <a:latin typeface="Trebuchet MS"/>
                <a:cs typeface="Trebuchet MS"/>
              </a:rPr>
              <a:t>=</a:t>
            </a:r>
            <a:r>
              <a:rPr sz="1900" spc="-10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spc="-40" dirty="0">
                <a:solidFill>
                  <a:srgbClr val="191B0E"/>
                </a:solidFill>
                <a:latin typeface="Trebuchet MS"/>
                <a:cs typeface="Trebuchet MS"/>
              </a:rPr>
              <a:t>200</a:t>
            </a:r>
            <a:r>
              <a:rPr sz="1900" spc="-8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spc="-85" dirty="0">
                <a:solidFill>
                  <a:srgbClr val="191B0E"/>
                </a:solidFill>
                <a:latin typeface="Trebuchet MS"/>
                <a:cs typeface="Trebuchet MS"/>
              </a:rPr>
              <a:t>(ma</a:t>
            </a:r>
            <a:r>
              <a:rPr sz="1900" spc="-21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spc="-90" dirty="0">
                <a:solidFill>
                  <a:srgbClr val="191B0E"/>
                </a:solidFill>
                <a:latin typeface="Trebuchet MS"/>
                <a:cs typeface="Trebuchet MS"/>
              </a:rPr>
              <a:t>varia</a:t>
            </a:r>
            <a:r>
              <a:rPr sz="1900" spc="-19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spc="-60" dirty="0">
                <a:solidFill>
                  <a:srgbClr val="191B0E"/>
                </a:solidFill>
                <a:latin typeface="Trebuchet MS"/>
                <a:cs typeface="Trebuchet MS"/>
              </a:rPr>
              <a:t>da</a:t>
            </a:r>
            <a:r>
              <a:rPr sz="1900" spc="-22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spc="-40" dirty="0">
                <a:solidFill>
                  <a:srgbClr val="191B0E"/>
                </a:solidFill>
                <a:latin typeface="Trebuchet MS"/>
                <a:cs typeface="Trebuchet MS"/>
              </a:rPr>
              <a:t>170</a:t>
            </a:r>
            <a:r>
              <a:rPr sz="1900" spc="-8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191B0E"/>
                </a:solidFill>
                <a:latin typeface="Trebuchet MS"/>
                <a:cs typeface="Trebuchet MS"/>
              </a:rPr>
              <a:t>a</a:t>
            </a:r>
            <a:r>
              <a:rPr sz="1900" spc="-22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spc="-45" dirty="0">
                <a:solidFill>
                  <a:srgbClr val="191B0E"/>
                </a:solidFill>
                <a:latin typeface="Trebuchet MS"/>
                <a:cs typeface="Trebuchet MS"/>
              </a:rPr>
              <a:t>240</a:t>
            </a:r>
            <a:r>
              <a:rPr sz="1900" spc="-229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1900" spc="-100" dirty="0">
                <a:solidFill>
                  <a:srgbClr val="191B0E"/>
                </a:solidFill>
                <a:latin typeface="Trebuchet MS"/>
                <a:cs typeface="Trebuchet MS"/>
              </a:rPr>
              <a:t>circa)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464" y="235626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534" y="1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8368" rIns="0" bIns="0" rtlCol="0">
            <a:spAutoFit/>
          </a:bodyPr>
          <a:lstStyle/>
          <a:p>
            <a:pPr marL="954405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TARIFFE</a:t>
            </a:r>
            <a:r>
              <a:rPr spc="40" dirty="0"/>
              <a:t> </a:t>
            </a:r>
            <a:r>
              <a:rPr spc="80" dirty="0"/>
              <a:t>ENG</a:t>
            </a:r>
            <a:r>
              <a:rPr spc="-180" dirty="0"/>
              <a:t> </a:t>
            </a:r>
            <a:r>
              <a:rPr spc="5" dirty="0"/>
              <a:t>&lt;</a:t>
            </a:r>
            <a:r>
              <a:rPr spc="330" dirty="0"/>
              <a:t>&gt;</a:t>
            </a:r>
            <a:r>
              <a:rPr spc="-195" dirty="0"/>
              <a:t>I</a:t>
            </a:r>
            <a:r>
              <a:rPr spc="-260" dirty="0"/>
              <a:t>T</a:t>
            </a:r>
            <a:r>
              <a:rPr spc="70" dirty="0"/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9211" y="2360167"/>
            <a:ext cx="5866130" cy="30708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770"/>
              </a:spcBef>
              <a:buAutoNum type="arabicParenR"/>
              <a:tabLst>
                <a:tab pos="392430" algn="l"/>
                <a:tab pos="393065" algn="l"/>
              </a:tabLst>
            </a:pPr>
            <a:r>
              <a:rPr sz="2100" spc="-90" dirty="0">
                <a:solidFill>
                  <a:srgbClr val="191B0E"/>
                </a:solidFill>
                <a:latin typeface="Trebuchet MS"/>
                <a:cs typeface="Trebuchet MS"/>
              </a:rPr>
              <a:t>QUANTE</a:t>
            </a:r>
            <a:r>
              <a:rPr sz="2100" spc="-22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50" dirty="0">
                <a:solidFill>
                  <a:srgbClr val="191B0E"/>
                </a:solidFill>
                <a:latin typeface="Trebuchet MS"/>
                <a:cs typeface="Trebuchet MS"/>
              </a:rPr>
              <a:t>CARTELLE</a:t>
            </a:r>
            <a:r>
              <a:rPr sz="2100" spc="-39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55" dirty="0">
                <a:solidFill>
                  <a:srgbClr val="191B0E"/>
                </a:solidFill>
                <a:latin typeface="Trebuchet MS"/>
                <a:cs typeface="Trebuchet MS"/>
              </a:rPr>
              <a:t>RIESCOA</a:t>
            </a:r>
            <a:r>
              <a:rPr sz="2100" spc="-37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65" dirty="0">
                <a:solidFill>
                  <a:srgbClr val="191B0E"/>
                </a:solidFill>
                <a:latin typeface="Trebuchet MS"/>
                <a:cs typeface="Trebuchet MS"/>
              </a:rPr>
              <a:t>TRADURREIN</a:t>
            </a:r>
            <a:r>
              <a:rPr sz="2100" spc="-14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65" dirty="0">
                <a:solidFill>
                  <a:srgbClr val="191B0E"/>
                </a:solidFill>
                <a:latin typeface="Trebuchet MS"/>
                <a:cs typeface="Trebuchet MS"/>
              </a:rPr>
              <a:t>UN’ORA?</a:t>
            </a:r>
            <a:endParaRPr sz="2100">
              <a:latin typeface="Trebuchet MS"/>
              <a:cs typeface="Trebuchet MS"/>
            </a:endParaRPr>
          </a:p>
          <a:p>
            <a:pPr marL="393065" indent="-380365">
              <a:lnSpc>
                <a:spcPts val="2460"/>
              </a:lnSpc>
              <a:spcBef>
                <a:spcPts val="675"/>
              </a:spcBef>
              <a:buAutoNum type="arabicParenR"/>
              <a:tabLst>
                <a:tab pos="392430" algn="l"/>
                <a:tab pos="393065" algn="l"/>
              </a:tabLst>
            </a:pPr>
            <a:r>
              <a:rPr sz="2100" spc="-110" dirty="0">
                <a:solidFill>
                  <a:srgbClr val="191B0E"/>
                </a:solidFill>
                <a:latin typeface="Trebuchet MS"/>
                <a:cs typeface="Trebuchet MS"/>
              </a:rPr>
              <a:t>QUANTO</a:t>
            </a:r>
            <a:r>
              <a:rPr sz="2100" spc="-31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60" dirty="0">
                <a:solidFill>
                  <a:srgbClr val="191B0E"/>
                </a:solidFill>
                <a:latin typeface="Trebuchet MS"/>
                <a:cs typeface="Trebuchet MS"/>
              </a:rPr>
              <a:t>TEMPO</a:t>
            </a:r>
            <a:r>
              <a:rPr sz="2100" spc="-22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55" dirty="0">
                <a:solidFill>
                  <a:srgbClr val="191B0E"/>
                </a:solidFill>
                <a:latin typeface="Trebuchet MS"/>
                <a:cs typeface="Trebuchet MS"/>
              </a:rPr>
              <a:t>HO</a:t>
            </a:r>
            <a:r>
              <a:rPr sz="2100" spc="-16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30" dirty="0">
                <a:solidFill>
                  <a:srgbClr val="191B0E"/>
                </a:solidFill>
                <a:latin typeface="Trebuchet MS"/>
                <a:cs typeface="Trebuchet MS"/>
              </a:rPr>
              <a:t>DA</a:t>
            </a:r>
            <a:r>
              <a:rPr sz="2100" spc="-40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191B0E"/>
                </a:solidFill>
                <a:latin typeface="Trebuchet MS"/>
                <a:cs typeface="Trebuchet MS"/>
              </a:rPr>
              <a:t>DEDICAREALLA</a:t>
            </a:r>
            <a:endParaRPr sz="2100">
              <a:latin typeface="Trebuchet MS"/>
              <a:cs typeface="Trebuchet MS"/>
            </a:endParaRPr>
          </a:p>
          <a:p>
            <a:pPr marL="392430">
              <a:lnSpc>
                <a:spcPts val="2460"/>
              </a:lnSpc>
            </a:pPr>
            <a:r>
              <a:rPr sz="2100" spc="-100" dirty="0">
                <a:solidFill>
                  <a:srgbClr val="191B0E"/>
                </a:solidFill>
                <a:latin typeface="Trebuchet MS"/>
                <a:cs typeface="Trebuchet MS"/>
              </a:rPr>
              <a:t>TRADUZIONE</a:t>
            </a:r>
            <a:r>
              <a:rPr sz="2100" spc="-15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40" dirty="0">
                <a:solidFill>
                  <a:srgbClr val="191B0E"/>
                </a:solidFill>
                <a:latin typeface="Trebuchet MS"/>
                <a:cs typeface="Trebuchet MS"/>
              </a:rPr>
              <a:t>(altri</a:t>
            </a:r>
            <a:r>
              <a:rPr sz="2100" spc="-29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20" dirty="0">
                <a:solidFill>
                  <a:srgbClr val="191B0E"/>
                </a:solidFill>
                <a:latin typeface="Trebuchet MS"/>
                <a:cs typeface="Trebuchet MS"/>
              </a:rPr>
              <a:t>lavori</a:t>
            </a:r>
            <a:r>
              <a:rPr sz="2100" spc="-20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70" dirty="0">
                <a:solidFill>
                  <a:srgbClr val="191B0E"/>
                </a:solidFill>
                <a:latin typeface="Trebuchet MS"/>
                <a:cs typeface="Trebuchet MS"/>
              </a:rPr>
              <a:t>in</a:t>
            </a:r>
            <a:r>
              <a:rPr sz="2100" spc="-22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40" dirty="0">
                <a:solidFill>
                  <a:srgbClr val="191B0E"/>
                </a:solidFill>
                <a:latin typeface="Trebuchet MS"/>
                <a:cs typeface="Trebuchet MS"/>
              </a:rPr>
              <a:t>coda,</a:t>
            </a:r>
            <a:r>
              <a:rPr sz="2100" spc="-39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191B0E"/>
                </a:solidFill>
                <a:latin typeface="Trebuchet MS"/>
                <a:cs typeface="Trebuchet MS"/>
              </a:rPr>
              <a:t>ecc.)?</a:t>
            </a:r>
            <a:endParaRPr sz="2100">
              <a:latin typeface="Trebuchet MS"/>
              <a:cs typeface="Trebuchet MS"/>
            </a:endParaRPr>
          </a:p>
          <a:p>
            <a:pPr marL="392430" marR="551815" indent="-380365">
              <a:lnSpc>
                <a:spcPts val="2300"/>
              </a:lnSpc>
              <a:spcBef>
                <a:spcPts val="835"/>
              </a:spcBef>
              <a:buAutoNum type="arabicParenR" startAt="3"/>
              <a:tabLst>
                <a:tab pos="392430" algn="l"/>
                <a:tab pos="393065" algn="l"/>
              </a:tabLst>
            </a:pPr>
            <a:r>
              <a:rPr sz="2100" spc="-90" dirty="0">
                <a:solidFill>
                  <a:srgbClr val="191B0E"/>
                </a:solidFill>
                <a:latin typeface="Trebuchet MS"/>
                <a:cs typeface="Trebuchet MS"/>
              </a:rPr>
              <a:t>QUALI</a:t>
            </a:r>
            <a:r>
              <a:rPr sz="2100" spc="-28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60" dirty="0">
                <a:solidFill>
                  <a:srgbClr val="191B0E"/>
                </a:solidFill>
                <a:latin typeface="Trebuchet MS"/>
                <a:cs typeface="Trebuchet MS"/>
              </a:rPr>
              <a:t>SONO</a:t>
            </a:r>
            <a:r>
              <a:rPr sz="2100" spc="-23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95" dirty="0">
                <a:solidFill>
                  <a:srgbClr val="191B0E"/>
                </a:solidFill>
                <a:latin typeface="Trebuchet MS"/>
                <a:cs typeface="Trebuchet MS"/>
              </a:rPr>
              <a:t>LE</a:t>
            </a:r>
            <a:r>
              <a:rPr sz="2100" spc="-254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191B0E"/>
                </a:solidFill>
                <a:latin typeface="Trebuchet MS"/>
                <a:cs typeface="Trebuchet MS"/>
              </a:rPr>
              <a:t>MIE</a:t>
            </a:r>
            <a:r>
              <a:rPr sz="2100" spc="-16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65" dirty="0">
                <a:solidFill>
                  <a:srgbClr val="191B0E"/>
                </a:solidFill>
                <a:latin typeface="Trebuchet MS"/>
                <a:cs typeface="Trebuchet MS"/>
              </a:rPr>
              <a:t>SCADENZE?</a:t>
            </a:r>
            <a:r>
              <a:rPr sz="2100" spc="-26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191B0E"/>
                </a:solidFill>
                <a:latin typeface="Trebuchet MS"/>
                <a:cs typeface="Trebuchet MS"/>
              </a:rPr>
              <a:t>E</a:t>
            </a:r>
            <a:r>
              <a:rPr sz="2100" spc="-29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14" dirty="0">
                <a:solidFill>
                  <a:srgbClr val="191B0E"/>
                </a:solidFill>
                <a:latin typeface="Trebuchet MS"/>
                <a:cs typeface="Trebuchet MS"/>
              </a:rPr>
              <a:t>QUELLE</a:t>
            </a:r>
            <a:r>
              <a:rPr sz="2100" spc="-21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80" dirty="0">
                <a:solidFill>
                  <a:srgbClr val="191B0E"/>
                </a:solidFill>
                <a:latin typeface="Trebuchet MS"/>
                <a:cs typeface="Trebuchet MS"/>
              </a:rPr>
              <a:t>DEL </a:t>
            </a:r>
            <a:r>
              <a:rPr sz="2100" spc="-60" dirty="0">
                <a:solidFill>
                  <a:srgbClr val="191B0E"/>
                </a:solidFill>
                <a:latin typeface="Trebuchet MS"/>
                <a:cs typeface="Trebuchet MS"/>
              </a:rPr>
              <a:t>REVISORE?</a:t>
            </a:r>
            <a:r>
              <a:rPr sz="2100" spc="-4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10" dirty="0">
                <a:solidFill>
                  <a:srgbClr val="191B0E"/>
                </a:solidFill>
                <a:latin typeface="Trebuchet MS"/>
                <a:cs typeface="Trebuchet MS"/>
              </a:rPr>
              <a:t>QUANTO</a:t>
            </a:r>
            <a:r>
              <a:rPr sz="2100" spc="-17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10" dirty="0">
                <a:solidFill>
                  <a:srgbClr val="191B0E"/>
                </a:solidFill>
                <a:latin typeface="Trebuchet MS"/>
                <a:cs typeface="Trebuchet MS"/>
              </a:rPr>
              <a:t>TEMPOGLI/LE</a:t>
            </a:r>
            <a:r>
              <a:rPr sz="2100" spc="-33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65" dirty="0">
                <a:solidFill>
                  <a:srgbClr val="191B0E"/>
                </a:solidFill>
                <a:latin typeface="Trebuchet MS"/>
                <a:cs typeface="Trebuchet MS"/>
              </a:rPr>
              <a:t>OCCORRE?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191B0E"/>
              </a:buClr>
              <a:buFont typeface="Trebuchet MS"/>
              <a:buAutoNum type="arabicParenR" startAt="3"/>
            </a:pPr>
            <a:endParaRPr sz="3400">
              <a:latin typeface="Trebuchet MS"/>
              <a:cs typeface="Trebuchet MS"/>
            </a:endParaRPr>
          </a:p>
          <a:p>
            <a:pPr marL="393065" lvl="1" indent="-380365">
              <a:lnSpc>
                <a:spcPct val="100000"/>
              </a:lnSpc>
              <a:buFont typeface="Arial"/>
              <a:buChar char="■"/>
              <a:tabLst>
                <a:tab pos="392430" algn="l"/>
                <a:tab pos="393065" algn="l"/>
              </a:tabLst>
            </a:pPr>
            <a:r>
              <a:rPr sz="2100" dirty="0">
                <a:solidFill>
                  <a:srgbClr val="191B0E"/>
                </a:solidFill>
                <a:latin typeface="Trebuchet MS"/>
                <a:cs typeface="Trebuchet MS"/>
              </a:rPr>
              <a:t>1</a:t>
            </a:r>
            <a:r>
              <a:rPr sz="2100" spc="-11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191B0E"/>
                </a:solidFill>
                <a:latin typeface="Trebuchet MS"/>
                <a:cs typeface="Trebuchet MS"/>
              </a:rPr>
              <a:t>h</a:t>
            </a:r>
            <a:r>
              <a:rPr sz="2100" spc="-14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191B0E"/>
                </a:solidFill>
                <a:latin typeface="Trebuchet MS"/>
                <a:cs typeface="Trebuchet MS"/>
              </a:rPr>
              <a:t>=</a:t>
            </a:r>
            <a:r>
              <a:rPr sz="2100" spc="-14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191B0E"/>
                </a:solidFill>
                <a:latin typeface="Trebuchet MS"/>
                <a:cs typeface="Trebuchet MS"/>
              </a:rPr>
              <a:t>2</a:t>
            </a:r>
            <a:r>
              <a:rPr sz="2100" spc="-10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50" dirty="0">
                <a:solidFill>
                  <a:srgbClr val="191B0E"/>
                </a:solidFill>
                <a:latin typeface="Trebuchet MS"/>
                <a:cs typeface="Trebuchet MS"/>
              </a:rPr>
              <a:t>cartelle</a:t>
            </a:r>
            <a:r>
              <a:rPr sz="2100" spc="-32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14" dirty="0">
                <a:solidFill>
                  <a:srgbClr val="191B0E"/>
                </a:solidFill>
                <a:latin typeface="Trebuchet MS"/>
                <a:cs typeface="Trebuchet MS"/>
              </a:rPr>
              <a:t>(3.000</a:t>
            </a:r>
            <a:r>
              <a:rPr sz="2100" spc="-24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40" dirty="0">
                <a:solidFill>
                  <a:srgbClr val="191B0E"/>
                </a:solidFill>
                <a:latin typeface="Trebuchet MS"/>
                <a:cs typeface="Trebuchet MS"/>
              </a:rPr>
              <a:t>caratteri</a:t>
            </a:r>
            <a:r>
              <a:rPr sz="2100" spc="-28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70" dirty="0">
                <a:solidFill>
                  <a:srgbClr val="191B0E"/>
                </a:solidFill>
                <a:latin typeface="Trebuchet MS"/>
                <a:cs typeface="Trebuchet MS"/>
              </a:rPr>
              <a:t>spaziinclusi)</a:t>
            </a:r>
            <a:endParaRPr sz="2100">
              <a:latin typeface="Trebuchet MS"/>
              <a:cs typeface="Trebuchet MS"/>
            </a:endParaRPr>
          </a:p>
          <a:p>
            <a:pPr marL="393065" lvl="1" indent="-380365">
              <a:lnSpc>
                <a:spcPct val="100000"/>
              </a:lnSpc>
              <a:spcBef>
                <a:spcPts val="765"/>
              </a:spcBef>
              <a:buFont typeface="Arial"/>
              <a:buChar char="■"/>
              <a:tabLst>
                <a:tab pos="392430" algn="l"/>
                <a:tab pos="393065" algn="l"/>
              </a:tabLst>
            </a:pPr>
            <a:r>
              <a:rPr sz="2100" spc="-55" dirty="0">
                <a:solidFill>
                  <a:srgbClr val="191B0E"/>
                </a:solidFill>
                <a:latin typeface="Trebuchet MS"/>
                <a:cs typeface="Trebuchet MS"/>
              </a:rPr>
              <a:t>HO</a:t>
            </a:r>
            <a:r>
              <a:rPr sz="2100" spc="-25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45" dirty="0">
                <a:solidFill>
                  <a:srgbClr val="191B0E"/>
                </a:solidFill>
                <a:latin typeface="Trebuchet MS"/>
                <a:cs typeface="Trebuchet MS"/>
              </a:rPr>
              <a:t>10</a:t>
            </a:r>
            <a:r>
              <a:rPr sz="2100" spc="-18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50" dirty="0">
                <a:solidFill>
                  <a:srgbClr val="191B0E"/>
                </a:solidFill>
                <a:latin typeface="Trebuchet MS"/>
                <a:cs typeface="Trebuchet MS"/>
              </a:rPr>
              <a:t>CARTELLE</a:t>
            </a:r>
            <a:r>
              <a:rPr sz="2100" spc="-409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30" dirty="0">
                <a:solidFill>
                  <a:srgbClr val="191B0E"/>
                </a:solidFill>
                <a:latin typeface="Trebuchet MS"/>
                <a:cs typeface="Trebuchet MS"/>
              </a:rPr>
              <a:t>DA</a:t>
            </a:r>
            <a:r>
              <a:rPr sz="2100" spc="-35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70" dirty="0">
                <a:solidFill>
                  <a:srgbClr val="191B0E"/>
                </a:solidFill>
                <a:latin typeface="Trebuchet MS"/>
                <a:cs typeface="Trebuchet MS"/>
              </a:rPr>
              <a:t>TRADURRE=</a:t>
            </a:r>
            <a:r>
              <a:rPr sz="2100" spc="-18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191B0E"/>
                </a:solidFill>
                <a:latin typeface="Trebuchet MS"/>
                <a:cs typeface="Trebuchet MS"/>
              </a:rPr>
              <a:t>5</a:t>
            </a:r>
            <a:r>
              <a:rPr sz="2100" spc="-170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191B0E"/>
                </a:solidFill>
                <a:latin typeface="Trebuchet MS"/>
                <a:cs typeface="Trebuchet MS"/>
              </a:rPr>
              <a:t>h</a:t>
            </a:r>
            <a:r>
              <a:rPr sz="2100" spc="-21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90" dirty="0">
                <a:solidFill>
                  <a:srgbClr val="191B0E"/>
                </a:solidFill>
                <a:latin typeface="Trebuchet MS"/>
                <a:cs typeface="Trebuchet MS"/>
              </a:rPr>
              <a:t>di</a:t>
            </a:r>
            <a:r>
              <a:rPr sz="2100" spc="-275" dirty="0">
                <a:solidFill>
                  <a:srgbClr val="191B0E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191B0E"/>
                </a:solidFill>
                <a:latin typeface="Trebuchet MS"/>
                <a:cs typeface="Trebuchet MS"/>
              </a:rPr>
              <a:t>lavoro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4663" y="969771"/>
            <a:ext cx="36715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630" dirty="0"/>
              <a:t>T</a:t>
            </a:r>
            <a:r>
              <a:rPr sz="4000" spc="-305" dirty="0"/>
              <a:t>A</a:t>
            </a:r>
            <a:r>
              <a:rPr sz="4000" spc="-240" dirty="0"/>
              <a:t>R</a:t>
            </a:r>
            <a:r>
              <a:rPr sz="4000" spc="-180" dirty="0"/>
              <a:t>I</a:t>
            </a:r>
            <a:r>
              <a:rPr sz="4000" spc="-300" dirty="0"/>
              <a:t>FF</a:t>
            </a:r>
            <a:r>
              <a:rPr sz="4000" spc="-100" dirty="0"/>
              <a:t>O</a:t>
            </a:r>
            <a:r>
              <a:rPr sz="4000" spc="-40" dirty="0"/>
              <a:t>M</a:t>
            </a:r>
            <a:r>
              <a:rPr sz="4000" spc="-515" dirty="0"/>
              <a:t> </a:t>
            </a:r>
            <a:r>
              <a:rPr sz="4000" spc="-85" dirty="0"/>
              <a:t>ETRO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160983" y="2519541"/>
            <a:ext cx="7056120" cy="3241675"/>
            <a:chOff x="1160983" y="2519541"/>
            <a:chExt cx="7056120" cy="3241675"/>
          </a:xfrm>
        </p:grpSpPr>
        <p:sp>
          <p:nvSpPr>
            <p:cNvPr id="4" name="object 4"/>
            <p:cNvSpPr/>
            <p:nvPr/>
          </p:nvSpPr>
          <p:spPr>
            <a:xfrm>
              <a:off x="1160983" y="2519541"/>
              <a:ext cx="7056120" cy="1844675"/>
            </a:xfrm>
            <a:custGeom>
              <a:avLst/>
              <a:gdLst/>
              <a:ahLst/>
              <a:cxnLst/>
              <a:rect l="l" t="t" r="r" b="b"/>
              <a:pathLst>
                <a:path w="7056120" h="1844675">
                  <a:moveTo>
                    <a:pt x="7055518" y="0"/>
                  </a:moveTo>
                  <a:lnTo>
                    <a:pt x="0" y="0"/>
                  </a:lnTo>
                  <a:lnTo>
                    <a:pt x="0" y="1844601"/>
                  </a:lnTo>
                  <a:lnTo>
                    <a:pt x="7055518" y="1844601"/>
                  </a:lnTo>
                  <a:lnTo>
                    <a:pt x="7055518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0983" y="4364141"/>
              <a:ext cx="7056120" cy="1397000"/>
            </a:xfrm>
            <a:custGeom>
              <a:avLst/>
              <a:gdLst/>
              <a:ahLst/>
              <a:cxnLst/>
              <a:rect l="l" t="t" r="r" b="b"/>
              <a:pathLst>
                <a:path w="7056120" h="1397000">
                  <a:moveTo>
                    <a:pt x="7055518" y="0"/>
                  </a:moveTo>
                  <a:lnTo>
                    <a:pt x="0" y="0"/>
                  </a:lnTo>
                  <a:lnTo>
                    <a:pt x="0" y="1396687"/>
                  </a:lnTo>
                  <a:lnTo>
                    <a:pt x="7055518" y="1396687"/>
                  </a:lnTo>
                  <a:lnTo>
                    <a:pt x="7055518" y="0"/>
                  </a:lnTo>
                  <a:close/>
                </a:path>
              </a:pathLst>
            </a:custGeom>
            <a:solidFill>
              <a:srgbClr val="00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30260" y="1592071"/>
            <a:ext cx="6924040" cy="41376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770"/>
              </a:spcBef>
            </a:pPr>
            <a:r>
              <a:rPr sz="2100" spc="-315" dirty="0">
                <a:solidFill>
                  <a:srgbClr val="191B0E"/>
                </a:solidFill>
                <a:latin typeface="Trebuchet MS"/>
                <a:cs typeface="Trebuchet MS"/>
              </a:rPr>
              <a:t>T</a:t>
            </a:r>
            <a:r>
              <a:rPr sz="2100" spc="-110" dirty="0">
                <a:solidFill>
                  <a:srgbClr val="191B0E"/>
                </a:solidFill>
                <a:latin typeface="Trebuchet MS"/>
                <a:cs typeface="Trebuchet MS"/>
              </a:rPr>
              <a:t>AR</a:t>
            </a:r>
            <a:r>
              <a:rPr sz="2100" spc="-95" dirty="0">
                <a:solidFill>
                  <a:srgbClr val="191B0E"/>
                </a:solidFill>
                <a:latin typeface="Trebuchet MS"/>
                <a:cs typeface="Trebuchet MS"/>
              </a:rPr>
              <a:t>I</a:t>
            </a:r>
            <a:r>
              <a:rPr sz="2100" spc="-110" dirty="0">
                <a:solidFill>
                  <a:srgbClr val="191B0E"/>
                </a:solidFill>
                <a:latin typeface="Trebuchet MS"/>
                <a:cs typeface="Trebuchet MS"/>
              </a:rPr>
              <a:t>FF</a:t>
            </a:r>
            <a:r>
              <a:rPr sz="2100" spc="200" dirty="0">
                <a:solidFill>
                  <a:srgbClr val="191B0E"/>
                </a:solidFill>
                <a:latin typeface="Trebuchet MS"/>
                <a:cs typeface="Trebuchet MS"/>
              </a:rPr>
              <a:t>E</a:t>
            </a:r>
            <a:r>
              <a:rPr sz="2100" spc="-70" dirty="0">
                <a:solidFill>
                  <a:srgbClr val="191B0E"/>
                </a:solidFill>
                <a:latin typeface="Trebuchet MS"/>
                <a:cs typeface="Trebuchet MS"/>
              </a:rPr>
              <a:t>T</a:t>
            </a:r>
            <a:r>
              <a:rPr sz="2100" spc="-60" dirty="0">
                <a:solidFill>
                  <a:srgbClr val="191B0E"/>
                </a:solidFill>
                <a:latin typeface="Trebuchet MS"/>
                <a:cs typeface="Trebuchet MS"/>
              </a:rPr>
              <a:t>R</a:t>
            </a:r>
            <a:r>
              <a:rPr sz="2100" spc="-65" dirty="0">
                <a:solidFill>
                  <a:srgbClr val="191B0E"/>
                </a:solidFill>
                <a:latin typeface="Trebuchet MS"/>
                <a:cs typeface="Trebuchet MS"/>
              </a:rPr>
              <a:t>AD</a:t>
            </a:r>
            <a:r>
              <a:rPr sz="2100" spc="-75" dirty="0">
                <a:solidFill>
                  <a:srgbClr val="191B0E"/>
                </a:solidFill>
                <a:latin typeface="Trebuchet MS"/>
                <a:cs typeface="Trebuchet MS"/>
              </a:rPr>
              <a:t>U</a:t>
            </a:r>
            <a:r>
              <a:rPr sz="2100" spc="-70" dirty="0">
                <a:solidFill>
                  <a:srgbClr val="191B0E"/>
                </a:solidFill>
                <a:latin typeface="Trebuchet MS"/>
                <a:cs typeface="Trebuchet MS"/>
              </a:rPr>
              <a:t>Z</a:t>
            </a:r>
            <a:r>
              <a:rPr sz="2100" spc="-50" dirty="0">
                <a:solidFill>
                  <a:srgbClr val="191B0E"/>
                </a:solidFill>
                <a:latin typeface="Trebuchet MS"/>
                <a:cs typeface="Trebuchet MS"/>
              </a:rPr>
              <a:t>I</a:t>
            </a:r>
            <a:r>
              <a:rPr sz="2100" spc="-65" dirty="0">
                <a:solidFill>
                  <a:srgbClr val="191B0E"/>
                </a:solidFill>
                <a:latin typeface="Trebuchet MS"/>
                <a:cs typeface="Trebuchet MS"/>
              </a:rPr>
              <a:t>ONE</a:t>
            </a:r>
            <a:r>
              <a:rPr sz="2100" spc="45" dirty="0">
                <a:solidFill>
                  <a:srgbClr val="191B0E"/>
                </a:solidFill>
                <a:latin typeface="Trebuchet MS"/>
                <a:cs typeface="Trebuchet MS"/>
              </a:rPr>
              <a:t>:</a:t>
            </a:r>
            <a:endParaRPr sz="2100">
              <a:latin typeface="Trebuchet MS"/>
              <a:cs typeface="Trebuchet MS"/>
            </a:endParaRPr>
          </a:p>
          <a:p>
            <a:pPr marL="47625">
              <a:lnSpc>
                <a:spcPct val="100000"/>
              </a:lnSpc>
              <a:spcBef>
                <a:spcPts val="675"/>
              </a:spcBef>
              <a:tabLst>
                <a:tab pos="351155" algn="l"/>
                <a:tab pos="6643370" algn="l"/>
              </a:tabLst>
            </a:pPr>
            <a:r>
              <a:rPr sz="2100" u="sng" dirty="0">
                <a:uFill>
                  <a:solidFill>
                    <a:srgbClr val="83992A"/>
                  </a:solidFill>
                </a:uFill>
                <a:latin typeface="Trebuchet MS"/>
                <a:cs typeface="Trebuchet MS"/>
              </a:rPr>
              <a:t>	</a:t>
            </a:r>
            <a:r>
              <a:rPr sz="2100" u="sng" spc="-215" dirty="0">
                <a:uFill>
                  <a:solidFill>
                    <a:srgbClr val="83992A"/>
                  </a:solidFill>
                </a:uFill>
                <a:latin typeface="Trebuchet MS"/>
                <a:cs typeface="Trebuchet MS"/>
                <a:hlinkClick r:id="rId2"/>
              </a:rPr>
              <a:t>http://www.turner.it/Tariffometro-</a:t>
            </a:r>
            <a:r>
              <a:rPr sz="2100" u="sng" spc="-10" dirty="0">
                <a:uFill>
                  <a:solidFill>
                    <a:srgbClr val="83992A"/>
                  </a:solidFill>
                </a:uFill>
                <a:latin typeface="Trebuchet MS"/>
                <a:cs typeface="Trebuchet MS"/>
                <a:hlinkClick r:id="rId2"/>
              </a:rPr>
              <a:t>italia.htm</a:t>
            </a:r>
            <a:r>
              <a:rPr sz="2100" u="sng" dirty="0">
                <a:uFill>
                  <a:solidFill>
                    <a:srgbClr val="83992A"/>
                  </a:solidFill>
                </a:uFill>
                <a:latin typeface="Trebuchet MS"/>
                <a:cs typeface="Trebuchet MS"/>
                <a:hlinkClick r:id="rId2"/>
              </a:rPr>
              <a:t>	</a:t>
            </a:r>
            <a:endParaRPr sz="2100">
              <a:latin typeface="Trebuchet MS"/>
              <a:cs typeface="Trebuchet MS"/>
            </a:endParaRPr>
          </a:p>
          <a:p>
            <a:pPr marL="62230" marR="40640" indent="-8890" algn="ctr">
              <a:lnSpc>
                <a:spcPct val="98300"/>
              </a:lnSpc>
              <a:spcBef>
                <a:spcPts val="819"/>
              </a:spcBef>
            </a:pPr>
            <a:r>
              <a:rPr sz="1500" i="1" spc="-90" dirty="0">
                <a:solidFill>
                  <a:srgbClr val="FFFFFF"/>
                </a:solidFill>
                <a:latin typeface="Arial"/>
                <a:cs typeface="Arial"/>
              </a:rPr>
              <a:t>NB:</a:t>
            </a:r>
            <a:r>
              <a:rPr sz="1500" i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5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tariffe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45" dirty="0">
                <a:solidFill>
                  <a:srgbClr val="FFFFFF"/>
                </a:solidFill>
                <a:latin typeface="Arial"/>
                <a:cs typeface="Arial"/>
              </a:rPr>
              <a:t>variano</a:t>
            </a:r>
            <a:r>
              <a:rPr sz="15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molto</a:t>
            </a:r>
            <a:r>
              <a:rPr sz="15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fra</a:t>
            </a:r>
            <a:r>
              <a:rPr sz="15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60" dirty="0">
                <a:solidFill>
                  <a:srgbClr val="FFFFFF"/>
                </a:solidFill>
                <a:latin typeface="Arial"/>
                <a:cs typeface="Arial"/>
              </a:rPr>
              <a:t>Nord</a:t>
            </a:r>
            <a:r>
              <a:rPr sz="1500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i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65" dirty="0">
                <a:solidFill>
                  <a:srgbClr val="FFFFFF"/>
                </a:solidFill>
                <a:latin typeface="Arial"/>
                <a:cs typeface="Arial"/>
              </a:rPr>
              <a:t>Sud,</a:t>
            </a:r>
            <a:r>
              <a:rPr sz="15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fra</a:t>
            </a:r>
            <a:r>
              <a:rPr sz="15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40" dirty="0">
                <a:solidFill>
                  <a:srgbClr val="FFFFFF"/>
                </a:solidFill>
                <a:latin typeface="Arial"/>
                <a:cs typeface="Arial"/>
              </a:rPr>
              <a:t>Milano</a:t>
            </a:r>
            <a:r>
              <a:rPr sz="15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altre</a:t>
            </a:r>
            <a:r>
              <a:rPr sz="15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0" dirty="0">
                <a:solidFill>
                  <a:srgbClr val="FFFFFF"/>
                </a:solidFill>
                <a:latin typeface="Arial"/>
                <a:cs typeface="Arial"/>
              </a:rPr>
              <a:t>città.</a:t>
            </a:r>
            <a:r>
              <a:rPr sz="15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80" dirty="0">
                <a:solidFill>
                  <a:srgbClr val="FFFFFF"/>
                </a:solidFill>
                <a:latin typeface="Arial"/>
                <a:cs typeface="Arial"/>
              </a:rPr>
              <a:t>Queste</a:t>
            </a:r>
            <a:r>
              <a:rPr sz="1500" i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60" dirty="0">
                <a:solidFill>
                  <a:srgbClr val="FFFFFF"/>
                </a:solidFill>
                <a:latin typeface="Arial"/>
                <a:cs typeface="Arial"/>
              </a:rPr>
              <a:t>sono</a:t>
            </a:r>
            <a:r>
              <a:rPr sz="1500" i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solo 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delle</a:t>
            </a:r>
            <a:r>
              <a:rPr sz="15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0" dirty="0">
                <a:solidFill>
                  <a:srgbClr val="FFFFFF"/>
                </a:solidFill>
                <a:latin typeface="Arial"/>
                <a:cs typeface="Arial"/>
              </a:rPr>
              <a:t>indicazioni</a:t>
            </a:r>
            <a:r>
              <a:rPr sz="15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60" dirty="0">
                <a:solidFill>
                  <a:srgbClr val="FFFFFF"/>
                </a:solidFill>
                <a:latin typeface="Arial"/>
                <a:cs typeface="Arial"/>
              </a:rPr>
              <a:t>massima.</a:t>
            </a:r>
            <a:r>
              <a:rPr sz="15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“LS”</a:t>
            </a:r>
            <a:r>
              <a:rPr sz="15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lingua</a:t>
            </a:r>
            <a:r>
              <a:rPr sz="15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straniera</a:t>
            </a:r>
            <a:r>
              <a:rPr sz="15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0" dirty="0">
                <a:solidFill>
                  <a:srgbClr val="FFFFFF"/>
                </a:solidFill>
                <a:latin typeface="Arial"/>
                <a:cs typeface="Arial"/>
              </a:rPr>
              <a:t>(EN,</a:t>
            </a:r>
            <a:r>
              <a:rPr sz="1500" i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85" dirty="0">
                <a:solidFill>
                  <a:srgbClr val="FFFFFF"/>
                </a:solidFill>
                <a:latin typeface="Arial"/>
                <a:cs typeface="Arial"/>
              </a:rPr>
              <a:t>FR,</a:t>
            </a:r>
            <a:r>
              <a:rPr sz="1500" i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10" dirty="0">
                <a:solidFill>
                  <a:srgbClr val="FFFFFF"/>
                </a:solidFill>
                <a:latin typeface="Arial"/>
                <a:cs typeface="Arial"/>
              </a:rPr>
              <a:t>DE,</a:t>
            </a:r>
            <a:r>
              <a:rPr sz="1500" i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5" dirty="0">
                <a:solidFill>
                  <a:srgbClr val="FFFFFF"/>
                </a:solidFill>
                <a:latin typeface="Arial"/>
                <a:cs typeface="Arial"/>
              </a:rPr>
              <a:t>ES).</a:t>
            </a:r>
            <a:r>
              <a:rPr sz="1500" i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8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500" i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capire </a:t>
            </a:r>
            <a:r>
              <a:rPr sz="1500" i="1" spc="-60" dirty="0">
                <a:solidFill>
                  <a:srgbClr val="FFFFFF"/>
                </a:solidFill>
                <a:latin typeface="Arial"/>
                <a:cs typeface="Arial"/>
              </a:rPr>
              <a:t>qualcosa</a:t>
            </a:r>
            <a:r>
              <a:rPr sz="1500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5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5" dirty="0">
                <a:solidFill>
                  <a:srgbClr val="FFFFFF"/>
                </a:solidFill>
                <a:latin typeface="Arial"/>
                <a:cs typeface="Arial"/>
              </a:rPr>
              <a:t>queste</a:t>
            </a:r>
            <a:r>
              <a:rPr sz="1500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tariffe, 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leggi</a:t>
            </a:r>
            <a:r>
              <a:rPr sz="15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5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u="sng" spc="-140" dirty="0">
                <a:solidFill>
                  <a:srgbClr val="77A2BB"/>
                </a:solidFill>
                <a:uFill>
                  <a:solidFill>
                    <a:srgbClr val="77A2BB"/>
                  </a:solidFill>
                </a:uFill>
                <a:latin typeface="Arial"/>
                <a:cs typeface="Arial"/>
              </a:rPr>
              <a:t>NOTE</a:t>
            </a:r>
            <a:r>
              <a:rPr sz="1500" i="1" spc="-1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500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5" dirty="0">
                <a:solidFill>
                  <a:srgbClr val="FFFFFF"/>
                </a:solidFill>
                <a:latin typeface="Arial"/>
                <a:cs typeface="Arial"/>
              </a:rPr>
              <a:t>Cartelle</a:t>
            </a:r>
            <a:r>
              <a:rPr sz="1500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500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1500</a:t>
            </a:r>
            <a:r>
              <a:rPr sz="1500" i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40" dirty="0">
                <a:solidFill>
                  <a:srgbClr val="FFFFFF"/>
                </a:solidFill>
                <a:latin typeface="Arial"/>
                <a:cs typeface="Arial"/>
              </a:rPr>
              <a:t>battute,</a:t>
            </a:r>
            <a:r>
              <a:rPr sz="15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45" dirty="0">
                <a:solidFill>
                  <a:srgbClr val="FFFFFF"/>
                </a:solidFill>
                <a:latin typeface="Arial"/>
                <a:cs typeface="Arial"/>
              </a:rPr>
              <a:t>tranne</a:t>
            </a:r>
            <a:r>
              <a:rPr sz="15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dove </a:t>
            </a:r>
            <a:r>
              <a:rPr sz="1500" i="1" spc="-45" dirty="0">
                <a:solidFill>
                  <a:srgbClr val="FFFFFF"/>
                </a:solidFill>
                <a:latin typeface="Arial"/>
                <a:cs typeface="Arial"/>
              </a:rPr>
              <a:t>indicato.</a:t>
            </a:r>
            <a:r>
              <a:rPr sz="15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4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500" i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tariffe</a:t>
            </a:r>
            <a:r>
              <a:rPr sz="15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riga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i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40" dirty="0">
                <a:solidFill>
                  <a:srgbClr val="FFFFFF"/>
                </a:solidFill>
                <a:latin typeface="Arial"/>
                <a:cs typeface="Arial"/>
              </a:rPr>
              <a:t>parola</a:t>
            </a:r>
            <a:r>
              <a:rPr sz="15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45" dirty="0">
                <a:solidFill>
                  <a:srgbClr val="FFFFFF"/>
                </a:solidFill>
                <a:latin typeface="Arial"/>
                <a:cs typeface="Arial"/>
              </a:rPr>
              <a:t>(arrotondate</a:t>
            </a:r>
            <a:r>
              <a:rPr sz="15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i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45" dirty="0">
                <a:solidFill>
                  <a:srgbClr val="FFFFFF"/>
                </a:solidFill>
                <a:latin typeface="Arial"/>
                <a:cs typeface="Arial"/>
              </a:rPr>
              <a:t>solo</a:t>
            </a:r>
            <a:r>
              <a:rPr sz="15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molto</a:t>
            </a:r>
            <a:r>
              <a:rPr sz="1500" i="1" spc="-50" dirty="0">
                <a:solidFill>
                  <a:srgbClr val="FFFFFF"/>
                </a:solidFill>
                <a:latin typeface="Arial"/>
                <a:cs typeface="Arial"/>
              </a:rPr>
              <a:t> indicative)</a:t>
            </a:r>
            <a:r>
              <a:rPr sz="15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sono </a:t>
            </a:r>
            <a:r>
              <a:rPr sz="1500" i="1" spc="-55" dirty="0">
                <a:solidFill>
                  <a:srgbClr val="FFFFFF"/>
                </a:solidFill>
                <a:latin typeface="Arial"/>
                <a:cs typeface="Arial"/>
              </a:rPr>
              <a:t>estrapolazioni,</a:t>
            </a:r>
            <a:r>
              <a:rPr sz="1500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40" dirty="0">
                <a:solidFill>
                  <a:srgbClr val="FFFFFF"/>
                </a:solidFill>
                <a:latin typeface="Arial"/>
                <a:cs typeface="Arial"/>
              </a:rPr>
              <a:t>non</a:t>
            </a:r>
            <a:r>
              <a:rPr sz="1500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cifre</a:t>
            </a:r>
            <a:r>
              <a:rPr sz="15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0" dirty="0">
                <a:solidFill>
                  <a:srgbClr val="FFFFFF"/>
                </a:solidFill>
                <a:latin typeface="Arial"/>
                <a:cs typeface="Arial"/>
              </a:rPr>
              <a:t>riportate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 dal</a:t>
            </a:r>
            <a:r>
              <a:rPr sz="15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0" dirty="0">
                <a:solidFill>
                  <a:srgbClr val="FFFFFF"/>
                </a:solidFill>
                <a:latin typeface="Arial"/>
                <a:cs typeface="Arial"/>
              </a:rPr>
              <a:t>mercato:</a:t>
            </a:r>
            <a:r>
              <a:rPr sz="15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75" dirty="0">
                <a:solidFill>
                  <a:srgbClr val="FFFFFF"/>
                </a:solidFill>
                <a:latin typeface="Arial"/>
                <a:cs typeface="Arial"/>
              </a:rPr>
              <a:t>"Riga"</a:t>
            </a:r>
            <a:r>
              <a:rPr sz="1500" i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5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cifra</a:t>
            </a:r>
            <a:r>
              <a:rPr sz="15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0" dirty="0">
                <a:solidFill>
                  <a:srgbClr val="FFFFFF"/>
                </a:solidFill>
                <a:latin typeface="Arial"/>
                <a:cs typeface="Arial"/>
              </a:rPr>
              <a:t>cartella</a:t>
            </a:r>
            <a:r>
              <a:rPr sz="15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40" dirty="0">
                <a:solidFill>
                  <a:srgbClr val="FFFFFF"/>
                </a:solidFill>
                <a:latin typeface="Arial"/>
                <a:cs typeface="Arial"/>
              </a:rPr>
              <a:t>divisa</a:t>
            </a:r>
            <a:r>
              <a:rPr sz="15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27,273. </a:t>
            </a:r>
            <a:r>
              <a:rPr sz="1500" i="1" spc="-80" dirty="0">
                <a:solidFill>
                  <a:srgbClr val="FFFFFF"/>
                </a:solidFill>
                <a:latin typeface="Arial"/>
                <a:cs typeface="Arial"/>
              </a:rPr>
              <a:t>"Parole"</a:t>
            </a:r>
            <a:r>
              <a:rPr sz="1500" i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5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tariffa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0" dirty="0">
                <a:solidFill>
                  <a:srgbClr val="FFFFFF"/>
                </a:solidFill>
                <a:latin typeface="Arial"/>
                <a:cs typeface="Arial"/>
              </a:rPr>
              <a:t>cartella</a:t>
            </a:r>
            <a:r>
              <a:rPr sz="15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500" i="1" spc="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250</a:t>
            </a:r>
            <a:r>
              <a:rPr sz="1500" i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500" i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6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r>
              <a:rPr sz="1500" i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sinistra,</a:t>
            </a:r>
            <a:r>
              <a:rPr sz="15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i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500" i="1" spc="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1500" i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500" i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6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r>
              <a:rPr sz="1500" i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500" i="1" spc="-45" dirty="0">
                <a:solidFill>
                  <a:srgbClr val="FFFFFF"/>
                </a:solidFill>
                <a:latin typeface="Arial"/>
                <a:cs typeface="Arial"/>
              </a:rPr>
              <a:t>destra.</a:t>
            </a:r>
            <a:r>
              <a:rPr sz="15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60" dirty="0">
                <a:solidFill>
                  <a:srgbClr val="FFFFFF"/>
                </a:solidFill>
                <a:latin typeface="Arial"/>
                <a:cs typeface="Arial"/>
              </a:rPr>
              <a:t>"Editoriale"</a:t>
            </a:r>
            <a:r>
              <a:rPr sz="1500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narrativa</a:t>
            </a:r>
            <a:r>
              <a:rPr sz="15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i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0" dirty="0">
                <a:solidFill>
                  <a:srgbClr val="FFFFFF"/>
                </a:solidFill>
                <a:latin typeface="Arial"/>
                <a:cs typeface="Arial"/>
              </a:rPr>
              <a:t>saggistica</a:t>
            </a:r>
            <a:r>
              <a:rPr sz="15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5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5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tariffe</a:t>
            </a:r>
            <a:r>
              <a:rPr sz="15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500" i="1" spc="-40" dirty="0">
                <a:solidFill>
                  <a:srgbClr val="FFFFFF"/>
                </a:solidFill>
                <a:latin typeface="Arial"/>
                <a:cs typeface="Arial"/>
              </a:rPr>
              <a:t> quest'ultima</a:t>
            </a:r>
            <a:r>
              <a:rPr sz="15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variano </a:t>
            </a:r>
            <a:r>
              <a:rPr sz="1500" i="1" spc="-55" dirty="0">
                <a:solidFill>
                  <a:srgbClr val="FFFFFF"/>
                </a:solidFill>
                <a:latin typeface="Arial"/>
                <a:cs typeface="Arial"/>
              </a:rPr>
              <a:t>enormemente</a:t>
            </a:r>
            <a:r>
              <a:rPr sz="15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i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70" dirty="0">
                <a:solidFill>
                  <a:srgbClr val="FFFFFF"/>
                </a:solidFill>
                <a:latin typeface="Arial"/>
                <a:cs typeface="Arial"/>
              </a:rPr>
              <a:t>possono</a:t>
            </a:r>
            <a:r>
              <a:rPr sz="1500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0" dirty="0">
                <a:solidFill>
                  <a:srgbClr val="FFFFFF"/>
                </a:solidFill>
                <a:latin typeface="Arial"/>
                <a:cs typeface="Arial"/>
              </a:rPr>
              <a:t>arrivare</a:t>
            </a:r>
            <a:r>
              <a:rPr sz="15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45" dirty="0">
                <a:solidFill>
                  <a:srgbClr val="FFFFFF"/>
                </a:solidFill>
                <a:latin typeface="Arial"/>
                <a:cs typeface="Arial"/>
              </a:rPr>
              <a:t>vicine</a:t>
            </a:r>
            <a:r>
              <a:rPr sz="15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45" dirty="0">
                <a:solidFill>
                  <a:srgbClr val="FFFFFF"/>
                </a:solidFill>
                <a:latin typeface="Arial"/>
                <a:cs typeface="Arial"/>
              </a:rPr>
              <a:t>quelle</a:t>
            </a:r>
            <a:r>
              <a:rPr sz="15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40" dirty="0">
                <a:solidFill>
                  <a:srgbClr val="FFFFFF"/>
                </a:solidFill>
                <a:latin typeface="Arial"/>
                <a:cs typeface="Arial"/>
              </a:rPr>
              <a:t>indicate</a:t>
            </a:r>
            <a:r>
              <a:rPr sz="15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500" i="1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"cliente&gt;traduttore".</a:t>
            </a:r>
            <a:endParaRPr sz="1500">
              <a:latin typeface="Arial"/>
              <a:cs typeface="Arial"/>
            </a:endParaRPr>
          </a:p>
          <a:p>
            <a:pPr marL="12065" marR="5080" indent="-635" algn="ctr">
              <a:lnSpc>
                <a:spcPct val="98900"/>
              </a:lnSpc>
              <a:spcBef>
                <a:spcPts val="330"/>
              </a:spcBef>
            </a:pPr>
            <a:r>
              <a:rPr sz="1500" spc="-30" dirty="0">
                <a:latin typeface="Arial"/>
                <a:cs typeface="Arial"/>
              </a:rPr>
              <a:t>Nota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che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tariffe</a:t>
            </a:r>
            <a:r>
              <a:rPr sz="1500" spc="-25" dirty="0">
                <a:latin typeface="Arial"/>
                <a:cs typeface="Arial"/>
              </a:rPr>
              <a:t> "alte"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sono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quelle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minime: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un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testo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finanziario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può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valere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il</a:t>
            </a:r>
            <a:r>
              <a:rPr sz="1500" spc="39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doppio, </a:t>
            </a:r>
            <a:r>
              <a:rPr sz="1500" spc="-40" dirty="0">
                <a:latin typeface="Arial"/>
                <a:cs typeface="Arial"/>
              </a:rPr>
              <a:t>per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esempio,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un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piccolo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sito o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un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depliant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istituzionale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può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valere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65" dirty="0">
                <a:latin typeface="Arial"/>
                <a:cs typeface="Arial"/>
              </a:rPr>
              <a:t>€50-</a:t>
            </a:r>
            <a:r>
              <a:rPr sz="1500" dirty="0">
                <a:latin typeface="Arial"/>
                <a:cs typeface="Arial"/>
              </a:rPr>
              <a:t>120</a:t>
            </a:r>
            <a:r>
              <a:rPr sz="1500" spc="260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a </a:t>
            </a:r>
            <a:r>
              <a:rPr sz="1500" spc="-20" dirty="0">
                <a:latin typeface="Arial"/>
                <a:cs typeface="Arial"/>
              </a:rPr>
              <a:t>cartella.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Ricordati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che</a:t>
            </a:r>
            <a:r>
              <a:rPr sz="1500" spc="-50" dirty="0">
                <a:latin typeface="Arial"/>
                <a:cs typeface="Arial"/>
              </a:rPr>
              <a:t> ogni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tariffa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è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il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risultato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di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una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trattativa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-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non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di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quello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che</a:t>
            </a:r>
            <a:r>
              <a:rPr sz="1500" spc="29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sta </a:t>
            </a:r>
            <a:r>
              <a:rPr sz="1500" dirty="0">
                <a:latin typeface="Arial"/>
                <a:cs typeface="Arial"/>
              </a:rPr>
              <a:t>scritto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qui.La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"Qualità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minima"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è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solo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quello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che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dice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di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essere: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60" dirty="0">
                <a:latin typeface="Arial"/>
                <a:cs typeface="Arial"/>
              </a:rPr>
              <a:t>pagando</a:t>
            </a:r>
            <a:r>
              <a:rPr sz="1500" spc="-11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una</a:t>
            </a:r>
            <a:r>
              <a:rPr sz="1500" spc="254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miseria </a:t>
            </a:r>
            <a:r>
              <a:rPr sz="1500" dirty="0">
                <a:latin typeface="Arial"/>
                <a:cs typeface="Arial"/>
              </a:rPr>
              <a:t>si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può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anche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ottenere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una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qualità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eccelsa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ma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non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sarebbe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ragionevole</a:t>
            </a:r>
            <a:r>
              <a:rPr sz="1500" spc="30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aspettarsi </a:t>
            </a:r>
            <a:r>
              <a:rPr sz="1500" spc="-20" dirty="0">
                <a:latin typeface="Arial"/>
                <a:cs typeface="Arial"/>
              </a:rPr>
              <a:t>molto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di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più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di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quello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che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è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indicato.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7618" y="838200"/>
            <a:ext cx="6497320" cy="91249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66645" marR="5080" indent="-2353945">
              <a:lnSpc>
                <a:spcPct val="100699"/>
              </a:lnSpc>
              <a:spcBef>
                <a:spcPts val="75"/>
              </a:spcBef>
            </a:pPr>
            <a:r>
              <a:rPr spc="-120" dirty="0"/>
              <a:t>VOCI</a:t>
            </a:r>
            <a:r>
              <a:rPr spc="-229" dirty="0"/>
              <a:t> </a:t>
            </a:r>
            <a:r>
              <a:rPr spc="-60" dirty="0"/>
              <a:t>DA</a:t>
            </a:r>
            <a:r>
              <a:rPr spc="-35" dirty="0"/>
              <a:t> </a:t>
            </a:r>
            <a:r>
              <a:rPr spc="-110" dirty="0"/>
              <a:t>INSERIRE</a:t>
            </a:r>
            <a:r>
              <a:rPr spc="-204" dirty="0"/>
              <a:t> </a:t>
            </a:r>
            <a:r>
              <a:rPr spc="55" dirty="0"/>
              <a:t>IN</a:t>
            </a:r>
            <a:r>
              <a:rPr spc="-110" dirty="0"/>
              <a:t> </a:t>
            </a:r>
            <a:r>
              <a:rPr spc="-135" dirty="0"/>
              <a:t>PREVENTIVO:</a:t>
            </a:r>
            <a:r>
              <a:rPr spc="-260" dirty="0"/>
              <a:t> </a:t>
            </a:r>
            <a:r>
              <a:rPr spc="-25" dirty="0"/>
              <a:t>UN </a:t>
            </a:r>
            <a:r>
              <a:rPr spc="-10" dirty="0"/>
              <a:t>ESEMPIO*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31076" y="1729765"/>
          <a:ext cx="7574279" cy="2566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97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VOCIDI </a:t>
                      </a:r>
                      <a:r>
                        <a:rPr sz="13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PREVENTIVO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8C8D86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8C8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spc="-60" dirty="0">
                          <a:latin typeface="Trebuchet MS"/>
                          <a:cs typeface="Trebuchet MS"/>
                        </a:rPr>
                        <a:t>TIPOLOGIA</a:t>
                      </a:r>
                      <a:r>
                        <a:rPr sz="130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DISERVIZIO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spc="-35" dirty="0">
                          <a:solidFill>
                            <a:srgbClr val="00007F"/>
                          </a:solidFill>
                          <a:latin typeface="Trebuchet MS"/>
                          <a:cs typeface="Trebuchet MS"/>
                        </a:rPr>
                        <a:t>TRADUZIONE</a:t>
                      </a:r>
                      <a:r>
                        <a:rPr sz="1300" spc="-25" dirty="0">
                          <a:solidFill>
                            <a:srgbClr val="00007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00007F"/>
                          </a:solidFill>
                          <a:latin typeface="Trebuchet MS"/>
                          <a:cs typeface="Trebuchet MS"/>
                        </a:rPr>
                        <a:t>ITA&gt;ING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00" spc="-60" dirty="0">
                          <a:latin typeface="Trebuchet MS"/>
                          <a:cs typeface="Trebuchet MS"/>
                        </a:rPr>
                        <a:t>TIPOLOGIA</a:t>
                      </a:r>
                      <a:r>
                        <a:rPr sz="130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DITESTO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00" spc="-65" dirty="0">
                          <a:solidFill>
                            <a:srgbClr val="00007F"/>
                          </a:solidFill>
                          <a:latin typeface="Trebuchet MS"/>
                          <a:cs typeface="Trebuchet MS"/>
                        </a:rPr>
                        <a:t>TECNICO-</a:t>
                      </a:r>
                      <a:r>
                        <a:rPr sz="1300" spc="-20" dirty="0">
                          <a:solidFill>
                            <a:srgbClr val="00007F"/>
                          </a:solidFill>
                          <a:latin typeface="Trebuchet MS"/>
                          <a:cs typeface="Trebuchet MS"/>
                        </a:rPr>
                        <a:t>SCIENTIFICO/ACCADEMICO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70" dirty="0">
                          <a:latin typeface="Trebuchet MS"/>
                          <a:cs typeface="Trebuchet MS"/>
                        </a:rPr>
                        <a:t>N°</a:t>
                      </a:r>
                      <a:r>
                        <a:rPr sz="1300" spc="-2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13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CARTELLE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42</a:t>
                      </a:r>
                      <a:r>
                        <a:rPr sz="13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3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cartella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3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1.500</a:t>
                      </a:r>
                      <a:r>
                        <a:rPr sz="13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caratteri</a:t>
                      </a:r>
                      <a:r>
                        <a:rPr sz="13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spazi</a:t>
                      </a:r>
                      <a:r>
                        <a:rPr sz="13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inclusi)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60" dirty="0">
                          <a:latin typeface="Arial"/>
                          <a:cs typeface="Arial"/>
                        </a:rPr>
                        <a:t>CONTEGGIO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1588770">
                        <a:lnSpc>
                          <a:spcPts val="1680"/>
                        </a:lnSpc>
                        <a:spcBef>
                          <a:spcPts val="40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Caratteri</a:t>
                      </a:r>
                      <a:r>
                        <a:rPr sz="13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testo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3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partenza</a:t>
                      </a:r>
                      <a:r>
                        <a:rPr sz="13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62.865 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Calcolo:</a:t>
                      </a:r>
                      <a:r>
                        <a:rPr sz="13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55" dirty="0">
                          <a:latin typeface="Arial"/>
                          <a:cs typeface="Arial"/>
                        </a:rPr>
                        <a:t>62.865/1.500</a:t>
                      </a:r>
                      <a:r>
                        <a:rPr sz="13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41.9</a:t>
                      </a:r>
                      <a:r>
                        <a:rPr sz="13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3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35" dirty="0">
                          <a:latin typeface="Arial"/>
                          <a:cs typeface="Arial"/>
                        </a:rPr>
                        <a:t>42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83820">
                        <a:lnSpc>
                          <a:spcPts val="1525"/>
                        </a:lnSpc>
                        <a:spcBef>
                          <a:spcPts val="265"/>
                        </a:spcBef>
                      </a:pPr>
                      <a:r>
                        <a:rPr sz="1300" spc="-114" dirty="0">
                          <a:latin typeface="Trebuchet MS"/>
                          <a:cs typeface="Trebuchet MS"/>
                        </a:rPr>
                        <a:t>TARIFFA/cartella*:</a:t>
                      </a:r>
                      <a:r>
                        <a:rPr sz="13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(ITA&gt;ING)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83820">
                        <a:lnSpc>
                          <a:spcPts val="152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*</a:t>
                      </a:r>
                      <a:r>
                        <a:rPr sz="1300" spc="4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70" dirty="0">
                          <a:latin typeface="Trebuchet MS"/>
                          <a:cs typeface="Trebuchet MS"/>
                        </a:rPr>
                        <a:t>comprensiva</a:t>
                      </a:r>
                      <a:r>
                        <a:rPr sz="13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13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latin typeface="Trebuchet MS"/>
                          <a:cs typeface="Trebuchet MS"/>
                        </a:rPr>
                        <a:t>revisionemadrelingua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spc="-35" dirty="0">
                          <a:solidFill>
                            <a:srgbClr val="00007F"/>
                          </a:solidFill>
                          <a:latin typeface="Trebuchet MS"/>
                          <a:cs typeface="Trebuchet MS"/>
                        </a:rPr>
                        <a:t>19,00</a:t>
                      </a:r>
                      <a:r>
                        <a:rPr sz="1300" spc="-110" dirty="0">
                          <a:solidFill>
                            <a:srgbClr val="00007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00007F"/>
                          </a:solidFill>
                          <a:latin typeface="Trebuchet MS"/>
                          <a:cs typeface="Trebuchet MS"/>
                        </a:rPr>
                        <a:t>Euro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00" spc="-10" dirty="0">
                          <a:solidFill>
                            <a:srgbClr val="00007F"/>
                          </a:solidFill>
                          <a:latin typeface="Trebuchet MS"/>
                          <a:cs typeface="Trebuchet MS"/>
                        </a:rPr>
                        <a:t>TOTALE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00" spc="-25" dirty="0">
                          <a:solidFill>
                            <a:srgbClr val="00007F"/>
                          </a:solidFill>
                          <a:latin typeface="Trebuchet MS"/>
                          <a:cs typeface="Trebuchet MS"/>
                        </a:rPr>
                        <a:t>798,00</a:t>
                      </a:r>
                      <a:r>
                        <a:rPr sz="1300" spc="-105" dirty="0">
                          <a:solidFill>
                            <a:srgbClr val="00007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00007F"/>
                          </a:solidFill>
                          <a:latin typeface="Trebuchet MS"/>
                          <a:cs typeface="Trebuchet MS"/>
                        </a:rPr>
                        <a:t>Euro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45" dirty="0">
                          <a:latin typeface="Arial"/>
                          <a:cs typeface="Arial"/>
                        </a:rPr>
                        <a:t>TEMPISTICHE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3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(una)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settimana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96523" y="4339335"/>
            <a:ext cx="40925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Trebuchet MS"/>
                <a:cs typeface="Trebuchet MS"/>
              </a:rPr>
              <a:t>*</a:t>
            </a:r>
            <a:r>
              <a:rPr sz="1300" spc="385" dirty="0">
                <a:latin typeface="Trebuchet MS"/>
                <a:cs typeface="Trebuchet MS"/>
              </a:rPr>
              <a:t> </a:t>
            </a:r>
            <a:r>
              <a:rPr sz="1300" spc="-55" dirty="0">
                <a:latin typeface="Trebuchet MS"/>
                <a:cs typeface="Trebuchet MS"/>
              </a:rPr>
              <a:t>le</a:t>
            </a:r>
            <a:r>
              <a:rPr sz="1300" spc="-195" dirty="0">
                <a:latin typeface="Trebuchet MS"/>
                <a:cs typeface="Trebuchet MS"/>
              </a:rPr>
              <a:t> </a:t>
            </a:r>
            <a:r>
              <a:rPr sz="1300" spc="-95" dirty="0">
                <a:latin typeface="Trebuchet MS"/>
                <a:cs typeface="Trebuchet MS"/>
              </a:rPr>
              <a:t>cifre</a:t>
            </a:r>
            <a:r>
              <a:rPr sz="1300" spc="-204" dirty="0">
                <a:latin typeface="Trebuchet MS"/>
                <a:cs typeface="Trebuchet MS"/>
              </a:rPr>
              <a:t> </a:t>
            </a:r>
            <a:r>
              <a:rPr sz="1300" spc="-50" dirty="0">
                <a:latin typeface="Trebuchet MS"/>
                <a:cs typeface="Trebuchet MS"/>
              </a:rPr>
              <a:t>proposte</a:t>
            </a:r>
            <a:r>
              <a:rPr sz="1300" spc="-6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e</a:t>
            </a:r>
            <a:r>
              <a:rPr sz="1300" spc="-130" dirty="0">
                <a:latin typeface="Trebuchet MS"/>
                <a:cs typeface="Trebuchet MS"/>
              </a:rPr>
              <a:t> </a:t>
            </a:r>
            <a:r>
              <a:rPr sz="1300" spc="-55" dirty="0">
                <a:latin typeface="Trebuchet MS"/>
                <a:cs typeface="Trebuchet MS"/>
              </a:rPr>
              <a:t>le</a:t>
            </a:r>
            <a:r>
              <a:rPr sz="1300" spc="-190" dirty="0">
                <a:latin typeface="Trebuchet MS"/>
                <a:cs typeface="Trebuchet MS"/>
              </a:rPr>
              <a:t> </a:t>
            </a:r>
            <a:r>
              <a:rPr sz="1300" spc="-85" dirty="0">
                <a:latin typeface="Trebuchet MS"/>
                <a:cs typeface="Trebuchet MS"/>
              </a:rPr>
              <a:t>tempistiche</a:t>
            </a:r>
            <a:r>
              <a:rPr sz="1300" spc="-140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sono </a:t>
            </a:r>
            <a:r>
              <a:rPr sz="1300" spc="-70" dirty="0">
                <a:latin typeface="Trebuchet MS"/>
                <a:cs typeface="Trebuchet MS"/>
              </a:rPr>
              <a:t>puramenteindicative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8988" y="841755"/>
            <a:ext cx="6145530" cy="106807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 marR="83820" indent="1142365">
              <a:lnSpc>
                <a:spcPct val="71000"/>
              </a:lnSpc>
              <a:spcBef>
                <a:spcPts val="1490"/>
              </a:spcBef>
            </a:pPr>
            <a:r>
              <a:rPr sz="4000" spc="-250" dirty="0">
                <a:solidFill>
                  <a:srgbClr val="191B0E"/>
                </a:solidFill>
                <a:latin typeface="Arial"/>
                <a:cs typeface="Arial"/>
              </a:rPr>
              <a:t>PER</a:t>
            </a:r>
            <a:r>
              <a:rPr sz="4000" spc="-81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4000" spc="-365" dirty="0">
                <a:solidFill>
                  <a:srgbClr val="191B0E"/>
                </a:solidFill>
                <a:latin typeface="Arial"/>
                <a:cs typeface="Arial"/>
              </a:rPr>
              <a:t>TRADUTTORI </a:t>
            </a:r>
            <a:r>
              <a:rPr sz="4000" spc="-325" dirty="0">
                <a:solidFill>
                  <a:srgbClr val="191B0E"/>
                </a:solidFill>
                <a:latin typeface="Arial"/>
                <a:cs typeface="Arial"/>
              </a:rPr>
              <a:t>FREELANCE</a:t>
            </a:r>
            <a:r>
              <a:rPr sz="4000" spc="-73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4000" spc="-260" dirty="0">
                <a:solidFill>
                  <a:srgbClr val="191B0E"/>
                </a:solidFill>
                <a:latin typeface="Arial"/>
                <a:cs typeface="Arial"/>
              </a:rPr>
              <a:t>SENZA</a:t>
            </a:r>
            <a:r>
              <a:rPr sz="4000" spc="-5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4000" spc="-575" dirty="0">
                <a:solidFill>
                  <a:srgbClr val="191B0E"/>
                </a:solidFill>
                <a:latin typeface="Arial"/>
                <a:cs typeface="Arial"/>
              </a:rPr>
              <a:t>PARTITA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3657" y="1492757"/>
            <a:ext cx="6633209" cy="2386965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789"/>
              </a:spcBef>
              <a:tabLst>
                <a:tab pos="2918460" algn="l"/>
                <a:tab pos="6619875" algn="l"/>
              </a:tabLst>
            </a:pPr>
            <a:r>
              <a:rPr sz="4000" u="heavy" dirty="0">
                <a:solidFill>
                  <a:srgbClr val="191B0E"/>
                </a:solidFill>
                <a:uFill>
                  <a:solidFill>
                    <a:srgbClr val="83992A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0" u="heavy" spc="-370" dirty="0">
                <a:solidFill>
                  <a:srgbClr val="191B0E"/>
                </a:solidFill>
                <a:uFill>
                  <a:solidFill>
                    <a:srgbClr val="83992A"/>
                  </a:solidFill>
                </a:uFill>
                <a:latin typeface="Arial"/>
                <a:cs typeface="Arial"/>
              </a:rPr>
              <a:t>I</a:t>
            </a:r>
            <a:r>
              <a:rPr sz="4000" u="heavy" spc="-670" dirty="0">
                <a:solidFill>
                  <a:srgbClr val="191B0E"/>
                </a:solidFill>
                <a:uFill>
                  <a:solidFill>
                    <a:srgbClr val="83992A"/>
                  </a:solidFill>
                </a:uFill>
                <a:latin typeface="Arial"/>
                <a:cs typeface="Arial"/>
              </a:rPr>
              <a:t>V</a:t>
            </a:r>
            <a:r>
              <a:rPr sz="4000" u="heavy" spc="-25" dirty="0">
                <a:solidFill>
                  <a:srgbClr val="191B0E"/>
                </a:solidFill>
                <a:uFill>
                  <a:solidFill>
                    <a:srgbClr val="83992A"/>
                  </a:solidFill>
                </a:uFill>
                <a:latin typeface="Arial"/>
                <a:cs typeface="Arial"/>
              </a:rPr>
              <a:t>A</a:t>
            </a:r>
            <a:r>
              <a:rPr sz="4000" u="heavy" dirty="0">
                <a:solidFill>
                  <a:srgbClr val="191B0E"/>
                </a:solidFill>
                <a:uFill>
                  <a:solidFill>
                    <a:srgbClr val="83992A"/>
                  </a:solidFill>
                </a:uFill>
                <a:latin typeface="Arial"/>
                <a:cs typeface="Arial"/>
              </a:rPr>
              <a:t>	</a:t>
            </a:r>
            <a:endParaRPr sz="4000">
              <a:latin typeface="Arial"/>
              <a:cs typeface="Arial"/>
            </a:endParaRPr>
          </a:p>
          <a:p>
            <a:pPr marL="12700" marR="933450">
              <a:lnSpc>
                <a:spcPct val="90000"/>
              </a:lnSpc>
              <a:spcBef>
                <a:spcPts val="1735"/>
              </a:spcBef>
            </a:pPr>
            <a:r>
              <a:rPr sz="3200" spc="-75" dirty="0">
                <a:solidFill>
                  <a:srgbClr val="191B0E"/>
                </a:solidFill>
                <a:latin typeface="Arial"/>
                <a:cs typeface="Arial"/>
              </a:rPr>
              <a:t>Esempi</a:t>
            </a:r>
            <a:r>
              <a:rPr sz="3200" spc="-22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Notula</a:t>
            </a:r>
            <a:r>
              <a:rPr sz="3200" spc="-4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di</a:t>
            </a:r>
            <a:r>
              <a:rPr sz="3200" spc="-5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spc="-60" dirty="0">
                <a:solidFill>
                  <a:srgbClr val="191B0E"/>
                </a:solidFill>
                <a:latin typeface="Arial"/>
                <a:cs typeface="Arial"/>
              </a:rPr>
              <a:t>pagamento</a:t>
            </a:r>
            <a:r>
              <a:rPr sz="3200" spc="-53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spc="-35" dirty="0">
                <a:solidFill>
                  <a:srgbClr val="191B0E"/>
                </a:solidFill>
                <a:latin typeface="Arial"/>
                <a:cs typeface="Arial"/>
              </a:rPr>
              <a:t>per </a:t>
            </a:r>
            <a:r>
              <a:rPr sz="3200" spc="-20" dirty="0">
                <a:solidFill>
                  <a:srgbClr val="191B0E"/>
                </a:solidFill>
                <a:latin typeface="Arial"/>
                <a:cs typeface="Arial"/>
              </a:rPr>
              <a:t>prestazioni</a:t>
            </a:r>
            <a:r>
              <a:rPr sz="3200" spc="-100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91B0E"/>
                </a:solidFill>
                <a:latin typeface="Arial"/>
                <a:cs typeface="Arial"/>
              </a:rPr>
              <a:t>di</a:t>
            </a:r>
            <a:r>
              <a:rPr sz="3200" spc="-6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spc="-80" dirty="0">
                <a:solidFill>
                  <a:srgbClr val="191B0E"/>
                </a:solidFill>
                <a:latin typeface="Arial"/>
                <a:cs typeface="Arial"/>
              </a:rPr>
              <a:t>lavoro</a:t>
            </a:r>
            <a:r>
              <a:rPr sz="3200" spc="-505" dirty="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191B0E"/>
                </a:solidFill>
                <a:latin typeface="Arial"/>
                <a:cs typeface="Arial"/>
              </a:rPr>
              <a:t>autonomo occasionale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465" y="235467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534" y="1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0748" rIns="0" bIns="0" rtlCol="0">
            <a:spAutoFit/>
          </a:bodyPr>
          <a:lstStyle/>
          <a:p>
            <a:pPr marL="1823720">
              <a:lnSpc>
                <a:spcPct val="100000"/>
              </a:lnSpc>
              <a:spcBef>
                <a:spcPts val="100"/>
              </a:spcBef>
            </a:pPr>
            <a:r>
              <a:rPr sz="3200" b="1" spc="-60" dirty="0">
                <a:solidFill>
                  <a:srgbClr val="83992A"/>
                </a:solidFill>
                <a:latin typeface="Times New Roman"/>
                <a:cs typeface="Times New Roman"/>
              </a:rPr>
              <a:t>PRIMA</a:t>
            </a:r>
            <a:r>
              <a:rPr sz="3200" b="1" spc="-114" dirty="0">
                <a:solidFill>
                  <a:srgbClr val="83992A"/>
                </a:solidFill>
                <a:latin typeface="Times New Roman"/>
                <a:cs typeface="Times New Roman"/>
              </a:rPr>
              <a:t> </a:t>
            </a:r>
            <a:r>
              <a:rPr sz="3200" b="1" spc="65" dirty="0">
                <a:solidFill>
                  <a:srgbClr val="83992A"/>
                </a:solidFill>
                <a:latin typeface="Times New Roman"/>
                <a:cs typeface="Times New Roman"/>
              </a:rPr>
              <a:t>LEZIONE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0239" y="3232404"/>
            <a:ext cx="6790690" cy="1561838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98450" marR="5080" indent="-285750">
              <a:lnSpc>
                <a:spcPct val="101899"/>
              </a:lnSpc>
              <a:spcBef>
                <a:spcPts val="25"/>
              </a:spcBef>
              <a:buClr>
                <a:srgbClr val="83992A"/>
              </a:buClr>
              <a:buSzPct val="115625"/>
              <a:buFont typeface="Arial"/>
              <a:buChar char="•"/>
              <a:tabLst>
                <a:tab pos="298450" algn="l"/>
              </a:tabLst>
            </a:pPr>
            <a:r>
              <a:rPr sz="3200" i="1" spc="75" dirty="0">
                <a:solidFill>
                  <a:srgbClr val="262626"/>
                </a:solidFill>
                <a:latin typeface="Times New Roman"/>
                <a:cs typeface="Times New Roman"/>
              </a:rPr>
              <a:t>CHAPTER</a:t>
            </a:r>
            <a:r>
              <a:rPr sz="3200" i="1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3200" i="1" spc="-110" dirty="0">
                <a:solidFill>
                  <a:srgbClr val="262626"/>
                </a:solidFill>
                <a:latin typeface="Times New Roman"/>
                <a:cs typeface="Times New Roman"/>
              </a:rPr>
              <a:t>8</a:t>
            </a:r>
            <a:r>
              <a:rPr sz="3200" spc="-110" dirty="0">
                <a:solidFill>
                  <a:srgbClr val="262626"/>
                </a:solidFill>
                <a:latin typeface="Times New Roman"/>
                <a:cs typeface="Times New Roman"/>
              </a:rPr>
              <a:t>:</a:t>
            </a:r>
            <a:r>
              <a:rPr sz="320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3200" spc="80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32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62626"/>
                </a:solidFill>
                <a:latin typeface="Times New Roman"/>
                <a:cs typeface="Times New Roman"/>
              </a:rPr>
              <a:t>NATURE</a:t>
            </a:r>
            <a:r>
              <a:rPr sz="320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3200" spc="1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320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3200" spc="55" dirty="0">
                <a:solidFill>
                  <a:srgbClr val="262626"/>
                </a:solidFill>
                <a:latin typeface="Times New Roman"/>
                <a:cs typeface="Times New Roman"/>
              </a:rPr>
              <a:t>THE </a:t>
            </a:r>
            <a:r>
              <a:rPr sz="3200" spc="-10" dirty="0">
                <a:solidFill>
                  <a:srgbClr val="262626"/>
                </a:solidFill>
                <a:latin typeface="Times New Roman"/>
                <a:cs typeface="Times New Roman"/>
              </a:rPr>
              <a:t>LEXICON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83992A"/>
              </a:buClr>
            </a:pP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464" y="235626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534" y="1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3156" rIns="0" bIns="0" rtlCol="0">
            <a:spAutoFit/>
          </a:bodyPr>
          <a:lstStyle/>
          <a:p>
            <a:pPr marL="1054100">
              <a:lnSpc>
                <a:spcPct val="100000"/>
              </a:lnSpc>
              <a:spcBef>
                <a:spcPts val="100"/>
              </a:spcBef>
            </a:pPr>
            <a:r>
              <a:rPr sz="4000" spc="-70" dirty="0">
                <a:solidFill>
                  <a:srgbClr val="262626"/>
                </a:solidFill>
              </a:rPr>
              <a:t>WHAT</a:t>
            </a:r>
            <a:r>
              <a:rPr sz="4000" spc="-180" dirty="0">
                <a:solidFill>
                  <a:srgbClr val="262626"/>
                </a:solidFill>
              </a:rPr>
              <a:t> </a:t>
            </a:r>
            <a:r>
              <a:rPr sz="4000" dirty="0">
                <a:solidFill>
                  <a:srgbClr val="262626"/>
                </a:solidFill>
              </a:rPr>
              <a:t>IS</a:t>
            </a:r>
            <a:r>
              <a:rPr sz="4000" spc="-235" dirty="0">
                <a:solidFill>
                  <a:srgbClr val="262626"/>
                </a:solidFill>
              </a:rPr>
              <a:t> </a:t>
            </a:r>
            <a:r>
              <a:rPr sz="4000" dirty="0">
                <a:solidFill>
                  <a:srgbClr val="262626"/>
                </a:solidFill>
              </a:rPr>
              <a:t>A</a:t>
            </a:r>
            <a:r>
              <a:rPr sz="4000" spc="-204" dirty="0">
                <a:solidFill>
                  <a:srgbClr val="262626"/>
                </a:solidFill>
              </a:rPr>
              <a:t> </a:t>
            </a:r>
            <a:r>
              <a:rPr sz="4000" b="1" spc="-10" dirty="0">
                <a:solidFill>
                  <a:srgbClr val="262626"/>
                </a:solidFill>
                <a:latin typeface="Times New Roman"/>
                <a:cs typeface="Times New Roman"/>
              </a:rPr>
              <a:t>LEXEME</a:t>
            </a:r>
            <a:r>
              <a:rPr sz="4000" spc="-10" dirty="0">
                <a:solidFill>
                  <a:srgbClr val="262626"/>
                </a:solidFill>
              </a:rPr>
              <a:t>?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5603" y="2398918"/>
            <a:ext cx="6735445" cy="387096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69"/>
              </a:spcBef>
              <a:buClr>
                <a:srgbClr val="83992A"/>
              </a:buClr>
              <a:buSzPct val="11363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200" spc="-85" dirty="0">
                <a:solidFill>
                  <a:srgbClr val="262626"/>
                </a:solidFill>
                <a:latin typeface="Times New Roman"/>
                <a:cs typeface="Times New Roman"/>
              </a:rPr>
              <a:t>Lexeme:</a:t>
            </a:r>
            <a:r>
              <a:rPr sz="22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262626"/>
                </a:solidFill>
                <a:latin typeface="Times New Roman"/>
                <a:cs typeface="Times New Roman"/>
              </a:rPr>
              <a:t>fundamental</a:t>
            </a:r>
            <a:r>
              <a:rPr sz="22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unit</a:t>
            </a:r>
            <a:r>
              <a:rPr sz="22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200" spc="22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262626"/>
                </a:solidFill>
                <a:latin typeface="Times New Roman"/>
                <a:cs typeface="Times New Roman"/>
              </a:rPr>
              <a:t>lexicon</a:t>
            </a:r>
            <a:r>
              <a:rPr sz="22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200" spc="22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2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262626"/>
                </a:solidFill>
                <a:latin typeface="Times New Roman"/>
                <a:cs typeface="Times New Roman"/>
              </a:rPr>
              <a:t>language.</a:t>
            </a:r>
            <a:endParaRPr sz="22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363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200" spc="-45" dirty="0">
                <a:solidFill>
                  <a:srgbClr val="262626"/>
                </a:solidFill>
                <a:latin typeface="Times New Roman"/>
                <a:cs typeface="Times New Roman"/>
              </a:rPr>
              <a:t>Etymology:</a:t>
            </a:r>
            <a:r>
              <a:rPr sz="22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from</a:t>
            </a:r>
            <a:r>
              <a:rPr sz="22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2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62626"/>
                </a:solidFill>
                <a:latin typeface="Times New Roman"/>
                <a:cs typeface="Times New Roman"/>
              </a:rPr>
              <a:t>Greek,</a:t>
            </a:r>
            <a:r>
              <a:rPr sz="22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62626"/>
                </a:solidFill>
                <a:latin typeface="Times New Roman"/>
                <a:cs typeface="Times New Roman"/>
              </a:rPr>
              <a:t>"word,</a:t>
            </a:r>
            <a:r>
              <a:rPr sz="220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62626"/>
                </a:solidFill>
                <a:latin typeface="Times New Roman"/>
                <a:cs typeface="Times New Roman"/>
              </a:rPr>
              <a:t>speech”.</a:t>
            </a:r>
            <a:endParaRPr sz="2200">
              <a:latin typeface="Times New Roman"/>
              <a:cs typeface="Times New Roman"/>
            </a:endParaRPr>
          </a:p>
          <a:p>
            <a:pPr marL="298450" indent="-285750">
              <a:lnSpc>
                <a:spcPts val="2615"/>
              </a:lnSpc>
              <a:spcBef>
                <a:spcPts val="1150"/>
              </a:spcBef>
              <a:buClr>
                <a:srgbClr val="83992A"/>
              </a:buClr>
              <a:buSzPct val="11363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200" spc="-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75" dirty="0">
                <a:solidFill>
                  <a:srgbClr val="262626"/>
                </a:solidFill>
                <a:latin typeface="Times New Roman"/>
                <a:cs typeface="Times New Roman"/>
              </a:rPr>
              <a:t>lexeme</a:t>
            </a:r>
            <a:r>
              <a:rPr sz="22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262626"/>
                </a:solidFill>
                <a:latin typeface="Times New Roman"/>
                <a:cs typeface="Times New Roman"/>
              </a:rPr>
              <a:t>is</a:t>
            </a:r>
            <a:r>
              <a:rPr sz="22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often</a:t>
            </a:r>
            <a:r>
              <a:rPr sz="22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(but</a:t>
            </a:r>
            <a:r>
              <a:rPr sz="22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not</a:t>
            </a:r>
            <a:r>
              <a:rPr sz="22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120" dirty="0">
                <a:solidFill>
                  <a:srgbClr val="262626"/>
                </a:solidFill>
                <a:latin typeface="Times New Roman"/>
                <a:cs typeface="Times New Roman"/>
              </a:rPr>
              <a:t>always)</a:t>
            </a:r>
            <a:r>
              <a:rPr sz="2200" spc="-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an</a:t>
            </a:r>
            <a:r>
              <a:rPr sz="22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262626"/>
                </a:solidFill>
                <a:latin typeface="Times New Roman"/>
                <a:cs typeface="Times New Roman"/>
              </a:rPr>
              <a:t>individual</a:t>
            </a:r>
            <a:r>
              <a:rPr sz="22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62626"/>
                </a:solidFill>
                <a:latin typeface="Times New Roman"/>
                <a:cs typeface="Times New Roman"/>
              </a:rPr>
              <a:t>word</a:t>
            </a:r>
            <a:r>
              <a:rPr sz="22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62626"/>
                </a:solidFill>
                <a:latin typeface="Times New Roman"/>
                <a:cs typeface="Times New Roman"/>
              </a:rPr>
              <a:t>(e.g.</a:t>
            </a:r>
            <a:endParaRPr sz="2200">
              <a:latin typeface="Times New Roman"/>
              <a:cs typeface="Times New Roman"/>
            </a:endParaRPr>
          </a:p>
          <a:p>
            <a:pPr marL="298450">
              <a:lnSpc>
                <a:spcPts val="2615"/>
              </a:lnSpc>
            </a:pPr>
            <a:r>
              <a:rPr sz="2200" i="1" spc="-45" dirty="0">
                <a:solidFill>
                  <a:srgbClr val="262626"/>
                </a:solidFill>
                <a:latin typeface="Times New Roman"/>
                <a:cs typeface="Times New Roman"/>
              </a:rPr>
              <a:t>love</a:t>
            </a:r>
            <a:r>
              <a:rPr sz="2200" spc="-45" dirty="0">
                <a:solidFill>
                  <a:srgbClr val="262626"/>
                </a:solidFill>
                <a:latin typeface="Times New Roman"/>
                <a:cs typeface="Times New Roman"/>
              </a:rPr>
              <a:t>).</a:t>
            </a:r>
            <a:endParaRPr sz="2200">
              <a:latin typeface="Times New Roman"/>
              <a:cs typeface="Times New Roman"/>
            </a:endParaRPr>
          </a:p>
          <a:p>
            <a:pPr marL="298450" marR="32384" indent="-285750">
              <a:lnSpc>
                <a:spcPts val="2590"/>
              </a:lnSpc>
              <a:spcBef>
                <a:spcPts val="1305"/>
              </a:spcBef>
              <a:buClr>
                <a:srgbClr val="83992A"/>
              </a:buClr>
              <a:buSzPct val="11363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It</a:t>
            </a:r>
            <a:r>
              <a:rPr sz="22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100" dirty="0">
                <a:solidFill>
                  <a:srgbClr val="262626"/>
                </a:solidFill>
                <a:latin typeface="Times New Roman"/>
                <a:cs typeface="Times New Roman"/>
              </a:rPr>
              <a:t>may</a:t>
            </a:r>
            <a:r>
              <a:rPr sz="22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55" dirty="0">
                <a:solidFill>
                  <a:srgbClr val="262626"/>
                </a:solidFill>
                <a:latin typeface="Times New Roman"/>
                <a:cs typeface="Times New Roman"/>
              </a:rPr>
              <a:t>have</a:t>
            </a:r>
            <a:r>
              <a:rPr sz="220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200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number</a:t>
            </a:r>
            <a:r>
              <a:rPr sz="2200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200" spc="25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262626"/>
                </a:solidFill>
                <a:latin typeface="Times New Roman"/>
                <a:cs typeface="Times New Roman"/>
              </a:rPr>
              <a:t>inflectional</a:t>
            </a:r>
            <a:r>
              <a:rPr sz="22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forms</a:t>
            </a:r>
            <a:r>
              <a:rPr sz="220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or</a:t>
            </a:r>
            <a:r>
              <a:rPr sz="220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262626"/>
                </a:solidFill>
                <a:latin typeface="Times New Roman"/>
                <a:cs typeface="Times New Roman"/>
              </a:rPr>
              <a:t>grammatical variants</a:t>
            </a:r>
            <a:r>
              <a:rPr sz="22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110" dirty="0">
                <a:solidFill>
                  <a:srgbClr val="262626"/>
                </a:solidFill>
                <a:latin typeface="Times New Roman"/>
                <a:cs typeface="Times New Roman"/>
              </a:rPr>
              <a:t>(e.g.</a:t>
            </a:r>
            <a:r>
              <a:rPr sz="2200" spc="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i="1" spc="-254" dirty="0">
                <a:solidFill>
                  <a:srgbClr val="262626"/>
                </a:solidFill>
                <a:latin typeface="Times New Roman"/>
                <a:cs typeface="Times New Roman"/>
              </a:rPr>
              <a:t>loved;</a:t>
            </a:r>
            <a:r>
              <a:rPr sz="2200" i="1" spc="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i="1" spc="-240" dirty="0">
                <a:solidFill>
                  <a:srgbClr val="262626"/>
                </a:solidFill>
                <a:latin typeface="Times New Roman"/>
                <a:cs typeface="Times New Roman"/>
              </a:rPr>
              <a:t>loving;</a:t>
            </a:r>
            <a:r>
              <a:rPr sz="2200" i="1" spc="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i="1" spc="-50" dirty="0">
                <a:solidFill>
                  <a:srgbClr val="262626"/>
                </a:solidFill>
                <a:latin typeface="Times New Roman"/>
                <a:cs typeface="Times New Roman"/>
              </a:rPr>
              <a:t>lover</a:t>
            </a:r>
            <a:r>
              <a:rPr sz="2200" spc="-50" dirty="0">
                <a:solidFill>
                  <a:srgbClr val="262626"/>
                </a:solidFill>
                <a:latin typeface="Times New Roman"/>
                <a:cs typeface="Times New Roman"/>
              </a:rPr>
              <a:t>).</a:t>
            </a:r>
            <a:endParaRPr sz="2200">
              <a:latin typeface="Times New Roman"/>
              <a:cs typeface="Times New Roman"/>
            </a:endParaRPr>
          </a:p>
          <a:p>
            <a:pPr marL="298450" marR="2114550" indent="-285750">
              <a:lnSpc>
                <a:spcPts val="2620"/>
              </a:lnSpc>
              <a:spcBef>
                <a:spcPts val="1180"/>
              </a:spcBef>
              <a:buClr>
                <a:srgbClr val="83992A"/>
              </a:buClr>
              <a:buSzPct val="11363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2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75" dirty="0">
                <a:solidFill>
                  <a:srgbClr val="262626"/>
                </a:solidFill>
                <a:latin typeface="Times New Roman"/>
                <a:cs typeface="Times New Roman"/>
              </a:rPr>
              <a:t>lexeme</a:t>
            </a:r>
            <a:r>
              <a:rPr sz="22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can</a:t>
            </a:r>
            <a:r>
              <a:rPr sz="22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be</a:t>
            </a:r>
            <a:r>
              <a:rPr sz="22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62626"/>
                </a:solidFill>
                <a:latin typeface="Times New Roman"/>
                <a:cs typeface="Times New Roman"/>
              </a:rPr>
              <a:t>made</a:t>
            </a:r>
            <a:r>
              <a:rPr sz="22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up</a:t>
            </a:r>
            <a:r>
              <a:rPr sz="22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200" spc="2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more</a:t>
            </a:r>
            <a:r>
              <a:rPr sz="22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62626"/>
                </a:solidFill>
                <a:latin typeface="Times New Roman"/>
                <a:cs typeface="Times New Roman"/>
              </a:rPr>
              <a:t>than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one</a:t>
            </a:r>
            <a:r>
              <a:rPr sz="22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62626"/>
                </a:solidFill>
                <a:latin typeface="Times New Roman"/>
                <a:cs typeface="Times New Roman"/>
              </a:rPr>
              <a:t>orthographic</a:t>
            </a:r>
            <a:r>
              <a:rPr sz="22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62626"/>
                </a:solidFill>
                <a:latin typeface="Times New Roman"/>
                <a:cs typeface="Times New Roman"/>
              </a:rPr>
              <a:t>word.</a:t>
            </a:r>
            <a:endParaRPr sz="22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065"/>
              </a:spcBef>
              <a:buClr>
                <a:srgbClr val="83992A"/>
              </a:buClr>
              <a:buSzPct val="11363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200" i="1" spc="-225" dirty="0">
                <a:solidFill>
                  <a:srgbClr val="262626"/>
                </a:solidFill>
                <a:latin typeface="Times New Roman"/>
                <a:cs typeface="Times New Roman"/>
              </a:rPr>
              <a:t>Come</a:t>
            </a:r>
            <a:r>
              <a:rPr sz="2200" spc="-225" dirty="0">
                <a:solidFill>
                  <a:srgbClr val="262626"/>
                </a:solidFill>
                <a:latin typeface="Times New Roman"/>
                <a:cs typeface="Times New Roman"/>
              </a:rPr>
              <a:t>,</a:t>
            </a:r>
            <a:r>
              <a:rPr sz="2200" spc="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i="1" spc="-270" dirty="0">
                <a:solidFill>
                  <a:srgbClr val="262626"/>
                </a:solidFill>
                <a:latin typeface="Times New Roman"/>
                <a:cs typeface="Times New Roman"/>
              </a:rPr>
              <a:t>coming</a:t>
            </a:r>
            <a:r>
              <a:rPr sz="2200" i="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Times New Roman"/>
                <a:cs typeface="Times New Roman"/>
              </a:rPr>
              <a:t>and</a:t>
            </a:r>
            <a:r>
              <a:rPr sz="2200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i="1" spc="-330" dirty="0">
                <a:solidFill>
                  <a:srgbClr val="262626"/>
                </a:solidFill>
                <a:latin typeface="Times New Roman"/>
                <a:cs typeface="Times New Roman"/>
              </a:rPr>
              <a:t>come</a:t>
            </a:r>
            <a:r>
              <a:rPr sz="2200" i="1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i="1" spc="-145" dirty="0">
                <a:solidFill>
                  <a:srgbClr val="262626"/>
                </a:solidFill>
                <a:latin typeface="Times New Roman"/>
                <a:cs typeface="Times New Roman"/>
              </a:rPr>
              <a:t>in</a:t>
            </a:r>
            <a:r>
              <a:rPr sz="2200" i="1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62626"/>
                </a:solidFill>
                <a:latin typeface="Times New Roman"/>
                <a:cs typeface="Times New Roman"/>
              </a:rPr>
              <a:t>are</a:t>
            </a:r>
            <a:r>
              <a:rPr sz="2200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90" dirty="0">
                <a:solidFill>
                  <a:srgbClr val="262626"/>
                </a:solidFill>
                <a:latin typeface="Times New Roman"/>
                <a:cs typeface="Times New Roman"/>
              </a:rPr>
              <a:t>all</a:t>
            </a:r>
            <a:r>
              <a:rPr sz="2200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62626"/>
                </a:solidFill>
                <a:latin typeface="Times New Roman"/>
                <a:cs typeface="Times New Roman"/>
              </a:rPr>
              <a:t>lexemes.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464" y="235626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534" y="1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ts val="431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35" dirty="0"/>
              <a:t> </a:t>
            </a:r>
            <a:r>
              <a:rPr spc="-50" dirty="0"/>
              <a:t>headwords</a:t>
            </a:r>
            <a:r>
              <a:rPr spc="-135" dirty="0"/>
              <a:t> </a:t>
            </a:r>
            <a:r>
              <a:rPr dirty="0"/>
              <a:t>in</a:t>
            </a:r>
            <a:r>
              <a:rPr spc="-125" dirty="0"/>
              <a:t> </a:t>
            </a:r>
            <a:r>
              <a:rPr dirty="0"/>
              <a:t>a</a:t>
            </a:r>
            <a:r>
              <a:rPr spc="-130" dirty="0"/>
              <a:t> </a:t>
            </a:r>
            <a:r>
              <a:rPr spc="-60" dirty="0"/>
              <a:t>dictionary</a:t>
            </a:r>
            <a:r>
              <a:rPr spc="-130" dirty="0"/>
              <a:t> </a:t>
            </a:r>
            <a:r>
              <a:rPr spc="-20" dirty="0"/>
              <a:t>are</a:t>
            </a:r>
            <a:r>
              <a:rPr spc="-125" dirty="0"/>
              <a:t> </a:t>
            </a:r>
            <a:r>
              <a:rPr spc="-50" dirty="0"/>
              <a:t>all</a:t>
            </a:r>
          </a:p>
          <a:p>
            <a:pPr marL="7620" algn="ctr">
              <a:lnSpc>
                <a:spcPts val="4310"/>
              </a:lnSpc>
            </a:pPr>
            <a:r>
              <a:rPr b="1" spc="-10" dirty="0">
                <a:latin typeface="Times New Roman"/>
                <a:cs typeface="Times New Roman"/>
              </a:rPr>
              <a:t>lexemes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6865" y="2921330"/>
            <a:ext cx="6928590" cy="215597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72103" y="2916567"/>
            <a:ext cx="6938645" cy="2165985"/>
          </a:xfrm>
          <a:custGeom>
            <a:avLst/>
            <a:gdLst/>
            <a:ahLst/>
            <a:cxnLst/>
            <a:rect l="l" t="t" r="r" b="b"/>
            <a:pathLst>
              <a:path w="6938645" h="2165985">
                <a:moveTo>
                  <a:pt x="0" y="0"/>
                </a:moveTo>
                <a:lnTo>
                  <a:pt x="6938116" y="0"/>
                </a:lnTo>
                <a:lnTo>
                  <a:pt x="6938116" y="2165496"/>
                </a:lnTo>
                <a:lnTo>
                  <a:pt x="0" y="21654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5609" y="5142483"/>
            <a:ext cx="6169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262626"/>
                </a:solidFill>
                <a:latin typeface="Times New Roman"/>
                <a:cs typeface="Times New Roman"/>
              </a:rPr>
              <a:t>happy</a:t>
            </a:r>
            <a:r>
              <a:rPr sz="2800" b="1" spc="-1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62626"/>
                </a:solidFill>
                <a:latin typeface="Times New Roman"/>
                <a:cs typeface="Times New Roman"/>
              </a:rPr>
              <a:t>(the</a:t>
            </a:r>
            <a:r>
              <a:rPr sz="2800" spc="-1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62626"/>
                </a:solidFill>
                <a:latin typeface="Times New Roman"/>
                <a:cs typeface="Times New Roman"/>
              </a:rPr>
              <a:t>word</a:t>
            </a:r>
            <a:r>
              <a:rPr sz="2800" spc="-1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62626"/>
                </a:solidFill>
                <a:latin typeface="Times New Roman"/>
                <a:cs typeface="Times New Roman"/>
              </a:rPr>
              <a:t>in</a:t>
            </a:r>
            <a:r>
              <a:rPr sz="2800" spc="-1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62626"/>
                </a:solidFill>
                <a:latin typeface="Times New Roman"/>
                <a:cs typeface="Times New Roman"/>
              </a:rPr>
              <a:t>bold</a:t>
            </a:r>
            <a:r>
              <a:rPr sz="2800" b="1" spc="-1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262626"/>
                </a:solidFill>
                <a:latin typeface="Times New Roman"/>
                <a:cs typeface="Times New Roman"/>
              </a:rPr>
              <a:t>letters</a:t>
            </a:r>
            <a:r>
              <a:rPr sz="2800" spc="-30" dirty="0">
                <a:solidFill>
                  <a:srgbClr val="262626"/>
                </a:solidFill>
                <a:latin typeface="Times New Roman"/>
                <a:cs typeface="Times New Roman"/>
              </a:rPr>
              <a:t>)</a:t>
            </a:r>
            <a:r>
              <a:rPr sz="2800" spc="-1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262626"/>
                </a:solidFill>
                <a:latin typeface="Times New Roman"/>
                <a:cs typeface="Times New Roman"/>
              </a:rPr>
              <a:t>is</a:t>
            </a:r>
            <a:r>
              <a:rPr sz="2800" spc="-1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800" spc="-1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262626"/>
                </a:solidFill>
                <a:latin typeface="Times New Roman"/>
                <a:cs typeface="Times New Roman"/>
              </a:rPr>
              <a:t>lexeme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2899" y="971803"/>
            <a:ext cx="2707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5" dirty="0">
                <a:solidFill>
                  <a:srgbClr val="262626"/>
                </a:solidFill>
                <a:latin typeface="Times New Roman"/>
                <a:cs typeface="Times New Roman"/>
              </a:rPr>
              <a:t>Abbreviations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39513" y="4464231"/>
            <a:ext cx="2034539" cy="1530985"/>
            <a:chOff x="1139513" y="4464231"/>
            <a:chExt cx="2034539" cy="1530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9037" y="4473757"/>
              <a:ext cx="2015208" cy="15114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44275" y="4468994"/>
              <a:ext cx="2025014" cy="1521460"/>
            </a:xfrm>
            <a:custGeom>
              <a:avLst/>
              <a:gdLst/>
              <a:ahLst/>
              <a:cxnLst/>
              <a:rect l="l" t="t" r="r" b="b"/>
              <a:pathLst>
                <a:path w="2025014" h="1521460">
                  <a:moveTo>
                    <a:pt x="0" y="0"/>
                  </a:moveTo>
                  <a:lnTo>
                    <a:pt x="2024734" y="0"/>
                  </a:lnTo>
                  <a:lnTo>
                    <a:pt x="2024734" y="1520932"/>
                  </a:lnTo>
                  <a:lnTo>
                    <a:pt x="0" y="15209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27777" y="1822196"/>
            <a:ext cx="7071359" cy="4295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721360">
              <a:lnSpc>
                <a:spcPct val="99400"/>
              </a:lnSpc>
              <a:spcBef>
                <a:spcPts val="114"/>
              </a:spcBef>
            </a:pPr>
            <a:r>
              <a:rPr sz="2400" b="1" spc="-50" dirty="0">
                <a:solidFill>
                  <a:srgbClr val="262626"/>
                </a:solidFill>
                <a:latin typeface="Times New Roman"/>
                <a:cs typeface="Times New Roman"/>
              </a:rPr>
              <a:t>Acronyms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: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word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formed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from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initial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62626"/>
                </a:solidFill>
                <a:latin typeface="Times New Roman"/>
                <a:cs typeface="Times New Roman"/>
              </a:rPr>
              <a:t>letter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or 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letters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400" spc="2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each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400" spc="2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262626"/>
                </a:solidFill>
                <a:latin typeface="Times New Roman"/>
                <a:cs typeface="Times New Roman"/>
              </a:rPr>
              <a:t>successive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parts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(e.g.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i="1" spc="105" dirty="0">
                <a:solidFill>
                  <a:srgbClr val="262626"/>
                </a:solidFill>
                <a:latin typeface="Times New Roman"/>
                <a:cs typeface="Times New Roman"/>
              </a:rPr>
              <a:t>RADAR</a:t>
            </a:r>
            <a:r>
              <a:rPr sz="2400" i="1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i="1" spc="-50" dirty="0">
                <a:solidFill>
                  <a:srgbClr val="262626"/>
                </a:solidFill>
                <a:latin typeface="Times New Roman"/>
                <a:cs typeface="Times New Roman"/>
              </a:rPr>
              <a:t>– </a:t>
            </a:r>
            <a:r>
              <a:rPr sz="2400" b="1" i="1" spc="-240" dirty="0">
                <a:solidFill>
                  <a:srgbClr val="262626"/>
                </a:solidFill>
                <a:latin typeface="Georgia-BoldItalic"/>
                <a:cs typeface="Georgia-BoldItalic"/>
              </a:rPr>
              <a:t>RA</a:t>
            </a:r>
            <a:r>
              <a:rPr sz="2400" i="1" spc="-240" dirty="0">
                <a:solidFill>
                  <a:srgbClr val="262626"/>
                </a:solidFill>
                <a:latin typeface="Times New Roman"/>
                <a:cs typeface="Times New Roman"/>
              </a:rPr>
              <a:t>dio</a:t>
            </a:r>
            <a:r>
              <a:rPr sz="2400" i="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i="1" spc="-254" dirty="0">
                <a:solidFill>
                  <a:srgbClr val="262626"/>
                </a:solidFill>
                <a:latin typeface="Georgia-BoldItalic"/>
                <a:cs typeface="Georgia-BoldItalic"/>
              </a:rPr>
              <a:t>D</a:t>
            </a:r>
            <a:r>
              <a:rPr sz="2400" i="1" spc="-254" dirty="0">
                <a:solidFill>
                  <a:srgbClr val="262626"/>
                </a:solidFill>
                <a:latin typeface="Times New Roman"/>
                <a:cs typeface="Times New Roman"/>
              </a:rPr>
              <a:t>etection</a:t>
            </a:r>
            <a:r>
              <a:rPr sz="2400" i="1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i="1" spc="-190" dirty="0">
                <a:solidFill>
                  <a:srgbClr val="262626"/>
                </a:solidFill>
                <a:latin typeface="Georgia-BoldItalic"/>
                <a:cs typeface="Georgia-BoldItalic"/>
              </a:rPr>
              <a:t>A</a:t>
            </a:r>
            <a:r>
              <a:rPr sz="2400" i="1" spc="-190" dirty="0">
                <a:solidFill>
                  <a:srgbClr val="262626"/>
                </a:solidFill>
                <a:latin typeface="Times New Roman"/>
                <a:cs typeface="Times New Roman"/>
              </a:rPr>
              <a:t>nd</a:t>
            </a:r>
            <a:r>
              <a:rPr sz="2400" i="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i="1" spc="-254" dirty="0">
                <a:solidFill>
                  <a:srgbClr val="262626"/>
                </a:solidFill>
                <a:latin typeface="Georgia-BoldItalic"/>
                <a:cs typeface="Georgia-BoldItalic"/>
              </a:rPr>
              <a:t>R</a:t>
            </a:r>
            <a:r>
              <a:rPr sz="2400" i="1" spc="-254" dirty="0">
                <a:solidFill>
                  <a:srgbClr val="262626"/>
                </a:solidFill>
                <a:latin typeface="Times New Roman"/>
                <a:cs typeface="Times New Roman"/>
              </a:rPr>
              <a:t>anging</a:t>
            </a:r>
            <a:r>
              <a:rPr sz="2400" spc="-254" dirty="0">
                <a:solidFill>
                  <a:srgbClr val="262626"/>
                </a:solidFill>
                <a:latin typeface="Times New Roman"/>
                <a:cs typeface="Times New Roman"/>
              </a:rPr>
              <a:t>)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 or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62626"/>
                </a:solidFill>
                <a:latin typeface="Times New Roman"/>
                <a:cs typeface="Times New Roman"/>
              </a:rPr>
              <a:t>major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parts</a:t>
            </a:r>
            <a:r>
              <a:rPr sz="24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400" spc="30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compound term</a:t>
            </a:r>
            <a:r>
              <a:rPr sz="24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(e.g.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i="1" spc="50" dirty="0">
                <a:solidFill>
                  <a:srgbClr val="262626"/>
                </a:solidFill>
                <a:latin typeface="Times New Roman"/>
                <a:cs typeface="Times New Roman"/>
              </a:rPr>
              <a:t>MOTEL</a:t>
            </a:r>
            <a:r>
              <a:rPr sz="2400" i="1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62626"/>
                </a:solidFill>
                <a:latin typeface="Times New Roman"/>
                <a:cs typeface="Times New Roman"/>
              </a:rPr>
              <a:t>– </a:t>
            </a:r>
            <a:r>
              <a:rPr sz="2400" b="1" i="1" spc="-270" dirty="0">
                <a:solidFill>
                  <a:srgbClr val="262626"/>
                </a:solidFill>
                <a:latin typeface="Georgia-BoldItalic"/>
                <a:cs typeface="Georgia-BoldItalic"/>
              </a:rPr>
              <a:t>MOT</a:t>
            </a:r>
            <a:r>
              <a:rPr sz="2400" i="1" spc="-270" dirty="0">
                <a:solidFill>
                  <a:srgbClr val="262626"/>
                </a:solidFill>
                <a:latin typeface="Times New Roman"/>
                <a:cs typeface="Times New Roman"/>
              </a:rPr>
              <a:t>or</a:t>
            </a:r>
            <a:r>
              <a:rPr sz="2400" i="1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i="1" spc="-145" dirty="0">
                <a:solidFill>
                  <a:srgbClr val="262626"/>
                </a:solidFill>
                <a:latin typeface="Times New Roman"/>
                <a:cs typeface="Times New Roman"/>
              </a:rPr>
              <a:t>Ho</a:t>
            </a:r>
            <a:r>
              <a:rPr sz="2400" b="1" i="1" spc="-145" dirty="0">
                <a:solidFill>
                  <a:srgbClr val="262626"/>
                </a:solidFill>
                <a:latin typeface="Georgia-BoldItalic"/>
                <a:cs typeface="Georgia-BoldItalic"/>
              </a:rPr>
              <a:t>TEL</a:t>
            </a:r>
            <a:r>
              <a:rPr sz="2400" spc="-145" dirty="0">
                <a:solidFill>
                  <a:srgbClr val="262626"/>
                </a:solidFill>
                <a:latin typeface="Times New Roman"/>
                <a:cs typeface="Times New Roman"/>
              </a:rPr>
              <a:t>)</a:t>
            </a:r>
            <a:r>
              <a:rPr sz="24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65785">
              <a:lnSpc>
                <a:spcPct val="100800"/>
              </a:lnSpc>
              <a:spcBef>
                <a:spcPts val="1200"/>
              </a:spcBef>
            </a:pPr>
            <a:r>
              <a:rPr sz="2400" b="1" spc="-10" dirty="0">
                <a:solidFill>
                  <a:srgbClr val="262626"/>
                </a:solidFill>
                <a:latin typeface="Times New Roman"/>
                <a:cs typeface="Times New Roman"/>
              </a:rPr>
              <a:t>Initialisms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: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an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abbreviation</a:t>
            </a:r>
            <a:r>
              <a:rPr sz="24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formed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from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initial</a:t>
            </a:r>
            <a:r>
              <a:rPr sz="24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letters 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(e.g.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262626"/>
                </a:solidFill>
                <a:latin typeface="Times New Roman"/>
                <a:cs typeface="Times New Roman"/>
              </a:rPr>
              <a:t>BBQ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 marL="2358390" marR="5080">
              <a:lnSpc>
                <a:spcPct val="99000"/>
              </a:lnSpc>
              <a:spcBef>
                <a:spcPts val="894"/>
              </a:spcBef>
            </a:pPr>
            <a:r>
              <a:rPr sz="2400" i="1" spc="-50" dirty="0">
                <a:solidFill>
                  <a:srgbClr val="3B3E41"/>
                </a:solidFill>
                <a:latin typeface="Arial"/>
                <a:cs typeface="Arial"/>
              </a:rPr>
              <a:t>Acronyms</a:t>
            </a:r>
            <a:r>
              <a:rPr sz="2400" i="1" spc="-120" dirty="0">
                <a:solidFill>
                  <a:srgbClr val="3B3E4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B3E41"/>
                </a:solidFill>
                <a:latin typeface="Arial"/>
                <a:cs typeface="Arial"/>
              </a:rPr>
              <a:t>like</a:t>
            </a:r>
            <a:r>
              <a:rPr sz="2400" i="1" spc="-110" dirty="0">
                <a:solidFill>
                  <a:srgbClr val="3B3E41"/>
                </a:solidFill>
                <a:latin typeface="Arial"/>
                <a:cs typeface="Arial"/>
              </a:rPr>
              <a:t> </a:t>
            </a:r>
            <a:r>
              <a:rPr sz="2400" b="1" i="1" spc="-50" dirty="0">
                <a:solidFill>
                  <a:srgbClr val="3B3E41"/>
                </a:solidFill>
                <a:latin typeface="Arial-BoldItalicMT"/>
                <a:cs typeface="Arial-BoldItalicMT"/>
              </a:rPr>
              <a:t>'scuba'</a:t>
            </a:r>
            <a:r>
              <a:rPr sz="2400" b="1" i="1" spc="-114" dirty="0">
                <a:solidFill>
                  <a:srgbClr val="3B3E41"/>
                </a:solidFill>
                <a:latin typeface="Arial-BoldItalicMT"/>
                <a:cs typeface="Arial-BoldItalicMT"/>
              </a:rPr>
              <a:t> </a:t>
            </a:r>
            <a:r>
              <a:rPr sz="2400" i="1" spc="-10" dirty="0">
                <a:solidFill>
                  <a:srgbClr val="3B3E41"/>
                </a:solidFill>
                <a:latin typeface="Arial"/>
                <a:cs typeface="Arial"/>
              </a:rPr>
              <a:t>("self- </a:t>
            </a:r>
            <a:r>
              <a:rPr sz="2400" i="1" dirty="0">
                <a:solidFill>
                  <a:srgbClr val="3B3E41"/>
                </a:solidFill>
                <a:latin typeface="Arial"/>
                <a:cs typeface="Arial"/>
              </a:rPr>
              <a:t>contained</a:t>
            </a:r>
            <a:r>
              <a:rPr sz="2400" i="1" spc="75" dirty="0">
                <a:solidFill>
                  <a:srgbClr val="3B3E4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B3E41"/>
                </a:solidFill>
                <a:latin typeface="Arial"/>
                <a:cs typeface="Arial"/>
              </a:rPr>
              <a:t>underwater</a:t>
            </a:r>
            <a:r>
              <a:rPr sz="2400" i="1" spc="70" dirty="0">
                <a:solidFill>
                  <a:srgbClr val="3B3E4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3B3E41"/>
                </a:solidFill>
                <a:latin typeface="Arial"/>
                <a:cs typeface="Arial"/>
              </a:rPr>
              <a:t>breathing </a:t>
            </a:r>
            <a:r>
              <a:rPr sz="2400" i="1" dirty="0">
                <a:solidFill>
                  <a:srgbClr val="3B3E41"/>
                </a:solidFill>
                <a:latin typeface="Arial"/>
                <a:cs typeface="Arial"/>
              </a:rPr>
              <a:t>apparatus")</a:t>
            </a:r>
            <a:r>
              <a:rPr sz="2400" i="1" spc="-55" dirty="0">
                <a:solidFill>
                  <a:srgbClr val="3B3E4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B3E41"/>
                </a:solidFill>
                <a:latin typeface="Arial"/>
                <a:cs typeface="Arial"/>
              </a:rPr>
              <a:t>are</a:t>
            </a:r>
            <a:r>
              <a:rPr sz="2400" i="1" spc="-45" dirty="0">
                <a:solidFill>
                  <a:srgbClr val="3B3E4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B3E41"/>
                </a:solidFill>
                <a:latin typeface="Arial"/>
                <a:cs typeface="Arial"/>
              </a:rPr>
              <a:t>pronounceable</a:t>
            </a:r>
            <a:r>
              <a:rPr sz="2400" i="1" spc="-45" dirty="0">
                <a:solidFill>
                  <a:srgbClr val="3B3E41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3B3E41"/>
                </a:solidFill>
                <a:latin typeface="Arial"/>
                <a:cs typeface="Arial"/>
              </a:rPr>
              <a:t>as </a:t>
            </a:r>
            <a:r>
              <a:rPr sz="2400" i="1" spc="-10" dirty="0">
                <a:solidFill>
                  <a:srgbClr val="3B3E41"/>
                </a:solidFill>
                <a:latin typeface="Arial"/>
                <a:cs typeface="Arial"/>
              </a:rPr>
              <a:t>words.</a:t>
            </a:r>
            <a:r>
              <a:rPr sz="2400" i="1" spc="-65" dirty="0">
                <a:solidFill>
                  <a:srgbClr val="3B3E4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B3E41"/>
                </a:solidFill>
                <a:latin typeface="Arial"/>
                <a:cs typeface="Arial"/>
              </a:rPr>
              <a:t>Initialisms</a:t>
            </a:r>
            <a:r>
              <a:rPr sz="2400" i="1" spc="-60" dirty="0">
                <a:solidFill>
                  <a:srgbClr val="3B3E4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B3E41"/>
                </a:solidFill>
                <a:latin typeface="Arial"/>
                <a:cs typeface="Arial"/>
              </a:rPr>
              <a:t>like</a:t>
            </a:r>
            <a:r>
              <a:rPr sz="2400" i="1" spc="-65" dirty="0">
                <a:solidFill>
                  <a:srgbClr val="3B3E41"/>
                </a:solidFill>
                <a:latin typeface="Arial"/>
                <a:cs typeface="Arial"/>
              </a:rPr>
              <a:t> </a:t>
            </a:r>
            <a:r>
              <a:rPr sz="2400" b="1" i="1" spc="-45" dirty="0">
                <a:solidFill>
                  <a:srgbClr val="3B3E41"/>
                </a:solidFill>
                <a:latin typeface="Arial-BoldItalicMT"/>
                <a:cs typeface="Arial-BoldItalicMT"/>
              </a:rPr>
              <a:t>'FBI'</a:t>
            </a:r>
            <a:r>
              <a:rPr sz="2400" b="1" i="1" spc="-65" dirty="0">
                <a:solidFill>
                  <a:srgbClr val="3B3E41"/>
                </a:solidFill>
                <a:latin typeface="Arial-BoldItalicMT"/>
                <a:cs typeface="Arial-BoldItalicMT"/>
              </a:rPr>
              <a:t> </a:t>
            </a:r>
            <a:r>
              <a:rPr sz="2400" i="1" spc="-45" dirty="0">
                <a:solidFill>
                  <a:srgbClr val="3B3E41"/>
                </a:solidFill>
                <a:latin typeface="Arial"/>
                <a:cs typeface="Arial"/>
              </a:rPr>
              <a:t>(Federal </a:t>
            </a:r>
            <a:r>
              <a:rPr sz="2400" i="1" spc="-10" dirty="0">
                <a:solidFill>
                  <a:srgbClr val="3B3E41"/>
                </a:solidFill>
                <a:latin typeface="Arial"/>
                <a:cs typeface="Arial"/>
              </a:rPr>
              <a:t>Bureau</a:t>
            </a:r>
            <a:r>
              <a:rPr sz="2400" i="1" spc="-75" dirty="0">
                <a:solidFill>
                  <a:srgbClr val="3B3E4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B3E41"/>
                </a:solidFill>
                <a:latin typeface="Arial"/>
                <a:cs typeface="Arial"/>
              </a:rPr>
              <a:t>of</a:t>
            </a:r>
            <a:r>
              <a:rPr sz="2400" i="1" spc="-70" dirty="0">
                <a:solidFill>
                  <a:srgbClr val="3B3E41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3B3E41"/>
                </a:solidFill>
                <a:latin typeface="Arial"/>
                <a:cs typeface="Arial"/>
              </a:rPr>
              <a:t>Investigation)</a:t>
            </a:r>
            <a:r>
              <a:rPr sz="2400" i="1" spc="-65" dirty="0">
                <a:solidFill>
                  <a:srgbClr val="3B3E4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B3E41"/>
                </a:solidFill>
                <a:latin typeface="Arial"/>
                <a:cs typeface="Arial"/>
              </a:rPr>
              <a:t>are</a:t>
            </a:r>
            <a:r>
              <a:rPr sz="2400" i="1" spc="-65" dirty="0">
                <a:solidFill>
                  <a:srgbClr val="3B3E41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3B3E41"/>
                </a:solidFill>
                <a:latin typeface="Arial"/>
                <a:cs typeface="Arial"/>
              </a:rPr>
              <a:t>not.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8830" y="700642"/>
              <a:ext cx="3040082" cy="55106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64068" y="695880"/>
              <a:ext cx="3049905" cy="5520690"/>
            </a:xfrm>
            <a:custGeom>
              <a:avLst/>
              <a:gdLst/>
              <a:ahLst/>
              <a:cxnLst/>
              <a:rect l="l" t="t" r="r" b="b"/>
              <a:pathLst>
                <a:path w="3049904" h="5520690">
                  <a:moveTo>
                    <a:pt x="0" y="0"/>
                  </a:moveTo>
                  <a:lnTo>
                    <a:pt x="3049607" y="0"/>
                  </a:lnTo>
                  <a:lnTo>
                    <a:pt x="3049607" y="5520127"/>
                  </a:lnTo>
                  <a:lnTo>
                    <a:pt x="0" y="55201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968830" y="2183801"/>
            <a:ext cx="2442845" cy="312420"/>
          </a:xfrm>
          <a:custGeom>
            <a:avLst/>
            <a:gdLst/>
            <a:ahLst/>
            <a:cxnLst/>
            <a:rect l="l" t="t" r="r" b="b"/>
            <a:pathLst>
              <a:path w="2442845" h="312419">
                <a:moveTo>
                  <a:pt x="0" y="0"/>
                </a:moveTo>
                <a:lnTo>
                  <a:pt x="2442265" y="0"/>
                </a:lnTo>
                <a:lnTo>
                  <a:pt x="2442265" y="311972"/>
                </a:lnTo>
                <a:lnTo>
                  <a:pt x="0" y="311972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8830" y="700642"/>
              <a:ext cx="3040082" cy="55106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64068" y="695880"/>
              <a:ext cx="3049905" cy="5520690"/>
            </a:xfrm>
            <a:custGeom>
              <a:avLst/>
              <a:gdLst/>
              <a:ahLst/>
              <a:cxnLst/>
              <a:rect l="l" t="t" r="r" b="b"/>
              <a:pathLst>
                <a:path w="3049904" h="5520690">
                  <a:moveTo>
                    <a:pt x="0" y="0"/>
                  </a:moveTo>
                  <a:lnTo>
                    <a:pt x="3049607" y="0"/>
                  </a:lnTo>
                  <a:lnTo>
                    <a:pt x="3049607" y="5520127"/>
                  </a:lnTo>
                  <a:lnTo>
                    <a:pt x="0" y="55201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968830" y="796065"/>
            <a:ext cx="2571750" cy="312420"/>
          </a:xfrm>
          <a:custGeom>
            <a:avLst/>
            <a:gdLst/>
            <a:ahLst/>
            <a:cxnLst/>
            <a:rect l="l" t="t" r="r" b="b"/>
            <a:pathLst>
              <a:path w="2571750" h="312419">
                <a:moveTo>
                  <a:pt x="0" y="0"/>
                </a:moveTo>
                <a:lnTo>
                  <a:pt x="2571357" y="0"/>
                </a:lnTo>
                <a:lnTo>
                  <a:pt x="2571357" y="311972"/>
                </a:lnTo>
                <a:lnTo>
                  <a:pt x="0" y="311972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206" y="971803"/>
            <a:ext cx="437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262626"/>
                </a:solidFill>
                <a:latin typeface="Times New Roman"/>
                <a:cs typeface="Times New Roman"/>
              </a:rPr>
              <a:t>Abbreviations</a:t>
            </a:r>
            <a:r>
              <a:rPr sz="3600" b="1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262626"/>
                </a:solidFill>
                <a:latin typeface="Times New Roman"/>
                <a:cs typeface="Times New Roman"/>
              </a:rPr>
              <a:t>–</a:t>
            </a:r>
            <a:r>
              <a:rPr sz="3600" b="1" spc="-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262626"/>
                </a:solidFill>
                <a:latin typeface="Times New Roman"/>
                <a:cs typeface="Times New Roman"/>
              </a:rPr>
              <a:t>cont’d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2813" y="2044700"/>
            <a:ext cx="6393815" cy="32994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262626"/>
                </a:solidFill>
                <a:latin typeface="Times New Roman"/>
                <a:cs typeface="Times New Roman"/>
              </a:rPr>
              <a:t>Clipping</a:t>
            </a:r>
            <a:r>
              <a:rPr sz="2400" b="1" spc="-9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(</a:t>
            </a:r>
            <a:r>
              <a:rPr sz="2400" b="1" dirty="0">
                <a:solidFill>
                  <a:srgbClr val="262626"/>
                </a:solidFill>
                <a:latin typeface="Times New Roman"/>
                <a:cs typeface="Times New Roman"/>
              </a:rPr>
              <a:t>clipped</a:t>
            </a:r>
            <a:r>
              <a:rPr sz="2400" b="1" spc="-9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word,</a:t>
            </a:r>
            <a:r>
              <a:rPr sz="2400" spc="-9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62626"/>
                </a:solidFill>
                <a:latin typeface="Times New Roman"/>
                <a:cs typeface="Times New Roman"/>
              </a:rPr>
              <a:t>shortening,</a:t>
            </a:r>
            <a:r>
              <a:rPr sz="2400" spc="-9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and</a:t>
            </a:r>
            <a:r>
              <a:rPr sz="2400" spc="-9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truncation):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shortening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400" spc="2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longer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word,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often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reducing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it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one</a:t>
            </a:r>
            <a:r>
              <a:rPr sz="2400" spc="-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262626"/>
                </a:solidFill>
                <a:latin typeface="Times New Roman"/>
                <a:cs typeface="Times New Roman"/>
              </a:rPr>
              <a:t>syllable</a:t>
            </a:r>
            <a:r>
              <a:rPr sz="2400" spc="-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(e.g.</a:t>
            </a:r>
            <a:r>
              <a:rPr sz="2400" spc="-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262626"/>
                </a:solidFill>
                <a:latin typeface="Times New Roman"/>
                <a:cs typeface="Times New Roman"/>
              </a:rPr>
              <a:t>AD</a:t>
            </a:r>
            <a:r>
              <a:rPr sz="2400" spc="-20" dirty="0">
                <a:solidFill>
                  <a:srgbClr val="262626"/>
                </a:solidFill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 marR="143510">
              <a:lnSpc>
                <a:spcPts val="2590"/>
              </a:lnSpc>
              <a:spcBef>
                <a:spcPts val="1920"/>
              </a:spcBef>
            </a:pPr>
            <a:r>
              <a:rPr sz="2400" b="1" dirty="0">
                <a:solidFill>
                  <a:srgbClr val="262626"/>
                </a:solidFill>
                <a:latin typeface="Times New Roman"/>
                <a:cs typeface="Times New Roman"/>
              </a:rPr>
              <a:t>Blends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:</a:t>
            </a:r>
            <a:r>
              <a:rPr sz="2400" spc="-8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word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which</a:t>
            </a:r>
            <a:r>
              <a:rPr sz="2400" spc="-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is</a:t>
            </a:r>
            <a:r>
              <a:rPr sz="2400" spc="-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62626"/>
                </a:solidFill>
                <a:latin typeface="Times New Roman"/>
                <a:cs typeface="Times New Roman"/>
              </a:rPr>
              <a:t>made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up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400" spc="19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parts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400" spc="19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two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or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more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other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words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(e.g.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262626"/>
                </a:solidFill>
                <a:latin typeface="Times New Roman"/>
                <a:cs typeface="Times New Roman"/>
              </a:rPr>
              <a:t>BRUNCH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25" dirty="0">
                <a:solidFill>
                  <a:srgbClr val="262626"/>
                </a:solidFill>
                <a:latin typeface="Times New Roman"/>
                <a:cs typeface="Times New Roman"/>
              </a:rPr>
              <a:t>Latin</a:t>
            </a:r>
            <a:r>
              <a:rPr sz="2400" b="1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262626"/>
                </a:solidFill>
                <a:latin typeface="Times New Roman"/>
                <a:cs typeface="Times New Roman"/>
              </a:rPr>
              <a:t>abbreviations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: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etc.;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et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262626"/>
                </a:solidFill>
                <a:latin typeface="Times New Roman"/>
                <a:cs typeface="Times New Roman"/>
              </a:rPr>
              <a:t>al.;</a:t>
            </a:r>
            <a:r>
              <a:rPr sz="24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etc….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195" dirty="0">
                <a:solidFill>
                  <a:srgbClr val="262626"/>
                </a:solidFill>
                <a:latin typeface="Arial"/>
                <a:cs typeface="Arial"/>
              </a:rPr>
              <a:t>©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1869</Words>
  <Application>Microsoft Macintosh PowerPoint</Application>
  <PresentationFormat>Presentazione su schermo (4:3)</PresentationFormat>
  <Paragraphs>177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Arial-BoldItalicMT</vt:lpstr>
      <vt:lpstr>Georgia-BoldItalic</vt:lpstr>
      <vt:lpstr>Times New Roman</vt:lpstr>
      <vt:lpstr>Trebuchet MS</vt:lpstr>
      <vt:lpstr>Office Theme</vt:lpstr>
      <vt:lpstr>Presentazione standard di PowerPoint</vt:lpstr>
      <vt:lpstr>Testi (A)dottati, (C)onsigliati</vt:lpstr>
      <vt:lpstr>PRIMA LEZIONE</vt:lpstr>
      <vt:lpstr>WHAT IS A LEXEME?</vt:lpstr>
      <vt:lpstr>The headwords in a dictionary are all lexemes</vt:lpstr>
      <vt:lpstr>Abbreviations</vt:lpstr>
      <vt:lpstr>Presentazione standard di PowerPoint</vt:lpstr>
      <vt:lpstr>Presentazione standard di PowerPoint</vt:lpstr>
      <vt:lpstr>Abbreviations – cont’d</vt:lpstr>
      <vt:lpstr>WORD FORMATION</vt:lpstr>
      <vt:lpstr>1. Abbreviations: a word or phrase is shortened (e.g. Dr.).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BECOMING A PROFESSIONAL TRANSLATOR (?)</vt:lpstr>
      <vt:lpstr>resources for translators!</vt:lpstr>
      <vt:lpstr>WORKING AS TRANSLATORS</vt:lpstr>
      <vt:lpstr>Presentazione standard di PowerPoint</vt:lpstr>
      <vt:lpstr>What you need to know to become a professional translator</vt:lpstr>
      <vt:lpstr>What you need to know to become a professional translator</vt:lpstr>
      <vt:lpstr>1 CARTELLA = 1.500 caratteri, spazi inclusi</vt:lpstr>
      <vt:lpstr>NON SOLO CARTELLE</vt:lpstr>
      <vt:lpstr>TARIFFE ENG &lt;&gt;ITA</vt:lpstr>
      <vt:lpstr>TARIFFOM ETRO</vt:lpstr>
      <vt:lpstr>VOCI DA INSERIRE IN PREVENTIVO: UN ESEMPIO*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Microsoft Office User</cp:lastModifiedBy>
  <cp:revision>1</cp:revision>
  <dcterms:created xsi:type="dcterms:W3CDTF">2022-10-04T15:03:46Z</dcterms:created>
  <dcterms:modified xsi:type="dcterms:W3CDTF">2022-10-08T13:12:16Z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2021-10-05T00:00:00Z</vt:filetime>
  </property>
  <property fmtid="{D5CDD505-2E9C-101B-9397-08002B2CF9AE}" pid="3" name="LastSaved">
    <vt:filetime>2022-10-04T00:00:00Z</vt:filetime>
  </property>
  <property fmtid="{D5CDD505-2E9C-101B-9397-08002B2CF9AE}" pid="4" name="Producer">
    <vt:lpwstr>macOS Versione 12.5.1 (Build 21G83) Quartz PDFContext, AppendMode 1.1</vt:lpwstr>
  </property>
</Properties>
</file>