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77" r:id="rId9"/>
    <p:sldId id="272" r:id="rId10"/>
    <p:sldId id="276" r:id="rId11"/>
    <p:sldId id="262" r:id="rId12"/>
    <p:sldId id="285" r:id="rId13"/>
    <p:sldId id="266" r:id="rId14"/>
    <p:sldId id="287" r:id="rId15"/>
    <p:sldId id="267" r:id="rId16"/>
    <p:sldId id="286" r:id="rId17"/>
  </p:sldIdLst>
  <p:sldSz cx="10083800" cy="7569200"/>
  <p:notesSz cx="10083800" cy="7569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08" d="100"/>
          <a:sy n="108" d="100"/>
        </p:scale>
        <p:origin x="1896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6285" y="2346452"/>
            <a:ext cx="8571230" cy="15895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12570" y="4238752"/>
            <a:ext cx="7058660" cy="1892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4190" y="1740916"/>
            <a:ext cx="4386453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93157" y="1740916"/>
            <a:ext cx="4386453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0083800" cy="756284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10816" y="598595"/>
            <a:ext cx="8866505" cy="6348095"/>
          </a:xfrm>
          <a:custGeom>
            <a:avLst/>
            <a:gdLst/>
            <a:ahLst/>
            <a:cxnLst/>
            <a:rect l="l" t="t" r="r" b="b"/>
            <a:pathLst>
              <a:path w="8866505" h="6348095">
                <a:moveTo>
                  <a:pt x="0" y="0"/>
                </a:moveTo>
                <a:lnTo>
                  <a:pt x="8866086" y="0"/>
                </a:lnTo>
                <a:lnTo>
                  <a:pt x="8866086" y="6348021"/>
                </a:lnTo>
                <a:lnTo>
                  <a:pt x="0" y="6348021"/>
                </a:lnTo>
                <a:lnTo>
                  <a:pt x="0" y="0"/>
                </a:lnTo>
                <a:close/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" y="3449967"/>
            <a:ext cx="756285" cy="66875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336852" y="3449967"/>
            <a:ext cx="746947" cy="66875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071" y="609091"/>
            <a:ext cx="8073657" cy="12346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3547" y="3089275"/>
            <a:ext cx="8491855" cy="2090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28492" y="7039356"/>
            <a:ext cx="3226816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4190" y="7039356"/>
            <a:ext cx="2319274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60336" y="7039356"/>
            <a:ext cx="2319274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.raffi@unimc.it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083800" cy="7562850"/>
            <a:chOff x="0" y="0"/>
            <a:chExt cx="10083800" cy="75628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083800" cy="75628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671294" y="1676688"/>
              <a:ext cx="6741795" cy="4211320"/>
            </a:xfrm>
            <a:custGeom>
              <a:avLst/>
              <a:gdLst/>
              <a:ahLst/>
              <a:cxnLst/>
              <a:rect l="l" t="t" r="r" b="b"/>
              <a:pathLst>
                <a:path w="6741795" h="4211320">
                  <a:moveTo>
                    <a:pt x="0" y="0"/>
                  </a:moveTo>
                  <a:lnTo>
                    <a:pt x="6741209" y="0"/>
                  </a:lnTo>
                  <a:lnTo>
                    <a:pt x="6741209" y="4210922"/>
                  </a:lnTo>
                  <a:lnTo>
                    <a:pt x="0" y="4210922"/>
                  </a:lnTo>
                  <a:lnTo>
                    <a:pt x="0" y="0"/>
                  </a:lnTo>
                  <a:close/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" y="3449967"/>
              <a:ext cx="1835181" cy="6756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49366" y="3449967"/>
              <a:ext cx="1834433" cy="67561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27418" y="3828103"/>
              <a:ext cx="5638800" cy="0"/>
            </a:xfrm>
            <a:custGeom>
              <a:avLst/>
              <a:gdLst/>
              <a:ahLst/>
              <a:cxnLst/>
              <a:rect l="l" t="t" r="r" b="b"/>
              <a:pathLst>
                <a:path w="5638800">
                  <a:moveTo>
                    <a:pt x="0" y="0"/>
                  </a:moveTo>
                  <a:lnTo>
                    <a:pt x="5638594" y="1"/>
                  </a:lnTo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ctrTitle"/>
          </p:nvPr>
        </p:nvSpPr>
        <p:spPr>
          <a:xfrm>
            <a:off x="756285" y="2346452"/>
            <a:ext cx="8571230" cy="112210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1590" marR="5080" algn="ctr">
              <a:lnSpc>
                <a:spcPct val="99800"/>
              </a:lnSpc>
              <a:spcBef>
                <a:spcPts val="110"/>
              </a:spcBef>
            </a:pPr>
            <a:r>
              <a:rPr sz="3600" dirty="0">
                <a:solidFill>
                  <a:srgbClr val="262626"/>
                </a:solidFill>
              </a:rPr>
              <a:t>Lingua</a:t>
            </a:r>
            <a:r>
              <a:rPr sz="3600" spc="-70" dirty="0">
                <a:solidFill>
                  <a:srgbClr val="262626"/>
                </a:solidFill>
              </a:rPr>
              <a:t> </a:t>
            </a:r>
            <a:r>
              <a:rPr sz="3600" spc="105" dirty="0">
                <a:solidFill>
                  <a:srgbClr val="262626"/>
                </a:solidFill>
              </a:rPr>
              <a:t>e</a:t>
            </a:r>
            <a:r>
              <a:rPr sz="3600" spc="-75" dirty="0">
                <a:solidFill>
                  <a:srgbClr val="262626"/>
                </a:solidFill>
              </a:rPr>
              <a:t> </a:t>
            </a:r>
            <a:r>
              <a:rPr sz="3600" spc="-40" dirty="0">
                <a:solidFill>
                  <a:srgbClr val="262626"/>
                </a:solidFill>
              </a:rPr>
              <a:t>traduzione </a:t>
            </a:r>
            <a:r>
              <a:rPr sz="3600" spc="50" dirty="0">
                <a:solidFill>
                  <a:srgbClr val="262626"/>
                </a:solidFill>
              </a:rPr>
              <a:t>inglese</a:t>
            </a:r>
            <a:r>
              <a:rPr sz="3600" spc="-5" dirty="0">
                <a:solidFill>
                  <a:srgbClr val="262626"/>
                </a:solidFill>
              </a:rPr>
              <a:t> </a:t>
            </a:r>
            <a:r>
              <a:rPr sz="3600" dirty="0">
                <a:solidFill>
                  <a:srgbClr val="262626"/>
                </a:solidFill>
              </a:rPr>
              <a:t>I</a:t>
            </a:r>
            <a:br>
              <a:rPr lang="it-IT" sz="3600" spc="-5" dirty="0">
                <a:solidFill>
                  <a:srgbClr val="262626"/>
                </a:solidFill>
              </a:rPr>
            </a:br>
            <a:r>
              <a:rPr sz="3600" dirty="0">
                <a:solidFill>
                  <a:srgbClr val="262626"/>
                </a:solidFill>
              </a:rPr>
              <a:t>Mod. </a:t>
            </a:r>
            <a:r>
              <a:rPr sz="3600" spc="-400" dirty="0">
                <a:solidFill>
                  <a:srgbClr val="262626"/>
                </a:solidFill>
              </a:rPr>
              <a:t>A</a:t>
            </a:r>
            <a:endParaRPr sz="3600" dirty="0"/>
          </a:p>
        </p:txBody>
      </p:sp>
      <p:sp>
        <p:nvSpPr>
          <p:cNvPr id="9" name="object 9"/>
          <p:cNvSpPr txBox="1"/>
          <p:nvPr/>
        </p:nvSpPr>
        <p:spPr>
          <a:xfrm>
            <a:off x="4146094" y="4471923"/>
            <a:ext cx="1802130" cy="70231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34290" marR="5080" indent="-22225">
              <a:lnSpc>
                <a:spcPct val="101800"/>
              </a:lnSpc>
              <a:spcBef>
                <a:spcPts val="50"/>
              </a:spcBef>
            </a:pPr>
            <a:r>
              <a:rPr sz="2200" dirty="0">
                <a:latin typeface="Times New Roman"/>
                <a:cs typeface="Times New Roman"/>
              </a:rPr>
              <a:t>Prof.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45" dirty="0">
                <a:latin typeface="Times New Roman"/>
                <a:cs typeface="Times New Roman"/>
              </a:rPr>
              <a:t>ssa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RAFFI </a:t>
            </a:r>
            <a:r>
              <a:rPr sz="2200" spc="-45" dirty="0">
                <a:latin typeface="Times New Roman"/>
                <a:cs typeface="Times New Roman"/>
                <a:hlinkClick r:id="rId4"/>
              </a:rPr>
              <a:t>f.raffi@unimc.it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41700" y="616651"/>
            <a:ext cx="4690873" cy="692210"/>
          </a:xfrm>
          <a:prstGeom prst="rect">
            <a:avLst/>
          </a:prstGeom>
        </p:spPr>
        <p:txBody>
          <a:bodyPr vert="horz" wrap="square" lIns="0" tIns="13305" rIns="0" bIns="0" rtlCol="0">
            <a:spAutoFit/>
          </a:bodyPr>
          <a:lstStyle/>
          <a:p>
            <a:pPr marL="14006">
              <a:spcBef>
                <a:spcPts val="105"/>
              </a:spcBef>
            </a:pPr>
            <a:r>
              <a:rPr sz="4411" spc="-11" dirty="0"/>
              <a:t>Collocation</a:t>
            </a:r>
            <a:endParaRPr sz="4411" dirty="0"/>
          </a:p>
        </p:txBody>
      </p:sp>
      <p:sp>
        <p:nvSpPr>
          <p:cNvPr id="2" name="object 2"/>
          <p:cNvSpPr txBox="1"/>
          <p:nvPr/>
        </p:nvSpPr>
        <p:spPr>
          <a:xfrm>
            <a:off x="812800" y="1498600"/>
            <a:ext cx="8458200" cy="5107844"/>
          </a:xfrm>
          <a:prstGeom prst="rect">
            <a:avLst/>
          </a:prstGeom>
        </p:spPr>
        <p:txBody>
          <a:bodyPr vert="horz" wrap="square" lIns="0" tIns="14005" rIns="0" bIns="0" rtlCol="0">
            <a:spAutoFit/>
          </a:bodyPr>
          <a:lstStyle/>
          <a:p>
            <a:pPr marL="375349" indent="-361343">
              <a:spcBef>
                <a:spcPts val="110"/>
              </a:spcBef>
              <a:buChar char="•"/>
              <a:tabLst>
                <a:tab pos="374649" algn="l"/>
                <a:tab pos="375349" algn="l"/>
              </a:tabLst>
            </a:pPr>
            <a:r>
              <a:rPr sz="2400" spc="-17" dirty="0">
                <a:latin typeface="Calibri"/>
                <a:cs typeface="Calibri"/>
              </a:rPr>
              <a:t>“Tendency </a:t>
            </a:r>
            <a:r>
              <a:rPr sz="2400" spc="-6" dirty="0">
                <a:latin typeface="Calibri"/>
                <a:cs typeface="Calibri"/>
              </a:rPr>
              <a:t>of certain </a:t>
            </a:r>
            <a:r>
              <a:rPr sz="2400" spc="-17" dirty="0">
                <a:latin typeface="Calibri"/>
                <a:cs typeface="Calibri"/>
              </a:rPr>
              <a:t>words to </a:t>
            </a:r>
            <a:r>
              <a:rPr sz="2400" spc="-6" dirty="0">
                <a:latin typeface="Calibri"/>
                <a:cs typeface="Calibri"/>
              </a:rPr>
              <a:t>co-occur regularly </a:t>
            </a:r>
            <a:r>
              <a:rPr sz="2400" dirty="0">
                <a:latin typeface="Calibri"/>
                <a:cs typeface="Calibri"/>
              </a:rPr>
              <a:t>in a </a:t>
            </a:r>
            <a:r>
              <a:rPr sz="2400" spc="-11" dirty="0">
                <a:latin typeface="Calibri"/>
                <a:cs typeface="Calibri"/>
              </a:rPr>
              <a:t>given</a:t>
            </a:r>
            <a:r>
              <a:rPr sz="2400" spc="-28" dirty="0">
                <a:latin typeface="Calibri"/>
                <a:cs typeface="Calibri"/>
              </a:rPr>
              <a:t> </a:t>
            </a:r>
            <a:r>
              <a:rPr sz="2400" spc="-6" dirty="0">
                <a:latin typeface="Calibri"/>
                <a:cs typeface="Calibri"/>
              </a:rPr>
              <a:t>language”</a:t>
            </a:r>
            <a:r>
              <a:rPr lang="it-IT" sz="2400" dirty="0">
                <a:latin typeface="Calibri"/>
                <a:cs typeface="Calibri"/>
              </a:rPr>
              <a:t> </a:t>
            </a:r>
          </a:p>
          <a:p>
            <a:pPr marL="14006">
              <a:spcBef>
                <a:spcPts val="110"/>
              </a:spcBef>
              <a:tabLst>
                <a:tab pos="374649" algn="l"/>
                <a:tab pos="375349" algn="l"/>
              </a:tabLst>
            </a:pPr>
            <a:endParaRPr lang="it-IT" sz="2400" dirty="0">
              <a:latin typeface="Calibri"/>
              <a:cs typeface="Calibri"/>
            </a:endParaRPr>
          </a:p>
          <a:p>
            <a:pPr marL="375349" indent="-361343">
              <a:spcBef>
                <a:spcPts val="110"/>
              </a:spcBef>
              <a:buChar char="•"/>
              <a:tabLst>
                <a:tab pos="374649" algn="l"/>
                <a:tab pos="375349" algn="l"/>
              </a:tabLst>
            </a:pPr>
            <a:r>
              <a:rPr sz="2400" dirty="0">
                <a:latin typeface="Calibri"/>
                <a:cs typeface="Calibri"/>
              </a:rPr>
              <a:t>As </a:t>
            </a:r>
            <a:r>
              <a:rPr sz="2400" spc="-6" dirty="0">
                <a:latin typeface="Calibri"/>
                <a:cs typeface="Calibri"/>
              </a:rPr>
              <a:t>observed </a:t>
            </a:r>
            <a:r>
              <a:rPr sz="2400" dirty="0">
                <a:latin typeface="Calibri"/>
                <a:cs typeface="Calibri"/>
              </a:rPr>
              <a:t>in actual </a:t>
            </a:r>
            <a:r>
              <a:rPr sz="2400" spc="-11" dirty="0">
                <a:latin typeface="Calibri"/>
                <a:cs typeface="Calibri"/>
              </a:rPr>
              <a:t>texts (vs.</a:t>
            </a:r>
            <a:r>
              <a:rPr sz="2400" spc="-39" dirty="0">
                <a:latin typeface="Calibri"/>
                <a:cs typeface="Calibri"/>
              </a:rPr>
              <a:t> </a:t>
            </a:r>
            <a:r>
              <a:rPr sz="2400" spc="-6" dirty="0">
                <a:latin typeface="Calibri"/>
                <a:cs typeface="Calibri"/>
              </a:rPr>
              <a:t>intuition)</a:t>
            </a:r>
            <a:endParaRPr sz="2400" dirty="0">
              <a:latin typeface="Calibri"/>
              <a:cs typeface="Calibri"/>
            </a:endParaRPr>
          </a:p>
          <a:p>
            <a:pPr marL="257701" indent="-243696">
              <a:spcBef>
                <a:spcPts val="1522"/>
              </a:spcBef>
              <a:buChar char="•"/>
              <a:tabLst>
                <a:tab pos="257701" algn="l"/>
              </a:tabLst>
            </a:pPr>
            <a:r>
              <a:rPr sz="2400" spc="-22" dirty="0">
                <a:latin typeface="Calibri"/>
                <a:cs typeface="Calibri"/>
              </a:rPr>
              <a:t>Key </a:t>
            </a:r>
            <a:r>
              <a:rPr sz="2400" spc="-17" dirty="0">
                <a:latin typeface="Calibri"/>
                <a:cs typeface="Calibri"/>
              </a:rPr>
              <a:t>features </a:t>
            </a:r>
            <a:r>
              <a:rPr sz="2400" spc="-6" dirty="0">
                <a:latin typeface="Calibri"/>
                <a:cs typeface="Calibri"/>
              </a:rPr>
              <a:t>of</a:t>
            </a:r>
            <a:r>
              <a:rPr sz="2400" spc="11" dirty="0">
                <a:latin typeface="Calibri"/>
                <a:cs typeface="Calibri"/>
              </a:rPr>
              <a:t> </a:t>
            </a:r>
            <a:r>
              <a:rPr sz="2400" spc="-11" dirty="0">
                <a:latin typeface="Calibri"/>
                <a:cs typeface="Calibri"/>
              </a:rPr>
              <a:t>collocations</a:t>
            </a:r>
            <a:endParaRPr sz="2400" dirty="0">
              <a:latin typeface="Calibri"/>
              <a:cs typeface="Calibri"/>
            </a:endParaRPr>
          </a:p>
          <a:p>
            <a:pPr marL="518206">
              <a:spcBef>
                <a:spcPts val="502"/>
              </a:spcBef>
            </a:pPr>
            <a:r>
              <a:rPr dirty="0">
                <a:latin typeface="Calibri"/>
                <a:cs typeface="Calibri"/>
              </a:rPr>
              <a:t>o </a:t>
            </a:r>
            <a:r>
              <a:rPr sz="2400" spc="-6" dirty="0">
                <a:latin typeface="Calibri"/>
                <a:cs typeface="Calibri"/>
              </a:rPr>
              <a:t>language-specific </a:t>
            </a:r>
            <a:r>
              <a:rPr sz="2400" spc="-11" dirty="0">
                <a:latin typeface="Calibri"/>
                <a:cs typeface="Calibri"/>
              </a:rPr>
              <a:t>(collocations vary </a:t>
            </a:r>
            <a:r>
              <a:rPr sz="2400" spc="-17" dirty="0">
                <a:latin typeface="Calibri"/>
                <a:cs typeface="Calibri"/>
              </a:rPr>
              <a:t>from </a:t>
            </a:r>
            <a:r>
              <a:rPr sz="2400" spc="-6" dirty="0">
                <a:latin typeface="Calibri"/>
                <a:cs typeface="Calibri"/>
              </a:rPr>
              <a:t>language </a:t>
            </a:r>
            <a:r>
              <a:rPr sz="2400" spc="-17" dirty="0">
                <a:latin typeface="Calibri"/>
                <a:cs typeface="Calibri"/>
              </a:rPr>
              <a:t>to</a:t>
            </a:r>
            <a:r>
              <a:rPr sz="2400" spc="-292" dirty="0">
                <a:latin typeface="Calibri"/>
                <a:cs typeface="Calibri"/>
              </a:rPr>
              <a:t> </a:t>
            </a:r>
            <a:r>
              <a:rPr sz="2400" spc="-6" dirty="0">
                <a:latin typeface="Calibri"/>
                <a:cs typeface="Calibri"/>
              </a:rPr>
              <a:t>language)</a:t>
            </a:r>
            <a:endParaRPr sz="2400" dirty="0">
              <a:latin typeface="Calibri"/>
              <a:cs typeface="Calibri"/>
            </a:endParaRPr>
          </a:p>
          <a:p>
            <a:pPr marL="257701" indent="-243696">
              <a:spcBef>
                <a:spcPts val="1456"/>
              </a:spcBef>
              <a:buChar char="•"/>
              <a:tabLst>
                <a:tab pos="257701" algn="l"/>
              </a:tabLst>
            </a:pPr>
            <a:r>
              <a:rPr sz="2400" spc="-11" dirty="0">
                <a:latin typeface="Calibri"/>
                <a:cs typeface="Calibri"/>
              </a:rPr>
              <a:t>Collocations </a:t>
            </a:r>
            <a:r>
              <a:rPr sz="2400" spc="-17" dirty="0">
                <a:latin typeface="Calibri"/>
                <a:cs typeface="Calibri"/>
              </a:rPr>
              <a:t>are </a:t>
            </a:r>
            <a:r>
              <a:rPr sz="2400" spc="-6" dirty="0">
                <a:latin typeface="Calibri"/>
                <a:cs typeface="Calibri"/>
              </a:rPr>
              <a:t>not </a:t>
            </a:r>
            <a:r>
              <a:rPr sz="2400" spc="-11" dirty="0">
                <a:latin typeface="Calibri"/>
                <a:cs typeface="Calibri"/>
              </a:rPr>
              <a:t>stable </a:t>
            </a:r>
            <a:r>
              <a:rPr sz="2400" spc="-6" dirty="0">
                <a:latin typeface="Calibri"/>
                <a:cs typeface="Calibri"/>
              </a:rPr>
              <a:t>or</a:t>
            </a:r>
            <a:r>
              <a:rPr sz="2400" spc="-28" dirty="0">
                <a:latin typeface="Calibri"/>
                <a:cs typeface="Calibri"/>
              </a:rPr>
              <a:t> </a:t>
            </a:r>
            <a:r>
              <a:rPr sz="2400" spc="-17" dirty="0">
                <a:latin typeface="Calibri"/>
                <a:cs typeface="Calibri"/>
              </a:rPr>
              <a:t>fixed</a:t>
            </a:r>
            <a:endParaRPr sz="2400" dirty="0">
              <a:latin typeface="Calibri"/>
              <a:cs typeface="Calibri"/>
            </a:endParaRPr>
          </a:p>
          <a:p>
            <a:pPr marL="518206">
              <a:spcBef>
                <a:spcPts val="496"/>
              </a:spcBef>
            </a:pPr>
            <a:r>
              <a:rPr dirty="0">
                <a:latin typeface="Calibri"/>
                <a:cs typeface="Calibri"/>
              </a:rPr>
              <a:t>o </a:t>
            </a:r>
            <a:r>
              <a:rPr sz="2400" dirty="0">
                <a:latin typeface="Calibri"/>
                <a:cs typeface="Calibri"/>
              </a:rPr>
              <a:t>they </a:t>
            </a:r>
            <a:r>
              <a:rPr sz="2400" spc="-17" dirty="0">
                <a:latin typeface="Calibri"/>
                <a:cs typeface="Calibri"/>
              </a:rPr>
              <a:t>may </a:t>
            </a:r>
            <a:r>
              <a:rPr sz="2400" spc="-6" dirty="0">
                <a:latin typeface="Calibri"/>
                <a:cs typeface="Calibri"/>
              </a:rPr>
              <a:t>change </a:t>
            </a:r>
            <a:r>
              <a:rPr sz="2400" spc="-11" dirty="0">
                <a:latin typeface="Calibri"/>
                <a:cs typeface="Calibri"/>
              </a:rPr>
              <a:t>diachronically (over </a:t>
            </a:r>
            <a:r>
              <a:rPr sz="2400" dirty="0">
                <a:latin typeface="Calibri"/>
                <a:cs typeface="Calibri"/>
              </a:rPr>
              <a:t>time) in </a:t>
            </a:r>
            <a:r>
              <a:rPr sz="2400" spc="-11" dirty="0">
                <a:latin typeface="Calibri"/>
                <a:cs typeface="Calibri"/>
              </a:rPr>
              <a:t>general</a:t>
            </a:r>
            <a:r>
              <a:rPr sz="2400" spc="-303" dirty="0">
                <a:latin typeface="Calibri"/>
                <a:cs typeface="Calibri"/>
              </a:rPr>
              <a:t> </a:t>
            </a:r>
            <a:r>
              <a:rPr sz="2400" spc="-6" dirty="0">
                <a:latin typeface="Calibri"/>
                <a:cs typeface="Calibri"/>
              </a:rPr>
              <a:t>language</a:t>
            </a:r>
            <a:endParaRPr sz="2400" dirty="0">
              <a:latin typeface="Calibri"/>
              <a:cs typeface="Calibri"/>
            </a:endParaRPr>
          </a:p>
          <a:p>
            <a:pPr marL="518206">
              <a:spcBef>
                <a:spcPts val="22"/>
              </a:spcBef>
            </a:pPr>
            <a:r>
              <a:rPr dirty="0">
                <a:latin typeface="Calibri"/>
                <a:cs typeface="Calibri"/>
              </a:rPr>
              <a:t>o </a:t>
            </a:r>
            <a:r>
              <a:rPr sz="2400" dirty="0">
                <a:latin typeface="Calibri"/>
                <a:cs typeface="Calibri"/>
              </a:rPr>
              <a:t>they </a:t>
            </a:r>
            <a:r>
              <a:rPr sz="2400" spc="-17" dirty="0">
                <a:latin typeface="Calibri"/>
                <a:cs typeface="Calibri"/>
              </a:rPr>
              <a:t>may </a:t>
            </a:r>
            <a:r>
              <a:rPr sz="2400" spc="-6" dirty="0">
                <a:latin typeface="Calibri"/>
                <a:cs typeface="Calibri"/>
              </a:rPr>
              <a:t>change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6" dirty="0">
                <a:latin typeface="Calibri"/>
                <a:cs typeface="Calibri"/>
              </a:rPr>
              <a:t>LSP </a:t>
            </a:r>
            <a:r>
              <a:rPr sz="2400" spc="-11" dirty="0">
                <a:latin typeface="Calibri"/>
                <a:cs typeface="Calibri"/>
              </a:rPr>
              <a:t>vs. general</a:t>
            </a:r>
            <a:r>
              <a:rPr sz="2400" spc="-336" dirty="0">
                <a:latin typeface="Calibri"/>
                <a:cs typeface="Calibri"/>
              </a:rPr>
              <a:t> </a:t>
            </a:r>
            <a:r>
              <a:rPr sz="2400" spc="-6" dirty="0">
                <a:latin typeface="Calibri"/>
                <a:cs typeface="Calibri"/>
              </a:rPr>
              <a:t>language</a:t>
            </a:r>
            <a:endParaRPr sz="2400" dirty="0">
              <a:latin typeface="Calibri"/>
              <a:cs typeface="Calibri"/>
            </a:endParaRPr>
          </a:p>
          <a:p>
            <a:pPr marL="518206">
              <a:spcBef>
                <a:spcPts val="28"/>
              </a:spcBef>
            </a:pPr>
            <a:r>
              <a:rPr dirty="0">
                <a:latin typeface="Calibri"/>
                <a:cs typeface="Calibri"/>
              </a:rPr>
              <a:t>o </a:t>
            </a:r>
            <a:r>
              <a:rPr sz="2400" dirty="0">
                <a:latin typeface="Calibri"/>
                <a:cs typeface="Calibri"/>
              </a:rPr>
              <a:t>they </a:t>
            </a:r>
            <a:r>
              <a:rPr sz="2400" spc="-17" dirty="0">
                <a:latin typeface="Calibri"/>
                <a:cs typeface="Calibri"/>
              </a:rPr>
              <a:t>may </a:t>
            </a:r>
            <a:r>
              <a:rPr sz="2400" spc="-6" dirty="0">
                <a:latin typeface="Calibri"/>
                <a:cs typeface="Calibri"/>
              </a:rPr>
              <a:t>change </a:t>
            </a:r>
            <a:r>
              <a:rPr sz="2400" spc="-11" dirty="0">
                <a:latin typeface="Calibri"/>
                <a:cs typeface="Calibri"/>
              </a:rPr>
              <a:t>across </a:t>
            </a:r>
            <a:r>
              <a:rPr sz="2400" spc="-6" dirty="0">
                <a:latin typeface="Calibri"/>
                <a:cs typeface="Calibri"/>
              </a:rPr>
              <a:t>LSP</a:t>
            </a:r>
            <a:r>
              <a:rPr sz="2400" spc="-336" dirty="0">
                <a:latin typeface="Calibri"/>
                <a:cs typeface="Calibri"/>
              </a:rPr>
              <a:t> </a:t>
            </a:r>
            <a:r>
              <a:rPr sz="2400" spc="-6" dirty="0">
                <a:latin typeface="Calibri"/>
                <a:cs typeface="Calibri"/>
              </a:rPr>
              <a:t>domains</a:t>
            </a:r>
            <a:endParaRPr lang="it-IT" sz="2400" spc="-6" dirty="0">
              <a:latin typeface="Calibri"/>
              <a:cs typeface="Calibri"/>
            </a:endParaRPr>
          </a:p>
          <a:p>
            <a:pPr marL="518206">
              <a:spcBef>
                <a:spcPts val="28"/>
              </a:spcBef>
            </a:pPr>
            <a:endParaRPr lang="it-IT" sz="2400" spc="-6" dirty="0">
              <a:latin typeface="Calibri"/>
              <a:cs typeface="Calibri"/>
            </a:endParaRPr>
          </a:p>
          <a:p>
            <a:pPr marL="518206">
              <a:spcBef>
                <a:spcPts val="28"/>
              </a:spcBef>
            </a:pPr>
            <a:r>
              <a:rPr lang="it-IT" sz="3200" b="1" spc="-6" dirty="0">
                <a:latin typeface="Calibri"/>
                <a:cs typeface="Calibri"/>
              </a:rPr>
              <a:t>HOW DOES THE WORD “BORSA” COLLOCATE?</a:t>
            </a:r>
            <a:endParaRPr sz="32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39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001" y="2336800"/>
            <a:ext cx="9829800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4400" dirty="0">
                <a:uFill>
                  <a:solidFill>
                    <a:srgbClr val="000000"/>
                  </a:solidFill>
                </a:uFill>
              </a:rPr>
              <a:t>LINGUISTIC</a:t>
            </a:r>
            <a:br>
              <a:rPr lang="it-IT" sz="4400" dirty="0">
                <a:uFill>
                  <a:solidFill>
                    <a:srgbClr val="000000"/>
                  </a:solidFill>
                </a:uFill>
              </a:rPr>
            </a:br>
            <a:r>
              <a:rPr lang="it-IT" sz="4400" dirty="0">
                <a:uFill>
                  <a:solidFill>
                    <a:srgbClr val="000000"/>
                  </a:solidFill>
                </a:uFill>
              </a:rPr>
              <a:t>(AND </a:t>
            </a:r>
            <a:r>
              <a:rPr sz="4400" dirty="0">
                <a:uFill>
                  <a:solidFill>
                    <a:srgbClr val="000000"/>
                  </a:solidFill>
                </a:uFill>
              </a:rPr>
              <a:t>TRANSLATION</a:t>
            </a:r>
            <a:r>
              <a:rPr lang="it-IT" sz="4400" dirty="0">
                <a:uFill>
                  <a:solidFill>
                    <a:srgbClr val="000000"/>
                  </a:solidFill>
                </a:uFill>
              </a:rPr>
              <a:t>)</a:t>
            </a:r>
            <a:br>
              <a:rPr lang="it-IT" sz="4400" spc="114" dirty="0">
                <a:uFill>
                  <a:solidFill>
                    <a:srgbClr val="000000"/>
                  </a:solidFill>
                </a:uFill>
              </a:rPr>
            </a:br>
            <a:r>
              <a:rPr lang="it-IT" sz="4400" i="1" spc="-55" dirty="0">
                <a:uFill>
                  <a:solidFill>
                    <a:srgbClr val="000000"/>
                  </a:solidFill>
                </a:uFill>
              </a:rPr>
              <a:t>TOOLS</a:t>
            </a:r>
            <a:endParaRPr sz="4400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7740" y="1422400"/>
            <a:ext cx="8148319" cy="5961320"/>
          </a:xfrm>
          <a:prstGeom prst="rect">
            <a:avLst/>
          </a:prstGeom>
        </p:spPr>
        <p:txBody>
          <a:bodyPr vert="horz" wrap="square" lIns="0" tIns="28710" rIns="0" bIns="0" rtlCol="0">
            <a:spAutoFit/>
          </a:bodyPr>
          <a:lstStyle/>
          <a:p>
            <a:pPr marL="165266" marR="219887" indent="-151260">
              <a:lnSpc>
                <a:spcPts val="3165"/>
              </a:lnSpc>
              <a:spcBef>
                <a:spcPts val="225"/>
              </a:spcBef>
              <a:buFont typeface="Times New Roman"/>
              <a:buChar char="•"/>
              <a:tabLst>
                <a:tab pos="215686" algn="l"/>
              </a:tabLst>
            </a:pPr>
            <a:r>
              <a:rPr sz="2647" spc="-6" dirty="0">
                <a:latin typeface="Calibri"/>
                <a:cs typeface="Calibri"/>
              </a:rPr>
              <a:t>dictionaries </a:t>
            </a:r>
            <a:r>
              <a:rPr sz="2647" spc="-17" dirty="0">
                <a:latin typeface="Calibri"/>
                <a:cs typeface="Calibri"/>
              </a:rPr>
              <a:t>are </a:t>
            </a:r>
            <a:r>
              <a:rPr sz="2647" spc="-6" dirty="0">
                <a:latin typeface="Calibri"/>
                <a:cs typeface="Calibri"/>
              </a:rPr>
              <a:t>not </a:t>
            </a:r>
            <a:r>
              <a:rPr sz="2647" spc="-22" dirty="0">
                <a:latin typeface="Calibri"/>
                <a:cs typeface="Calibri"/>
              </a:rPr>
              <a:t>always</a:t>
            </a:r>
            <a:r>
              <a:rPr sz="2647" spc="-50" dirty="0">
                <a:latin typeface="Calibri"/>
                <a:cs typeface="Calibri"/>
              </a:rPr>
              <a:t> </a:t>
            </a:r>
            <a:r>
              <a:rPr sz="2647" spc="-11" dirty="0">
                <a:latin typeface="Calibri"/>
                <a:cs typeface="Calibri"/>
              </a:rPr>
              <a:t>sufficient</a:t>
            </a:r>
            <a:endParaRPr sz="2647" dirty="0">
              <a:latin typeface="Calibri"/>
              <a:cs typeface="Calibri"/>
            </a:endParaRPr>
          </a:p>
          <a:p>
            <a:pPr marL="182072" indent="-168067">
              <a:spcBef>
                <a:spcPts val="1566"/>
              </a:spcBef>
              <a:buSzPct val="95833"/>
              <a:buChar char="•"/>
              <a:tabLst>
                <a:tab pos="182773" algn="l"/>
              </a:tabLst>
            </a:pPr>
            <a:r>
              <a:rPr sz="2647" spc="-33" dirty="0">
                <a:latin typeface="Calibri"/>
                <a:cs typeface="Calibri"/>
              </a:rPr>
              <a:t>Translators </a:t>
            </a:r>
            <a:r>
              <a:rPr sz="2647" spc="-11" dirty="0">
                <a:latin typeface="Calibri"/>
                <a:cs typeface="Calibri"/>
              </a:rPr>
              <a:t>can </a:t>
            </a:r>
            <a:r>
              <a:rPr sz="2647" spc="-6" dirty="0">
                <a:latin typeface="Calibri"/>
                <a:cs typeface="Calibri"/>
              </a:rPr>
              <a:t>use </a:t>
            </a:r>
            <a:r>
              <a:rPr sz="2647" spc="-11" dirty="0">
                <a:latin typeface="Calibri"/>
                <a:cs typeface="Calibri"/>
              </a:rPr>
              <a:t>search </a:t>
            </a:r>
            <a:r>
              <a:rPr sz="2647" dirty="0">
                <a:latin typeface="Calibri"/>
                <a:cs typeface="Calibri"/>
              </a:rPr>
              <a:t>engines </a:t>
            </a:r>
            <a:r>
              <a:rPr sz="2647" spc="-17" dirty="0">
                <a:latin typeface="Calibri"/>
                <a:cs typeface="Calibri"/>
              </a:rPr>
              <a:t>to </a:t>
            </a:r>
            <a:r>
              <a:rPr sz="2647" spc="-6" dirty="0">
                <a:latin typeface="Calibri"/>
                <a:cs typeface="Calibri"/>
              </a:rPr>
              <a:t>find/verify </a:t>
            </a:r>
            <a:r>
              <a:rPr sz="2647" spc="-11" dirty="0">
                <a:latin typeface="Calibri"/>
                <a:cs typeface="Calibri"/>
              </a:rPr>
              <a:t>two </a:t>
            </a:r>
            <a:r>
              <a:rPr sz="2647" dirty="0">
                <a:latin typeface="Calibri"/>
                <a:cs typeface="Calibri"/>
              </a:rPr>
              <a:t>kinds </a:t>
            </a:r>
            <a:r>
              <a:rPr sz="2647" spc="-11" dirty="0">
                <a:latin typeface="Calibri"/>
                <a:cs typeface="Calibri"/>
              </a:rPr>
              <a:t>of</a:t>
            </a:r>
            <a:r>
              <a:rPr sz="2647" spc="6" dirty="0">
                <a:latin typeface="Calibri"/>
                <a:cs typeface="Calibri"/>
              </a:rPr>
              <a:t> </a:t>
            </a:r>
            <a:r>
              <a:rPr sz="2647" dirty="0">
                <a:latin typeface="Calibri"/>
                <a:cs typeface="Calibri"/>
              </a:rPr>
              <a:t>things</a:t>
            </a:r>
          </a:p>
          <a:p>
            <a:pPr marL="518206">
              <a:spcBef>
                <a:spcPts val="1478"/>
              </a:spcBef>
            </a:pPr>
            <a:r>
              <a:rPr sz="1820" dirty="0">
                <a:latin typeface="Calibri"/>
                <a:cs typeface="Calibri"/>
              </a:rPr>
              <a:t>o </a:t>
            </a:r>
            <a:r>
              <a:rPr sz="2426" spc="-11" dirty="0">
                <a:latin typeface="Calibri"/>
                <a:cs typeface="Calibri"/>
              </a:rPr>
              <a:t>facts, </a:t>
            </a:r>
            <a:r>
              <a:rPr sz="2426" spc="-6" dirty="0">
                <a:latin typeface="Calibri"/>
                <a:cs typeface="Calibri"/>
              </a:rPr>
              <a:t>pieces of </a:t>
            </a:r>
            <a:r>
              <a:rPr sz="2426" spc="-11" dirty="0">
                <a:latin typeface="Calibri"/>
                <a:cs typeface="Calibri"/>
              </a:rPr>
              <a:t>information, </a:t>
            </a:r>
            <a:r>
              <a:rPr sz="2426" spc="-6" dirty="0">
                <a:latin typeface="Calibri"/>
                <a:cs typeface="Calibri"/>
              </a:rPr>
              <a:t>knowledge (as an</a:t>
            </a:r>
            <a:r>
              <a:rPr sz="2426" spc="-187" dirty="0">
                <a:latin typeface="Calibri"/>
                <a:cs typeface="Calibri"/>
              </a:rPr>
              <a:t> </a:t>
            </a:r>
            <a:r>
              <a:rPr sz="2426" spc="-17" dirty="0">
                <a:latin typeface="Calibri"/>
                <a:cs typeface="Calibri"/>
              </a:rPr>
              <a:t>“encyclopaedia”)</a:t>
            </a:r>
            <a:endParaRPr sz="2426" dirty="0">
              <a:latin typeface="Calibri"/>
              <a:cs typeface="Calibri"/>
            </a:endParaRPr>
          </a:p>
          <a:p>
            <a:pPr marL="518206">
              <a:spcBef>
                <a:spcPts val="662"/>
              </a:spcBef>
            </a:pPr>
            <a:r>
              <a:rPr sz="1820" dirty="0">
                <a:latin typeface="Calibri"/>
                <a:cs typeface="Calibri"/>
              </a:rPr>
              <a:t>o </a:t>
            </a:r>
            <a:r>
              <a:rPr sz="2426" spc="-17" dirty="0">
                <a:latin typeface="Calibri"/>
                <a:cs typeface="Calibri"/>
              </a:rPr>
              <a:t>words, </a:t>
            </a:r>
            <a:r>
              <a:rPr sz="2426" spc="-11" dirty="0">
                <a:latin typeface="Calibri"/>
                <a:cs typeface="Calibri"/>
              </a:rPr>
              <a:t>terms, phrases, expressions, instances </a:t>
            </a:r>
            <a:r>
              <a:rPr sz="2426" spc="-6" dirty="0">
                <a:latin typeface="Calibri"/>
                <a:cs typeface="Calibri"/>
              </a:rPr>
              <a:t>of language</a:t>
            </a:r>
            <a:r>
              <a:rPr sz="2426" spc="-160" dirty="0">
                <a:latin typeface="Calibri"/>
                <a:cs typeface="Calibri"/>
              </a:rPr>
              <a:t> </a:t>
            </a:r>
            <a:r>
              <a:rPr sz="2426" spc="-6" dirty="0">
                <a:latin typeface="Calibri"/>
                <a:cs typeface="Calibri"/>
              </a:rPr>
              <a:t>use</a:t>
            </a:r>
            <a:endParaRPr sz="2426" dirty="0">
              <a:latin typeface="Calibri"/>
              <a:cs typeface="Calibri"/>
            </a:endParaRPr>
          </a:p>
          <a:p>
            <a:pPr marL="182072" indent="-168067">
              <a:spcBef>
                <a:spcPts val="1560"/>
              </a:spcBef>
              <a:buSzPct val="95833"/>
              <a:buChar char="•"/>
              <a:tabLst>
                <a:tab pos="182773" algn="l"/>
              </a:tabLst>
            </a:pPr>
            <a:r>
              <a:rPr sz="2647" spc="-50" dirty="0">
                <a:latin typeface="Calibri"/>
                <a:cs typeface="Calibri"/>
              </a:rPr>
              <a:t>We </a:t>
            </a:r>
            <a:r>
              <a:rPr sz="2647" spc="-17" dirty="0">
                <a:latin typeface="Calibri"/>
                <a:cs typeface="Calibri"/>
              </a:rPr>
              <a:t>extract </a:t>
            </a:r>
            <a:r>
              <a:rPr sz="2647" spc="-11" dirty="0">
                <a:latin typeface="Calibri"/>
                <a:cs typeface="Calibri"/>
              </a:rPr>
              <a:t>examples </a:t>
            </a:r>
            <a:r>
              <a:rPr sz="2647" spc="-6" dirty="0">
                <a:latin typeface="Calibri"/>
                <a:cs typeface="Calibri"/>
              </a:rPr>
              <a:t>of </a:t>
            </a:r>
            <a:r>
              <a:rPr sz="2647" spc="-11" dirty="0">
                <a:latin typeface="Calibri"/>
                <a:cs typeface="Calibri"/>
              </a:rPr>
              <a:t>real </a:t>
            </a:r>
            <a:r>
              <a:rPr sz="2647" spc="-6" dirty="0">
                <a:latin typeface="Calibri"/>
                <a:cs typeface="Calibri"/>
              </a:rPr>
              <a:t>language </a:t>
            </a:r>
            <a:r>
              <a:rPr sz="2647" dirty="0">
                <a:latin typeface="Calibri"/>
                <a:cs typeface="Calibri"/>
              </a:rPr>
              <a:t>in </a:t>
            </a:r>
            <a:r>
              <a:rPr sz="2647" spc="-6" dirty="0">
                <a:latin typeface="Calibri"/>
                <a:cs typeface="Calibri"/>
              </a:rPr>
              <a:t>use, </a:t>
            </a:r>
            <a:r>
              <a:rPr sz="2647" dirty="0">
                <a:latin typeface="Calibri"/>
                <a:cs typeface="Calibri"/>
              </a:rPr>
              <a:t>which </a:t>
            </a:r>
            <a:r>
              <a:rPr sz="2647" spc="-17" dirty="0">
                <a:latin typeface="Calibri"/>
                <a:cs typeface="Calibri"/>
              </a:rPr>
              <a:t>we </a:t>
            </a:r>
            <a:r>
              <a:rPr sz="2647" spc="-11" dirty="0">
                <a:latin typeface="Calibri"/>
                <a:cs typeface="Calibri"/>
              </a:rPr>
              <a:t>can </a:t>
            </a:r>
            <a:r>
              <a:rPr sz="2647" spc="-6" dirty="0">
                <a:latin typeface="Calibri"/>
                <a:cs typeface="Calibri"/>
              </a:rPr>
              <a:t>analyse</a:t>
            </a:r>
            <a:r>
              <a:rPr sz="2647" spc="28" dirty="0">
                <a:latin typeface="Calibri"/>
                <a:cs typeface="Calibri"/>
              </a:rPr>
              <a:t> </a:t>
            </a:r>
            <a:r>
              <a:rPr sz="2647" spc="-28" dirty="0">
                <a:latin typeface="Calibri"/>
                <a:cs typeface="Calibri"/>
              </a:rPr>
              <a:t>to</a:t>
            </a:r>
            <a:r>
              <a:rPr lang="it-IT" sz="2647" dirty="0">
                <a:latin typeface="Calibri"/>
                <a:cs typeface="Calibri"/>
              </a:rPr>
              <a:t> </a:t>
            </a:r>
            <a:r>
              <a:rPr sz="2647" spc="-22" dirty="0">
                <a:latin typeface="Calibri"/>
                <a:cs typeface="Calibri"/>
              </a:rPr>
              <a:t>infer </a:t>
            </a:r>
            <a:r>
              <a:rPr sz="2647" spc="-11" dirty="0">
                <a:latin typeface="Calibri"/>
                <a:cs typeface="Calibri"/>
              </a:rPr>
              <a:t>repeated, common </a:t>
            </a:r>
            <a:r>
              <a:rPr sz="2647" spc="-6" dirty="0">
                <a:latin typeface="Calibri"/>
                <a:cs typeface="Calibri"/>
              </a:rPr>
              <a:t>or typical linguistic</a:t>
            </a:r>
            <a:r>
              <a:rPr sz="2647" spc="-39" dirty="0">
                <a:latin typeface="Calibri"/>
                <a:cs typeface="Calibri"/>
              </a:rPr>
              <a:t> </a:t>
            </a:r>
            <a:r>
              <a:rPr sz="2647" spc="-11" dirty="0">
                <a:latin typeface="Calibri"/>
                <a:cs typeface="Calibri"/>
              </a:rPr>
              <a:t>behaviour</a:t>
            </a:r>
            <a:endParaRPr sz="2647" dirty="0">
              <a:latin typeface="Calibri"/>
              <a:cs typeface="Calibri"/>
            </a:endParaRPr>
          </a:p>
          <a:p>
            <a:pPr marL="518206" marR="205181" lvl="1">
              <a:spcBef>
                <a:spcPts val="684"/>
              </a:spcBef>
              <a:buChar char="•"/>
              <a:tabLst>
                <a:tab pos="743695" algn="l"/>
              </a:tabLst>
            </a:pPr>
            <a:r>
              <a:rPr sz="2426" dirty="0">
                <a:latin typeface="Calibri"/>
                <a:cs typeface="Calibri"/>
              </a:rPr>
              <a:t>e.g. </a:t>
            </a:r>
            <a:r>
              <a:rPr sz="2426" spc="-11" dirty="0">
                <a:latin typeface="Calibri"/>
                <a:cs typeface="Calibri"/>
              </a:rPr>
              <a:t>we </a:t>
            </a:r>
            <a:r>
              <a:rPr sz="2426" spc="-17" dirty="0">
                <a:latin typeface="Calibri"/>
                <a:cs typeface="Calibri"/>
              </a:rPr>
              <a:t>can </a:t>
            </a:r>
            <a:r>
              <a:rPr sz="2426" spc="-6" dirty="0">
                <a:latin typeface="Calibri"/>
                <a:cs typeface="Calibri"/>
              </a:rPr>
              <a:t>use the </a:t>
            </a:r>
            <a:r>
              <a:rPr sz="2426" spc="-11" dirty="0">
                <a:latin typeface="Calibri"/>
                <a:cs typeface="Calibri"/>
              </a:rPr>
              <a:t>Internet </a:t>
            </a:r>
            <a:r>
              <a:rPr sz="2426" spc="-6" dirty="0">
                <a:latin typeface="Calibri"/>
                <a:cs typeface="Calibri"/>
              </a:rPr>
              <a:t>via a </a:t>
            </a:r>
            <a:r>
              <a:rPr sz="2426" spc="-11" dirty="0">
                <a:latin typeface="Calibri"/>
                <a:cs typeface="Calibri"/>
              </a:rPr>
              <a:t>search </a:t>
            </a:r>
            <a:r>
              <a:rPr sz="2426" spc="-6" dirty="0">
                <a:latin typeface="Calibri"/>
                <a:cs typeface="Calibri"/>
              </a:rPr>
              <a:t>engine </a:t>
            </a:r>
            <a:r>
              <a:rPr sz="2426" spc="-22" dirty="0">
                <a:latin typeface="Calibri"/>
                <a:cs typeface="Calibri"/>
              </a:rPr>
              <a:t>to </a:t>
            </a:r>
            <a:r>
              <a:rPr sz="2426" spc="-6" dirty="0">
                <a:latin typeface="Calibri"/>
                <a:cs typeface="Calibri"/>
              </a:rPr>
              <a:t>look </a:t>
            </a:r>
            <a:r>
              <a:rPr sz="2426" spc="-22" dirty="0">
                <a:latin typeface="Calibri"/>
                <a:cs typeface="Calibri"/>
              </a:rPr>
              <a:t>for </a:t>
            </a:r>
            <a:r>
              <a:rPr sz="2426" spc="-17" dirty="0">
                <a:latin typeface="Calibri"/>
                <a:cs typeface="Calibri"/>
              </a:rPr>
              <a:t>patterns </a:t>
            </a:r>
            <a:r>
              <a:rPr sz="2426" spc="-6" dirty="0">
                <a:latin typeface="Calibri"/>
                <a:cs typeface="Calibri"/>
              </a:rPr>
              <a:t>and  regularities </a:t>
            </a:r>
            <a:endParaRPr lang="it-IT" sz="2426" spc="-6" dirty="0">
              <a:latin typeface="Calibri"/>
              <a:cs typeface="Calibri"/>
            </a:endParaRPr>
          </a:p>
          <a:p>
            <a:pPr marL="518206" marR="205181" lvl="1">
              <a:spcBef>
                <a:spcPts val="684"/>
              </a:spcBef>
              <a:buChar char="•"/>
              <a:tabLst>
                <a:tab pos="743695" algn="l"/>
              </a:tabLst>
            </a:pPr>
            <a:endParaRPr lang="it-IT" sz="2426" spc="-6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3395" y="708759"/>
            <a:ext cx="6011906" cy="557239"/>
          </a:xfrm>
          <a:prstGeom prst="rect">
            <a:avLst/>
          </a:prstGeom>
        </p:spPr>
        <p:txBody>
          <a:bodyPr vert="horz" wrap="square" lIns="0" tIns="14005" rIns="0" bIns="0" rtlCol="0">
            <a:spAutoFit/>
          </a:bodyPr>
          <a:lstStyle/>
          <a:p>
            <a:pPr marL="14006">
              <a:spcBef>
                <a:spcPts val="110"/>
              </a:spcBef>
            </a:pPr>
            <a:r>
              <a:rPr sz="3529" spc="-116" dirty="0"/>
              <a:t>’s </a:t>
            </a:r>
            <a:r>
              <a:rPr sz="3529" dirty="0"/>
              <a:t>a </a:t>
            </a:r>
            <a:r>
              <a:rPr sz="3529" spc="-39" dirty="0"/>
              <a:t>translator’s </a:t>
            </a:r>
            <a:r>
              <a:rPr sz="3529" spc="-28" dirty="0"/>
              <a:t>best</a:t>
            </a:r>
            <a:r>
              <a:rPr sz="3529" spc="-126" dirty="0"/>
              <a:t> </a:t>
            </a:r>
            <a:r>
              <a:rPr sz="3529" spc="-17" dirty="0"/>
              <a:t>friend</a:t>
            </a:r>
            <a:endParaRPr sz="3529" dirty="0"/>
          </a:p>
        </p:txBody>
      </p:sp>
      <p:sp>
        <p:nvSpPr>
          <p:cNvPr id="4" name="object 4"/>
          <p:cNvSpPr/>
          <p:nvPr/>
        </p:nvSpPr>
        <p:spPr>
          <a:xfrm>
            <a:off x="1079500" y="736600"/>
            <a:ext cx="1445345" cy="5293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1529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02846" y="836675"/>
            <a:ext cx="6762115" cy="1007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GOOGLE</a:t>
            </a:r>
            <a:r>
              <a:rPr spc="-120" dirty="0"/>
              <a:t> </a:t>
            </a:r>
            <a:r>
              <a:rPr dirty="0"/>
              <a:t>FOR</a:t>
            </a:r>
            <a:r>
              <a:rPr spc="-114" dirty="0"/>
              <a:t> </a:t>
            </a:r>
            <a:r>
              <a:rPr spc="-10" dirty="0"/>
              <a:t>COLLOCATIONS</a:t>
            </a: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dirty="0"/>
              <a:t>(when</a:t>
            </a:r>
            <a:r>
              <a:rPr spc="-80" dirty="0"/>
              <a:t> </a:t>
            </a:r>
            <a:r>
              <a:rPr dirty="0"/>
              <a:t>you</a:t>
            </a:r>
            <a:r>
              <a:rPr spc="-80" dirty="0"/>
              <a:t> </a:t>
            </a:r>
            <a:r>
              <a:rPr u="heavy" dirty="0">
                <a:uFill>
                  <a:solidFill>
                    <a:srgbClr val="000000"/>
                  </a:solidFill>
                </a:uFill>
              </a:rPr>
              <a:t>know</a:t>
            </a:r>
            <a:r>
              <a:rPr spc="-75" dirty="0"/>
              <a:t> </a:t>
            </a:r>
            <a:r>
              <a:rPr dirty="0"/>
              <a:t>the</a:t>
            </a:r>
            <a:r>
              <a:rPr spc="-75" dirty="0"/>
              <a:t> </a:t>
            </a:r>
            <a:r>
              <a:rPr dirty="0"/>
              <a:t>exact</a:t>
            </a:r>
            <a:r>
              <a:rPr spc="-75" dirty="0"/>
              <a:t> </a:t>
            </a:r>
            <a:r>
              <a:rPr spc="60" dirty="0"/>
              <a:t>term/quote)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998358" y="2691931"/>
            <a:ext cx="7771130" cy="4156075"/>
            <a:chOff x="998358" y="2691931"/>
            <a:chExt cx="7771130" cy="41560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7883" y="2701456"/>
              <a:ext cx="7752043" cy="413666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03120" y="2696693"/>
              <a:ext cx="7761605" cy="4146550"/>
            </a:xfrm>
            <a:custGeom>
              <a:avLst/>
              <a:gdLst/>
              <a:ahLst/>
              <a:cxnLst/>
              <a:rect l="l" t="t" r="r" b="b"/>
              <a:pathLst>
                <a:path w="7761605" h="4146550">
                  <a:moveTo>
                    <a:pt x="0" y="0"/>
                  </a:moveTo>
                  <a:lnTo>
                    <a:pt x="7761569" y="0"/>
                  </a:lnTo>
                  <a:lnTo>
                    <a:pt x="7761569" y="4146192"/>
                  </a:lnTo>
                  <a:lnTo>
                    <a:pt x="0" y="414619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02846" y="836675"/>
            <a:ext cx="6762115" cy="1007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GOOGLE</a:t>
            </a:r>
            <a:r>
              <a:rPr spc="-120" dirty="0"/>
              <a:t> </a:t>
            </a:r>
            <a:r>
              <a:rPr dirty="0"/>
              <a:t>FOR</a:t>
            </a:r>
            <a:r>
              <a:rPr spc="-114" dirty="0"/>
              <a:t> </a:t>
            </a:r>
            <a:r>
              <a:rPr spc="-10" dirty="0"/>
              <a:t>COLLOCATIONS</a:t>
            </a: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dirty="0"/>
              <a:t>(when</a:t>
            </a:r>
            <a:r>
              <a:rPr spc="-80" dirty="0"/>
              <a:t> </a:t>
            </a:r>
            <a:r>
              <a:rPr dirty="0"/>
              <a:t>you</a:t>
            </a:r>
            <a:r>
              <a:rPr spc="-80" dirty="0"/>
              <a:t> </a:t>
            </a:r>
            <a:r>
              <a:rPr u="heavy" dirty="0">
                <a:uFill>
                  <a:solidFill>
                    <a:srgbClr val="000000"/>
                  </a:solidFill>
                </a:uFill>
              </a:rPr>
              <a:t>know</a:t>
            </a:r>
            <a:r>
              <a:rPr spc="-75" dirty="0"/>
              <a:t> </a:t>
            </a:r>
            <a:r>
              <a:rPr dirty="0"/>
              <a:t>the</a:t>
            </a:r>
            <a:r>
              <a:rPr spc="-75" dirty="0"/>
              <a:t> </a:t>
            </a:r>
            <a:r>
              <a:rPr dirty="0"/>
              <a:t>exact</a:t>
            </a:r>
            <a:r>
              <a:rPr spc="-75" dirty="0"/>
              <a:t> </a:t>
            </a:r>
            <a:r>
              <a:rPr spc="60" dirty="0"/>
              <a:t>term/quote)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DF7C59D-060C-F32E-7833-9F0B3097E5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14"/>
          <a:stretch/>
        </p:blipFill>
        <p:spPr>
          <a:xfrm>
            <a:off x="469900" y="2908300"/>
            <a:ext cx="9389137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330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5071" y="836675"/>
            <a:ext cx="7757795" cy="1007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GOOGLE</a:t>
            </a:r>
            <a:r>
              <a:rPr spc="-120" dirty="0"/>
              <a:t> </a:t>
            </a:r>
            <a:r>
              <a:rPr dirty="0"/>
              <a:t>FOR</a:t>
            </a:r>
            <a:r>
              <a:rPr spc="-114" dirty="0"/>
              <a:t> </a:t>
            </a:r>
            <a:r>
              <a:rPr spc="-10" dirty="0"/>
              <a:t>COLLOCATIONS</a:t>
            </a: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dirty="0"/>
              <a:t>(when</a:t>
            </a:r>
            <a:r>
              <a:rPr spc="-100" dirty="0"/>
              <a:t> </a:t>
            </a:r>
            <a:r>
              <a:rPr dirty="0"/>
              <a:t>you</a:t>
            </a:r>
            <a:r>
              <a:rPr spc="-95" dirty="0"/>
              <a:t> </a:t>
            </a:r>
            <a:r>
              <a:rPr u="heavy" spc="-25" dirty="0">
                <a:uFill>
                  <a:solidFill>
                    <a:srgbClr val="000000"/>
                  </a:solidFill>
                </a:uFill>
              </a:rPr>
              <a:t>don’t</a:t>
            </a:r>
            <a:r>
              <a:rPr spc="-85" dirty="0"/>
              <a:t> </a:t>
            </a:r>
            <a:r>
              <a:rPr dirty="0"/>
              <a:t>know</a:t>
            </a:r>
            <a:r>
              <a:rPr spc="-95" dirty="0"/>
              <a:t> </a:t>
            </a:r>
            <a:r>
              <a:rPr dirty="0"/>
              <a:t>the</a:t>
            </a:r>
            <a:r>
              <a:rPr spc="-85" dirty="0"/>
              <a:t> </a:t>
            </a:r>
            <a:r>
              <a:rPr dirty="0"/>
              <a:t>exact</a:t>
            </a:r>
            <a:r>
              <a:rPr spc="-90" dirty="0"/>
              <a:t> </a:t>
            </a:r>
            <a:r>
              <a:rPr spc="60" dirty="0"/>
              <a:t>term/quote)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59435" y="2213203"/>
            <a:ext cx="7739380" cy="4320540"/>
            <a:chOff x="1259435" y="2213203"/>
            <a:chExt cx="7739380" cy="43205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9435" y="2213203"/>
              <a:ext cx="7738790" cy="432011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9435" y="3432175"/>
              <a:ext cx="1725063" cy="11556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75162" y="3629025"/>
              <a:ext cx="1252936" cy="115569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254673" y="2208441"/>
            <a:ext cx="7748905" cy="433006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Times New Roman"/>
              <a:cs typeface="Times New Roman"/>
            </a:endParaRPr>
          </a:p>
          <a:p>
            <a:pPr marL="73025" algn="ctr">
              <a:lnSpc>
                <a:spcPct val="100000"/>
              </a:lnSpc>
              <a:tabLst>
                <a:tab pos="4230370" algn="l"/>
              </a:tabLst>
            </a:pPr>
            <a:r>
              <a:rPr sz="2800" b="1" spc="-50" dirty="0">
                <a:latin typeface="Arial"/>
                <a:cs typeface="Arial"/>
              </a:rPr>
              <a:t>“</a:t>
            </a:r>
            <a:r>
              <a:rPr sz="2800" b="1" dirty="0">
                <a:latin typeface="Arial"/>
                <a:cs typeface="Arial"/>
              </a:rPr>
              <a:t>	</a:t>
            </a:r>
            <a:r>
              <a:rPr sz="4200" b="1" spc="-75" baseline="-1984" dirty="0">
                <a:latin typeface="Arial"/>
                <a:cs typeface="Arial"/>
              </a:rPr>
              <a:t>”</a:t>
            </a:r>
            <a:endParaRPr sz="4200" baseline="-1984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FD34FFB8-4A73-5463-AEA3-DEDF9BD1CC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4" y="0"/>
            <a:ext cx="10085944" cy="75692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2077846-9932-20B9-A700-21A4E440352D}"/>
              </a:ext>
            </a:extLst>
          </p:cNvPr>
          <p:cNvSpPr txBox="1"/>
          <p:nvPr/>
        </p:nvSpPr>
        <p:spPr>
          <a:xfrm>
            <a:off x="6413500" y="3251200"/>
            <a:ext cx="3352800" cy="138499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</a:rPr>
              <a:t>Quale aggettivo «funziona» con ‘gamma’?</a:t>
            </a:r>
          </a:p>
        </p:txBody>
      </p:sp>
    </p:spTree>
    <p:extLst>
      <p:ext uri="{BB962C8B-B14F-4D97-AF65-F5344CB8AC3E}">
        <p14:creationId xmlns:p14="http://schemas.microsoft.com/office/powerpoint/2010/main" val="2625138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88828" y="1930908"/>
            <a:ext cx="6264275" cy="2320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47645" algn="l"/>
              </a:tabLst>
            </a:pPr>
            <a:r>
              <a:rPr sz="3800" b="1" spc="-80" dirty="0">
                <a:latin typeface="Times New Roman"/>
                <a:cs typeface="Times New Roman"/>
              </a:rPr>
              <a:t>Sub-</a:t>
            </a:r>
            <a:r>
              <a:rPr sz="3800" b="1" dirty="0">
                <a:latin typeface="Times New Roman"/>
                <a:cs typeface="Times New Roman"/>
              </a:rPr>
              <a:t>fields</a:t>
            </a:r>
            <a:r>
              <a:rPr sz="3800" b="1" spc="-75" dirty="0">
                <a:latin typeface="Times New Roman"/>
                <a:cs typeface="Times New Roman"/>
              </a:rPr>
              <a:t> </a:t>
            </a:r>
            <a:r>
              <a:rPr sz="3800" b="1" spc="-25" dirty="0">
                <a:latin typeface="Times New Roman"/>
                <a:cs typeface="Times New Roman"/>
              </a:rPr>
              <a:t>of</a:t>
            </a:r>
            <a:r>
              <a:rPr sz="3800" b="1" dirty="0">
                <a:latin typeface="Times New Roman"/>
                <a:cs typeface="Times New Roman"/>
              </a:rPr>
              <a:t>	</a:t>
            </a:r>
            <a:r>
              <a:rPr sz="3800" b="1" spc="-10" dirty="0">
                <a:latin typeface="Times New Roman"/>
                <a:cs typeface="Times New Roman"/>
              </a:rPr>
              <a:t>Linguistics:</a:t>
            </a:r>
            <a:endParaRPr sz="3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750">
              <a:latin typeface="Times New Roman"/>
              <a:cs typeface="Times New Roman"/>
            </a:endParaRPr>
          </a:p>
          <a:p>
            <a:pPr marL="443230" indent="-430530">
              <a:lnSpc>
                <a:spcPct val="100000"/>
              </a:lnSpc>
              <a:buFont typeface="Arial"/>
              <a:buChar char="•"/>
              <a:tabLst>
                <a:tab pos="443230" algn="l"/>
                <a:tab pos="443865" algn="l"/>
                <a:tab pos="4980940" algn="l"/>
              </a:tabLst>
            </a:pPr>
            <a:r>
              <a:rPr sz="3800" spc="-35" dirty="0">
                <a:latin typeface="Times New Roman"/>
                <a:cs typeface="Times New Roman"/>
              </a:rPr>
              <a:t>MORPHOLOGY:</a:t>
            </a:r>
            <a:r>
              <a:rPr sz="3800" spc="-170" dirty="0">
                <a:latin typeface="Times New Roman"/>
                <a:cs typeface="Times New Roman"/>
              </a:rPr>
              <a:t> </a:t>
            </a:r>
            <a:r>
              <a:rPr sz="3800" spc="-25" dirty="0">
                <a:latin typeface="Times New Roman"/>
                <a:cs typeface="Times New Roman"/>
              </a:rPr>
              <a:t>Ch</a:t>
            </a:r>
            <a:r>
              <a:rPr sz="3800" spc="-25" dirty="0">
                <a:latin typeface="Arial"/>
                <a:cs typeface="Arial"/>
              </a:rPr>
              <a:t>.</a:t>
            </a:r>
            <a:r>
              <a:rPr sz="3800" dirty="0">
                <a:latin typeface="Arial"/>
                <a:cs typeface="Arial"/>
              </a:rPr>
              <a:t>	14-</a:t>
            </a:r>
            <a:r>
              <a:rPr sz="3800" spc="-25" dirty="0">
                <a:latin typeface="Arial"/>
                <a:cs typeface="Arial"/>
              </a:rPr>
              <a:t>15</a:t>
            </a:r>
            <a:endParaRPr sz="3800">
              <a:latin typeface="Arial"/>
              <a:cs typeface="Arial"/>
            </a:endParaRPr>
          </a:p>
          <a:p>
            <a:pPr marL="443230" indent="-430530">
              <a:lnSpc>
                <a:spcPct val="100000"/>
              </a:lnSpc>
              <a:spcBef>
                <a:spcPts val="50"/>
              </a:spcBef>
              <a:buFont typeface="Arial"/>
              <a:buChar char="•"/>
              <a:tabLst>
                <a:tab pos="443230" algn="l"/>
                <a:tab pos="443865" algn="l"/>
              </a:tabLst>
            </a:pPr>
            <a:r>
              <a:rPr sz="3800" spc="-160" dirty="0">
                <a:latin typeface="Times New Roman"/>
                <a:cs typeface="Times New Roman"/>
              </a:rPr>
              <a:t>SYNTAX:</a:t>
            </a:r>
            <a:r>
              <a:rPr sz="3800" spc="-80" dirty="0">
                <a:latin typeface="Times New Roman"/>
                <a:cs typeface="Times New Roman"/>
              </a:rPr>
              <a:t> </a:t>
            </a:r>
            <a:r>
              <a:rPr sz="3800" spc="-20" dirty="0">
                <a:latin typeface="Times New Roman"/>
                <a:cs typeface="Times New Roman"/>
              </a:rPr>
              <a:t>Ch.</a:t>
            </a:r>
            <a:r>
              <a:rPr sz="3800" spc="-175" dirty="0">
                <a:latin typeface="Times New Roman"/>
                <a:cs typeface="Times New Roman"/>
              </a:rPr>
              <a:t> </a:t>
            </a:r>
            <a:r>
              <a:rPr sz="3800" spc="-25" dirty="0">
                <a:latin typeface="Times New Roman"/>
                <a:cs typeface="Times New Roman"/>
              </a:rPr>
              <a:t>16</a:t>
            </a:r>
            <a:endParaRPr sz="3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1516" rIns="0" bIns="0" rtlCol="0">
            <a:spAutoFit/>
          </a:bodyPr>
          <a:lstStyle/>
          <a:p>
            <a:pPr marL="23495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SYNTAX/ADJECTIVES:</a:t>
            </a:r>
            <a:r>
              <a:rPr spc="-45" dirty="0"/>
              <a:t> </a:t>
            </a:r>
            <a:r>
              <a:rPr dirty="0"/>
              <a:t>WHICH</a:t>
            </a:r>
            <a:r>
              <a:rPr spc="-45" dirty="0"/>
              <a:t> </a:t>
            </a:r>
            <a:r>
              <a:rPr spc="-10" dirty="0"/>
              <a:t>ORDER?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837588" y="1400393"/>
            <a:ext cx="6624320" cy="5560695"/>
            <a:chOff x="1837588" y="1400393"/>
            <a:chExt cx="6624320" cy="55606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47113" y="1409918"/>
              <a:ext cx="6604709" cy="554141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842351" y="1405156"/>
              <a:ext cx="6614795" cy="5551170"/>
            </a:xfrm>
            <a:custGeom>
              <a:avLst/>
              <a:gdLst/>
              <a:ahLst/>
              <a:cxnLst/>
              <a:rect l="l" t="t" r="r" b="b"/>
              <a:pathLst>
                <a:path w="6614795" h="5551170">
                  <a:moveTo>
                    <a:pt x="0" y="0"/>
                  </a:moveTo>
                  <a:lnTo>
                    <a:pt x="6614235" y="0"/>
                  </a:lnTo>
                  <a:lnTo>
                    <a:pt x="6614235" y="5550936"/>
                  </a:lnTo>
                  <a:lnTo>
                    <a:pt x="0" y="555093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1516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SYNTAX/ADJECTIVES:</a:t>
            </a:r>
            <a:r>
              <a:rPr spc="-45" dirty="0"/>
              <a:t> </a:t>
            </a:r>
            <a:r>
              <a:rPr dirty="0"/>
              <a:t>WHICH</a:t>
            </a:r>
            <a:r>
              <a:rPr spc="-45" dirty="0"/>
              <a:t> </a:t>
            </a:r>
            <a:r>
              <a:rPr spc="-10" dirty="0"/>
              <a:t>ORDER?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41349" y="2263140"/>
            <a:ext cx="8110220" cy="343344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469265" marR="5080" indent="-457200">
              <a:lnSpc>
                <a:spcPts val="3790"/>
              </a:lnSpc>
              <a:spcBef>
                <a:spcPts val="26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20" dirty="0">
                <a:latin typeface="Times New Roman"/>
                <a:cs typeface="Times New Roman"/>
              </a:rPr>
              <a:t>opinion,</a:t>
            </a:r>
            <a:r>
              <a:rPr sz="3200" spc="-180" dirty="0">
                <a:latin typeface="Times New Roman"/>
                <a:cs typeface="Times New Roman"/>
              </a:rPr>
              <a:t> </a:t>
            </a:r>
            <a:r>
              <a:rPr sz="3200" spc="-90" dirty="0">
                <a:latin typeface="Times New Roman"/>
                <a:cs typeface="Times New Roman"/>
              </a:rPr>
              <a:t>size,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100" dirty="0">
                <a:latin typeface="Times New Roman"/>
                <a:cs typeface="Times New Roman"/>
              </a:rPr>
              <a:t>age, </a:t>
            </a:r>
            <a:r>
              <a:rPr sz="3200" spc="-40" dirty="0">
                <a:latin typeface="Times New Roman"/>
                <a:cs typeface="Times New Roman"/>
              </a:rPr>
              <a:t>shape,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colour,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origin,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material, </a:t>
            </a:r>
            <a:r>
              <a:rPr sz="3200" spc="-10" dirty="0">
                <a:latin typeface="Times New Roman"/>
                <a:cs typeface="Times New Roman"/>
              </a:rPr>
              <a:t>purpose.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245" dirty="0">
                <a:latin typeface="Times New Roman"/>
                <a:cs typeface="Times New Roman"/>
              </a:rPr>
              <a:t>My</a:t>
            </a:r>
            <a:r>
              <a:rPr sz="3200" dirty="0">
                <a:latin typeface="Times New Roman"/>
                <a:cs typeface="Times New Roman"/>
              </a:rPr>
              <a:t> Greek</a:t>
            </a:r>
            <a:r>
              <a:rPr sz="3200" spc="-2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Fat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155" dirty="0">
                <a:latin typeface="Times New Roman"/>
                <a:cs typeface="Times New Roman"/>
              </a:rPr>
              <a:t>Big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120" dirty="0">
                <a:latin typeface="Times New Roman"/>
                <a:cs typeface="Times New Roman"/>
              </a:rPr>
              <a:t>Wedding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X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245" dirty="0">
                <a:latin typeface="Times New Roman"/>
                <a:cs typeface="Times New Roman"/>
              </a:rPr>
              <a:t>My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65" dirty="0">
                <a:latin typeface="Times New Roman"/>
                <a:cs typeface="Times New Roman"/>
              </a:rPr>
              <a:t>Big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Fat</a:t>
            </a:r>
            <a:r>
              <a:rPr sz="3200" spc="-1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Greek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120" dirty="0">
                <a:latin typeface="Times New Roman"/>
                <a:cs typeface="Times New Roman"/>
              </a:rPr>
              <a:t>Wedding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b="1" spc="-50" dirty="0">
                <a:solidFill>
                  <a:srgbClr val="83992A"/>
                </a:solidFill>
                <a:latin typeface="Times New Roman"/>
                <a:cs typeface="Times New Roman"/>
              </a:rPr>
              <a:t>V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688910" y="3793848"/>
            <a:ext cx="3543300" cy="2886075"/>
            <a:chOff x="5688910" y="3793848"/>
            <a:chExt cx="3543300" cy="288607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98435" y="3803373"/>
              <a:ext cx="3523971" cy="286684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693673" y="3798610"/>
              <a:ext cx="3533775" cy="2876550"/>
            </a:xfrm>
            <a:custGeom>
              <a:avLst/>
              <a:gdLst/>
              <a:ahLst/>
              <a:cxnLst/>
              <a:rect l="l" t="t" r="r" b="b"/>
              <a:pathLst>
                <a:path w="3533775" h="2876550">
                  <a:moveTo>
                    <a:pt x="0" y="0"/>
                  </a:moveTo>
                  <a:lnTo>
                    <a:pt x="3533497" y="0"/>
                  </a:lnTo>
                  <a:lnTo>
                    <a:pt x="3533497" y="2876375"/>
                  </a:lnTo>
                  <a:lnTo>
                    <a:pt x="0" y="287637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21598" y="787907"/>
            <a:ext cx="660654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0" dirty="0"/>
              <a:t>MORPHOLOGY/COMPOUNDING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41349" y="1766316"/>
            <a:ext cx="8414385" cy="490855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469265" marR="239395" indent="-457200">
              <a:lnSpc>
                <a:spcPct val="100299"/>
              </a:lnSpc>
              <a:spcBef>
                <a:spcPts val="85"/>
              </a:spcBef>
              <a:buFont typeface="Arial"/>
              <a:buChar char="•"/>
              <a:tabLst>
                <a:tab pos="469265" algn="l"/>
                <a:tab pos="469900" algn="l"/>
                <a:tab pos="4734560" algn="l"/>
              </a:tabLst>
            </a:pPr>
            <a:r>
              <a:rPr sz="3200" spc="-65" dirty="0">
                <a:latin typeface="Times New Roman"/>
                <a:cs typeface="Times New Roman"/>
              </a:rPr>
              <a:t>REMEMBER?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process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spc="-40" dirty="0">
                <a:latin typeface="Times New Roman"/>
                <a:cs typeface="Times New Roman"/>
              </a:rPr>
              <a:t>combining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two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words </a:t>
            </a:r>
            <a:r>
              <a:rPr sz="3200" spc="-50" dirty="0">
                <a:latin typeface="Times New Roman"/>
                <a:cs typeface="Times New Roman"/>
              </a:rPr>
              <a:t>(free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morphemes)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create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new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word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(e.g. </a:t>
            </a:r>
            <a:r>
              <a:rPr sz="3200" i="1" spc="-300" dirty="0">
                <a:latin typeface="Times New Roman"/>
                <a:cs typeface="Times New Roman"/>
              </a:rPr>
              <a:t>cupcake</a:t>
            </a:r>
            <a:r>
              <a:rPr sz="3200" spc="-300" dirty="0">
                <a:latin typeface="Times New Roman"/>
                <a:cs typeface="Times New Roman"/>
              </a:rPr>
              <a:t>).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520700">
              <a:lnSpc>
                <a:spcPct val="100000"/>
              </a:lnSpc>
            </a:pPr>
            <a:r>
              <a:rPr sz="3200" spc="-215" dirty="0">
                <a:latin typeface="Times New Roman"/>
                <a:cs typeface="Times New Roman"/>
              </a:rPr>
              <a:t>VS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Morphological</a:t>
            </a:r>
            <a:r>
              <a:rPr sz="3200" b="1" spc="-9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Reduplication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469265" marR="5080" indent="-457200">
              <a:lnSpc>
                <a:spcPts val="3790"/>
              </a:lnSpc>
              <a:buFont typeface="Arial"/>
              <a:buChar char="•"/>
              <a:tabLst>
                <a:tab pos="469265" algn="l"/>
                <a:tab pos="469900" algn="l"/>
                <a:tab pos="1700530" algn="l"/>
              </a:tabLst>
            </a:pPr>
            <a:r>
              <a:rPr sz="3200" dirty="0">
                <a:latin typeface="Times New Roman"/>
                <a:cs typeface="Times New Roman"/>
              </a:rPr>
              <a:t>part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of</a:t>
            </a:r>
            <a:r>
              <a:rPr sz="3200" dirty="0">
                <a:latin typeface="Times New Roman"/>
                <a:cs typeface="Times New Roman"/>
              </a:rPr>
              <a:t>	a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word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even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whole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word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is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repeated </a:t>
            </a:r>
            <a:r>
              <a:rPr sz="3200" spc="-114" dirty="0">
                <a:latin typeface="Times New Roman"/>
                <a:cs typeface="Times New Roman"/>
              </a:rPr>
              <a:t>exactly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with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slight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change.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250">
              <a:latin typeface="Times New Roman"/>
              <a:cs typeface="Times New Roman"/>
            </a:endParaRPr>
          </a:p>
          <a:p>
            <a:pPr marL="492759" algn="ctr">
              <a:lnSpc>
                <a:spcPct val="100000"/>
              </a:lnSpc>
            </a:pPr>
            <a:r>
              <a:rPr sz="3200" b="1" spc="-10" dirty="0">
                <a:latin typeface="Times New Roman"/>
                <a:cs typeface="Times New Roman"/>
              </a:rPr>
              <a:t>EXAMPLES?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590657"/>
            <a:ext cx="10083800" cy="6363970"/>
            <a:chOff x="1" y="590657"/>
            <a:chExt cx="10083800" cy="6363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7831" y="821634"/>
              <a:ext cx="6319442" cy="404135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43069" y="816871"/>
              <a:ext cx="6329045" cy="4051300"/>
            </a:xfrm>
            <a:custGeom>
              <a:avLst/>
              <a:gdLst/>
              <a:ahLst/>
              <a:cxnLst/>
              <a:rect l="l" t="t" r="r" b="b"/>
              <a:pathLst>
                <a:path w="6329045" h="4051300">
                  <a:moveTo>
                    <a:pt x="0" y="0"/>
                  </a:moveTo>
                  <a:lnTo>
                    <a:pt x="6328967" y="0"/>
                  </a:lnTo>
                  <a:lnTo>
                    <a:pt x="6328967" y="4050882"/>
                  </a:lnTo>
                  <a:lnTo>
                    <a:pt x="0" y="405088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112024" y="4976876"/>
            <a:ext cx="8191500" cy="166560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 indent="1106805">
              <a:lnSpc>
                <a:spcPts val="4300"/>
              </a:lnSpc>
              <a:spcBef>
                <a:spcPts val="259"/>
              </a:spcBef>
            </a:pPr>
            <a:r>
              <a:rPr sz="3600" dirty="0">
                <a:latin typeface="Times New Roman"/>
                <a:cs typeface="Times New Roman"/>
              </a:rPr>
              <a:t>A</a:t>
            </a:r>
            <a:r>
              <a:rPr sz="3600" spc="-120" dirty="0">
                <a:latin typeface="Times New Roman"/>
                <a:cs typeface="Times New Roman"/>
              </a:rPr>
              <a:t> </a:t>
            </a:r>
            <a:r>
              <a:rPr sz="3600" b="1" u="heavy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win-</a:t>
            </a:r>
            <a:r>
              <a:rPr sz="36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win</a:t>
            </a:r>
            <a:r>
              <a:rPr sz="3600" b="1" spc="-120" dirty="0">
                <a:latin typeface="Times New Roman"/>
                <a:cs typeface="Times New Roman"/>
              </a:rPr>
              <a:t> </a:t>
            </a:r>
            <a:r>
              <a:rPr sz="3600" spc="-35" dirty="0">
                <a:latin typeface="Times New Roman"/>
                <a:cs typeface="Times New Roman"/>
              </a:rPr>
              <a:t>situation</a:t>
            </a:r>
            <a:r>
              <a:rPr sz="3600" spc="-125" dirty="0">
                <a:latin typeface="Times New Roman"/>
                <a:cs typeface="Times New Roman"/>
              </a:rPr>
              <a:t> </a:t>
            </a:r>
            <a:r>
              <a:rPr sz="3600" spc="-50" dirty="0">
                <a:latin typeface="Times New Roman"/>
                <a:cs typeface="Times New Roman"/>
              </a:rPr>
              <a:t>is</a:t>
            </a:r>
            <a:r>
              <a:rPr sz="3600" spc="-12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one</a:t>
            </a:r>
            <a:r>
              <a:rPr sz="3600" spc="-114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which </a:t>
            </a:r>
            <a:r>
              <a:rPr sz="3600" spc="-65" dirty="0">
                <a:latin typeface="Times New Roman"/>
                <a:cs typeface="Times New Roman"/>
              </a:rPr>
              <a:t>guarantees</a:t>
            </a:r>
            <a:r>
              <a:rPr sz="3600" spc="-114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a</a:t>
            </a:r>
            <a:r>
              <a:rPr sz="3600" spc="-110" dirty="0">
                <a:latin typeface="Times New Roman"/>
                <a:cs typeface="Times New Roman"/>
              </a:rPr>
              <a:t> </a:t>
            </a:r>
            <a:r>
              <a:rPr sz="3600" spc="-85" dirty="0">
                <a:latin typeface="Times New Roman"/>
                <a:cs typeface="Times New Roman"/>
              </a:rPr>
              <a:t>favourable</a:t>
            </a:r>
            <a:r>
              <a:rPr sz="3600" spc="-114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outcome</a:t>
            </a:r>
            <a:r>
              <a:rPr sz="3600" spc="-10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for</a:t>
            </a:r>
            <a:r>
              <a:rPr sz="3600" spc="-110" dirty="0">
                <a:latin typeface="Times New Roman"/>
                <a:cs typeface="Times New Roman"/>
              </a:rPr>
              <a:t> </a:t>
            </a:r>
            <a:r>
              <a:rPr sz="3600" spc="-50" dirty="0">
                <a:latin typeface="Times New Roman"/>
                <a:cs typeface="Times New Roman"/>
              </a:rPr>
              <a:t>everyone</a:t>
            </a:r>
            <a:endParaRPr sz="3600">
              <a:latin typeface="Times New Roman"/>
              <a:cs typeface="Times New Roman"/>
            </a:endParaRPr>
          </a:p>
          <a:p>
            <a:pPr marL="3345179">
              <a:lnSpc>
                <a:spcPts val="4150"/>
              </a:lnSpc>
            </a:pPr>
            <a:r>
              <a:rPr sz="3600" spc="-10" dirty="0">
                <a:latin typeface="Times New Roman"/>
                <a:cs typeface="Times New Roman"/>
              </a:rPr>
              <a:t>involved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93982" y="5362955"/>
            <a:ext cx="772033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0" dirty="0">
                <a:latin typeface="Times New Roman"/>
                <a:cs typeface="Times New Roman"/>
              </a:rPr>
              <a:t>"What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did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75" dirty="0">
                <a:latin typeface="Times New Roman"/>
                <a:cs typeface="Times New Roman"/>
              </a:rPr>
              <a:t>you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talk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about?"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"Oh,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just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chit-chat</a:t>
            </a:r>
            <a:r>
              <a:rPr sz="3200" spc="-10" dirty="0">
                <a:latin typeface="Times New Roman"/>
                <a:cs typeface="Times New Roman"/>
              </a:rPr>
              <a:t>.”</a:t>
            </a:r>
            <a:endParaRPr sz="3200">
              <a:latin typeface="Times New Roman"/>
              <a:cs typeface="Times New Roman"/>
            </a:endParaRPr>
          </a:p>
          <a:p>
            <a:pPr marL="2715260" marR="145415" indent="-2550160">
              <a:lnSpc>
                <a:spcPts val="3790"/>
              </a:lnSpc>
              <a:spcBef>
                <a:spcPts val="200"/>
              </a:spcBef>
            </a:pPr>
            <a:r>
              <a:rPr sz="3200" spc="320" dirty="0">
                <a:latin typeface="Times New Roman"/>
                <a:cs typeface="Times New Roman"/>
              </a:rPr>
              <a:t>=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informal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conversation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about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matters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that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are </a:t>
            </a:r>
            <a:r>
              <a:rPr sz="3200" dirty="0">
                <a:latin typeface="Times New Roman"/>
                <a:cs typeface="Times New Roman"/>
              </a:rPr>
              <a:t>not</a:t>
            </a:r>
            <a:r>
              <a:rPr sz="3200" spc="9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important.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86539" y="1487970"/>
            <a:ext cx="6630034" cy="3716654"/>
            <a:chOff x="1786539" y="1487970"/>
            <a:chExt cx="6630034" cy="371665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6064" y="1497495"/>
              <a:ext cx="6610941" cy="369735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91302" y="1492732"/>
              <a:ext cx="6620509" cy="3707129"/>
            </a:xfrm>
            <a:custGeom>
              <a:avLst/>
              <a:gdLst/>
              <a:ahLst/>
              <a:cxnLst/>
              <a:rect l="l" t="t" r="r" b="b"/>
              <a:pathLst>
                <a:path w="6620509" h="3707129">
                  <a:moveTo>
                    <a:pt x="0" y="0"/>
                  </a:moveTo>
                  <a:lnTo>
                    <a:pt x="6620467" y="0"/>
                  </a:lnTo>
                  <a:lnTo>
                    <a:pt x="6620467" y="3706883"/>
                  </a:lnTo>
                  <a:lnTo>
                    <a:pt x="0" y="370688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10526" y="748283"/>
            <a:ext cx="32461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45" dirty="0">
                <a:latin typeface="Rockwell"/>
                <a:cs typeface="Rockwell"/>
              </a:rPr>
              <a:t>Alliterative</a:t>
            </a:r>
            <a:r>
              <a:rPr spc="5" dirty="0">
                <a:latin typeface="Rockwell"/>
                <a:cs typeface="Rockwell"/>
              </a:rPr>
              <a:t> </a:t>
            </a:r>
            <a:r>
              <a:rPr spc="-105" dirty="0">
                <a:latin typeface="Rockwell"/>
                <a:cs typeface="Rockwell"/>
              </a:rPr>
              <a:t>type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070100" y="1270000"/>
            <a:ext cx="6264275" cy="17594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3750" dirty="0">
              <a:latin typeface="Times New Roman"/>
              <a:cs typeface="Times New Roman"/>
            </a:endParaRPr>
          </a:p>
          <a:p>
            <a:pPr marL="443230" indent="-430530">
              <a:lnSpc>
                <a:spcPct val="100000"/>
              </a:lnSpc>
              <a:buFont typeface="Arial"/>
              <a:buChar char="•"/>
              <a:tabLst>
                <a:tab pos="443230" algn="l"/>
                <a:tab pos="443865" algn="l"/>
                <a:tab pos="4980940" algn="l"/>
              </a:tabLst>
            </a:pPr>
            <a:r>
              <a:rPr lang="it-IT" sz="3800" spc="-35" dirty="0">
                <a:latin typeface="Times New Roman"/>
                <a:cs typeface="Times New Roman"/>
              </a:rPr>
              <a:t>THE STRUCTURE OF THE LEXICON</a:t>
            </a:r>
            <a:r>
              <a:rPr sz="3800" spc="-35" dirty="0">
                <a:latin typeface="Times New Roman"/>
                <a:cs typeface="Times New Roman"/>
              </a:rPr>
              <a:t>:</a:t>
            </a:r>
            <a:r>
              <a:rPr sz="3800" spc="-170" dirty="0">
                <a:latin typeface="Times New Roman"/>
                <a:cs typeface="Times New Roman"/>
              </a:rPr>
              <a:t> </a:t>
            </a:r>
            <a:r>
              <a:rPr sz="3800" spc="-25" dirty="0">
                <a:latin typeface="Times New Roman"/>
                <a:cs typeface="Times New Roman"/>
              </a:rPr>
              <a:t>Ch</a:t>
            </a:r>
            <a:r>
              <a:rPr sz="3800" spc="-25" dirty="0">
                <a:latin typeface="Arial"/>
                <a:cs typeface="Arial"/>
              </a:rPr>
              <a:t>.</a:t>
            </a:r>
            <a:r>
              <a:rPr lang="it-IT" sz="3800" spc="-25" dirty="0">
                <a:latin typeface="Arial"/>
                <a:cs typeface="Arial"/>
              </a:rPr>
              <a:t> 11</a:t>
            </a:r>
            <a:endParaRPr sz="3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76038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603500" y="2032000"/>
            <a:ext cx="5078034" cy="3112363"/>
          </a:xfrm>
          <a:custGeom>
            <a:avLst/>
            <a:gdLst/>
            <a:ahLst/>
            <a:cxnLst/>
            <a:rect l="l" t="t" r="r" b="b"/>
            <a:pathLst>
              <a:path w="3359150" h="1567179">
                <a:moveTo>
                  <a:pt x="3097783" y="0"/>
                </a:moveTo>
                <a:lnTo>
                  <a:pt x="261112" y="0"/>
                </a:lnTo>
                <a:lnTo>
                  <a:pt x="214193" y="4208"/>
                </a:lnTo>
                <a:lnTo>
                  <a:pt x="170027" y="16343"/>
                </a:lnTo>
                <a:lnTo>
                  <a:pt x="129351" y="35663"/>
                </a:lnTo>
                <a:lnTo>
                  <a:pt x="92906" y="61431"/>
                </a:lnTo>
                <a:lnTo>
                  <a:pt x="61431" y="92906"/>
                </a:lnTo>
                <a:lnTo>
                  <a:pt x="35663" y="129351"/>
                </a:lnTo>
                <a:lnTo>
                  <a:pt x="16343" y="170027"/>
                </a:lnTo>
                <a:lnTo>
                  <a:pt x="4208" y="214193"/>
                </a:lnTo>
                <a:lnTo>
                  <a:pt x="0" y="261111"/>
                </a:lnTo>
                <a:lnTo>
                  <a:pt x="0" y="1305559"/>
                </a:lnTo>
                <a:lnTo>
                  <a:pt x="4208" y="1352495"/>
                </a:lnTo>
                <a:lnTo>
                  <a:pt x="16343" y="1396670"/>
                </a:lnTo>
                <a:lnTo>
                  <a:pt x="35663" y="1437348"/>
                </a:lnTo>
                <a:lnTo>
                  <a:pt x="61431" y="1473791"/>
                </a:lnTo>
                <a:lnTo>
                  <a:pt x="92906" y="1505261"/>
                </a:lnTo>
                <a:lnTo>
                  <a:pt x="129351" y="1531022"/>
                </a:lnTo>
                <a:lnTo>
                  <a:pt x="170027" y="1550336"/>
                </a:lnTo>
                <a:lnTo>
                  <a:pt x="214193" y="1562465"/>
                </a:lnTo>
                <a:lnTo>
                  <a:pt x="261112" y="1566671"/>
                </a:lnTo>
                <a:lnTo>
                  <a:pt x="3097783" y="1566671"/>
                </a:lnTo>
                <a:lnTo>
                  <a:pt x="3144702" y="1562465"/>
                </a:lnTo>
                <a:lnTo>
                  <a:pt x="3188868" y="1550336"/>
                </a:lnTo>
                <a:lnTo>
                  <a:pt x="3229544" y="1531022"/>
                </a:lnTo>
                <a:lnTo>
                  <a:pt x="3265989" y="1505261"/>
                </a:lnTo>
                <a:lnTo>
                  <a:pt x="3297464" y="1473791"/>
                </a:lnTo>
                <a:lnTo>
                  <a:pt x="3323232" y="1437348"/>
                </a:lnTo>
                <a:lnTo>
                  <a:pt x="3342552" y="1396670"/>
                </a:lnTo>
                <a:lnTo>
                  <a:pt x="3354687" y="1352495"/>
                </a:lnTo>
                <a:lnTo>
                  <a:pt x="3358896" y="1305559"/>
                </a:lnTo>
                <a:lnTo>
                  <a:pt x="3358896" y="261111"/>
                </a:lnTo>
                <a:lnTo>
                  <a:pt x="3354687" y="214193"/>
                </a:lnTo>
                <a:lnTo>
                  <a:pt x="3342552" y="170027"/>
                </a:lnTo>
                <a:lnTo>
                  <a:pt x="3323232" y="129351"/>
                </a:lnTo>
                <a:lnTo>
                  <a:pt x="3297464" y="92906"/>
                </a:lnTo>
                <a:lnTo>
                  <a:pt x="3265989" y="61431"/>
                </a:lnTo>
                <a:lnTo>
                  <a:pt x="3229544" y="35663"/>
                </a:lnTo>
                <a:lnTo>
                  <a:pt x="3188868" y="16343"/>
                </a:lnTo>
                <a:lnTo>
                  <a:pt x="3144702" y="4208"/>
                </a:lnTo>
                <a:lnTo>
                  <a:pt x="3097783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2603500" y="2629763"/>
            <a:ext cx="5208967" cy="1701783"/>
          </a:xfrm>
          <a:prstGeom prst="rect">
            <a:avLst/>
          </a:prstGeom>
        </p:spPr>
        <p:txBody>
          <a:bodyPr vert="horz" wrap="square" lIns="0" tIns="14005" rIns="0" bIns="0" rtlCol="0">
            <a:spAutoFit/>
          </a:bodyPr>
          <a:lstStyle/>
          <a:p>
            <a:pPr marL="14006" marR="5602" algn="ctr">
              <a:spcBef>
                <a:spcPts val="110"/>
              </a:spcBef>
            </a:pPr>
            <a:r>
              <a:rPr sz="3600" b="1" spc="-22" dirty="0">
                <a:solidFill>
                  <a:srgbClr val="FFFFFF"/>
                </a:solidFill>
                <a:latin typeface="Calibri"/>
                <a:cs typeface="Calibri"/>
              </a:rPr>
              <a:t>Words </a:t>
            </a:r>
            <a:r>
              <a:rPr sz="3600" b="1" spc="-6" dirty="0">
                <a:solidFill>
                  <a:srgbClr val="FFFFFF"/>
                </a:solidFill>
                <a:latin typeface="Calibri"/>
                <a:cs typeface="Calibri"/>
              </a:rPr>
              <a:t>must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3600" b="1" spc="-6" dirty="0">
                <a:solidFill>
                  <a:srgbClr val="FFFFFF"/>
                </a:solidFill>
                <a:latin typeface="Calibri"/>
                <a:cs typeface="Calibri"/>
              </a:rPr>
              <a:t>studied</a:t>
            </a:r>
            <a:endParaRPr lang="it-IT" sz="3600" b="1" spc="-88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4006" marR="5602" algn="ctr">
              <a:spcBef>
                <a:spcPts val="11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in  </a:t>
            </a:r>
            <a:r>
              <a:rPr sz="3600" b="1" spc="-17" dirty="0">
                <a:solidFill>
                  <a:srgbClr val="FFFFFF"/>
                </a:solidFill>
                <a:latin typeface="Calibri"/>
                <a:cs typeface="Calibri"/>
              </a:rPr>
              <a:t>context rather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than</a:t>
            </a:r>
            <a:endParaRPr lang="it-IT" sz="3600" b="1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4006" marR="5602" algn="ctr">
              <a:spcBef>
                <a:spcPts val="11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in  </a:t>
            </a:r>
            <a:r>
              <a:rPr sz="3600" b="1" spc="-6" dirty="0">
                <a:solidFill>
                  <a:srgbClr val="FFFFFF"/>
                </a:solidFill>
                <a:latin typeface="Calibri"/>
                <a:cs typeface="Calibri"/>
              </a:rPr>
              <a:t>isolation</a:t>
            </a:r>
            <a:endParaRPr sz="3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0143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419</Words>
  <Application>Microsoft Macintosh PowerPoint</Application>
  <PresentationFormat>Personalizzato</PresentationFormat>
  <Paragraphs>64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Calibri</vt:lpstr>
      <vt:lpstr>Rockwell</vt:lpstr>
      <vt:lpstr>Times New Roman</vt:lpstr>
      <vt:lpstr>Office Theme</vt:lpstr>
      <vt:lpstr>Lingua e traduzione inglese I Mod. A</vt:lpstr>
      <vt:lpstr>Presentazione standard di PowerPoint</vt:lpstr>
      <vt:lpstr>SYNTAX/ADJECTIVES: WHICH ORDER?</vt:lpstr>
      <vt:lpstr>SYNTAX/ADJECTIVES: WHICH ORDER?</vt:lpstr>
      <vt:lpstr>MORPHOLOGY/COMPOUNDING</vt:lpstr>
      <vt:lpstr>Presentazione standard di PowerPoint</vt:lpstr>
      <vt:lpstr>Alliterative type</vt:lpstr>
      <vt:lpstr>Presentazione standard di PowerPoint</vt:lpstr>
      <vt:lpstr>Presentazione standard di PowerPoint</vt:lpstr>
      <vt:lpstr>Collocation</vt:lpstr>
      <vt:lpstr>LINGUISTIC (AND TRANSLATION) TOOLS</vt:lpstr>
      <vt:lpstr>’s a translator’s best friend</vt:lpstr>
      <vt:lpstr>GOOGLE FOR COLLOCATIONS (when you know the exact term/quote)</vt:lpstr>
      <vt:lpstr>GOOGLE FOR COLLOCATIONS (when you know the exact term/quote)</vt:lpstr>
      <vt:lpstr>GOOGLE FOR COLLOCATIONS (when you don’t know the exact term/quote)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Lingua e traduzione inglese I Mod. A</dc:title>
  <cp:lastModifiedBy>Microsoft Office User</cp:lastModifiedBy>
  <cp:revision>3</cp:revision>
  <dcterms:created xsi:type="dcterms:W3CDTF">2022-11-01T15:29:21Z</dcterms:created>
  <dcterms:modified xsi:type="dcterms:W3CDTF">2022-11-01T15:57:28Z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2021-10-19T00:00:00Z</vt:filetime>
  </property>
  <property fmtid="{D5CDD505-2E9C-101B-9397-08002B2CF9AE}" pid="3" name="LastSaved">
    <vt:filetime>2022-11-01T00:00:00Z</vt:filetime>
  </property>
  <property fmtid="{D5CDD505-2E9C-101B-9397-08002B2CF9AE}" pid="4" name="Producer">
    <vt:lpwstr>macOS Versione 12.5.1 (Build 21G83) Quartz PDFContext, AppendMode 1.1</vt:lpwstr>
  </property>
</Properties>
</file>