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83800" cy="7569200"/>
  <p:notesSz cx="100838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>
      <p:cViewPr varScale="1">
        <p:scale>
          <a:sx n="90" d="100"/>
          <a:sy n="90" d="100"/>
        </p:scale>
        <p:origin x="192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0524" y="1508252"/>
            <a:ext cx="5242750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816" y="598595"/>
            <a:ext cx="8866505" cy="6348095"/>
          </a:xfrm>
          <a:custGeom>
            <a:avLst/>
            <a:gdLst/>
            <a:ahLst/>
            <a:cxnLst/>
            <a:rect l="l" t="t" r="r" b="b"/>
            <a:pathLst>
              <a:path w="8866505" h="6348095">
                <a:moveTo>
                  <a:pt x="0" y="0"/>
                </a:moveTo>
                <a:lnTo>
                  <a:pt x="8866086" y="0"/>
                </a:lnTo>
                <a:lnTo>
                  <a:pt x="8866086" y="6348021"/>
                </a:lnTo>
                <a:lnTo>
                  <a:pt x="0" y="63480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3449967"/>
            <a:ext cx="756285" cy="668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851" y="3449967"/>
            <a:ext cx="746947" cy="668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874" y="677163"/>
            <a:ext cx="8714050" cy="87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6811" y="1918716"/>
            <a:ext cx="8170176" cy="19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rancesca.raffi@unimc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3800" cy="7562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1294" y="1676688"/>
              <a:ext cx="6741795" cy="4211320"/>
            </a:xfrm>
            <a:custGeom>
              <a:avLst/>
              <a:gdLst/>
              <a:ahLst/>
              <a:cxnLst/>
              <a:rect l="l" t="t" r="r" b="b"/>
              <a:pathLst>
                <a:path w="6741795" h="4211320">
                  <a:moveTo>
                    <a:pt x="0" y="0"/>
                  </a:moveTo>
                  <a:lnTo>
                    <a:pt x="6741209" y="0"/>
                  </a:lnTo>
                  <a:lnTo>
                    <a:pt x="6741209" y="4210922"/>
                  </a:lnTo>
                  <a:lnTo>
                    <a:pt x="0" y="421092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" y="3449967"/>
              <a:ext cx="1835181" cy="6756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366" y="3449967"/>
              <a:ext cx="1834433" cy="6756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7418" y="382810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594" y="1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 marR="5080" algn="ctr">
              <a:lnSpc>
                <a:spcPct val="99800"/>
              </a:lnSpc>
              <a:spcBef>
                <a:spcPts val="110"/>
              </a:spcBef>
            </a:pPr>
            <a:r>
              <a:rPr sz="4800" dirty="0">
                <a:solidFill>
                  <a:srgbClr val="262626"/>
                </a:solidFill>
                <a:latin typeface="Times New Roman"/>
                <a:cs typeface="Times New Roman"/>
              </a:rPr>
              <a:t>Lingua</a:t>
            </a:r>
            <a:r>
              <a:rPr sz="48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spc="10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8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spc="-40" dirty="0">
                <a:solidFill>
                  <a:srgbClr val="262626"/>
                </a:solidFill>
                <a:latin typeface="Times New Roman"/>
                <a:cs typeface="Times New Roman"/>
              </a:rPr>
              <a:t>traduzione </a:t>
            </a:r>
            <a:r>
              <a:rPr sz="4800" spc="50" dirty="0">
                <a:solidFill>
                  <a:srgbClr val="262626"/>
                </a:solidFill>
                <a:latin typeface="Times New Roman"/>
                <a:cs typeface="Times New Roman"/>
              </a:rPr>
              <a:t>inglese</a:t>
            </a:r>
            <a:r>
              <a:rPr sz="4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4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4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262626"/>
                </a:solidFill>
                <a:latin typeface="Times New Roman"/>
                <a:cs typeface="Times New Roman"/>
              </a:rPr>
              <a:t>Mod. </a:t>
            </a:r>
            <a:r>
              <a:rPr sz="4800" spc="-400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4800" dirty="0">
                <a:solidFill>
                  <a:srgbClr val="262626"/>
                </a:solidFill>
                <a:latin typeface="Times New Roman"/>
                <a:cs typeface="Times New Roman"/>
              </a:rPr>
              <a:t>"lingua</a:t>
            </a:r>
            <a:r>
              <a:rPr sz="48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spc="10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8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spc="-10" dirty="0">
                <a:solidFill>
                  <a:srgbClr val="262626"/>
                </a:solidFill>
                <a:latin typeface="Times New Roman"/>
                <a:cs typeface="Times New Roman"/>
              </a:rPr>
              <a:t>cultura"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5595" y="4471923"/>
            <a:ext cx="2682875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40055">
              <a:lnSpc>
                <a:spcPct val="101800"/>
              </a:lnSpc>
              <a:spcBef>
                <a:spcPts val="50"/>
              </a:spcBef>
            </a:pPr>
            <a:r>
              <a:rPr sz="2200" dirty="0">
                <a:latin typeface="Times New Roman"/>
                <a:cs typeface="Times New Roman"/>
              </a:rPr>
              <a:t>Prof.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ssa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RAFFI </a:t>
            </a:r>
            <a:r>
              <a:rPr sz="2200" spc="-50" dirty="0">
                <a:latin typeface="Times New Roman"/>
                <a:cs typeface="Times New Roman"/>
                <a:hlinkClick r:id="rId4"/>
              </a:rPr>
              <a:t>francesca.raffi@unimc.it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537335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6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MONOLOGUE?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6945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only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i="1" spc="-405" dirty="0">
                <a:latin typeface="Times New Roman"/>
                <a:cs typeface="Times New Roman"/>
              </a:rPr>
              <a:t>one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person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all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talking.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4144" y="2780685"/>
            <a:ext cx="2418715" cy="1790064"/>
            <a:chOff x="1024144" y="2780685"/>
            <a:chExt cx="2418715" cy="17900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669" y="2790210"/>
              <a:ext cx="2399195" cy="17706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906" y="2785447"/>
              <a:ext cx="2409190" cy="1780539"/>
            </a:xfrm>
            <a:custGeom>
              <a:avLst/>
              <a:gdLst/>
              <a:ahLst/>
              <a:cxnLst/>
              <a:rect l="l" t="t" r="r" b="b"/>
              <a:pathLst>
                <a:path w="2409190" h="1780539">
                  <a:moveTo>
                    <a:pt x="0" y="0"/>
                  </a:moveTo>
                  <a:lnTo>
                    <a:pt x="2408721" y="0"/>
                  </a:lnTo>
                  <a:lnTo>
                    <a:pt x="2408721" y="1780132"/>
                  </a:lnTo>
                  <a:lnTo>
                    <a:pt x="0" y="17801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07735" y="2780685"/>
            <a:ext cx="1724025" cy="2078355"/>
            <a:chOff x="4007735" y="2780685"/>
            <a:chExt cx="1724025" cy="20783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7260" y="2790210"/>
              <a:ext cx="1704365" cy="20590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12497" y="2785447"/>
              <a:ext cx="1714500" cy="2068830"/>
            </a:xfrm>
            <a:custGeom>
              <a:avLst/>
              <a:gdLst/>
              <a:ahLst/>
              <a:cxnLst/>
              <a:rect l="l" t="t" r="r" b="b"/>
              <a:pathLst>
                <a:path w="1714500" h="2068829">
                  <a:moveTo>
                    <a:pt x="0" y="0"/>
                  </a:moveTo>
                  <a:lnTo>
                    <a:pt x="1713891" y="0"/>
                  </a:lnTo>
                  <a:lnTo>
                    <a:pt x="1713891" y="2068583"/>
                  </a:lnTo>
                  <a:lnTo>
                    <a:pt x="0" y="2068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21121" y="2962808"/>
            <a:ext cx="2572385" cy="1713864"/>
            <a:chOff x="6421121" y="2962808"/>
            <a:chExt cx="2572385" cy="171386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0646" y="2972333"/>
              <a:ext cx="2553221" cy="16948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25883" y="2967570"/>
              <a:ext cx="2562860" cy="1704339"/>
            </a:xfrm>
            <a:custGeom>
              <a:avLst/>
              <a:gdLst/>
              <a:ahLst/>
              <a:cxnLst/>
              <a:rect l="l" t="t" r="r" b="b"/>
              <a:pathLst>
                <a:path w="2562859" h="1704339">
                  <a:moveTo>
                    <a:pt x="0" y="0"/>
                  </a:moveTo>
                  <a:lnTo>
                    <a:pt x="2562748" y="0"/>
                  </a:lnTo>
                  <a:lnTo>
                    <a:pt x="2562748" y="1704337"/>
                  </a:lnTo>
                  <a:lnTo>
                    <a:pt x="0" y="17043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537335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6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MONOLOGUE?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8160384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only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i="1" spc="-405" dirty="0">
                <a:latin typeface="Times New Roman"/>
                <a:cs typeface="Times New Roman"/>
              </a:rPr>
              <a:t>one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person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all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talking.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6358255" algn="l"/>
              </a:tabLst>
            </a:pPr>
            <a:r>
              <a:rPr sz="3200" spc="-140" dirty="0">
                <a:latin typeface="Times New Roman"/>
                <a:cs typeface="Times New Roman"/>
              </a:rPr>
              <a:t>You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can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sometimes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find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stretches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monologue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3200" i="1" spc="-240" dirty="0">
                <a:latin typeface="Times New Roman"/>
                <a:cs typeface="Times New Roman"/>
              </a:rPr>
              <a:t>within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dialogue.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48005" y="3860420"/>
            <a:ext cx="4002404" cy="2691765"/>
            <a:chOff x="4748005" y="3860420"/>
            <a:chExt cx="4002404" cy="26917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7530" y="3869945"/>
              <a:ext cx="3982830" cy="26723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52768" y="3865182"/>
              <a:ext cx="3992879" cy="2682240"/>
            </a:xfrm>
            <a:custGeom>
              <a:avLst/>
              <a:gdLst/>
              <a:ahLst/>
              <a:cxnLst/>
              <a:rect l="l" t="t" r="r" b="b"/>
              <a:pathLst>
                <a:path w="3992879" h="2682240">
                  <a:moveTo>
                    <a:pt x="0" y="0"/>
                  </a:moveTo>
                  <a:lnTo>
                    <a:pt x="3992355" y="0"/>
                  </a:lnTo>
                  <a:lnTo>
                    <a:pt x="3992355" y="2681875"/>
                  </a:lnTo>
                  <a:lnTo>
                    <a:pt x="0" y="26818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882139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6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DIALOGUE?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01015" algn="l"/>
                <a:tab pos="501650" algn="l"/>
                <a:tab pos="3021965" algn="l"/>
              </a:tabLst>
            </a:pPr>
            <a:r>
              <a:rPr dirty="0"/>
              <a:t>an</a:t>
            </a:r>
            <a:r>
              <a:rPr spc="-75" dirty="0"/>
              <a:t> </a:t>
            </a:r>
            <a:r>
              <a:rPr spc="-90" dirty="0"/>
              <a:t>exchange</a:t>
            </a:r>
            <a:r>
              <a:rPr spc="-7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100" dirty="0"/>
              <a:t>language </a:t>
            </a:r>
            <a:r>
              <a:rPr spc="-40" dirty="0"/>
              <a:t>between</a:t>
            </a:r>
            <a:r>
              <a:rPr spc="-155" dirty="0"/>
              <a:t> </a:t>
            </a:r>
            <a:r>
              <a:rPr dirty="0"/>
              <a:t>two</a:t>
            </a:r>
            <a:r>
              <a:rPr spc="-125" dirty="0"/>
              <a:t> </a:t>
            </a:r>
            <a:r>
              <a:rPr spc="-10" dirty="0"/>
              <a:t>people.</a:t>
            </a:r>
          </a:p>
          <a:p>
            <a:pPr marL="31750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pc="-10" dirty="0"/>
          </a:p>
          <a:p>
            <a:pPr marL="501015" marR="5080" indent="-456565">
              <a:lnSpc>
                <a:spcPct val="101299"/>
              </a:lnSpc>
              <a:buFont typeface="Arial"/>
              <a:buChar char="•"/>
              <a:tabLst>
                <a:tab pos="501015" algn="l"/>
                <a:tab pos="501650" algn="l"/>
              </a:tabLst>
            </a:pPr>
            <a:r>
              <a:rPr spc="-20" dirty="0"/>
              <a:t>spoken</a:t>
            </a:r>
            <a:r>
              <a:rPr spc="-100" dirty="0"/>
              <a:t> </a:t>
            </a:r>
            <a:r>
              <a:rPr spc="-50" dirty="0"/>
              <a:t>conversation,</a:t>
            </a:r>
            <a:r>
              <a:rPr spc="-105" dirty="0"/>
              <a:t> </a:t>
            </a:r>
            <a:r>
              <a:rPr dirty="0"/>
              <a:t>but</a:t>
            </a:r>
            <a:r>
              <a:rPr spc="-100" dirty="0"/>
              <a:t> </a:t>
            </a:r>
            <a:r>
              <a:rPr dirty="0"/>
              <a:t>it</a:t>
            </a:r>
            <a:r>
              <a:rPr spc="-95" dirty="0"/>
              <a:t> </a:t>
            </a:r>
            <a:r>
              <a:rPr spc="-25" dirty="0"/>
              <a:t>could</a:t>
            </a:r>
            <a:r>
              <a:rPr spc="-100" dirty="0"/>
              <a:t> </a:t>
            </a:r>
            <a:r>
              <a:rPr dirty="0"/>
              <a:t>be</a:t>
            </a:r>
            <a:r>
              <a:rPr spc="-100" dirty="0"/>
              <a:t> </a:t>
            </a:r>
            <a:r>
              <a:rPr spc="-55" dirty="0"/>
              <a:t>also</a:t>
            </a:r>
            <a:r>
              <a:rPr spc="-95" dirty="0"/>
              <a:t> </a:t>
            </a:r>
            <a:r>
              <a:rPr spc="-10" dirty="0"/>
              <a:t>written </a:t>
            </a:r>
            <a:r>
              <a:rPr spc="-20" dirty="0"/>
              <a:t>down.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95595" y="4164910"/>
            <a:ext cx="7308215" cy="2352040"/>
            <a:chOff x="1495595" y="4164910"/>
            <a:chExt cx="7308215" cy="2352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120" y="4174435"/>
              <a:ext cx="7288696" cy="23323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00357" y="4169673"/>
              <a:ext cx="7298690" cy="2342515"/>
            </a:xfrm>
            <a:custGeom>
              <a:avLst/>
              <a:gdLst/>
              <a:ahLst/>
              <a:cxnLst/>
              <a:rect l="l" t="t" r="r" b="b"/>
              <a:pathLst>
                <a:path w="7298690" h="2342515">
                  <a:moveTo>
                    <a:pt x="0" y="0"/>
                  </a:moveTo>
                  <a:lnTo>
                    <a:pt x="7298222" y="0"/>
                  </a:lnTo>
                  <a:lnTo>
                    <a:pt x="7298222" y="2341908"/>
                  </a:lnTo>
                  <a:lnTo>
                    <a:pt x="0" y="23419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6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8197215" cy="34366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265" marR="137160" indent="-456565">
              <a:lnSpc>
                <a:spcPts val="3820"/>
              </a:lnSpc>
              <a:spcBef>
                <a:spcPts val="2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80" dirty="0">
                <a:latin typeface="Times New Roman"/>
                <a:cs typeface="Times New Roman"/>
              </a:rPr>
              <a:t>everybody </a:t>
            </a:r>
            <a:r>
              <a:rPr sz="3200" spc="-70" dirty="0">
                <a:latin typeface="Times New Roman"/>
                <a:cs typeface="Times New Roman"/>
              </a:rPr>
              <a:t>taking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must</a:t>
            </a:r>
            <a:r>
              <a:rPr sz="3200" spc="-75" dirty="0">
                <a:latin typeface="Times New Roman"/>
                <a:cs typeface="Times New Roman"/>
              </a:rPr>
              <a:t> have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chance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say </a:t>
            </a:r>
            <a:r>
              <a:rPr sz="3200" spc="-10" dirty="0">
                <a:latin typeface="Times New Roman"/>
                <a:cs typeface="Times New Roman"/>
              </a:rPr>
              <a:t>something.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5080" indent="-456565">
              <a:lnSpc>
                <a:spcPts val="3820"/>
              </a:lnSpc>
              <a:buFont typeface="Arial"/>
              <a:buChar char="•"/>
              <a:tabLst>
                <a:tab pos="469265" algn="l"/>
                <a:tab pos="469900" algn="l"/>
                <a:tab pos="5184775" algn="l"/>
              </a:tabLst>
            </a:pPr>
            <a:r>
              <a:rPr sz="3200" spc="-50" dirty="0">
                <a:latin typeface="Times New Roman"/>
                <a:cs typeface="Times New Roman"/>
              </a:rPr>
              <a:t>conversations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follow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rules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etiquette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=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depend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social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convention.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0" dirty="0">
                <a:latin typeface="Times New Roman"/>
                <a:cs typeface="Times New Roman"/>
              </a:rPr>
              <a:t>Cooperative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principles.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601" y="1219201"/>
              <a:ext cx="8499823" cy="51509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3839" y="1214438"/>
              <a:ext cx="8509635" cy="5160645"/>
            </a:xfrm>
            <a:custGeom>
              <a:avLst/>
              <a:gdLst/>
              <a:ahLst/>
              <a:cxnLst/>
              <a:rect l="l" t="t" r="r" b="b"/>
              <a:pathLst>
                <a:path w="8509635" h="5160645">
                  <a:moveTo>
                    <a:pt x="0" y="0"/>
                  </a:moveTo>
                  <a:lnTo>
                    <a:pt x="8509348" y="0"/>
                  </a:lnTo>
                  <a:lnTo>
                    <a:pt x="8509348" y="5160479"/>
                  </a:lnTo>
                  <a:lnTo>
                    <a:pt x="0" y="51604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6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7913370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0" dirty="0">
                <a:latin typeface="Times New Roman"/>
                <a:cs typeface="Times New Roman"/>
              </a:rPr>
              <a:t>Conversations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social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convention.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90" dirty="0">
                <a:latin typeface="Times New Roman"/>
                <a:cs typeface="Times New Roman"/>
              </a:rPr>
              <a:t>Sociolinguistics </a:t>
            </a:r>
            <a:r>
              <a:rPr sz="3200" spc="-55" dirty="0">
                <a:latin typeface="Times New Roman"/>
                <a:cs typeface="Times New Roman"/>
              </a:rPr>
              <a:t>studies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correlation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between </a:t>
            </a:r>
            <a:r>
              <a:rPr sz="3200" spc="-100" dirty="0">
                <a:latin typeface="Times New Roman"/>
                <a:cs typeface="Times New Roman"/>
              </a:rPr>
              <a:t>language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social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factors.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69265" marR="191135" indent="-456565">
              <a:lnSpc>
                <a:spcPts val="382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these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social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factors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Times New Roman"/>
                <a:cs typeface="Times New Roman"/>
              </a:rPr>
              <a:t>may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social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stratification </a:t>
            </a:r>
            <a:r>
              <a:rPr sz="3200" spc="-70" dirty="0">
                <a:latin typeface="Times New Roman"/>
                <a:cs typeface="Times New Roman"/>
              </a:rPr>
              <a:t>(status),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role,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age,</a:t>
            </a:r>
            <a:r>
              <a:rPr sz="3200" spc="-85" dirty="0">
                <a:latin typeface="Times New Roman"/>
                <a:cs typeface="Times New Roman"/>
              </a:rPr>
              <a:t> sex,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ethnicity,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etc…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405765" algn="ctr">
              <a:lnSpc>
                <a:spcPct val="100000"/>
              </a:lnSpc>
            </a:pPr>
            <a:r>
              <a:rPr sz="3200" b="1" spc="-20" dirty="0">
                <a:latin typeface="Times New Roman"/>
                <a:cs typeface="Times New Roman"/>
              </a:rPr>
              <a:t>WHY?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470" y="4611757"/>
              <a:ext cx="3751692" cy="20673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33707" y="4606994"/>
              <a:ext cx="3761740" cy="2077085"/>
            </a:xfrm>
            <a:custGeom>
              <a:avLst/>
              <a:gdLst/>
              <a:ahLst/>
              <a:cxnLst/>
              <a:rect l="l" t="t" r="r" b="b"/>
              <a:pathLst>
                <a:path w="3761740" h="2077084">
                  <a:moveTo>
                    <a:pt x="0" y="0"/>
                  </a:moveTo>
                  <a:lnTo>
                    <a:pt x="3761218" y="0"/>
                  </a:lnTo>
                  <a:lnTo>
                    <a:pt x="3761218" y="2076864"/>
                  </a:lnTo>
                  <a:lnTo>
                    <a:pt x="0" y="20768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56667" y="1900564"/>
            <a:ext cx="3718560" cy="2098040"/>
            <a:chOff x="956667" y="1900564"/>
            <a:chExt cx="3718560" cy="20980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191" y="1910088"/>
              <a:ext cx="3699238" cy="207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1429" y="1905326"/>
              <a:ext cx="3709035" cy="2088514"/>
            </a:xfrm>
            <a:custGeom>
              <a:avLst/>
              <a:gdLst/>
              <a:ahLst/>
              <a:cxnLst/>
              <a:rect l="l" t="t" r="r" b="b"/>
              <a:pathLst>
                <a:path w="3709035" h="2088514">
                  <a:moveTo>
                    <a:pt x="0" y="0"/>
                  </a:moveTo>
                  <a:lnTo>
                    <a:pt x="3708763" y="0"/>
                  </a:lnTo>
                  <a:lnTo>
                    <a:pt x="3708763" y="2088236"/>
                  </a:lnTo>
                  <a:lnTo>
                    <a:pt x="0" y="20882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54214" y="4630961"/>
            <a:ext cx="3250565" cy="2029460"/>
            <a:chOff x="5654214" y="4630961"/>
            <a:chExt cx="3250565" cy="20294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739" y="4640486"/>
              <a:ext cx="3231506" cy="20098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58976" y="4635723"/>
              <a:ext cx="3241040" cy="2019935"/>
            </a:xfrm>
            <a:custGeom>
              <a:avLst/>
              <a:gdLst/>
              <a:ahLst/>
              <a:cxnLst/>
              <a:rect l="l" t="t" r="r" b="b"/>
              <a:pathLst>
                <a:path w="3241040" h="2019934">
                  <a:moveTo>
                    <a:pt x="0" y="0"/>
                  </a:moveTo>
                  <a:lnTo>
                    <a:pt x="3241031" y="0"/>
                  </a:lnTo>
                  <a:lnTo>
                    <a:pt x="3241031" y="2019404"/>
                  </a:lnTo>
                  <a:lnTo>
                    <a:pt x="0" y="20194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87089" y="1937049"/>
            <a:ext cx="3585210" cy="2025014"/>
            <a:chOff x="5487089" y="1937049"/>
            <a:chExt cx="3585210" cy="202501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6614" y="1946576"/>
              <a:ext cx="3565753" cy="2005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91852" y="1941812"/>
              <a:ext cx="3575685" cy="2015489"/>
            </a:xfrm>
            <a:custGeom>
              <a:avLst/>
              <a:gdLst/>
              <a:ahLst/>
              <a:cxnLst/>
              <a:rect l="l" t="t" r="r" b="b"/>
              <a:pathLst>
                <a:path w="3575684" h="2015489">
                  <a:moveTo>
                    <a:pt x="0" y="0"/>
                  </a:moveTo>
                  <a:lnTo>
                    <a:pt x="3575279" y="0"/>
                  </a:lnTo>
                  <a:lnTo>
                    <a:pt x="3575279" y="2015262"/>
                  </a:lnTo>
                  <a:lnTo>
                    <a:pt x="0" y="20152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4874" y="677163"/>
            <a:ext cx="6797040" cy="87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35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I’M</a:t>
            </a:r>
            <a:r>
              <a:rPr sz="2800" b="0" spc="-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FROM SAUDI</a:t>
            </a:r>
            <a:r>
              <a:rPr sz="2800" b="0" spc="-160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ARABIA</a:t>
            </a:r>
            <a:r>
              <a:rPr sz="2800" b="0" spc="-165" dirty="0">
                <a:latin typeface="Arial"/>
                <a:cs typeface="Arial"/>
              </a:rPr>
              <a:t> </a:t>
            </a:r>
            <a:r>
              <a:rPr sz="2800" b="0" spc="-25" dirty="0">
                <a:latin typeface="Arial"/>
                <a:cs typeface="Arial"/>
              </a:rPr>
              <a:t>BUT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335"/>
              </a:lnSpc>
            </a:pPr>
            <a:r>
              <a:rPr sz="2800" b="0" dirty="0">
                <a:latin typeface="Arial"/>
                <a:cs typeface="Arial"/>
              </a:rPr>
              <a:t>I</a:t>
            </a:r>
            <a:r>
              <a:rPr sz="2800" b="0" spc="-1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SPEAK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dirty="0"/>
              <a:t>PERFECT</a:t>
            </a:r>
            <a:r>
              <a:rPr sz="2800" spc="-150" dirty="0"/>
              <a:t> </a:t>
            </a:r>
            <a:r>
              <a:rPr sz="2800" b="0" spc="-10" dirty="0">
                <a:latin typeface="Arial"/>
                <a:cs typeface="Arial"/>
              </a:rPr>
              <a:t>AMERICAN-ENGLISH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11739" y="785605"/>
            <a:ext cx="1181735" cy="631825"/>
            <a:chOff x="7811739" y="785605"/>
            <a:chExt cx="1181735" cy="6318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1264" y="795130"/>
              <a:ext cx="1162603" cy="6126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16501" y="790367"/>
              <a:ext cx="1172210" cy="622300"/>
            </a:xfrm>
            <a:custGeom>
              <a:avLst/>
              <a:gdLst/>
              <a:ahLst/>
              <a:cxnLst/>
              <a:rect l="l" t="t" r="r" b="b"/>
              <a:pathLst>
                <a:path w="1172209" h="622300">
                  <a:moveTo>
                    <a:pt x="0" y="0"/>
                  </a:moveTo>
                  <a:lnTo>
                    <a:pt x="1172129" y="0"/>
                  </a:lnTo>
                  <a:lnTo>
                    <a:pt x="1172129" y="622128"/>
                  </a:lnTo>
                  <a:lnTo>
                    <a:pt x="0" y="6221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I’M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FROM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SAUDI</a:t>
            </a:r>
            <a:r>
              <a:rPr b="0" spc="-20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ARABIA</a:t>
            </a:r>
            <a:r>
              <a:rPr b="0" spc="-26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TOO!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59173" y="754349"/>
            <a:ext cx="2082800" cy="1764030"/>
            <a:chOff x="7159173" y="754349"/>
            <a:chExt cx="2082800" cy="1764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2047" y="754349"/>
              <a:ext cx="1839459" cy="16962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9173" y="1905730"/>
              <a:ext cx="1162603" cy="61260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7154410" y="1900967"/>
            <a:ext cx="1172210" cy="622300"/>
          </a:xfrm>
          <a:custGeom>
            <a:avLst/>
            <a:gdLst/>
            <a:ahLst/>
            <a:cxnLst/>
            <a:rect l="l" t="t" r="r" b="b"/>
            <a:pathLst>
              <a:path w="1172209" h="622300">
                <a:moveTo>
                  <a:pt x="0" y="0"/>
                </a:moveTo>
                <a:lnTo>
                  <a:pt x="1172129" y="0"/>
                </a:lnTo>
                <a:lnTo>
                  <a:pt x="1172129" y="622128"/>
                </a:lnTo>
                <a:lnTo>
                  <a:pt x="0" y="6221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30162" y="1700822"/>
            <a:ext cx="3156585" cy="2253615"/>
            <a:chOff x="1130162" y="1700822"/>
            <a:chExt cx="3156585" cy="22536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686" y="1710347"/>
              <a:ext cx="3137175" cy="22339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34924" y="1705584"/>
              <a:ext cx="3147060" cy="2244090"/>
            </a:xfrm>
            <a:custGeom>
              <a:avLst/>
              <a:gdLst/>
              <a:ahLst/>
              <a:cxnLst/>
              <a:rect l="l" t="t" r="r" b="b"/>
              <a:pathLst>
                <a:path w="3147060" h="2244090">
                  <a:moveTo>
                    <a:pt x="0" y="0"/>
                  </a:moveTo>
                  <a:lnTo>
                    <a:pt x="3146701" y="0"/>
                  </a:lnTo>
                  <a:lnTo>
                    <a:pt x="3146701" y="2243494"/>
                  </a:lnTo>
                  <a:lnTo>
                    <a:pt x="0" y="22434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52804" y="3111016"/>
            <a:ext cx="3376929" cy="3030855"/>
            <a:chOff x="5052804" y="3111016"/>
            <a:chExt cx="3376929" cy="30308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2329" y="3120541"/>
              <a:ext cx="3357769" cy="30112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57566" y="3115778"/>
              <a:ext cx="3367404" cy="3021330"/>
            </a:xfrm>
            <a:custGeom>
              <a:avLst/>
              <a:gdLst/>
              <a:ahLst/>
              <a:cxnLst/>
              <a:rect l="l" t="t" r="r" b="b"/>
              <a:pathLst>
                <a:path w="3367404" h="3021329">
                  <a:moveTo>
                    <a:pt x="0" y="0"/>
                  </a:moveTo>
                  <a:lnTo>
                    <a:pt x="3367295" y="0"/>
                  </a:lnTo>
                  <a:lnTo>
                    <a:pt x="3367295" y="3020736"/>
                  </a:lnTo>
                  <a:lnTo>
                    <a:pt x="0" y="30207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30080" y="4513090"/>
            <a:ext cx="3649345" cy="2061210"/>
            <a:chOff x="1030080" y="4513090"/>
            <a:chExt cx="3649345" cy="206121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604" y="4522614"/>
              <a:ext cx="3629990" cy="20418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34842" y="4517852"/>
              <a:ext cx="3639820" cy="2051685"/>
            </a:xfrm>
            <a:custGeom>
              <a:avLst/>
              <a:gdLst/>
              <a:ahLst/>
              <a:cxnLst/>
              <a:rect l="l" t="t" r="r" b="b"/>
              <a:pathLst>
                <a:path w="3639820" h="2051684">
                  <a:moveTo>
                    <a:pt x="0" y="0"/>
                  </a:moveTo>
                  <a:lnTo>
                    <a:pt x="3639516" y="0"/>
                  </a:lnTo>
                  <a:lnTo>
                    <a:pt x="3639516" y="2051395"/>
                  </a:lnTo>
                  <a:lnTo>
                    <a:pt x="0" y="20513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673" y="1979676"/>
            <a:ext cx="7967980" cy="42348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7815" marR="1009015" indent="-285750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Accents used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express 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nature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10" dirty="0">
                <a:latin typeface="Times New Roman"/>
                <a:cs typeface="Times New Roman"/>
              </a:rPr>
              <a:t>characters</a:t>
            </a:r>
            <a:endParaRPr sz="320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100000"/>
              </a:lnSpc>
              <a:spcBef>
                <a:spcPts val="236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Standard</a:t>
            </a:r>
            <a:r>
              <a:rPr sz="3200" spc="-1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American-</a:t>
            </a:r>
            <a:r>
              <a:rPr sz="3200" dirty="0">
                <a:latin typeface="Times New Roman"/>
                <a:cs typeface="Times New Roman"/>
              </a:rPr>
              <a:t>English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desirable </a:t>
            </a:r>
            <a:r>
              <a:rPr sz="3200" dirty="0">
                <a:latin typeface="Times New Roman"/>
                <a:cs typeface="Times New Roman"/>
              </a:rPr>
              <a:t>accent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characters who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positive role </a:t>
            </a:r>
            <a:r>
              <a:rPr sz="3200" spc="-2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Disney’s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animated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films.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97815" marR="71755" indent="-285750">
              <a:lnSpc>
                <a:spcPct val="101899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Jafar?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High-</a:t>
            </a:r>
            <a:r>
              <a:rPr sz="3200" dirty="0">
                <a:latin typeface="Times New Roman"/>
                <a:cs typeface="Times New Roman"/>
              </a:rPr>
              <a:t>social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status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(he’s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“Grand Vizier”)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LANGUAGE-</a:t>
            </a:r>
            <a:r>
              <a:rPr dirty="0"/>
              <a:t>BASED</a:t>
            </a:r>
            <a:r>
              <a:rPr spc="60" dirty="0"/>
              <a:t> </a:t>
            </a:r>
            <a:r>
              <a:rPr spc="-10" dirty="0"/>
              <a:t>STEREOTYPES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170" y="715771"/>
            <a:ext cx="79400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0" marR="5080" indent="-1104900">
              <a:lnSpc>
                <a:spcPct val="100000"/>
              </a:lnSpc>
              <a:spcBef>
                <a:spcPts val="100"/>
              </a:spcBef>
            </a:pPr>
            <a:r>
              <a:rPr dirty="0"/>
              <a:t>MANY</a:t>
            </a:r>
            <a:r>
              <a:rPr spc="-90" dirty="0"/>
              <a:t> </a:t>
            </a:r>
            <a:r>
              <a:rPr dirty="0"/>
              <a:t>OTHER</a:t>
            </a:r>
            <a:r>
              <a:rPr spc="-15" dirty="0"/>
              <a:t> </a:t>
            </a:r>
            <a:r>
              <a:rPr dirty="0"/>
              <a:t>EXAMPLES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FILMS, </a:t>
            </a:r>
            <a:r>
              <a:rPr dirty="0"/>
              <a:t>TV</a:t>
            </a:r>
            <a:r>
              <a:rPr spc="-10" dirty="0"/>
              <a:t> </a:t>
            </a:r>
            <a:r>
              <a:rPr dirty="0"/>
              <a:t>SERIES, </a:t>
            </a:r>
            <a:r>
              <a:rPr spc="-10" dirty="0"/>
              <a:t>CARTOONS…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37317" y="2362614"/>
            <a:ext cx="6021705" cy="4023995"/>
            <a:chOff x="2137317" y="2362614"/>
            <a:chExt cx="6021705" cy="40239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842" y="2372138"/>
              <a:ext cx="6002139" cy="40045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42079" y="2367376"/>
              <a:ext cx="6012180" cy="4014470"/>
            </a:xfrm>
            <a:custGeom>
              <a:avLst/>
              <a:gdLst/>
              <a:ahLst/>
              <a:cxnLst/>
              <a:rect l="l" t="t" r="r" b="b"/>
              <a:pathLst>
                <a:path w="6012180" h="4014470">
                  <a:moveTo>
                    <a:pt x="0" y="0"/>
                  </a:moveTo>
                  <a:lnTo>
                    <a:pt x="6011664" y="0"/>
                  </a:lnTo>
                  <a:lnTo>
                    <a:pt x="6011664" y="4014077"/>
                  </a:lnTo>
                  <a:lnTo>
                    <a:pt x="0" y="40140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951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sz="3700" spc="75" dirty="0">
                <a:latin typeface="Times New Roman"/>
                <a:cs typeface="Times New Roman"/>
              </a:rPr>
              <a:t>NEW</a:t>
            </a:r>
            <a:r>
              <a:rPr sz="3700" spc="-90" dirty="0">
                <a:latin typeface="Times New Roman"/>
                <a:cs typeface="Times New Roman"/>
              </a:rPr>
              <a:t> </a:t>
            </a:r>
            <a:r>
              <a:rPr sz="3700" spc="-35" dirty="0">
                <a:latin typeface="Times New Roman"/>
                <a:cs typeface="Times New Roman"/>
              </a:rPr>
              <a:t>TOPICS:</a:t>
            </a:r>
            <a:r>
              <a:rPr sz="3700" spc="-105" dirty="0">
                <a:latin typeface="Times New Roman"/>
                <a:cs typeface="Times New Roman"/>
              </a:rPr>
              <a:t> </a:t>
            </a:r>
            <a:r>
              <a:rPr sz="3700" spc="-50" dirty="0">
                <a:latin typeface="Times New Roman"/>
                <a:cs typeface="Times New Roman"/>
              </a:rPr>
              <a:t>WEEK</a:t>
            </a:r>
            <a:r>
              <a:rPr sz="3700" spc="-90" dirty="0">
                <a:latin typeface="Times New Roman"/>
                <a:cs typeface="Times New Roman"/>
              </a:rPr>
              <a:t> </a:t>
            </a:r>
            <a:r>
              <a:rPr sz="3700" spc="-50" dirty="0">
                <a:latin typeface="Times New Roman"/>
                <a:cs typeface="Times New Roman"/>
              </a:rPr>
              <a:t>5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8020050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latin typeface="Times New Roman"/>
                <a:cs typeface="Times New Roman"/>
              </a:rPr>
              <a:t>USING</a:t>
            </a:r>
            <a:r>
              <a:rPr sz="3800" b="1" spc="70" dirty="0">
                <a:latin typeface="Times New Roman"/>
                <a:cs typeface="Times New Roman"/>
              </a:rPr>
              <a:t> </a:t>
            </a:r>
            <a:r>
              <a:rPr sz="3800" b="1" spc="-10" dirty="0">
                <a:latin typeface="Times New Roman"/>
                <a:cs typeface="Times New Roman"/>
              </a:rPr>
              <a:t>ENGLISH: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  <a:tab pos="7504430" algn="l"/>
              </a:tabLst>
            </a:pPr>
            <a:r>
              <a:rPr sz="3800" spc="-95" dirty="0">
                <a:latin typeface="Times New Roman"/>
                <a:cs typeface="Times New Roman"/>
              </a:rPr>
              <a:t>VARIETIES </a:t>
            </a:r>
            <a:r>
              <a:rPr sz="3800" spc="110" dirty="0">
                <a:latin typeface="Times New Roman"/>
                <a:cs typeface="Times New Roman"/>
              </a:rPr>
              <a:t>OF</a:t>
            </a:r>
            <a:r>
              <a:rPr sz="3800" spc="-90" dirty="0">
                <a:latin typeface="Times New Roman"/>
                <a:cs typeface="Times New Roman"/>
              </a:rPr>
              <a:t> </a:t>
            </a:r>
            <a:r>
              <a:rPr sz="3800" spc="-55" dirty="0">
                <a:latin typeface="Times New Roman"/>
                <a:cs typeface="Times New Roman"/>
              </a:rPr>
              <a:t>DISCOURSE:</a:t>
            </a:r>
            <a:r>
              <a:rPr sz="3800" spc="-9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Ch</a:t>
            </a:r>
            <a:r>
              <a:rPr sz="3800" spc="-25" dirty="0">
                <a:latin typeface="Arial"/>
                <a:cs typeface="Arial"/>
              </a:rPr>
              <a:t>.</a:t>
            </a:r>
            <a:r>
              <a:rPr sz="3800" dirty="0">
                <a:latin typeface="Arial"/>
                <a:cs typeface="Arial"/>
              </a:rPr>
              <a:t>	</a:t>
            </a:r>
            <a:r>
              <a:rPr sz="3800" spc="-25" dirty="0">
                <a:latin typeface="Arial"/>
                <a:cs typeface="Arial"/>
              </a:rPr>
              <a:t>1</a:t>
            </a:r>
            <a:r>
              <a:rPr sz="3800" spc="-25" dirty="0">
                <a:latin typeface="Times New Roman"/>
                <a:cs typeface="Times New Roman"/>
              </a:rPr>
              <a:t>9</a:t>
            </a:r>
            <a:endParaRPr sz="380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800" dirty="0">
                <a:latin typeface="Times New Roman"/>
                <a:cs typeface="Times New Roman"/>
              </a:rPr>
              <a:t>REGIONAL</a:t>
            </a:r>
            <a:r>
              <a:rPr sz="3800" spc="-55" dirty="0">
                <a:latin typeface="Times New Roman"/>
                <a:cs typeface="Times New Roman"/>
              </a:rPr>
              <a:t> </a:t>
            </a:r>
            <a:r>
              <a:rPr sz="3800" spc="-110" dirty="0">
                <a:latin typeface="Times New Roman"/>
                <a:cs typeface="Times New Roman"/>
              </a:rPr>
              <a:t>VARIATION:</a:t>
            </a:r>
            <a:r>
              <a:rPr sz="3800" spc="-50" dirty="0">
                <a:latin typeface="Times New Roman"/>
                <a:cs typeface="Times New Roman"/>
              </a:rPr>
              <a:t> </a:t>
            </a:r>
            <a:r>
              <a:rPr sz="3800" spc="-20" dirty="0">
                <a:latin typeface="Times New Roman"/>
                <a:cs typeface="Times New Roman"/>
              </a:rPr>
              <a:t>Ch.</a:t>
            </a:r>
            <a:r>
              <a:rPr sz="3800" spc="-4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20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148" y="1979676"/>
            <a:ext cx="8215630" cy="4905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8450" marR="196850" indent="-285750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linguistic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variants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specific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social meanings.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98450" marR="899160" indent="-285750">
              <a:lnSpc>
                <a:spcPct val="101299"/>
              </a:lnSpc>
              <a:buFont typeface="Arial"/>
              <a:buChar char="•"/>
              <a:tabLst>
                <a:tab pos="298450" algn="l"/>
              </a:tabLst>
            </a:pPr>
            <a:r>
              <a:rPr sz="3200" b="1" dirty="0">
                <a:latin typeface="Times New Roman"/>
                <a:cs typeface="Times New Roman"/>
              </a:rPr>
              <a:t>linguistic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variants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choices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made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repertoir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language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1899"/>
              </a:lnSpc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Social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meanings can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include group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membership, </a:t>
            </a:r>
            <a:r>
              <a:rPr sz="3200" dirty="0">
                <a:latin typeface="Times New Roman"/>
                <a:cs typeface="Times New Roman"/>
              </a:rPr>
              <a:t>personal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attributes,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beliefs.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style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fixed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attribute 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speaker.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</a:t>
            </a:r>
            <a:r>
              <a:rPr spc="-9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dirty="0"/>
              <a:t>STYLE?</a:t>
            </a:r>
            <a:r>
              <a:rPr spc="-80" dirty="0"/>
              <a:t> </a:t>
            </a:r>
            <a:r>
              <a:rPr spc="-10" dirty="0"/>
              <a:t>(sociolinguistics)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148" y="1979676"/>
            <a:ext cx="627380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98450" marR="5080" indent="-285750">
              <a:lnSpc>
                <a:spcPts val="3790"/>
              </a:lnSpc>
              <a:spcBef>
                <a:spcPts val="25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style which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belongs 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10" dirty="0">
                <a:latin typeface="Times New Roman"/>
                <a:cs typeface="Times New Roman"/>
              </a:rPr>
              <a:t>particular </a:t>
            </a:r>
            <a:r>
              <a:rPr sz="3200" dirty="0">
                <a:latin typeface="Times New Roman"/>
                <a:cs typeface="Times New Roman"/>
              </a:rPr>
              <a:t>written/spoken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situation.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7722" y="4418076"/>
            <a:ext cx="2487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/>
                <a:cs typeface="Times New Roman"/>
              </a:rPr>
              <a:t>EXAMPLES?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1074" y="715771"/>
            <a:ext cx="474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LINGUISTIC </a:t>
            </a:r>
            <a:r>
              <a:rPr spc="-35" dirty="0"/>
              <a:t>VARIANT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2626360">
              <a:lnSpc>
                <a:spcPct val="100000"/>
              </a:lnSpc>
              <a:spcBef>
                <a:spcPts val="100"/>
              </a:spcBef>
            </a:pPr>
            <a:r>
              <a:rPr dirty="0"/>
              <a:t>LEGAL</a:t>
            </a:r>
            <a:r>
              <a:rPr spc="-65" dirty="0"/>
              <a:t> </a:t>
            </a:r>
            <a:r>
              <a:rPr spc="-10" dirty="0"/>
              <a:t>ENGLISH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30620" y="1766265"/>
            <a:ext cx="7262495" cy="4841240"/>
            <a:chOff x="1530620" y="1766265"/>
            <a:chExt cx="7262495" cy="4841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0145" y="1775790"/>
              <a:ext cx="7243155" cy="4821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5383" y="1771027"/>
              <a:ext cx="7252970" cy="4831715"/>
            </a:xfrm>
            <a:custGeom>
              <a:avLst/>
              <a:gdLst/>
              <a:ahLst/>
              <a:cxnLst/>
              <a:rect l="l" t="t" r="r" b="b"/>
              <a:pathLst>
                <a:path w="7252970" h="4831715">
                  <a:moveTo>
                    <a:pt x="0" y="0"/>
                  </a:moveTo>
                  <a:lnTo>
                    <a:pt x="7252680" y="0"/>
                  </a:lnTo>
                  <a:lnTo>
                    <a:pt x="7252680" y="4831246"/>
                  </a:lnTo>
                  <a:lnTo>
                    <a:pt x="0" y="48312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29146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JOURNALESE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0267" y="1540978"/>
            <a:ext cx="6951980" cy="5088890"/>
            <a:chOff x="1850267" y="1540978"/>
            <a:chExt cx="6951980" cy="5088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791" y="1550503"/>
              <a:ext cx="6932472" cy="50693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55029" y="1545741"/>
              <a:ext cx="6942455" cy="5079365"/>
            </a:xfrm>
            <a:custGeom>
              <a:avLst/>
              <a:gdLst/>
              <a:ahLst/>
              <a:cxnLst/>
              <a:rect l="l" t="t" r="r" b="b"/>
              <a:pathLst>
                <a:path w="6942455" h="5079365">
                  <a:moveTo>
                    <a:pt x="0" y="0"/>
                  </a:moveTo>
                  <a:lnTo>
                    <a:pt x="6941998" y="0"/>
                  </a:lnTo>
                  <a:lnTo>
                    <a:pt x="6941998" y="5078896"/>
                  </a:lnTo>
                  <a:lnTo>
                    <a:pt x="0" y="50788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2270760">
              <a:lnSpc>
                <a:spcPct val="100000"/>
              </a:lnSpc>
              <a:spcBef>
                <a:spcPts val="100"/>
              </a:spcBef>
            </a:pPr>
            <a:r>
              <a:rPr dirty="0"/>
              <a:t>INFORMAL</a:t>
            </a:r>
            <a:r>
              <a:rPr spc="-100" dirty="0"/>
              <a:t> </a:t>
            </a:r>
            <a:r>
              <a:rPr spc="-10" dirty="0"/>
              <a:t>SPEECH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7788" y="1546957"/>
            <a:ext cx="7468234" cy="4919345"/>
            <a:chOff x="1427788" y="1546957"/>
            <a:chExt cx="7468234" cy="4919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313" y="1556483"/>
              <a:ext cx="7448824" cy="48996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32551" y="1551720"/>
              <a:ext cx="7458709" cy="4909820"/>
            </a:xfrm>
            <a:custGeom>
              <a:avLst/>
              <a:gdLst/>
              <a:ahLst/>
              <a:cxnLst/>
              <a:rect l="l" t="t" r="r" b="b"/>
              <a:pathLst>
                <a:path w="7458709" h="4909820">
                  <a:moveTo>
                    <a:pt x="0" y="0"/>
                  </a:moveTo>
                  <a:lnTo>
                    <a:pt x="7458351" y="0"/>
                  </a:lnTo>
                  <a:lnTo>
                    <a:pt x="7458351" y="4909197"/>
                  </a:lnTo>
                  <a:lnTo>
                    <a:pt x="0" y="49091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1102360">
              <a:lnSpc>
                <a:spcPct val="100000"/>
              </a:lnSpc>
              <a:spcBef>
                <a:spcPts val="100"/>
              </a:spcBef>
            </a:pPr>
            <a:r>
              <a:rPr dirty="0"/>
              <a:t>THOUSANDS OF </a:t>
            </a:r>
            <a:r>
              <a:rPr spc="-25" dirty="0"/>
              <a:t>VARIETIES….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14419" y="1660249"/>
            <a:ext cx="5095240" cy="4803140"/>
            <a:chOff x="2614419" y="1660249"/>
            <a:chExt cx="5095240" cy="4803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3944" y="1669774"/>
              <a:ext cx="5075582" cy="47840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19182" y="1665012"/>
              <a:ext cx="5085715" cy="4793615"/>
            </a:xfrm>
            <a:custGeom>
              <a:avLst/>
              <a:gdLst/>
              <a:ahLst/>
              <a:cxnLst/>
              <a:rect l="l" t="t" r="r" b="b"/>
              <a:pathLst>
                <a:path w="5085715" h="4793615">
                  <a:moveTo>
                    <a:pt x="0" y="0"/>
                  </a:moveTo>
                  <a:lnTo>
                    <a:pt x="5085108" y="0"/>
                  </a:lnTo>
                  <a:lnTo>
                    <a:pt x="5085108" y="4793561"/>
                  </a:lnTo>
                  <a:lnTo>
                    <a:pt x="0" y="4793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0399" y="2746755"/>
            <a:ext cx="583311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50"/>
              </a:lnSpc>
              <a:spcBef>
                <a:spcPts val="100"/>
              </a:spcBef>
            </a:pPr>
            <a:r>
              <a:rPr sz="4000" dirty="0">
                <a:latin typeface="Times New Roman"/>
                <a:cs typeface="Times New Roman"/>
              </a:rPr>
              <a:t>REGIONAL</a:t>
            </a:r>
            <a:r>
              <a:rPr sz="4000" spc="-19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VARIATION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750"/>
              </a:lnSpc>
              <a:tabLst>
                <a:tab pos="980440" algn="l"/>
              </a:tabLst>
            </a:pPr>
            <a:r>
              <a:rPr sz="4000" b="0" spc="-25" dirty="0">
                <a:latin typeface="Times New Roman"/>
                <a:cs typeface="Times New Roman"/>
              </a:rPr>
              <a:t>Ch</a:t>
            </a:r>
            <a:r>
              <a:rPr sz="4000" b="0" spc="-25" dirty="0">
                <a:latin typeface="Arial"/>
                <a:cs typeface="Arial"/>
              </a:rPr>
              <a:t>.</a:t>
            </a:r>
            <a:r>
              <a:rPr sz="4000" b="0" dirty="0">
                <a:latin typeface="Arial"/>
                <a:cs typeface="Arial"/>
              </a:rPr>
              <a:t>	</a:t>
            </a:r>
            <a:r>
              <a:rPr sz="4000" b="0" spc="-25" dirty="0">
                <a:latin typeface="Times New Roman"/>
                <a:cs typeface="Times New Roman"/>
              </a:rPr>
              <a:t>20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148" y="1979676"/>
            <a:ext cx="7646670" cy="1973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265" marR="5080" indent="-457200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dialect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(words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constructions)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accent (pronunciation)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738505" algn="ctr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EXAMPLE?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1987550">
              <a:lnSpc>
                <a:spcPct val="100000"/>
              </a:lnSpc>
              <a:spcBef>
                <a:spcPts val="100"/>
              </a:spcBef>
            </a:pPr>
            <a:r>
              <a:rPr dirty="0"/>
              <a:t>REGIONAL</a:t>
            </a:r>
            <a:r>
              <a:rPr spc="-70" dirty="0"/>
              <a:t> </a:t>
            </a:r>
            <a:r>
              <a:rPr spc="-60" dirty="0"/>
              <a:t>VARIATION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3333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DIALECTS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699" y="1872283"/>
            <a:ext cx="7296150" cy="3849370"/>
            <a:chOff x="1513699" y="1872283"/>
            <a:chExt cx="7296150" cy="3849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224" y="1881808"/>
              <a:ext cx="7277030" cy="3830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18461" y="1877046"/>
              <a:ext cx="7286625" cy="3839845"/>
            </a:xfrm>
            <a:custGeom>
              <a:avLst/>
              <a:gdLst/>
              <a:ahLst/>
              <a:cxnLst/>
              <a:rect l="l" t="t" r="r" b="b"/>
              <a:pathLst>
                <a:path w="7286625" h="3839845">
                  <a:moveTo>
                    <a:pt x="0" y="0"/>
                  </a:moveTo>
                  <a:lnTo>
                    <a:pt x="7286555" y="0"/>
                  </a:lnTo>
                  <a:lnTo>
                    <a:pt x="7286555" y="3839541"/>
                  </a:lnTo>
                  <a:lnTo>
                    <a:pt x="0" y="38395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3371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29896" y="1448214"/>
            <a:ext cx="7063740" cy="5302885"/>
            <a:chOff x="1629896" y="1448214"/>
            <a:chExt cx="7063740" cy="5302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9421" y="1457739"/>
              <a:ext cx="7044634" cy="5283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34659" y="1452976"/>
              <a:ext cx="7054215" cy="5293360"/>
            </a:xfrm>
            <a:custGeom>
              <a:avLst/>
              <a:gdLst/>
              <a:ahLst/>
              <a:cxnLst/>
              <a:rect l="l" t="t" r="r" b="b"/>
              <a:pathLst>
                <a:path w="7054215" h="5293359">
                  <a:moveTo>
                    <a:pt x="0" y="0"/>
                  </a:moveTo>
                  <a:lnTo>
                    <a:pt x="7054160" y="0"/>
                  </a:lnTo>
                  <a:lnTo>
                    <a:pt x="7054160" y="5293001"/>
                  </a:lnTo>
                  <a:lnTo>
                    <a:pt x="0" y="52930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398" y="2792475"/>
            <a:ext cx="6690359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50"/>
              </a:lnSpc>
              <a:spcBef>
                <a:spcPts val="100"/>
              </a:spcBef>
            </a:pPr>
            <a:r>
              <a:rPr sz="4000" spc="-45" dirty="0">
                <a:latin typeface="Times New Roman"/>
                <a:cs typeface="Times New Roman"/>
              </a:rPr>
              <a:t>VARIETIES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OF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DISCOURSE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750"/>
              </a:lnSpc>
              <a:tabLst>
                <a:tab pos="981075" algn="l"/>
              </a:tabLst>
            </a:pPr>
            <a:r>
              <a:rPr sz="4000" b="0" spc="-25" dirty="0">
                <a:latin typeface="Times New Roman"/>
                <a:cs typeface="Times New Roman"/>
              </a:rPr>
              <a:t>Ch</a:t>
            </a:r>
            <a:r>
              <a:rPr sz="4000" b="0" spc="-25" dirty="0">
                <a:latin typeface="Arial"/>
                <a:cs typeface="Arial"/>
              </a:rPr>
              <a:t>.</a:t>
            </a:r>
            <a:r>
              <a:rPr sz="4000" b="0" dirty="0">
                <a:latin typeface="Arial"/>
                <a:cs typeface="Arial"/>
              </a:rPr>
              <a:t>	</a:t>
            </a:r>
            <a:r>
              <a:rPr sz="4000" b="0" spc="-25" dirty="0">
                <a:latin typeface="Arial"/>
                <a:cs typeface="Arial"/>
              </a:rPr>
              <a:t>1</a:t>
            </a:r>
            <a:r>
              <a:rPr sz="4000" b="0" spc="-25" dirty="0">
                <a:latin typeface="Times New Roman"/>
                <a:cs typeface="Times New Roman"/>
              </a:rPr>
              <a:t>9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422" y="2953003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DIALECT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148" y="1979676"/>
            <a:ext cx="7586980" cy="24669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265" marR="5080" indent="-457200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When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people talk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about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dialects,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mean </a:t>
            </a:r>
            <a:r>
              <a:rPr sz="3200" dirty="0">
                <a:latin typeface="Times New Roman"/>
                <a:cs typeface="Times New Roman"/>
              </a:rPr>
              <a:t>regional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dialects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311785" indent="-457200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Show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person’s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geographical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origins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particular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country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locality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city.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3333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DIALECTS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547" rIns="0" bIns="0" rtlCol="0">
            <a:spAutoFit/>
          </a:bodyPr>
          <a:lstStyle/>
          <a:p>
            <a:pPr marL="129159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INTERNATIONAL</a:t>
            </a:r>
            <a:r>
              <a:rPr spc="-135" dirty="0"/>
              <a:t> </a:t>
            </a:r>
            <a:r>
              <a:rPr spc="-10" dirty="0"/>
              <a:t>DIALECTS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699" y="1872283"/>
            <a:ext cx="7296150" cy="3849370"/>
            <a:chOff x="1513699" y="1872283"/>
            <a:chExt cx="7296150" cy="3849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224" y="1881808"/>
              <a:ext cx="7277030" cy="3830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18461" y="1877046"/>
              <a:ext cx="7286625" cy="3839845"/>
            </a:xfrm>
            <a:custGeom>
              <a:avLst/>
              <a:gdLst/>
              <a:ahLst/>
              <a:cxnLst/>
              <a:rect l="l" t="t" r="r" b="b"/>
              <a:pathLst>
                <a:path w="7286625" h="3839845">
                  <a:moveTo>
                    <a:pt x="0" y="0"/>
                  </a:moveTo>
                  <a:lnTo>
                    <a:pt x="7286555" y="0"/>
                  </a:lnTo>
                  <a:lnTo>
                    <a:pt x="7286555" y="3839541"/>
                  </a:lnTo>
                  <a:lnTo>
                    <a:pt x="0" y="38395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3800" cy="7562850"/>
          </a:xfrm>
          <a:custGeom>
            <a:avLst/>
            <a:gdLst/>
            <a:ahLst/>
            <a:cxnLst/>
            <a:rect l="l" t="t" r="r" b="b"/>
            <a:pathLst>
              <a:path w="10083800" h="7562850">
                <a:moveTo>
                  <a:pt x="10083800" y="0"/>
                </a:moveTo>
                <a:lnTo>
                  <a:pt x="0" y="0"/>
                </a:lnTo>
                <a:lnTo>
                  <a:pt x="0" y="7562849"/>
                </a:lnTo>
                <a:lnTo>
                  <a:pt x="10083800" y="7562849"/>
                </a:lnTo>
                <a:lnTo>
                  <a:pt x="10083800" y="0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73431" y="268042"/>
            <a:ext cx="6950075" cy="7061834"/>
            <a:chOff x="2773431" y="268042"/>
            <a:chExt cx="6950075" cy="70618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2956" y="277567"/>
              <a:ext cx="6930886" cy="70425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8193" y="272805"/>
              <a:ext cx="6940550" cy="7052309"/>
            </a:xfrm>
            <a:custGeom>
              <a:avLst/>
              <a:gdLst/>
              <a:ahLst/>
              <a:cxnLst/>
              <a:rect l="l" t="t" r="r" b="b"/>
              <a:pathLst>
                <a:path w="6940550" h="7052309">
                  <a:moveTo>
                    <a:pt x="0" y="0"/>
                  </a:moveTo>
                  <a:lnTo>
                    <a:pt x="6940412" y="0"/>
                  </a:lnTo>
                  <a:lnTo>
                    <a:pt x="6940412" y="7052051"/>
                  </a:lnTo>
                  <a:lnTo>
                    <a:pt x="0" y="70520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362" y="299211"/>
            <a:ext cx="2161540" cy="12172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425"/>
              </a:spcBef>
            </a:pPr>
            <a:r>
              <a:rPr sz="4000" spc="-10" dirty="0">
                <a:latin typeface="Times New Roman"/>
                <a:cs typeface="Times New Roman"/>
              </a:rPr>
              <a:t>WITHIN </a:t>
            </a:r>
            <a:r>
              <a:rPr sz="4000" spc="-55" dirty="0">
                <a:latin typeface="Times New Roman"/>
                <a:cs typeface="Times New Roman"/>
              </a:rPr>
              <a:t>BRITAIN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951" y="1544016"/>
              <a:ext cx="2540000" cy="2539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7189" y="1539254"/>
              <a:ext cx="2549525" cy="2549525"/>
            </a:xfrm>
            <a:custGeom>
              <a:avLst/>
              <a:gdLst/>
              <a:ahLst/>
              <a:cxnLst/>
              <a:rect l="l" t="t" r="r" b="b"/>
              <a:pathLst>
                <a:path w="2549525" h="2549525">
                  <a:moveTo>
                    <a:pt x="0" y="0"/>
                  </a:moveTo>
                  <a:lnTo>
                    <a:pt x="2549525" y="0"/>
                  </a:lnTo>
                  <a:lnTo>
                    <a:pt x="2549525" y="2549525"/>
                  </a:lnTo>
                  <a:lnTo>
                    <a:pt x="0" y="2549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051531" y="4315387"/>
            <a:ext cx="4189729" cy="2456180"/>
            <a:chOff x="5051531" y="4315387"/>
            <a:chExt cx="4189729" cy="2456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1056" y="4324913"/>
              <a:ext cx="4170185" cy="24370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56294" y="4320150"/>
              <a:ext cx="4180204" cy="2446655"/>
            </a:xfrm>
            <a:custGeom>
              <a:avLst/>
              <a:gdLst/>
              <a:ahLst/>
              <a:cxnLst/>
              <a:rect l="l" t="t" r="r" b="b"/>
              <a:pathLst>
                <a:path w="4180204" h="2446654">
                  <a:moveTo>
                    <a:pt x="0" y="0"/>
                  </a:moveTo>
                  <a:lnTo>
                    <a:pt x="4179711" y="0"/>
                  </a:lnTo>
                  <a:lnTo>
                    <a:pt x="4179711" y="2446532"/>
                  </a:lnTo>
                  <a:lnTo>
                    <a:pt x="0" y="2446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4629" y="1914651"/>
            <a:ext cx="7642225" cy="4667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4210" marR="5080">
              <a:lnSpc>
                <a:spcPct val="100200"/>
              </a:lnSpc>
              <a:spcBef>
                <a:spcPts val="90"/>
              </a:spcBef>
              <a:tabLst>
                <a:tab pos="6158865" algn="l"/>
              </a:tabLst>
            </a:pPr>
            <a:r>
              <a:rPr sz="2800" b="1" dirty="0">
                <a:latin typeface="Times New Roman"/>
                <a:cs typeface="Times New Roman"/>
              </a:rPr>
              <a:t>Cockney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English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refers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spc="-35" dirty="0">
                <a:latin typeface="Times New Roman"/>
                <a:cs typeface="Times New Roman"/>
              </a:rPr>
              <a:t>accent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dialect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English </a:t>
            </a:r>
            <a:r>
              <a:rPr sz="2800" spc="-70" dirty="0">
                <a:latin typeface="Times New Roman"/>
                <a:cs typeface="Times New Roman"/>
              </a:rPr>
              <a:t>traditionally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spoken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by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working- </a:t>
            </a:r>
            <a:r>
              <a:rPr sz="2800" spc="-85" dirty="0">
                <a:latin typeface="Times New Roman"/>
                <a:cs typeface="Times New Roman"/>
              </a:rPr>
              <a:t>class </a:t>
            </a:r>
            <a:r>
              <a:rPr sz="2800" spc="-10" dirty="0">
                <a:latin typeface="Times New Roman"/>
                <a:cs typeface="Times New Roman"/>
              </a:rPr>
              <a:t>Londoners.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397885">
              <a:lnSpc>
                <a:spcPts val="3310"/>
              </a:lnSpc>
            </a:pPr>
            <a:r>
              <a:rPr sz="2800" b="1" dirty="0">
                <a:latin typeface="Times New Roman"/>
                <a:cs typeface="Times New Roman"/>
              </a:rPr>
              <a:t>Scouse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English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(or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Liverpool </a:t>
            </a:r>
            <a:r>
              <a:rPr sz="2800" spc="-45" dirty="0">
                <a:latin typeface="Times New Roman"/>
                <a:cs typeface="Times New Roman"/>
              </a:rPr>
              <a:t>English)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 marR="3766185">
              <a:lnSpc>
                <a:spcPts val="3379"/>
              </a:lnSpc>
              <a:spcBef>
                <a:spcPts val="45"/>
              </a:spcBef>
            </a:pP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accent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dialect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closely </a:t>
            </a:r>
            <a:r>
              <a:rPr sz="2800" spc="-55" dirty="0">
                <a:latin typeface="Times New Roman"/>
                <a:cs typeface="Times New Roman"/>
              </a:rPr>
              <a:t>associated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with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city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tabLst>
                <a:tab pos="443230" algn="l"/>
              </a:tabLst>
            </a:pP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Liverpool.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389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CITIES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148" y="1979676"/>
            <a:ext cx="829881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9265" marR="5080" indent="-457200">
              <a:lnSpc>
                <a:spcPts val="3790"/>
              </a:lnSpc>
              <a:spcBef>
                <a:spcPts val="2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class dialects: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tell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where 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speakers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are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socially.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241046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85" dirty="0"/>
              <a:t> </a:t>
            </a:r>
            <a:r>
              <a:rPr spc="-10" dirty="0"/>
              <a:t>DIALECTS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46395" y="3518813"/>
            <a:ext cx="3484879" cy="1751964"/>
            <a:chOff x="1246395" y="3518813"/>
            <a:chExt cx="3484879" cy="17519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920" y="3528338"/>
              <a:ext cx="3465551" cy="1732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51157" y="3523575"/>
              <a:ext cx="3475354" cy="1742439"/>
            </a:xfrm>
            <a:custGeom>
              <a:avLst/>
              <a:gdLst/>
              <a:ahLst/>
              <a:cxnLst/>
              <a:rect l="l" t="t" r="r" b="b"/>
              <a:pathLst>
                <a:path w="3475354" h="1742439">
                  <a:moveTo>
                    <a:pt x="0" y="0"/>
                  </a:moveTo>
                  <a:lnTo>
                    <a:pt x="3475077" y="0"/>
                  </a:lnTo>
                  <a:lnTo>
                    <a:pt x="3475077" y="1742301"/>
                  </a:lnTo>
                  <a:lnTo>
                    <a:pt x="0" y="17423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19344" y="4134210"/>
            <a:ext cx="3042285" cy="1718310"/>
            <a:chOff x="5819344" y="4134210"/>
            <a:chExt cx="3042285" cy="17183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8869" y="4143735"/>
              <a:ext cx="3022673" cy="16992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24106" y="4138973"/>
              <a:ext cx="3032760" cy="1708785"/>
            </a:xfrm>
            <a:custGeom>
              <a:avLst/>
              <a:gdLst/>
              <a:ahLst/>
              <a:cxnLst/>
              <a:rect l="l" t="t" r="r" b="b"/>
              <a:pathLst>
                <a:path w="3032759" h="1708785">
                  <a:moveTo>
                    <a:pt x="0" y="0"/>
                  </a:moveTo>
                  <a:lnTo>
                    <a:pt x="3032199" y="0"/>
                  </a:lnTo>
                  <a:lnTo>
                    <a:pt x="3032199" y="1708758"/>
                  </a:lnTo>
                  <a:lnTo>
                    <a:pt x="0" y="17087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79" y="1979676"/>
            <a:ext cx="8206105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 algn="just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varieties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language which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tell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sort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job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person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does (speaking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writing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like </a:t>
            </a:r>
            <a:r>
              <a:rPr sz="3200" spc="-5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politician,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priest,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journalist).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146685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OCCUPATIONAL</a:t>
            </a:r>
            <a:r>
              <a:rPr spc="-185" dirty="0"/>
              <a:t> </a:t>
            </a:r>
            <a:r>
              <a:rPr spc="-10" dirty="0"/>
              <a:t>DIALECTS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0404" y="4251675"/>
            <a:ext cx="2418715" cy="1790064"/>
            <a:chOff x="1090404" y="4251675"/>
            <a:chExt cx="2418715" cy="17900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929" y="4261200"/>
              <a:ext cx="2399195" cy="1770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5166" y="4256438"/>
              <a:ext cx="2409190" cy="1780539"/>
            </a:xfrm>
            <a:custGeom>
              <a:avLst/>
              <a:gdLst/>
              <a:ahLst/>
              <a:cxnLst/>
              <a:rect l="l" t="t" r="r" b="b"/>
              <a:pathLst>
                <a:path w="2409190" h="1780539">
                  <a:moveTo>
                    <a:pt x="0" y="0"/>
                  </a:moveTo>
                  <a:lnTo>
                    <a:pt x="2408721" y="0"/>
                  </a:lnTo>
                  <a:lnTo>
                    <a:pt x="2408721" y="1780132"/>
                  </a:lnTo>
                  <a:lnTo>
                    <a:pt x="0" y="17801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73995" y="4251675"/>
            <a:ext cx="1724025" cy="2078355"/>
            <a:chOff x="4073995" y="4251675"/>
            <a:chExt cx="1724025" cy="20783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3520" y="4261201"/>
              <a:ext cx="1704365" cy="20590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78757" y="4256438"/>
              <a:ext cx="1714500" cy="2068830"/>
            </a:xfrm>
            <a:custGeom>
              <a:avLst/>
              <a:gdLst/>
              <a:ahLst/>
              <a:cxnLst/>
              <a:rect l="l" t="t" r="r" b="b"/>
              <a:pathLst>
                <a:path w="1714500" h="2068829">
                  <a:moveTo>
                    <a:pt x="0" y="0"/>
                  </a:moveTo>
                  <a:lnTo>
                    <a:pt x="1713891" y="0"/>
                  </a:lnTo>
                  <a:lnTo>
                    <a:pt x="1713891" y="2068583"/>
                  </a:lnTo>
                  <a:lnTo>
                    <a:pt x="0" y="2068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87381" y="4433798"/>
            <a:ext cx="2572385" cy="1713864"/>
            <a:chOff x="6487381" y="4433798"/>
            <a:chExt cx="2572385" cy="171386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6906" y="4443323"/>
              <a:ext cx="2553221" cy="16948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92143" y="4438561"/>
              <a:ext cx="2562860" cy="1704339"/>
            </a:xfrm>
            <a:custGeom>
              <a:avLst/>
              <a:gdLst/>
              <a:ahLst/>
              <a:cxnLst/>
              <a:rect l="l" t="t" r="r" b="b"/>
              <a:pathLst>
                <a:path w="2562859" h="1704339">
                  <a:moveTo>
                    <a:pt x="0" y="0"/>
                  </a:moveTo>
                  <a:lnTo>
                    <a:pt x="2562748" y="0"/>
                  </a:lnTo>
                  <a:lnTo>
                    <a:pt x="2562748" y="1704337"/>
                  </a:lnTo>
                  <a:lnTo>
                    <a:pt x="0" y="17043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9520" y="2953003"/>
            <a:ext cx="193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79" y="1979676"/>
            <a:ext cx="8227059" cy="29514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265" marR="5080" indent="-456565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“After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school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trip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Paris,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friends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said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Times New Roman"/>
                <a:cs typeface="Times New Roman"/>
              </a:rPr>
              <a:t>came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back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sounding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French”.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265" marR="72390" indent="-456565">
              <a:lnSpc>
                <a:spcPct val="100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voice which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tells your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listeners </a:t>
            </a:r>
            <a:r>
              <a:rPr sz="3200" dirty="0">
                <a:latin typeface="Times New Roman"/>
                <a:cs typeface="Times New Roman"/>
              </a:rPr>
              <a:t>which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country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how </a:t>
            </a:r>
            <a:r>
              <a:rPr sz="3200" spc="-25" dirty="0">
                <a:latin typeface="Times New Roman"/>
                <a:cs typeface="Times New Roman"/>
              </a:rPr>
              <a:t>you </a:t>
            </a:r>
            <a:r>
              <a:rPr sz="3200" dirty="0">
                <a:latin typeface="Times New Roman"/>
                <a:cs typeface="Times New Roman"/>
              </a:rPr>
              <a:t>were </a:t>
            </a:r>
            <a:r>
              <a:rPr sz="3200" spc="-10" dirty="0">
                <a:latin typeface="Times New Roman"/>
                <a:cs typeface="Times New Roman"/>
              </a:rPr>
              <a:t>educated.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3524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79" y="1979676"/>
            <a:ext cx="8312784" cy="4905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265" marR="5080" indent="-456565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accent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which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doesn’t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give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any</a:t>
            </a:r>
            <a:r>
              <a:rPr sz="3200" spc="-10" dirty="0">
                <a:latin typeface="Times New Roman"/>
                <a:cs typeface="Times New Roman"/>
              </a:rPr>
              <a:t> geographical </a:t>
            </a:r>
            <a:r>
              <a:rPr sz="3200" dirty="0">
                <a:latin typeface="Times New Roman"/>
                <a:cs typeface="Times New Roman"/>
              </a:rPr>
              <a:t>information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</a:t>
            </a:r>
            <a:r>
              <a:rPr sz="3200" spc="-20" dirty="0">
                <a:latin typeface="Times New Roman"/>
                <a:cs typeface="Times New Roman"/>
              </a:rPr>
              <a:t> all.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590550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associated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royalty,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government,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Oxford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Cambridge,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284480" indent="-456565">
              <a:lnSpc>
                <a:spcPct val="1018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‘received’</a:t>
            </a:r>
            <a:r>
              <a:rPr sz="3200" spc="-2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because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has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been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passed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down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by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10" dirty="0">
                <a:latin typeface="Times New Roman"/>
                <a:cs typeface="Times New Roman"/>
              </a:rPr>
              <a:t>‘elite’</a:t>
            </a:r>
            <a:r>
              <a:rPr sz="3200" spc="-2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groups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Britain.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Today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“modified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RP”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frequent.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07" rIns="0" bIns="0" rtlCol="0">
            <a:spAutoFit/>
          </a:bodyPr>
          <a:lstStyle/>
          <a:p>
            <a:pPr marL="797560">
              <a:lnSpc>
                <a:spcPct val="100000"/>
              </a:lnSpc>
              <a:spcBef>
                <a:spcPts val="100"/>
              </a:spcBef>
            </a:pPr>
            <a:r>
              <a:rPr dirty="0"/>
              <a:t>RECEIVED</a:t>
            </a:r>
            <a:r>
              <a:rPr spc="-95" dirty="0"/>
              <a:t> </a:t>
            </a:r>
            <a:r>
              <a:rPr spc="-10" dirty="0"/>
              <a:t>PRONUNCIATION</a:t>
            </a:r>
            <a:r>
              <a:rPr spc="-80" dirty="0"/>
              <a:t> </a:t>
            </a:r>
            <a:r>
              <a:rPr spc="-20" dirty="0"/>
              <a:t>(RP)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200406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DISOCURSE?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8191500" cy="391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25" dirty="0">
                <a:latin typeface="Times New Roman"/>
                <a:cs typeface="Times New Roman"/>
              </a:rPr>
              <a:t>“Discourse”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applies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speech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writing.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927100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text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700" dirty="0">
                <a:latin typeface="Times New Roman"/>
                <a:cs typeface="Times New Roman"/>
              </a:rPr>
              <a:t>/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discourse;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text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linguistics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700" dirty="0">
                <a:latin typeface="Times New Roman"/>
                <a:cs typeface="Times New Roman"/>
              </a:rPr>
              <a:t>/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discourse </a:t>
            </a:r>
            <a:r>
              <a:rPr sz="3200" spc="-35" dirty="0">
                <a:latin typeface="Times New Roman"/>
                <a:cs typeface="Times New Roman"/>
              </a:rPr>
              <a:t>analysis.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991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  <a:tab pos="2256155" algn="l"/>
                <a:tab pos="4423410" algn="l"/>
                <a:tab pos="4638675" algn="l"/>
              </a:tabLst>
            </a:pPr>
            <a:r>
              <a:rPr sz="3200" spc="-120" dirty="0">
                <a:latin typeface="Times New Roman"/>
                <a:cs typeface="Times New Roman"/>
              </a:rPr>
              <a:t>analysis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the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realities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0" dirty="0">
                <a:latin typeface="Times New Roman"/>
                <a:cs typeface="Times New Roman"/>
              </a:rPr>
              <a:t>monologue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spc="-85" dirty="0">
                <a:latin typeface="Times New Roman"/>
                <a:cs typeface="Times New Roman"/>
              </a:rPr>
              <a:t>dialogue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any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mode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5" dirty="0">
                <a:latin typeface="Times New Roman"/>
                <a:cs typeface="Times New Roman"/>
              </a:rPr>
              <a:t>transmission</a:t>
            </a:r>
            <a:r>
              <a:rPr sz="3200" spc="-85" dirty="0">
                <a:latin typeface="Times New Roman"/>
                <a:cs typeface="Times New Roman"/>
              </a:rPr>
              <a:t> (writing </a:t>
            </a:r>
            <a:r>
              <a:rPr sz="3200" spc="-25" dirty="0">
                <a:latin typeface="Times New Roman"/>
                <a:cs typeface="Times New Roman"/>
              </a:rPr>
              <a:t>or </a:t>
            </a:r>
            <a:r>
              <a:rPr sz="3200" spc="-10" dirty="0">
                <a:latin typeface="Times New Roman"/>
                <a:cs typeface="Times New Roman"/>
              </a:rPr>
              <a:t>speaking)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79" y="1979676"/>
            <a:ext cx="7781925" cy="4905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265" marR="459105" indent="-456565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Spoken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large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growing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number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people 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South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England.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643255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They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say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will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dominate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general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British </a:t>
            </a:r>
            <a:r>
              <a:rPr sz="3200" dirty="0">
                <a:latin typeface="Times New Roman"/>
                <a:cs typeface="Times New Roman"/>
              </a:rPr>
              <a:t>pronunciation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50</a:t>
            </a:r>
            <a:r>
              <a:rPr sz="3200" spc="-10" dirty="0">
                <a:latin typeface="Times New Roman"/>
                <a:cs typeface="Times New Roman"/>
              </a:rPr>
              <a:t> years.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Why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some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scholars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think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doesn’t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exist?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265" marR="383540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Estuary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English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shares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many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features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with </a:t>
            </a:r>
            <a:r>
              <a:rPr sz="3200" spc="-10" dirty="0">
                <a:latin typeface="Times New Roman"/>
                <a:cs typeface="Times New Roman"/>
              </a:rPr>
              <a:t>Cockney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1" rIns="0" bIns="0" rtlCol="0">
            <a:spAutoFit/>
          </a:bodyPr>
          <a:lstStyle/>
          <a:p>
            <a:pPr marL="767080">
              <a:lnSpc>
                <a:spcPct val="100000"/>
              </a:lnSpc>
              <a:spcBef>
                <a:spcPts val="100"/>
              </a:spcBef>
            </a:pPr>
            <a:r>
              <a:rPr dirty="0"/>
              <a:t>ESTUARY</a:t>
            </a:r>
            <a:r>
              <a:rPr spc="-220" dirty="0"/>
              <a:t> </a:t>
            </a:r>
            <a:r>
              <a:rPr spc="-10" dirty="0"/>
              <a:t>ENGLISH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074300" y="725879"/>
            <a:ext cx="1250315" cy="1250315"/>
            <a:chOff x="8074300" y="725879"/>
            <a:chExt cx="1250315" cy="1250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825" y="735404"/>
              <a:ext cx="1230928" cy="12309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79063" y="730642"/>
              <a:ext cx="1240790" cy="1240790"/>
            </a:xfrm>
            <a:custGeom>
              <a:avLst/>
              <a:gdLst/>
              <a:ahLst/>
              <a:cxnLst/>
              <a:rect l="l" t="t" r="r" b="b"/>
              <a:pathLst>
                <a:path w="1240790" h="1240789">
                  <a:moveTo>
                    <a:pt x="0" y="0"/>
                  </a:moveTo>
                  <a:lnTo>
                    <a:pt x="1240454" y="0"/>
                  </a:lnTo>
                  <a:lnTo>
                    <a:pt x="1240454" y="1240454"/>
                  </a:lnTo>
                  <a:lnTo>
                    <a:pt x="0" y="1240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200406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DISOCURSE?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63236" y="1632502"/>
            <a:ext cx="7689850" cy="4324350"/>
            <a:chOff x="1263236" y="1632502"/>
            <a:chExt cx="7689850" cy="4324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2760" y="1642027"/>
              <a:ext cx="7670800" cy="43052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7998" y="1637264"/>
              <a:ext cx="7680325" cy="4314825"/>
            </a:xfrm>
            <a:custGeom>
              <a:avLst/>
              <a:gdLst/>
              <a:ahLst/>
              <a:cxnLst/>
              <a:rect l="l" t="t" r="r" b="b"/>
              <a:pathLst>
                <a:path w="7680325" h="4314825">
                  <a:moveTo>
                    <a:pt x="0" y="0"/>
                  </a:moveTo>
                  <a:lnTo>
                    <a:pt x="7680325" y="0"/>
                  </a:lnTo>
                  <a:lnTo>
                    <a:pt x="7680325" y="4314825"/>
                  </a:lnTo>
                  <a:lnTo>
                    <a:pt x="0" y="4314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3800" cy="7562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816" y="598595"/>
              <a:ext cx="8866505" cy="6348095"/>
            </a:xfrm>
            <a:custGeom>
              <a:avLst/>
              <a:gdLst/>
              <a:ahLst/>
              <a:cxnLst/>
              <a:rect l="l" t="t" r="r" b="b"/>
              <a:pathLst>
                <a:path w="8866505" h="6348095">
                  <a:moveTo>
                    <a:pt x="0" y="0"/>
                  </a:moveTo>
                  <a:lnTo>
                    <a:pt x="8866086" y="0"/>
                  </a:lnTo>
                  <a:lnTo>
                    <a:pt x="8866086" y="6348021"/>
                  </a:lnTo>
                  <a:lnTo>
                    <a:pt x="0" y="634802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3449967"/>
              <a:ext cx="756285" cy="668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6851" y="3449967"/>
              <a:ext cx="746947" cy="6687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1983" y="788923"/>
            <a:ext cx="6593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CONSTRUCTING</a:t>
            </a:r>
            <a:r>
              <a:rPr sz="3600" b="1" spc="204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DISCOURSE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97213" y="1769529"/>
            <a:ext cx="5120640" cy="3783965"/>
            <a:chOff x="2297213" y="1769529"/>
            <a:chExt cx="5120640" cy="37839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6737" y="1779054"/>
              <a:ext cx="5101059" cy="37645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01975" y="1774291"/>
              <a:ext cx="5111115" cy="3774440"/>
            </a:xfrm>
            <a:custGeom>
              <a:avLst/>
              <a:gdLst/>
              <a:ahLst/>
              <a:cxnLst/>
              <a:rect l="l" t="t" r="r" b="b"/>
              <a:pathLst>
                <a:path w="5111115" h="3774440">
                  <a:moveTo>
                    <a:pt x="0" y="0"/>
                  </a:moveTo>
                  <a:lnTo>
                    <a:pt x="5110584" y="0"/>
                  </a:lnTo>
                  <a:lnTo>
                    <a:pt x="5110584" y="3774107"/>
                  </a:lnTo>
                  <a:lnTo>
                    <a:pt x="0" y="37741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07723" y="5939028"/>
            <a:ext cx="75063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Times New Roman"/>
                <a:cs typeface="Times New Roman"/>
              </a:rPr>
              <a:t>EXAMPLE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40" dirty="0">
                <a:latin typeface="Times New Roman"/>
                <a:cs typeface="Times New Roman"/>
              </a:rPr>
              <a:t>POLITICAL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DISCOURSE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504" y="788415"/>
            <a:ext cx="6889115" cy="1162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56285" marR="5080" indent="-744220">
              <a:lnSpc>
                <a:spcPct val="101600"/>
              </a:lnSpc>
              <a:spcBef>
                <a:spcPts val="25"/>
              </a:spcBef>
            </a:pPr>
            <a:r>
              <a:rPr sz="3700" spc="-160" dirty="0">
                <a:latin typeface="Times New Roman"/>
                <a:cs typeface="Times New Roman"/>
              </a:rPr>
              <a:t>BARACK</a:t>
            </a:r>
            <a:r>
              <a:rPr sz="3700" spc="55" dirty="0">
                <a:latin typeface="Times New Roman"/>
                <a:cs typeface="Times New Roman"/>
              </a:rPr>
              <a:t> </a:t>
            </a:r>
            <a:r>
              <a:rPr sz="3700" spc="-145" dirty="0">
                <a:latin typeface="Times New Roman"/>
                <a:cs typeface="Times New Roman"/>
              </a:rPr>
              <a:t>OBAMA’S</a:t>
            </a:r>
            <a:r>
              <a:rPr sz="3700" spc="4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LESSON</a:t>
            </a:r>
            <a:r>
              <a:rPr sz="3700" spc="65" dirty="0">
                <a:latin typeface="Times New Roman"/>
                <a:cs typeface="Times New Roman"/>
              </a:rPr>
              <a:t> </a:t>
            </a:r>
            <a:r>
              <a:rPr sz="3700" spc="204" dirty="0">
                <a:latin typeface="Times New Roman"/>
                <a:cs typeface="Times New Roman"/>
              </a:rPr>
              <a:t>IN </a:t>
            </a:r>
            <a:r>
              <a:rPr sz="3700" dirty="0">
                <a:latin typeface="Times New Roman"/>
                <a:cs typeface="Times New Roman"/>
              </a:rPr>
              <a:t>AMERICAN</a:t>
            </a:r>
            <a:r>
              <a:rPr sz="3700" spc="-85" dirty="0">
                <a:latin typeface="Times New Roman"/>
                <a:cs typeface="Times New Roman"/>
              </a:rPr>
              <a:t> </a:t>
            </a:r>
            <a:r>
              <a:rPr sz="3700" spc="-10" dirty="0">
                <a:latin typeface="Times New Roman"/>
                <a:cs typeface="Times New Roman"/>
              </a:rPr>
              <a:t>RHETORIC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28" y="2515107"/>
            <a:ext cx="8260715" cy="42900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9265" marR="5080" indent="-456565">
              <a:lnSpc>
                <a:spcPts val="3310"/>
              </a:lnSpc>
              <a:spcBef>
                <a:spcPts val="250"/>
              </a:spcBef>
              <a:buFont typeface="Arial"/>
              <a:buChar char="•"/>
              <a:tabLst>
                <a:tab pos="469265" algn="l"/>
                <a:tab pos="469900" algn="l"/>
                <a:tab pos="4437380" algn="l"/>
              </a:tabLst>
            </a:pPr>
            <a:r>
              <a:rPr sz="2800" spc="-35" dirty="0">
                <a:latin typeface="Times New Roman"/>
                <a:cs typeface="Times New Roman"/>
              </a:rPr>
              <a:t>Commas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create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points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Times New Roman"/>
                <a:cs typeface="Times New Roman"/>
              </a:rPr>
              <a:t>pauses,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which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turn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create </a:t>
            </a:r>
            <a:r>
              <a:rPr sz="2800" spc="-20" dirty="0">
                <a:latin typeface="Times New Roman"/>
                <a:cs typeface="Times New Roman"/>
              </a:rPr>
              <a:t>rhythm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(+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repetitions):</a:t>
            </a:r>
            <a:endParaRPr sz="2800">
              <a:latin typeface="Times New Roman"/>
              <a:cs typeface="Times New Roman"/>
            </a:endParaRPr>
          </a:p>
          <a:p>
            <a:pPr marL="12700" marR="9525">
              <a:lnSpc>
                <a:spcPts val="3290"/>
              </a:lnSpc>
              <a:spcBef>
                <a:spcPts val="114"/>
              </a:spcBef>
            </a:pPr>
            <a:r>
              <a:rPr sz="2800" i="1" spc="-80" dirty="0">
                <a:latin typeface="Times New Roman"/>
                <a:cs typeface="Times New Roman"/>
              </a:rPr>
              <a:t>It's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the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305" dirty="0">
                <a:latin typeface="Times New Roman"/>
                <a:cs typeface="Times New Roman"/>
              </a:rPr>
              <a:t>answer</a:t>
            </a:r>
            <a:r>
              <a:rPr sz="2800" i="1" spc="10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spoken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295" dirty="0">
                <a:latin typeface="Times New Roman"/>
                <a:cs typeface="Times New Roman"/>
              </a:rPr>
              <a:t>by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340" dirty="0">
                <a:latin typeface="Times New Roman"/>
                <a:cs typeface="Times New Roman"/>
              </a:rPr>
              <a:t>young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and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245" dirty="0">
                <a:latin typeface="Times New Roman"/>
                <a:cs typeface="Times New Roman"/>
              </a:rPr>
              <a:t>old,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280" dirty="0">
                <a:latin typeface="Times New Roman"/>
                <a:cs typeface="Times New Roman"/>
              </a:rPr>
              <a:t>rich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and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300" dirty="0">
                <a:latin typeface="Times New Roman"/>
                <a:cs typeface="Times New Roman"/>
              </a:rPr>
              <a:t>poor,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280" dirty="0">
                <a:latin typeface="Times New Roman"/>
                <a:cs typeface="Times New Roman"/>
              </a:rPr>
              <a:t>Democrat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114" dirty="0">
                <a:latin typeface="Times New Roman"/>
                <a:cs typeface="Times New Roman"/>
              </a:rPr>
              <a:t>and </a:t>
            </a:r>
            <a:r>
              <a:rPr sz="2800" i="1" spc="-235" dirty="0">
                <a:latin typeface="Times New Roman"/>
                <a:cs typeface="Times New Roman"/>
              </a:rPr>
              <a:t>Republican,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195" dirty="0">
                <a:latin typeface="Times New Roman"/>
                <a:cs typeface="Times New Roman"/>
              </a:rPr>
              <a:t>black,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white,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204" dirty="0">
                <a:latin typeface="Times New Roman"/>
                <a:cs typeface="Times New Roman"/>
              </a:rPr>
              <a:t>Hispanic,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90" dirty="0">
                <a:latin typeface="Times New Roman"/>
                <a:cs typeface="Times New Roman"/>
              </a:rPr>
              <a:t>Asian,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140" dirty="0">
                <a:latin typeface="Times New Roman"/>
                <a:cs typeface="Times New Roman"/>
              </a:rPr>
              <a:t>Native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204" dirty="0">
                <a:latin typeface="Times New Roman"/>
                <a:cs typeface="Times New Roman"/>
              </a:rPr>
              <a:t>American,</a:t>
            </a:r>
            <a:r>
              <a:rPr sz="2800" i="1" spc="25" dirty="0">
                <a:latin typeface="Times New Roman"/>
                <a:cs typeface="Times New Roman"/>
              </a:rPr>
              <a:t> </a:t>
            </a:r>
            <a:r>
              <a:rPr sz="2800" i="1" spc="-355" dirty="0">
                <a:latin typeface="Times New Roman"/>
                <a:cs typeface="Times New Roman"/>
              </a:rPr>
              <a:t>gay,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10"/>
              </a:lnSpc>
            </a:pPr>
            <a:r>
              <a:rPr sz="2800" i="1" spc="-225" dirty="0">
                <a:latin typeface="Times New Roman"/>
                <a:cs typeface="Times New Roman"/>
              </a:rPr>
              <a:t>straight,</a:t>
            </a:r>
            <a:r>
              <a:rPr sz="2800" i="1" spc="30" dirty="0">
                <a:latin typeface="Times New Roman"/>
                <a:cs typeface="Times New Roman"/>
              </a:rPr>
              <a:t> </a:t>
            </a:r>
            <a:r>
              <a:rPr sz="2800" i="1" spc="-275" dirty="0">
                <a:latin typeface="Times New Roman"/>
                <a:cs typeface="Times New Roman"/>
              </a:rPr>
              <a:t>disabled</a:t>
            </a:r>
            <a:r>
              <a:rPr sz="2800" i="1" spc="30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and</a:t>
            </a:r>
            <a:r>
              <a:rPr sz="2800" i="1" spc="30" dirty="0">
                <a:latin typeface="Times New Roman"/>
                <a:cs typeface="Times New Roman"/>
              </a:rPr>
              <a:t> </a:t>
            </a:r>
            <a:r>
              <a:rPr sz="2800" i="1" spc="-245" dirty="0">
                <a:latin typeface="Times New Roman"/>
                <a:cs typeface="Times New Roman"/>
              </a:rPr>
              <a:t>not</a:t>
            </a:r>
            <a:r>
              <a:rPr sz="2800" i="1" spc="35" dirty="0">
                <a:latin typeface="Times New Roman"/>
                <a:cs typeface="Times New Roman"/>
              </a:rPr>
              <a:t> </a:t>
            </a:r>
            <a:r>
              <a:rPr sz="2800" i="1" spc="-285" dirty="0">
                <a:latin typeface="Times New Roman"/>
                <a:cs typeface="Times New Roman"/>
              </a:rPr>
              <a:t>disabled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469265" marR="1198880" indent="-456565">
              <a:lnSpc>
                <a:spcPct val="1014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  <a:tab pos="1519555" algn="l"/>
              </a:tabLst>
            </a:pPr>
            <a:r>
              <a:rPr sz="2800" spc="-20" dirty="0">
                <a:latin typeface="Times New Roman"/>
                <a:cs typeface="Times New Roman"/>
              </a:rPr>
              <a:t>Use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Times New Roman"/>
                <a:cs typeface="Times New Roman"/>
              </a:rPr>
              <a:t>possessive</a:t>
            </a:r>
            <a:r>
              <a:rPr sz="2800" spc="-85" dirty="0">
                <a:latin typeface="Times New Roman"/>
                <a:cs typeface="Times New Roman"/>
              </a:rPr>
              <a:t> adjectives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create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sense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community:</a:t>
            </a:r>
            <a:endParaRPr sz="2800">
              <a:latin typeface="Times New Roman"/>
              <a:cs typeface="Times New Roman"/>
            </a:endParaRPr>
          </a:p>
          <a:p>
            <a:pPr marL="12700" marR="189230">
              <a:lnSpc>
                <a:spcPts val="3410"/>
              </a:lnSpc>
              <a:tabLst>
                <a:tab pos="1147445" algn="l"/>
                <a:tab pos="1633220" algn="l"/>
              </a:tabLst>
            </a:pPr>
            <a:r>
              <a:rPr sz="2800" i="1" spc="-254" dirty="0">
                <a:latin typeface="Times New Roman"/>
                <a:cs typeface="Times New Roman"/>
              </a:rPr>
              <a:t>the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90" dirty="0">
                <a:latin typeface="Times New Roman"/>
                <a:cs typeface="Times New Roman"/>
              </a:rPr>
              <a:t>dream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325" dirty="0">
                <a:latin typeface="Times New Roman"/>
                <a:cs typeface="Times New Roman"/>
              </a:rPr>
              <a:t>of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300" dirty="0">
                <a:latin typeface="Times New Roman"/>
                <a:cs typeface="Times New Roman"/>
              </a:rPr>
              <a:t>our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285" dirty="0">
                <a:latin typeface="Times New Roman"/>
                <a:cs typeface="Times New Roman"/>
              </a:rPr>
              <a:t>founders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220" dirty="0">
                <a:latin typeface="Times New Roman"/>
                <a:cs typeface="Times New Roman"/>
              </a:rPr>
              <a:t>is</a:t>
            </a:r>
            <a:r>
              <a:rPr sz="2800" i="1" spc="10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alive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185" dirty="0">
                <a:latin typeface="Times New Roman"/>
                <a:cs typeface="Times New Roman"/>
              </a:rPr>
              <a:t>in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300" dirty="0">
                <a:latin typeface="Times New Roman"/>
                <a:cs typeface="Times New Roman"/>
              </a:rPr>
              <a:t>our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225" dirty="0">
                <a:latin typeface="Times New Roman"/>
                <a:cs typeface="Times New Roman"/>
              </a:rPr>
              <a:t>time,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380" dirty="0">
                <a:latin typeface="Times New Roman"/>
                <a:cs typeface="Times New Roman"/>
              </a:rPr>
              <a:t>who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180" dirty="0">
                <a:latin typeface="Times New Roman"/>
                <a:cs typeface="Times New Roman"/>
              </a:rPr>
              <a:t>still</a:t>
            </a:r>
            <a:r>
              <a:rPr sz="2800" i="1" spc="10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questions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280" dirty="0">
                <a:latin typeface="Times New Roman"/>
                <a:cs typeface="Times New Roman"/>
              </a:rPr>
              <a:t>the </a:t>
            </a:r>
            <a:r>
              <a:rPr sz="2800" i="1" spc="-350" dirty="0">
                <a:latin typeface="Times New Roman"/>
                <a:cs typeface="Times New Roman"/>
              </a:rPr>
              <a:t>power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325" dirty="0">
                <a:latin typeface="Times New Roman"/>
                <a:cs typeface="Times New Roman"/>
              </a:rPr>
              <a:t>of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300" dirty="0">
                <a:latin typeface="Times New Roman"/>
                <a:cs typeface="Times New Roman"/>
              </a:rPr>
              <a:t>our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335" dirty="0">
                <a:latin typeface="Times New Roman"/>
                <a:cs typeface="Times New Roman"/>
              </a:rPr>
              <a:t>democracy,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250" dirty="0">
                <a:latin typeface="Times New Roman"/>
                <a:cs typeface="Times New Roman"/>
              </a:rPr>
              <a:t>tonight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220" dirty="0">
                <a:latin typeface="Times New Roman"/>
                <a:cs typeface="Times New Roman"/>
              </a:rPr>
              <a:t>is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310" dirty="0">
                <a:latin typeface="Times New Roman"/>
                <a:cs typeface="Times New Roman"/>
              </a:rPr>
              <a:t>your</a:t>
            </a:r>
            <a:r>
              <a:rPr sz="2800" i="1" spc="20" dirty="0">
                <a:latin typeface="Times New Roman"/>
                <a:cs typeface="Times New Roman"/>
              </a:rPr>
              <a:t> </a:t>
            </a:r>
            <a:r>
              <a:rPr sz="2800" i="1" spc="-290" dirty="0">
                <a:latin typeface="Times New Roman"/>
                <a:cs typeface="Times New Roman"/>
              </a:rPr>
              <a:t>answer.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1791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CONSTRUCTING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DISCOURSE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79020" y="1675104"/>
            <a:ext cx="3466465" cy="2606675"/>
            <a:chOff x="3279020" y="1675104"/>
            <a:chExt cx="3466465" cy="2606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8545" y="1684629"/>
              <a:ext cx="3447119" cy="2587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83783" y="1679867"/>
              <a:ext cx="3456940" cy="2597150"/>
            </a:xfrm>
            <a:custGeom>
              <a:avLst/>
              <a:gdLst/>
              <a:ahLst/>
              <a:cxnLst/>
              <a:rect l="l" t="t" r="r" b="b"/>
              <a:pathLst>
                <a:path w="3456940" h="2597150">
                  <a:moveTo>
                    <a:pt x="0" y="0"/>
                  </a:moveTo>
                  <a:lnTo>
                    <a:pt x="3456644" y="0"/>
                  </a:lnTo>
                  <a:lnTo>
                    <a:pt x="3456644" y="2596598"/>
                  </a:lnTo>
                  <a:lnTo>
                    <a:pt x="0" y="25965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45091" y="4779771"/>
            <a:ext cx="7242809" cy="173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800" b="1" dirty="0">
                <a:latin typeface="Times New Roman"/>
                <a:cs typeface="Times New Roman"/>
              </a:rPr>
              <a:t>MEDIA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DISCOURSE</a:t>
            </a:r>
            <a:r>
              <a:rPr sz="2800" spc="-20" dirty="0">
                <a:latin typeface="Times New Roman"/>
                <a:cs typeface="Times New Roman"/>
              </a:rPr>
              <a:t>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interactions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take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place </a:t>
            </a:r>
            <a:r>
              <a:rPr sz="2800" dirty="0">
                <a:latin typeface="Times New Roman"/>
                <a:cs typeface="Times New Roman"/>
              </a:rPr>
              <a:t>through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broadcast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platform,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whether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spoken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or </a:t>
            </a:r>
            <a:r>
              <a:rPr sz="2800" spc="-35" dirty="0">
                <a:latin typeface="Times New Roman"/>
                <a:cs typeface="Times New Roman"/>
              </a:rPr>
              <a:t>written,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which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discourse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oriented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non- </a:t>
            </a:r>
            <a:r>
              <a:rPr sz="2800" spc="-10" dirty="0">
                <a:latin typeface="Times New Roman"/>
                <a:cs typeface="Times New Roman"/>
              </a:rPr>
              <a:t>present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reader,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listener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viewer.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200406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WHAT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DISOCURSE?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7910830" cy="391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25" dirty="0">
                <a:latin typeface="Times New Roman"/>
                <a:cs typeface="Times New Roman"/>
              </a:rPr>
              <a:t>“Discourse”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applies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speech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writing.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646430" indent="-456565">
              <a:lnSpc>
                <a:spcPct val="101299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text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700" dirty="0">
                <a:latin typeface="Times New Roman"/>
                <a:cs typeface="Times New Roman"/>
              </a:rPr>
              <a:t>/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discourse;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text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linguistics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700" dirty="0">
                <a:latin typeface="Times New Roman"/>
                <a:cs typeface="Times New Roman"/>
              </a:rPr>
              <a:t>/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discourse </a:t>
            </a:r>
            <a:r>
              <a:rPr sz="3200" spc="-35" dirty="0">
                <a:latin typeface="Times New Roman"/>
                <a:cs typeface="Times New Roman"/>
              </a:rPr>
              <a:t>analysis.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991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  <a:tab pos="2439035" algn="l"/>
                <a:tab pos="4587875" algn="l"/>
                <a:tab pos="5033645" algn="l"/>
              </a:tabLst>
            </a:pPr>
            <a:r>
              <a:rPr sz="3200" b="1" dirty="0">
                <a:latin typeface="Times New Roman"/>
                <a:cs typeface="Times New Roman"/>
              </a:rPr>
              <a:t>analysis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of</a:t>
            </a:r>
            <a:r>
              <a:rPr sz="3200" b="1" dirty="0">
                <a:latin typeface="Times New Roman"/>
                <a:cs typeface="Times New Roman"/>
              </a:rPr>
              <a:t>	the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realities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of</a:t>
            </a:r>
            <a:r>
              <a:rPr sz="3200" b="1" dirty="0">
                <a:latin typeface="Times New Roman"/>
                <a:cs typeface="Times New Roman"/>
              </a:rPr>
              <a:t>	monologue</a:t>
            </a:r>
            <a:r>
              <a:rPr sz="3200" b="1" spc="23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and </a:t>
            </a:r>
            <a:r>
              <a:rPr sz="3200" b="1" dirty="0">
                <a:latin typeface="Times New Roman"/>
                <a:cs typeface="Times New Roman"/>
              </a:rPr>
              <a:t>dialogue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Times New Roman"/>
                <a:cs typeface="Times New Roman"/>
              </a:rPr>
              <a:t>any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mode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5" dirty="0">
                <a:latin typeface="Times New Roman"/>
                <a:cs typeface="Times New Roman"/>
              </a:rPr>
              <a:t>transmission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(writing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speaking)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845</Words>
  <Application>Microsoft Macintosh PowerPoint</Application>
  <PresentationFormat>Personalizzato</PresentationFormat>
  <Paragraphs>129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Office Theme</vt:lpstr>
      <vt:lpstr>Lingua e traduzione inglese I - Mod. A "lingua e cultura"</vt:lpstr>
      <vt:lpstr>NEW TOPICS: WEEK 5</vt:lpstr>
      <vt:lpstr>VARIETIES OF DISCOURSE Ch. 19</vt:lpstr>
      <vt:lpstr>WHAT IS DISOCURSE?</vt:lpstr>
      <vt:lpstr>WHAT IS DISOCURSE?</vt:lpstr>
      <vt:lpstr>Presentazione standard di PowerPoint</vt:lpstr>
      <vt:lpstr>BARACK OBAMA’S LESSON IN AMERICAN RHETORIC</vt:lpstr>
      <vt:lpstr>CONSTRUCTING DISCOURSE</vt:lpstr>
      <vt:lpstr>WHAT IS DISOCURSE?</vt:lpstr>
      <vt:lpstr>WHAT IS A MONOLOGUE?</vt:lpstr>
      <vt:lpstr>WHAT IS A MONOLOGUE?</vt:lpstr>
      <vt:lpstr>WHAT IS A DIALOGUE?</vt:lpstr>
      <vt:lpstr>WHAT IS A CONVERSATION?</vt:lpstr>
      <vt:lpstr>Presentazione standard di PowerPoint</vt:lpstr>
      <vt:lpstr>WHAT IS A CONVERSATION?</vt:lpstr>
      <vt:lpstr>I’M FROM SAUDI ARABIA BUT I SPEAK PERFECT AMERICAN-ENGLISH</vt:lpstr>
      <vt:lpstr>I’M FROM SAUDI ARABIA TOO!</vt:lpstr>
      <vt:lpstr>LANGUAGE-BASED STEREOTYPES</vt:lpstr>
      <vt:lpstr>MANY OTHER EXAMPLES IN FILMS, TV SERIES, CARTOONS…</vt:lpstr>
      <vt:lpstr>WHAT IS STYLE? (sociolinguistics)</vt:lpstr>
      <vt:lpstr>LINGUISTIC VARIANT</vt:lpstr>
      <vt:lpstr>LEGAL ENGLISH</vt:lpstr>
      <vt:lpstr>JOURNALESE</vt:lpstr>
      <vt:lpstr>INFORMAL SPEECH</vt:lpstr>
      <vt:lpstr>THOUSANDS OF VARIETIES….</vt:lpstr>
      <vt:lpstr>REGIONAL VARIATION Ch. 20</vt:lpstr>
      <vt:lpstr>REGIONAL VARIATION</vt:lpstr>
      <vt:lpstr>DIALECTS</vt:lpstr>
      <vt:lpstr>ACCENTS</vt:lpstr>
      <vt:lpstr>DIALECT</vt:lpstr>
      <vt:lpstr>DIALECTS</vt:lpstr>
      <vt:lpstr>INTERNATIONAL DIALECTS</vt:lpstr>
      <vt:lpstr>WITHIN BRITAIN</vt:lpstr>
      <vt:lpstr>CITIES</vt:lpstr>
      <vt:lpstr>SOCIAL DIALECTS</vt:lpstr>
      <vt:lpstr>OCCUPATIONAL DIALECTS</vt:lpstr>
      <vt:lpstr>ACCENT</vt:lpstr>
      <vt:lpstr>ACCENT</vt:lpstr>
      <vt:lpstr>RECEIVED PRONUNCIATION (RP)</vt:lpstr>
      <vt:lpstr>ESTUARY ENGLISH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inglese I - Mod. A "lingua e cultura"</dc:title>
  <cp:lastModifiedBy>f.raffi@unimc.it</cp:lastModifiedBy>
  <cp:revision>1</cp:revision>
  <dcterms:created xsi:type="dcterms:W3CDTF">2022-11-15T19:04:39Z</dcterms:created>
  <dcterms:modified xsi:type="dcterms:W3CDTF">2022-11-16T09:03:02Z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2021-11-02T00:00:00Z</vt:filetime>
  </property>
  <property fmtid="{D5CDD505-2E9C-101B-9397-08002B2CF9AE}" pid="3" name="LastSaved">
    <vt:filetime>2022-11-15T00:00:00Z</vt:filetime>
  </property>
  <property fmtid="{D5CDD505-2E9C-101B-9397-08002B2CF9AE}" pid="4" name="Producer">
    <vt:lpwstr>macOS Versione 12.5.1 (Build 21G83) Quartz PDFContext, AppendMode 1.1</vt:lpwstr>
  </property>
</Properties>
</file>