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0083800" cy="7569200"/>
  <p:notesSz cx="10083800" cy="7569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>
      <p:cViewPr varScale="1">
        <p:scale>
          <a:sx n="108" d="100"/>
          <a:sy n="108" d="100"/>
        </p:scale>
        <p:origin x="1896" y="2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20524" y="1508252"/>
            <a:ext cx="5242750" cy="2217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12570" y="4238752"/>
            <a:ext cx="7058660" cy="1892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 u="sng">
                <a:solidFill>
                  <a:srgbClr val="A8BF4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 u="sng">
                <a:solidFill>
                  <a:srgbClr val="A8BF4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4190" y="1740916"/>
            <a:ext cx="4386453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93157" y="1740916"/>
            <a:ext cx="4386453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0083800" cy="756284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610816" y="598595"/>
            <a:ext cx="8866505" cy="6348095"/>
          </a:xfrm>
          <a:custGeom>
            <a:avLst/>
            <a:gdLst/>
            <a:ahLst/>
            <a:cxnLst/>
            <a:rect l="l" t="t" r="r" b="b"/>
            <a:pathLst>
              <a:path w="8866505" h="6348095">
                <a:moveTo>
                  <a:pt x="0" y="0"/>
                </a:moveTo>
                <a:lnTo>
                  <a:pt x="8866086" y="0"/>
                </a:lnTo>
                <a:lnTo>
                  <a:pt x="8866086" y="6348021"/>
                </a:lnTo>
                <a:lnTo>
                  <a:pt x="0" y="6348021"/>
                </a:lnTo>
                <a:lnTo>
                  <a:pt x="0" y="0"/>
                </a:lnTo>
                <a:close/>
              </a:path>
            </a:pathLst>
          </a:custGeom>
          <a:ln w="15875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" y="3449967"/>
            <a:ext cx="756285" cy="668751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336852" y="3449967"/>
            <a:ext cx="746947" cy="66875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92500" y="821436"/>
            <a:ext cx="8058150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97873" y="1687067"/>
            <a:ext cx="7828280" cy="5150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 u="sng">
                <a:solidFill>
                  <a:srgbClr val="A8BF4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28492" y="7039356"/>
            <a:ext cx="3226816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4190" y="7039356"/>
            <a:ext cx="2319274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60336" y="7039356"/>
            <a:ext cx="2319274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f.raffi@unimc.it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http://www.freecollocation.com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83800" cy="756284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70" y="1668750"/>
            <a:ext cx="10083800" cy="4227195"/>
            <a:chOff x="70" y="1668750"/>
            <a:chExt cx="10083800" cy="4227195"/>
          </a:xfrm>
        </p:grpSpPr>
        <p:sp>
          <p:nvSpPr>
            <p:cNvPr id="4" name="object 4"/>
            <p:cNvSpPr/>
            <p:nvPr/>
          </p:nvSpPr>
          <p:spPr>
            <a:xfrm>
              <a:off x="1671294" y="1676688"/>
              <a:ext cx="6741795" cy="4211320"/>
            </a:xfrm>
            <a:custGeom>
              <a:avLst/>
              <a:gdLst/>
              <a:ahLst/>
              <a:cxnLst/>
              <a:rect l="l" t="t" r="r" b="b"/>
              <a:pathLst>
                <a:path w="6741795" h="4211320">
                  <a:moveTo>
                    <a:pt x="0" y="0"/>
                  </a:moveTo>
                  <a:lnTo>
                    <a:pt x="6741209" y="0"/>
                  </a:lnTo>
                  <a:lnTo>
                    <a:pt x="6741209" y="4210922"/>
                  </a:lnTo>
                  <a:lnTo>
                    <a:pt x="0" y="4210922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" y="3449967"/>
              <a:ext cx="1835181" cy="67561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49366" y="3449967"/>
              <a:ext cx="1834433" cy="67561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27418" y="3828103"/>
              <a:ext cx="5638800" cy="0"/>
            </a:xfrm>
            <a:custGeom>
              <a:avLst/>
              <a:gdLst/>
              <a:ahLst/>
              <a:cxnLst/>
              <a:rect l="l" t="t" r="r" b="b"/>
              <a:pathLst>
                <a:path w="5638800">
                  <a:moveTo>
                    <a:pt x="0" y="0"/>
                  </a:moveTo>
                  <a:lnTo>
                    <a:pt x="5638594" y="1"/>
                  </a:lnTo>
                </a:path>
              </a:pathLst>
            </a:custGeom>
            <a:ln w="15875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1590" marR="5080" algn="ctr">
              <a:lnSpc>
                <a:spcPct val="99800"/>
              </a:lnSpc>
              <a:spcBef>
                <a:spcPts val="110"/>
              </a:spcBef>
            </a:pPr>
            <a:r>
              <a:rPr sz="4800" dirty="0">
                <a:solidFill>
                  <a:srgbClr val="262626"/>
                </a:solidFill>
              </a:rPr>
              <a:t>Lingua</a:t>
            </a:r>
            <a:r>
              <a:rPr sz="4800" spc="-70" dirty="0">
                <a:solidFill>
                  <a:srgbClr val="262626"/>
                </a:solidFill>
              </a:rPr>
              <a:t> </a:t>
            </a:r>
            <a:r>
              <a:rPr sz="4800" spc="105" dirty="0">
                <a:solidFill>
                  <a:srgbClr val="262626"/>
                </a:solidFill>
              </a:rPr>
              <a:t>e</a:t>
            </a:r>
            <a:r>
              <a:rPr sz="4800" spc="-75" dirty="0">
                <a:solidFill>
                  <a:srgbClr val="262626"/>
                </a:solidFill>
              </a:rPr>
              <a:t> </a:t>
            </a:r>
            <a:r>
              <a:rPr sz="4800" spc="-40" dirty="0">
                <a:solidFill>
                  <a:srgbClr val="262626"/>
                </a:solidFill>
              </a:rPr>
              <a:t>traduzione </a:t>
            </a:r>
            <a:r>
              <a:rPr sz="4800" spc="50" dirty="0">
                <a:solidFill>
                  <a:srgbClr val="262626"/>
                </a:solidFill>
              </a:rPr>
              <a:t>inglese</a:t>
            </a:r>
            <a:r>
              <a:rPr sz="4800" spc="-5" dirty="0">
                <a:solidFill>
                  <a:srgbClr val="262626"/>
                </a:solidFill>
              </a:rPr>
              <a:t> </a:t>
            </a:r>
            <a:r>
              <a:rPr sz="4800" dirty="0">
                <a:solidFill>
                  <a:srgbClr val="262626"/>
                </a:solidFill>
              </a:rPr>
              <a:t>I</a:t>
            </a:r>
            <a:r>
              <a:rPr sz="4800" spc="-5" dirty="0">
                <a:solidFill>
                  <a:srgbClr val="262626"/>
                </a:solidFill>
              </a:rPr>
              <a:t> </a:t>
            </a:r>
            <a:r>
              <a:rPr sz="4800" dirty="0">
                <a:solidFill>
                  <a:srgbClr val="262626"/>
                </a:solidFill>
              </a:rPr>
              <a:t>-</a:t>
            </a:r>
            <a:r>
              <a:rPr sz="4800" spc="-5" dirty="0">
                <a:solidFill>
                  <a:srgbClr val="262626"/>
                </a:solidFill>
              </a:rPr>
              <a:t> </a:t>
            </a:r>
            <a:r>
              <a:rPr sz="4800" dirty="0">
                <a:solidFill>
                  <a:srgbClr val="262626"/>
                </a:solidFill>
              </a:rPr>
              <a:t>Mod. </a:t>
            </a:r>
            <a:r>
              <a:rPr sz="4800" spc="-400" dirty="0">
                <a:solidFill>
                  <a:srgbClr val="262626"/>
                </a:solidFill>
              </a:rPr>
              <a:t>A </a:t>
            </a:r>
            <a:r>
              <a:rPr sz="4800" dirty="0">
                <a:solidFill>
                  <a:srgbClr val="262626"/>
                </a:solidFill>
              </a:rPr>
              <a:t>"lingua</a:t>
            </a:r>
            <a:r>
              <a:rPr sz="4800" spc="-55" dirty="0">
                <a:solidFill>
                  <a:srgbClr val="262626"/>
                </a:solidFill>
              </a:rPr>
              <a:t> </a:t>
            </a:r>
            <a:r>
              <a:rPr sz="4800" spc="105" dirty="0">
                <a:solidFill>
                  <a:srgbClr val="262626"/>
                </a:solidFill>
              </a:rPr>
              <a:t>e</a:t>
            </a:r>
            <a:r>
              <a:rPr sz="4800" spc="-55" dirty="0">
                <a:solidFill>
                  <a:srgbClr val="262626"/>
                </a:solidFill>
              </a:rPr>
              <a:t> </a:t>
            </a:r>
            <a:r>
              <a:rPr sz="4800" spc="-10" dirty="0">
                <a:solidFill>
                  <a:srgbClr val="262626"/>
                </a:solidFill>
              </a:rPr>
              <a:t>cultura"</a:t>
            </a:r>
            <a:endParaRPr sz="4800"/>
          </a:p>
        </p:txBody>
      </p:sp>
      <p:sp>
        <p:nvSpPr>
          <p:cNvPr id="9" name="object 9"/>
          <p:cNvSpPr txBox="1"/>
          <p:nvPr/>
        </p:nvSpPr>
        <p:spPr>
          <a:xfrm>
            <a:off x="3705595" y="4471923"/>
            <a:ext cx="2682875" cy="70231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 indent="440055">
              <a:lnSpc>
                <a:spcPct val="101800"/>
              </a:lnSpc>
              <a:spcBef>
                <a:spcPts val="50"/>
              </a:spcBef>
            </a:pPr>
            <a:r>
              <a:rPr sz="2200" dirty="0">
                <a:latin typeface="Times New Roman"/>
                <a:cs typeface="Times New Roman"/>
              </a:rPr>
              <a:t>Prof.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spc="-45" dirty="0">
                <a:latin typeface="Times New Roman"/>
                <a:cs typeface="Times New Roman"/>
              </a:rPr>
              <a:t>ssa</a:t>
            </a:r>
            <a:r>
              <a:rPr sz="2200" spc="-9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RAFFI </a:t>
            </a:r>
            <a:r>
              <a:rPr sz="2200" spc="-50" dirty="0">
                <a:latin typeface="Times New Roman"/>
                <a:cs typeface="Times New Roman"/>
                <a:hlinkClick r:id="rId4"/>
              </a:rPr>
              <a:t>f.raffi@unimc.it</a:t>
            </a:r>
            <a:endParaRPr sz="2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47744" y="786891"/>
            <a:ext cx="6525895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Online</a:t>
            </a:r>
            <a:r>
              <a:rPr spc="-90" dirty="0"/>
              <a:t> </a:t>
            </a:r>
            <a:r>
              <a:rPr spc="-10" dirty="0"/>
              <a:t>Collocation</a:t>
            </a:r>
            <a:r>
              <a:rPr spc="-70" dirty="0"/>
              <a:t> </a:t>
            </a:r>
            <a:r>
              <a:rPr spc="-10" dirty="0"/>
              <a:t>Dictionary</a:t>
            </a:r>
          </a:p>
          <a:p>
            <a:pPr algn="ctr">
              <a:lnSpc>
                <a:spcPct val="100000"/>
              </a:lnSpc>
            </a:pPr>
            <a:r>
              <a:rPr b="0" spc="-60" dirty="0">
                <a:latin typeface="Times New Roman"/>
                <a:cs typeface="Times New Roman"/>
                <a:hlinkClick r:id="rId2"/>
              </a:rPr>
              <a:t>ww</a:t>
            </a:r>
            <a:r>
              <a:rPr b="0" spc="-550" dirty="0">
                <a:latin typeface="Times New Roman"/>
                <a:cs typeface="Times New Roman"/>
                <a:hlinkClick r:id="rId2"/>
              </a:rPr>
              <a:t>w</a:t>
            </a:r>
            <a:r>
              <a:rPr b="0" spc="-60" dirty="0">
                <a:latin typeface="Times New Roman"/>
                <a:cs typeface="Times New Roman"/>
                <a:hlinkClick r:id="rId2"/>
              </a:rPr>
              <a:t>.f</a:t>
            </a:r>
            <a:r>
              <a:rPr b="0" spc="-50" dirty="0">
                <a:latin typeface="Times New Roman"/>
                <a:cs typeface="Times New Roman"/>
                <a:hlinkClick r:id="rId2"/>
              </a:rPr>
              <a:t>r</a:t>
            </a:r>
            <a:r>
              <a:rPr b="0" spc="-60" dirty="0">
                <a:latin typeface="Times New Roman"/>
                <a:cs typeface="Times New Roman"/>
                <a:hlinkClick r:id="rId2"/>
              </a:rPr>
              <a:t>eec</a:t>
            </a:r>
            <a:r>
              <a:rPr b="0" spc="-55" dirty="0">
                <a:latin typeface="Times New Roman"/>
                <a:cs typeface="Times New Roman"/>
                <a:hlinkClick r:id="rId2"/>
              </a:rPr>
              <a:t>o</a:t>
            </a:r>
            <a:r>
              <a:rPr b="0" spc="-65" dirty="0">
                <a:latin typeface="Times New Roman"/>
                <a:cs typeface="Times New Roman"/>
                <a:hlinkClick r:id="rId2"/>
              </a:rPr>
              <a:t>ll</a:t>
            </a:r>
            <a:r>
              <a:rPr b="0" spc="-55" dirty="0">
                <a:latin typeface="Times New Roman"/>
                <a:cs typeface="Times New Roman"/>
                <a:hlinkClick r:id="rId2"/>
              </a:rPr>
              <a:t>o</a:t>
            </a:r>
            <a:r>
              <a:rPr b="0" spc="-60" dirty="0">
                <a:latin typeface="Times New Roman"/>
                <a:cs typeface="Times New Roman"/>
                <a:hlinkClick r:id="rId2"/>
              </a:rPr>
              <a:t>c</a:t>
            </a:r>
            <a:r>
              <a:rPr b="0" spc="-50" dirty="0">
                <a:latin typeface="Times New Roman"/>
                <a:cs typeface="Times New Roman"/>
                <a:hlinkClick r:id="rId2"/>
              </a:rPr>
              <a:t>a</a:t>
            </a:r>
            <a:r>
              <a:rPr b="0" spc="-55" dirty="0">
                <a:latin typeface="Times New Roman"/>
                <a:cs typeface="Times New Roman"/>
                <a:hlinkClick r:id="rId2"/>
              </a:rPr>
              <a:t>t</a:t>
            </a:r>
            <a:r>
              <a:rPr b="0" spc="-65" dirty="0">
                <a:latin typeface="Times New Roman"/>
                <a:cs typeface="Times New Roman"/>
                <a:hlinkClick r:id="rId2"/>
              </a:rPr>
              <a:t>i</a:t>
            </a:r>
            <a:r>
              <a:rPr b="0" spc="-55" dirty="0">
                <a:latin typeface="Times New Roman"/>
                <a:cs typeface="Times New Roman"/>
                <a:hlinkClick r:id="rId2"/>
              </a:rPr>
              <a:t>on</a:t>
            </a:r>
            <a:r>
              <a:rPr b="0" spc="-60" dirty="0">
                <a:latin typeface="Times New Roman"/>
                <a:cs typeface="Times New Roman"/>
                <a:hlinkClick r:id="rId2"/>
              </a:rPr>
              <a:t>.c</a:t>
            </a:r>
            <a:r>
              <a:rPr b="0" spc="-55" dirty="0">
                <a:latin typeface="Times New Roman"/>
                <a:cs typeface="Times New Roman"/>
                <a:hlinkClick r:id="rId2"/>
              </a:rPr>
              <a:t>o</a:t>
            </a:r>
            <a:r>
              <a:rPr b="0" spc="-50" dirty="0">
                <a:latin typeface="Times New Roman"/>
                <a:cs typeface="Times New Roman"/>
                <a:hlinkClick r:id="rId2"/>
              </a:rPr>
              <a:t>m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665677" y="2577264"/>
            <a:ext cx="6746875" cy="3291840"/>
            <a:chOff x="1665677" y="2577264"/>
            <a:chExt cx="6746875" cy="329184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5203" y="2586790"/>
              <a:ext cx="6714999" cy="97816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670440" y="2582026"/>
              <a:ext cx="6724650" cy="988060"/>
            </a:xfrm>
            <a:custGeom>
              <a:avLst/>
              <a:gdLst/>
              <a:ahLst/>
              <a:cxnLst/>
              <a:rect l="l" t="t" r="r" b="b"/>
              <a:pathLst>
                <a:path w="6724650" h="988060">
                  <a:moveTo>
                    <a:pt x="0" y="0"/>
                  </a:moveTo>
                  <a:lnTo>
                    <a:pt x="6724525" y="0"/>
                  </a:lnTo>
                  <a:lnTo>
                    <a:pt x="6724525" y="987692"/>
                  </a:lnTo>
                  <a:lnTo>
                    <a:pt x="0" y="98769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75203" y="3673240"/>
              <a:ext cx="6727487" cy="218613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70440" y="3668477"/>
              <a:ext cx="6737350" cy="2195830"/>
            </a:xfrm>
            <a:custGeom>
              <a:avLst/>
              <a:gdLst/>
              <a:ahLst/>
              <a:cxnLst/>
              <a:rect l="l" t="t" r="r" b="b"/>
              <a:pathLst>
                <a:path w="6737350" h="2195829">
                  <a:moveTo>
                    <a:pt x="0" y="0"/>
                  </a:moveTo>
                  <a:lnTo>
                    <a:pt x="6737013" y="0"/>
                  </a:lnTo>
                  <a:lnTo>
                    <a:pt x="6737013" y="2195664"/>
                  </a:lnTo>
                  <a:lnTo>
                    <a:pt x="0" y="2195664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96873" y="1401571"/>
            <a:ext cx="7035800" cy="439674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98450" marR="1040130" indent="-285750">
              <a:lnSpc>
                <a:spcPts val="4300"/>
              </a:lnSpc>
              <a:spcBef>
                <a:spcPts val="260"/>
              </a:spcBef>
              <a:buChar char="•"/>
              <a:tabLst>
                <a:tab pos="298450" algn="l"/>
              </a:tabLst>
            </a:pPr>
            <a:r>
              <a:rPr sz="3600" spc="-215" dirty="0">
                <a:solidFill>
                  <a:srgbClr val="333333"/>
                </a:solidFill>
                <a:latin typeface="Arial"/>
                <a:cs typeface="Arial"/>
              </a:rPr>
              <a:t>Togliere</a:t>
            </a:r>
            <a:r>
              <a:rPr sz="3600" spc="-16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3600" spc="-130" dirty="0">
                <a:solidFill>
                  <a:srgbClr val="333333"/>
                </a:solidFill>
                <a:latin typeface="Arial"/>
                <a:cs typeface="Arial"/>
              </a:rPr>
              <a:t>un</a:t>
            </a:r>
            <a:r>
              <a:rPr sz="3600" spc="-16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3600" spc="-110" dirty="0">
                <a:solidFill>
                  <a:srgbClr val="333333"/>
                </a:solidFill>
                <a:latin typeface="Arial"/>
                <a:cs typeface="Arial"/>
              </a:rPr>
              <a:t>dubbio</a:t>
            </a:r>
            <a:r>
              <a:rPr sz="3600" spc="-14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3600" spc="-130" dirty="0">
                <a:solidFill>
                  <a:srgbClr val="333333"/>
                </a:solidFill>
                <a:latin typeface="Arial"/>
                <a:cs typeface="Arial"/>
              </a:rPr>
              <a:t>o</a:t>
            </a:r>
            <a:r>
              <a:rPr sz="3600" spc="-16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3600" b="1" spc="-260" dirty="0">
                <a:solidFill>
                  <a:srgbClr val="333333"/>
                </a:solidFill>
                <a:latin typeface="Arial"/>
                <a:cs typeface="Arial"/>
              </a:rPr>
              <a:t>fugare</a:t>
            </a:r>
            <a:r>
              <a:rPr sz="3600" b="1" spc="-15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3600" spc="-25" dirty="0">
                <a:solidFill>
                  <a:srgbClr val="333333"/>
                </a:solidFill>
                <a:latin typeface="Arial"/>
                <a:cs typeface="Arial"/>
              </a:rPr>
              <a:t>un </a:t>
            </a:r>
            <a:r>
              <a:rPr sz="3600" spc="-10" dirty="0">
                <a:solidFill>
                  <a:srgbClr val="333333"/>
                </a:solidFill>
                <a:latin typeface="Arial"/>
                <a:cs typeface="Arial"/>
              </a:rPr>
              <a:t>dubbio?</a:t>
            </a:r>
            <a:endParaRPr sz="3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3550">
              <a:latin typeface="Arial"/>
              <a:cs typeface="Arial"/>
            </a:endParaRPr>
          </a:p>
          <a:p>
            <a:pPr marL="298450" indent="-285750">
              <a:lnSpc>
                <a:spcPts val="4310"/>
              </a:lnSpc>
              <a:buFont typeface="Arial"/>
              <a:buChar char="•"/>
              <a:tabLst>
                <a:tab pos="298450" algn="l"/>
              </a:tabLst>
            </a:pPr>
            <a:r>
              <a:rPr sz="3600" dirty="0">
                <a:latin typeface="Times New Roman"/>
                <a:cs typeface="Times New Roman"/>
              </a:rPr>
              <a:t>Il</a:t>
            </a:r>
            <a:r>
              <a:rPr sz="3600" spc="-140" dirty="0">
                <a:latin typeface="Times New Roman"/>
                <a:cs typeface="Times New Roman"/>
              </a:rPr>
              <a:t> </a:t>
            </a:r>
            <a:r>
              <a:rPr sz="3600" spc="-20" dirty="0">
                <a:latin typeface="Times New Roman"/>
                <a:cs typeface="Times New Roman"/>
              </a:rPr>
              <a:t>malcontento</a:t>
            </a:r>
            <a:r>
              <a:rPr sz="3600" spc="-130" dirty="0">
                <a:latin typeface="Times New Roman"/>
                <a:cs typeface="Times New Roman"/>
              </a:rPr>
              <a:t> </a:t>
            </a:r>
            <a:r>
              <a:rPr sz="3600" spc="-110" dirty="0">
                <a:latin typeface="Times New Roman"/>
                <a:cs typeface="Times New Roman"/>
              </a:rPr>
              <a:t>gira</a:t>
            </a:r>
            <a:r>
              <a:rPr sz="3600" spc="-114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tra</a:t>
            </a:r>
            <a:r>
              <a:rPr sz="3600" spc="-12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i</a:t>
            </a:r>
            <a:r>
              <a:rPr sz="3600" spc="-125" dirty="0">
                <a:latin typeface="Times New Roman"/>
                <a:cs typeface="Times New Roman"/>
              </a:rPr>
              <a:t> </a:t>
            </a:r>
            <a:r>
              <a:rPr sz="3600" spc="-40" dirty="0">
                <a:latin typeface="Times New Roman"/>
                <a:cs typeface="Times New Roman"/>
              </a:rPr>
              <a:t>partecipanti</a:t>
            </a:r>
            <a:r>
              <a:rPr sz="3600" spc="-125" dirty="0">
                <a:latin typeface="Times New Roman"/>
                <a:cs typeface="Times New Roman"/>
              </a:rPr>
              <a:t> </a:t>
            </a:r>
            <a:r>
              <a:rPr sz="3600" spc="-50" dirty="0">
                <a:latin typeface="Times New Roman"/>
                <a:cs typeface="Times New Roman"/>
              </a:rPr>
              <a:t>o</a:t>
            </a:r>
            <a:endParaRPr sz="3600">
              <a:latin typeface="Times New Roman"/>
              <a:cs typeface="Times New Roman"/>
            </a:endParaRPr>
          </a:p>
          <a:p>
            <a:pPr marL="298450">
              <a:lnSpc>
                <a:spcPts val="4310"/>
              </a:lnSpc>
            </a:pPr>
            <a:r>
              <a:rPr sz="3600" b="1" dirty="0">
                <a:latin typeface="Times New Roman"/>
                <a:cs typeface="Times New Roman"/>
              </a:rPr>
              <a:t>serpeggia</a:t>
            </a:r>
            <a:r>
              <a:rPr sz="3600" b="1" spc="-5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tra</a:t>
            </a:r>
            <a:r>
              <a:rPr sz="3600" spc="-5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i</a:t>
            </a:r>
            <a:r>
              <a:rPr sz="3600" spc="-5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partecipanti?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800">
              <a:latin typeface="Times New Roman"/>
              <a:cs typeface="Times New Roman"/>
            </a:endParaRPr>
          </a:p>
          <a:p>
            <a:pPr marL="298450" marR="575945" indent="-285750">
              <a:lnSpc>
                <a:spcPts val="4300"/>
              </a:lnSpc>
              <a:buFont typeface="Arial"/>
              <a:buChar char="•"/>
              <a:tabLst>
                <a:tab pos="298450" algn="l"/>
              </a:tabLst>
            </a:pPr>
            <a:r>
              <a:rPr sz="3600" b="1" spc="-35" dirty="0">
                <a:latin typeface="Times New Roman"/>
                <a:cs typeface="Times New Roman"/>
              </a:rPr>
              <a:t>Ammazzare</a:t>
            </a:r>
            <a:r>
              <a:rPr sz="3600" b="1" spc="-60" dirty="0">
                <a:latin typeface="Times New Roman"/>
                <a:cs typeface="Times New Roman"/>
              </a:rPr>
              <a:t> </a:t>
            </a:r>
            <a:r>
              <a:rPr sz="3600" spc="-145" dirty="0">
                <a:latin typeface="Times New Roman"/>
                <a:cs typeface="Times New Roman"/>
              </a:rPr>
              <a:t>il</a:t>
            </a:r>
            <a:r>
              <a:rPr sz="3600" spc="-6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tempo</a:t>
            </a:r>
            <a:r>
              <a:rPr sz="3600" spc="-6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o</a:t>
            </a:r>
            <a:r>
              <a:rPr sz="3600" spc="-60" dirty="0">
                <a:latin typeface="Times New Roman"/>
                <a:cs typeface="Times New Roman"/>
              </a:rPr>
              <a:t> </a:t>
            </a:r>
            <a:r>
              <a:rPr sz="3600" spc="-75" dirty="0">
                <a:latin typeface="Times New Roman"/>
                <a:cs typeface="Times New Roman"/>
              </a:rPr>
              <a:t>uccidere</a:t>
            </a:r>
            <a:r>
              <a:rPr sz="3600" spc="-60" dirty="0">
                <a:latin typeface="Times New Roman"/>
                <a:cs typeface="Times New Roman"/>
              </a:rPr>
              <a:t> </a:t>
            </a:r>
            <a:r>
              <a:rPr sz="3600" spc="-85" dirty="0">
                <a:latin typeface="Times New Roman"/>
                <a:cs typeface="Times New Roman"/>
              </a:rPr>
              <a:t>il </a:t>
            </a:r>
            <a:r>
              <a:rPr sz="3600" spc="-10" dirty="0">
                <a:latin typeface="Times New Roman"/>
                <a:cs typeface="Times New Roman"/>
              </a:rPr>
              <a:t>tempo?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90725">
              <a:lnSpc>
                <a:spcPct val="100000"/>
              </a:lnSpc>
              <a:spcBef>
                <a:spcPts val="100"/>
              </a:spcBef>
            </a:pPr>
            <a:r>
              <a:rPr sz="3700" spc="-10" dirty="0"/>
              <a:t>COLLOCATIONS</a:t>
            </a:r>
            <a:endParaRPr sz="3700"/>
          </a:p>
        </p:txBody>
      </p:sp>
      <p:sp>
        <p:nvSpPr>
          <p:cNvPr id="3" name="object 3"/>
          <p:cNvSpPr txBox="1"/>
          <p:nvPr/>
        </p:nvSpPr>
        <p:spPr>
          <a:xfrm>
            <a:off x="848150" y="1854708"/>
            <a:ext cx="8192770" cy="489648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469265" marR="165735" indent="-457200">
              <a:lnSpc>
                <a:spcPts val="3820"/>
              </a:lnSpc>
              <a:spcBef>
                <a:spcPts val="24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10" dirty="0">
                <a:latin typeface="Times New Roman"/>
                <a:cs typeface="Times New Roman"/>
              </a:rPr>
              <a:t>When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collocation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30" dirty="0">
                <a:latin typeface="Times New Roman"/>
                <a:cs typeface="Times New Roman"/>
              </a:rPr>
              <a:t>becomes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so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predictable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that </a:t>
            </a:r>
            <a:r>
              <a:rPr sz="3200" dirty="0">
                <a:latin typeface="Times New Roman"/>
                <a:cs typeface="Times New Roman"/>
              </a:rPr>
              <a:t>it</a:t>
            </a:r>
            <a:r>
              <a:rPr sz="3200" spc="-195" dirty="0">
                <a:latin typeface="Times New Roman"/>
                <a:cs typeface="Times New Roman"/>
              </a:rPr>
              <a:t> </a:t>
            </a:r>
            <a:r>
              <a:rPr sz="3200" spc="-130" dirty="0">
                <a:latin typeface="Times New Roman"/>
                <a:cs typeface="Times New Roman"/>
              </a:rPr>
              <a:t>is,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in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45" dirty="0">
                <a:latin typeface="Times New Roman"/>
                <a:cs typeface="Times New Roman"/>
              </a:rPr>
              <a:t>effect,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85" dirty="0">
                <a:latin typeface="Times New Roman"/>
                <a:cs typeface="Times New Roman"/>
              </a:rPr>
              <a:t>fixed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40" dirty="0">
                <a:latin typeface="Times New Roman"/>
                <a:cs typeface="Times New Roman"/>
              </a:rPr>
              <a:t>phrase,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125" dirty="0">
                <a:latin typeface="Times New Roman"/>
                <a:cs typeface="Times New Roman"/>
              </a:rPr>
              <a:t>we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-60" dirty="0">
                <a:latin typeface="Times New Roman"/>
                <a:cs typeface="Times New Roman"/>
              </a:rPr>
              <a:t>talk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about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3250">
              <a:latin typeface="Times New Roman"/>
              <a:cs typeface="Times New Roman"/>
            </a:endParaRPr>
          </a:p>
          <a:p>
            <a:pPr marL="926465" marR="5080" lvl="1" indent="-457200">
              <a:lnSpc>
                <a:spcPct val="100000"/>
              </a:lnSpc>
              <a:buFont typeface="Arial"/>
              <a:buChar char="•"/>
              <a:tabLst>
                <a:tab pos="926465" algn="l"/>
                <a:tab pos="927100" algn="l"/>
                <a:tab pos="4244340" algn="l"/>
                <a:tab pos="4497705" algn="l"/>
              </a:tabLst>
            </a:pPr>
            <a:r>
              <a:rPr sz="3200" spc="-10" dirty="0">
                <a:latin typeface="Times New Roman"/>
                <a:cs typeface="Times New Roman"/>
              </a:rPr>
              <a:t>Idioms</a:t>
            </a:r>
            <a:r>
              <a:rPr sz="3200" spc="-130" dirty="0">
                <a:latin typeface="Times New Roman"/>
                <a:cs typeface="Times New Roman"/>
              </a:rPr>
              <a:t> </a:t>
            </a:r>
            <a:r>
              <a:rPr sz="3200" spc="-40" dirty="0">
                <a:latin typeface="Times New Roman"/>
                <a:cs typeface="Times New Roman"/>
              </a:rPr>
              <a:t>(“a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group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35" dirty="0">
                <a:latin typeface="Times New Roman"/>
                <a:cs typeface="Times New Roman"/>
              </a:rPr>
              <a:t>words</a:t>
            </a:r>
            <a:r>
              <a:rPr sz="3200" spc="-1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in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130" dirty="0">
                <a:latin typeface="Times New Roman"/>
                <a:cs typeface="Times New Roman"/>
              </a:rPr>
              <a:t> </a:t>
            </a:r>
            <a:r>
              <a:rPr sz="3200" spc="-85" dirty="0">
                <a:latin typeface="Times New Roman"/>
                <a:cs typeface="Times New Roman"/>
              </a:rPr>
              <a:t>fixed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order </a:t>
            </a:r>
            <a:r>
              <a:rPr sz="3200" dirty="0">
                <a:latin typeface="Times New Roman"/>
                <a:cs typeface="Times New Roman"/>
              </a:rPr>
              <a:t>that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75" dirty="0">
                <a:latin typeface="Times New Roman"/>
                <a:cs typeface="Times New Roman"/>
              </a:rPr>
              <a:t>have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particular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65" dirty="0">
                <a:latin typeface="Times New Roman"/>
                <a:cs typeface="Times New Roman"/>
              </a:rPr>
              <a:t>meaning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that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55" dirty="0">
                <a:latin typeface="Times New Roman"/>
                <a:cs typeface="Times New Roman"/>
              </a:rPr>
              <a:t>is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different </a:t>
            </a:r>
            <a:r>
              <a:rPr sz="3200" dirty="0">
                <a:latin typeface="Times New Roman"/>
                <a:cs typeface="Times New Roman"/>
              </a:rPr>
              <a:t>from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spc="-70" dirty="0">
                <a:latin typeface="Times New Roman"/>
                <a:cs typeface="Times New Roman"/>
              </a:rPr>
              <a:t>meanings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50" dirty="0">
                <a:latin typeface="Times New Roman"/>
                <a:cs typeface="Times New Roman"/>
              </a:rPr>
              <a:t>each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word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on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its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45" dirty="0">
                <a:latin typeface="Times New Roman"/>
                <a:cs typeface="Times New Roman"/>
              </a:rPr>
              <a:t>own”)</a:t>
            </a:r>
            <a:endParaRPr sz="32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3350">
              <a:latin typeface="Times New Roman"/>
              <a:cs typeface="Times New Roman"/>
            </a:endParaRPr>
          </a:p>
          <a:p>
            <a:pPr marL="926465" lvl="1" indent="-4572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926465" algn="l"/>
                <a:tab pos="927100" algn="l"/>
              </a:tabLst>
            </a:pPr>
            <a:r>
              <a:rPr sz="3200" spc="-95" dirty="0">
                <a:latin typeface="Times New Roman"/>
                <a:cs typeface="Times New Roman"/>
              </a:rPr>
              <a:t>Clichés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80" dirty="0">
                <a:latin typeface="Times New Roman"/>
                <a:cs typeface="Times New Roman"/>
              </a:rPr>
              <a:t>(a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phrase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that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55" dirty="0">
                <a:latin typeface="Times New Roman"/>
                <a:cs typeface="Times New Roman"/>
              </a:rPr>
              <a:t>is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overused)</a:t>
            </a:r>
            <a:endParaRPr sz="32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3250">
              <a:latin typeface="Times New Roman"/>
              <a:cs typeface="Times New Roman"/>
            </a:endParaRPr>
          </a:p>
          <a:p>
            <a:pPr marL="926465" lvl="1" indent="-457200">
              <a:lnSpc>
                <a:spcPct val="100000"/>
              </a:lnSpc>
              <a:buFont typeface="Arial"/>
              <a:buChar char="•"/>
              <a:tabLst>
                <a:tab pos="926465" algn="l"/>
                <a:tab pos="927100" algn="l"/>
              </a:tabLst>
            </a:pPr>
            <a:r>
              <a:rPr sz="3200" spc="-10" dirty="0">
                <a:latin typeface="Times New Roman"/>
                <a:cs typeface="Times New Roman"/>
              </a:rPr>
              <a:t>Proverbs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590657"/>
            <a:ext cx="10083800" cy="6363970"/>
            <a:chOff x="1" y="590657"/>
            <a:chExt cx="10083800" cy="63639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4864" y="2286300"/>
              <a:ext cx="3809999" cy="304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040101" y="2281538"/>
              <a:ext cx="3819525" cy="3057525"/>
            </a:xfrm>
            <a:custGeom>
              <a:avLst/>
              <a:gdLst/>
              <a:ahLst/>
              <a:cxnLst/>
              <a:rect l="l" t="t" r="r" b="b"/>
              <a:pathLst>
                <a:path w="3819525" h="3057525">
                  <a:moveTo>
                    <a:pt x="0" y="0"/>
                  </a:moveTo>
                  <a:lnTo>
                    <a:pt x="3819525" y="0"/>
                  </a:lnTo>
                  <a:lnTo>
                    <a:pt x="3819525" y="3057525"/>
                  </a:lnTo>
                  <a:lnTo>
                    <a:pt x="0" y="305752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02560">
              <a:lnSpc>
                <a:spcPct val="100000"/>
              </a:lnSpc>
              <a:spcBef>
                <a:spcPts val="100"/>
              </a:spcBef>
            </a:pPr>
            <a:r>
              <a:rPr sz="4400" spc="-10" dirty="0"/>
              <a:t>IDIOMS</a:t>
            </a:r>
            <a:endParaRPr sz="4400"/>
          </a:p>
        </p:txBody>
      </p:sp>
      <p:grpSp>
        <p:nvGrpSpPr>
          <p:cNvPr id="6" name="object 6"/>
          <p:cNvGrpSpPr/>
          <p:nvPr/>
        </p:nvGrpSpPr>
        <p:grpSpPr>
          <a:xfrm>
            <a:off x="5435022" y="2871354"/>
            <a:ext cx="3812540" cy="3067050"/>
            <a:chOff x="5435022" y="2871354"/>
            <a:chExt cx="3812540" cy="306705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44547" y="2880879"/>
              <a:ext cx="3793045" cy="304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439784" y="2876117"/>
              <a:ext cx="3803015" cy="3057525"/>
            </a:xfrm>
            <a:custGeom>
              <a:avLst/>
              <a:gdLst/>
              <a:ahLst/>
              <a:cxnLst/>
              <a:rect l="l" t="t" r="r" b="b"/>
              <a:pathLst>
                <a:path w="3803015" h="3057525">
                  <a:moveTo>
                    <a:pt x="0" y="0"/>
                  </a:moveTo>
                  <a:lnTo>
                    <a:pt x="3802571" y="0"/>
                  </a:lnTo>
                  <a:lnTo>
                    <a:pt x="3802571" y="3057525"/>
                  </a:lnTo>
                  <a:lnTo>
                    <a:pt x="0" y="305752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89963" y="1771395"/>
            <a:ext cx="544893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390" dirty="0">
                <a:solidFill>
                  <a:srgbClr val="333333"/>
                </a:solidFill>
                <a:latin typeface="Arial"/>
                <a:cs typeface="Arial"/>
              </a:rPr>
              <a:t>To</a:t>
            </a:r>
            <a:r>
              <a:rPr sz="2800" b="1" spc="-13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2800" b="1" spc="-200" dirty="0">
                <a:solidFill>
                  <a:srgbClr val="333333"/>
                </a:solidFill>
                <a:latin typeface="Arial"/>
                <a:cs typeface="Arial"/>
              </a:rPr>
              <a:t>be</a:t>
            </a:r>
            <a:r>
              <a:rPr sz="2800" b="1" spc="-12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2800" b="1" spc="-170" dirty="0">
                <a:solidFill>
                  <a:srgbClr val="333333"/>
                </a:solidFill>
                <a:latin typeface="Arial"/>
                <a:cs typeface="Arial"/>
              </a:rPr>
              <a:t>in</a:t>
            </a:r>
            <a:r>
              <a:rPr sz="2800" b="1" spc="-13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2800" b="1" spc="-185" dirty="0">
                <a:solidFill>
                  <a:srgbClr val="333333"/>
                </a:solidFill>
                <a:latin typeface="Arial"/>
                <a:cs typeface="Arial"/>
              </a:rPr>
              <a:t>agreement</a:t>
            </a:r>
            <a:r>
              <a:rPr sz="2800" b="1" spc="-12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2800" b="1" spc="-165" dirty="0">
                <a:solidFill>
                  <a:srgbClr val="333333"/>
                </a:solidFill>
                <a:latin typeface="Arial"/>
                <a:cs typeface="Arial"/>
              </a:rPr>
              <a:t>about</a:t>
            </a:r>
            <a:r>
              <a:rPr sz="2800" b="1" spc="-114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2800" b="1" spc="-185" dirty="0">
                <a:solidFill>
                  <a:srgbClr val="333333"/>
                </a:solidFill>
                <a:latin typeface="Arial"/>
                <a:cs typeface="Arial"/>
              </a:rPr>
              <a:t>something</a:t>
            </a:r>
            <a:endParaRPr sz="2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90434" y="6128004"/>
            <a:ext cx="790067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Times New Roman"/>
                <a:cs typeface="Times New Roman"/>
              </a:rPr>
              <a:t>to</a:t>
            </a:r>
            <a:r>
              <a:rPr sz="3200" b="1" spc="-9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be</a:t>
            </a:r>
            <a:r>
              <a:rPr sz="3200" b="1" spc="-8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waiting</a:t>
            </a:r>
            <a:r>
              <a:rPr sz="3200" b="1" spc="-8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eagerly</a:t>
            </a:r>
            <a:r>
              <a:rPr sz="3200" b="1" spc="-9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to</a:t>
            </a:r>
            <a:r>
              <a:rPr sz="3200" b="1" spc="-85" dirty="0">
                <a:latin typeface="Times New Roman"/>
                <a:cs typeface="Times New Roman"/>
              </a:rPr>
              <a:t> </a:t>
            </a:r>
            <a:r>
              <a:rPr sz="3200" b="1" spc="-55" dirty="0">
                <a:latin typeface="Times New Roman"/>
                <a:cs typeface="Times New Roman"/>
              </a:rPr>
              <a:t>hear</a:t>
            </a:r>
            <a:r>
              <a:rPr sz="3200" b="1" spc="-85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about</a:t>
            </a:r>
            <a:r>
              <a:rPr sz="3200" b="1" spc="-90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something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590657"/>
            <a:ext cx="10083800" cy="6363970"/>
            <a:chOff x="1" y="590657"/>
            <a:chExt cx="10083800" cy="63639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98524" y="879530"/>
              <a:ext cx="4558766" cy="364701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493761" y="874768"/>
              <a:ext cx="4568825" cy="3656965"/>
            </a:xfrm>
            <a:custGeom>
              <a:avLst/>
              <a:gdLst/>
              <a:ahLst/>
              <a:cxnLst/>
              <a:rect l="l" t="t" r="r" b="b"/>
              <a:pathLst>
                <a:path w="4568825" h="3656965">
                  <a:moveTo>
                    <a:pt x="0" y="0"/>
                  </a:moveTo>
                  <a:lnTo>
                    <a:pt x="4568292" y="0"/>
                  </a:lnTo>
                  <a:lnTo>
                    <a:pt x="4568292" y="3656539"/>
                  </a:lnTo>
                  <a:lnTo>
                    <a:pt x="0" y="3656539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25112" y="5024628"/>
            <a:ext cx="7852409" cy="149161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85"/>
              </a:spcBef>
              <a:tabLst>
                <a:tab pos="2123440" algn="l"/>
              </a:tabLst>
            </a:pPr>
            <a:r>
              <a:rPr sz="3200" dirty="0"/>
              <a:t>Its</a:t>
            </a:r>
            <a:r>
              <a:rPr sz="3200" spc="-25" dirty="0"/>
              <a:t> </a:t>
            </a:r>
            <a:r>
              <a:rPr sz="3200" dirty="0"/>
              <a:t>meaning</a:t>
            </a:r>
            <a:r>
              <a:rPr sz="3200" spc="-25" dirty="0"/>
              <a:t> </a:t>
            </a:r>
            <a:r>
              <a:rPr sz="3200" dirty="0"/>
              <a:t>cannot</a:t>
            </a:r>
            <a:r>
              <a:rPr sz="3200" spc="-25" dirty="0"/>
              <a:t> </a:t>
            </a:r>
            <a:r>
              <a:rPr sz="3200" dirty="0"/>
              <a:t>be</a:t>
            </a:r>
            <a:r>
              <a:rPr sz="3200" spc="-20" dirty="0"/>
              <a:t> </a:t>
            </a:r>
            <a:r>
              <a:rPr sz="3200" spc="-50" dirty="0"/>
              <a:t>inferred</a:t>
            </a:r>
            <a:r>
              <a:rPr sz="3200" spc="-30" dirty="0"/>
              <a:t> </a:t>
            </a:r>
            <a:r>
              <a:rPr sz="3200" spc="-50" dirty="0"/>
              <a:t>from</a:t>
            </a:r>
            <a:r>
              <a:rPr sz="3200" spc="-25" dirty="0"/>
              <a:t> the </a:t>
            </a:r>
            <a:r>
              <a:rPr sz="3200" dirty="0"/>
              <a:t>meaning</a:t>
            </a:r>
            <a:r>
              <a:rPr sz="3200" spc="95" dirty="0"/>
              <a:t> </a:t>
            </a:r>
            <a:r>
              <a:rPr sz="3200" spc="-25" dirty="0"/>
              <a:t>of</a:t>
            </a:r>
            <a:r>
              <a:rPr sz="3200" dirty="0"/>
              <a:t>	the</a:t>
            </a:r>
            <a:r>
              <a:rPr sz="3200" spc="-55" dirty="0"/>
              <a:t> </a:t>
            </a:r>
            <a:r>
              <a:rPr sz="3200" dirty="0"/>
              <a:t>single</a:t>
            </a:r>
            <a:r>
              <a:rPr sz="3200" spc="-50" dirty="0"/>
              <a:t> </a:t>
            </a:r>
            <a:r>
              <a:rPr sz="3200" spc="-30" dirty="0"/>
              <a:t>words</a:t>
            </a:r>
            <a:r>
              <a:rPr sz="3200" spc="-55" dirty="0"/>
              <a:t> </a:t>
            </a:r>
            <a:r>
              <a:rPr sz="3200" spc="-25" dirty="0"/>
              <a:t>(SAME</a:t>
            </a:r>
            <a:r>
              <a:rPr sz="3200" spc="-55" dirty="0"/>
              <a:t> </a:t>
            </a:r>
            <a:r>
              <a:rPr sz="3200" spc="-110" dirty="0"/>
              <a:t>PAGE</a:t>
            </a:r>
            <a:r>
              <a:rPr sz="3200" spc="-55" dirty="0"/>
              <a:t> </a:t>
            </a:r>
            <a:r>
              <a:rPr sz="3200" spc="240" dirty="0"/>
              <a:t>= </a:t>
            </a:r>
            <a:r>
              <a:rPr sz="3200" spc="-10" dirty="0"/>
              <a:t>AGREEMENT?)</a:t>
            </a:r>
            <a:endParaRPr sz="32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IDIOMS</a:t>
            </a:r>
            <a:r>
              <a:rPr sz="4400" spc="-85" dirty="0"/>
              <a:t> </a:t>
            </a:r>
            <a:r>
              <a:rPr sz="4400" dirty="0"/>
              <a:t>vs</a:t>
            </a:r>
            <a:r>
              <a:rPr sz="4400" spc="-90" dirty="0"/>
              <a:t> </a:t>
            </a:r>
            <a:r>
              <a:rPr sz="4400" spc="-95" dirty="0"/>
              <a:t>LEXICAL</a:t>
            </a:r>
            <a:r>
              <a:rPr sz="4400" spc="-80" dirty="0"/>
              <a:t> </a:t>
            </a:r>
            <a:r>
              <a:rPr sz="4400" spc="-10" dirty="0"/>
              <a:t>PHRASES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25899" y="1895347"/>
            <a:ext cx="8047990" cy="38658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469265" marR="5080" indent="-457200">
              <a:lnSpc>
                <a:spcPct val="99700"/>
              </a:lnSpc>
              <a:spcBef>
                <a:spcPts val="110"/>
              </a:spcBef>
              <a:buFont typeface="Arial"/>
              <a:buChar char="•"/>
              <a:tabLst>
                <a:tab pos="469265" algn="l"/>
                <a:tab pos="469900" algn="l"/>
                <a:tab pos="5841365" algn="l"/>
              </a:tabLst>
            </a:pPr>
            <a:r>
              <a:rPr sz="3600" b="1" dirty="0">
                <a:latin typeface="Times New Roman"/>
                <a:cs typeface="Times New Roman"/>
              </a:rPr>
              <a:t>Idioms</a:t>
            </a:r>
            <a:r>
              <a:rPr sz="3600" dirty="0">
                <a:latin typeface="Times New Roman"/>
                <a:cs typeface="Times New Roman"/>
              </a:rPr>
              <a:t>:</a:t>
            </a:r>
            <a:r>
              <a:rPr sz="3600" spc="-12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their</a:t>
            </a:r>
            <a:r>
              <a:rPr sz="3600" spc="-114" dirty="0">
                <a:latin typeface="Times New Roman"/>
                <a:cs typeface="Times New Roman"/>
              </a:rPr>
              <a:t> </a:t>
            </a:r>
            <a:r>
              <a:rPr sz="3600" spc="-70" dirty="0">
                <a:latin typeface="Times New Roman"/>
                <a:cs typeface="Times New Roman"/>
              </a:rPr>
              <a:t>meaning</a:t>
            </a:r>
            <a:r>
              <a:rPr sz="3600" spc="-1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cannot</a:t>
            </a:r>
            <a:r>
              <a:rPr sz="3600" spc="-105" dirty="0">
                <a:latin typeface="Times New Roman"/>
                <a:cs typeface="Times New Roman"/>
              </a:rPr>
              <a:t> </a:t>
            </a:r>
            <a:r>
              <a:rPr sz="3600" spc="-120" dirty="0">
                <a:latin typeface="Times New Roman"/>
                <a:cs typeface="Times New Roman"/>
              </a:rPr>
              <a:t>generally</a:t>
            </a:r>
            <a:r>
              <a:rPr sz="3600" spc="-105" dirty="0">
                <a:latin typeface="Times New Roman"/>
                <a:cs typeface="Times New Roman"/>
              </a:rPr>
              <a:t> </a:t>
            </a:r>
            <a:r>
              <a:rPr sz="3600" spc="-25" dirty="0">
                <a:latin typeface="Times New Roman"/>
                <a:cs typeface="Times New Roman"/>
              </a:rPr>
              <a:t>be </a:t>
            </a:r>
            <a:r>
              <a:rPr sz="3600" spc="-20" dirty="0">
                <a:latin typeface="Times New Roman"/>
                <a:cs typeface="Times New Roman"/>
              </a:rPr>
              <a:t>inferred</a:t>
            </a:r>
            <a:r>
              <a:rPr sz="3600" spc="-9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from</a:t>
            </a:r>
            <a:r>
              <a:rPr sz="3600" spc="-9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the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spc="-70" dirty="0">
                <a:latin typeface="Times New Roman"/>
                <a:cs typeface="Times New Roman"/>
              </a:rPr>
              <a:t>meaning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spc="-25" dirty="0">
                <a:latin typeface="Times New Roman"/>
                <a:cs typeface="Times New Roman"/>
              </a:rPr>
              <a:t>of</a:t>
            </a:r>
            <a:r>
              <a:rPr sz="3600" dirty="0">
                <a:latin typeface="Times New Roman"/>
                <a:cs typeface="Times New Roman"/>
              </a:rPr>
              <a:t>	the</a:t>
            </a:r>
            <a:r>
              <a:rPr sz="3600" spc="-4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single words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3800">
              <a:latin typeface="Times New Roman"/>
              <a:cs typeface="Times New Roman"/>
            </a:endParaRPr>
          </a:p>
          <a:p>
            <a:pPr marL="469265" marR="521334" indent="-457200" algn="just">
              <a:lnSpc>
                <a:spcPct val="99700"/>
              </a:lnSpc>
              <a:spcBef>
                <a:spcPts val="5"/>
              </a:spcBef>
              <a:buFont typeface="Arial"/>
              <a:buChar char="•"/>
              <a:tabLst>
                <a:tab pos="469900" algn="l"/>
              </a:tabLst>
            </a:pPr>
            <a:r>
              <a:rPr sz="3600" b="1" dirty="0">
                <a:latin typeface="Times New Roman"/>
                <a:cs typeface="Times New Roman"/>
              </a:rPr>
              <a:t>Lexical</a:t>
            </a:r>
            <a:r>
              <a:rPr sz="3600" b="1" spc="-175" dirty="0">
                <a:latin typeface="Times New Roman"/>
                <a:cs typeface="Times New Roman"/>
              </a:rPr>
              <a:t> </a:t>
            </a:r>
            <a:r>
              <a:rPr sz="3600" b="1" spc="-40" dirty="0">
                <a:latin typeface="Times New Roman"/>
                <a:cs typeface="Times New Roman"/>
              </a:rPr>
              <a:t>phrases</a:t>
            </a:r>
            <a:r>
              <a:rPr sz="3600" spc="-40" dirty="0">
                <a:latin typeface="Times New Roman"/>
                <a:cs typeface="Times New Roman"/>
              </a:rPr>
              <a:t>:</a:t>
            </a:r>
            <a:r>
              <a:rPr sz="3600" spc="-17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their</a:t>
            </a:r>
            <a:r>
              <a:rPr sz="3600" spc="-165" dirty="0">
                <a:latin typeface="Times New Roman"/>
                <a:cs typeface="Times New Roman"/>
              </a:rPr>
              <a:t> </a:t>
            </a:r>
            <a:r>
              <a:rPr sz="3600" spc="-70" dirty="0">
                <a:latin typeface="Times New Roman"/>
                <a:cs typeface="Times New Roman"/>
              </a:rPr>
              <a:t>meaning</a:t>
            </a:r>
            <a:r>
              <a:rPr sz="3600" spc="-15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can</a:t>
            </a:r>
            <a:r>
              <a:rPr sz="3600" spc="-165" dirty="0">
                <a:latin typeface="Times New Roman"/>
                <a:cs typeface="Times New Roman"/>
              </a:rPr>
              <a:t> </a:t>
            </a:r>
            <a:r>
              <a:rPr sz="3600" spc="-25" dirty="0">
                <a:latin typeface="Times New Roman"/>
                <a:cs typeface="Times New Roman"/>
              </a:rPr>
              <a:t>be </a:t>
            </a:r>
            <a:r>
              <a:rPr sz="3600" spc="-20" dirty="0">
                <a:latin typeface="Times New Roman"/>
                <a:cs typeface="Times New Roman"/>
              </a:rPr>
              <a:t>inferred</a:t>
            </a:r>
            <a:r>
              <a:rPr sz="3600" spc="-6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from</a:t>
            </a:r>
            <a:r>
              <a:rPr sz="3600" spc="-7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the</a:t>
            </a:r>
            <a:r>
              <a:rPr sz="3600" spc="-60" dirty="0">
                <a:latin typeface="Times New Roman"/>
                <a:cs typeface="Times New Roman"/>
              </a:rPr>
              <a:t> </a:t>
            </a:r>
            <a:r>
              <a:rPr sz="3600" spc="-70" dirty="0">
                <a:latin typeface="Times New Roman"/>
                <a:cs typeface="Times New Roman"/>
              </a:rPr>
              <a:t>meaning</a:t>
            </a:r>
            <a:r>
              <a:rPr sz="3600" spc="-6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of</a:t>
            </a:r>
            <a:r>
              <a:rPr sz="3600" spc="37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the</a:t>
            </a:r>
            <a:r>
              <a:rPr sz="3600" spc="-60" dirty="0">
                <a:latin typeface="Times New Roman"/>
                <a:cs typeface="Times New Roman"/>
              </a:rPr>
              <a:t> </a:t>
            </a:r>
            <a:r>
              <a:rPr sz="3600" spc="-95" dirty="0">
                <a:latin typeface="Times New Roman"/>
                <a:cs typeface="Times New Roman"/>
              </a:rPr>
              <a:t>single </a:t>
            </a:r>
            <a:r>
              <a:rPr sz="3600" spc="-10" dirty="0">
                <a:latin typeface="Times New Roman"/>
                <a:cs typeface="Times New Roman"/>
              </a:rPr>
              <a:t>words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56055">
              <a:lnSpc>
                <a:spcPct val="100000"/>
              </a:lnSpc>
              <a:spcBef>
                <a:spcPts val="100"/>
              </a:spcBef>
            </a:pPr>
            <a:r>
              <a:rPr sz="4400" spc="-95" dirty="0"/>
              <a:t>LEXICAL</a:t>
            </a:r>
            <a:r>
              <a:rPr sz="4400" spc="-140" dirty="0"/>
              <a:t> </a:t>
            </a:r>
            <a:r>
              <a:rPr sz="4400" spc="-20" dirty="0"/>
              <a:t>PHRASES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1109224" y="2443988"/>
            <a:ext cx="8023225" cy="4420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310"/>
              </a:lnSpc>
              <a:spcBef>
                <a:spcPts val="100"/>
              </a:spcBef>
            </a:pPr>
            <a:r>
              <a:rPr sz="3600" b="1" dirty="0">
                <a:latin typeface="Times New Roman"/>
                <a:cs typeface="Times New Roman"/>
              </a:rPr>
              <a:t>“TO</a:t>
            </a:r>
            <a:r>
              <a:rPr sz="3600" b="1" spc="-5" dirty="0">
                <a:latin typeface="Times New Roman"/>
                <a:cs typeface="Times New Roman"/>
              </a:rPr>
              <a:t> </a:t>
            </a:r>
            <a:r>
              <a:rPr sz="3600" b="1" spc="80" dirty="0">
                <a:latin typeface="Times New Roman"/>
                <a:cs typeface="Times New Roman"/>
              </a:rPr>
              <a:t>BE</a:t>
            </a:r>
            <a:r>
              <a:rPr sz="3600" b="1" spc="-10" dirty="0">
                <a:latin typeface="Times New Roman"/>
                <a:cs typeface="Times New Roman"/>
              </a:rPr>
              <a:t> </a:t>
            </a:r>
            <a:r>
              <a:rPr sz="3600" b="1" spc="55" dirty="0">
                <a:latin typeface="Times New Roman"/>
                <a:cs typeface="Times New Roman"/>
              </a:rPr>
              <a:t>BESIDE</a:t>
            </a:r>
            <a:r>
              <a:rPr sz="3600" b="1" spc="-5" dirty="0">
                <a:latin typeface="Times New Roman"/>
                <a:cs typeface="Times New Roman"/>
              </a:rPr>
              <a:t> </a:t>
            </a:r>
            <a:r>
              <a:rPr sz="3600" b="1" spc="170" dirty="0">
                <a:latin typeface="Times New Roman"/>
                <a:cs typeface="Times New Roman"/>
              </a:rPr>
              <a:t>THE</a:t>
            </a:r>
            <a:r>
              <a:rPr sz="3600" b="1" spc="-10" dirty="0">
                <a:latin typeface="Times New Roman"/>
                <a:cs typeface="Times New Roman"/>
              </a:rPr>
              <a:t> </a:t>
            </a:r>
            <a:r>
              <a:rPr sz="3600" b="1" spc="65" dirty="0">
                <a:latin typeface="Times New Roman"/>
                <a:cs typeface="Times New Roman"/>
              </a:rPr>
              <a:t>POINT”</a:t>
            </a:r>
            <a:endParaRPr sz="3600">
              <a:latin typeface="Times New Roman"/>
              <a:cs typeface="Times New Roman"/>
            </a:endParaRPr>
          </a:p>
          <a:p>
            <a:pPr algn="ctr">
              <a:lnSpc>
                <a:spcPts val="4310"/>
              </a:lnSpc>
            </a:pPr>
            <a:r>
              <a:rPr sz="3600" b="1" spc="345" dirty="0">
                <a:latin typeface="Times New Roman"/>
                <a:cs typeface="Times New Roman"/>
              </a:rPr>
              <a:t>=</a:t>
            </a:r>
            <a:endParaRPr sz="3600">
              <a:latin typeface="Times New Roman"/>
              <a:cs typeface="Times New Roman"/>
            </a:endParaRPr>
          </a:p>
          <a:p>
            <a:pPr marR="106680" algn="ctr">
              <a:lnSpc>
                <a:spcPct val="100000"/>
              </a:lnSpc>
              <a:spcBef>
                <a:spcPts val="70"/>
              </a:spcBef>
            </a:pPr>
            <a:r>
              <a:rPr sz="3600" dirty="0">
                <a:latin typeface="Times New Roman"/>
                <a:cs typeface="Times New Roman"/>
              </a:rPr>
              <a:t>not</a:t>
            </a:r>
            <a:r>
              <a:rPr sz="3600" spc="11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important: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00">
              <a:latin typeface="Times New Roman"/>
              <a:cs typeface="Times New Roman"/>
            </a:endParaRPr>
          </a:p>
          <a:p>
            <a:pPr marL="12700" marR="5080" algn="ctr">
              <a:lnSpc>
                <a:spcPct val="100000"/>
              </a:lnSpc>
              <a:spcBef>
                <a:spcPts val="5"/>
              </a:spcBef>
            </a:pPr>
            <a:r>
              <a:rPr sz="3600" i="1" spc="-270" dirty="0">
                <a:latin typeface="Times New Roman"/>
                <a:cs typeface="Times New Roman"/>
              </a:rPr>
              <a:t>The</a:t>
            </a:r>
            <a:r>
              <a:rPr sz="3600" i="1" spc="10" dirty="0">
                <a:latin typeface="Times New Roman"/>
                <a:cs typeface="Times New Roman"/>
              </a:rPr>
              <a:t> </a:t>
            </a:r>
            <a:r>
              <a:rPr sz="3600" i="1" spc="-290" dirty="0">
                <a:latin typeface="Times New Roman"/>
                <a:cs typeface="Times New Roman"/>
              </a:rPr>
              <a:t>exact</a:t>
            </a:r>
            <a:r>
              <a:rPr sz="3600" i="1" spc="10" dirty="0">
                <a:latin typeface="Times New Roman"/>
                <a:cs typeface="Times New Roman"/>
              </a:rPr>
              <a:t> </a:t>
            </a:r>
            <a:r>
              <a:rPr sz="3600" i="1" spc="-409" dirty="0">
                <a:latin typeface="Times New Roman"/>
                <a:cs typeface="Times New Roman"/>
              </a:rPr>
              <a:t>cost</a:t>
            </a:r>
            <a:r>
              <a:rPr sz="3600" i="1" spc="15" dirty="0">
                <a:latin typeface="Times New Roman"/>
                <a:cs typeface="Times New Roman"/>
              </a:rPr>
              <a:t> </a:t>
            </a:r>
            <a:r>
              <a:rPr sz="3600" i="1" spc="-275" dirty="0">
                <a:latin typeface="Times New Roman"/>
                <a:cs typeface="Times New Roman"/>
              </a:rPr>
              <a:t>is</a:t>
            </a:r>
            <a:r>
              <a:rPr sz="3600" i="1" spc="15" dirty="0">
                <a:latin typeface="Times New Roman"/>
                <a:cs typeface="Times New Roman"/>
              </a:rPr>
              <a:t> </a:t>
            </a:r>
            <a:r>
              <a:rPr sz="3600" i="1" spc="-395" dirty="0">
                <a:latin typeface="Times New Roman"/>
                <a:cs typeface="Times New Roman"/>
              </a:rPr>
              <a:t>beside</a:t>
            </a:r>
            <a:r>
              <a:rPr sz="3600" i="1" spc="10" dirty="0">
                <a:latin typeface="Times New Roman"/>
                <a:cs typeface="Times New Roman"/>
              </a:rPr>
              <a:t> </a:t>
            </a:r>
            <a:r>
              <a:rPr sz="3600" i="1" spc="-330" dirty="0">
                <a:latin typeface="Times New Roman"/>
                <a:cs typeface="Times New Roman"/>
              </a:rPr>
              <a:t>the</a:t>
            </a:r>
            <a:r>
              <a:rPr sz="3600" i="1" spc="10" dirty="0">
                <a:latin typeface="Times New Roman"/>
                <a:cs typeface="Times New Roman"/>
              </a:rPr>
              <a:t> </a:t>
            </a:r>
            <a:r>
              <a:rPr sz="3600" i="1" spc="-315" dirty="0">
                <a:latin typeface="Times New Roman"/>
                <a:cs typeface="Times New Roman"/>
              </a:rPr>
              <a:t>point;</a:t>
            </a:r>
            <a:r>
              <a:rPr sz="3600" i="1" spc="10" dirty="0">
                <a:latin typeface="Times New Roman"/>
                <a:cs typeface="Times New Roman"/>
              </a:rPr>
              <a:t> </a:t>
            </a:r>
            <a:r>
              <a:rPr sz="3600" i="1" spc="-409" dirty="0">
                <a:latin typeface="Times New Roman"/>
                <a:cs typeface="Times New Roman"/>
              </a:rPr>
              <a:t>what’s</a:t>
            </a:r>
            <a:r>
              <a:rPr sz="3600" i="1" spc="15" dirty="0">
                <a:latin typeface="Times New Roman"/>
                <a:cs typeface="Times New Roman"/>
              </a:rPr>
              <a:t> </a:t>
            </a:r>
            <a:r>
              <a:rPr sz="3600" i="1" spc="-285" dirty="0">
                <a:latin typeface="Times New Roman"/>
                <a:cs typeface="Times New Roman"/>
              </a:rPr>
              <a:t>important</a:t>
            </a:r>
            <a:r>
              <a:rPr sz="3600" i="1" spc="10" dirty="0">
                <a:latin typeface="Times New Roman"/>
                <a:cs typeface="Times New Roman"/>
              </a:rPr>
              <a:t> </a:t>
            </a:r>
            <a:r>
              <a:rPr sz="3600" i="1" spc="-300" dirty="0">
                <a:latin typeface="Times New Roman"/>
                <a:cs typeface="Times New Roman"/>
              </a:rPr>
              <a:t>is </a:t>
            </a:r>
            <a:r>
              <a:rPr sz="3600" i="1" spc="-220" dirty="0">
                <a:latin typeface="Times New Roman"/>
                <a:cs typeface="Times New Roman"/>
              </a:rPr>
              <a:t>that</a:t>
            </a:r>
            <a:r>
              <a:rPr sz="3600" i="1" spc="5" dirty="0">
                <a:latin typeface="Times New Roman"/>
                <a:cs typeface="Times New Roman"/>
              </a:rPr>
              <a:t> </a:t>
            </a:r>
            <a:r>
              <a:rPr sz="3600" i="1" spc="-515" dirty="0">
                <a:latin typeface="Times New Roman"/>
                <a:cs typeface="Times New Roman"/>
              </a:rPr>
              <a:t>we</a:t>
            </a:r>
            <a:r>
              <a:rPr sz="3600" i="1" spc="10" dirty="0">
                <a:latin typeface="Times New Roman"/>
                <a:cs typeface="Times New Roman"/>
              </a:rPr>
              <a:t> </a:t>
            </a:r>
            <a:r>
              <a:rPr sz="3600" i="1" spc="-440" dirty="0">
                <a:latin typeface="Times New Roman"/>
                <a:cs typeface="Times New Roman"/>
              </a:rPr>
              <a:t>get</a:t>
            </a:r>
            <a:r>
              <a:rPr sz="3600" i="1" spc="10" dirty="0">
                <a:latin typeface="Times New Roman"/>
                <a:cs typeface="Times New Roman"/>
              </a:rPr>
              <a:t> </a:t>
            </a:r>
            <a:r>
              <a:rPr sz="3600" i="1" spc="-330" dirty="0">
                <a:latin typeface="Times New Roman"/>
                <a:cs typeface="Times New Roman"/>
              </a:rPr>
              <a:t>the</a:t>
            </a:r>
            <a:r>
              <a:rPr sz="3600" i="1" dirty="0">
                <a:latin typeface="Times New Roman"/>
                <a:cs typeface="Times New Roman"/>
              </a:rPr>
              <a:t> </a:t>
            </a:r>
            <a:r>
              <a:rPr sz="3600" i="1" spc="-375" dirty="0">
                <a:latin typeface="Times New Roman"/>
                <a:cs typeface="Times New Roman"/>
              </a:rPr>
              <a:t>job</a:t>
            </a:r>
            <a:r>
              <a:rPr sz="3600" i="1" spc="5" dirty="0">
                <a:latin typeface="Times New Roman"/>
                <a:cs typeface="Times New Roman"/>
              </a:rPr>
              <a:t> </a:t>
            </a:r>
            <a:r>
              <a:rPr sz="3600" i="1" spc="-375" dirty="0">
                <a:latin typeface="Times New Roman"/>
                <a:cs typeface="Times New Roman"/>
              </a:rPr>
              <a:t>done</a:t>
            </a:r>
            <a:r>
              <a:rPr sz="3600" spc="-375" dirty="0">
                <a:latin typeface="Times New Roman"/>
                <a:cs typeface="Times New Roman"/>
              </a:rPr>
              <a:t>.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7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3600" dirty="0">
                <a:latin typeface="Times New Roman"/>
                <a:cs typeface="Times New Roman"/>
              </a:rPr>
              <a:t>BESIDE</a:t>
            </a:r>
            <a:r>
              <a:rPr sz="3600" spc="55" dirty="0">
                <a:latin typeface="Times New Roman"/>
                <a:cs typeface="Times New Roman"/>
              </a:rPr>
              <a:t> </a:t>
            </a:r>
            <a:r>
              <a:rPr sz="3600" spc="365" dirty="0">
                <a:latin typeface="Times New Roman"/>
                <a:cs typeface="Times New Roman"/>
              </a:rPr>
              <a:t>=</a:t>
            </a:r>
            <a:r>
              <a:rPr sz="3600" spc="5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not</a:t>
            </a:r>
            <a:r>
              <a:rPr sz="3600" spc="5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central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92400">
              <a:lnSpc>
                <a:spcPct val="100000"/>
              </a:lnSpc>
              <a:spcBef>
                <a:spcPts val="100"/>
              </a:spcBef>
            </a:pPr>
            <a:r>
              <a:rPr sz="3700" spc="-10" dirty="0"/>
              <a:t>SYNONYMS</a:t>
            </a:r>
            <a:endParaRPr sz="3700"/>
          </a:p>
        </p:txBody>
      </p:sp>
      <p:sp>
        <p:nvSpPr>
          <p:cNvPr id="3" name="object 3"/>
          <p:cNvSpPr txBox="1"/>
          <p:nvPr/>
        </p:nvSpPr>
        <p:spPr>
          <a:xfrm>
            <a:off x="988828" y="2503932"/>
            <a:ext cx="7594600" cy="2951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90" dirty="0">
                <a:latin typeface="Times New Roman"/>
                <a:cs typeface="Times New Roman"/>
              </a:rPr>
              <a:t>Words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60" dirty="0">
                <a:latin typeface="Times New Roman"/>
                <a:cs typeface="Times New Roman"/>
              </a:rPr>
              <a:t>which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differ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in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70" dirty="0">
                <a:latin typeface="Times New Roman"/>
                <a:cs typeface="Times New Roman"/>
              </a:rPr>
              <a:t>slight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or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30" dirty="0">
                <a:latin typeface="Times New Roman"/>
                <a:cs typeface="Times New Roman"/>
              </a:rPr>
              <a:t>subtle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ways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469265" marR="5080" indent="-456565">
              <a:lnSpc>
                <a:spcPts val="3790"/>
              </a:lnSpc>
              <a:buFont typeface="Arial"/>
              <a:buChar char="•"/>
              <a:tabLst>
                <a:tab pos="469265" algn="l"/>
                <a:tab pos="469900" algn="l"/>
                <a:tab pos="3496310" algn="l"/>
              </a:tabLst>
            </a:pPr>
            <a:r>
              <a:rPr sz="3200" spc="-55" dirty="0">
                <a:latin typeface="Times New Roman"/>
                <a:cs typeface="Times New Roman"/>
              </a:rPr>
              <a:t>Some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words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are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90" dirty="0">
                <a:latin typeface="Times New Roman"/>
                <a:cs typeface="Times New Roman"/>
              </a:rPr>
              <a:t>synonyms,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but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60" dirty="0">
                <a:latin typeface="Times New Roman"/>
                <a:cs typeface="Times New Roman"/>
              </a:rPr>
              <a:t>only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in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60" dirty="0">
                <a:latin typeface="Times New Roman"/>
                <a:cs typeface="Times New Roman"/>
              </a:rPr>
              <a:t>very </a:t>
            </a:r>
            <a:r>
              <a:rPr sz="3200" spc="-35" dirty="0">
                <a:latin typeface="Times New Roman"/>
                <a:cs typeface="Times New Roman"/>
              </a:rPr>
              <a:t>restricted</a:t>
            </a:r>
            <a:r>
              <a:rPr sz="3200" spc="-150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range</a:t>
            </a:r>
            <a:r>
              <a:rPr sz="3200" spc="-14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contexts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250">
              <a:latin typeface="Times New Roman"/>
              <a:cs typeface="Times New Roman"/>
            </a:endParaRPr>
          </a:p>
          <a:p>
            <a:pPr marL="724535" algn="ctr">
              <a:lnSpc>
                <a:spcPct val="100000"/>
              </a:lnSpc>
            </a:pPr>
            <a:r>
              <a:rPr sz="3200" spc="-10" dirty="0">
                <a:latin typeface="Times New Roman"/>
                <a:cs typeface="Times New Roman"/>
              </a:rPr>
              <a:t>EXAMPLES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590657"/>
            <a:ext cx="10083800" cy="6363970"/>
            <a:chOff x="1" y="590657"/>
            <a:chExt cx="10083800" cy="63639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3462" y="1011382"/>
              <a:ext cx="8004373" cy="546300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18699" y="1006619"/>
              <a:ext cx="8014334" cy="5473065"/>
            </a:xfrm>
            <a:custGeom>
              <a:avLst/>
              <a:gdLst/>
              <a:ahLst/>
              <a:cxnLst/>
              <a:rect l="l" t="t" r="r" b="b"/>
              <a:pathLst>
                <a:path w="8014334" h="5473065">
                  <a:moveTo>
                    <a:pt x="0" y="0"/>
                  </a:moveTo>
                  <a:lnTo>
                    <a:pt x="8013899" y="0"/>
                  </a:lnTo>
                  <a:lnTo>
                    <a:pt x="8013899" y="5472534"/>
                  </a:lnTo>
                  <a:lnTo>
                    <a:pt x="0" y="5472534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39193" y="1790700"/>
            <a:ext cx="5180330" cy="3375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32080" algn="ctr">
              <a:lnSpc>
                <a:spcPts val="5245"/>
              </a:lnSpc>
              <a:spcBef>
                <a:spcPts val="100"/>
              </a:spcBef>
            </a:pPr>
            <a:r>
              <a:rPr sz="4400" b="1" dirty="0">
                <a:latin typeface="Times New Roman"/>
                <a:cs typeface="Times New Roman"/>
              </a:rPr>
              <a:t>RANCID</a:t>
            </a:r>
            <a:r>
              <a:rPr sz="4400" b="1" spc="95" dirty="0">
                <a:latin typeface="Times New Roman"/>
                <a:cs typeface="Times New Roman"/>
              </a:rPr>
              <a:t> </a:t>
            </a:r>
            <a:r>
              <a:rPr sz="4400" spc="120" dirty="0">
                <a:latin typeface="Times New Roman"/>
                <a:cs typeface="Times New Roman"/>
              </a:rPr>
              <a:t>/ˈræn.sɪd/</a:t>
            </a:r>
            <a:endParaRPr sz="4400">
              <a:latin typeface="Times New Roman"/>
              <a:cs typeface="Times New Roman"/>
            </a:endParaRPr>
          </a:p>
          <a:p>
            <a:pPr algn="ctr">
              <a:lnSpc>
                <a:spcPts val="5245"/>
              </a:lnSpc>
              <a:tabLst>
                <a:tab pos="2180590" algn="l"/>
              </a:tabLst>
            </a:pPr>
            <a:r>
              <a:rPr sz="4400" b="1" spc="-75" dirty="0">
                <a:solidFill>
                  <a:srgbClr val="333333"/>
                </a:solidFill>
                <a:latin typeface="Times New Roman"/>
                <a:cs typeface="Times New Roman"/>
              </a:rPr>
              <a:t>butter</a:t>
            </a:r>
            <a:r>
              <a:rPr sz="4400" b="1" spc="-18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4400" b="1" spc="-25" dirty="0">
                <a:solidFill>
                  <a:srgbClr val="333333"/>
                </a:solidFill>
                <a:latin typeface="Times New Roman"/>
                <a:cs typeface="Times New Roman"/>
              </a:rPr>
              <a:t>or</a:t>
            </a:r>
            <a:r>
              <a:rPr sz="4400" b="1" dirty="0">
                <a:solidFill>
                  <a:srgbClr val="333333"/>
                </a:solidFill>
                <a:latin typeface="Times New Roman"/>
                <a:cs typeface="Times New Roman"/>
              </a:rPr>
              <a:t>	</a:t>
            </a:r>
            <a:r>
              <a:rPr sz="4400" b="1" spc="-25" dirty="0">
                <a:solidFill>
                  <a:srgbClr val="333333"/>
                </a:solidFill>
                <a:latin typeface="Times New Roman"/>
                <a:cs typeface="Times New Roman"/>
              </a:rPr>
              <a:t>oil</a:t>
            </a:r>
            <a:endParaRPr sz="4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5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4400" b="1" spc="45" dirty="0">
                <a:solidFill>
                  <a:srgbClr val="333333"/>
                </a:solidFill>
                <a:latin typeface="Times New Roman"/>
                <a:cs typeface="Times New Roman"/>
              </a:rPr>
              <a:t>CURDLED</a:t>
            </a:r>
            <a:r>
              <a:rPr sz="4400" b="1" spc="1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4400" spc="105" dirty="0">
                <a:latin typeface="Times New Roman"/>
                <a:cs typeface="Times New Roman"/>
              </a:rPr>
              <a:t>/ˈkɜː</a:t>
            </a:r>
            <a:r>
              <a:rPr sz="4400" spc="105" dirty="0">
                <a:latin typeface="Arial"/>
                <a:cs typeface="Arial"/>
              </a:rPr>
              <a:t>.</a:t>
            </a:r>
            <a:r>
              <a:rPr sz="4400" spc="105" dirty="0">
                <a:latin typeface="Times New Roman"/>
                <a:cs typeface="Times New Roman"/>
              </a:rPr>
              <a:t>d</a:t>
            </a:r>
            <a:r>
              <a:rPr sz="4350" spc="157" baseline="24904" dirty="0">
                <a:latin typeface="Arial"/>
                <a:cs typeface="Arial"/>
              </a:rPr>
              <a:t>ə</a:t>
            </a:r>
            <a:r>
              <a:rPr sz="4400" spc="105" dirty="0">
                <a:latin typeface="Times New Roman"/>
                <a:cs typeface="Times New Roman"/>
              </a:rPr>
              <a:t>l/</a:t>
            </a:r>
            <a:endParaRPr sz="4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4400" b="1" spc="-20" dirty="0">
                <a:solidFill>
                  <a:srgbClr val="333333"/>
                </a:solidFill>
                <a:latin typeface="Times New Roman"/>
                <a:cs typeface="Times New Roman"/>
              </a:rPr>
              <a:t>milk</a:t>
            </a:r>
            <a:endParaRPr sz="4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4712" y="2794508"/>
            <a:ext cx="8180070" cy="1107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260"/>
              </a:lnSpc>
              <a:spcBef>
                <a:spcPts val="100"/>
              </a:spcBef>
            </a:pPr>
            <a:r>
              <a:rPr sz="3600" spc="170" dirty="0"/>
              <a:t>THE</a:t>
            </a:r>
            <a:r>
              <a:rPr sz="3600" spc="-20" dirty="0"/>
              <a:t> </a:t>
            </a:r>
            <a:r>
              <a:rPr sz="3600" dirty="0"/>
              <a:t>STRUCTURE</a:t>
            </a:r>
            <a:r>
              <a:rPr sz="3600" spc="-20" dirty="0"/>
              <a:t> </a:t>
            </a:r>
            <a:r>
              <a:rPr sz="3600" dirty="0"/>
              <a:t>OF</a:t>
            </a:r>
            <a:r>
              <a:rPr sz="3600" spc="-15" dirty="0"/>
              <a:t> </a:t>
            </a:r>
            <a:r>
              <a:rPr sz="3600" spc="170" dirty="0"/>
              <a:t>THE</a:t>
            </a:r>
            <a:r>
              <a:rPr sz="3600" spc="-20" dirty="0"/>
              <a:t> </a:t>
            </a:r>
            <a:r>
              <a:rPr sz="3600" spc="-10" dirty="0"/>
              <a:t>LEXICON</a:t>
            </a:r>
            <a:endParaRPr sz="3600"/>
          </a:p>
          <a:p>
            <a:pPr algn="ctr">
              <a:lnSpc>
                <a:spcPts val="4260"/>
              </a:lnSpc>
              <a:tabLst>
                <a:tab pos="883919" algn="l"/>
              </a:tabLst>
            </a:pPr>
            <a:r>
              <a:rPr sz="3600" b="0" spc="-25" dirty="0">
                <a:latin typeface="Times New Roman"/>
                <a:cs typeface="Times New Roman"/>
              </a:rPr>
              <a:t>Ch</a:t>
            </a:r>
            <a:r>
              <a:rPr sz="3600" b="0" spc="-25" dirty="0">
                <a:latin typeface="Arial"/>
                <a:cs typeface="Arial"/>
              </a:rPr>
              <a:t>.</a:t>
            </a:r>
            <a:r>
              <a:rPr sz="3600" b="0" dirty="0">
                <a:latin typeface="Arial"/>
                <a:cs typeface="Arial"/>
              </a:rPr>
              <a:t>	</a:t>
            </a:r>
            <a:r>
              <a:rPr sz="3600" b="0" spc="-25" dirty="0">
                <a:latin typeface="Times New Roman"/>
                <a:cs typeface="Times New Roman"/>
              </a:rPr>
              <a:t>11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92400">
              <a:lnSpc>
                <a:spcPct val="100000"/>
              </a:lnSpc>
              <a:spcBef>
                <a:spcPts val="100"/>
              </a:spcBef>
            </a:pPr>
            <a:r>
              <a:rPr sz="3700" spc="-10" dirty="0"/>
              <a:t>SYNONYMS</a:t>
            </a:r>
            <a:endParaRPr sz="3700"/>
          </a:p>
        </p:txBody>
      </p:sp>
      <p:sp>
        <p:nvSpPr>
          <p:cNvPr id="3" name="object 3"/>
          <p:cNvSpPr txBox="1"/>
          <p:nvPr/>
        </p:nvSpPr>
        <p:spPr>
          <a:xfrm>
            <a:off x="988828" y="1930908"/>
            <a:ext cx="8228330" cy="441452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469265" marR="5080" indent="-456565">
              <a:lnSpc>
                <a:spcPct val="100299"/>
              </a:lnSpc>
              <a:spcBef>
                <a:spcPts val="85"/>
              </a:spcBef>
              <a:buFont typeface="Arial"/>
              <a:buChar char="•"/>
              <a:tabLst>
                <a:tab pos="469265" algn="l"/>
                <a:tab pos="469900" algn="l"/>
                <a:tab pos="7718425" algn="l"/>
              </a:tabLst>
            </a:pPr>
            <a:r>
              <a:rPr sz="3200" spc="-35" dirty="0">
                <a:latin typeface="Times New Roman"/>
                <a:cs typeface="Times New Roman"/>
              </a:rPr>
              <a:t>English</a:t>
            </a:r>
            <a:r>
              <a:rPr sz="3200" spc="-130" dirty="0">
                <a:latin typeface="Times New Roman"/>
                <a:cs typeface="Times New Roman"/>
              </a:rPr>
              <a:t> </a:t>
            </a:r>
            <a:r>
              <a:rPr sz="3200" spc="-55" dirty="0">
                <a:latin typeface="Times New Roman"/>
                <a:cs typeface="Times New Roman"/>
              </a:rPr>
              <a:t>is</a:t>
            </a:r>
            <a:r>
              <a:rPr sz="3200" spc="-13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rich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in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75" dirty="0">
                <a:latin typeface="Times New Roman"/>
                <a:cs typeface="Times New Roman"/>
              </a:rPr>
              <a:t>synonyms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partly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65" dirty="0">
                <a:latin typeface="Times New Roman"/>
                <a:cs typeface="Times New Roman"/>
              </a:rPr>
              <a:t>because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25" dirty="0">
                <a:latin typeface="Times New Roman"/>
                <a:cs typeface="Times New Roman"/>
              </a:rPr>
              <a:t>the </a:t>
            </a:r>
            <a:r>
              <a:rPr sz="3200" spc="-229" dirty="0">
                <a:latin typeface="Times New Roman"/>
                <a:cs typeface="Times New Roman"/>
              </a:rPr>
              <a:t>way</a:t>
            </a:r>
            <a:r>
              <a:rPr sz="3200" dirty="0">
                <a:latin typeface="Times New Roman"/>
                <a:cs typeface="Times New Roman"/>
              </a:rPr>
              <a:t> in</a:t>
            </a:r>
            <a:r>
              <a:rPr sz="3200" spc="-160" dirty="0">
                <a:latin typeface="Times New Roman"/>
                <a:cs typeface="Times New Roman"/>
              </a:rPr>
              <a:t> </a:t>
            </a:r>
            <a:r>
              <a:rPr sz="3200" spc="-60" dirty="0">
                <a:latin typeface="Times New Roman"/>
                <a:cs typeface="Times New Roman"/>
              </a:rPr>
              <a:t>which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words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60" dirty="0">
                <a:latin typeface="Times New Roman"/>
                <a:cs typeface="Times New Roman"/>
              </a:rPr>
              <a:t>came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into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-100" dirty="0">
                <a:latin typeface="Times New Roman"/>
                <a:cs typeface="Times New Roman"/>
              </a:rPr>
              <a:t>language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over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45" dirty="0">
                <a:latin typeface="Times New Roman"/>
                <a:cs typeface="Times New Roman"/>
              </a:rPr>
              <a:t>centuries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spc="-220" dirty="0">
                <a:latin typeface="Times New Roman"/>
                <a:cs typeface="Times New Roman"/>
              </a:rPr>
              <a:t>(</a:t>
            </a:r>
            <a:r>
              <a:rPr sz="3200" i="1" spc="-220" dirty="0">
                <a:latin typeface="Times New Roman"/>
                <a:cs typeface="Times New Roman"/>
              </a:rPr>
              <a:t>kingly,</a:t>
            </a:r>
            <a:r>
              <a:rPr sz="3200" i="1" spc="-5" dirty="0">
                <a:latin typeface="Times New Roman"/>
                <a:cs typeface="Times New Roman"/>
              </a:rPr>
              <a:t> </a:t>
            </a:r>
            <a:r>
              <a:rPr sz="3200" i="1" spc="-295" dirty="0">
                <a:latin typeface="Times New Roman"/>
                <a:cs typeface="Times New Roman"/>
              </a:rPr>
              <a:t>royal,</a:t>
            </a:r>
            <a:r>
              <a:rPr sz="3200" i="1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and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i="1" spc="-345" dirty="0">
                <a:latin typeface="Times New Roman"/>
                <a:cs typeface="Times New Roman"/>
              </a:rPr>
              <a:t>regal</a:t>
            </a:r>
            <a:r>
              <a:rPr sz="3200" spc="-345" dirty="0">
                <a:latin typeface="Times New Roman"/>
                <a:cs typeface="Times New Roman"/>
              </a:rPr>
              <a:t>)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3050">
              <a:latin typeface="Times New Roman"/>
              <a:cs typeface="Times New Roman"/>
            </a:endParaRPr>
          </a:p>
          <a:p>
            <a:pPr marL="189230">
              <a:lnSpc>
                <a:spcPct val="100000"/>
              </a:lnSpc>
            </a:pPr>
            <a:r>
              <a:rPr sz="3200" b="1" spc="-20" dirty="0">
                <a:latin typeface="Times New Roman"/>
                <a:cs typeface="Times New Roman"/>
              </a:rPr>
              <a:t>HISTORY</a:t>
            </a:r>
            <a:r>
              <a:rPr sz="3200" b="1" spc="-3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OF</a:t>
            </a:r>
            <a:r>
              <a:rPr sz="3200" b="1" spc="-30" dirty="0">
                <a:latin typeface="Times New Roman"/>
                <a:cs typeface="Times New Roman"/>
              </a:rPr>
              <a:t> </a:t>
            </a:r>
            <a:r>
              <a:rPr sz="3200" b="1" spc="150" dirty="0">
                <a:latin typeface="Times New Roman"/>
                <a:cs typeface="Times New Roman"/>
              </a:rPr>
              <a:t>THE</a:t>
            </a:r>
            <a:r>
              <a:rPr sz="3200" b="1" spc="-30" dirty="0">
                <a:latin typeface="Times New Roman"/>
                <a:cs typeface="Times New Roman"/>
              </a:rPr>
              <a:t> </a:t>
            </a:r>
            <a:r>
              <a:rPr sz="3200" b="1" spc="45" dirty="0">
                <a:latin typeface="Times New Roman"/>
                <a:cs typeface="Times New Roman"/>
              </a:rPr>
              <a:t>ENGLISH</a:t>
            </a:r>
            <a:r>
              <a:rPr sz="3200" b="1" spc="-30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LANGUAGE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350">
              <a:latin typeface="Times New Roman"/>
              <a:cs typeface="Times New Roman"/>
            </a:endParaRPr>
          </a:p>
          <a:p>
            <a:pPr marL="456565" marR="742950" indent="-456565" algn="ctr">
              <a:lnSpc>
                <a:spcPts val="3829"/>
              </a:lnSpc>
              <a:spcBef>
                <a:spcPts val="5"/>
              </a:spcBef>
              <a:buFont typeface="Arial"/>
              <a:buChar char="•"/>
              <a:tabLst>
                <a:tab pos="456565" algn="l"/>
                <a:tab pos="457200" algn="l"/>
                <a:tab pos="3556635" algn="l"/>
              </a:tabLst>
            </a:pPr>
            <a:r>
              <a:rPr sz="3200" dirty="0">
                <a:latin typeface="Times New Roman"/>
                <a:cs typeface="Times New Roman"/>
              </a:rPr>
              <a:t>Other</a:t>
            </a:r>
            <a:r>
              <a:rPr sz="3200" spc="50" dirty="0">
                <a:latin typeface="Times New Roman"/>
                <a:cs typeface="Times New Roman"/>
              </a:rPr>
              <a:t> </a:t>
            </a:r>
            <a:r>
              <a:rPr sz="3200" spc="-85" dirty="0">
                <a:latin typeface="Times New Roman"/>
                <a:cs typeface="Times New Roman"/>
              </a:rPr>
              <a:t>examples</a:t>
            </a:r>
            <a:r>
              <a:rPr sz="3200" spc="5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	this</a:t>
            </a:r>
            <a:r>
              <a:rPr sz="3200" spc="-20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kind</a:t>
            </a:r>
            <a:r>
              <a:rPr sz="3200" spc="-17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are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i="1" spc="-305" dirty="0">
                <a:latin typeface="Times New Roman"/>
                <a:cs typeface="Times New Roman"/>
              </a:rPr>
              <a:t>brotherly</a:t>
            </a:r>
            <a:r>
              <a:rPr sz="3200" i="1" spc="-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and</a:t>
            </a:r>
            <a:endParaRPr sz="3200">
              <a:latin typeface="Times New Roman"/>
              <a:cs typeface="Times New Roman"/>
            </a:endParaRPr>
          </a:p>
          <a:p>
            <a:pPr marR="766445" algn="ctr">
              <a:lnSpc>
                <a:spcPts val="3829"/>
              </a:lnSpc>
            </a:pPr>
            <a:r>
              <a:rPr sz="3200" i="1" spc="-250" dirty="0">
                <a:latin typeface="Times New Roman"/>
                <a:cs typeface="Times New Roman"/>
              </a:rPr>
              <a:t>fraternal</a:t>
            </a:r>
            <a:r>
              <a:rPr sz="3200" spc="-250" dirty="0">
                <a:latin typeface="Times New Roman"/>
                <a:cs typeface="Times New Roman"/>
              </a:rPr>
              <a:t>,</a:t>
            </a:r>
            <a:r>
              <a:rPr sz="3200" dirty="0">
                <a:latin typeface="Times New Roman"/>
                <a:cs typeface="Times New Roman"/>
              </a:rPr>
              <a:t> and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i="1" spc="-305" dirty="0">
                <a:latin typeface="Times New Roman"/>
                <a:cs typeface="Times New Roman"/>
              </a:rPr>
              <a:t>buy</a:t>
            </a:r>
            <a:r>
              <a:rPr sz="3200" i="1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and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i="1" spc="-350" dirty="0">
                <a:latin typeface="Times New Roman"/>
                <a:cs typeface="Times New Roman"/>
              </a:rPr>
              <a:t>purchase</a:t>
            </a:r>
            <a:r>
              <a:rPr sz="3200" i="1" dirty="0">
                <a:latin typeface="Times New Roman"/>
                <a:cs typeface="Times New Roman"/>
              </a:rPr>
              <a:t> </a:t>
            </a:r>
            <a:r>
              <a:rPr sz="3200" spc="320" dirty="0">
                <a:latin typeface="Times New Roman"/>
                <a:cs typeface="Times New Roman"/>
              </a:rPr>
              <a:t>=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/ˈpɜː</a:t>
            </a:r>
            <a:r>
              <a:rPr sz="3200" spc="-10" dirty="0">
                <a:latin typeface="Arial"/>
                <a:cs typeface="Arial"/>
              </a:rPr>
              <a:t>.</a:t>
            </a:r>
            <a:r>
              <a:rPr sz="3200" spc="-10" dirty="0">
                <a:latin typeface="Times New Roman"/>
                <a:cs typeface="Times New Roman"/>
              </a:rPr>
              <a:t>tʃəs</a:t>
            </a:r>
            <a:r>
              <a:rPr sz="3200" spc="-10" dirty="0">
                <a:latin typeface="Arial"/>
                <a:cs typeface="Arial"/>
              </a:rPr>
              <a:t>/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070244" y="3441844"/>
            <a:ext cx="1360170" cy="972185"/>
            <a:chOff x="2070244" y="3441844"/>
            <a:chExt cx="1360170" cy="972185"/>
          </a:xfrm>
        </p:grpSpPr>
        <p:sp>
          <p:nvSpPr>
            <p:cNvPr id="5" name="object 5"/>
            <p:cNvSpPr/>
            <p:nvPr/>
          </p:nvSpPr>
          <p:spPr>
            <a:xfrm>
              <a:off x="2078182" y="3449782"/>
              <a:ext cx="1344295" cy="956310"/>
            </a:xfrm>
            <a:custGeom>
              <a:avLst/>
              <a:gdLst/>
              <a:ahLst/>
              <a:cxnLst/>
              <a:rect l="l" t="t" r="r" b="b"/>
              <a:pathLst>
                <a:path w="1344295" h="956310">
                  <a:moveTo>
                    <a:pt x="1007917" y="0"/>
                  </a:moveTo>
                  <a:lnTo>
                    <a:pt x="335972" y="0"/>
                  </a:lnTo>
                  <a:lnTo>
                    <a:pt x="335972" y="477982"/>
                  </a:lnTo>
                  <a:lnTo>
                    <a:pt x="0" y="477982"/>
                  </a:lnTo>
                  <a:lnTo>
                    <a:pt x="671945" y="955962"/>
                  </a:lnTo>
                  <a:lnTo>
                    <a:pt x="1343891" y="477982"/>
                  </a:lnTo>
                  <a:lnTo>
                    <a:pt x="1007917" y="477982"/>
                  </a:lnTo>
                  <a:lnTo>
                    <a:pt x="1007917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078182" y="3449782"/>
              <a:ext cx="1344295" cy="956310"/>
            </a:xfrm>
            <a:custGeom>
              <a:avLst/>
              <a:gdLst/>
              <a:ahLst/>
              <a:cxnLst/>
              <a:rect l="l" t="t" r="r" b="b"/>
              <a:pathLst>
                <a:path w="1344295" h="956310">
                  <a:moveTo>
                    <a:pt x="0" y="477982"/>
                  </a:moveTo>
                  <a:lnTo>
                    <a:pt x="335972" y="477982"/>
                  </a:lnTo>
                  <a:lnTo>
                    <a:pt x="335972" y="0"/>
                  </a:lnTo>
                  <a:lnTo>
                    <a:pt x="1007918" y="0"/>
                  </a:lnTo>
                  <a:lnTo>
                    <a:pt x="1007918" y="477982"/>
                  </a:lnTo>
                  <a:lnTo>
                    <a:pt x="1343891" y="477982"/>
                  </a:lnTo>
                  <a:lnTo>
                    <a:pt x="671945" y="955963"/>
                  </a:lnTo>
                  <a:lnTo>
                    <a:pt x="0" y="477982"/>
                  </a:lnTo>
                  <a:close/>
                </a:path>
              </a:pathLst>
            </a:custGeom>
            <a:ln w="15875">
              <a:solidFill>
                <a:srgbClr val="5F6F1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9494">
              <a:lnSpc>
                <a:spcPct val="100000"/>
              </a:lnSpc>
              <a:spcBef>
                <a:spcPts val="100"/>
              </a:spcBef>
            </a:pPr>
            <a:r>
              <a:rPr sz="3700" dirty="0"/>
              <a:t>ANTONYMS</a:t>
            </a:r>
            <a:r>
              <a:rPr sz="3700" spc="180" dirty="0"/>
              <a:t> </a:t>
            </a:r>
            <a:r>
              <a:rPr sz="3700" spc="335" dirty="0"/>
              <a:t>=</a:t>
            </a:r>
            <a:r>
              <a:rPr sz="3700" spc="195" dirty="0"/>
              <a:t> </a:t>
            </a:r>
            <a:r>
              <a:rPr sz="3700" spc="-10" dirty="0"/>
              <a:t>OPPOSITES</a:t>
            </a:r>
            <a:endParaRPr sz="3700"/>
          </a:p>
        </p:txBody>
      </p:sp>
      <p:sp>
        <p:nvSpPr>
          <p:cNvPr id="3" name="object 3"/>
          <p:cNvSpPr txBox="1"/>
          <p:nvPr/>
        </p:nvSpPr>
        <p:spPr>
          <a:xfrm>
            <a:off x="988828" y="1930908"/>
            <a:ext cx="8154670" cy="34486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  <a:tab pos="6019800" algn="l"/>
              </a:tabLst>
            </a:pP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word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that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30" dirty="0">
                <a:latin typeface="Times New Roman"/>
                <a:cs typeface="Times New Roman"/>
              </a:rPr>
              <a:t>means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opposite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	another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word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3450">
              <a:latin typeface="Times New Roman"/>
              <a:cs typeface="Times New Roman"/>
            </a:endParaRPr>
          </a:p>
          <a:p>
            <a:pPr marL="469265" marR="893444" indent="-456565">
              <a:lnSpc>
                <a:spcPts val="3820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125" dirty="0">
                <a:latin typeface="Times New Roman"/>
                <a:cs typeface="Times New Roman"/>
              </a:rPr>
              <a:t>Several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words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75" dirty="0">
                <a:latin typeface="Times New Roman"/>
                <a:cs typeface="Times New Roman"/>
              </a:rPr>
              <a:t>have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more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than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one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possible </a:t>
            </a:r>
            <a:r>
              <a:rPr sz="3200" dirty="0">
                <a:latin typeface="Times New Roman"/>
                <a:cs typeface="Times New Roman"/>
              </a:rPr>
              <a:t>opposite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spc="-45" dirty="0">
                <a:latin typeface="Times New Roman"/>
                <a:cs typeface="Times New Roman"/>
              </a:rPr>
              <a:t>(depending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on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context)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150">
              <a:latin typeface="Times New Roman"/>
              <a:cs typeface="Times New Roman"/>
            </a:endParaRPr>
          </a:p>
          <a:p>
            <a:pPr marL="12700" marR="865505" indent="101600">
              <a:lnSpc>
                <a:spcPct val="101899"/>
              </a:lnSpc>
              <a:tabLst>
                <a:tab pos="3879215" algn="l"/>
              </a:tabLst>
            </a:pPr>
            <a:r>
              <a:rPr sz="3200" dirty="0">
                <a:latin typeface="Times New Roman"/>
                <a:cs typeface="Times New Roman"/>
              </a:rPr>
              <a:t>E.G.</a:t>
            </a:r>
            <a:r>
              <a:rPr sz="3200" spc="-155" dirty="0">
                <a:latin typeface="Times New Roman"/>
                <a:cs typeface="Times New Roman"/>
              </a:rPr>
              <a:t> </a:t>
            </a:r>
            <a:r>
              <a:rPr sz="3200" spc="-120" dirty="0">
                <a:latin typeface="Times New Roman"/>
                <a:cs typeface="Times New Roman"/>
              </a:rPr>
              <a:t>Two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30" dirty="0">
                <a:latin typeface="Times New Roman"/>
                <a:cs typeface="Times New Roman"/>
              </a:rPr>
              <a:t>antonyms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45" dirty="0">
                <a:latin typeface="Times New Roman"/>
                <a:cs typeface="Times New Roman"/>
              </a:rPr>
              <a:t>"light"</a:t>
            </a:r>
            <a:r>
              <a:rPr sz="3200" spc="-15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are</a:t>
            </a:r>
            <a:r>
              <a:rPr sz="3200" spc="-16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"dark"</a:t>
            </a:r>
            <a:r>
              <a:rPr sz="3200" spc="-16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and </a:t>
            </a:r>
            <a:r>
              <a:rPr sz="3200" spc="-10" dirty="0">
                <a:latin typeface="Times New Roman"/>
                <a:cs typeface="Times New Roman"/>
              </a:rPr>
              <a:t>"heavy”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634220" y="5100165"/>
            <a:ext cx="5372100" cy="1765300"/>
            <a:chOff x="3634220" y="5100165"/>
            <a:chExt cx="5372100" cy="17653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43745" y="5109690"/>
              <a:ext cx="1746248" cy="174624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638983" y="5104927"/>
              <a:ext cx="1755775" cy="1755775"/>
            </a:xfrm>
            <a:custGeom>
              <a:avLst/>
              <a:gdLst/>
              <a:ahLst/>
              <a:cxnLst/>
              <a:rect l="l" t="t" r="r" b="b"/>
              <a:pathLst>
                <a:path w="1755775" h="1755775">
                  <a:moveTo>
                    <a:pt x="0" y="0"/>
                  </a:moveTo>
                  <a:lnTo>
                    <a:pt x="1755774" y="0"/>
                  </a:lnTo>
                  <a:lnTo>
                    <a:pt x="1755774" y="1755774"/>
                  </a:lnTo>
                  <a:lnTo>
                    <a:pt x="0" y="1755774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70166" y="5109689"/>
              <a:ext cx="2726088" cy="174624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265404" y="5104927"/>
              <a:ext cx="2736215" cy="1755775"/>
            </a:xfrm>
            <a:custGeom>
              <a:avLst/>
              <a:gdLst/>
              <a:ahLst/>
              <a:cxnLst/>
              <a:rect l="l" t="t" r="r" b="b"/>
              <a:pathLst>
                <a:path w="2736215" h="1755775">
                  <a:moveTo>
                    <a:pt x="0" y="0"/>
                  </a:moveTo>
                  <a:lnTo>
                    <a:pt x="2735614" y="0"/>
                  </a:lnTo>
                  <a:lnTo>
                    <a:pt x="2735614" y="1755774"/>
                  </a:lnTo>
                  <a:lnTo>
                    <a:pt x="0" y="1755774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4075">
              <a:lnSpc>
                <a:spcPct val="100000"/>
              </a:lnSpc>
              <a:spcBef>
                <a:spcPts val="100"/>
              </a:spcBef>
            </a:pPr>
            <a:r>
              <a:rPr dirty="0"/>
              <a:t>HYPONYM</a:t>
            </a:r>
            <a:r>
              <a:rPr spc="-5" dirty="0"/>
              <a:t> </a:t>
            </a:r>
            <a:r>
              <a:rPr dirty="0"/>
              <a:t>&amp; </a:t>
            </a:r>
            <a:r>
              <a:rPr spc="-10" dirty="0"/>
              <a:t>HYPERNYM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828" y="1970532"/>
            <a:ext cx="7889875" cy="4424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  <a:tab pos="4704715" algn="l"/>
              </a:tabLst>
            </a:pPr>
            <a:r>
              <a:rPr sz="3200" dirty="0">
                <a:latin typeface="Times New Roman"/>
                <a:cs typeface="Times New Roman"/>
              </a:rPr>
              <a:t>“Horse”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45" dirty="0">
                <a:latin typeface="Times New Roman"/>
                <a:cs typeface="Times New Roman"/>
              </a:rPr>
              <a:t>is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hyponym</a:t>
            </a:r>
            <a:r>
              <a:rPr sz="3200" b="1" spc="-12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“animal”.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3300">
              <a:latin typeface="Times New Roman"/>
              <a:cs typeface="Times New Roman"/>
            </a:endParaRPr>
          </a:p>
          <a:p>
            <a:pPr marL="12700" marR="225425">
              <a:lnSpc>
                <a:spcPct val="101200"/>
              </a:lnSpc>
              <a:tabLst>
                <a:tab pos="2682875" algn="l"/>
              </a:tabLst>
            </a:pP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spc="-65" dirty="0">
                <a:latin typeface="Times New Roman"/>
                <a:cs typeface="Times New Roman"/>
              </a:rPr>
              <a:t>meaning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	one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word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55" dirty="0">
                <a:latin typeface="Times New Roman"/>
                <a:cs typeface="Times New Roman"/>
              </a:rPr>
              <a:t>is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included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within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the </a:t>
            </a:r>
            <a:r>
              <a:rPr sz="3200" spc="-10" dirty="0">
                <a:latin typeface="Times New Roman"/>
                <a:cs typeface="Times New Roman"/>
              </a:rPr>
              <a:t>other.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25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469265" algn="l"/>
                <a:tab pos="469900" algn="l"/>
                <a:tab pos="4972685" algn="l"/>
              </a:tabLst>
            </a:pPr>
            <a:r>
              <a:rPr sz="3200" spc="-114" dirty="0">
                <a:latin typeface="Times New Roman"/>
                <a:cs typeface="Times New Roman"/>
              </a:rPr>
              <a:t>“Animal”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45" dirty="0">
                <a:latin typeface="Times New Roman"/>
                <a:cs typeface="Times New Roman"/>
              </a:rPr>
              <a:t>is</a:t>
            </a:r>
            <a:r>
              <a:rPr sz="3200" spc="-1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b="1" spc="-50" dirty="0">
                <a:latin typeface="Times New Roman"/>
                <a:cs typeface="Times New Roman"/>
              </a:rPr>
              <a:t>hypernym</a:t>
            </a:r>
            <a:r>
              <a:rPr sz="3200" b="1" spc="-11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“horse”.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300">
              <a:latin typeface="Times New Roman"/>
              <a:cs typeface="Times New Roman"/>
            </a:endParaRPr>
          </a:p>
          <a:p>
            <a:pPr marL="12700" marR="5080">
              <a:lnSpc>
                <a:spcPct val="101299"/>
              </a:lnSpc>
              <a:tabLst>
                <a:tab pos="7036434" algn="l"/>
              </a:tabLst>
            </a:pP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14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word</a:t>
            </a:r>
            <a:r>
              <a:rPr sz="3200" spc="-130" dirty="0">
                <a:latin typeface="Times New Roman"/>
                <a:cs typeface="Times New Roman"/>
              </a:rPr>
              <a:t> </a:t>
            </a:r>
            <a:r>
              <a:rPr sz="3200" spc="-30" dirty="0">
                <a:latin typeface="Times New Roman"/>
                <a:cs typeface="Times New Roman"/>
              </a:rPr>
              <a:t>whose</a:t>
            </a:r>
            <a:r>
              <a:rPr sz="3200" spc="-130" dirty="0">
                <a:latin typeface="Times New Roman"/>
                <a:cs typeface="Times New Roman"/>
              </a:rPr>
              <a:t> </a:t>
            </a:r>
            <a:r>
              <a:rPr sz="3200" spc="-55" dirty="0">
                <a:latin typeface="Times New Roman"/>
                <a:cs typeface="Times New Roman"/>
              </a:rPr>
              <a:t>meaning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70" dirty="0">
                <a:latin typeface="Times New Roman"/>
                <a:cs typeface="Times New Roman"/>
              </a:rPr>
              <a:t>includes</a:t>
            </a:r>
            <a:r>
              <a:rPr sz="3200" spc="-1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1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group</a:t>
            </a:r>
            <a:r>
              <a:rPr sz="3200" spc="-13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other words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2510" y="789940"/>
            <a:ext cx="8312784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85" dirty="0"/>
              <a:t>DENOTATION</a:t>
            </a:r>
            <a:r>
              <a:rPr spc="-55" dirty="0"/>
              <a:t> </a:t>
            </a:r>
            <a:r>
              <a:rPr dirty="0"/>
              <a:t>&amp;</a:t>
            </a:r>
            <a:r>
              <a:rPr spc="-50" dirty="0"/>
              <a:t> </a:t>
            </a:r>
            <a:r>
              <a:rPr spc="60" dirty="0"/>
              <a:t>CONNOTATION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828" y="1970532"/>
            <a:ext cx="6079490" cy="2470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55" dirty="0">
                <a:latin typeface="Times New Roman"/>
                <a:cs typeface="Times New Roman"/>
              </a:rPr>
              <a:t>meaning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60" dirty="0">
                <a:latin typeface="Times New Roman"/>
                <a:cs typeface="Times New Roman"/>
              </a:rPr>
              <a:t>which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70" dirty="0">
                <a:latin typeface="Times New Roman"/>
                <a:cs typeface="Times New Roman"/>
              </a:rPr>
              <a:t>everyone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70" dirty="0">
                <a:latin typeface="Times New Roman"/>
                <a:cs typeface="Times New Roman"/>
              </a:rPr>
              <a:t>agrees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on: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3200" b="1" i="1" spc="-270" dirty="0">
                <a:latin typeface="Georgia-BoldItalic"/>
                <a:cs typeface="Georgia-BoldItalic"/>
              </a:rPr>
              <a:t>DENOTATION</a:t>
            </a:r>
            <a:endParaRPr sz="3200">
              <a:latin typeface="Georgia-BoldItalic"/>
              <a:cs typeface="Georgia-BoldItalic"/>
            </a:endParaRPr>
          </a:p>
          <a:p>
            <a:pPr>
              <a:lnSpc>
                <a:spcPct val="100000"/>
              </a:lnSpc>
            </a:pPr>
            <a:endParaRPr sz="3400">
              <a:latin typeface="Georgia-BoldItalic"/>
              <a:cs typeface="Georgia-BoldItalic"/>
            </a:endParaRPr>
          </a:p>
          <a:p>
            <a:pPr marL="469265" indent="-456565">
              <a:lnSpc>
                <a:spcPts val="3829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35" dirty="0">
                <a:latin typeface="Times New Roman"/>
                <a:cs typeface="Times New Roman"/>
              </a:rPr>
              <a:t>personal</a:t>
            </a:r>
            <a:r>
              <a:rPr sz="3200" spc="-14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meaning: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ts val="3829"/>
              </a:lnSpc>
            </a:pPr>
            <a:r>
              <a:rPr sz="3200" b="1" i="1" spc="-265" dirty="0">
                <a:latin typeface="Georgia-BoldItalic"/>
                <a:cs typeface="Georgia-BoldItalic"/>
              </a:rPr>
              <a:t>CONNOTATION</a:t>
            </a:r>
            <a:endParaRPr sz="3200">
              <a:latin typeface="Georgia-BoldItalic"/>
              <a:cs typeface="Georgia-BoldItalic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461918" y="2608983"/>
            <a:ext cx="3557270" cy="4229100"/>
            <a:chOff x="5461918" y="2608983"/>
            <a:chExt cx="3557270" cy="42291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71443" y="2618508"/>
              <a:ext cx="3537611" cy="421005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466680" y="2613746"/>
              <a:ext cx="3547745" cy="4219575"/>
            </a:xfrm>
            <a:custGeom>
              <a:avLst/>
              <a:gdLst/>
              <a:ahLst/>
              <a:cxnLst/>
              <a:rect l="l" t="t" r="r" b="b"/>
              <a:pathLst>
                <a:path w="3547745" h="4219575">
                  <a:moveTo>
                    <a:pt x="0" y="0"/>
                  </a:moveTo>
                  <a:lnTo>
                    <a:pt x="3547137" y="0"/>
                  </a:lnTo>
                  <a:lnTo>
                    <a:pt x="3547137" y="4219575"/>
                  </a:lnTo>
                  <a:lnTo>
                    <a:pt x="0" y="421957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49936" y="789940"/>
            <a:ext cx="37985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5" dirty="0"/>
              <a:t>TABOO</a:t>
            </a:r>
            <a:r>
              <a:rPr spc="-160" dirty="0"/>
              <a:t> </a:t>
            </a:r>
            <a:r>
              <a:rPr spc="-80" dirty="0"/>
              <a:t>WORDS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828" y="2375916"/>
            <a:ext cx="7350125" cy="101028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 marR="5080" indent="456565">
              <a:lnSpc>
                <a:spcPct val="101899"/>
              </a:lnSpc>
              <a:spcBef>
                <a:spcPts val="2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90" dirty="0">
                <a:latin typeface="Times New Roman"/>
                <a:cs typeface="Times New Roman"/>
              </a:rPr>
              <a:t>Words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that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people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-70" dirty="0">
                <a:latin typeface="Times New Roman"/>
                <a:cs typeface="Times New Roman"/>
              </a:rPr>
              <a:t>don’t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spc="-135" dirty="0">
                <a:latin typeface="Times New Roman"/>
                <a:cs typeface="Times New Roman"/>
              </a:rPr>
              <a:t>like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hear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or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read </a:t>
            </a:r>
            <a:r>
              <a:rPr sz="3200" spc="-160" dirty="0">
                <a:latin typeface="Times New Roman"/>
                <a:cs typeface="Times New Roman"/>
              </a:rPr>
              <a:t>(e.g.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spc="-90" dirty="0">
                <a:latin typeface="Times New Roman"/>
                <a:cs typeface="Times New Roman"/>
              </a:rPr>
              <a:t>swear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words)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077566" y="3363176"/>
            <a:ext cx="4300220" cy="3371850"/>
            <a:chOff x="4077566" y="3363176"/>
            <a:chExt cx="4300220" cy="337185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87091" y="3372701"/>
              <a:ext cx="4281055" cy="33528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082328" y="3367938"/>
              <a:ext cx="4290695" cy="3362325"/>
            </a:xfrm>
            <a:custGeom>
              <a:avLst/>
              <a:gdLst/>
              <a:ahLst/>
              <a:cxnLst/>
              <a:rect l="l" t="t" r="r" b="b"/>
              <a:pathLst>
                <a:path w="4290695" h="3362325">
                  <a:moveTo>
                    <a:pt x="0" y="0"/>
                  </a:moveTo>
                  <a:lnTo>
                    <a:pt x="4290581" y="0"/>
                  </a:lnTo>
                  <a:lnTo>
                    <a:pt x="4290581" y="3362326"/>
                  </a:lnTo>
                  <a:lnTo>
                    <a:pt x="0" y="336232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83800" cy="756284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" y="590657"/>
            <a:ext cx="10083800" cy="6363970"/>
            <a:chOff x="1" y="590657"/>
            <a:chExt cx="10083800" cy="6363970"/>
          </a:xfrm>
        </p:grpSpPr>
        <p:sp>
          <p:nvSpPr>
            <p:cNvPr id="4" name="object 4"/>
            <p:cNvSpPr/>
            <p:nvPr/>
          </p:nvSpPr>
          <p:spPr>
            <a:xfrm>
              <a:off x="610816" y="598595"/>
              <a:ext cx="8866505" cy="6348095"/>
            </a:xfrm>
            <a:custGeom>
              <a:avLst/>
              <a:gdLst/>
              <a:ahLst/>
              <a:cxnLst/>
              <a:rect l="l" t="t" r="r" b="b"/>
              <a:pathLst>
                <a:path w="8866505" h="6348095">
                  <a:moveTo>
                    <a:pt x="0" y="0"/>
                  </a:moveTo>
                  <a:lnTo>
                    <a:pt x="8866086" y="0"/>
                  </a:lnTo>
                  <a:lnTo>
                    <a:pt x="8866086" y="6348021"/>
                  </a:lnTo>
                  <a:lnTo>
                    <a:pt x="0" y="6348021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" y="3449967"/>
              <a:ext cx="756285" cy="66875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36852" y="3449967"/>
              <a:ext cx="746947" cy="66875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19308" y="3188677"/>
              <a:ext cx="6237681" cy="338796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714546" y="3183914"/>
              <a:ext cx="6247765" cy="3397885"/>
            </a:xfrm>
            <a:custGeom>
              <a:avLst/>
              <a:gdLst/>
              <a:ahLst/>
              <a:cxnLst/>
              <a:rect l="l" t="t" r="r" b="b"/>
              <a:pathLst>
                <a:path w="6247765" h="3397884">
                  <a:moveTo>
                    <a:pt x="0" y="0"/>
                  </a:moveTo>
                  <a:lnTo>
                    <a:pt x="6247206" y="0"/>
                  </a:lnTo>
                  <a:lnTo>
                    <a:pt x="6247206" y="3397495"/>
                  </a:lnTo>
                  <a:lnTo>
                    <a:pt x="0" y="339749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554418" y="697483"/>
            <a:ext cx="31819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latin typeface="Times New Roman"/>
                <a:cs typeface="Times New Roman"/>
              </a:rPr>
              <a:t>EUPHEMISMS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13706" y="1801875"/>
            <a:ext cx="7392034" cy="8820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75"/>
              </a:spcBef>
            </a:pPr>
            <a:r>
              <a:rPr sz="2800" spc="-80" dirty="0">
                <a:latin typeface="Times New Roman"/>
                <a:cs typeface="Times New Roman"/>
              </a:rPr>
              <a:t>Words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or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phrases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that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60" dirty="0">
                <a:latin typeface="Times New Roman"/>
                <a:cs typeface="Times New Roman"/>
              </a:rPr>
              <a:t>talk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75" dirty="0">
                <a:latin typeface="Times New Roman"/>
                <a:cs typeface="Times New Roman"/>
              </a:rPr>
              <a:t>indirectly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about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something </a:t>
            </a:r>
            <a:r>
              <a:rPr sz="2800" spc="-40" dirty="0">
                <a:latin typeface="Times New Roman"/>
                <a:cs typeface="Times New Roman"/>
              </a:rPr>
              <a:t>unpleasant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or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60" dirty="0">
                <a:latin typeface="Times New Roman"/>
                <a:cs typeface="Times New Roman"/>
              </a:rPr>
              <a:t>offensive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are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90" dirty="0">
                <a:latin typeface="Times New Roman"/>
                <a:cs typeface="Times New Roman"/>
              </a:rPr>
              <a:t>called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euphemisms.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861975" y="4374905"/>
            <a:ext cx="2080895" cy="1441450"/>
            <a:chOff x="861975" y="4374905"/>
            <a:chExt cx="2080895" cy="1441450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71500" y="4384430"/>
              <a:ext cx="2061222" cy="142224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66737" y="4379667"/>
              <a:ext cx="2071370" cy="1431925"/>
            </a:xfrm>
            <a:custGeom>
              <a:avLst/>
              <a:gdLst/>
              <a:ahLst/>
              <a:cxnLst/>
              <a:rect l="l" t="t" r="r" b="b"/>
              <a:pathLst>
                <a:path w="2071370" h="1431925">
                  <a:moveTo>
                    <a:pt x="0" y="0"/>
                  </a:moveTo>
                  <a:lnTo>
                    <a:pt x="2070748" y="0"/>
                  </a:lnTo>
                  <a:lnTo>
                    <a:pt x="2070748" y="1431769"/>
                  </a:lnTo>
                  <a:lnTo>
                    <a:pt x="0" y="1431769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85440" y="697483"/>
            <a:ext cx="35217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14" dirty="0"/>
              <a:t>WHAT’S</a:t>
            </a:r>
            <a:r>
              <a:rPr sz="3600" spc="-80" dirty="0"/>
              <a:t> </a:t>
            </a:r>
            <a:r>
              <a:rPr sz="3600" spc="-40" dirty="0"/>
              <a:t>MORE?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985336" y="2205228"/>
            <a:ext cx="4556125" cy="4424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60" dirty="0">
                <a:latin typeface="Times New Roman"/>
                <a:cs typeface="Times New Roman"/>
              </a:rPr>
              <a:t>technical</a:t>
            </a:r>
            <a:r>
              <a:rPr sz="3200" spc="-70" dirty="0">
                <a:latin typeface="Times New Roman"/>
                <a:cs typeface="Times New Roman"/>
              </a:rPr>
              <a:t> words,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or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jargon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335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10" dirty="0">
                <a:latin typeface="Times New Roman"/>
                <a:cs typeface="Times New Roman"/>
              </a:rPr>
              <a:t>doublespeak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335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70" dirty="0">
                <a:latin typeface="Times New Roman"/>
                <a:cs typeface="Times New Roman"/>
              </a:rPr>
              <a:t>political</a:t>
            </a:r>
            <a:r>
              <a:rPr sz="3200" spc="-13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correctness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335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30" dirty="0">
                <a:latin typeface="Times New Roman"/>
                <a:cs typeface="Times New Roman"/>
              </a:rPr>
              <a:t>SLOGANS</a:t>
            </a:r>
            <a:r>
              <a:rPr sz="3200" spc="-1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in</a:t>
            </a:r>
            <a:r>
              <a:rPr sz="3200" spc="-135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advertising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330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100" dirty="0">
                <a:latin typeface="Times New Roman"/>
                <a:cs typeface="Times New Roman"/>
              </a:rPr>
              <a:t>dying </a:t>
            </a:r>
            <a:r>
              <a:rPr sz="3200" dirty="0">
                <a:latin typeface="Times New Roman"/>
                <a:cs typeface="Times New Roman"/>
              </a:rPr>
              <a:t>and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dead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lexicon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6595">
              <a:lnSpc>
                <a:spcPct val="100000"/>
              </a:lnSpc>
              <a:spcBef>
                <a:spcPts val="100"/>
              </a:spcBef>
            </a:pPr>
            <a:r>
              <a:rPr sz="3700" dirty="0"/>
              <a:t>SEMANTIC</a:t>
            </a:r>
            <a:r>
              <a:rPr sz="3700" spc="165" dirty="0"/>
              <a:t> </a:t>
            </a:r>
            <a:r>
              <a:rPr sz="3700" spc="55" dirty="0"/>
              <a:t>FIELD</a:t>
            </a:r>
            <a:endParaRPr sz="3700"/>
          </a:p>
        </p:txBody>
      </p:sp>
      <p:sp>
        <p:nvSpPr>
          <p:cNvPr id="3" name="object 3"/>
          <p:cNvSpPr txBox="1"/>
          <p:nvPr/>
        </p:nvSpPr>
        <p:spPr>
          <a:xfrm>
            <a:off x="988828" y="1930908"/>
            <a:ext cx="8293100" cy="393001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469265" marR="5080" indent="-456565">
              <a:lnSpc>
                <a:spcPct val="100299"/>
              </a:lnSpc>
              <a:spcBef>
                <a:spcPts val="85"/>
              </a:spcBef>
              <a:buFont typeface="Arial"/>
              <a:buChar char="•"/>
              <a:tabLst>
                <a:tab pos="469265" algn="l"/>
                <a:tab pos="469900" algn="l"/>
                <a:tab pos="3310254" algn="l"/>
              </a:tabLst>
            </a:pPr>
            <a:r>
              <a:rPr sz="3200" dirty="0">
                <a:latin typeface="Times New Roman"/>
                <a:cs typeface="Times New Roman"/>
              </a:rPr>
              <a:t>“a</a:t>
            </a:r>
            <a:r>
              <a:rPr sz="3200" spc="-15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named</a:t>
            </a:r>
            <a:r>
              <a:rPr sz="3200" spc="-140" dirty="0">
                <a:latin typeface="Times New Roman"/>
                <a:cs typeface="Times New Roman"/>
              </a:rPr>
              <a:t> </a:t>
            </a:r>
            <a:r>
              <a:rPr sz="3200" spc="-60" dirty="0">
                <a:latin typeface="Times New Roman"/>
                <a:cs typeface="Times New Roman"/>
              </a:rPr>
              <a:t>area</a:t>
            </a:r>
            <a:r>
              <a:rPr sz="3200" spc="-14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65" dirty="0">
                <a:latin typeface="Times New Roman"/>
                <a:cs typeface="Times New Roman"/>
              </a:rPr>
              <a:t>meaning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in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60" dirty="0">
                <a:latin typeface="Times New Roman"/>
                <a:cs typeface="Times New Roman"/>
              </a:rPr>
              <a:t>which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lexemes </a:t>
            </a:r>
            <a:r>
              <a:rPr sz="3200" spc="-40" dirty="0">
                <a:latin typeface="Times New Roman"/>
                <a:cs typeface="Times New Roman"/>
              </a:rPr>
              <a:t>interrelate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and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define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each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other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in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75" dirty="0">
                <a:latin typeface="Times New Roman"/>
                <a:cs typeface="Times New Roman"/>
              </a:rPr>
              <a:t>specific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80" dirty="0">
                <a:latin typeface="Times New Roman"/>
                <a:cs typeface="Times New Roman"/>
              </a:rPr>
              <a:t>ways” </a:t>
            </a:r>
            <a:r>
              <a:rPr sz="3200" spc="-105" dirty="0">
                <a:latin typeface="Times New Roman"/>
                <a:cs typeface="Times New Roman"/>
              </a:rPr>
              <a:t>(1995,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p.</a:t>
            </a:r>
            <a:r>
              <a:rPr sz="3200" spc="-14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157).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469265" marR="1116965" indent="-456565">
              <a:lnSpc>
                <a:spcPts val="3790"/>
              </a:lnSpc>
              <a:buFont typeface="Arial"/>
              <a:buChar char="•"/>
              <a:tabLst>
                <a:tab pos="469265" algn="l"/>
                <a:tab pos="469900" algn="l"/>
                <a:tab pos="3220085" algn="l"/>
              </a:tabLst>
            </a:pPr>
            <a:r>
              <a:rPr sz="3200" spc="-80" dirty="0">
                <a:latin typeface="Times New Roman"/>
                <a:cs typeface="Times New Roman"/>
              </a:rPr>
              <a:t>classifications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35" dirty="0">
                <a:latin typeface="Times New Roman"/>
                <a:cs typeface="Times New Roman"/>
              </a:rPr>
              <a:t>words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70" dirty="0">
                <a:latin typeface="Times New Roman"/>
                <a:cs typeface="Times New Roman"/>
              </a:rPr>
              <a:t>associated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80" dirty="0">
                <a:latin typeface="Times New Roman"/>
                <a:cs typeface="Times New Roman"/>
              </a:rPr>
              <a:t>by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their meanings.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250">
              <a:latin typeface="Times New Roman"/>
              <a:cs typeface="Times New Roman"/>
            </a:endParaRPr>
          </a:p>
          <a:p>
            <a:pPr marL="26034" algn="ctr">
              <a:lnSpc>
                <a:spcPct val="100000"/>
              </a:lnSpc>
            </a:pPr>
            <a:r>
              <a:rPr sz="3200" spc="-10" dirty="0">
                <a:latin typeface="Times New Roman"/>
                <a:cs typeface="Times New Roman"/>
              </a:rPr>
              <a:t>EXAMPLES: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590657"/>
            <a:ext cx="10083800" cy="6363970"/>
            <a:chOff x="1" y="590657"/>
            <a:chExt cx="10083800" cy="63639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0600" y="2064326"/>
              <a:ext cx="8102600" cy="356061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85837" y="2059564"/>
              <a:ext cx="8112125" cy="3570604"/>
            </a:xfrm>
            <a:custGeom>
              <a:avLst/>
              <a:gdLst/>
              <a:ahLst/>
              <a:cxnLst/>
              <a:rect l="l" t="t" r="r" b="b"/>
              <a:pathLst>
                <a:path w="8112125" h="3570604">
                  <a:moveTo>
                    <a:pt x="0" y="0"/>
                  </a:moveTo>
                  <a:lnTo>
                    <a:pt x="8112125" y="0"/>
                  </a:lnTo>
                  <a:lnTo>
                    <a:pt x="8112125" y="3570143"/>
                  </a:lnTo>
                  <a:lnTo>
                    <a:pt x="0" y="357014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36337" y="1565563"/>
              <a:ext cx="1557533" cy="144751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2965" y="788415"/>
            <a:ext cx="8150225" cy="589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00" dirty="0"/>
              <a:t>Nevertheless,</a:t>
            </a:r>
            <a:r>
              <a:rPr sz="3700" spc="110" dirty="0"/>
              <a:t> </a:t>
            </a:r>
            <a:r>
              <a:rPr sz="3700" dirty="0"/>
              <a:t>it</a:t>
            </a:r>
            <a:r>
              <a:rPr sz="3700" spc="120" dirty="0"/>
              <a:t> </a:t>
            </a:r>
            <a:r>
              <a:rPr sz="3700" spc="55" dirty="0"/>
              <a:t>is</a:t>
            </a:r>
            <a:r>
              <a:rPr sz="3700" spc="125" dirty="0"/>
              <a:t> </a:t>
            </a:r>
            <a:r>
              <a:rPr sz="3700" dirty="0"/>
              <a:t>not</a:t>
            </a:r>
            <a:r>
              <a:rPr sz="3700" spc="120" dirty="0"/>
              <a:t> </a:t>
            </a:r>
            <a:r>
              <a:rPr sz="3700" spc="95" dirty="0"/>
              <a:t>so</a:t>
            </a:r>
            <a:r>
              <a:rPr sz="3700" spc="125" dirty="0"/>
              <a:t> </a:t>
            </a:r>
            <a:r>
              <a:rPr sz="3700" spc="-60" dirty="0"/>
              <a:t>straightforward</a:t>
            </a:r>
            <a:endParaRPr sz="3700"/>
          </a:p>
        </p:txBody>
      </p:sp>
      <p:sp>
        <p:nvSpPr>
          <p:cNvPr id="3" name="object 3"/>
          <p:cNvSpPr txBox="1"/>
          <p:nvPr/>
        </p:nvSpPr>
        <p:spPr>
          <a:xfrm>
            <a:off x="988828" y="1930908"/>
            <a:ext cx="8265795" cy="344868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469265" marR="848360" indent="-456565">
              <a:lnSpc>
                <a:spcPct val="101899"/>
              </a:lnSpc>
              <a:spcBef>
                <a:spcPts val="2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dirty="0">
                <a:latin typeface="Times New Roman"/>
                <a:cs typeface="Times New Roman"/>
              </a:rPr>
              <a:t>some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105" dirty="0">
                <a:latin typeface="Times New Roman"/>
                <a:cs typeface="Times New Roman"/>
              </a:rPr>
              <a:t>lexemes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30" dirty="0">
                <a:latin typeface="Times New Roman"/>
                <a:cs typeface="Times New Roman"/>
              </a:rPr>
              <a:t>belong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75" dirty="0">
                <a:latin typeface="Times New Roman"/>
                <a:cs typeface="Times New Roman"/>
              </a:rPr>
              <a:t>fields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60" dirty="0">
                <a:latin typeface="Times New Roman"/>
                <a:cs typeface="Times New Roman"/>
              </a:rPr>
              <a:t>which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are </a:t>
            </a:r>
            <a:r>
              <a:rPr sz="3200" spc="-65" dirty="0">
                <a:latin typeface="Times New Roman"/>
                <a:cs typeface="Times New Roman"/>
              </a:rPr>
              <a:t>difficult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define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or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spc="-130" dirty="0">
                <a:latin typeface="Times New Roman"/>
                <a:cs typeface="Times New Roman"/>
              </a:rPr>
              <a:t>vague: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spc="-170" dirty="0">
                <a:latin typeface="Times New Roman"/>
                <a:cs typeface="Times New Roman"/>
              </a:rPr>
              <a:t>e.g.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b="1" spc="70" dirty="0">
                <a:latin typeface="Times New Roman"/>
                <a:cs typeface="Times New Roman"/>
              </a:rPr>
              <a:t>NOISE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325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55" dirty="0">
                <a:latin typeface="Times New Roman"/>
                <a:cs typeface="Times New Roman"/>
              </a:rPr>
              <a:t>Some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spc="-105" dirty="0">
                <a:latin typeface="Times New Roman"/>
                <a:cs typeface="Times New Roman"/>
              </a:rPr>
              <a:t>lexemes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spc="-140" dirty="0">
                <a:latin typeface="Times New Roman"/>
                <a:cs typeface="Times New Roman"/>
              </a:rPr>
              <a:t>may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-30" dirty="0">
                <a:latin typeface="Times New Roman"/>
                <a:cs typeface="Times New Roman"/>
              </a:rPr>
              <a:t>belong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more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than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one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field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000">
              <a:latin typeface="Times New Roman"/>
              <a:cs typeface="Times New Roman"/>
            </a:endParaRPr>
          </a:p>
          <a:p>
            <a:pPr marL="53340" algn="ctr">
              <a:lnSpc>
                <a:spcPct val="100000"/>
              </a:lnSpc>
            </a:pPr>
            <a:r>
              <a:rPr sz="3200" spc="-10" dirty="0">
                <a:latin typeface="Times New Roman"/>
                <a:cs typeface="Times New Roman"/>
              </a:rPr>
              <a:t>EXAMPLE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590657"/>
            <a:ext cx="10083800" cy="6363970"/>
            <a:chOff x="1" y="590657"/>
            <a:chExt cx="10083800" cy="63639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8072" y="2339395"/>
              <a:ext cx="3616326" cy="361632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03310" y="2334632"/>
              <a:ext cx="3625850" cy="3625850"/>
            </a:xfrm>
            <a:custGeom>
              <a:avLst/>
              <a:gdLst/>
              <a:ahLst/>
              <a:cxnLst/>
              <a:rect l="l" t="t" r="r" b="b"/>
              <a:pathLst>
                <a:path w="3625850" h="3625850">
                  <a:moveTo>
                    <a:pt x="0" y="0"/>
                  </a:moveTo>
                  <a:lnTo>
                    <a:pt x="3625852" y="0"/>
                  </a:lnTo>
                  <a:lnTo>
                    <a:pt x="3625852" y="3625852"/>
                  </a:lnTo>
                  <a:lnTo>
                    <a:pt x="0" y="362585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78398" y="2339395"/>
              <a:ext cx="4237659" cy="361632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973636" y="2334632"/>
              <a:ext cx="4247515" cy="3625850"/>
            </a:xfrm>
            <a:custGeom>
              <a:avLst/>
              <a:gdLst/>
              <a:ahLst/>
              <a:cxnLst/>
              <a:rect l="l" t="t" r="r" b="b"/>
              <a:pathLst>
                <a:path w="4247515" h="3625850">
                  <a:moveTo>
                    <a:pt x="0" y="0"/>
                  </a:moveTo>
                  <a:lnTo>
                    <a:pt x="4247185" y="0"/>
                  </a:lnTo>
                  <a:lnTo>
                    <a:pt x="4247185" y="3625852"/>
                  </a:lnTo>
                  <a:lnTo>
                    <a:pt x="0" y="362585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543875" y="904747"/>
            <a:ext cx="28581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0" spc="-10" dirty="0">
                <a:latin typeface="Times New Roman"/>
                <a:cs typeface="Times New Roman"/>
              </a:rPr>
              <a:t>ORANGE?</a:t>
            </a:r>
            <a:endParaRPr sz="4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52491" y="788415"/>
            <a:ext cx="6591300" cy="589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00" dirty="0"/>
              <a:t>COLLOCATIONS</a:t>
            </a:r>
            <a:r>
              <a:rPr sz="3700" spc="-55" dirty="0"/>
              <a:t> </a:t>
            </a:r>
            <a:r>
              <a:rPr sz="3700" spc="-10" dirty="0"/>
              <a:t>(remember?)</a:t>
            </a:r>
            <a:endParaRPr sz="3700"/>
          </a:p>
        </p:txBody>
      </p:sp>
      <p:sp>
        <p:nvSpPr>
          <p:cNvPr id="3" name="object 3"/>
          <p:cNvSpPr txBox="1"/>
          <p:nvPr/>
        </p:nvSpPr>
        <p:spPr>
          <a:xfrm>
            <a:off x="988828" y="1930908"/>
            <a:ext cx="7849234" cy="101028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469265" marR="5080" indent="-456565">
              <a:lnSpc>
                <a:spcPct val="101899"/>
              </a:lnSpc>
              <a:spcBef>
                <a:spcPts val="25"/>
              </a:spcBef>
              <a:buFont typeface="Arial"/>
              <a:buChar char="•"/>
              <a:tabLst>
                <a:tab pos="469265" algn="l"/>
                <a:tab pos="469900" algn="l"/>
                <a:tab pos="6880225" algn="l"/>
              </a:tabLst>
            </a:pPr>
            <a:r>
              <a:rPr sz="3200" spc="-290" dirty="0">
                <a:latin typeface="Times New Roman"/>
                <a:cs typeface="Times New Roman"/>
              </a:rPr>
              <a:t>We</a:t>
            </a:r>
            <a:r>
              <a:rPr sz="3200" dirty="0">
                <a:latin typeface="Times New Roman"/>
                <a:cs typeface="Times New Roman"/>
              </a:rPr>
              <a:t> get</a:t>
            </a:r>
            <a:r>
              <a:rPr sz="3200" spc="-16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know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65" dirty="0">
                <a:latin typeface="Times New Roman"/>
                <a:cs typeface="Times New Roman"/>
              </a:rPr>
              <a:t>meaning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and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30" dirty="0">
                <a:latin typeface="Times New Roman"/>
                <a:cs typeface="Times New Roman"/>
              </a:rPr>
              <a:t>use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75" dirty="0">
                <a:latin typeface="Times New Roman"/>
                <a:cs typeface="Times New Roman"/>
              </a:rPr>
              <a:t>words </a:t>
            </a:r>
            <a:r>
              <a:rPr sz="3200" spc="-80" dirty="0">
                <a:latin typeface="Times New Roman"/>
                <a:cs typeface="Times New Roman"/>
              </a:rPr>
              <a:t>by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40" dirty="0">
                <a:latin typeface="Times New Roman"/>
                <a:cs typeface="Times New Roman"/>
              </a:rPr>
              <a:t>company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they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keep.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88828" y="5347716"/>
            <a:ext cx="7338059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35" dirty="0">
                <a:latin typeface="Times New Roman"/>
                <a:cs typeface="Times New Roman"/>
              </a:rPr>
              <a:t>words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that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-125" dirty="0">
                <a:latin typeface="Times New Roman"/>
                <a:cs typeface="Times New Roman"/>
              </a:rPr>
              <a:t>usually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go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together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90" dirty="0">
                <a:latin typeface="Times New Roman"/>
                <a:cs typeface="Times New Roman"/>
              </a:rPr>
              <a:t>(=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-55" dirty="0">
                <a:latin typeface="Times New Roman"/>
                <a:cs typeface="Times New Roman"/>
              </a:rPr>
              <a:t>co-</a:t>
            </a:r>
            <a:r>
              <a:rPr sz="3200" spc="-10" dirty="0">
                <a:latin typeface="Times New Roman"/>
                <a:cs typeface="Times New Roman"/>
              </a:rPr>
              <a:t>occur)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458280" y="3351274"/>
            <a:ext cx="7382509" cy="1547495"/>
            <a:chOff x="1458280" y="3351274"/>
            <a:chExt cx="7382509" cy="154749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67805" y="3360799"/>
              <a:ext cx="7363326" cy="152801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463042" y="3356037"/>
              <a:ext cx="7372984" cy="1537970"/>
            </a:xfrm>
            <a:custGeom>
              <a:avLst/>
              <a:gdLst/>
              <a:ahLst/>
              <a:cxnLst/>
              <a:rect l="l" t="t" r="r" b="b"/>
              <a:pathLst>
                <a:path w="7372984" h="1537970">
                  <a:moveTo>
                    <a:pt x="0" y="0"/>
                  </a:moveTo>
                  <a:lnTo>
                    <a:pt x="7372852" y="0"/>
                  </a:lnTo>
                  <a:lnTo>
                    <a:pt x="7372852" y="1537535"/>
                  </a:lnTo>
                  <a:lnTo>
                    <a:pt x="0" y="153753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590657"/>
            <a:ext cx="10083800" cy="6363970"/>
            <a:chOff x="1" y="590657"/>
            <a:chExt cx="10083800" cy="63639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30968" y="1436307"/>
              <a:ext cx="7808493" cy="453135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26206" y="1431545"/>
              <a:ext cx="7818120" cy="4540885"/>
            </a:xfrm>
            <a:custGeom>
              <a:avLst/>
              <a:gdLst/>
              <a:ahLst/>
              <a:cxnLst/>
              <a:rect l="l" t="t" r="r" b="b"/>
              <a:pathLst>
                <a:path w="7818120" h="4540885">
                  <a:moveTo>
                    <a:pt x="0" y="0"/>
                  </a:moveTo>
                  <a:lnTo>
                    <a:pt x="7818019" y="0"/>
                  </a:lnTo>
                  <a:lnTo>
                    <a:pt x="7818019" y="4540880"/>
                  </a:lnTo>
                  <a:lnTo>
                    <a:pt x="0" y="454088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8762" y="829563"/>
            <a:ext cx="239712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WE</a:t>
            </a:r>
            <a:r>
              <a:rPr spc="-210" dirty="0"/>
              <a:t> </a:t>
            </a:r>
            <a:r>
              <a:rPr spc="-175" dirty="0"/>
              <a:t>SAY…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7360" y="2050796"/>
            <a:ext cx="7722234" cy="3863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3565" indent="-5708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583565" algn="l"/>
                <a:tab pos="584200" algn="l"/>
              </a:tabLst>
            </a:pPr>
            <a:r>
              <a:rPr sz="3600" dirty="0">
                <a:latin typeface="Times New Roman"/>
                <a:cs typeface="Times New Roman"/>
              </a:rPr>
              <a:t>a</a:t>
            </a:r>
            <a:r>
              <a:rPr sz="3600" spc="-110" dirty="0">
                <a:latin typeface="Times New Roman"/>
                <a:cs typeface="Times New Roman"/>
              </a:rPr>
              <a:t> </a:t>
            </a:r>
            <a:r>
              <a:rPr sz="3600" spc="-160" dirty="0">
                <a:latin typeface="Times New Roman"/>
                <a:cs typeface="Times New Roman"/>
              </a:rPr>
              <a:t>FAST</a:t>
            </a:r>
            <a:r>
              <a:rPr sz="3600" spc="-6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train</a:t>
            </a:r>
            <a:r>
              <a:rPr sz="3600" spc="-85" dirty="0">
                <a:latin typeface="Times New Roman"/>
                <a:cs typeface="Times New Roman"/>
              </a:rPr>
              <a:t> </a:t>
            </a:r>
            <a:r>
              <a:rPr sz="3600" spc="790" dirty="0">
                <a:latin typeface="Times New Roman"/>
                <a:cs typeface="Times New Roman"/>
              </a:rPr>
              <a:t>/</a:t>
            </a:r>
            <a:r>
              <a:rPr sz="3600" spc="-85" dirty="0">
                <a:latin typeface="Times New Roman"/>
                <a:cs typeface="Times New Roman"/>
              </a:rPr>
              <a:t> </a:t>
            </a:r>
            <a:r>
              <a:rPr sz="3600" strike="sngStrike" dirty="0">
                <a:latin typeface="Times New Roman"/>
                <a:cs typeface="Times New Roman"/>
              </a:rPr>
              <a:t>a</a:t>
            </a:r>
            <a:r>
              <a:rPr sz="3600" strike="sngStrike" spc="-90" dirty="0">
                <a:latin typeface="Times New Roman"/>
                <a:cs typeface="Times New Roman"/>
              </a:rPr>
              <a:t> </a:t>
            </a:r>
            <a:r>
              <a:rPr sz="3600" strike="sngStrike" dirty="0">
                <a:latin typeface="Times New Roman"/>
                <a:cs typeface="Times New Roman"/>
              </a:rPr>
              <a:t>QUICK</a:t>
            </a:r>
            <a:r>
              <a:rPr sz="3600" strike="sngStrike" spc="-85" dirty="0">
                <a:latin typeface="Times New Roman"/>
                <a:cs typeface="Times New Roman"/>
              </a:rPr>
              <a:t> </a:t>
            </a:r>
            <a:r>
              <a:rPr sz="3600" strike="sngStrike" spc="-10" dirty="0">
                <a:latin typeface="Times New Roman"/>
                <a:cs typeface="Times New Roman"/>
              </a:rPr>
              <a:t>train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3700">
              <a:latin typeface="Times New Roman"/>
              <a:cs typeface="Times New Roman"/>
            </a:endParaRPr>
          </a:p>
          <a:p>
            <a:pPr marL="583565" indent="-570865">
              <a:lnSpc>
                <a:spcPct val="100000"/>
              </a:lnSpc>
              <a:buFont typeface="Arial"/>
              <a:buChar char="•"/>
              <a:tabLst>
                <a:tab pos="583565" algn="l"/>
                <a:tab pos="584200" algn="l"/>
              </a:tabLst>
            </a:pPr>
            <a:r>
              <a:rPr sz="3600" spc="-160" dirty="0">
                <a:latin typeface="Times New Roman"/>
                <a:cs typeface="Times New Roman"/>
              </a:rPr>
              <a:t>FAST</a:t>
            </a:r>
            <a:r>
              <a:rPr sz="3600" spc="-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food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spc="790" dirty="0">
                <a:latin typeface="Times New Roman"/>
                <a:cs typeface="Times New Roman"/>
              </a:rPr>
              <a:t>/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strike="sngStrike" dirty="0">
                <a:latin typeface="Times New Roman"/>
                <a:cs typeface="Times New Roman"/>
              </a:rPr>
              <a:t>QUICK </a:t>
            </a:r>
            <a:r>
              <a:rPr sz="3600" strike="sngStrike" spc="-20" dirty="0">
                <a:latin typeface="Times New Roman"/>
                <a:cs typeface="Times New Roman"/>
              </a:rPr>
              <a:t>food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3800">
              <a:latin typeface="Times New Roman"/>
              <a:cs typeface="Times New Roman"/>
            </a:endParaRPr>
          </a:p>
          <a:p>
            <a:pPr marL="583565" indent="-570865">
              <a:lnSpc>
                <a:spcPct val="100000"/>
              </a:lnSpc>
              <a:buFont typeface="Arial"/>
              <a:buChar char="•"/>
              <a:tabLst>
                <a:tab pos="583565" algn="l"/>
                <a:tab pos="584200" algn="l"/>
              </a:tabLst>
            </a:pPr>
            <a:r>
              <a:rPr sz="3600" dirty="0">
                <a:latin typeface="Times New Roman"/>
                <a:cs typeface="Times New Roman"/>
              </a:rPr>
              <a:t>a</a:t>
            </a:r>
            <a:r>
              <a:rPr sz="3600" spc="-8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QUICK</a:t>
            </a:r>
            <a:r>
              <a:rPr sz="3600" spc="-75" dirty="0">
                <a:latin typeface="Times New Roman"/>
                <a:cs typeface="Times New Roman"/>
              </a:rPr>
              <a:t> </a:t>
            </a:r>
            <a:r>
              <a:rPr sz="3600" spc="-55" dirty="0">
                <a:latin typeface="Times New Roman"/>
                <a:cs typeface="Times New Roman"/>
              </a:rPr>
              <a:t>shower</a:t>
            </a:r>
            <a:r>
              <a:rPr sz="3600" spc="-70" dirty="0">
                <a:latin typeface="Times New Roman"/>
                <a:cs typeface="Times New Roman"/>
              </a:rPr>
              <a:t> </a:t>
            </a:r>
            <a:r>
              <a:rPr sz="3600" spc="790" dirty="0">
                <a:latin typeface="Times New Roman"/>
                <a:cs typeface="Times New Roman"/>
              </a:rPr>
              <a:t>/</a:t>
            </a:r>
            <a:r>
              <a:rPr sz="3600" spc="-70" dirty="0">
                <a:latin typeface="Times New Roman"/>
                <a:cs typeface="Times New Roman"/>
              </a:rPr>
              <a:t> </a:t>
            </a:r>
            <a:r>
              <a:rPr sz="3600" strike="sngStrike" dirty="0">
                <a:latin typeface="Times New Roman"/>
                <a:cs typeface="Times New Roman"/>
              </a:rPr>
              <a:t>a</a:t>
            </a:r>
            <a:r>
              <a:rPr sz="3600" strike="sngStrike" spc="-75" dirty="0">
                <a:latin typeface="Times New Roman"/>
                <a:cs typeface="Times New Roman"/>
              </a:rPr>
              <a:t> </a:t>
            </a:r>
            <a:r>
              <a:rPr sz="3600" strike="sngStrike" spc="-160" dirty="0">
                <a:latin typeface="Times New Roman"/>
                <a:cs typeface="Times New Roman"/>
              </a:rPr>
              <a:t>FAST</a:t>
            </a:r>
            <a:r>
              <a:rPr sz="3600" strike="sngStrike" spc="-65" dirty="0">
                <a:latin typeface="Times New Roman"/>
                <a:cs typeface="Times New Roman"/>
              </a:rPr>
              <a:t> </a:t>
            </a:r>
            <a:r>
              <a:rPr sz="3600" strike="sngStrike" spc="-10" dirty="0">
                <a:latin typeface="Times New Roman"/>
                <a:cs typeface="Times New Roman"/>
              </a:rPr>
              <a:t>shower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3700">
              <a:latin typeface="Times New Roman"/>
              <a:cs typeface="Times New Roman"/>
            </a:endParaRPr>
          </a:p>
          <a:p>
            <a:pPr marL="583565" indent="-570865">
              <a:lnSpc>
                <a:spcPct val="100000"/>
              </a:lnSpc>
              <a:buFont typeface="Arial"/>
              <a:buChar char="•"/>
              <a:tabLst>
                <a:tab pos="583565" algn="l"/>
                <a:tab pos="584200" algn="l"/>
              </a:tabLst>
            </a:pPr>
            <a:r>
              <a:rPr sz="3600" dirty="0">
                <a:latin typeface="Times New Roman"/>
                <a:cs typeface="Times New Roman"/>
              </a:rPr>
              <a:t>A</a:t>
            </a:r>
            <a:r>
              <a:rPr sz="3600" spc="-1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QUICK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spc="-50" dirty="0">
                <a:latin typeface="Times New Roman"/>
                <a:cs typeface="Times New Roman"/>
              </a:rPr>
              <a:t>breakfast</a:t>
            </a:r>
            <a:r>
              <a:rPr sz="3600" spc="-85" dirty="0">
                <a:latin typeface="Times New Roman"/>
                <a:cs typeface="Times New Roman"/>
              </a:rPr>
              <a:t> </a:t>
            </a:r>
            <a:r>
              <a:rPr sz="3600" spc="790" dirty="0">
                <a:latin typeface="Times New Roman"/>
                <a:cs typeface="Times New Roman"/>
              </a:rPr>
              <a:t>/</a:t>
            </a:r>
            <a:r>
              <a:rPr sz="3600" spc="-80" dirty="0">
                <a:latin typeface="Times New Roman"/>
                <a:cs typeface="Times New Roman"/>
              </a:rPr>
              <a:t> </a:t>
            </a:r>
            <a:r>
              <a:rPr sz="3600" strike="sngStrike" dirty="0">
                <a:latin typeface="Times New Roman"/>
                <a:cs typeface="Times New Roman"/>
              </a:rPr>
              <a:t>a</a:t>
            </a:r>
            <a:r>
              <a:rPr sz="3600" strike="sngStrike" spc="-90" dirty="0">
                <a:latin typeface="Times New Roman"/>
                <a:cs typeface="Times New Roman"/>
              </a:rPr>
              <a:t> </a:t>
            </a:r>
            <a:r>
              <a:rPr sz="3600" strike="sngStrike" spc="-160" dirty="0">
                <a:latin typeface="Times New Roman"/>
                <a:cs typeface="Times New Roman"/>
              </a:rPr>
              <a:t>FAST</a:t>
            </a:r>
            <a:r>
              <a:rPr sz="3600" strike="sngStrike" spc="-65" dirty="0">
                <a:latin typeface="Times New Roman"/>
                <a:cs typeface="Times New Roman"/>
              </a:rPr>
              <a:t> </a:t>
            </a:r>
            <a:r>
              <a:rPr sz="3600" strike="sngStrike" spc="-30" dirty="0">
                <a:latin typeface="Times New Roman"/>
                <a:cs typeface="Times New Roman"/>
              </a:rPr>
              <a:t>breakfast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633</Words>
  <Application>Microsoft Macintosh PowerPoint</Application>
  <PresentationFormat>Personalizzato</PresentationFormat>
  <Paragraphs>114</Paragraphs>
  <Slides>26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0" baseType="lpstr">
      <vt:lpstr>Arial</vt:lpstr>
      <vt:lpstr>Georgia-BoldItalic</vt:lpstr>
      <vt:lpstr>Times New Roman</vt:lpstr>
      <vt:lpstr>Office Theme</vt:lpstr>
      <vt:lpstr>Lingua e traduzione inglese I - Mod. A "lingua e cultura"</vt:lpstr>
      <vt:lpstr>THE STRUCTURE OF THE LEXICON Ch. 11</vt:lpstr>
      <vt:lpstr>SEMANTIC FIELD</vt:lpstr>
      <vt:lpstr>Presentazione standard di PowerPoint</vt:lpstr>
      <vt:lpstr>Nevertheless, it is not so straightforward</vt:lpstr>
      <vt:lpstr>ORANGE?</vt:lpstr>
      <vt:lpstr>COLLOCATIONS (remember?)</vt:lpstr>
      <vt:lpstr>Presentazione standard di PowerPoint</vt:lpstr>
      <vt:lpstr>WE SAY…</vt:lpstr>
      <vt:lpstr>Online Collocation Dictionary www.freecollocation.com</vt:lpstr>
      <vt:lpstr>Presentazione standard di PowerPoint</vt:lpstr>
      <vt:lpstr>COLLOCATIONS</vt:lpstr>
      <vt:lpstr>IDIOMS</vt:lpstr>
      <vt:lpstr>Its meaning cannot be inferred from the meaning of the single words (SAME PAGE = AGREEMENT?)</vt:lpstr>
      <vt:lpstr>IDIOMS vs LEXICAL PHRASES</vt:lpstr>
      <vt:lpstr>LEXICAL PHRASES</vt:lpstr>
      <vt:lpstr>SYNONYMS</vt:lpstr>
      <vt:lpstr>Presentazione standard di PowerPoint</vt:lpstr>
      <vt:lpstr>Presentazione standard di PowerPoint</vt:lpstr>
      <vt:lpstr>SYNONYMS</vt:lpstr>
      <vt:lpstr>ANTONYMS = OPPOSITES</vt:lpstr>
      <vt:lpstr>HYPONYM &amp; HYPERNYM</vt:lpstr>
      <vt:lpstr>DENOTATION &amp; CONNOTATION</vt:lpstr>
      <vt:lpstr>TABOO WORDS</vt:lpstr>
      <vt:lpstr>Presentazione standard di PowerPoint</vt:lpstr>
      <vt:lpstr>WHAT’S MORE?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Lingua e traduzione inglese I - Mod. A "lingua e cultura"</dc:title>
  <cp:lastModifiedBy>Microsoft Office User</cp:lastModifiedBy>
  <cp:revision>2</cp:revision>
  <dcterms:created xsi:type="dcterms:W3CDTF">2022-11-27T11:30:07Z</dcterms:created>
  <dcterms:modified xsi:type="dcterms:W3CDTF">2022-11-27T11:30:25Z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2021-11-16T00:00:00Z</vt:filetime>
  </property>
  <property fmtid="{D5CDD505-2E9C-101B-9397-08002B2CF9AE}" pid="3" name="LastSaved">
    <vt:filetime>2022-11-27T00:00:00Z</vt:filetime>
  </property>
  <property fmtid="{D5CDD505-2E9C-101B-9397-08002B2CF9AE}" pid="4" name="Producer">
    <vt:lpwstr>macOS Versione 12.5.1 (Build 21G83) Quartz PDFContext, AppendMode 1.1</vt:lpwstr>
  </property>
</Properties>
</file>