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</p:sldIdLst>
  <p:sldSz cx="10083800" cy="7569200"/>
  <p:notesSz cx="100838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08" d="100"/>
          <a:sy n="108" d="100"/>
        </p:scale>
        <p:origin x="189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0524" y="1508252"/>
            <a:ext cx="5242750" cy="2217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FF0000"/>
                </a:solidFill>
                <a:latin typeface="TimesNewRomanPS-BoldItalicMT"/>
                <a:cs typeface="TimesNewRomanPS-BoldItalic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8752"/>
            <a:ext cx="705866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FF0000"/>
                </a:solidFill>
                <a:latin typeface="TimesNewRomanPS-BoldItalicMT"/>
                <a:cs typeface="TimesNewRomanPS-BoldItalic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FF0000"/>
                </a:solidFill>
                <a:latin typeface="TimesNewRomanPS-BoldItalicMT"/>
                <a:cs typeface="TimesNewRomanPS-BoldItalic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40916"/>
            <a:ext cx="4386453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40916"/>
            <a:ext cx="4386453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FF0000"/>
                </a:solidFill>
                <a:latin typeface="TimesNewRomanPS-BoldItalicMT"/>
                <a:cs typeface="TimesNewRomanPS-BoldItalic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083800" cy="756284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10816" y="598595"/>
            <a:ext cx="8866505" cy="6348095"/>
          </a:xfrm>
          <a:custGeom>
            <a:avLst/>
            <a:gdLst/>
            <a:ahLst/>
            <a:cxnLst/>
            <a:rect l="l" t="t" r="r" b="b"/>
            <a:pathLst>
              <a:path w="8866505" h="6348095">
                <a:moveTo>
                  <a:pt x="0" y="0"/>
                </a:moveTo>
                <a:lnTo>
                  <a:pt x="8866086" y="0"/>
                </a:lnTo>
                <a:lnTo>
                  <a:pt x="8866086" y="6348021"/>
                </a:lnTo>
                <a:lnTo>
                  <a:pt x="0" y="634802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" y="3449967"/>
            <a:ext cx="756285" cy="66875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36852" y="3449967"/>
            <a:ext cx="746947" cy="6687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8828" y="668019"/>
            <a:ext cx="8027495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FF0000"/>
                </a:solidFill>
                <a:latin typeface="TimesNewRomanPS-BoldItalicMT"/>
                <a:cs typeface="TimesNewRomanPS-BoldItalic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8828" y="2540508"/>
            <a:ext cx="8032750" cy="3448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9356"/>
            <a:ext cx="3226816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9356"/>
            <a:ext cx="231927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9356"/>
            <a:ext cx="231927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rancesca.raffi@unimc.i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corpus.rae.es/creanet.html" TargetMode="External"/><Relationship Id="rId3" Type="http://schemas.openxmlformats.org/officeDocument/2006/relationships/hyperlink" Target="http://corpus.byu.edu/coca/" TargetMode="External"/><Relationship Id="rId7" Type="http://schemas.openxmlformats.org/officeDocument/2006/relationships/hyperlink" Target="http://www.corpusdelespanol.org/" TargetMode="External"/><Relationship Id="rId2" Type="http://schemas.openxmlformats.org/officeDocument/2006/relationships/hyperlink" Target="http://www.natcorp.ox.ac.uk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orpora.ids-mannheim.de/ccdb" TargetMode="External"/><Relationship Id="rId5" Type="http://schemas.openxmlformats.org/officeDocument/2006/relationships/hyperlink" Target="http://corpus.leeds.ac.uk/internet.html" TargetMode="External"/><Relationship Id="rId4" Type="http://schemas.openxmlformats.org/officeDocument/2006/relationships/hyperlink" Target="http://corpora.dslo.unibo.it/coris_ita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3800" cy="75628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0" y="1668750"/>
            <a:ext cx="10083800" cy="4227195"/>
            <a:chOff x="70" y="1668750"/>
            <a:chExt cx="10083800" cy="4227195"/>
          </a:xfrm>
        </p:grpSpPr>
        <p:sp>
          <p:nvSpPr>
            <p:cNvPr id="4" name="object 4"/>
            <p:cNvSpPr/>
            <p:nvPr/>
          </p:nvSpPr>
          <p:spPr>
            <a:xfrm>
              <a:off x="1671294" y="1676688"/>
              <a:ext cx="6741795" cy="4211320"/>
            </a:xfrm>
            <a:custGeom>
              <a:avLst/>
              <a:gdLst/>
              <a:ahLst/>
              <a:cxnLst/>
              <a:rect l="l" t="t" r="r" b="b"/>
              <a:pathLst>
                <a:path w="6741795" h="4211320">
                  <a:moveTo>
                    <a:pt x="0" y="0"/>
                  </a:moveTo>
                  <a:lnTo>
                    <a:pt x="6741209" y="0"/>
                  </a:lnTo>
                  <a:lnTo>
                    <a:pt x="6741209" y="4210922"/>
                  </a:lnTo>
                  <a:lnTo>
                    <a:pt x="0" y="421092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" y="3449967"/>
              <a:ext cx="1835181" cy="6756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9366" y="3449967"/>
              <a:ext cx="1834433" cy="6756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27418" y="3828103"/>
              <a:ext cx="5638800" cy="0"/>
            </a:xfrm>
            <a:custGeom>
              <a:avLst/>
              <a:gdLst/>
              <a:ahLst/>
              <a:cxnLst/>
              <a:rect l="l" t="t" r="r" b="b"/>
              <a:pathLst>
                <a:path w="5638800">
                  <a:moveTo>
                    <a:pt x="0" y="0"/>
                  </a:moveTo>
                  <a:lnTo>
                    <a:pt x="5638594" y="1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590" marR="5080" algn="ctr">
              <a:lnSpc>
                <a:spcPct val="99800"/>
              </a:lnSpc>
              <a:spcBef>
                <a:spcPts val="110"/>
              </a:spcBef>
            </a:pPr>
            <a:r>
              <a:rPr sz="4800" i="0" dirty="0">
                <a:solidFill>
                  <a:srgbClr val="262626"/>
                </a:solidFill>
                <a:latin typeface="Times New Roman"/>
                <a:cs typeface="Times New Roman"/>
              </a:rPr>
              <a:t>Lingua</a:t>
            </a:r>
            <a:r>
              <a:rPr sz="4800" i="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i="0" spc="10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4800" i="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i="0" spc="-40" dirty="0">
                <a:solidFill>
                  <a:srgbClr val="262626"/>
                </a:solidFill>
                <a:latin typeface="Times New Roman"/>
                <a:cs typeface="Times New Roman"/>
              </a:rPr>
              <a:t>traduzione </a:t>
            </a:r>
            <a:r>
              <a:rPr sz="4800" i="0" spc="50" dirty="0">
                <a:solidFill>
                  <a:srgbClr val="262626"/>
                </a:solidFill>
                <a:latin typeface="Times New Roman"/>
                <a:cs typeface="Times New Roman"/>
              </a:rPr>
              <a:t>inglese</a:t>
            </a:r>
            <a:r>
              <a:rPr sz="4800" i="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i="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4800" i="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i="0" dirty="0">
                <a:solidFill>
                  <a:srgbClr val="262626"/>
                </a:solidFill>
                <a:latin typeface="Times New Roman"/>
                <a:cs typeface="Times New Roman"/>
              </a:rPr>
              <a:t>-</a:t>
            </a:r>
            <a:r>
              <a:rPr sz="4800" i="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i="0" dirty="0">
                <a:solidFill>
                  <a:srgbClr val="262626"/>
                </a:solidFill>
                <a:latin typeface="Times New Roman"/>
                <a:cs typeface="Times New Roman"/>
              </a:rPr>
              <a:t>Mod. </a:t>
            </a:r>
            <a:r>
              <a:rPr sz="4800" i="0" spc="-400" dirty="0">
                <a:solidFill>
                  <a:srgbClr val="262626"/>
                </a:solidFill>
                <a:latin typeface="Times New Roman"/>
                <a:cs typeface="Times New Roman"/>
              </a:rPr>
              <a:t>A </a:t>
            </a:r>
            <a:r>
              <a:rPr sz="4800" i="0" dirty="0">
                <a:solidFill>
                  <a:srgbClr val="262626"/>
                </a:solidFill>
                <a:latin typeface="Times New Roman"/>
                <a:cs typeface="Times New Roman"/>
              </a:rPr>
              <a:t>"lingua</a:t>
            </a:r>
            <a:r>
              <a:rPr sz="4800" i="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i="0" spc="10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4800" i="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i="0" spc="-10" dirty="0">
                <a:solidFill>
                  <a:srgbClr val="262626"/>
                </a:solidFill>
                <a:latin typeface="Times New Roman"/>
                <a:cs typeface="Times New Roman"/>
              </a:rPr>
              <a:t>cultura"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5595" y="4471923"/>
            <a:ext cx="2682875" cy="7023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440055">
              <a:lnSpc>
                <a:spcPct val="101800"/>
              </a:lnSpc>
              <a:spcBef>
                <a:spcPts val="50"/>
              </a:spcBef>
            </a:pPr>
            <a:r>
              <a:rPr sz="2200" dirty="0">
                <a:latin typeface="Times New Roman"/>
                <a:cs typeface="Times New Roman"/>
              </a:rPr>
              <a:t>Prof.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ssa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RAFFI </a:t>
            </a:r>
            <a:r>
              <a:rPr sz="2200" spc="-50" dirty="0">
                <a:latin typeface="Times New Roman"/>
                <a:cs typeface="Times New Roman"/>
                <a:hlinkClick r:id="rId4"/>
              </a:rPr>
              <a:t>f.raffi@unimc.it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5615" y="789940"/>
            <a:ext cx="3846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DOUBLESPEAK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00563" y="1930110"/>
            <a:ext cx="7941309" cy="4475480"/>
            <a:chOff x="900563" y="1930110"/>
            <a:chExt cx="7941309" cy="4475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087" y="1939635"/>
              <a:ext cx="7922105" cy="44561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05325" y="1934872"/>
              <a:ext cx="7931784" cy="4465955"/>
            </a:xfrm>
            <a:custGeom>
              <a:avLst/>
              <a:gdLst/>
              <a:ahLst/>
              <a:cxnLst/>
              <a:rect l="l" t="t" r="r" b="b"/>
              <a:pathLst>
                <a:path w="7931784" h="4465955">
                  <a:moveTo>
                    <a:pt x="0" y="0"/>
                  </a:moveTo>
                  <a:lnTo>
                    <a:pt x="7931631" y="0"/>
                  </a:lnTo>
                  <a:lnTo>
                    <a:pt x="7931631" y="4465710"/>
                  </a:lnTo>
                  <a:lnTo>
                    <a:pt x="0" y="44657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0640" y="789940"/>
            <a:ext cx="67570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POLITICAL</a:t>
            </a:r>
            <a:r>
              <a:rPr i="0" spc="-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CORRECTNESS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70532"/>
            <a:ext cx="7645400" cy="10071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265" marR="5080" indent="-456565">
              <a:lnSpc>
                <a:spcPct val="101299"/>
              </a:lnSpc>
              <a:spcBef>
                <a:spcPts val="5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80" dirty="0">
                <a:latin typeface="Times New Roman"/>
                <a:cs typeface="Times New Roman"/>
              </a:rPr>
              <a:t>minimize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offence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gender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(REMEMBER?), </a:t>
            </a:r>
            <a:r>
              <a:rPr sz="3200" spc="-105" dirty="0">
                <a:latin typeface="Times New Roman"/>
                <a:cs typeface="Times New Roman"/>
              </a:rPr>
              <a:t>racial,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cultural,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disabled,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0640" y="789940"/>
            <a:ext cx="67570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POLITICAL</a:t>
            </a:r>
            <a:r>
              <a:rPr i="0" spc="-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CORRECTNESS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70532"/>
            <a:ext cx="8310245" cy="49085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265" marR="669290" indent="-456565">
              <a:lnSpc>
                <a:spcPct val="101299"/>
              </a:lnSpc>
              <a:spcBef>
                <a:spcPts val="5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80" dirty="0">
                <a:latin typeface="Times New Roman"/>
                <a:cs typeface="Times New Roman"/>
              </a:rPr>
              <a:t>minimize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offence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gender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(REMEMBER?), </a:t>
            </a:r>
            <a:r>
              <a:rPr sz="3200" spc="-105" dirty="0">
                <a:latin typeface="Times New Roman"/>
                <a:cs typeface="Times New Roman"/>
              </a:rPr>
              <a:t>racial,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cultural,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disabled,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marR="740410" indent="-456565">
              <a:lnSpc>
                <a:spcPct val="991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80" dirty="0">
                <a:latin typeface="Times New Roman"/>
                <a:cs typeface="Times New Roman"/>
              </a:rPr>
              <a:t>“language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creates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categories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thought,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and </a:t>
            </a:r>
            <a:r>
              <a:rPr sz="3200" spc="-40" dirty="0">
                <a:latin typeface="Times New Roman"/>
                <a:cs typeface="Times New Roman"/>
              </a:rPr>
              <a:t>words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can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create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either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opportunities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or </a:t>
            </a:r>
            <a:r>
              <a:rPr sz="3200" spc="-10" dirty="0">
                <a:latin typeface="Times New Roman"/>
                <a:cs typeface="Times New Roman"/>
              </a:rPr>
              <a:t>boundaries.”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marR="5080" indent="-456565">
              <a:lnSpc>
                <a:spcPct val="100299"/>
              </a:lnSpc>
              <a:buFont typeface="Arial"/>
              <a:buChar char="•"/>
              <a:tabLst>
                <a:tab pos="469265" algn="l"/>
                <a:tab pos="469900" algn="l"/>
                <a:tab pos="5012055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problem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Times New Roman"/>
                <a:cs typeface="Times New Roman"/>
              </a:rPr>
              <a:t>arises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when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95" dirty="0">
                <a:latin typeface="Times New Roman"/>
                <a:cs typeface="Times New Roman"/>
              </a:rPr>
              <a:t>linguistic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constructs </a:t>
            </a:r>
            <a:r>
              <a:rPr sz="3200" spc="-145" dirty="0">
                <a:latin typeface="Times New Roman"/>
                <a:cs typeface="Times New Roman"/>
              </a:rPr>
              <a:t>we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use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influence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our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29" dirty="0">
                <a:latin typeface="Times New Roman"/>
                <a:cs typeface="Times New Roman"/>
              </a:rPr>
              <a:t>way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40" dirty="0">
                <a:latin typeface="Times New Roman"/>
                <a:cs typeface="Times New Roman"/>
              </a:rPr>
              <a:t>thinking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negative </a:t>
            </a:r>
            <a:r>
              <a:rPr sz="3200" spc="-20" dirty="0">
                <a:latin typeface="Times New Roman"/>
                <a:cs typeface="Times New Roman"/>
              </a:rPr>
              <a:t>ways.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673" y="3665220"/>
            <a:ext cx="8194675" cy="27749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97815" marR="1326515" indent="-285750">
              <a:lnSpc>
                <a:spcPct val="101899"/>
              </a:lnSpc>
              <a:spcBef>
                <a:spcPts val="25"/>
              </a:spcBef>
              <a:buFont typeface="Arial"/>
              <a:buChar char="•"/>
              <a:tabLst>
                <a:tab pos="298450" algn="l"/>
                <a:tab pos="6363335" algn="l"/>
              </a:tabLst>
            </a:pPr>
            <a:r>
              <a:rPr sz="3200" spc="-50" dirty="0">
                <a:latin typeface="Times New Roman"/>
                <a:cs typeface="Times New Roman"/>
              </a:rPr>
              <a:t>Accents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used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express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nature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the </a:t>
            </a:r>
            <a:r>
              <a:rPr sz="3200" spc="-10" dirty="0">
                <a:latin typeface="Times New Roman"/>
                <a:cs typeface="Times New Roman"/>
              </a:rPr>
              <a:t>characters</a:t>
            </a:r>
            <a:endParaRPr sz="3200">
              <a:latin typeface="Times New Roman"/>
              <a:cs typeface="Times New Roman"/>
            </a:endParaRPr>
          </a:p>
          <a:p>
            <a:pPr marL="297815" marR="5080" indent="-285750" algn="just">
              <a:lnSpc>
                <a:spcPct val="100299"/>
              </a:lnSpc>
              <a:spcBef>
                <a:spcPts val="2340"/>
              </a:spcBef>
              <a:buFont typeface="Arial"/>
              <a:buChar char="•"/>
              <a:tabLst>
                <a:tab pos="298450" algn="l"/>
              </a:tabLst>
            </a:pPr>
            <a:r>
              <a:rPr sz="3200" spc="-40" dirty="0">
                <a:latin typeface="Times New Roman"/>
                <a:cs typeface="Times New Roman"/>
              </a:rPr>
              <a:t>Standard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American-</a:t>
            </a:r>
            <a:r>
              <a:rPr sz="3200" spc="-30" dirty="0">
                <a:latin typeface="Times New Roman"/>
                <a:cs typeface="Times New Roman"/>
              </a:rPr>
              <a:t>English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is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desirable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accent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characters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who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25" dirty="0">
                <a:latin typeface="Times New Roman"/>
                <a:cs typeface="Times New Roman"/>
              </a:rPr>
              <a:t>play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positive </a:t>
            </a:r>
            <a:r>
              <a:rPr sz="3200" dirty="0">
                <a:latin typeface="Times New Roman"/>
                <a:cs typeface="Times New Roman"/>
              </a:rPr>
              <a:t>role/have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high </a:t>
            </a:r>
            <a:r>
              <a:rPr sz="3200" spc="-85" dirty="0">
                <a:latin typeface="Times New Roman"/>
                <a:cs typeface="Times New Roman"/>
              </a:rPr>
              <a:t>social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status</a:t>
            </a:r>
            <a:r>
              <a:rPr sz="3200" spc="-1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40" dirty="0">
                <a:latin typeface="Times New Roman"/>
                <a:cs typeface="Times New Roman"/>
              </a:rPr>
              <a:t>Disney’s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animated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films.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100"/>
              </a:spcBef>
            </a:pPr>
            <a:r>
              <a:rPr sz="3600" i="0" spc="-75" dirty="0">
                <a:solidFill>
                  <a:srgbClr val="000000"/>
                </a:solidFill>
                <a:latin typeface="Times New Roman"/>
                <a:cs typeface="Times New Roman"/>
              </a:rPr>
              <a:t>LANGUAGE-</a:t>
            </a: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BASED</a:t>
            </a:r>
            <a:r>
              <a:rPr sz="3600" i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STEREOTYPES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21884" y="1593874"/>
            <a:ext cx="3236595" cy="1827530"/>
            <a:chOff x="3221884" y="1593874"/>
            <a:chExt cx="3236595" cy="18275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1409" y="1603399"/>
              <a:ext cx="3217515" cy="18080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26647" y="1598636"/>
              <a:ext cx="3227070" cy="1818005"/>
            </a:xfrm>
            <a:custGeom>
              <a:avLst/>
              <a:gdLst/>
              <a:ahLst/>
              <a:cxnLst/>
              <a:rect l="l" t="t" r="r" b="b"/>
              <a:pathLst>
                <a:path w="3227070" h="1818004">
                  <a:moveTo>
                    <a:pt x="0" y="0"/>
                  </a:moveTo>
                  <a:lnTo>
                    <a:pt x="3227041" y="0"/>
                  </a:lnTo>
                  <a:lnTo>
                    <a:pt x="3227041" y="1817542"/>
                  </a:lnTo>
                  <a:lnTo>
                    <a:pt x="0" y="18175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5364" y="789940"/>
            <a:ext cx="68478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5" dirty="0">
                <a:solidFill>
                  <a:srgbClr val="000000"/>
                </a:solidFill>
                <a:latin typeface="Times New Roman"/>
                <a:cs typeface="Times New Roman"/>
              </a:rPr>
              <a:t>SLOGANS</a:t>
            </a:r>
            <a:r>
              <a:rPr i="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0" spc="235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i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ADVERTISING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70532"/>
            <a:ext cx="7733030" cy="19856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265" marR="5080" indent="-456565">
              <a:lnSpc>
                <a:spcPct val="101299"/>
              </a:lnSpc>
              <a:spcBef>
                <a:spcPts val="50"/>
              </a:spcBef>
              <a:buFont typeface="Arial"/>
              <a:buChar char="•"/>
              <a:tabLst>
                <a:tab pos="469265" algn="l"/>
                <a:tab pos="469900" algn="l"/>
                <a:tab pos="2846705" algn="l"/>
              </a:tabLst>
            </a:pPr>
            <a:r>
              <a:rPr sz="3200" spc="-95" dirty="0">
                <a:latin typeface="Times New Roman"/>
                <a:cs typeface="Times New Roman"/>
              </a:rPr>
              <a:t>language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25" dirty="0">
                <a:latin typeface="Times New Roman"/>
                <a:cs typeface="Times New Roman"/>
              </a:rPr>
              <a:t>play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(remember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last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0" dirty="0">
                <a:latin typeface="Times New Roman"/>
                <a:cs typeface="Times New Roman"/>
              </a:rPr>
              <a:t>week?)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is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essence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80" dirty="0">
                <a:latin typeface="Times New Roman"/>
                <a:cs typeface="Times New Roman"/>
              </a:rPr>
              <a:t>politics,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advertising.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Times New Roman"/>
              <a:cs typeface="Times New Roman"/>
            </a:endParaRPr>
          </a:p>
          <a:p>
            <a:pPr marL="588010" algn="ctr">
              <a:lnSpc>
                <a:spcPct val="100000"/>
              </a:lnSpc>
            </a:pPr>
            <a:r>
              <a:rPr sz="3200" spc="-25" dirty="0">
                <a:latin typeface="Times New Roman"/>
                <a:cs typeface="Times New Roman"/>
              </a:rPr>
              <a:t>LANGUAGE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PLAY?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590657"/>
            <a:ext cx="10083800" cy="6363970"/>
            <a:chOff x="1" y="590657"/>
            <a:chExt cx="10083800" cy="6363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208" y="1956771"/>
              <a:ext cx="5960042" cy="39452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83446" y="1952009"/>
              <a:ext cx="5969635" cy="3955415"/>
            </a:xfrm>
            <a:custGeom>
              <a:avLst/>
              <a:gdLst/>
              <a:ahLst/>
              <a:cxnLst/>
              <a:rect l="l" t="t" r="r" b="b"/>
              <a:pathLst>
                <a:path w="5969634" h="3955415">
                  <a:moveTo>
                    <a:pt x="0" y="0"/>
                  </a:moveTo>
                  <a:lnTo>
                    <a:pt x="5969568" y="0"/>
                  </a:lnTo>
                  <a:lnTo>
                    <a:pt x="5969568" y="3954790"/>
                  </a:lnTo>
                  <a:lnTo>
                    <a:pt x="0" y="39547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291" rIns="0" bIns="0" rtlCol="0">
            <a:spAutoFit/>
          </a:bodyPr>
          <a:lstStyle/>
          <a:p>
            <a:pPr marL="1665605">
              <a:lnSpc>
                <a:spcPct val="100000"/>
              </a:lnSpc>
              <a:spcBef>
                <a:spcPts val="100"/>
              </a:spcBef>
            </a:pPr>
            <a:r>
              <a:rPr sz="280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SLOGANS</a:t>
            </a:r>
            <a:r>
              <a:rPr sz="2800" i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0" spc="165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2800" i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ADVERTISING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9103" y="2770033"/>
            <a:ext cx="2097834" cy="29154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55290" marR="5080" indent="-1740535">
              <a:lnSpc>
                <a:spcPct val="100000"/>
              </a:lnSpc>
              <a:spcBef>
                <a:spcPts val="100"/>
              </a:spcBef>
            </a:pPr>
            <a:r>
              <a:rPr i="0" spc="19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i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0" dirty="0">
                <a:solidFill>
                  <a:srgbClr val="000000"/>
                </a:solidFill>
                <a:latin typeface="Times New Roman"/>
                <a:cs typeface="Times New Roman"/>
              </a:rPr>
              <a:t>DYING</a:t>
            </a:r>
            <a:r>
              <a:rPr i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0" spc="13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i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0" spc="60" dirty="0">
                <a:solidFill>
                  <a:srgbClr val="000000"/>
                </a:solidFill>
                <a:latin typeface="Times New Roman"/>
                <a:cs typeface="Times New Roman"/>
              </a:rPr>
              <a:t>DEAD </a:t>
            </a:r>
            <a:r>
              <a:rPr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LEXICON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801" y="2580132"/>
            <a:ext cx="8174990" cy="39300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70865" marR="510540" algn="ctr">
              <a:lnSpc>
                <a:spcPct val="100299"/>
              </a:lnSpc>
              <a:spcBef>
                <a:spcPts val="85"/>
              </a:spcBef>
              <a:tabLst>
                <a:tab pos="6111240" algn="l"/>
              </a:tabLst>
            </a:pPr>
            <a:r>
              <a:rPr sz="3200" dirty="0">
                <a:latin typeface="Times New Roman"/>
                <a:cs typeface="Times New Roman"/>
              </a:rPr>
              <a:t>"Know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from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whence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you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came.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If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75" dirty="0">
                <a:latin typeface="Times New Roman"/>
                <a:cs typeface="Times New Roman"/>
              </a:rPr>
              <a:t>you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know </a:t>
            </a:r>
            <a:r>
              <a:rPr sz="3200" spc="-45" dirty="0">
                <a:latin typeface="Times New Roman"/>
                <a:cs typeface="Times New Roman"/>
              </a:rPr>
              <a:t>whence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you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Times New Roman"/>
                <a:cs typeface="Times New Roman"/>
              </a:rPr>
              <a:t>came,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there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are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absolutely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no </a:t>
            </a:r>
            <a:r>
              <a:rPr sz="3200" spc="-60" dirty="0">
                <a:latin typeface="Times New Roman"/>
                <a:cs typeface="Times New Roman"/>
              </a:rPr>
              <a:t>limitations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where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you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can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go.”</a:t>
            </a:r>
            <a:endParaRPr sz="3200">
              <a:latin typeface="Times New Roman"/>
              <a:cs typeface="Times New Roman"/>
            </a:endParaRPr>
          </a:p>
          <a:p>
            <a:pPr marL="53975" algn="ctr">
              <a:lnSpc>
                <a:spcPct val="100000"/>
              </a:lnSpc>
              <a:spcBef>
                <a:spcPts val="50"/>
              </a:spcBef>
            </a:pPr>
            <a:r>
              <a:rPr sz="3200" i="1" spc="-405" dirty="0">
                <a:latin typeface="Times New Roman"/>
                <a:cs typeface="Times New Roman"/>
              </a:rPr>
              <a:t>James</a:t>
            </a:r>
            <a:r>
              <a:rPr sz="3200" i="1" spc="15" dirty="0">
                <a:latin typeface="Times New Roman"/>
                <a:cs typeface="Times New Roman"/>
              </a:rPr>
              <a:t> </a:t>
            </a:r>
            <a:r>
              <a:rPr sz="3200" i="1" spc="-275" dirty="0">
                <a:latin typeface="Times New Roman"/>
                <a:cs typeface="Times New Roman"/>
              </a:rPr>
              <a:t>Baldwin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1200"/>
              </a:lnSpc>
              <a:tabLst>
                <a:tab pos="5983605" algn="l"/>
              </a:tabLst>
            </a:pPr>
            <a:r>
              <a:rPr sz="3200" spc="-114" dirty="0">
                <a:latin typeface="Times New Roman"/>
                <a:cs typeface="Times New Roman"/>
              </a:rPr>
              <a:t>“Joyful,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10" dirty="0">
                <a:latin typeface="Times New Roman"/>
                <a:cs typeface="Times New Roman"/>
              </a:rPr>
              <a:t>joyful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25" dirty="0">
                <a:latin typeface="Times New Roman"/>
                <a:cs typeface="Times New Roman"/>
              </a:rPr>
              <a:t>we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adore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thee,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55" dirty="0">
                <a:latin typeface="Times New Roman"/>
                <a:cs typeface="Times New Roman"/>
              </a:rPr>
              <a:t>God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35" dirty="0">
                <a:latin typeface="Times New Roman"/>
                <a:cs typeface="Times New Roman"/>
              </a:rPr>
              <a:t>glory,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Lord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 </a:t>
            </a:r>
            <a:r>
              <a:rPr sz="3200" spc="-10" dirty="0">
                <a:latin typeface="Times New Roman"/>
                <a:cs typeface="Times New Roman"/>
              </a:rPr>
              <a:t>love.”</a:t>
            </a:r>
            <a:endParaRPr sz="3200">
              <a:latin typeface="Times New Roman"/>
              <a:cs typeface="Times New Roman"/>
            </a:endParaRPr>
          </a:p>
          <a:p>
            <a:pPr marL="53975" algn="ctr">
              <a:lnSpc>
                <a:spcPts val="3815"/>
              </a:lnSpc>
            </a:pPr>
            <a:r>
              <a:rPr sz="3200" i="1" spc="-229" dirty="0">
                <a:latin typeface="Times New Roman"/>
                <a:cs typeface="Times New Roman"/>
              </a:rPr>
              <a:t>Christian</a:t>
            </a:r>
            <a:r>
              <a:rPr sz="3200" i="1" spc="70" dirty="0">
                <a:latin typeface="Times New Roman"/>
                <a:cs typeface="Times New Roman"/>
              </a:rPr>
              <a:t> </a:t>
            </a:r>
            <a:r>
              <a:rPr sz="3200" i="1" spc="-20" dirty="0">
                <a:latin typeface="Times New Roman"/>
                <a:cs typeface="Times New Roman"/>
              </a:rPr>
              <a:t>Hymn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55290" marR="5080" indent="-1740535">
              <a:lnSpc>
                <a:spcPct val="100000"/>
              </a:lnSpc>
              <a:spcBef>
                <a:spcPts val="100"/>
              </a:spcBef>
            </a:pPr>
            <a:r>
              <a:rPr i="0" spc="19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i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0" dirty="0">
                <a:solidFill>
                  <a:srgbClr val="000000"/>
                </a:solidFill>
                <a:latin typeface="Times New Roman"/>
                <a:cs typeface="Times New Roman"/>
              </a:rPr>
              <a:t>DYING</a:t>
            </a:r>
            <a:r>
              <a:rPr i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0" spc="13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i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0" spc="60" dirty="0">
                <a:solidFill>
                  <a:srgbClr val="000000"/>
                </a:solidFill>
                <a:latin typeface="Times New Roman"/>
                <a:cs typeface="Times New Roman"/>
              </a:rPr>
              <a:t>DEAD </a:t>
            </a:r>
            <a:r>
              <a:rPr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LEXICON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2580132"/>
            <a:ext cx="8156575" cy="3445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265" marR="5080" indent="-456565">
              <a:lnSpc>
                <a:spcPct val="101299"/>
              </a:lnSpc>
              <a:spcBef>
                <a:spcPts val="5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55" dirty="0">
                <a:latin typeface="Times New Roman"/>
                <a:cs typeface="Times New Roman"/>
              </a:rPr>
              <a:t>Some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words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constructions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are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distinctly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odd </a:t>
            </a:r>
            <a:r>
              <a:rPr sz="3200" dirty="0">
                <a:latin typeface="Times New Roman"/>
                <a:cs typeface="Times New Roman"/>
              </a:rPr>
              <a:t>(WHENCE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700" dirty="0">
                <a:latin typeface="Times New Roman"/>
                <a:cs typeface="Times New Roman"/>
              </a:rPr>
              <a:t>/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THEE).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latin typeface="Times New Roman"/>
                <a:cs typeface="Times New Roman"/>
              </a:rPr>
              <a:t>These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forms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are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archaisms.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69265" marR="167005" indent="-456565">
              <a:lnSpc>
                <a:spcPct val="1012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Now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used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only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60" dirty="0">
                <a:latin typeface="Times New Roman"/>
                <a:cs typeface="Times New Roman"/>
              </a:rPr>
              <a:t>give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old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fashioned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tone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or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some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specific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contexts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(church).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520" y="2794508"/>
            <a:ext cx="8065770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260"/>
              </a:lnSpc>
              <a:spcBef>
                <a:spcPts val="100"/>
              </a:spcBef>
            </a:pPr>
            <a:r>
              <a:rPr sz="3600" i="0" spc="50" dirty="0">
                <a:solidFill>
                  <a:srgbClr val="000000"/>
                </a:solidFill>
                <a:latin typeface="Times New Roman"/>
                <a:cs typeface="Times New Roman"/>
              </a:rPr>
              <a:t>NEW</a:t>
            </a:r>
            <a:r>
              <a:rPr sz="3600" i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spc="-280" dirty="0">
                <a:solidFill>
                  <a:srgbClr val="000000"/>
                </a:solidFill>
                <a:latin typeface="Times New Roman"/>
                <a:cs typeface="Times New Roman"/>
              </a:rPr>
              <a:t>WAYS</a:t>
            </a:r>
            <a:r>
              <a:rPr sz="3600" i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3600" i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STUDYING</a:t>
            </a:r>
            <a:r>
              <a:rPr sz="3600" i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spc="40" dirty="0">
                <a:solidFill>
                  <a:srgbClr val="000000"/>
                </a:solidFill>
                <a:latin typeface="Times New Roman"/>
                <a:cs typeface="Times New Roman"/>
              </a:rPr>
              <a:t>ENGLISH</a:t>
            </a:r>
            <a:endParaRPr sz="3600">
              <a:latin typeface="Times New Roman"/>
              <a:cs typeface="Times New Roman"/>
            </a:endParaRPr>
          </a:p>
          <a:p>
            <a:pPr marL="113664" algn="ctr">
              <a:lnSpc>
                <a:spcPts val="4260"/>
              </a:lnSpc>
              <a:tabLst>
                <a:tab pos="998219" algn="l"/>
              </a:tabLst>
            </a:pPr>
            <a:r>
              <a:rPr sz="3600" b="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Ch</a:t>
            </a:r>
            <a:r>
              <a:rPr sz="3600" b="0" i="0" spc="-25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3600" b="0" i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3600" b="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24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590657"/>
            <a:ext cx="10083800" cy="6363970"/>
            <a:chOff x="1" y="590657"/>
            <a:chExt cx="10083800" cy="6363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0918" y="803563"/>
              <a:ext cx="7442852" cy="59280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43834" y="1171385"/>
              <a:ext cx="1851025" cy="1122045"/>
            </a:xfrm>
            <a:custGeom>
              <a:avLst/>
              <a:gdLst/>
              <a:ahLst/>
              <a:cxnLst/>
              <a:rect l="l" t="t" r="r" b="b"/>
              <a:pathLst>
                <a:path w="1851025" h="1122045">
                  <a:moveTo>
                    <a:pt x="651068" y="0"/>
                  </a:moveTo>
                  <a:lnTo>
                    <a:pt x="0" y="470574"/>
                  </a:lnTo>
                  <a:lnTo>
                    <a:pt x="470573" y="1121643"/>
                  </a:lnTo>
                  <a:lnTo>
                    <a:pt x="515697" y="841232"/>
                  </a:lnTo>
                  <a:lnTo>
                    <a:pt x="1760447" y="1041537"/>
                  </a:lnTo>
                  <a:lnTo>
                    <a:pt x="1850694" y="480716"/>
                  </a:lnTo>
                  <a:lnTo>
                    <a:pt x="605944" y="280410"/>
                  </a:lnTo>
                  <a:lnTo>
                    <a:pt x="651068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43834" y="1171385"/>
              <a:ext cx="1851025" cy="1122045"/>
            </a:xfrm>
            <a:custGeom>
              <a:avLst/>
              <a:gdLst/>
              <a:ahLst/>
              <a:cxnLst/>
              <a:rect l="l" t="t" r="r" b="b"/>
              <a:pathLst>
                <a:path w="1851025" h="1122045">
                  <a:moveTo>
                    <a:pt x="1760447" y="1041537"/>
                  </a:moveTo>
                  <a:lnTo>
                    <a:pt x="515697" y="841232"/>
                  </a:lnTo>
                  <a:lnTo>
                    <a:pt x="470573" y="1121643"/>
                  </a:lnTo>
                  <a:lnTo>
                    <a:pt x="0" y="470574"/>
                  </a:lnTo>
                  <a:lnTo>
                    <a:pt x="651068" y="0"/>
                  </a:lnTo>
                  <a:lnTo>
                    <a:pt x="605944" y="280410"/>
                  </a:lnTo>
                  <a:lnTo>
                    <a:pt x="1850695" y="480716"/>
                  </a:lnTo>
                  <a:lnTo>
                    <a:pt x="1760447" y="1041537"/>
                  </a:lnTo>
                  <a:close/>
                </a:path>
              </a:pathLst>
            </a:custGeom>
            <a:ln w="15875">
              <a:solidFill>
                <a:srgbClr val="5F6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712" y="2794508"/>
            <a:ext cx="8180070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260"/>
              </a:lnSpc>
              <a:spcBef>
                <a:spcPts val="100"/>
              </a:spcBef>
            </a:pPr>
            <a:r>
              <a:rPr sz="3600" i="0" spc="17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36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STRUCTURE</a:t>
            </a:r>
            <a:r>
              <a:rPr sz="36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360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spc="17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36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LEXICON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4260"/>
              </a:lnSpc>
              <a:tabLst>
                <a:tab pos="3145790" algn="l"/>
              </a:tabLst>
            </a:pPr>
            <a:r>
              <a:rPr sz="3600" b="0" i="0" dirty="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36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i="0" spc="180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36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Ch</a:t>
            </a:r>
            <a:r>
              <a:rPr sz="3600" b="0" i="0" spc="-25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3600" b="0" i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3600" b="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812415" marR="5080" indent="-21336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solidFill>
                  <a:srgbClr val="000000"/>
                </a:solidFill>
                <a:latin typeface="Times New Roman"/>
                <a:cs typeface="Times New Roman"/>
              </a:rPr>
              <a:t>HOW</a:t>
            </a:r>
            <a:r>
              <a:rPr i="0" spc="-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0" spc="-70" dirty="0">
                <a:solidFill>
                  <a:srgbClr val="000000"/>
                </a:solidFill>
                <a:latin typeface="Times New Roman"/>
                <a:cs typeface="Times New Roman"/>
              </a:rPr>
              <a:t>LANGUAGE</a:t>
            </a:r>
            <a:r>
              <a:rPr i="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0" spc="-250" dirty="0">
                <a:solidFill>
                  <a:srgbClr val="000000"/>
                </a:solidFill>
                <a:latin typeface="Times New Roman"/>
                <a:cs typeface="Times New Roman"/>
              </a:rPr>
              <a:t>WORKS</a:t>
            </a:r>
            <a:r>
              <a:rPr i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0" spc="210" dirty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REAL</a:t>
            </a:r>
            <a:r>
              <a:rPr i="0" spc="-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LIFE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2985516"/>
            <a:ext cx="8018145" cy="29514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69265" marR="264160" indent="-456565">
              <a:lnSpc>
                <a:spcPct val="101899"/>
              </a:lnSpc>
              <a:spcBef>
                <a:spcPts val="25"/>
              </a:spcBef>
              <a:buFont typeface="Arial"/>
              <a:buChar char="•"/>
              <a:tabLst>
                <a:tab pos="469265" algn="l"/>
                <a:tab pos="469900" algn="l"/>
                <a:tab pos="3825875" algn="l"/>
              </a:tabLst>
            </a:pPr>
            <a:r>
              <a:rPr sz="3200" spc="-140" dirty="0">
                <a:latin typeface="Times New Roman"/>
                <a:cs typeface="Times New Roman"/>
              </a:rPr>
              <a:t>Make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collection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what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people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70" dirty="0">
                <a:latin typeface="Times New Roman"/>
                <a:cs typeface="Times New Roman"/>
              </a:rPr>
              <a:t>say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write,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spc="-114" dirty="0">
                <a:latin typeface="Times New Roman"/>
                <a:cs typeface="Times New Roman"/>
              </a:rPr>
              <a:t>analyse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what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they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do.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69265" marR="5080" indent="-456565">
              <a:lnSpc>
                <a:spcPct val="100299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  <a:tab pos="4685030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could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collection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45" dirty="0">
                <a:latin typeface="Times New Roman"/>
                <a:cs typeface="Times New Roman"/>
              </a:rPr>
              <a:t>newspaper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Times New Roman"/>
                <a:cs typeface="Times New Roman"/>
              </a:rPr>
              <a:t>headlines, </a:t>
            </a:r>
            <a:r>
              <a:rPr sz="3200" spc="-65" dirty="0">
                <a:latin typeface="Times New Roman"/>
                <a:cs typeface="Times New Roman"/>
              </a:rPr>
              <a:t>advertisements,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news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broadcasts,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prayers, </a:t>
            </a:r>
            <a:r>
              <a:rPr sz="3200" spc="-125" dirty="0">
                <a:latin typeface="Times New Roman"/>
                <a:cs typeface="Times New Roman"/>
              </a:rPr>
              <a:t>everyday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conversation,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anything!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0781" y="3198876"/>
            <a:ext cx="7886700" cy="10102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047115" marR="5080" indent="-1035050">
              <a:lnSpc>
                <a:spcPct val="101899"/>
              </a:lnSpc>
              <a:spcBef>
                <a:spcPts val="25"/>
              </a:spcBef>
              <a:tabLst>
                <a:tab pos="5447030" algn="l"/>
              </a:tabLst>
            </a:pPr>
            <a:r>
              <a:rPr sz="3200" i="0" spc="-35" dirty="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3200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you</a:t>
            </a:r>
            <a:r>
              <a:rPr sz="3200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make</a:t>
            </a:r>
            <a:r>
              <a:rPr sz="3200" i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3200" i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collection</a:t>
            </a:r>
            <a:r>
              <a:rPr sz="3200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	language</a:t>
            </a:r>
            <a:r>
              <a:rPr sz="3200" i="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data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3200" i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3200" i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spc="-125" dirty="0">
                <a:solidFill>
                  <a:srgbClr val="000000"/>
                </a:solidFill>
                <a:latin typeface="Times New Roman"/>
                <a:cs typeface="Times New Roman"/>
              </a:rPr>
              <a:t>way,</a:t>
            </a:r>
            <a:r>
              <a:rPr sz="3200" i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spc="-35" dirty="0">
                <a:solidFill>
                  <a:srgbClr val="000000"/>
                </a:solidFill>
                <a:latin typeface="Times New Roman"/>
                <a:cs typeface="Times New Roman"/>
              </a:rPr>
              <a:t>it’s</a:t>
            </a:r>
            <a:r>
              <a:rPr sz="3200" i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3200" i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3200" i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CORPUS.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9077" y="2443987"/>
            <a:ext cx="7646034" cy="2640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10800"/>
              </a:lnSpc>
              <a:spcBef>
                <a:spcPts val="100"/>
              </a:spcBef>
              <a:buChar char="•"/>
              <a:tabLst>
                <a:tab pos="200025" algn="l"/>
              </a:tabLst>
            </a:pPr>
            <a:r>
              <a:rPr sz="2400" dirty="0">
                <a:latin typeface="Times New Roman"/>
                <a:cs typeface="Times New Roman"/>
              </a:rPr>
              <a:t>“a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collection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naturally-</a:t>
            </a:r>
            <a:r>
              <a:rPr sz="2400" spc="-20" dirty="0">
                <a:latin typeface="Times New Roman"/>
                <a:cs typeface="Times New Roman"/>
              </a:rPr>
              <a:t>occurring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language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text,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chosen</a:t>
            </a:r>
            <a:r>
              <a:rPr sz="24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characterize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variety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language”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(Sinclair,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1991:171)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12700" marR="110489" indent="187325">
              <a:lnSpc>
                <a:spcPct val="100800"/>
              </a:lnSpc>
              <a:spcBef>
                <a:spcPts val="2390"/>
              </a:spcBef>
              <a:buChar char="•"/>
              <a:tabLst>
                <a:tab pos="200025" algn="l"/>
              </a:tabLst>
            </a:pPr>
            <a:r>
              <a:rPr sz="2400" dirty="0">
                <a:latin typeface="Times New Roman"/>
                <a:cs typeface="Times New Roman"/>
              </a:rPr>
              <a:t>“a</a:t>
            </a:r>
            <a:r>
              <a:rPr sz="2400" spc="-30" dirty="0">
                <a:latin typeface="Times New Roman"/>
                <a:cs typeface="Times New Roman"/>
              </a:rPr>
              <a:t> collection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texts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assumed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representative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given </a:t>
            </a:r>
            <a:r>
              <a:rPr sz="2400" spc="-65" dirty="0">
                <a:latin typeface="Times New Roman"/>
                <a:cs typeface="Times New Roman"/>
              </a:rPr>
              <a:t>language,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dialect,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other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subset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language,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for </a:t>
            </a:r>
            <a:r>
              <a:rPr sz="2400" spc="-60" dirty="0">
                <a:latin typeface="Times New Roman"/>
                <a:cs typeface="Times New Roman"/>
              </a:rPr>
              <a:t>linguistic</a:t>
            </a:r>
            <a:r>
              <a:rPr sz="2400" spc="-65" dirty="0">
                <a:latin typeface="Times New Roman"/>
                <a:cs typeface="Times New Roman"/>
              </a:rPr>
              <a:t> analysis”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(Francis,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1992:7)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3172" rIns="0" bIns="0" rtlCol="0">
            <a:spAutoFit/>
          </a:bodyPr>
          <a:lstStyle/>
          <a:p>
            <a:pPr marL="1989455">
              <a:lnSpc>
                <a:spcPct val="100000"/>
              </a:lnSpc>
              <a:spcBef>
                <a:spcPts val="100"/>
              </a:spcBef>
            </a:pPr>
            <a:r>
              <a:rPr sz="2600" i="0" dirty="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sz="26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2600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6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Times New Roman"/>
                <a:cs typeface="Times New Roman"/>
              </a:rPr>
              <a:t>CORPUS</a:t>
            </a:r>
            <a:r>
              <a:rPr sz="2600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spc="150" dirty="0">
                <a:solidFill>
                  <a:srgbClr val="000000"/>
                </a:solidFill>
                <a:latin typeface="Times New Roman"/>
                <a:cs typeface="Times New Roman"/>
              </a:rPr>
              <a:t>(=</a:t>
            </a:r>
            <a:r>
              <a:rPr sz="26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body)?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algn="ctr">
              <a:lnSpc>
                <a:spcPts val="4310"/>
              </a:lnSpc>
              <a:spcBef>
                <a:spcPts val="100"/>
              </a:spcBef>
            </a:pPr>
            <a:r>
              <a:rPr b="0" i="0" dirty="0">
                <a:solidFill>
                  <a:srgbClr val="262626"/>
                </a:solidFill>
                <a:latin typeface="Times New Roman"/>
                <a:cs typeface="Times New Roman"/>
              </a:rPr>
              <a:t>An</a:t>
            </a:r>
            <a:r>
              <a:rPr b="0" i="0" spc="-1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b="0" i="0" spc="-20" dirty="0">
                <a:solidFill>
                  <a:srgbClr val="262626"/>
                </a:solidFill>
                <a:latin typeface="Times New Roman"/>
                <a:cs typeface="Times New Roman"/>
              </a:rPr>
              <a:t>example?</a:t>
            </a:r>
          </a:p>
          <a:p>
            <a:pPr marL="185420" algn="ctr">
              <a:lnSpc>
                <a:spcPts val="4310"/>
              </a:lnSpc>
            </a:pPr>
            <a:r>
              <a:rPr b="0" i="0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b="0" i="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i="0" spc="-25" dirty="0">
                <a:solidFill>
                  <a:srgbClr val="262626"/>
                </a:solidFill>
                <a:latin typeface="Times New Roman"/>
                <a:cs typeface="Times New Roman"/>
              </a:rPr>
              <a:t>British</a:t>
            </a:r>
            <a:r>
              <a:rPr i="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i="0" dirty="0">
                <a:solidFill>
                  <a:srgbClr val="262626"/>
                </a:solidFill>
                <a:latin typeface="Times New Roman"/>
                <a:cs typeface="Times New Roman"/>
              </a:rPr>
              <a:t>National</a:t>
            </a:r>
            <a:r>
              <a:rPr i="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i="0" spc="-10" dirty="0">
                <a:solidFill>
                  <a:srgbClr val="262626"/>
                </a:solidFill>
                <a:latin typeface="Times New Roman"/>
                <a:cs typeface="Times New Roman"/>
              </a:rPr>
              <a:t>Corpus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59883" y="2967182"/>
            <a:ext cx="3270250" cy="2127250"/>
            <a:chOff x="3459883" y="2967182"/>
            <a:chExt cx="3270250" cy="2127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9408" y="2976707"/>
              <a:ext cx="3251199" cy="2108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64646" y="2971944"/>
              <a:ext cx="3260725" cy="2117725"/>
            </a:xfrm>
            <a:custGeom>
              <a:avLst/>
              <a:gdLst/>
              <a:ahLst/>
              <a:cxnLst/>
              <a:rect l="l" t="t" r="r" b="b"/>
              <a:pathLst>
                <a:path w="3260725" h="2117725">
                  <a:moveTo>
                    <a:pt x="0" y="0"/>
                  </a:moveTo>
                  <a:lnTo>
                    <a:pt x="3260725" y="0"/>
                  </a:lnTo>
                  <a:lnTo>
                    <a:pt x="3260725" y="2117725"/>
                  </a:lnTo>
                  <a:lnTo>
                    <a:pt x="0" y="21177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9072" y="770128"/>
            <a:ext cx="55924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i="0" spc="-25" dirty="0">
                <a:solidFill>
                  <a:srgbClr val="262626"/>
                </a:solidFill>
                <a:latin typeface="Times New Roman"/>
                <a:cs typeface="Times New Roman"/>
              </a:rPr>
              <a:t>British</a:t>
            </a:r>
            <a:r>
              <a:rPr sz="4300" i="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300" i="0" dirty="0">
                <a:solidFill>
                  <a:srgbClr val="262626"/>
                </a:solidFill>
                <a:latin typeface="Times New Roman"/>
                <a:cs typeface="Times New Roman"/>
              </a:rPr>
              <a:t>National</a:t>
            </a:r>
            <a:r>
              <a:rPr sz="4300" i="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300" i="0" spc="-20" dirty="0">
                <a:solidFill>
                  <a:srgbClr val="262626"/>
                </a:solidFill>
                <a:latin typeface="Times New Roman"/>
                <a:cs typeface="Times New Roman"/>
              </a:rPr>
              <a:t>Corpus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7548" y="2416555"/>
            <a:ext cx="7673340" cy="308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025" marR="496570" indent="-31496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100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words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400" spc="2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62626"/>
                </a:solidFill>
                <a:latin typeface="Times New Roman"/>
                <a:cs typeface="Times New Roman"/>
              </a:rPr>
              <a:t>contemporary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spoken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written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British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English</a:t>
            </a:r>
            <a:endParaRPr sz="2400">
              <a:latin typeface="Times New Roman"/>
              <a:cs typeface="Times New Roman"/>
            </a:endParaRPr>
          </a:p>
          <a:p>
            <a:pPr marL="327025" indent="-314325">
              <a:lnSpc>
                <a:spcPct val="100000"/>
              </a:lnSpc>
              <a:spcBef>
                <a:spcPts val="1220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2400" spc="-55" dirty="0">
                <a:solidFill>
                  <a:srgbClr val="262626"/>
                </a:solidFill>
                <a:latin typeface="Times New Roman"/>
                <a:cs typeface="Times New Roman"/>
              </a:rPr>
              <a:t>Representative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400" spc="2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British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English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“as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whole”</a:t>
            </a:r>
            <a:endParaRPr sz="2400">
              <a:latin typeface="Times New Roman"/>
              <a:cs typeface="Times New Roman"/>
            </a:endParaRPr>
          </a:p>
          <a:p>
            <a:pPr marL="327025" marR="5080" indent="-314960">
              <a:lnSpc>
                <a:spcPct val="100800"/>
              </a:lnSpc>
              <a:spcBef>
                <a:spcPts val="1300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Designed</a:t>
            </a:r>
            <a:r>
              <a:rPr sz="24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to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be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62626"/>
                </a:solidFill>
                <a:latin typeface="Times New Roman"/>
                <a:cs typeface="Times New Roman"/>
              </a:rPr>
              <a:t>appropriate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for</a:t>
            </a:r>
            <a:r>
              <a:rPr sz="24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262626"/>
                </a:solidFill>
                <a:latin typeface="Times New Roman"/>
                <a:cs typeface="Times New Roman"/>
              </a:rPr>
              <a:t>variety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400" spc="254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uses:</a:t>
            </a:r>
            <a:r>
              <a:rPr sz="24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lexicography, 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education,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research,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commercial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applications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(computational tools)</a:t>
            </a:r>
            <a:endParaRPr sz="2400">
              <a:latin typeface="Times New Roman"/>
              <a:cs typeface="Times New Roman"/>
            </a:endParaRPr>
          </a:p>
          <a:p>
            <a:pPr marL="327025" indent="-314325">
              <a:lnSpc>
                <a:spcPct val="100000"/>
              </a:lnSpc>
              <a:spcBef>
                <a:spcPts val="1225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Balanced</a:t>
            </a:r>
            <a:r>
              <a:rPr sz="2400" spc="-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62626"/>
                </a:solidFill>
                <a:latin typeface="Times New Roman"/>
                <a:cs typeface="Times New Roman"/>
              </a:rPr>
              <a:t>with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regard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to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62626"/>
                </a:solidFill>
                <a:latin typeface="Times New Roman"/>
                <a:cs typeface="Times New Roman"/>
              </a:rPr>
              <a:t>genre,</a:t>
            </a:r>
            <a:r>
              <a:rPr sz="2400" spc="-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subject</a:t>
            </a:r>
            <a:r>
              <a:rPr sz="2400" spc="-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matter</a:t>
            </a:r>
            <a:r>
              <a:rPr sz="2400" spc="-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style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177" y="2729484"/>
            <a:ext cx="6943725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85"/>
              </a:spcBef>
            </a:pPr>
            <a:r>
              <a:rPr sz="3200" i="0" spc="-155" dirty="0">
                <a:solidFill>
                  <a:srgbClr val="000000"/>
                </a:solidFill>
                <a:latin typeface="Times New Roman"/>
                <a:cs typeface="Times New Roman"/>
              </a:rPr>
              <a:t>Why</a:t>
            </a:r>
            <a:r>
              <a:rPr sz="320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320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how</a:t>
            </a:r>
            <a:r>
              <a:rPr sz="3200" i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320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32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spc="70" dirty="0">
                <a:solidFill>
                  <a:srgbClr val="000000"/>
                </a:solidFill>
                <a:latin typeface="Times New Roman"/>
                <a:cs typeface="Times New Roman"/>
              </a:rPr>
              <a:t>BNC</a:t>
            </a:r>
            <a:r>
              <a:rPr sz="3200" i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useful</a:t>
            </a:r>
            <a:r>
              <a:rPr sz="32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3200" i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learn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English</a:t>
            </a:r>
            <a:r>
              <a:rPr sz="3200" i="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(and</a:t>
            </a:r>
            <a:r>
              <a:rPr sz="3200" i="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3200" i="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become</a:t>
            </a:r>
            <a:r>
              <a:rPr sz="3200" i="0"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professional translators)?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2383" y="2517140"/>
            <a:ext cx="6374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dirty="0">
                <a:solidFill>
                  <a:srgbClr val="262626"/>
                </a:solidFill>
                <a:latin typeface="Times New Roman"/>
                <a:cs typeface="Times New Roman"/>
              </a:rPr>
              <a:t>“We</a:t>
            </a:r>
            <a:r>
              <a:rPr sz="4800" i="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i="0" dirty="0">
                <a:solidFill>
                  <a:srgbClr val="262626"/>
                </a:solidFill>
                <a:latin typeface="Times New Roman"/>
                <a:cs typeface="Times New Roman"/>
              </a:rPr>
              <a:t>have</a:t>
            </a:r>
            <a:r>
              <a:rPr sz="4800" i="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i="0" dirty="0">
                <a:solidFill>
                  <a:srgbClr val="262626"/>
                </a:solidFill>
                <a:latin typeface="Times New Roman"/>
                <a:cs typeface="Times New Roman"/>
              </a:rPr>
              <a:t>to</a:t>
            </a:r>
            <a:r>
              <a:rPr sz="4800" i="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i="0" dirty="0">
                <a:latin typeface="Times New Roman"/>
                <a:cs typeface="Times New Roman"/>
              </a:rPr>
              <a:t>keep</a:t>
            </a:r>
            <a:r>
              <a:rPr sz="4800" i="0" spc="-50" dirty="0">
                <a:latin typeface="Times New Roman"/>
                <a:cs typeface="Times New Roman"/>
              </a:rPr>
              <a:t> </a:t>
            </a:r>
            <a:r>
              <a:rPr sz="4800" i="0" dirty="0">
                <a:latin typeface="Times New Roman"/>
                <a:cs typeface="Times New Roman"/>
              </a:rPr>
              <a:t>an</a:t>
            </a:r>
            <a:r>
              <a:rPr sz="4800" i="0" spc="-50" dirty="0">
                <a:latin typeface="Times New Roman"/>
                <a:cs typeface="Times New Roman"/>
              </a:rPr>
              <a:t> </a:t>
            </a:r>
            <a:r>
              <a:rPr sz="4800" i="0" spc="-25" dirty="0">
                <a:latin typeface="Times New Roman"/>
                <a:cs typeface="Times New Roman"/>
              </a:rPr>
              <a:t>eye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55183" y="3202970"/>
            <a:ext cx="3009900" cy="63500"/>
          </a:xfrm>
          <a:custGeom>
            <a:avLst/>
            <a:gdLst/>
            <a:ahLst/>
            <a:cxnLst/>
            <a:rect l="l" t="t" r="r" b="b"/>
            <a:pathLst>
              <a:path w="3009900" h="63500">
                <a:moveTo>
                  <a:pt x="3009900" y="0"/>
                </a:moveTo>
                <a:lnTo>
                  <a:pt x="0" y="0"/>
                </a:lnTo>
                <a:lnTo>
                  <a:pt x="0" y="63500"/>
                </a:lnTo>
                <a:lnTo>
                  <a:pt x="3009900" y="63500"/>
                </a:lnTo>
                <a:lnTo>
                  <a:pt x="3009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02383" y="3254755"/>
            <a:ext cx="40405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262626"/>
                </a:solidFill>
                <a:latin typeface="Times New Roman"/>
                <a:cs typeface="Times New Roman"/>
              </a:rPr>
              <a:t>on</a:t>
            </a:r>
            <a:r>
              <a:rPr sz="4800" b="1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262626"/>
                </a:solidFill>
                <a:latin typeface="Times New Roman"/>
                <a:cs typeface="Times New Roman"/>
              </a:rPr>
              <a:t>that</a:t>
            </a:r>
            <a:r>
              <a:rPr sz="4800" b="1" spc="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b="1" spc="-10" dirty="0">
                <a:solidFill>
                  <a:srgbClr val="262626"/>
                </a:solidFill>
                <a:latin typeface="Times New Roman"/>
                <a:cs typeface="Times New Roman"/>
              </a:rPr>
              <a:t>issue...”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606" y="2473451"/>
            <a:ext cx="3665854" cy="3643629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27660" indent="-314960">
              <a:lnSpc>
                <a:spcPct val="100000"/>
              </a:lnSpc>
              <a:spcBef>
                <a:spcPts val="1060"/>
              </a:spcBef>
              <a:buClr>
                <a:srgbClr val="83992A"/>
              </a:buClr>
              <a:buSzPct val="115625"/>
              <a:buFont typeface="Arial"/>
              <a:buChar char="•"/>
              <a:tabLst>
                <a:tab pos="327660" algn="l"/>
              </a:tabLst>
            </a:pPr>
            <a:r>
              <a:rPr sz="3200" spc="-60" dirty="0">
                <a:solidFill>
                  <a:srgbClr val="262626"/>
                </a:solidFill>
                <a:latin typeface="Times New Roman"/>
                <a:cs typeface="Times New Roman"/>
              </a:rPr>
              <a:t>You</a:t>
            </a:r>
            <a:r>
              <a:rPr sz="32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62626"/>
                </a:solidFill>
                <a:latin typeface="Times New Roman"/>
                <a:cs typeface="Times New Roman"/>
              </a:rPr>
              <a:t>can</a:t>
            </a:r>
            <a:r>
              <a:rPr sz="3200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62626"/>
                </a:solidFill>
                <a:latin typeface="Times New Roman"/>
                <a:cs typeface="Times New Roman"/>
              </a:rPr>
              <a:t>understand:</a:t>
            </a:r>
            <a:endParaRPr sz="3200">
              <a:latin typeface="Times New Roman"/>
              <a:cs typeface="Times New Roman"/>
            </a:endParaRPr>
          </a:p>
          <a:p>
            <a:pPr marL="831215" lvl="1" indent="-314960">
              <a:lnSpc>
                <a:spcPct val="100000"/>
              </a:lnSpc>
              <a:spcBef>
                <a:spcPts val="1360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831215" algn="l"/>
                <a:tab pos="831850" algn="l"/>
              </a:tabLst>
            </a:pPr>
            <a:r>
              <a:rPr sz="2800" spc="-10" dirty="0">
                <a:solidFill>
                  <a:srgbClr val="262626"/>
                </a:solidFill>
                <a:latin typeface="Times New Roman"/>
                <a:cs typeface="Times New Roman"/>
              </a:rPr>
              <a:t>Meaning</a:t>
            </a:r>
            <a:endParaRPr sz="2800">
              <a:latin typeface="Times New Roman"/>
              <a:cs typeface="Times New Roman"/>
            </a:endParaRPr>
          </a:p>
          <a:p>
            <a:pPr marL="831215" lvl="1" indent="-314960">
              <a:lnSpc>
                <a:spcPct val="100000"/>
              </a:lnSpc>
              <a:spcBef>
                <a:spcPts val="1320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831215" algn="l"/>
                <a:tab pos="831850" algn="l"/>
              </a:tabLst>
            </a:pPr>
            <a:r>
              <a:rPr sz="2800" dirty="0">
                <a:solidFill>
                  <a:srgbClr val="262626"/>
                </a:solidFill>
                <a:latin typeface="Times New Roman"/>
                <a:cs typeface="Times New Roman"/>
              </a:rPr>
              <a:t>Context(s)</a:t>
            </a:r>
            <a:r>
              <a:rPr sz="28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62626"/>
                </a:solidFill>
                <a:latin typeface="Times New Roman"/>
                <a:cs typeface="Times New Roman"/>
              </a:rPr>
              <a:t>use</a:t>
            </a:r>
            <a:endParaRPr sz="2800">
              <a:latin typeface="Times New Roman"/>
              <a:cs typeface="Times New Roman"/>
            </a:endParaRPr>
          </a:p>
          <a:p>
            <a:pPr marL="831215" lvl="1" indent="-314960">
              <a:lnSpc>
                <a:spcPct val="100000"/>
              </a:lnSpc>
              <a:spcBef>
                <a:spcPts val="1440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831215" algn="l"/>
                <a:tab pos="831850" algn="l"/>
              </a:tabLst>
            </a:pPr>
            <a:r>
              <a:rPr sz="2800" dirty="0">
                <a:solidFill>
                  <a:srgbClr val="262626"/>
                </a:solidFill>
                <a:latin typeface="Times New Roman"/>
                <a:cs typeface="Times New Roman"/>
              </a:rPr>
              <a:t>Semantic</a:t>
            </a:r>
            <a:r>
              <a:rPr sz="28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62626"/>
                </a:solidFill>
                <a:latin typeface="Times New Roman"/>
                <a:cs typeface="Times New Roman"/>
              </a:rPr>
              <a:t>prosody</a:t>
            </a:r>
            <a:endParaRPr sz="2800">
              <a:latin typeface="Times New Roman"/>
              <a:cs typeface="Times New Roman"/>
            </a:endParaRPr>
          </a:p>
          <a:p>
            <a:pPr marL="831215" lvl="1" indent="-314960">
              <a:lnSpc>
                <a:spcPct val="100000"/>
              </a:lnSpc>
              <a:spcBef>
                <a:spcPts val="134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831215" algn="l"/>
                <a:tab pos="831850" algn="l"/>
              </a:tabLst>
            </a:pPr>
            <a:r>
              <a:rPr sz="2800" spc="-10" dirty="0">
                <a:solidFill>
                  <a:srgbClr val="262626"/>
                </a:solidFill>
                <a:latin typeface="Times New Roman"/>
                <a:cs typeface="Times New Roman"/>
              </a:rPr>
              <a:t>Collocations</a:t>
            </a:r>
            <a:endParaRPr sz="2800">
              <a:latin typeface="Times New Roman"/>
              <a:cs typeface="Times New Roman"/>
            </a:endParaRPr>
          </a:p>
          <a:p>
            <a:pPr marL="831215" lvl="1" indent="-314960">
              <a:lnSpc>
                <a:spcPct val="100000"/>
              </a:lnSpc>
              <a:spcBef>
                <a:spcPts val="1340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831215" algn="l"/>
                <a:tab pos="831850" algn="l"/>
              </a:tabLst>
            </a:pPr>
            <a:r>
              <a:rPr sz="2800"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62626"/>
                </a:solidFill>
                <a:latin typeface="Times New Roman"/>
                <a:cs typeface="Times New Roman"/>
              </a:rPr>
              <a:t>much</a:t>
            </a:r>
            <a:r>
              <a:rPr sz="28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62626"/>
                </a:solidFill>
                <a:latin typeface="Times New Roman"/>
                <a:cs typeface="Times New Roman"/>
              </a:rPr>
              <a:t>more…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396" rIns="0" bIns="0" rtlCol="0">
            <a:spAutoFit/>
          </a:bodyPr>
          <a:lstStyle/>
          <a:p>
            <a:pPr marL="1597025">
              <a:lnSpc>
                <a:spcPct val="100000"/>
              </a:lnSpc>
              <a:spcBef>
                <a:spcPts val="100"/>
              </a:spcBef>
            </a:pPr>
            <a:r>
              <a:rPr dirty="0"/>
              <a:t>“keep</a:t>
            </a:r>
            <a:r>
              <a:rPr spc="-5" dirty="0"/>
              <a:t> </a:t>
            </a:r>
            <a:r>
              <a:rPr dirty="0"/>
              <a:t>an</a:t>
            </a:r>
            <a:r>
              <a:rPr spc="-5" dirty="0"/>
              <a:t> </a:t>
            </a:r>
            <a:r>
              <a:rPr dirty="0"/>
              <a:t>eye</a:t>
            </a:r>
            <a:r>
              <a:rPr spc="-10" dirty="0"/>
              <a:t> </a:t>
            </a:r>
            <a:r>
              <a:rPr dirty="0"/>
              <a:t>on”</a:t>
            </a:r>
            <a:r>
              <a:rPr spc="-5" dirty="0"/>
              <a:t> </a:t>
            </a:r>
            <a:r>
              <a:rPr dirty="0"/>
              <a:t>=</a:t>
            </a:r>
            <a:r>
              <a:rPr spc="-5" dirty="0"/>
              <a:t> </a:t>
            </a:r>
            <a:r>
              <a:rPr spc="-50" dirty="0"/>
              <a:t>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590657"/>
            <a:ext cx="10083800" cy="6363970"/>
            <a:chOff x="1" y="590657"/>
            <a:chExt cx="10083800" cy="6363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101" y="806984"/>
              <a:ext cx="8695644" cy="61064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3576" y="797459"/>
              <a:ext cx="8714740" cy="6125845"/>
            </a:xfrm>
            <a:custGeom>
              <a:avLst/>
              <a:gdLst/>
              <a:ahLst/>
              <a:cxnLst/>
              <a:rect l="l" t="t" r="r" b="b"/>
              <a:pathLst>
                <a:path w="8714740" h="6125845">
                  <a:moveTo>
                    <a:pt x="0" y="0"/>
                  </a:moveTo>
                  <a:lnTo>
                    <a:pt x="8714695" y="0"/>
                  </a:lnTo>
                  <a:lnTo>
                    <a:pt x="8714695" y="6125483"/>
                  </a:lnTo>
                  <a:lnTo>
                    <a:pt x="0" y="612548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590657"/>
            <a:ext cx="10083800" cy="6363970"/>
            <a:chOff x="1" y="590657"/>
            <a:chExt cx="10083800" cy="6363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227" y="1071680"/>
              <a:ext cx="8695645" cy="18880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1702" y="1062154"/>
              <a:ext cx="8714740" cy="1907539"/>
            </a:xfrm>
            <a:custGeom>
              <a:avLst/>
              <a:gdLst/>
              <a:ahLst/>
              <a:cxnLst/>
              <a:rect l="l" t="t" r="r" b="b"/>
              <a:pathLst>
                <a:path w="8714740" h="1907539">
                  <a:moveTo>
                    <a:pt x="0" y="0"/>
                  </a:moveTo>
                  <a:lnTo>
                    <a:pt x="8714695" y="0"/>
                  </a:lnTo>
                  <a:lnTo>
                    <a:pt x="8714695" y="1907139"/>
                  </a:lnTo>
                  <a:lnTo>
                    <a:pt x="0" y="190713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1126" y="3819652"/>
            <a:ext cx="7701280" cy="13055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3310"/>
              </a:lnSpc>
              <a:spcBef>
                <a:spcPts val="250"/>
              </a:spcBef>
            </a:pPr>
            <a:r>
              <a:rPr sz="2800" b="0" i="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2800" b="0" i="0" spc="-65" dirty="0">
                <a:solidFill>
                  <a:srgbClr val="000000"/>
                </a:solidFill>
                <a:latin typeface="Times New Roman"/>
                <a:cs typeface="Times New Roman"/>
              </a:rPr>
              <a:t> watch</a:t>
            </a:r>
            <a:r>
              <a:rPr sz="2800" b="0" i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someone</a:t>
            </a:r>
            <a:r>
              <a:rPr sz="2800" b="0" i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dirty="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2800" b="0" i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35" dirty="0">
                <a:solidFill>
                  <a:srgbClr val="000000"/>
                </a:solidFill>
                <a:latin typeface="Times New Roman"/>
                <a:cs typeface="Times New Roman"/>
              </a:rPr>
              <a:t>something</a:t>
            </a:r>
            <a:r>
              <a:rPr sz="2800" b="0" i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dirty="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2800" b="0" i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90" dirty="0">
                <a:solidFill>
                  <a:srgbClr val="000000"/>
                </a:solidFill>
                <a:latin typeface="Times New Roman"/>
                <a:cs typeface="Times New Roman"/>
              </a:rPr>
              <a:t>stay</a:t>
            </a:r>
            <a:r>
              <a:rPr sz="2800" b="0" i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dirty="0">
                <a:solidFill>
                  <a:srgbClr val="000000"/>
                </a:solidFill>
                <a:latin typeface="Times New Roman"/>
                <a:cs typeface="Times New Roman"/>
              </a:rPr>
              <a:t>informed</a:t>
            </a:r>
            <a:r>
              <a:rPr sz="2800" b="0" i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about </a:t>
            </a:r>
            <a:r>
              <a:rPr sz="2800" b="0" i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800" b="0" i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95" dirty="0">
                <a:solidFill>
                  <a:srgbClr val="000000"/>
                </a:solidFill>
                <a:latin typeface="Times New Roman"/>
                <a:cs typeface="Times New Roman"/>
              </a:rPr>
              <a:t>person’s</a:t>
            </a:r>
            <a:r>
              <a:rPr sz="2800" b="0" i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behavior,</a:t>
            </a:r>
            <a:r>
              <a:rPr sz="2800" b="0" i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65" dirty="0">
                <a:solidFill>
                  <a:srgbClr val="000000"/>
                </a:solidFill>
                <a:latin typeface="Times New Roman"/>
                <a:cs typeface="Times New Roman"/>
              </a:rPr>
              <a:t>esp.</a:t>
            </a:r>
            <a:r>
              <a:rPr sz="2800" b="0" i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2800" b="0" i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keep</a:t>
            </a:r>
            <a:r>
              <a:rPr sz="2800" b="0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someone</a:t>
            </a:r>
            <a:r>
              <a:rPr sz="2800" b="0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ts val="3310"/>
              </a:lnSpc>
              <a:tabLst>
                <a:tab pos="430530" algn="l"/>
              </a:tabLst>
            </a:pPr>
            <a:r>
              <a:rPr sz="2800" b="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800" b="0" i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trouble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212" y="788415"/>
            <a:ext cx="6988809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i="0" spc="45" dirty="0">
                <a:solidFill>
                  <a:srgbClr val="000000"/>
                </a:solidFill>
                <a:latin typeface="Times New Roman"/>
                <a:cs typeface="Times New Roman"/>
              </a:rPr>
              <a:t>TECHNICAL</a:t>
            </a:r>
            <a:r>
              <a:rPr sz="3700" i="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7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WORDS/JARGON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8828" y="1930908"/>
            <a:ext cx="8072755" cy="39300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900" marR="5080" indent="-457200" algn="just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469900" algn="l"/>
              </a:tabLst>
            </a:pPr>
            <a:r>
              <a:rPr sz="3200" spc="-30" dirty="0">
                <a:latin typeface="Times New Roman"/>
                <a:cs typeface="Times New Roman"/>
              </a:rPr>
              <a:t>Every</a:t>
            </a:r>
            <a:r>
              <a:rPr sz="3200" spc="-170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specialised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subject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has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got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its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own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jargon: </a:t>
            </a:r>
            <a:r>
              <a:rPr sz="3200" spc="-90" dirty="0">
                <a:latin typeface="Times New Roman"/>
                <a:cs typeface="Times New Roman"/>
              </a:rPr>
              <a:t>chemistry,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maths,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English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95" dirty="0">
                <a:latin typeface="Times New Roman"/>
                <a:cs typeface="Times New Roman"/>
              </a:rPr>
              <a:t>language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14" dirty="0">
                <a:latin typeface="Times New Roman"/>
                <a:cs typeface="Times New Roman"/>
              </a:rPr>
              <a:t>study,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sport, </a:t>
            </a:r>
            <a:r>
              <a:rPr sz="3200" spc="-20" dirty="0">
                <a:latin typeface="Times New Roman"/>
                <a:cs typeface="Times New Roman"/>
              </a:rPr>
              <a:t>etc…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60" dirty="0">
                <a:latin typeface="Times New Roman"/>
                <a:cs typeface="Times New Roman"/>
              </a:rPr>
              <a:t>Jargon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helps</a:t>
            </a:r>
            <a:r>
              <a:rPr sz="3200" spc="-80" dirty="0">
                <a:latin typeface="Times New Roman"/>
                <a:cs typeface="Times New Roman"/>
              </a:rPr>
              <a:t> specialists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precise.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469900" marR="193040" indent="-457200" algn="just">
              <a:lnSpc>
                <a:spcPts val="3790"/>
              </a:lnSpc>
              <a:spcBef>
                <a:spcPts val="5"/>
              </a:spcBef>
              <a:buFont typeface="Arial"/>
              <a:buChar char="•"/>
              <a:tabLst>
                <a:tab pos="571500" algn="l"/>
              </a:tabLst>
            </a:pPr>
            <a:r>
              <a:rPr dirty="0"/>
              <a:t>	</a:t>
            </a: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adds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only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precision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also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economy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their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communication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85" dirty="0">
                <a:latin typeface="Times New Roman"/>
                <a:cs typeface="Times New Roman"/>
              </a:rPr>
              <a:t>(+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simple!)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9862" y="2598431"/>
            <a:ext cx="7273925" cy="0"/>
          </a:xfrm>
          <a:custGeom>
            <a:avLst/>
            <a:gdLst/>
            <a:ahLst/>
            <a:cxnLst/>
            <a:rect l="l" t="t" r="r" b="b"/>
            <a:pathLst>
              <a:path w="7273925">
                <a:moveTo>
                  <a:pt x="0" y="0"/>
                </a:moveTo>
                <a:lnTo>
                  <a:pt x="7273408" y="1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6601" y="1032328"/>
            <a:ext cx="8216900" cy="379793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27025" indent="-314325">
              <a:lnSpc>
                <a:spcPct val="100000"/>
              </a:lnSpc>
              <a:spcBef>
                <a:spcPts val="295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1800" b="1" dirty="0">
                <a:solidFill>
                  <a:srgbClr val="262626"/>
                </a:solidFill>
                <a:latin typeface="Times New Roman"/>
                <a:cs typeface="Times New Roman"/>
              </a:rPr>
              <a:t>British</a:t>
            </a:r>
            <a:r>
              <a:rPr sz="1800" b="1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62626"/>
                </a:solidFill>
                <a:latin typeface="Times New Roman"/>
                <a:cs typeface="Times New Roman"/>
              </a:rPr>
              <a:t>National</a:t>
            </a:r>
            <a:r>
              <a:rPr sz="1800" b="1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62626"/>
                </a:solidFill>
                <a:latin typeface="Times New Roman"/>
                <a:cs typeface="Times New Roman"/>
              </a:rPr>
              <a:t>Corpus</a:t>
            </a:r>
            <a:r>
              <a:rPr sz="1800" b="1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(BNC,</a:t>
            </a:r>
            <a:r>
              <a:rPr sz="1800" spc="-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British</a:t>
            </a:r>
            <a:r>
              <a:rPr sz="1800" spc="-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</a:rPr>
              <a:t>English)</a:t>
            </a:r>
            <a:endParaRPr sz="1800">
              <a:latin typeface="Times New Roman"/>
              <a:cs typeface="Times New Roman"/>
            </a:endParaRPr>
          </a:p>
          <a:p>
            <a:pPr marL="314325" marR="5321935" lvl="1" indent="-314325" algn="r">
              <a:lnSpc>
                <a:spcPct val="100000"/>
              </a:lnSpc>
              <a:spcBef>
                <a:spcPts val="525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800" u="sng" spc="-10" dirty="0">
                <a:solidFill>
                  <a:srgbClr val="A8BF4D"/>
                </a:solidFill>
                <a:uFill>
                  <a:solidFill>
                    <a:srgbClr val="A8BF4D"/>
                  </a:solidFill>
                </a:uFill>
                <a:latin typeface="Times New Roman"/>
                <a:cs typeface="Times New Roman"/>
                <a:hlinkClick r:id="rId2"/>
              </a:rPr>
              <a:t>www.natcorp.ox.ac.uk</a:t>
            </a:r>
            <a:endParaRPr sz="1800">
              <a:latin typeface="Times New Roman"/>
              <a:cs typeface="Times New Roman"/>
            </a:endParaRPr>
          </a:p>
          <a:p>
            <a:pPr marL="314325" marR="5340985" indent="-314325" algn="r">
              <a:lnSpc>
                <a:spcPct val="100000"/>
              </a:lnSpc>
              <a:spcBef>
                <a:spcPts val="1035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314325" algn="l"/>
                <a:tab pos="314960" algn="l"/>
              </a:tabLst>
            </a:pPr>
            <a:r>
              <a:rPr sz="1800" b="1" dirty="0">
                <a:solidFill>
                  <a:srgbClr val="262626"/>
                </a:solidFill>
                <a:latin typeface="Times New Roman"/>
                <a:cs typeface="Times New Roman"/>
              </a:rPr>
              <a:t>COCA</a:t>
            </a:r>
            <a:r>
              <a:rPr sz="1800" b="1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(American</a:t>
            </a:r>
            <a:r>
              <a:rPr sz="18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</a:rPr>
              <a:t>English)</a:t>
            </a:r>
            <a:endParaRPr sz="1800">
              <a:latin typeface="Times New Roman"/>
              <a:cs typeface="Times New Roman"/>
            </a:endParaRPr>
          </a:p>
          <a:p>
            <a:pPr marL="831215" lvl="1" indent="-314325">
              <a:lnSpc>
                <a:spcPct val="100000"/>
              </a:lnSpc>
              <a:spcBef>
                <a:spcPts val="1150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831215" algn="l"/>
                <a:tab pos="831850" algn="l"/>
              </a:tabLst>
            </a:pPr>
            <a:r>
              <a:rPr sz="1800" u="sng" spc="-10" dirty="0">
                <a:solidFill>
                  <a:srgbClr val="A8BF4D"/>
                </a:solidFill>
                <a:uFill>
                  <a:solidFill>
                    <a:srgbClr val="A8BF4D"/>
                  </a:solidFill>
                </a:uFill>
                <a:latin typeface="Times New Roman"/>
                <a:cs typeface="Times New Roman"/>
                <a:hlinkClick r:id="rId3"/>
              </a:rPr>
              <a:t>http://corpus.byu.edu/coca/</a:t>
            </a:r>
            <a:endParaRPr sz="1800">
              <a:latin typeface="Times New Roman"/>
              <a:cs typeface="Times New Roman"/>
            </a:endParaRPr>
          </a:p>
          <a:p>
            <a:pPr marL="327025" indent="-314325">
              <a:lnSpc>
                <a:spcPct val="100000"/>
              </a:lnSpc>
              <a:spcBef>
                <a:spcPts val="1130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The </a:t>
            </a:r>
            <a:r>
              <a:rPr sz="1800" b="1" dirty="0">
                <a:solidFill>
                  <a:srgbClr val="262626"/>
                </a:solidFill>
                <a:latin typeface="Times New Roman"/>
                <a:cs typeface="Times New Roman"/>
              </a:rPr>
              <a:t>CORIS</a:t>
            </a:r>
            <a:r>
              <a:rPr sz="1800" b="1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corpus</a:t>
            </a:r>
            <a:r>
              <a:rPr sz="18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</a:rPr>
              <a:t>(Italian)</a:t>
            </a:r>
            <a:endParaRPr sz="1800">
              <a:latin typeface="Times New Roman"/>
              <a:cs typeface="Times New Roman"/>
            </a:endParaRPr>
          </a:p>
          <a:p>
            <a:pPr marL="831215" lvl="1" indent="-314325">
              <a:lnSpc>
                <a:spcPct val="100000"/>
              </a:lnSpc>
              <a:spcBef>
                <a:spcPts val="745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831215" algn="l"/>
                <a:tab pos="831850" algn="l"/>
              </a:tabLst>
            </a:pPr>
            <a:r>
              <a:rPr sz="1800" u="sng" spc="-10" dirty="0">
                <a:solidFill>
                  <a:srgbClr val="A8BF4D"/>
                </a:solidFill>
                <a:uFill>
                  <a:solidFill>
                    <a:srgbClr val="A8BF4D"/>
                  </a:solidFill>
                </a:uFill>
                <a:latin typeface="Times New Roman"/>
                <a:cs typeface="Times New Roman"/>
                <a:hlinkClick r:id="rId4"/>
              </a:rPr>
              <a:t>http://corpora.dslo.unibo.it/coris_ita.html</a:t>
            </a:r>
            <a:endParaRPr sz="1800">
              <a:latin typeface="Times New Roman"/>
              <a:cs typeface="Times New Roman"/>
            </a:endParaRPr>
          </a:p>
          <a:p>
            <a:pPr marL="327025" indent="-314325">
              <a:lnSpc>
                <a:spcPct val="100000"/>
              </a:lnSpc>
              <a:spcBef>
                <a:spcPts val="645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Leeds</a:t>
            </a: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Internet</a:t>
            </a:r>
            <a:r>
              <a:rPr sz="18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</a:rPr>
              <a:t>corpora</a:t>
            </a:r>
            <a:endParaRPr sz="1800">
              <a:latin typeface="Times New Roman"/>
              <a:cs typeface="Times New Roman"/>
            </a:endParaRPr>
          </a:p>
          <a:p>
            <a:pPr marL="516890" marR="5080" lvl="1" indent="314325">
              <a:lnSpc>
                <a:spcPct val="143300"/>
              </a:lnSpc>
              <a:buClr>
                <a:srgbClr val="83992A"/>
              </a:buClr>
              <a:buSzPct val="116666"/>
              <a:buFont typeface="Arial"/>
              <a:buChar char="•"/>
              <a:tabLst>
                <a:tab pos="831215" algn="l"/>
                <a:tab pos="831850" algn="l"/>
              </a:tabLst>
            </a:pP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English,</a:t>
            </a:r>
            <a:r>
              <a:rPr sz="1800" spc="-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</a:rPr>
              <a:t>Chinese,</a:t>
            </a:r>
            <a:r>
              <a:rPr sz="1800" spc="-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Arabic, French, German,</a:t>
            </a:r>
            <a:r>
              <a:rPr sz="18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Italian, Japanese, Polish, </a:t>
            </a: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</a:rPr>
              <a:t>Portuguese, </a:t>
            </a: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Russian,</a:t>
            </a:r>
            <a:r>
              <a:rPr sz="18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Spanish:</a:t>
            </a:r>
            <a:r>
              <a:rPr sz="1800" spc="4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  <a:hlinkClick r:id="rId5"/>
              </a:rPr>
              <a:t>http://corpus.leeds.ac.uk/internet.html</a:t>
            </a:r>
            <a:endParaRPr sz="1800">
              <a:latin typeface="Times New Roman"/>
              <a:cs typeface="Times New Roman"/>
            </a:endParaRPr>
          </a:p>
          <a:p>
            <a:pPr marL="327025" indent="-314325">
              <a:lnSpc>
                <a:spcPct val="100000"/>
              </a:lnSpc>
              <a:spcBef>
                <a:spcPts val="745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Mannheim</a:t>
            </a: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corpora</a:t>
            </a:r>
            <a:r>
              <a:rPr sz="18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</a:rPr>
              <a:t>(German)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601" y="4810106"/>
            <a:ext cx="4222750" cy="7702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831215" indent="-314325">
              <a:lnSpc>
                <a:spcPct val="100000"/>
              </a:lnSpc>
              <a:spcBef>
                <a:spcPts val="645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831215" algn="l"/>
                <a:tab pos="831850" algn="l"/>
              </a:tabLst>
            </a:pP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  <a:hlinkClick r:id="rId6"/>
              </a:rPr>
              <a:t>http://corpora.ids-mannheim.de/ccdb</a:t>
            </a:r>
            <a:endParaRPr sz="1800">
              <a:latin typeface="Times New Roman"/>
              <a:cs typeface="Times New Roman"/>
            </a:endParaRPr>
          </a:p>
          <a:p>
            <a:pPr marL="327025" indent="-314325">
              <a:lnSpc>
                <a:spcPct val="100000"/>
              </a:lnSpc>
              <a:spcBef>
                <a:spcPts val="935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Corpus</a:t>
            </a: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del</a:t>
            </a: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Español</a:t>
            </a:r>
            <a:r>
              <a:rPr sz="18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</a:rPr>
              <a:t>(Spanish)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601" y="5561656"/>
            <a:ext cx="3327400" cy="7924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831215" indent="-314325">
              <a:lnSpc>
                <a:spcPct val="100000"/>
              </a:lnSpc>
              <a:spcBef>
                <a:spcPts val="725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831215" algn="l"/>
                <a:tab pos="831850" algn="l"/>
              </a:tabLst>
            </a:pP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  <a:hlinkClick r:id="rId7"/>
              </a:rPr>
              <a:t>www.corpusdelespanol.org</a:t>
            </a:r>
            <a:endParaRPr sz="1800">
              <a:latin typeface="Times New Roman"/>
              <a:cs typeface="Times New Roman"/>
            </a:endParaRPr>
          </a:p>
          <a:p>
            <a:pPr marL="327025" indent="-314325">
              <a:lnSpc>
                <a:spcPct val="100000"/>
              </a:lnSpc>
              <a:spcBef>
                <a:spcPts val="1035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1800" dirty="0">
                <a:solidFill>
                  <a:srgbClr val="262626"/>
                </a:solidFill>
                <a:latin typeface="Times New Roman"/>
                <a:cs typeface="Times New Roman"/>
              </a:rPr>
              <a:t>CREA</a:t>
            </a:r>
            <a:r>
              <a:rPr sz="1800" spc="-1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</a:rPr>
              <a:t>(Spanish)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0791" y="6391147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025" indent="-314325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6666"/>
              <a:buFont typeface="Arial"/>
              <a:buChar char="•"/>
              <a:tabLst>
                <a:tab pos="327025" algn="l"/>
                <a:tab pos="327660" algn="l"/>
              </a:tabLst>
            </a:pPr>
            <a:r>
              <a:rPr sz="1800" spc="-10" dirty="0">
                <a:solidFill>
                  <a:srgbClr val="262626"/>
                </a:solidFill>
                <a:latin typeface="Times New Roman"/>
                <a:cs typeface="Times New Roman"/>
                <a:hlinkClick r:id="rId8"/>
              </a:rPr>
              <a:t>http://corpus.rae.es/creanet.html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149491" y="4794584"/>
            <a:ext cx="3028950" cy="1946275"/>
            <a:chOff x="6149491" y="4794584"/>
            <a:chExt cx="3028950" cy="1946275"/>
          </a:xfrm>
        </p:grpSpPr>
        <p:sp>
          <p:nvSpPr>
            <p:cNvPr id="8" name="object 8"/>
            <p:cNvSpPr/>
            <p:nvPr/>
          </p:nvSpPr>
          <p:spPr>
            <a:xfrm>
              <a:off x="6157428" y="4802521"/>
              <a:ext cx="3013075" cy="1930400"/>
            </a:xfrm>
            <a:custGeom>
              <a:avLst/>
              <a:gdLst/>
              <a:ahLst/>
              <a:cxnLst/>
              <a:rect l="l" t="t" r="r" b="b"/>
              <a:pathLst>
                <a:path w="3013075" h="1930400">
                  <a:moveTo>
                    <a:pt x="2691151" y="0"/>
                  </a:moveTo>
                  <a:lnTo>
                    <a:pt x="321737" y="0"/>
                  </a:lnTo>
                  <a:lnTo>
                    <a:pt x="274193" y="3488"/>
                  </a:lnTo>
                  <a:lnTo>
                    <a:pt x="228815" y="13622"/>
                  </a:lnTo>
                  <a:lnTo>
                    <a:pt x="186101" y="29903"/>
                  </a:lnTo>
                  <a:lnTo>
                    <a:pt x="146548" y="51834"/>
                  </a:lnTo>
                  <a:lnTo>
                    <a:pt x="110654" y="78916"/>
                  </a:lnTo>
                  <a:lnTo>
                    <a:pt x="78916" y="110654"/>
                  </a:lnTo>
                  <a:lnTo>
                    <a:pt x="51834" y="146548"/>
                  </a:lnTo>
                  <a:lnTo>
                    <a:pt x="29903" y="186101"/>
                  </a:lnTo>
                  <a:lnTo>
                    <a:pt x="13622" y="228815"/>
                  </a:lnTo>
                  <a:lnTo>
                    <a:pt x="3488" y="274193"/>
                  </a:lnTo>
                  <a:lnTo>
                    <a:pt x="0" y="321737"/>
                  </a:lnTo>
                  <a:lnTo>
                    <a:pt x="0" y="1608657"/>
                  </a:lnTo>
                  <a:lnTo>
                    <a:pt x="3488" y="1656201"/>
                  </a:lnTo>
                  <a:lnTo>
                    <a:pt x="13622" y="1701579"/>
                  </a:lnTo>
                  <a:lnTo>
                    <a:pt x="29903" y="1744294"/>
                  </a:lnTo>
                  <a:lnTo>
                    <a:pt x="51834" y="1783847"/>
                  </a:lnTo>
                  <a:lnTo>
                    <a:pt x="78916" y="1819741"/>
                  </a:lnTo>
                  <a:lnTo>
                    <a:pt x="110654" y="1851478"/>
                  </a:lnTo>
                  <a:lnTo>
                    <a:pt x="146548" y="1878561"/>
                  </a:lnTo>
                  <a:lnTo>
                    <a:pt x="186101" y="1900492"/>
                  </a:lnTo>
                  <a:lnTo>
                    <a:pt x="228815" y="1916773"/>
                  </a:lnTo>
                  <a:lnTo>
                    <a:pt x="274193" y="1926906"/>
                  </a:lnTo>
                  <a:lnTo>
                    <a:pt x="321737" y="1930395"/>
                  </a:lnTo>
                  <a:lnTo>
                    <a:pt x="2691151" y="1930395"/>
                  </a:lnTo>
                  <a:lnTo>
                    <a:pt x="2738695" y="1926906"/>
                  </a:lnTo>
                  <a:lnTo>
                    <a:pt x="2784073" y="1916773"/>
                  </a:lnTo>
                  <a:lnTo>
                    <a:pt x="2826788" y="1900492"/>
                  </a:lnTo>
                  <a:lnTo>
                    <a:pt x="2866341" y="1878561"/>
                  </a:lnTo>
                  <a:lnTo>
                    <a:pt x="2902235" y="1851478"/>
                  </a:lnTo>
                  <a:lnTo>
                    <a:pt x="2933972" y="1819741"/>
                  </a:lnTo>
                  <a:lnTo>
                    <a:pt x="2961055" y="1783847"/>
                  </a:lnTo>
                  <a:lnTo>
                    <a:pt x="2982986" y="1744294"/>
                  </a:lnTo>
                  <a:lnTo>
                    <a:pt x="2999267" y="1701579"/>
                  </a:lnTo>
                  <a:lnTo>
                    <a:pt x="3009401" y="1656201"/>
                  </a:lnTo>
                  <a:lnTo>
                    <a:pt x="3012889" y="1608657"/>
                  </a:lnTo>
                  <a:lnTo>
                    <a:pt x="3012889" y="321737"/>
                  </a:lnTo>
                  <a:lnTo>
                    <a:pt x="3009401" y="274193"/>
                  </a:lnTo>
                  <a:lnTo>
                    <a:pt x="2999267" y="228815"/>
                  </a:lnTo>
                  <a:lnTo>
                    <a:pt x="2982986" y="186101"/>
                  </a:lnTo>
                  <a:lnTo>
                    <a:pt x="2961055" y="146548"/>
                  </a:lnTo>
                  <a:lnTo>
                    <a:pt x="2933972" y="110654"/>
                  </a:lnTo>
                  <a:lnTo>
                    <a:pt x="2902235" y="78916"/>
                  </a:lnTo>
                  <a:lnTo>
                    <a:pt x="2866341" y="51834"/>
                  </a:lnTo>
                  <a:lnTo>
                    <a:pt x="2826788" y="29903"/>
                  </a:lnTo>
                  <a:lnTo>
                    <a:pt x="2784073" y="13622"/>
                  </a:lnTo>
                  <a:lnTo>
                    <a:pt x="2738695" y="3488"/>
                  </a:lnTo>
                  <a:lnTo>
                    <a:pt x="2691151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57428" y="4802521"/>
              <a:ext cx="3013075" cy="1930400"/>
            </a:xfrm>
            <a:custGeom>
              <a:avLst/>
              <a:gdLst/>
              <a:ahLst/>
              <a:cxnLst/>
              <a:rect l="l" t="t" r="r" b="b"/>
              <a:pathLst>
                <a:path w="3013075" h="1930400">
                  <a:moveTo>
                    <a:pt x="0" y="321737"/>
                  </a:moveTo>
                  <a:lnTo>
                    <a:pt x="3488" y="274193"/>
                  </a:lnTo>
                  <a:lnTo>
                    <a:pt x="13622" y="228815"/>
                  </a:lnTo>
                  <a:lnTo>
                    <a:pt x="29903" y="186101"/>
                  </a:lnTo>
                  <a:lnTo>
                    <a:pt x="51833" y="146548"/>
                  </a:lnTo>
                  <a:lnTo>
                    <a:pt x="78916" y="110654"/>
                  </a:lnTo>
                  <a:lnTo>
                    <a:pt x="110654" y="78916"/>
                  </a:lnTo>
                  <a:lnTo>
                    <a:pt x="146547" y="51833"/>
                  </a:lnTo>
                  <a:lnTo>
                    <a:pt x="186100" y="29903"/>
                  </a:lnTo>
                  <a:lnTo>
                    <a:pt x="228815" y="13622"/>
                  </a:lnTo>
                  <a:lnTo>
                    <a:pt x="274193" y="3488"/>
                  </a:lnTo>
                  <a:lnTo>
                    <a:pt x="321737" y="0"/>
                  </a:lnTo>
                  <a:lnTo>
                    <a:pt x="2691152" y="0"/>
                  </a:lnTo>
                  <a:lnTo>
                    <a:pt x="2738695" y="3488"/>
                  </a:lnTo>
                  <a:lnTo>
                    <a:pt x="2784073" y="13622"/>
                  </a:lnTo>
                  <a:lnTo>
                    <a:pt x="2826788" y="29903"/>
                  </a:lnTo>
                  <a:lnTo>
                    <a:pt x="2866341" y="51833"/>
                  </a:lnTo>
                  <a:lnTo>
                    <a:pt x="2902234" y="78916"/>
                  </a:lnTo>
                  <a:lnTo>
                    <a:pt x="2933972" y="110654"/>
                  </a:lnTo>
                  <a:lnTo>
                    <a:pt x="2961055" y="146548"/>
                  </a:lnTo>
                  <a:lnTo>
                    <a:pt x="2982985" y="186101"/>
                  </a:lnTo>
                  <a:lnTo>
                    <a:pt x="2999266" y="228815"/>
                  </a:lnTo>
                  <a:lnTo>
                    <a:pt x="3009400" y="274193"/>
                  </a:lnTo>
                  <a:lnTo>
                    <a:pt x="3012889" y="321737"/>
                  </a:lnTo>
                  <a:lnTo>
                    <a:pt x="3012889" y="1608658"/>
                  </a:lnTo>
                  <a:lnTo>
                    <a:pt x="3009400" y="1656201"/>
                  </a:lnTo>
                  <a:lnTo>
                    <a:pt x="2999266" y="1701579"/>
                  </a:lnTo>
                  <a:lnTo>
                    <a:pt x="2982985" y="1744294"/>
                  </a:lnTo>
                  <a:lnTo>
                    <a:pt x="2961055" y="1783846"/>
                  </a:lnTo>
                  <a:lnTo>
                    <a:pt x="2933972" y="1819740"/>
                  </a:lnTo>
                  <a:lnTo>
                    <a:pt x="2902234" y="1851478"/>
                  </a:lnTo>
                  <a:lnTo>
                    <a:pt x="2866341" y="1878561"/>
                  </a:lnTo>
                  <a:lnTo>
                    <a:pt x="2826788" y="1900491"/>
                  </a:lnTo>
                  <a:lnTo>
                    <a:pt x="2784073" y="1916772"/>
                  </a:lnTo>
                  <a:lnTo>
                    <a:pt x="2738695" y="1926906"/>
                  </a:lnTo>
                  <a:lnTo>
                    <a:pt x="2691152" y="1930395"/>
                  </a:lnTo>
                  <a:lnTo>
                    <a:pt x="321737" y="1930395"/>
                  </a:lnTo>
                  <a:lnTo>
                    <a:pt x="274193" y="1926906"/>
                  </a:lnTo>
                  <a:lnTo>
                    <a:pt x="228815" y="1916772"/>
                  </a:lnTo>
                  <a:lnTo>
                    <a:pt x="186100" y="1900491"/>
                  </a:lnTo>
                  <a:lnTo>
                    <a:pt x="146547" y="1878561"/>
                  </a:lnTo>
                  <a:lnTo>
                    <a:pt x="110654" y="1851478"/>
                  </a:lnTo>
                  <a:lnTo>
                    <a:pt x="78916" y="1819740"/>
                  </a:lnTo>
                  <a:lnTo>
                    <a:pt x="51833" y="1783846"/>
                  </a:lnTo>
                  <a:lnTo>
                    <a:pt x="29903" y="1744294"/>
                  </a:lnTo>
                  <a:lnTo>
                    <a:pt x="13622" y="1701579"/>
                  </a:lnTo>
                  <a:lnTo>
                    <a:pt x="3488" y="1656201"/>
                  </a:lnTo>
                  <a:lnTo>
                    <a:pt x="0" y="1608658"/>
                  </a:lnTo>
                  <a:lnTo>
                    <a:pt x="0" y="321737"/>
                  </a:lnTo>
                  <a:close/>
                </a:path>
              </a:pathLst>
            </a:custGeom>
            <a:ln w="15875">
              <a:solidFill>
                <a:srgbClr val="5F6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34227" y="4948428"/>
            <a:ext cx="2465705" cy="16167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985" algn="ctr">
              <a:lnSpc>
                <a:spcPct val="100499"/>
              </a:lnSpc>
              <a:spcBef>
                <a:spcPts val="85"/>
              </a:spcBef>
            </a:pP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explore</a:t>
            </a:r>
            <a:r>
              <a:rPr sz="26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Web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6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see</a:t>
            </a:r>
            <a:r>
              <a:rPr sz="26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sz="26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corpora</a:t>
            </a:r>
            <a:r>
              <a:rPr sz="26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available</a:t>
            </a:r>
            <a:r>
              <a:rPr sz="26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!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0289" y="788923"/>
            <a:ext cx="3721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PLAIN</a:t>
            </a:r>
            <a:r>
              <a:rPr sz="3600" i="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spc="40" dirty="0">
                <a:solidFill>
                  <a:srgbClr val="000000"/>
                </a:solidFill>
                <a:latin typeface="Times New Roman"/>
                <a:cs typeface="Times New Roman"/>
              </a:rPr>
              <a:t>ENGLISH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9552" y="1880108"/>
            <a:ext cx="7712709" cy="44208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485140" indent="274955">
              <a:lnSpc>
                <a:spcPct val="101699"/>
              </a:lnSpc>
              <a:spcBef>
                <a:spcPts val="25"/>
              </a:spcBef>
              <a:buFont typeface="Arial"/>
              <a:buChar char="•"/>
              <a:tabLst>
                <a:tab pos="287655" algn="l"/>
              </a:tabLst>
            </a:pPr>
            <a:r>
              <a:rPr sz="3600" spc="-155" dirty="0">
                <a:latin typeface="Times New Roman"/>
                <a:cs typeface="Times New Roman"/>
              </a:rPr>
              <a:t>easy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understand,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spc="-110" dirty="0">
                <a:latin typeface="Times New Roman"/>
                <a:cs typeface="Times New Roman"/>
              </a:rPr>
              <a:t>clear,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no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overly </a:t>
            </a:r>
            <a:r>
              <a:rPr sz="3600" spc="-55" dirty="0">
                <a:latin typeface="Times New Roman"/>
                <a:cs typeface="Times New Roman"/>
              </a:rPr>
              <a:t>complex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125" dirty="0">
                <a:latin typeface="Times New Roman"/>
                <a:cs typeface="Times New Roman"/>
              </a:rPr>
              <a:t>vocabulary,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no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70" dirty="0">
                <a:latin typeface="Times New Roman"/>
                <a:cs typeface="Times New Roman"/>
              </a:rPr>
              <a:t>technical </a:t>
            </a:r>
            <a:r>
              <a:rPr sz="3600" spc="-30" dirty="0">
                <a:latin typeface="Times New Roman"/>
                <a:cs typeface="Times New Roman"/>
              </a:rPr>
              <a:t>jargon.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12700" marR="203200" indent="274955">
              <a:lnSpc>
                <a:spcPts val="4300"/>
              </a:lnSpc>
              <a:buFont typeface="Arial"/>
              <a:buChar char="•"/>
              <a:tabLst>
                <a:tab pos="287655" algn="l"/>
              </a:tabLst>
            </a:pPr>
            <a:r>
              <a:rPr sz="3600" spc="-25" dirty="0">
                <a:latin typeface="Times New Roman"/>
                <a:cs typeface="Times New Roman"/>
              </a:rPr>
              <a:t>appropriate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150" dirty="0">
                <a:latin typeface="Times New Roman"/>
                <a:cs typeface="Times New Roman"/>
              </a:rPr>
              <a:t>audience’s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55" dirty="0">
                <a:latin typeface="Times New Roman"/>
                <a:cs typeface="Times New Roman"/>
              </a:rPr>
              <a:t>educational </a:t>
            </a:r>
            <a:r>
              <a:rPr sz="3600" spc="-145" dirty="0">
                <a:latin typeface="Times New Roman"/>
                <a:cs typeface="Times New Roman"/>
              </a:rPr>
              <a:t>level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120" dirty="0">
                <a:latin typeface="Times New Roman"/>
                <a:cs typeface="Times New Roman"/>
              </a:rPr>
              <a:t>familiarity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Times New Roman"/>
                <a:cs typeface="Times New Roman"/>
              </a:rPr>
              <a:t>with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topic.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12700" marR="5080" indent="274955">
              <a:lnSpc>
                <a:spcPts val="4300"/>
              </a:lnSpc>
              <a:buFont typeface="Arial"/>
              <a:buChar char="•"/>
              <a:tabLst>
                <a:tab pos="287655" algn="l"/>
              </a:tabLst>
            </a:pPr>
            <a:r>
              <a:rPr sz="3600" spc="-10" dirty="0">
                <a:latin typeface="Times New Roman"/>
                <a:cs typeface="Times New Roman"/>
              </a:rPr>
              <a:t>When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spc="-110" dirty="0">
                <a:latin typeface="Times New Roman"/>
                <a:cs typeface="Times New Roman"/>
              </a:rPr>
              <a:t>language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spc="-50" dirty="0">
                <a:latin typeface="Times New Roman"/>
                <a:cs typeface="Times New Roman"/>
              </a:rPr>
              <a:t>is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-95" dirty="0">
                <a:latin typeface="Times New Roman"/>
                <a:cs typeface="Times New Roman"/>
              </a:rPr>
              <a:t>simplified,</a:t>
            </a:r>
            <a:r>
              <a:rPr sz="3600" spc="-130" dirty="0">
                <a:latin typeface="Times New Roman"/>
                <a:cs typeface="Times New Roman"/>
              </a:rPr>
              <a:t> </a:t>
            </a:r>
            <a:r>
              <a:rPr sz="3600" spc="-35" dirty="0">
                <a:latin typeface="Times New Roman"/>
                <a:cs typeface="Times New Roman"/>
              </a:rPr>
              <a:t>something</a:t>
            </a:r>
            <a:r>
              <a:rPr sz="3600" spc="-14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is </a:t>
            </a:r>
            <a:r>
              <a:rPr sz="3600" spc="-110" dirty="0">
                <a:latin typeface="Times New Roman"/>
                <a:cs typeface="Times New Roman"/>
              </a:rPr>
              <a:t>inevitably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lost</a:t>
            </a:r>
            <a:r>
              <a:rPr sz="3600" spc="-225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Times New Roman"/>
                <a:cs typeface="Times New Roman"/>
              </a:rPr>
              <a:t>as</a:t>
            </a:r>
            <a:r>
              <a:rPr sz="3600" spc="-165" dirty="0">
                <a:latin typeface="Times New Roman"/>
                <a:cs typeface="Times New Roman"/>
              </a:rPr>
              <a:t> </a:t>
            </a:r>
            <a:r>
              <a:rPr sz="3600" spc="-180" dirty="0">
                <a:latin typeface="Times New Roman"/>
                <a:cs typeface="Times New Roman"/>
              </a:rPr>
              <a:t>well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Times New Roman"/>
                <a:cs typeface="Times New Roman"/>
              </a:rPr>
              <a:t>as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gained.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5615" y="789940"/>
            <a:ext cx="3846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DOUBLESPEAK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  <a:tab pos="5716905" algn="l"/>
              </a:tabLst>
            </a:pPr>
            <a:r>
              <a:rPr spc="-30" dirty="0"/>
              <a:t>distorts,</a:t>
            </a:r>
            <a:r>
              <a:rPr spc="-110" dirty="0"/>
              <a:t> </a:t>
            </a:r>
            <a:r>
              <a:rPr spc="-55" dirty="0"/>
              <a:t>changes</a:t>
            </a:r>
            <a:r>
              <a:rPr spc="-114" dirty="0"/>
              <a:t> </a:t>
            </a:r>
            <a:r>
              <a:rPr dirty="0"/>
              <a:t>the</a:t>
            </a:r>
            <a:r>
              <a:rPr spc="-110" dirty="0"/>
              <a:t> </a:t>
            </a:r>
            <a:r>
              <a:rPr spc="-55" dirty="0"/>
              <a:t>meaning</a:t>
            </a:r>
            <a:r>
              <a:rPr spc="-110" dirty="0"/>
              <a:t> </a:t>
            </a:r>
            <a:r>
              <a:rPr spc="-25" dirty="0"/>
              <a:t>of</a:t>
            </a:r>
            <a:r>
              <a:rPr dirty="0"/>
              <a:t>	</a:t>
            </a:r>
            <a:r>
              <a:rPr spc="-10" dirty="0"/>
              <a:t>words.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3700"/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50"/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  <a:tab pos="3951604" algn="l"/>
              </a:tabLst>
            </a:pPr>
            <a:r>
              <a:rPr spc="-140" dirty="0"/>
              <a:t>may</a:t>
            </a:r>
            <a:r>
              <a:rPr spc="-35" dirty="0"/>
              <a:t> </a:t>
            </a:r>
            <a:r>
              <a:rPr spc="-55" dirty="0"/>
              <a:t>take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form</a:t>
            </a:r>
            <a:r>
              <a:rPr spc="-40" dirty="0"/>
              <a:t> </a:t>
            </a:r>
            <a:r>
              <a:rPr spc="-25" dirty="0"/>
              <a:t>of</a:t>
            </a:r>
            <a:r>
              <a:rPr dirty="0"/>
              <a:t>	</a:t>
            </a:r>
            <a:r>
              <a:rPr spc="-45" dirty="0"/>
              <a:t>euphemisms</a:t>
            </a:r>
            <a:r>
              <a:rPr spc="-125" dirty="0"/>
              <a:t> </a:t>
            </a:r>
            <a:r>
              <a:rPr spc="-70" dirty="0"/>
              <a:t>(remember?)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3800" cy="75628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" y="590657"/>
            <a:ext cx="10083800" cy="6363970"/>
            <a:chOff x="1" y="590657"/>
            <a:chExt cx="10083800" cy="6363970"/>
          </a:xfrm>
        </p:grpSpPr>
        <p:sp>
          <p:nvSpPr>
            <p:cNvPr id="4" name="object 4"/>
            <p:cNvSpPr/>
            <p:nvPr/>
          </p:nvSpPr>
          <p:spPr>
            <a:xfrm>
              <a:off x="610816" y="598595"/>
              <a:ext cx="8866505" cy="6348095"/>
            </a:xfrm>
            <a:custGeom>
              <a:avLst/>
              <a:gdLst/>
              <a:ahLst/>
              <a:cxnLst/>
              <a:rect l="l" t="t" r="r" b="b"/>
              <a:pathLst>
                <a:path w="8866505" h="6348095">
                  <a:moveTo>
                    <a:pt x="0" y="0"/>
                  </a:moveTo>
                  <a:lnTo>
                    <a:pt x="8866086" y="0"/>
                  </a:lnTo>
                  <a:lnTo>
                    <a:pt x="8866086" y="6348021"/>
                  </a:lnTo>
                  <a:lnTo>
                    <a:pt x="0" y="6348021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3449967"/>
              <a:ext cx="756285" cy="6687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6852" y="3449967"/>
              <a:ext cx="746947" cy="6687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9308" y="3188677"/>
              <a:ext cx="6237681" cy="338796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14546" y="3183914"/>
              <a:ext cx="6247765" cy="3397885"/>
            </a:xfrm>
            <a:custGeom>
              <a:avLst/>
              <a:gdLst/>
              <a:ahLst/>
              <a:cxnLst/>
              <a:rect l="l" t="t" r="r" b="b"/>
              <a:pathLst>
                <a:path w="6247765" h="3397884">
                  <a:moveTo>
                    <a:pt x="0" y="0"/>
                  </a:moveTo>
                  <a:lnTo>
                    <a:pt x="6247206" y="0"/>
                  </a:lnTo>
                  <a:lnTo>
                    <a:pt x="6247206" y="3397495"/>
                  </a:lnTo>
                  <a:lnTo>
                    <a:pt x="0" y="339749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54418" y="697483"/>
            <a:ext cx="3181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Times New Roman"/>
                <a:cs typeface="Times New Roman"/>
              </a:rPr>
              <a:t>EUPHEMISMS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3706" y="1801875"/>
            <a:ext cx="7392034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spc="-80" dirty="0">
                <a:latin typeface="Times New Roman"/>
                <a:cs typeface="Times New Roman"/>
              </a:rPr>
              <a:t>Words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phrases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talk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indirectly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about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something </a:t>
            </a:r>
            <a:r>
              <a:rPr sz="2800" spc="-40" dirty="0">
                <a:latin typeface="Times New Roman"/>
                <a:cs typeface="Times New Roman"/>
              </a:rPr>
              <a:t>unpleasant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offensive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are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called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euphemisms.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61975" y="4374905"/>
            <a:ext cx="2080895" cy="1441450"/>
            <a:chOff x="861975" y="4374905"/>
            <a:chExt cx="2080895" cy="144145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500" y="4384430"/>
              <a:ext cx="2061222" cy="14222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6737" y="4379667"/>
              <a:ext cx="2071370" cy="1431925"/>
            </a:xfrm>
            <a:custGeom>
              <a:avLst/>
              <a:gdLst/>
              <a:ahLst/>
              <a:cxnLst/>
              <a:rect l="l" t="t" r="r" b="b"/>
              <a:pathLst>
                <a:path w="2071370" h="1431925">
                  <a:moveTo>
                    <a:pt x="0" y="0"/>
                  </a:moveTo>
                  <a:lnTo>
                    <a:pt x="2070748" y="0"/>
                  </a:lnTo>
                  <a:lnTo>
                    <a:pt x="2070748" y="1431769"/>
                  </a:lnTo>
                  <a:lnTo>
                    <a:pt x="0" y="143176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5615" y="789940"/>
            <a:ext cx="3846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DOUBLESPEAK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  <a:tab pos="5716905" algn="l"/>
              </a:tabLst>
            </a:pPr>
            <a:r>
              <a:rPr spc="-30" dirty="0"/>
              <a:t>distorts,</a:t>
            </a:r>
            <a:r>
              <a:rPr spc="-110" dirty="0"/>
              <a:t> </a:t>
            </a:r>
            <a:r>
              <a:rPr spc="-55" dirty="0"/>
              <a:t>changes</a:t>
            </a:r>
            <a:r>
              <a:rPr spc="-114" dirty="0"/>
              <a:t> </a:t>
            </a:r>
            <a:r>
              <a:rPr dirty="0"/>
              <a:t>the</a:t>
            </a:r>
            <a:r>
              <a:rPr spc="-110" dirty="0"/>
              <a:t> </a:t>
            </a:r>
            <a:r>
              <a:rPr spc="-55" dirty="0"/>
              <a:t>meaning</a:t>
            </a:r>
            <a:r>
              <a:rPr spc="-110" dirty="0"/>
              <a:t> </a:t>
            </a:r>
            <a:r>
              <a:rPr spc="-25" dirty="0"/>
              <a:t>of</a:t>
            </a:r>
            <a:r>
              <a:rPr dirty="0"/>
              <a:t>	</a:t>
            </a:r>
            <a:r>
              <a:rPr spc="-10" dirty="0"/>
              <a:t>words.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350"/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  <a:tab pos="3951604" algn="l"/>
              </a:tabLst>
            </a:pPr>
            <a:r>
              <a:rPr spc="-140" dirty="0"/>
              <a:t>may</a:t>
            </a:r>
            <a:r>
              <a:rPr spc="-35" dirty="0"/>
              <a:t> </a:t>
            </a:r>
            <a:r>
              <a:rPr spc="-55" dirty="0"/>
              <a:t>take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form</a:t>
            </a:r>
            <a:r>
              <a:rPr spc="-40" dirty="0"/>
              <a:t> </a:t>
            </a:r>
            <a:r>
              <a:rPr spc="-25" dirty="0"/>
              <a:t>of</a:t>
            </a:r>
            <a:r>
              <a:rPr dirty="0"/>
              <a:t>	</a:t>
            </a:r>
            <a:r>
              <a:rPr spc="-45" dirty="0"/>
              <a:t>euphemisms</a:t>
            </a:r>
            <a:r>
              <a:rPr spc="-125" dirty="0"/>
              <a:t> </a:t>
            </a:r>
            <a:r>
              <a:rPr spc="-70" dirty="0"/>
              <a:t>(remember?)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3350"/>
          </a:p>
          <a:p>
            <a:pPr marL="469265" marR="298450" indent="-456565">
              <a:lnSpc>
                <a:spcPct val="100299"/>
              </a:lnSpc>
              <a:buFont typeface="Arial"/>
              <a:buChar char="•"/>
              <a:tabLst>
                <a:tab pos="469265" algn="l"/>
                <a:tab pos="469900" algn="l"/>
                <a:tab pos="6013450" algn="l"/>
              </a:tabLst>
            </a:pPr>
            <a:r>
              <a:rPr spc="-140" dirty="0"/>
              <a:t>may</a:t>
            </a:r>
            <a:r>
              <a:rPr spc="-60" dirty="0"/>
              <a:t> </a:t>
            </a:r>
            <a:r>
              <a:rPr spc="-50" dirty="0"/>
              <a:t>also</a:t>
            </a:r>
            <a:r>
              <a:rPr spc="-90" dirty="0"/>
              <a:t> </a:t>
            </a:r>
            <a:r>
              <a:rPr spc="-20" dirty="0"/>
              <a:t>refer</a:t>
            </a:r>
            <a:r>
              <a:rPr spc="-75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spc="-35" dirty="0"/>
              <a:t>intentional</a:t>
            </a:r>
            <a:r>
              <a:rPr spc="-75" dirty="0"/>
              <a:t> </a:t>
            </a:r>
            <a:r>
              <a:rPr spc="-95" dirty="0"/>
              <a:t>ambiguity</a:t>
            </a:r>
            <a:r>
              <a:rPr spc="-70" dirty="0"/>
              <a:t> </a:t>
            </a:r>
            <a:r>
              <a:rPr spc="-25" dirty="0"/>
              <a:t>in </a:t>
            </a:r>
            <a:r>
              <a:rPr spc="-95" dirty="0"/>
              <a:t>language</a:t>
            </a:r>
            <a:r>
              <a:rPr spc="-40" dirty="0"/>
              <a:t> </a:t>
            </a:r>
            <a:r>
              <a:rPr dirty="0"/>
              <a:t>or</a:t>
            </a:r>
            <a:r>
              <a:rPr spc="-4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-70" dirty="0"/>
              <a:t>actual</a:t>
            </a:r>
            <a:r>
              <a:rPr spc="-35" dirty="0"/>
              <a:t> </a:t>
            </a:r>
            <a:r>
              <a:rPr spc="-65" dirty="0"/>
              <a:t>inversions</a:t>
            </a:r>
            <a:r>
              <a:rPr spc="-45" dirty="0"/>
              <a:t> </a:t>
            </a:r>
            <a:r>
              <a:rPr spc="-25" dirty="0"/>
              <a:t>of</a:t>
            </a:r>
            <a:r>
              <a:rPr dirty="0"/>
              <a:t>	</a:t>
            </a:r>
            <a:r>
              <a:rPr spc="-55" dirty="0"/>
              <a:t>meaning</a:t>
            </a:r>
            <a:r>
              <a:rPr spc="-140" dirty="0"/>
              <a:t> </a:t>
            </a:r>
            <a:r>
              <a:rPr spc="270" dirty="0"/>
              <a:t>= </a:t>
            </a:r>
            <a:r>
              <a:rPr spc="-70" dirty="0"/>
              <a:t>political</a:t>
            </a:r>
            <a:r>
              <a:rPr spc="-130" dirty="0"/>
              <a:t> </a:t>
            </a:r>
            <a:r>
              <a:rPr spc="-10" dirty="0"/>
              <a:t>language.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spAutoFit/>
          </a:bodyPr>
          <a:lstStyle/>
          <a:p>
            <a:pPr marL="1035050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"Politics</a:t>
            </a:r>
            <a:r>
              <a:rPr sz="3200" i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3200" i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3200" i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English</a:t>
            </a:r>
            <a:r>
              <a:rPr sz="3200" i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Language"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9032" y="2412492"/>
            <a:ext cx="7491095" cy="39147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180975" indent="255904" algn="just">
              <a:lnSpc>
                <a:spcPts val="3790"/>
              </a:lnSpc>
              <a:spcBef>
                <a:spcPts val="265"/>
              </a:spcBef>
              <a:buFont typeface="Arial"/>
              <a:buChar char="•"/>
              <a:tabLst>
                <a:tab pos="268605" algn="l"/>
              </a:tabLst>
            </a:pPr>
            <a:r>
              <a:rPr sz="3200" spc="-80" dirty="0">
                <a:latin typeface="Times New Roman"/>
                <a:cs typeface="Times New Roman"/>
              </a:rPr>
              <a:t>criticised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written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English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his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time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and </a:t>
            </a:r>
            <a:r>
              <a:rPr sz="3200" spc="-85" dirty="0">
                <a:latin typeface="Times New Roman"/>
                <a:cs typeface="Times New Roman"/>
              </a:rPr>
              <a:t>examines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connection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between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politics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and </a:t>
            </a:r>
            <a:r>
              <a:rPr sz="3200" spc="-10" dirty="0">
                <a:latin typeface="Times New Roman"/>
                <a:cs typeface="Times New Roman"/>
              </a:rPr>
              <a:t>language.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12700" marR="5080" indent="244475">
              <a:lnSpc>
                <a:spcPct val="99800"/>
              </a:lnSpc>
              <a:buFont typeface="Arial"/>
              <a:buChar char="•"/>
              <a:tabLst>
                <a:tab pos="257175" algn="l"/>
                <a:tab pos="4340225" algn="l"/>
              </a:tabLst>
            </a:pPr>
            <a:r>
              <a:rPr sz="3200" spc="-70" dirty="0">
                <a:latin typeface="Times New Roman"/>
                <a:cs typeface="Times New Roman"/>
              </a:rPr>
              <a:t>political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95" dirty="0">
                <a:latin typeface="Times New Roman"/>
                <a:cs typeface="Times New Roman"/>
              </a:rPr>
              <a:t>language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"</a:t>
            </a:r>
            <a:r>
              <a:rPr sz="3200" b="1" dirty="0">
                <a:latin typeface="Times New Roman"/>
                <a:cs typeface="Times New Roman"/>
              </a:rPr>
              <a:t>is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designed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to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make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lies </a:t>
            </a:r>
            <a:r>
              <a:rPr sz="3200" b="1" dirty="0">
                <a:latin typeface="Times New Roman"/>
                <a:cs typeface="Times New Roman"/>
              </a:rPr>
              <a:t>sound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70" dirty="0">
                <a:latin typeface="Times New Roman"/>
                <a:cs typeface="Times New Roman"/>
              </a:rPr>
              <a:t>truthful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and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85" dirty="0">
                <a:latin typeface="Times New Roman"/>
                <a:cs typeface="Times New Roman"/>
              </a:rPr>
              <a:t>murder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respectable,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and </a:t>
            </a:r>
            <a:r>
              <a:rPr sz="3200" b="1" dirty="0">
                <a:latin typeface="Times New Roman"/>
                <a:cs typeface="Times New Roman"/>
              </a:rPr>
              <a:t>to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give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30" dirty="0">
                <a:latin typeface="Times New Roman"/>
                <a:cs typeface="Times New Roman"/>
              </a:rPr>
              <a:t>appearance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of</a:t>
            </a:r>
            <a:r>
              <a:rPr sz="3200" b="1" dirty="0">
                <a:latin typeface="Times New Roman"/>
                <a:cs typeface="Times New Roman"/>
              </a:rPr>
              <a:t>	solidity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to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pure </a:t>
            </a:r>
            <a:r>
              <a:rPr sz="3200" b="1" spc="-10" dirty="0">
                <a:latin typeface="Times New Roman"/>
                <a:cs typeface="Times New Roman"/>
              </a:rPr>
              <a:t>wind</a:t>
            </a:r>
            <a:r>
              <a:rPr sz="3200" spc="-10" dirty="0">
                <a:latin typeface="Times New Roman"/>
                <a:cs typeface="Times New Roman"/>
              </a:rPr>
              <a:t>".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5615" y="789940"/>
            <a:ext cx="3846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DOUBLESPEAK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39529" y="1653020"/>
            <a:ext cx="4220210" cy="5145405"/>
            <a:chOff x="3039529" y="1653020"/>
            <a:chExt cx="4220210" cy="51454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9054" y="1662545"/>
              <a:ext cx="4200828" cy="51261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4291" y="1657783"/>
              <a:ext cx="4210685" cy="5135880"/>
            </a:xfrm>
            <a:custGeom>
              <a:avLst/>
              <a:gdLst/>
              <a:ahLst/>
              <a:cxnLst/>
              <a:rect l="l" t="t" r="r" b="b"/>
              <a:pathLst>
                <a:path w="4210684" h="5135880">
                  <a:moveTo>
                    <a:pt x="0" y="0"/>
                  </a:moveTo>
                  <a:lnTo>
                    <a:pt x="4210354" y="0"/>
                  </a:lnTo>
                  <a:lnTo>
                    <a:pt x="4210354" y="5135708"/>
                  </a:lnTo>
                  <a:lnTo>
                    <a:pt x="0" y="51357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894</Words>
  <Application>Microsoft Macintosh PowerPoint</Application>
  <PresentationFormat>Personalizzato</PresentationFormat>
  <Paragraphs>108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TimesNewRomanPS-BoldItalicMT</vt:lpstr>
      <vt:lpstr>Office Theme</vt:lpstr>
      <vt:lpstr>Lingua e traduzione inglese I - Mod. A "lingua e cultura"</vt:lpstr>
      <vt:lpstr>THE STRUCTURE OF THE LEXICON MORE ON Ch. 11</vt:lpstr>
      <vt:lpstr>TECHNICAL WORDS/JARGON</vt:lpstr>
      <vt:lpstr>PLAIN ENGLISH</vt:lpstr>
      <vt:lpstr>DOUBLESPEAK</vt:lpstr>
      <vt:lpstr>Presentazione standard di PowerPoint</vt:lpstr>
      <vt:lpstr>DOUBLESPEAK</vt:lpstr>
      <vt:lpstr>"Politics and the English Language"</vt:lpstr>
      <vt:lpstr>DOUBLESPEAK</vt:lpstr>
      <vt:lpstr>DOUBLESPEAK</vt:lpstr>
      <vt:lpstr>POLITICAL CORRECTNESS</vt:lpstr>
      <vt:lpstr>POLITICAL CORRECTNESS</vt:lpstr>
      <vt:lpstr>LANGUAGE-BASED STEREOTYPES</vt:lpstr>
      <vt:lpstr>SLOGANS IN ADVERTISING</vt:lpstr>
      <vt:lpstr>SLOGANS IN ADVERTISING</vt:lpstr>
      <vt:lpstr>THE DYING AND DEAD LEXICON</vt:lpstr>
      <vt:lpstr>THE DYING AND DEAD LEXICON</vt:lpstr>
      <vt:lpstr>NEW WAYS OF STUDYING ENGLISH Ch. 24</vt:lpstr>
      <vt:lpstr>Presentazione standard di PowerPoint</vt:lpstr>
      <vt:lpstr>HOW LANGUAGE WORKS IN REAL LIFE</vt:lpstr>
      <vt:lpstr>When you make a collection of language data in this way, it’s called a CORPUS.</vt:lpstr>
      <vt:lpstr>WHAT IS A CORPUS (= body)?</vt:lpstr>
      <vt:lpstr>An example? the British National Corpus</vt:lpstr>
      <vt:lpstr>British National Corpus</vt:lpstr>
      <vt:lpstr>Why and how is the BNC useful to learn English (and to become professional translators)?</vt:lpstr>
      <vt:lpstr>“We have to keep an eye</vt:lpstr>
      <vt:lpstr>“keep an eye on” = ?</vt:lpstr>
      <vt:lpstr>Presentazione standard di PowerPoint</vt:lpstr>
      <vt:lpstr>to watch someone or something or stay informed about the person’s behavior, esp. to keep someone out of trouble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e traduzione inglese I - Mod. A "lingua e cultura"</dc:title>
  <cp:lastModifiedBy>Microsoft Office User</cp:lastModifiedBy>
  <cp:revision>1</cp:revision>
  <dcterms:created xsi:type="dcterms:W3CDTF">2022-11-27T11:15:52Z</dcterms:created>
  <dcterms:modified xsi:type="dcterms:W3CDTF">2022-11-27T11:17:23Z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2021-12-07T00:00:00Z</vt:filetime>
  </property>
  <property fmtid="{D5CDD505-2E9C-101B-9397-08002B2CF9AE}" pid="3" name="LastSaved">
    <vt:filetime>2022-11-27T00:00:00Z</vt:filetime>
  </property>
  <property fmtid="{D5CDD505-2E9C-101B-9397-08002B2CF9AE}" pid="4" name="Producer">
    <vt:lpwstr>macOS Versione 12.5.1 (Build 21G83) Quartz PDFContext, AppendMode 1.1</vt:lpwstr>
  </property>
</Properties>
</file>