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218846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2186305"/>
          </a:xfrm>
          <a:custGeom>
            <a:avLst/>
            <a:gdLst/>
            <a:ahLst/>
            <a:cxnLst/>
            <a:rect l="l" t="t" r="r" b="b"/>
            <a:pathLst>
              <a:path w="9144000" h="2186305">
                <a:moveTo>
                  <a:pt x="9144000" y="0"/>
                </a:moveTo>
                <a:lnTo>
                  <a:pt x="0" y="0"/>
                </a:lnTo>
                <a:lnTo>
                  <a:pt x="0" y="1887538"/>
                </a:lnTo>
                <a:lnTo>
                  <a:pt x="1497012" y="1887538"/>
                </a:lnTo>
                <a:lnTo>
                  <a:pt x="1782762" y="2173288"/>
                </a:lnTo>
                <a:lnTo>
                  <a:pt x="1789112" y="2176463"/>
                </a:lnTo>
                <a:lnTo>
                  <a:pt x="1798637" y="2181226"/>
                </a:lnTo>
                <a:lnTo>
                  <a:pt x="1808162" y="2185988"/>
                </a:lnTo>
                <a:lnTo>
                  <a:pt x="1816100" y="2185988"/>
                </a:lnTo>
                <a:lnTo>
                  <a:pt x="1825625" y="2185988"/>
                </a:lnTo>
                <a:lnTo>
                  <a:pt x="1833562" y="2181226"/>
                </a:lnTo>
                <a:lnTo>
                  <a:pt x="1843087" y="2176463"/>
                </a:lnTo>
                <a:lnTo>
                  <a:pt x="1849437" y="2173288"/>
                </a:lnTo>
                <a:lnTo>
                  <a:pt x="2135188" y="1887538"/>
                </a:lnTo>
                <a:lnTo>
                  <a:pt x="9144000" y="1887538"/>
                </a:lnTo>
                <a:lnTo>
                  <a:pt x="9144000" y="0"/>
                </a:lnTo>
                <a:close/>
              </a:path>
            </a:pathLst>
          </a:custGeom>
          <a:ln w="9525">
            <a:solidFill>
              <a:srgbClr val="00C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8736" y="249427"/>
            <a:ext cx="6759575" cy="1132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0771" y="2814828"/>
            <a:ext cx="8274684" cy="3274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rive.google.com/drive/folders/1Ek5uejEZcirReUZnmZub2wJH4SRt1FMz?usp=share_link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Ek5uejEZcirReUZnmZub2wJH4SRt1FMz?usp=share_lin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3124200"/>
            <a:ext cx="3084576" cy="1548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1" y="3358388"/>
            <a:ext cx="899160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5400" dirty="0"/>
              <a:t>PRESENTATIONS </a:t>
            </a:r>
            <a:br>
              <a:rPr lang="it-IT" sz="5400" dirty="0"/>
            </a:br>
            <a:r>
              <a:rPr lang="it-IT" sz="5400" dirty="0"/>
              <a:t>- </a:t>
            </a:r>
            <a:br>
              <a:rPr lang="it-IT" sz="5400" dirty="0"/>
            </a:br>
            <a:r>
              <a:rPr lang="it-IT" sz="5400" dirty="0"/>
              <a:t>GUIDELINES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0072" y="557783"/>
            <a:ext cx="4943856" cy="11704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396" rIns="0" bIns="0" rtlCol="0">
            <a:spAutoFit/>
          </a:bodyPr>
          <a:lstStyle/>
          <a:p>
            <a:pPr marL="1569085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Further</a:t>
            </a:r>
            <a:r>
              <a:rPr spc="-125" dirty="0"/>
              <a:t> </a:t>
            </a:r>
            <a:r>
              <a:rPr spc="85" dirty="0"/>
              <a:t>examples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76773" y="2822418"/>
            <a:ext cx="7494270" cy="2925445"/>
            <a:chOff x="1176773" y="2822418"/>
            <a:chExt cx="7494270" cy="29254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3923" y="2879568"/>
              <a:ext cx="7379928" cy="281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05348" y="2850993"/>
              <a:ext cx="7437120" cy="2868295"/>
            </a:xfrm>
            <a:custGeom>
              <a:avLst/>
              <a:gdLst/>
              <a:ahLst/>
              <a:cxnLst/>
              <a:rect l="l" t="t" r="r" b="b"/>
              <a:pathLst>
                <a:path w="7437120" h="2868295">
                  <a:moveTo>
                    <a:pt x="0" y="0"/>
                  </a:moveTo>
                  <a:lnTo>
                    <a:pt x="7437079" y="0"/>
                  </a:lnTo>
                  <a:lnTo>
                    <a:pt x="7437079" y="2867688"/>
                  </a:lnTo>
                  <a:lnTo>
                    <a:pt x="0" y="2867688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C6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209" y="554227"/>
            <a:ext cx="841629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400" b="1" dirty="0">
                <a:latin typeface="Arial"/>
                <a:cs typeface="Arial"/>
              </a:rPr>
              <a:t>Seguendo</a:t>
            </a:r>
            <a:r>
              <a:rPr sz="2400" b="1" spc="-30" dirty="0">
                <a:latin typeface="Arial"/>
                <a:cs typeface="Arial"/>
              </a:rPr>
              <a:t>  </a:t>
            </a:r>
            <a:r>
              <a:rPr sz="2400" b="1" dirty="0">
                <a:latin typeface="Arial"/>
                <a:cs typeface="Arial"/>
              </a:rPr>
              <a:t>il</a:t>
            </a:r>
            <a:r>
              <a:rPr sz="2400" b="1" spc="-30" dirty="0">
                <a:latin typeface="Arial"/>
                <a:cs typeface="Arial"/>
              </a:rPr>
              <a:t>  </a:t>
            </a:r>
            <a:r>
              <a:rPr sz="2400" b="1" dirty="0">
                <a:latin typeface="Arial"/>
                <a:cs typeface="Arial"/>
                <a:hlinkClick r:id="rId2"/>
              </a:rPr>
              <a:t>libro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30" dirty="0">
                <a:latin typeface="Arial"/>
                <a:cs typeface="Arial"/>
              </a:rPr>
              <a:t>  </a:t>
            </a:r>
            <a:r>
              <a:rPr sz="2400" b="1" spc="60" dirty="0">
                <a:latin typeface="Arial"/>
                <a:cs typeface="Arial"/>
              </a:rPr>
              <a:t>preparare</a:t>
            </a:r>
            <a:r>
              <a:rPr sz="2400" b="1" spc="-35" dirty="0">
                <a:latin typeface="Arial"/>
                <a:cs typeface="Arial"/>
              </a:rPr>
              <a:t>  </a:t>
            </a:r>
            <a:r>
              <a:rPr sz="2400" b="1" spc="50" dirty="0">
                <a:latin typeface="Arial"/>
                <a:cs typeface="Arial"/>
              </a:rPr>
              <a:t>una</a:t>
            </a:r>
            <a:r>
              <a:rPr sz="2400" b="1" spc="-30" dirty="0">
                <a:latin typeface="Arial"/>
                <a:cs typeface="Arial"/>
              </a:rPr>
              <a:t>  </a:t>
            </a:r>
            <a:r>
              <a:rPr sz="2400" b="1" dirty="0">
                <a:latin typeface="Arial"/>
                <a:cs typeface="Arial"/>
              </a:rPr>
              <a:t>presentazione</a:t>
            </a:r>
            <a:r>
              <a:rPr sz="2400" b="1" spc="-25" dirty="0">
                <a:latin typeface="Arial"/>
                <a:cs typeface="Arial"/>
              </a:rPr>
              <a:t>  </a:t>
            </a:r>
            <a:r>
              <a:rPr sz="2400" b="1" spc="-10" dirty="0">
                <a:latin typeface="Arial"/>
                <a:cs typeface="Arial"/>
              </a:rPr>
              <a:t>Power </a:t>
            </a:r>
            <a:r>
              <a:rPr sz="2400" b="1" spc="-25" dirty="0">
                <a:latin typeface="Arial"/>
                <a:cs typeface="Arial"/>
              </a:rPr>
              <a:t>Point</a:t>
            </a:r>
            <a:r>
              <a:rPr sz="2400" b="1" spc="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LINGUA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b="1" spc="-175" dirty="0">
                <a:latin typeface="Arial"/>
                <a:cs typeface="Arial"/>
              </a:rPr>
              <a:t>INGLESE</a:t>
            </a:r>
            <a:r>
              <a:rPr sz="2400" b="1" spc="90" dirty="0">
                <a:latin typeface="Arial"/>
                <a:cs typeface="Arial"/>
              </a:rPr>
              <a:t> </a:t>
            </a:r>
            <a:r>
              <a:rPr sz="2400" b="1" spc="120" dirty="0">
                <a:latin typeface="Arial"/>
                <a:cs typeface="Arial"/>
              </a:rPr>
              <a:t>che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spc="-95" dirty="0">
                <a:latin typeface="Arial"/>
                <a:cs typeface="Arial"/>
              </a:rPr>
              <a:t>illustri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gli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argomenti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relativi </a:t>
            </a:r>
            <a:r>
              <a:rPr sz="2400" b="1" spc="70" dirty="0">
                <a:latin typeface="Arial"/>
                <a:cs typeface="Arial"/>
              </a:rPr>
              <a:t>al</a:t>
            </a:r>
            <a:r>
              <a:rPr sz="2400" b="1" spc="254" dirty="0">
                <a:latin typeface="Arial"/>
                <a:cs typeface="Arial"/>
              </a:rPr>
              <a:t>  </a:t>
            </a:r>
            <a:r>
              <a:rPr sz="2400" b="1" spc="50" dirty="0" err="1">
                <a:latin typeface="Arial"/>
                <a:cs typeface="Arial"/>
              </a:rPr>
              <a:t>capitolo</a:t>
            </a:r>
            <a:r>
              <a:rPr sz="2400" b="1" spc="265" dirty="0">
                <a:latin typeface="Arial"/>
                <a:cs typeface="Arial"/>
              </a:rPr>
              <a:t>  </a:t>
            </a:r>
            <a:r>
              <a:rPr lang="it-IT" sz="2400" b="1" spc="265" dirty="0">
                <a:latin typeface="Arial"/>
                <a:cs typeface="Arial"/>
              </a:rPr>
              <a:t>X </a:t>
            </a:r>
            <a:r>
              <a:rPr sz="2400" b="1" dirty="0">
                <a:latin typeface="Arial"/>
                <a:cs typeface="Arial"/>
              </a:rPr>
              <a:t>di</a:t>
            </a:r>
            <a:r>
              <a:rPr sz="2400" b="1" spc="260" dirty="0">
                <a:latin typeface="Arial"/>
                <a:cs typeface="Arial"/>
              </a:rPr>
              <a:t>  </a:t>
            </a:r>
            <a:r>
              <a:rPr sz="2400" b="1" i="1" spc="-25" dirty="0">
                <a:latin typeface="Arial-BoldItalicMT"/>
                <a:cs typeface="Arial-BoldItalicMT"/>
              </a:rPr>
              <a:t>The </a:t>
            </a:r>
            <a:r>
              <a:rPr sz="2400" b="1" i="1" spc="75" dirty="0">
                <a:latin typeface="Arial-BoldItalicMT"/>
                <a:cs typeface="Arial-BoldItalicMT"/>
              </a:rPr>
              <a:t>Cambridge</a:t>
            </a:r>
            <a:r>
              <a:rPr sz="2400" b="1" i="1" spc="-5" dirty="0">
                <a:latin typeface="Arial-BoldItalicMT"/>
                <a:cs typeface="Arial-BoldItalicMT"/>
              </a:rPr>
              <a:t>  </a:t>
            </a:r>
            <a:r>
              <a:rPr sz="2400" b="1" i="1" dirty="0">
                <a:latin typeface="Arial-BoldItalicMT"/>
                <a:cs typeface="Arial-BoldItalicMT"/>
              </a:rPr>
              <a:t>Encyclopedia</a:t>
            </a:r>
            <a:r>
              <a:rPr sz="2400" b="1" i="1" spc="-5" dirty="0">
                <a:latin typeface="Arial-BoldItalicMT"/>
                <a:cs typeface="Arial-BoldItalicMT"/>
              </a:rPr>
              <a:t>  </a:t>
            </a:r>
            <a:r>
              <a:rPr sz="2400" b="1" i="1" dirty="0">
                <a:latin typeface="Arial-BoldItalicMT"/>
                <a:cs typeface="Arial-BoldItalicMT"/>
              </a:rPr>
              <a:t>of  the</a:t>
            </a:r>
            <a:r>
              <a:rPr sz="2400" b="1" i="1" spc="-5" dirty="0">
                <a:latin typeface="Arial-BoldItalicMT"/>
                <a:cs typeface="Arial-BoldItalicMT"/>
              </a:rPr>
              <a:t>  </a:t>
            </a:r>
            <a:r>
              <a:rPr sz="2400" b="1" i="1" dirty="0">
                <a:latin typeface="Arial-BoldItalicMT"/>
                <a:cs typeface="Arial-BoldItalicMT"/>
              </a:rPr>
              <a:t>English</a:t>
            </a:r>
            <a:r>
              <a:rPr sz="2400" b="1" i="1" spc="-5" dirty="0">
                <a:latin typeface="Arial-BoldItalicMT"/>
                <a:cs typeface="Arial-BoldItalicMT"/>
              </a:rPr>
              <a:t>  </a:t>
            </a:r>
            <a:r>
              <a:rPr sz="2400" b="1" i="1" spc="45" dirty="0">
                <a:latin typeface="Arial-BoldItalicMT"/>
                <a:cs typeface="Arial-BoldItalicMT"/>
              </a:rPr>
              <a:t>Language</a:t>
            </a:r>
            <a:r>
              <a:rPr lang="it-IT" sz="2400" b="1" i="1" spc="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affrontando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seguenti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punti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(tutti!)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Arial"/>
              <a:cs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71C738-EB3C-4FCE-1FEF-B80278FEF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7772400" cy="1734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404" y="914400"/>
            <a:ext cx="8427191" cy="2912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000" b="1" spc="-25" dirty="0">
                <a:latin typeface="Arial"/>
                <a:cs typeface="Arial"/>
              </a:rPr>
              <a:t>La </a:t>
            </a:r>
            <a:r>
              <a:rPr sz="2000" b="1" dirty="0">
                <a:latin typeface="Arial"/>
                <a:cs typeface="Arial"/>
              </a:rPr>
              <a:t>presentazione</a:t>
            </a:r>
            <a:r>
              <a:rPr sz="2000" b="1" spc="39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dovrà</a:t>
            </a:r>
            <a:r>
              <a:rPr sz="2000" b="1" spc="39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essere</a:t>
            </a:r>
            <a:r>
              <a:rPr sz="2000" b="1" spc="39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390" dirty="0">
                <a:latin typeface="Arial"/>
                <a:cs typeface="Arial"/>
              </a:rPr>
              <a:t>    </a:t>
            </a:r>
            <a:r>
              <a:rPr sz="2000" b="1" spc="65" dirty="0">
                <a:latin typeface="Arial"/>
                <a:cs typeface="Arial"/>
              </a:rPr>
              <a:t>grado</a:t>
            </a:r>
            <a:r>
              <a:rPr sz="2000" b="1" spc="39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di</a:t>
            </a:r>
            <a:r>
              <a:rPr sz="2000" b="1" spc="390" dirty="0">
                <a:latin typeface="Arial"/>
                <a:cs typeface="Arial"/>
              </a:rPr>
              <a:t>  </a:t>
            </a:r>
            <a:r>
              <a:rPr sz="2000" b="1" spc="-10" dirty="0">
                <a:latin typeface="Arial"/>
                <a:cs typeface="Arial"/>
              </a:rPr>
              <a:t>guidarvi nell’esposizione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spc="70" dirty="0">
                <a:latin typeface="Arial"/>
                <a:cs typeface="Arial"/>
              </a:rPr>
              <a:t>dei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contenuti,</a:t>
            </a:r>
            <a:r>
              <a:rPr sz="2000" b="1" spc="90" dirty="0">
                <a:latin typeface="Arial"/>
                <a:cs typeface="Arial"/>
              </a:rPr>
              <a:t> </a:t>
            </a:r>
            <a:r>
              <a:rPr sz="2000" b="1" spc="130" dirty="0">
                <a:latin typeface="Arial"/>
                <a:cs typeface="Arial"/>
              </a:rPr>
              <a:t>come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doveste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spc="-70" dirty="0">
                <a:latin typeface="Arial"/>
                <a:cs typeface="Arial"/>
              </a:rPr>
              <a:t>illustrarli </a:t>
            </a:r>
            <a:r>
              <a:rPr sz="2000" b="1" spc="180" dirty="0">
                <a:latin typeface="Arial"/>
                <a:cs typeface="Arial"/>
              </a:rPr>
              <a:t>ad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una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classe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studenti.</a:t>
            </a:r>
            <a:r>
              <a:rPr sz="2000" b="1" spc="-45" dirty="0">
                <a:latin typeface="Arial"/>
                <a:cs typeface="Arial"/>
              </a:rPr>
              <a:t> </a:t>
            </a:r>
            <a:endParaRPr lang="it-IT" sz="2000" b="1" spc="-45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000" b="1" spc="-45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000" b="1" dirty="0" err="1">
                <a:latin typeface="Arial"/>
                <a:cs typeface="Arial"/>
              </a:rPr>
              <a:t>Oltre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70" dirty="0">
                <a:latin typeface="Arial"/>
                <a:cs typeface="Arial"/>
              </a:rPr>
              <a:t>al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file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Point,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quindi, </a:t>
            </a:r>
            <a:r>
              <a:rPr sz="2000" b="1" spc="45" dirty="0">
                <a:latin typeface="Arial"/>
                <a:cs typeface="Arial"/>
              </a:rPr>
              <a:t>dovrete</a:t>
            </a:r>
            <a:r>
              <a:rPr sz="2000" b="1" spc="530" dirty="0">
                <a:latin typeface="Arial"/>
                <a:cs typeface="Arial"/>
              </a:rPr>
              <a:t> </a:t>
            </a:r>
            <a:r>
              <a:rPr sz="2000" b="1" spc="60" dirty="0">
                <a:latin typeface="Arial"/>
                <a:cs typeface="Arial"/>
              </a:rPr>
              <a:t>preparare</a:t>
            </a:r>
            <a:r>
              <a:rPr sz="2000" b="1" spc="5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degli</a:t>
            </a:r>
            <a:r>
              <a:rPr sz="2000" b="1" spc="5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appunti</a:t>
            </a:r>
            <a:r>
              <a:rPr sz="2000" b="1" spc="5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(su</a:t>
            </a:r>
            <a:r>
              <a:rPr sz="2000" b="1" spc="530" dirty="0">
                <a:latin typeface="Arial"/>
                <a:cs typeface="Arial"/>
              </a:rPr>
              <a:t> </a:t>
            </a:r>
            <a:r>
              <a:rPr sz="2000" b="1" spc="65" dirty="0">
                <a:latin typeface="Arial"/>
                <a:cs typeface="Arial"/>
              </a:rPr>
              <a:t>carta/su</a:t>
            </a:r>
            <a:r>
              <a:rPr sz="2000" b="1" spc="5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5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file</a:t>
            </a:r>
            <a:r>
              <a:rPr sz="2000" b="1" spc="535" dirty="0">
                <a:latin typeface="Arial"/>
                <a:cs typeface="Arial"/>
              </a:rPr>
              <a:t> </a:t>
            </a:r>
            <a:r>
              <a:rPr sz="2000" b="1" spc="190" dirty="0">
                <a:latin typeface="Arial"/>
                <a:cs typeface="Arial"/>
              </a:rPr>
              <a:t>a </a:t>
            </a:r>
            <a:r>
              <a:rPr sz="2000" b="1" spc="60" dirty="0">
                <a:latin typeface="Arial"/>
                <a:cs typeface="Arial"/>
              </a:rPr>
              <a:t>parte</a:t>
            </a:r>
            <a:r>
              <a:rPr sz="2000" b="1" spc="320" dirty="0">
                <a:latin typeface="Arial"/>
                <a:cs typeface="Arial"/>
              </a:rPr>
              <a:t>  </a:t>
            </a:r>
            <a:r>
              <a:rPr sz="2000" b="1" spc="180" dirty="0">
                <a:latin typeface="Arial"/>
                <a:cs typeface="Arial"/>
              </a:rPr>
              <a:t>da</a:t>
            </a:r>
            <a:r>
              <a:rPr sz="2000" b="1" spc="325" dirty="0">
                <a:latin typeface="Arial"/>
                <a:cs typeface="Arial"/>
              </a:rPr>
              <a:t>  </a:t>
            </a:r>
            <a:r>
              <a:rPr sz="2000" b="1" spc="65" dirty="0">
                <a:latin typeface="Arial"/>
                <a:cs typeface="Arial"/>
              </a:rPr>
              <a:t>NON</a:t>
            </a:r>
            <a:r>
              <a:rPr sz="2000" b="1" spc="320" dirty="0">
                <a:latin typeface="Arial"/>
                <a:cs typeface="Arial"/>
              </a:rPr>
              <a:t>  </a:t>
            </a:r>
            <a:r>
              <a:rPr sz="2000" b="1" spc="50" dirty="0">
                <a:latin typeface="Arial"/>
                <a:cs typeface="Arial"/>
              </a:rPr>
              <a:t>consegnare)</a:t>
            </a:r>
            <a:r>
              <a:rPr sz="2000" b="1" spc="320" dirty="0">
                <a:latin typeface="Arial"/>
                <a:cs typeface="Arial"/>
              </a:rPr>
              <a:t>  </a:t>
            </a:r>
            <a:r>
              <a:rPr sz="2000" b="1" spc="120" dirty="0">
                <a:latin typeface="Arial"/>
                <a:cs typeface="Arial"/>
              </a:rPr>
              <a:t>che</a:t>
            </a:r>
            <a:r>
              <a:rPr sz="2000" b="1" spc="32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vi</a:t>
            </a:r>
            <a:r>
              <a:rPr sz="2000" b="1" spc="320" dirty="0">
                <a:latin typeface="Arial"/>
                <a:cs typeface="Arial"/>
              </a:rPr>
              <a:t>  </a:t>
            </a:r>
            <a:r>
              <a:rPr sz="2000" b="1" spc="50" dirty="0">
                <a:latin typeface="Arial"/>
                <a:cs typeface="Arial"/>
              </a:rPr>
              <a:t>permettano</a:t>
            </a:r>
            <a:r>
              <a:rPr sz="2000" b="1" spc="320" dirty="0">
                <a:latin typeface="Arial"/>
                <a:cs typeface="Arial"/>
              </a:rPr>
              <a:t>  </a:t>
            </a:r>
            <a:r>
              <a:rPr sz="2000" b="1" spc="-25" dirty="0">
                <a:latin typeface="Arial"/>
                <a:cs typeface="Arial"/>
              </a:rPr>
              <a:t>di </a:t>
            </a:r>
            <a:r>
              <a:rPr sz="2000" b="1" dirty="0">
                <a:latin typeface="Arial"/>
                <a:cs typeface="Arial"/>
              </a:rPr>
              <a:t>“spiegare”</a:t>
            </a:r>
            <a:r>
              <a:rPr sz="2000" b="1" spc="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quanto</a:t>
            </a:r>
            <a:r>
              <a:rPr sz="2000" b="1" spc="155" dirty="0">
                <a:latin typeface="Arial"/>
                <a:cs typeface="Arial"/>
              </a:rPr>
              <a:t> </a:t>
            </a:r>
            <a:r>
              <a:rPr sz="2000" b="1" spc="-60" dirty="0">
                <a:latin typeface="Arial"/>
                <a:cs typeface="Arial"/>
              </a:rPr>
              <a:t>inserito</a:t>
            </a:r>
            <a:r>
              <a:rPr sz="2000" b="1" spc="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nelle</a:t>
            </a:r>
            <a:r>
              <a:rPr sz="2000" b="1" spc="1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slide.</a:t>
            </a:r>
            <a:endParaRPr sz="2000" dirty="0">
              <a:latin typeface="Arial"/>
              <a:cs typeface="Arial"/>
            </a:endParaRPr>
          </a:p>
          <a:p>
            <a:pPr marL="355600" marR="2250440" indent="-342900">
              <a:lnSpc>
                <a:spcPct val="197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000" b="1" spc="95" dirty="0">
                <a:latin typeface="Arial"/>
                <a:cs typeface="Arial"/>
              </a:rPr>
              <a:t>Vedere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esempio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nelle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slide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spc="120" dirty="0" err="1">
                <a:latin typeface="Arial"/>
                <a:cs typeface="Arial"/>
              </a:rPr>
              <a:t>che</a:t>
            </a:r>
            <a:r>
              <a:rPr lang="it-IT" sz="2000" b="1" spc="75" dirty="0">
                <a:latin typeface="Arial"/>
                <a:cs typeface="Arial"/>
              </a:rPr>
              <a:t> </a:t>
            </a:r>
            <a:r>
              <a:rPr sz="2000" b="1" spc="-10" dirty="0" err="1">
                <a:latin typeface="Arial"/>
                <a:cs typeface="Arial"/>
              </a:rPr>
              <a:t>seguono</a:t>
            </a:r>
            <a:r>
              <a:rPr sz="2000" b="1" spc="-10" dirty="0">
                <a:latin typeface="Arial"/>
                <a:cs typeface="Arial"/>
              </a:rPr>
              <a:t>. 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4153" y="578611"/>
            <a:ext cx="2152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solidFill>
                  <a:srgbClr val="000000"/>
                </a:solidFill>
              </a:rPr>
              <a:t>RICORDATE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DI: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04153" y="1462532"/>
            <a:ext cx="7205980" cy="477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ts val="2845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b="1" spc="-55" dirty="0" err="1">
                <a:latin typeface="Arial"/>
                <a:cs typeface="Arial"/>
              </a:rPr>
              <a:t>inserire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 err="1">
                <a:latin typeface="Arial"/>
                <a:cs typeface="Arial"/>
              </a:rPr>
              <a:t>immagini</a:t>
            </a:r>
            <a:r>
              <a:rPr lang="it-IT" sz="2400" b="1" spc="-10" dirty="0">
                <a:latin typeface="Arial"/>
                <a:cs typeface="Arial"/>
              </a:rPr>
              <a:t> che vi possano guidare</a:t>
            </a:r>
            <a:r>
              <a:rPr sz="2400" b="1" spc="-10" dirty="0"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297815" marR="5080" indent="-285115">
              <a:lnSpc>
                <a:spcPts val="2900"/>
              </a:lnSpc>
              <a:spcBef>
                <a:spcPts val="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b="1" spc="-50" dirty="0">
                <a:latin typeface="Arial"/>
                <a:cs typeface="Arial"/>
              </a:rPr>
              <a:t>inserire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esempi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(</a:t>
            </a:r>
            <a:r>
              <a:rPr sz="2400" b="1" i="1" spc="-35" dirty="0">
                <a:latin typeface="Arial-BoldItalicMT"/>
                <a:cs typeface="Arial-BoldItalicMT"/>
              </a:rPr>
              <a:t>spesso,</a:t>
            </a:r>
            <a:r>
              <a:rPr sz="2400" b="1" i="1" dirty="0">
                <a:latin typeface="Arial-BoldItalicMT"/>
                <a:cs typeface="Arial-BoldItalicMT"/>
              </a:rPr>
              <a:t> più</a:t>
            </a:r>
            <a:r>
              <a:rPr sz="2400" b="1" i="1" spc="-5" dirty="0">
                <a:latin typeface="Arial-BoldItalicMT"/>
                <a:cs typeface="Arial-BoldItalicMT"/>
              </a:rPr>
              <a:t> </a:t>
            </a:r>
            <a:r>
              <a:rPr sz="2400" b="1" i="1" dirty="0">
                <a:latin typeface="Arial-BoldItalicMT"/>
                <a:cs typeface="Arial-BoldItalicMT"/>
              </a:rPr>
              <a:t>utile</a:t>
            </a:r>
            <a:r>
              <a:rPr sz="2400" b="1" i="1" spc="-5" dirty="0">
                <a:latin typeface="Arial-BoldItalicMT"/>
                <a:cs typeface="Arial-BoldItalicMT"/>
              </a:rPr>
              <a:t> </a:t>
            </a:r>
            <a:r>
              <a:rPr sz="2400" b="1" i="1" dirty="0">
                <a:latin typeface="Arial-BoldItalicMT"/>
                <a:cs typeface="Arial-BoldItalicMT"/>
              </a:rPr>
              <a:t>partire</a:t>
            </a:r>
            <a:r>
              <a:rPr sz="2400" b="1" i="1" spc="5" dirty="0">
                <a:latin typeface="Arial-BoldItalicMT"/>
                <a:cs typeface="Arial-BoldItalicMT"/>
              </a:rPr>
              <a:t> </a:t>
            </a:r>
            <a:r>
              <a:rPr sz="2400" b="1" i="1" spc="75" dirty="0">
                <a:latin typeface="Arial-BoldItalicMT"/>
                <a:cs typeface="Arial-BoldItalicMT"/>
              </a:rPr>
              <a:t>con</a:t>
            </a:r>
            <a:r>
              <a:rPr sz="2400" b="1" i="1" spc="-5" dirty="0">
                <a:latin typeface="Arial-BoldItalicMT"/>
                <a:cs typeface="Arial-BoldItalicMT"/>
              </a:rPr>
              <a:t> </a:t>
            </a:r>
            <a:r>
              <a:rPr sz="2400" b="1" i="1" spc="-25" dirty="0">
                <a:latin typeface="Arial-BoldItalicMT"/>
                <a:cs typeface="Arial-BoldItalicMT"/>
              </a:rPr>
              <a:t>un </a:t>
            </a:r>
            <a:r>
              <a:rPr sz="2400" b="1" i="1" dirty="0">
                <a:latin typeface="Arial-BoldItalicMT"/>
                <a:cs typeface="Arial-BoldItalicMT"/>
              </a:rPr>
              <a:t>esempio</a:t>
            </a:r>
            <a:r>
              <a:rPr sz="2400" b="1" i="1" spc="70" dirty="0">
                <a:latin typeface="Arial-BoldItalicMT"/>
                <a:cs typeface="Arial-BoldItalicMT"/>
              </a:rPr>
              <a:t> </a:t>
            </a:r>
            <a:r>
              <a:rPr sz="2400" b="1" i="1" spc="200" dirty="0">
                <a:latin typeface="Arial-BoldItalicMT"/>
                <a:cs typeface="Arial-BoldItalicMT"/>
              </a:rPr>
              <a:t>e</a:t>
            </a:r>
            <a:r>
              <a:rPr sz="2400" b="1" i="1" spc="75" dirty="0">
                <a:latin typeface="Arial-BoldItalicMT"/>
                <a:cs typeface="Arial-BoldItalicMT"/>
              </a:rPr>
              <a:t> </a:t>
            </a:r>
            <a:r>
              <a:rPr sz="2400" b="1" i="1" dirty="0">
                <a:latin typeface="Arial-BoldItalicMT"/>
                <a:cs typeface="Arial-BoldItalicMT"/>
              </a:rPr>
              <a:t>poi</a:t>
            </a:r>
            <a:r>
              <a:rPr sz="2400" b="1" i="1" spc="75" dirty="0">
                <a:latin typeface="Arial-BoldItalicMT"/>
                <a:cs typeface="Arial-BoldItalicMT"/>
              </a:rPr>
              <a:t> </a:t>
            </a:r>
            <a:r>
              <a:rPr sz="2400" b="1" i="1" spc="65" dirty="0">
                <a:latin typeface="Arial-BoldItalicMT"/>
                <a:cs typeface="Arial-BoldItalicMT"/>
              </a:rPr>
              <a:t>darne</a:t>
            </a:r>
            <a:r>
              <a:rPr sz="2400" b="1" i="1" spc="75" dirty="0">
                <a:latin typeface="Arial-BoldItalicMT"/>
                <a:cs typeface="Arial-BoldItalicMT"/>
              </a:rPr>
              <a:t> </a:t>
            </a:r>
            <a:r>
              <a:rPr sz="2400" b="1" i="1" spc="70" dirty="0">
                <a:latin typeface="Arial-BoldItalicMT"/>
                <a:cs typeface="Arial-BoldItalicMT"/>
              </a:rPr>
              <a:t>la</a:t>
            </a:r>
            <a:r>
              <a:rPr sz="2400" b="1" i="1" spc="75" dirty="0">
                <a:latin typeface="Arial-BoldItalicMT"/>
                <a:cs typeface="Arial-BoldItalicMT"/>
              </a:rPr>
              <a:t> </a:t>
            </a:r>
            <a:r>
              <a:rPr sz="2400" b="1" i="1" dirty="0">
                <a:latin typeface="Arial-BoldItalicMT"/>
                <a:cs typeface="Arial-BoldItalicMT"/>
              </a:rPr>
              <a:t>spiegazione</a:t>
            </a:r>
            <a:r>
              <a:rPr sz="2400" b="1" i="1" spc="75" dirty="0">
                <a:latin typeface="Arial-BoldItalicMT"/>
                <a:cs typeface="Arial-BoldItalicMT"/>
              </a:rPr>
              <a:t> </a:t>
            </a:r>
            <a:r>
              <a:rPr sz="2400" b="1" i="1" dirty="0">
                <a:latin typeface="Arial-BoldItalicMT"/>
                <a:cs typeface="Arial-BoldItalicMT"/>
              </a:rPr>
              <a:t>–</a:t>
            </a:r>
            <a:r>
              <a:rPr sz="2400" b="1" i="1" spc="75" dirty="0">
                <a:latin typeface="Arial-BoldItalicMT"/>
                <a:cs typeface="Arial-BoldItalicMT"/>
              </a:rPr>
              <a:t> </a:t>
            </a:r>
            <a:r>
              <a:rPr sz="2400" b="1" i="1" spc="200" dirty="0">
                <a:latin typeface="Arial-BoldItalicMT"/>
                <a:cs typeface="Arial-BoldItalicMT"/>
              </a:rPr>
              <a:t>e</a:t>
            </a:r>
            <a:r>
              <a:rPr sz="2400" b="1" i="1" spc="75" dirty="0">
                <a:latin typeface="Arial-BoldItalicMT"/>
                <a:cs typeface="Arial-BoldItalicMT"/>
              </a:rPr>
              <a:t> </a:t>
            </a:r>
            <a:r>
              <a:rPr sz="2400" b="1" i="1" spc="-25" dirty="0">
                <a:latin typeface="Arial-BoldItalicMT"/>
                <a:cs typeface="Arial-BoldItalicMT"/>
              </a:rPr>
              <a:t>non </a:t>
            </a:r>
            <a:r>
              <a:rPr sz="2400" b="1" i="1" spc="-10" dirty="0">
                <a:latin typeface="Arial-BoldItalicMT"/>
                <a:cs typeface="Arial-BoldItalicMT"/>
              </a:rPr>
              <a:t>viceversa</a:t>
            </a:r>
            <a:r>
              <a:rPr sz="2400" b="1" spc="-10" dirty="0">
                <a:latin typeface="Arial"/>
                <a:cs typeface="Arial"/>
              </a:rPr>
              <a:t>);</a:t>
            </a:r>
            <a:endParaRPr sz="2400" dirty="0">
              <a:latin typeface="Arial"/>
              <a:cs typeface="Arial"/>
            </a:endParaRPr>
          </a:p>
          <a:p>
            <a:pPr marL="297815" indent="-285115">
              <a:lnSpc>
                <a:spcPts val="279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b="1" dirty="0">
                <a:latin typeface="Arial"/>
                <a:cs typeface="Arial"/>
              </a:rPr>
              <a:t>essere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sintetici;</a:t>
            </a:r>
            <a:endParaRPr sz="2400" dirty="0">
              <a:latin typeface="Arial"/>
              <a:cs typeface="Arial"/>
            </a:endParaRPr>
          </a:p>
          <a:p>
            <a:pPr marL="297815" indent="-285115">
              <a:lnSpc>
                <a:spcPts val="2845"/>
              </a:lnSpc>
              <a:spcBef>
                <a:spcPts val="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b="1" dirty="0">
                <a:latin typeface="Arial"/>
                <a:cs typeface="Arial"/>
              </a:rPr>
              <a:t>usare </a:t>
            </a:r>
            <a:r>
              <a:rPr sz="2400" b="1" spc="45" dirty="0">
                <a:latin typeface="Arial"/>
                <a:cs typeface="Arial"/>
              </a:rPr>
              <a:t>elenchi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puntati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00" dirty="0">
                <a:latin typeface="Arial"/>
                <a:cs typeface="Arial"/>
              </a:rPr>
              <a:t>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numerati;</a:t>
            </a:r>
            <a:endParaRPr sz="2400" dirty="0">
              <a:latin typeface="Arial"/>
              <a:cs typeface="Arial"/>
            </a:endParaRPr>
          </a:p>
          <a:p>
            <a:pPr marL="297815" indent="-285115">
              <a:lnSpc>
                <a:spcPts val="284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b="1" dirty="0">
                <a:latin typeface="Arial"/>
                <a:cs typeface="Arial"/>
              </a:rPr>
              <a:t>essere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chiari,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ordinati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200" dirty="0">
                <a:latin typeface="Arial"/>
                <a:cs typeface="Arial"/>
              </a:rPr>
              <a:t>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schematici;</a:t>
            </a:r>
            <a:endParaRPr sz="2400" dirty="0">
              <a:latin typeface="Arial"/>
              <a:cs typeface="Arial"/>
            </a:endParaRPr>
          </a:p>
          <a:p>
            <a:pPr marL="297815" marR="542925" indent="-285115">
              <a:lnSpc>
                <a:spcPct val="1008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b="1" dirty="0">
                <a:highlight>
                  <a:srgbClr val="FFFF00"/>
                </a:highlight>
                <a:latin typeface="Arial"/>
                <a:cs typeface="Arial"/>
              </a:rPr>
              <a:t>essere</a:t>
            </a:r>
            <a:r>
              <a:rPr sz="2400" b="1" spc="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dirty="0">
                <a:highlight>
                  <a:srgbClr val="FFFF00"/>
                </a:highlight>
                <a:latin typeface="Arial"/>
                <a:cs typeface="Arial"/>
              </a:rPr>
              <a:t>in</a:t>
            </a:r>
            <a:r>
              <a:rPr sz="2400" b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spc="65" dirty="0">
                <a:highlight>
                  <a:srgbClr val="FFFF00"/>
                </a:highlight>
                <a:latin typeface="Arial"/>
                <a:cs typeface="Arial"/>
              </a:rPr>
              <a:t>grado</a:t>
            </a:r>
            <a:r>
              <a:rPr sz="2400" b="1" spc="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dirty="0">
                <a:highlight>
                  <a:srgbClr val="FFFF00"/>
                </a:highlight>
                <a:latin typeface="Arial"/>
                <a:cs typeface="Arial"/>
              </a:rPr>
              <a:t>di</a:t>
            </a:r>
            <a:r>
              <a:rPr sz="2400" b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dirty="0">
                <a:highlight>
                  <a:srgbClr val="FFFF00"/>
                </a:highlight>
                <a:latin typeface="Arial"/>
                <a:cs typeface="Arial"/>
              </a:rPr>
              <a:t>spiegare</a:t>
            </a:r>
            <a:r>
              <a:rPr sz="2400" b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spc="240" dirty="0">
                <a:highlight>
                  <a:srgbClr val="FFFF00"/>
                </a:highlight>
                <a:latin typeface="Arial"/>
                <a:cs typeface="Arial"/>
              </a:rPr>
              <a:t>a</a:t>
            </a:r>
            <a:r>
              <a:rPr sz="2400" b="1" spc="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spc="114" dirty="0">
                <a:highlight>
                  <a:srgbClr val="FFFF00"/>
                </a:highlight>
                <a:latin typeface="Arial"/>
                <a:cs typeface="Arial"/>
              </a:rPr>
              <a:t>voce</a:t>
            </a:r>
            <a:r>
              <a:rPr sz="2400" b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spc="50" dirty="0">
                <a:highlight>
                  <a:srgbClr val="FFFF00"/>
                </a:highlight>
                <a:latin typeface="Arial"/>
                <a:cs typeface="Arial"/>
              </a:rPr>
              <a:t>ciò</a:t>
            </a:r>
            <a:r>
              <a:rPr sz="2400" b="1" spc="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spc="95" dirty="0">
                <a:highlight>
                  <a:srgbClr val="FFFF00"/>
                </a:highlight>
                <a:latin typeface="Arial"/>
                <a:cs typeface="Arial"/>
              </a:rPr>
              <a:t>che </a:t>
            </a:r>
            <a:r>
              <a:rPr sz="2400" b="1" spc="100" dirty="0">
                <a:highlight>
                  <a:srgbClr val="FFFF00"/>
                </a:highlight>
                <a:latin typeface="Arial"/>
                <a:cs typeface="Arial"/>
              </a:rPr>
              <a:t>dice</a:t>
            </a:r>
            <a:r>
              <a:rPr sz="2400" b="1" spc="2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spc="65" dirty="0">
                <a:highlight>
                  <a:srgbClr val="FFFF00"/>
                </a:highlight>
                <a:latin typeface="Arial"/>
                <a:cs typeface="Arial"/>
              </a:rPr>
              <a:t>la</a:t>
            </a:r>
            <a:r>
              <a:rPr sz="2400" b="1" spc="2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spc="-10" dirty="0">
                <a:highlight>
                  <a:srgbClr val="FFFF00"/>
                </a:highlight>
                <a:latin typeface="Arial"/>
                <a:cs typeface="Arial"/>
              </a:rPr>
              <a:t>slide;</a:t>
            </a:r>
            <a:endParaRPr sz="24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b="1" dirty="0">
                <a:highlight>
                  <a:srgbClr val="FFFF00"/>
                </a:highlight>
                <a:latin typeface="Arial"/>
                <a:cs typeface="Arial"/>
              </a:rPr>
              <a:t>curare</a:t>
            </a:r>
            <a:r>
              <a:rPr sz="2400" b="1" spc="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dirty="0">
                <a:highlight>
                  <a:srgbClr val="FFFF00"/>
                </a:highlight>
                <a:latin typeface="Arial"/>
                <a:cs typeface="Arial"/>
              </a:rPr>
              <a:t>l’inglese</a:t>
            </a:r>
            <a:r>
              <a:rPr sz="2400" b="1" spc="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spc="-30" dirty="0">
                <a:highlight>
                  <a:srgbClr val="FFFF00"/>
                </a:highlight>
                <a:latin typeface="Arial"/>
                <a:cs typeface="Arial"/>
              </a:rPr>
              <a:t>(scritto</a:t>
            </a:r>
            <a:r>
              <a:rPr sz="2400" b="1" spc="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spc="200" dirty="0">
                <a:highlight>
                  <a:srgbClr val="FFFF00"/>
                </a:highlight>
                <a:latin typeface="Arial"/>
                <a:cs typeface="Arial"/>
              </a:rPr>
              <a:t>e</a:t>
            </a:r>
            <a:r>
              <a:rPr sz="2400" b="1" spc="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b="1" spc="35" dirty="0">
                <a:highlight>
                  <a:srgbClr val="FFFF00"/>
                </a:highlight>
                <a:latin typeface="Arial"/>
                <a:cs typeface="Arial"/>
              </a:rPr>
              <a:t>orale).</a:t>
            </a:r>
            <a:endParaRPr sz="2400" dirty="0">
              <a:highlight>
                <a:srgbClr val="FFFF00"/>
              </a:highlight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Arial"/>
              <a:cs typeface="Arial"/>
            </a:endParaRPr>
          </a:p>
          <a:p>
            <a:pPr marL="1635760" marR="1471295" indent="25400">
              <a:lnSpc>
                <a:spcPct val="100800"/>
              </a:lnSpc>
            </a:pPr>
            <a:r>
              <a:rPr sz="2400" b="1" spc="-390" dirty="0">
                <a:latin typeface="Arial"/>
                <a:cs typeface="Arial"/>
              </a:rPr>
              <a:t>LE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SLIDE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DEVONO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AIUTARVI, </a:t>
            </a:r>
            <a:r>
              <a:rPr sz="2400" b="1" spc="65" dirty="0">
                <a:latin typeface="Arial"/>
                <a:cs typeface="Arial"/>
              </a:rPr>
              <a:t>NON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370" dirty="0">
                <a:latin typeface="Arial"/>
                <a:cs typeface="Arial"/>
              </a:rPr>
              <a:t>ESSERE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UN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75" dirty="0">
                <a:latin typeface="Arial"/>
                <a:cs typeface="Arial"/>
              </a:rPr>
              <a:t>OSTACOLO!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9248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935">
              <a:lnSpc>
                <a:spcPct val="100000"/>
              </a:lnSpc>
              <a:spcBef>
                <a:spcPts val="100"/>
              </a:spcBef>
            </a:pPr>
            <a:r>
              <a:rPr spc="-509" dirty="0">
                <a:solidFill>
                  <a:srgbClr val="000000"/>
                </a:solidFill>
              </a:rPr>
              <a:t>POTETE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225" dirty="0">
                <a:solidFill>
                  <a:srgbClr val="000000"/>
                </a:solidFill>
              </a:rPr>
              <a:t>LAVORARE </a:t>
            </a:r>
            <a:r>
              <a:rPr spc="55" dirty="0">
                <a:solidFill>
                  <a:srgbClr val="000000"/>
                </a:solidFill>
              </a:rPr>
              <a:t>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COPPIE</a:t>
            </a:r>
          </a:p>
          <a:p>
            <a:pPr marL="12700" marR="5080"/>
            <a:r>
              <a:rPr spc="215" dirty="0">
                <a:solidFill>
                  <a:srgbClr val="000000"/>
                </a:solidFill>
              </a:rPr>
              <a:t>O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PICCOLI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80" dirty="0">
                <a:solidFill>
                  <a:srgbClr val="000000"/>
                </a:solidFill>
              </a:rPr>
              <a:t>GRUPPI</a:t>
            </a:r>
            <a:br>
              <a:rPr lang="it-IT" spc="-280" dirty="0">
                <a:solidFill>
                  <a:srgbClr val="000000"/>
                </a:solidFill>
              </a:rPr>
            </a:br>
            <a:br>
              <a:rPr lang="it-IT" spc="-280" dirty="0">
                <a:solidFill>
                  <a:srgbClr val="000000"/>
                </a:solidFill>
              </a:rPr>
            </a:br>
            <a:r>
              <a:rPr lang="it-IT" spc="-280" dirty="0">
                <a:solidFill>
                  <a:srgbClr val="000000"/>
                </a:solidFill>
              </a:rPr>
              <a:t>La presentazione completa dovrà essere caricata </a:t>
            </a:r>
            <a:r>
              <a:rPr lang="it-IT" spc="-280" dirty="0">
                <a:solidFill>
                  <a:srgbClr val="000000"/>
                </a:solidFill>
                <a:hlinkClick r:id="rId2"/>
              </a:rPr>
              <a:t>QUI</a:t>
            </a:r>
            <a:r>
              <a:rPr lang="it-IT" spc="-280" dirty="0">
                <a:solidFill>
                  <a:srgbClr val="000000"/>
                </a:solidFill>
              </a:rPr>
              <a:t>, denominandola     “</a:t>
            </a:r>
            <a:r>
              <a:rPr lang="it-IT" spc="-280" dirty="0" err="1">
                <a:solidFill>
                  <a:srgbClr val="000000"/>
                </a:solidFill>
              </a:rPr>
              <a:t>cognome_CAPITOLO</a:t>
            </a:r>
            <a:r>
              <a:rPr lang="it-IT" spc="-280" dirty="0">
                <a:solidFill>
                  <a:srgbClr val="000000"/>
                </a:solidFill>
              </a:rPr>
              <a:t> X”.</a:t>
            </a:r>
            <a:endParaRPr spc="-14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9232" y="2752344"/>
            <a:ext cx="3368040" cy="13807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6975" y="2962147"/>
            <a:ext cx="2550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sng" spc="-315" dirty="0">
                <a:uFill>
                  <a:solidFill>
                    <a:srgbClr val="FEFEFE"/>
                  </a:solidFill>
                </a:uFill>
              </a:rPr>
              <a:t>ESEMPIO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" y="85343"/>
            <a:ext cx="7513320" cy="16184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25"/>
              </a:spcBef>
            </a:pPr>
            <a:r>
              <a:rPr sz="3600" spc="-295" dirty="0"/>
              <a:t>CHAPTER</a:t>
            </a:r>
            <a:r>
              <a:rPr sz="3600" spc="10" dirty="0"/>
              <a:t> </a:t>
            </a:r>
            <a:r>
              <a:rPr sz="3600" dirty="0"/>
              <a:t>8:</a:t>
            </a:r>
            <a:r>
              <a:rPr sz="3600" spc="-250" dirty="0"/>
              <a:t> </a:t>
            </a:r>
            <a:r>
              <a:rPr sz="3600" spc="-475" dirty="0"/>
              <a:t>THE</a:t>
            </a:r>
            <a:r>
              <a:rPr sz="3600" spc="15" dirty="0"/>
              <a:t> </a:t>
            </a:r>
            <a:r>
              <a:rPr sz="3600" spc="-335" dirty="0"/>
              <a:t>NATURE</a:t>
            </a:r>
            <a:r>
              <a:rPr sz="3600" spc="15" dirty="0"/>
              <a:t> </a:t>
            </a:r>
            <a:r>
              <a:rPr sz="3600" spc="-35" dirty="0"/>
              <a:t>OF</a:t>
            </a:r>
            <a:r>
              <a:rPr sz="3600" spc="-120" dirty="0"/>
              <a:t> </a:t>
            </a:r>
            <a:r>
              <a:rPr sz="3600" spc="-500" dirty="0"/>
              <a:t>THE </a:t>
            </a:r>
            <a:r>
              <a:rPr sz="3600" spc="-10" dirty="0"/>
              <a:t>LEXICON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3816095"/>
            <a:ext cx="7851648" cy="22067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387" y="3806444"/>
            <a:ext cx="7499984" cy="203136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00C6BB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lexeme?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35"/>
              </a:spcBef>
              <a:buClr>
                <a:srgbClr val="00C6BB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9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lexicon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why?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55"/>
              </a:spcBef>
              <a:buClr>
                <a:srgbClr val="00C6BB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abbreviations?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(+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abbreviations)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00C6BB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proper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names?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30"/>
              </a:spcBef>
              <a:buClr>
                <a:srgbClr val="00C6BB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difference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passive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vocabulary?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7330" y="2309411"/>
            <a:ext cx="3398017" cy="12912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304" y="4760976"/>
            <a:ext cx="5961888" cy="1456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26940" y="4737100"/>
            <a:ext cx="5449570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4030" marR="5080" indent="-1751964">
              <a:lnSpc>
                <a:spcPct val="140000"/>
              </a:lnSpc>
              <a:spcBef>
                <a:spcPts val="100"/>
              </a:spcBef>
            </a:pPr>
            <a:r>
              <a:rPr sz="2800" b="1" spc="110" dirty="0">
                <a:solidFill>
                  <a:srgbClr val="FFFFFF"/>
                </a:solidFill>
                <a:latin typeface="Arial"/>
                <a:cs typeface="Arial"/>
              </a:rPr>
              <a:t>happy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(the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bold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letters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3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lexeme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98179" y="2341488"/>
            <a:ext cx="6948170" cy="2175510"/>
            <a:chOff x="1098179" y="2341488"/>
            <a:chExt cx="6948170" cy="21755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704" y="2351013"/>
              <a:ext cx="6928590" cy="21559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02941" y="2346251"/>
              <a:ext cx="6938645" cy="2165985"/>
            </a:xfrm>
            <a:custGeom>
              <a:avLst/>
              <a:gdLst/>
              <a:ahLst/>
              <a:cxnLst/>
              <a:rect l="l" t="t" r="r" b="b"/>
              <a:pathLst>
                <a:path w="6938645" h="2165985">
                  <a:moveTo>
                    <a:pt x="0" y="0"/>
                  </a:moveTo>
                  <a:lnTo>
                    <a:pt x="6938116" y="0"/>
                  </a:lnTo>
                  <a:lnTo>
                    <a:pt x="6938116" y="2165496"/>
                  </a:lnTo>
                  <a:lnTo>
                    <a:pt x="0" y="21654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C6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9448" y="557783"/>
            <a:ext cx="5928359" cy="117043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396" rIns="0" bIns="0" rtlCol="0">
            <a:spAutoFit/>
          </a:bodyPr>
          <a:lstStyle/>
          <a:p>
            <a:pPr marL="1146175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spc="20" dirty="0"/>
              <a:t> </a:t>
            </a:r>
            <a:r>
              <a:rPr dirty="0"/>
              <a:t>What</a:t>
            </a:r>
            <a:r>
              <a:rPr spc="25" dirty="0"/>
              <a:t> </a:t>
            </a:r>
            <a:r>
              <a:rPr spc="-315" dirty="0"/>
              <a:t>is</a:t>
            </a:r>
            <a:r>
              <a:rPr spc="25" dirty="0"/>
              <a:t> </a:t>
            </a:r>
            <a:r>
              <a:rPr spc="400" dirty="0"/>
              <a:t>a</a:t>
            </a:r>
            <a:r>
              <a:rPr spc="15" dirty="0"/>
              <a:t> </a:t>
            </a:r>
            <a:r>
              <a:rPr spc="100" dirty="0"/>
              <a:t>lexeme?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8127" y="557783"/>
            <a:ext cx="4047744" cy="11704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396" rIns="0" bIns="0" rtlCol="0">
            <a:spAutoFit/>
          </a:bodyPr>
          <a:lstStyle/>
          <a:p>
            <a:pPr marL="2015489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DEFINITION(S)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" y="2822447"/>
            <a:ext cx="8638032" cy="34594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pc="215" dirty="0">
                <a:solidFill>
                  <a:srgbClr val="00C6BB"/>
                </a:solidFill>
              </a:rPr>
              <a:t>O</a:t>
            </a:r>
            <a:r>
              <a:rPr spc="380" dirty="0">
                <a:solidFill>
                  <a:srgbClr val="00C6BB"/>
                </a:solidFill>
              </a:rPr>
              <a:t> </a:t>
            </a:r>
            <a:r>
              <a:rPr spc="65" dirty="0"/>
              <a:t>Lexeme:</a:t>
            </a:r>
            <a:r>
              <a:rPr dirty="0"/>
              <a:t> </a:t>
            </a:r>
            <a:r>
              <a:rPr spc="130" dirty="0"/>
              <a:t>the</a:t>
            </a:r>
            <a:r>
              <a:rPr spc="5" dirty="0"/>
              <a:t> </a:t>
            </a:r>
            <a:r>
              <a:rPr spc="140" dirty="0"/>
              <a:t>fundamental</a:t>
            </a:r>
            <a:r>
              <a:rPr dirty="0"/>
              <a:t> </a:t>
            </a:r>
            <a:r>
              <a:rPr spc="65" dirty="0"/>
              <a:t>unit</a:t>
            </a:r>
            <a:r>
              <a:rPr dirty="0"/>
              <a:t> </a:t>
            </a:r>
            <a:r>
              <a:rPr spc="130" dirty="0"/>
              <a:t>of</a:t>
            </a:r>
            <a:r>
              <a:rPr spc="5" dirty="0"/>
              <a:t> </a:t>
            </a:r>
            <a:r>
              <a:rPr spc="125" dirty="0"/>
              <a:t>the</a:t>
            </a:r>
            <a:r>
              <a:rPr spc="5" dirty="0"/>
              <a:t> </a:t>
            </a:r>
            <a:r>
              <a:rPr spc="85" dirty="0"/>
              <a:t>lexicon</a:t>
            </a:r>
            <a:r>
              <a:rPr spc="15" dirty="0"/>
              <a:t> </a:t>
            </a:r>
            <a:r>
              <a:rPr spc="130" dirty="0"/>
              <a:t>of</a:t>
            </a:r>
            <a:r>
              <a:rPr dirty="0"/>
              <a:t> </a:t>
            </a:r>
            <a:r>
              <a:rPr spc="240" dirty="0"/>
              <a:t>a</a:t>
            </a:r>
            <a:r>
              <a:rPr spc="5" dirty="0"/>
              <a:t> </a:t>
            </a:r>
            <a:r>
              <a:rPr spc="125" dirty="0"/>
              <a:t>language.</a:t>
            </a: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pc="215" dirty="0">
                <a:solidFill>
                  <a:srgbClr val="00C6BB"/>
                </a:solidFill>
              </a:rPr>
              <a:t>O</a:t>
            </a:r>
            <a:r>
              <a:rPr spc="370" dirty="0">
                <a:solidFill>
                  <a:srgbClr val="00C6BB"/>
                </a:solidFill>
              </a:rPr>
              <a:t> </a:t>
            </a:r>
            <a:r>
              <a:rPr spc="70" dirty="0"/>
              <a:t>Etymology:</a:t>
            </a:r>
            <a:r>
              <a:rPr spc="-5" dirty="0"/>
              <a:t> </a:t>
            </a:r>
            <a:r>
              <a:rPr spc="95" dirty="0"/>
              <a:t>from</a:t>
            </a:r>
            <a:r>
              <a:rPr dirty="0"/>
              <a:t> </a:t>
            </a:r>
            <a:r>
              <a:rPr spc="130" dirty="0"/>
              <a:t>the</a:t>
            </a:r>
            <a:r>
              <a:rPr spc="-5" dirty="0"/>
              <a:t> </a:t>
            </a:r>
            <a:r>
              <a:rPr spc="75" dirty="0"/>
              <a:t>Greek,</a:t>
            </a:r>
            <a:r>
              <a:rPr dirty="0"/>
              <a:t> </a:t>
            </a:r>
            <a:r>
              <a:rPr spc="80" dirty="0"/>
              <a:t>"word,</a:t>
            </a:r>
            <a:r>
              <a:rPr spc="-5" dirty="0"/>
              <a:t> </a:t>
            </a:r>
            <a:r>
              <a:rPr spc="114" dirty="0"/>
              <a:t>speech”.</a:t>
            </a: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pc="215" dirty="0">
                <a:solidFill>
                  <a:srgbClr val="00C6BB"/>
                </a:solidFill>
              </a:rPr>
              <a:t>O</a:t>
            </a:r>
            <a:r>
              <a:rPr spc="370" dirty="0">
                <a:solidFill>
                  <a:srgbClr val="00C6BB"/>
                </a:solidFill>
              </a:rPr>
              <a:t> </a:t>
            </a:r>
            <a:r>
              <a:rPr spc="130" dirty="0"/>
              <a:t>A</a:t>
            </a:r>
            <a:r>
              <a:rPr spc="-5" dirty="0"/>
              <a:t> </a:t>
            </a:r>
            <a:r>
              <a:rPr spc="105" dirty="0"/>
              <a:t>lexeme</a:t>
            </a:r>
            <a:r>
              <a:rPr dirty="0"/>
              <a:t> </a:t>
            </a:r>
            <a:r>
              <a:rPr spc="-140" dirty="0"/>
              <a:t>is</a:t>
            </a:r>
            <a:r>
              <a:rPr dirty="0"/>
              <a:t> </a:t>
            </a:r>
            <a:r>
              <a:rPr spc="130" dirty="0"/>
              <a:t>often</a:t>
            </a:r>
            <a:r>
              <a:rPr dirty="0"/>
              <a:t> </a:t>
            </a:r>
            <a:r>
              <a:rPr spc="125" dirty="0"/>
              <a:t>(but</a:t>
            </a:r>
            <a:r>
              <a:rPr dirty="0"/>
              <a:t> </a:t>
            </a:r>
            <a:r>
              <a:rPr spc="135" dirty="0"/>
              <a:t>not</a:t>
            </a:r>
            <a:r>
              <a:rPr spc="-5" dirty="0"/>
              <a:t> </a:t>
            </a:r>
            <a:r>
              <a:rPr spc="75" dirty="0"/>
              <a:t>always)</a:t>
            </a:r>
            <a:r>
              <a:rPr dirty="0"/>
              <a:t> </a:t>
            </a:r>
            <a:r>
              <a:rPr spc="165" dirty="0"/>
              <a:t>an</a:t>
            </a:r>
            <a:r>
              <a:rPr spc="5" dirty="0"/>
              <a:t> </a:t>
            </a:r>
            <a:r>
              <a:rPr spc="85" dirty="0"/>
              <a:t>individual</a:t>
            </a:r>
            <a:r>
              <a:rPr dirty="0"/>
              <a:t> </a:t>
            </a:r>
            <a:r>
              <a:rPr spc="145" dirty="0"/>
              <a:t>word</a:t>
            </a:r>
            <a:r>
              <a:rPr dirty="0"/>
              <a:t> </a:t>
            </a:r>
            <a:r>
              <a:rPr spc="90" dirty="0"/>
              <a:t>(e.g.</a:t>
            </a:r>
            <a:r>
              <a:rPr dirty="0"/>
              <a:t> </a:t>
            </a:r>
            <a:r>
              <a:rPr i="1" spc="65" dirty="0">
                <a:latin typeface="Arial"/>
                <a:cs typeface="Arial"/>
              </a:rPr>
              <a:t>love</a:t>
            </a:r>
            <a:r>
              <a:rPr spc="65" dirty="0"/>
              <a:t>).</a:t>
            </a:r>
          </a:p>
          <a:p>
            <a:pPr marL="354965" marR="728980" indent="-342900">
              <a:lnSpc>
                <a:spcPct val="100000"/>
              </a:lnSpc>
              <a:spcBef>
                <a:spcPts val="1105"/>
              </a:spcBef>
            </a:pPr>
            <a:r>
              <a:rPr spc="215" dirty="0">
                <a:solidFill>
                  <a:srgbClr val="00C6BB"/>
                </a:solidFill>
              </a:rPr>
              <a:t>O</a:t>
            </a:r>
            <a:r>
              <a:rPr spc="395" dirty="0">
                <a:solidFill>
                  <a:srgbClr val="00C6BB"/>
                </a:solidFill>
              </a:rPr>
              <a:t> </a:t>
            </a:r>
            <a:r>
              <a:rPr dirty="0"/>
              <a:t>It</a:t>
            </a:r>
            <a:r>
              <a:rPr spc="15" dirty="0"/>
              <a:t> </a:t>
            </a:r>
            <a:r>
              <a:rPr spc="165" dirty="0"/>
              <a:t>may</a:t>
            </a:r>
            <a:r>
              <a:rPr spc="15" dirty="0"/>
              <a:t> </a:t>
            </a:r>
            <a:r>
              <a:rPr spc="160" dirty="0"/>
              <a:t>have</a:t>
            </a:r>
            <a:r>
              <a:rPr spc="15" dirty="0"/>
              <a:t> </a:t>
            </a:r>
            <a:r>
              <a:rPr spc="240" dirty="0"/>
              <a:t>a</a:t>
            </a:r>
            <a:r>
              <a:rPr spc="10" dirty="0"/>
              <a:t> </a:t>
            </a:r>
            <a:r>
              <a:rPr spc="120" dirty="0"/>
              <a:t>number</a:t>
            </a:r>
            <a:r>
              <a:rPr spc="15" dirty="0"/>
              <a:t> </a:t>
            </a:r>
            <a:r>
              <a:rPr spc="130" dirty="0"/>
              <a:t>of</a:t>
            </a:r>
            <a:r>
              <a:rPr spc="15" dirty="0"/>
              <a:t> </a:t>
            </a:r>
            <a:r>
              <a:rPr spc="90" dirty="0"/>
              <a:t>inflectional</a:t>
            </a:r>
            <a:r>
              <a:rPr spc="15" dirty="0"/>
              <a:t> </a:t>
            </a:r>
            <a:r>
              <a:rPr dirty="0"/>
              <a:t>forms</a:t>
            </a:r>
            <a:r>
              <a:rPr spc="15" dirty="0"/>
              <a:t> </a:t>
            </a:r>
            <a:r>
              <a:rPr spc="60" dirty="0"/>
              <a:t>or</a:t>
            </a:r>
            <a:r>
              <a:rPr spc="10" dirty="0"/>
              <a:t> </a:t>
            </a:r>
            <a:r>
              <a:rPr spc="130" dirty="0"/>
              <a:t>grammatical </a:t>
            </a:r>
            <a:r>
              <a:rPr spc="55" dirty="0"/>
              <a:t>variants</a:t>
            </a:r>
            <a:r>
              <a:rPr dirty="0"/>
              <a:t> </a:t>
            </a:r>
            <a:r>
              <a:rPr spc="90" dirty="0"/>
              <a:t>(e.g.</a:t>
            </a:r>
            <a:r>
              <a:rPr spc="5" dirty="0"/>
              <a:t> </a:t>
            </a:r>
            <a:r>
              <a:rPr i="1" spc="110" dirty="0">
                <a:latin typeface="Arial"/>
                <a:cs typeface="Arial"/>
              </a:rPr>
              <a:t>loved;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70" dirty="0">
                <a:latin typeface="Arial"/>
                <a:cs typeface="Arial"/>
              </a:rPr>
              <a:t>loving;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45" dirty="0">
                <a:latin typeface="Arial"/>
                <a:cs typeface="Arial"/>
              </a:rPr>
              <a:t>lover</a:t>
            </a:r>
            <a:r>
              <a:rPr spc="45" dirty="0"/>
              <a:t>).</a:t>
            </a:r>
          </a:p>
          <a:p>
            <a:pPr marL="354965" marR="2887345" indent="-342900">
              <a:lnSpc>
                <a:spcPct val="100000"/>
              </a:lnSpc>
              <a:spcBef>
                <a:spcPts val="1105"/>
              </a:spcBef>
            </a:pPr>
            <a:r>
              <a:rPr spc="215" dirty="0">
                <a:solidFill>
                  <a:srgbClr val="00C6BB"/>
                </a:solidFill>
              </a:rPr>
              <a:t>O</a:t>
            </a:r>
            <a:r>
              <a:rPr spc="370" dirty="0">
                <a:solidFill>
                  <a:srgbClr val="00C6BB"/>
                </a:solidFill>
              </a:rPr>
              <a:t> </a:t>
            </a:r>
            <a:r>
              <a:rPr spc="130" dirty="0"/>
              <a:t>A</a:t>
            </a:r>
            <a:r>
              <a:rPr spc="-5" dirty="0"/>
              <a:t> </a:t>
            </a:r>
            <a:r>
              <a:rPr spc="105" dirty="0"/>
              <a:t>lexeme</a:t>
            </a:r>
            <a:r>
              <a:rPr dirty="0"/>
              <a:t> </a:t>
            </a:r>
            <a:r>
              <a:rPr spc="210" dirty="0"/>
              <a:t>can</a:t>
            </a:r>
            <a:r>
              <a:rPr spc="5" dirty="0"/>
              <a:t> </a:t>
            </a:r>
            <a:r>
              <a:rPr spc="204" dirty="0"/>
              <a:t>be</a:t>
            </a:r>
            <a:r>
              <a:rPr spc="-5" dirty="0"/>
              <a:t> </a:t>
            </a:r>
            <a:r>
              <a:rPr spc="215" dirty="0"/>
              <a:t>made</a:t>
            </a:r>
            <a:r>
              <a:rPr dirty="0"/>
              <a:t> </a:t>
            </a:r>
            <a:r>
              <a:rPr spc="165" dirty="0"/>
              <a:t>up</a:t>
            </a:r>
            <a:r>
              <a:rPr spc="-5" dirty="0"/>
              <a:t> </a:t>
            </a:r>
            <a:r>
              <a:rPr spc="130" dirty="0"/>
              <a:t>of</a:t>
            </a:r>
            <a:r>
              <a:rPr dirty="0"/>
              <a:t> </a:t>
            </a:r>
            <a:r>
              <a:rPr spc="120" dirty="0"/>
              <a:t>more</a:t>
            </a:r>
            <a:r>
              <a:rPr spc="-5" dirty="0"/>
              <a:t> </a:t>
            </a:r>
            <a:r>
              <a:rPr spc="120" dirty="0"/>
              <a:t>than </a:t>
            </a:r>
            <a:r>
              <a:rPr spc="155" dirty="0"/>
              <a:t>one</a:t>
            </a:r>
            <a:r>
              <a:rPr spc="25" dirty="0"/>
              <a:t> </a:t>
            </a:r>
            <a:r>
              <a:rPr spc="120" dirty="0"/>
              <a:t>orthographic</a:t>
            </a:r>
            <a:r>
              <a:rPr spc="30" dirty="0"/>
              <a:t> </a:t>
            </a:r>
            <a:r>
              <a:rPr spc="95" dirty="0"/>
              <a:t>word.</a:t>
            </a: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pc="215" dirty="0">
                <a:solidFill>
                  <a:srgbClr val="00C6BB"/>
                </a:solidFill>
              </a:rPr>
              <a:t>O</a:t>
            </a:r>
            <a:r>
              <a:rPr spc="409" dirty="0">
                <a:solidFill>
                  <a:srgbClr val="00C6BB"/>
                </a:solidFill>
              </a:rPr>
              <a:t> </a:t>
            </a:r>
            <a:r>
              <a:rPr i="1" spc="145" dirty="0">
                <a:latin typeface="Arial"/>
                <a:cs typeface="Arial"/>
              </a:rPr>
              <a:t>Come</a:t>
            </a:r>
            <a:r>
              <a:rPr spc="145" dirty="0"/>
              <a:t>,</a:t>
            </a:r>
            <a:r>
              <a:rPr spc="20" dirty="0"/>
              <a:t> </a:t>
            </a:r>
            <a:r>
              <a:rPr i="1" spc="155" dirty="0">
                <a:latin typeface="Arial"/>
                <a:cs typeface="Arial"/>
              </a:rPr>
              <a:t>coming</a:t>
            </a:r>
            <a:r>
              <a:rPr i="1" spc="25" dirty="0">
                <a:latin typeface="Arial"/>
                <a:cs typeface="Arial"/>
              </a:rPr>
              <a:t> </a:t>
            </a:r>
            <a:r>
              <a:rPr spc="200" dirty="0"/>
              <a:t>and</a:t>
            </a:r>
            <a:r>
              <a:rPr spc="30" dirty="0"/>
              <a:t> </a:t>
            </a:r>
            <a:r>
              <a:rPr i="1" spc="210" dirty="0">
                <a:latin typeface="Arial"/>
                <a:cs typeface="Arial"/>
              </a:rPr>
              <a:t>come</a:t>
            </a:r>
            <a:r>
              <a:rPr i="1" spc="2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in</a:t>
            </a:r>
            <a:r>
              <a:rPr i="1" spc="25" dirty="0">
                <a:latin typeface="Arial"/>
                <a:cs typeface="Arial"/>
              </a:rPr>
              <a:t> </a:t>
            </a:r>
            <a:r>
              <a:rPr spc="114" dirty="0"/>
              <a:t>are</a:t>
            </a:r>
            <a:r>
              <a:rPr spc="2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spc="40" dirty="0"/>
              <a:t>lexemes.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F8F8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372</Words>
  <Application>Microsoft Macintosh PowerPoint</Application>
  <PresentationFormat>Presentazione su schermo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Arial-BoldItalicMT</vt:lpstr>
      <vt:lpstr>Office Theme</vt:lpstr>
      <vt:lpstr>PRESENTATIONS  -  GUIDELINES</vt:lpstr>
      <vt:lpstr>Presentazione standard di PowerPoint</vt:lpstr>
      <vt:lpstr>Presentazione standard di PowerPoint</vt:lpstr>
      <vt:lpstr>RICORDATE DI:</vt:lpstr>
      <vt:lpstr>POTETE LAVORARE A COPPIE O IN PICCOLI GRUPPI  La presentazione completa dovrà essere caricata QUI, denominandola     “cognome_CAPITOLO X”.</vt:lpstr>
      <vt:lpstr>ESEMPIO</vt:lpstr>
      <vt:lpstr>CHAPTER 8: THE NATURE OF THE LEXICON</vt:lpstr>
      <vt:lpstr>1. What is a lexeme?</vt:lpstr>
      <vt:lpstr>DEFINITION(S)</vt:lpstr>
      <vt:lpstr>Further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  -  GUIDELINES</dc:title>
  <cp:lastModifiedBy>Microsoft Office User</cp:lastModifiedBy>
  <cp:revision>4</cp:revision>
  <dcterms:created xsi:type="dcterms:W3CDTF">2022-11-27T11:31:14Z</dcterms:created>
  <dcterms:modified xsi:type="dcterms:W3CDTF">2022-11-27T11:50:26Z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2022-02-06T00:00:00Z</vt:filetime>
  </property>
  <property fmtid="{D5CDD505-2E9C-101B-9397-08002B2CF9AE}" pid="3" name="LastSaved">
    <vt:filetime>2022-11-27T00:00:00Z</vt:filetime>
  </property>
  <property fmtid="{D5CDD505-2E9C-101B-9397-08002B2CF9AE}" pid="4" name="Producer">
    <vt:lpwstr>macOS Versione 12.5.1 (Build 21G83) Quartz PDFContext, AppendMode 1.1</vt:lpwstr>
  </property>
</Properties>
</file>