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 varScale="1">
        <p:scale>
          <a:sx n="119" d="100"/>
          <a:sy n="119" d="100"/>
        </p:scale>
        <p:origin x="1888" y="19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11/27/22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11/27/22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11/27/22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11/27/22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11/27/22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7999"/>
                </a:lnTo>
                <a:lnTo>
                  <a:pt x="9144000" y="6857999"/>
                </a:lnTo>
                <a:lnTo>
                  <a:pt x="9144000" y="0"/>
                </a:lnTo>
                <a:close/>
              </a:path>
            </a:pathLst>
          </a:custGeom>
          <a:solidFill>
            <a:srgbClr val="21212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2188464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0" y="0"/>
            <a:ext cx="9144000" cy="2186305"/>
          </a:xfrm>
          <a:custGeom>
            <a:avLst/>
            <a:gdLst/>
            <a:ahLst/>
            <a:cxnLst/>
            <a:rect l="l" t="t" r="r" b="b"/>
            <a:pathLst>
              <a:path w="9144000" h="2186305">
                <a:moveTo>
                  <a:pt x="9144000" y="0"/>
                </a:moveTo>
                <a:lnTo>
                  <a:pt x="0" y="0"/>
                </a:lnTo>
                <a:lnTo>
                  <a:pt x="0" y="1887538"/>
                </a:lnTo>
                <a:lnTo>
                  <a:pt x="1497012" y="1887538"/>
                </a:lnTo>
                <a:lnTo>
                  <a:pt x="1782762" y="2173288"/>
                </a:lnTo>
                <a:lnTo>
                  <a:pt x="1789112" y="2176463"/>
                </a:lnTo>
                <a:lnTo>
                  <a:pt x="1798637" y="2181226"/>
                </a:lnTo>
                <a:lnTo>
                  <a:pt x="1808162" y="2185988"/>
                </a:lnTo>
                <a:lnTo>
                  <a:pt x="1816100" y="2185988"/>
                </a:lnTo>
                <a:lnTo>
                  <a:pt x="1825625" y="2185988"/>
                </a:lnTo>
                <a:lnTo>
                  <a:pt x="1833562" y="2181226"/>
                </a:lnTo>
                <a:lnTo>
                  <a:pt x="1843087" y="2176463"/>
                </a:lnTo>
                <a:lnTo>
                  <a:pt x="1849437" y="2173288"/>
                </a:lnTo>
                <a:lnTo>
                  <a:pt x="2135188" y="1887538"/>
                </a:lnTo>
                <a:lnTo>
                  <a:pt x="9144000" y="1887538"/>
                </a:lnTo>
                <a:lnTo>
                  <a:pt x="9144000" y="0"/>
                </a:lnTo>
                <a:close/>
              </a:path>
            </a:pathLst>
          </a:custGeom>
          <a:ln w="9525">
            <a:solidFill>
              <a:srgbClr val="00C6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88736" y="249427"/>
            <a:ext cx="6759575" cy="1132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00771" y="2814828"/>
            <a:ext cx="8274684" cy="32746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11/27/22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drive.google.com/drive/folders/1Ek5uejEZcirReUZnmZub2wJH4SRt1FMz?usp=share_link" TargetMode="Externa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Ek5uejEZcirReUZnmZub2wJH4SRt1FMz?usp=share_link" TargetMode="Externa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00400" y="3124200"/>
            <a:ext cx="3084576" cy="1548383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8601" y="3358388"/>
            <a:ext cx="8991600" cy="25058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it-IT" sz="5400" dirty="0"/>
              <a:t>PRESENTATIONS </a:t>
            </a:r>
            <a:br>
              <a:rPr lang="it-IT" sz="5400" dirty="0"/>
            </a:br>
            <a:r>
              <a:rPr lang="it-IT" sz="5400" dirty="0"/>
              <a:t>- </a:t>
            </a:r>
            <a:br>
              <a:rPr lang="it-IT" sz="5400" dirty="0"/>
            </a:br>
            <a:r>
              <a:rPr lang="it-IT" sz="5400" dirty="0"/>
              <a:t>GUIDELINES</a:t>
            </a:r>
            <a:endParaRPr sz="5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00072" y="557783"/>
            <a:ext cx="4943856" cy="117043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01396" rIns="0" bIns="0" rtlCol="0">
            <a:spAutoFit/>
          </a:bodyPr>
          <a:lstStyle/>
          <a:p>
            <a:pPr marL="1569085">
              <a:lnSpc>
                <a:spcPct val="100000"/>
              </a:lnSpc>
              <a:spcBef>
                <a:spcPts val="100"/>
              </a:spcBef>
            </a:pPr>
            <a:r>
              <a:rPr spc="-135" dirty="0"/>
              <a:t>Further</a:t>
            </a:r>
            <a:r>
              <a:rPr spc="-125" dirty="0"/>
              <a:t> </a:t>
            </a:r>
            <a:r>
              <a:rPr spc="85" dirty="0"/>
              <a:t>examples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1176773" y="2822418"/>
            <a:ext cx="7494270" cy="2925445"/>
            <a:chOff x="1176773" y="2822418"/>
            <a:chExt cx="7494270" cy="292544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33923" y="2879568"/>
              <a:ext cx="7379928" cy="2810537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205348" y="2850993"/>
              <a:ext cx="7437120" cy="2868295"/>
            </a:xfrm>
            <a:custGeom>
              <a:avLst/>
              <a:gdLst/>
              <a:ahLst/>
              <a:cxnLst/>
              <a:rect l="l" t="t" r="r" b="b"/>
              <a:pathLst>
                <a:path w="7437120" h="2868295">
                  <a:moveTo>
                    <a:pt x="0" y="0"/>
                  </a:moveTo>
                  <a:lnTo>
                    <a:pt x="7437079" y="0"/>
                  </a:lnTo>
                  <a:lnTo>
                    <a:pt x="7437079" y="2867688"/>
                  </a:lnTo>
                  <a:lnTo>
                    <a:pt x="0" y="2867688"/>
                  </a:lnTo>
                  <a:lnTo>
                    <a:pt x="0" y="0"/>
                  </a:lnTo>
                  <a:close/>
                </a:path>
              </a:pathLst>
            </a:custGeom>
            <a:ln w="57150">
              <a:solidFill>
                <a:srgbClr val="00C6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8209" y="554227"/>
            <a:ext cx="8416290" cy="18601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99800"/>
              </a:lnSpc>
              <a:spcBef>
                <a:spcPts val="105"/>
              </a:spcBef>
            </a:pPr>
            <a:r>
              <a:rPr sz="2400" b="1" dirty="0">
                <a:latin typeface="Arial"/>
                <a:cs typeface="Arial"/>
              </a:rPr>
              <a:t>Seguendo</a:t>
            </a:r>
            <a:r>
              <a:rPr sz="2400" b="1" spc="-30" dirty="0">
                <a:latin typeface="Arial"/>
                <a:cs typeface="Arial"/>
              </a:rPr>
              <a:t>  </a:t>
            </a:r>
            <a:r>
              <a:rPr sz="2400" b="1" dirty="0">
                <a:latin typeface="Arial"/>
                <a:cs typeface="Arial"/>
              </a:rPr>
              <a:t>il</a:t>
            </a:r>
            <a:r>
              <a:rPr sz="2400" b="1" spc="-30" dirty="0">
                <a:latin typeface="Arial"/>
                <a:cs typeface="Arial"/>
              </a:rPr>
              <a:t>  </a:t>
            </a:r>
            <a:r>
              <a:rPr sz="2400" b="1" dirty="0">
                <a:latin typeface="Arial"/>
                <a:cs typeface="Arial"/>
                <a:hlinkClick r:id="rId2"/>
              </a:rPr>
              <a:t>libro</a:t>
            </a:r>
            <a:r>
              <a:rPr sz="2400" b="1" dirty="0">
                <a:latin typeface="Arial"/>
                <a:cs typeface="Arial"/>
              </a:rPr>
              <a:t>,</a:t>
            </a:r>
            <a:r>
              <a:rPr sz="2400" b="1" spc="-30" dirty="0">
                <a:latin typeface="Arial"/>
                <a:cs typeface="Arial"/>
              </a:rPr>
              <a:t>  </a:t>
            </a:r>
            <a:r>
              <a:rPr sz="2400" b="1" spc="60" dirty="0">
                <a:latin typeface="Arial"/>
                <a:cs typeface="Arial"/>
              </a:rPr>
              <a:t>preparare</a:t>
            </a:r>
            <a:r>
              <a:rPr sz="2400" b="1" spc="-35" dirty="0">
                <a:latin typeface="Arial"/>
                <a:cs typeface="Arial"/>
              </a:rPr>
              <a:t>  </a:t>
            </a:r>
            <a:r>
              <a:rPr sz="2400" b="1" spc="50" dirty="0">
                <a:latin typeface="Arial"/>
                <a:cs typeface="Arial"/>
              </a:rPr>
              <a:t>una</a:t>
            </a:r>
            <a:r>
              <a:rPr sz="2400" b="1" spc="-30" dirty="0">
                <a:latin typeface="Arial"/>
                <a:cs typeface="Arial"/>
              </a:rPr>
              <a:t>  </a:t>
            </a:r>
            <a:r>
              <a:rPr sz="2400" b="1" dirty="0">
                <a:latin typeface="Arial"/>
                <a:cs typeface="Arial"/>
              </a:rPr>
              <a:t>presentazione</a:t>
            </a:r>
            <a:r>
              <a:rPr sz="2400" b="1" spc="-25" dirty="0">
                <a:latin typeface="Arial"/>
                <a:cs typeface="Arial"/>
              </a:rPr>
              <a:t>  </a:t>
            </a:r>
            <a:r>
              <a:rPr sz="2400" b="1" spc="-10" dirty="0">
                <a:latin typeface="Arial"/>
                <a:cs typeface="Arial"/>
              </a:rPr>
              <a:t>Power </a:t>
            </a:r>
            <a:r>
              <a:rPr sz="2400" b="1" spc="-25" dirty="0">
                <a:latin typeface="Arial"/>
                <a:cs typeface="Arial"/>
              </a:rPr>
              <a:t>Point</a:t>
            </a:r>
            <a:r>
              <a:rPr sz="2400" b="1" spc="9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IN</a:t>
            </a:r>
            <a:r>
              <a:rPr sz="2400" b="1" spc="85" dirty="0">
                <a:latin typeface="Arial"/>
                <a:cs typeface="Arial"/>
              </a:rPr>
              <a:t> </a:t>
            </a:r>
            <a:r>
              <a:rPr sz="2400" b="1" spc="-30" dirty="0">
                <a:latin typeface="Arial"/>
                <a:cs typeface="Arial"/>
              </a:rPr>
              <a:t>LINGUA</a:t>
            </a:r>
            <a:r>
              <a:rPr sz="2400" b="1" spc="80" dirty="0">
                <a:latin typeface="Arial"/>
                <a:cs typeface="Arial"/>
              </a:rPr>
              <a:t> </a:t>
            </a:r>
            <a:r>
              <a:rPr sz="2400" b="1" spc="-175" dirty="0">
                <a:latin typeface="Arial"/>
                <a:cs typeface="Arial"/>
              </a:rPr>
              <a:t>INGLESE</a:t>
            </a:r>
            <a:r>
              <a:rPr sz="2400" b="1" spc="90" dirty="0">
                <a:latin typeface="Arial"/>
                <a:cs typeface="Arial"/>
              </a:rPr>
              <a:t> </a:t>
            </a:r>
            <a:r>
              <a:rPr sz="2400" b="1" spc="120" dirty="0">
                <a:latin typeface="Arial"/>
                <a:cs typeface="Arial"/>
              </a:rPr>
              <a:t>che</a:t>
            </a:r>
            <a:r>
              <a:rPr sz="2400" b="1" spc="85" dirty="0">
                <a:latin typeface="Arial"/>
                <a:cs typeface="Arial"/>
              </a:rPr>
              <a:t> </a:t>
            </a:r>
            <a:r>
              <a:rPr sz="2400" b="1" spc="-95" dirty="0">
                <a:latin typeface="Arial"/>
                <a:cs typeface="Arial"/>
              </a:rPr>
              <a:t>illustri</a:t>
            </a:r>
            <a:r>
              <a:rPr sz="2400" b="1" spc="8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gli</a:t>
            </a:r>
            <a:r>
              <a:rPr sz="2400" b="1" spc="8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argomenti</a:t>
            </a:r>
            <a:r>
              <a:rPr sz="2400" b="1" spc="85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relativi </a:t>
            </a:r>
            <a:r>
              <a:rPr sz="2400" b="1" spc="70" dirty="0">
                <a:latin typeface="Arial"/>
                <a:cs typeface="Arial"/>
              </a:rPr>
              <a:t>al</a:t>
            </a:r>
            <a:r>
              <a:rPr sz="2400" b="1" spc="254" dirty="0">
                <a:latin typeface="Arial"/>
                <a:cs typeface="Arial"/>
              </a:rPr>
              <a:t>  </a:t>
            </a:r>
            <a:r>
              <a:rPr sz="2400" b="1" spc="50" dirty="0" err="1">
                <a:latin typeface="Arial"/>
                <a:cs typeface="Arial"/>
              </a:rPr>
              <a:t>capitolo</a:t>
            </a:r>
            <a:r>
              <a:rPr sz="2400" b="1" spc="265" dirty="0">
                <a:latin typeface="Arial"/>
                <a:cs typeface="Arial"/>
              </a:rPr>
              <a:t>  </a:t>
            </a:r>
            <a:r>
              <a:rPr lang="it-IT" sz="2400" b="1" spc="265" dirty="0">
                <a:latin typeface="Arial"/>
                <a:cs typeface="Arial"/>
              </a:rPr>
              <a:t>X </a:t>
            </a:r>
            <a:r>
              <a:rPr sz="2400" b="1" dirty="0">
                <a:latin typeface="Arial"/>
                <a:cs typeface="Arial"/>
              </a:rPr>
              <a:t>di</a:t>
            </a:r>
            <a:r>
              <a:rPr sz="2400" b="1" spc="260" dirty="0">
                <a:latin typeface="Arial"/>
                <a:cs typeface="Arial"/>
              </a:rPr>
              <a:t>  </a:t>
            </a:r>
            <a:r>
              <a:rPr sz="2400" b="1" i="1" spc="-25" dirty="0">
                <a:latin typeface="Arial-BoldItalicMT"/>
                <a:cs typeface="Arial-BoldItalicMT"/>
              </a:rPr>
              <a:t>The </a:t>
            </a:r>
            <a:r>
              <a:rPr sz="2400" b="1" i="1" spc="75" dirty="0">
                <a:latin typeface="Arial-BoldItalicMT"/>
                <a:cs typeface="Arial-BoldItalicMT"/>
              </a:rPr>
              <a:t>Cambridge</a:t>
            </a:r>
            <a:r>
              <a:rPr sz="2400" b="1" i="1" spc="-5" dirty="0">
                <a:latin typeface="Arial-BoldItalicMT"/>
                <a:cs typeface="Arial-BoldItalicMT"/>
              </a:rPr>
              <a:t>  </a:t>
            </a:r>
            <a:r>
              <a:rPr sz="2400" b="1" i="1" dirty="0">
                <a:latin typeface="Arial-BoldItalicMT"/>
                <a:cs typeface="Arial-BoldItalicMT"/>
              </a:rPr>
              <a:t>Encyclopedia</a:t>
            </a:r>
            <a:r>
              <a:rPr sz="2400" b="1" i="1" spc="-5" dirty="0">
                <a:latin typeface="Arial-BoldItalicMT"/>
                <a:cs typeface="Arial-BoldItalicMT"/>
              </a:rPr>
              <a:t>  </a:t>
            </a:r>
            <a:r>
              <a:rPr sz="2400" b="1" i="1" dirty="0">
                <a:latin typeface="Arial-BoldItalicMT"/>
                <a:cs typeface="Arial-BoldItalicMT"/>
              </a:rPr>
              <a:t>of  the</a:t>
            </a:r>
            <a:r>
              <a:rPr sz="2400" b="1" i="1" spc="-5" dirty="0">
                <a:latin typeface="Arial-BoldItalicMT"/>
                <a:cs typeface="Arial-BoldItalicMT"/>
              </a:rPr>
              <a:t>  </a:t>
            </a:r>
            <a:r>
              <a:rPr sz="2400" b="1" i="1" dirty="0">
                <a:latin typeface="Arial-BoldItalicMT"/>
                <a:cs typeface="Arial-BoldItalicMT"/>
              </a:rPr>
              <a:t>English</a:t>
            </a:r>
            <a:r>
              <a:rPr sz="2400" b="1" i="1" spc="-5" dirty="0">
                <a:latin typeface="Arial-BoldItalicMT"/>
                <a:cs typeface="Arial-BoldItalicMT"/>
              </a:rPr>
              <a:t>  </a:t>
            </a:r>
            <a:r>
              <a:rPr sz="2400" b="1" i="1" spc="45" dirty="0">
                <a:latin typeface="Arial-BoldItalicMT"/>
                <a:cs typeface="Arial-BoldItalicMT"/>
              </a:rPr>
              <a:t>Language</a:t>
            </a:r>
            <a:r>
              <a:rPr lang="it-IT" sz="2400" b="1" i="1" spc="45" dirty="0">
                <a:latin typeface="Arial"/>
                <a:cs typeface="Arial"/>
              </a:rPr>
              <a:t> </a:t>
            </a:r>
            <a:r>
              <a:rPr sz="2400" b="1" dirty="0" err="1">
                <a:latin typeface="Arial"/>
                <a:cs typeface="Arial"/>
              </a:rPr>
              <a:t>affrontando</a:t>
            </a:r>
            <a:r>
              <a:rPr sz="2400" b="1" spc="7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i</a:t>
            </a:r>
            <a:r>
              <a:rPr sz="2400" b="1" spc="6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seguenti</a:t>
            </a:r>
            <a:r>
              <a:rPr sz="2400" b="1" spc="6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punti</a:t>
            </a:r>
            <a:r>
              <a:rPr sz="2400" b="1" spc="65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(tutti!)</a:t>
            </a:r>
            <a:endParaRPr sz="2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400" dirty="0">
              <a:latin typeface="Arial"/>
              <a:cs typeface="Arial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7471C738-EB3C-4FCE-1FEF-B80278FEF1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971800"/>
            <a:ext cx="7772400" cy="173408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58404" y="914400"/>
            <a:ext cx="8427191" cy="291284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2900" algn="just">
              <a:lnSpc>
                <a:spcPct val="1002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sz="2000" b="1" spc="-25" dirty="0">
                <a:latin typeface="Arial"/>
                <a:cs typeface="Arial"/>
              </a:rPr>
              <a:t>La </a:t>
            </a:r>
            <a:r>
              <a:rPr sz="2000" b="1" dirty="0">
                <a:latin typeface="Arial"/>
                <a:cs typeface="Arial"/>
              </a:rPr>
              <a:t>presentazione</a:t>
            </a:r>
            <a:r>
              <a:rPr sz="2000" b="1" spc="390" dirty="0">
                <a:latin typeface="Arial"/>
                <a:cs typeface="Arial"/>
              </a:rPr>
              <a:t>  </a:t>
            </a:r>
            <a:r>
              <a:rPr sz="2000" b="1" dirty="0">
                <a:latin typeface="Arial"/>
                <a:cs typeface="Arial"/>
              </a:rPr>
              <a:t>dovrà</a:t>
            </a:r>
            <a:r>
              <a:rPr sz="2000" b="1" spc="390" dirty="0">
                <a:latin typeface="Arial"/>
                <a:cs typeface="Arial"/>
              </a:rPr>
              <a:t>  </a:t>
            </a:r>
            <a:r>
              <a:rPr sz="2000" b="1" dirty="0">
                <a:latin typeface="Arial"/>
                <a:cs typeface="Arial"/>
              </a:rPr>
              <a:t>essere</a:t>
            </a:r>
            <a:r>
              <a:rPr sz="2000" b="1" spc="390" dirty="0">
                <a:latin typeface="Arial"/>
                <a:cs typeface="Arial"/>
              </a:rPr>
              <a:t>  </a:t>
            </a:r>
            <a:r>
              <a:rPr sz="2000" b="1" dirty="0">
                <a:latin typeface="Arial"/>
                <a:cs typeface="Arial"/>
              </a:rPr>
              <a:t>in</a:t>
            </a:r>
            <a:r>
              <a:rPr sz="2000" b="1" spc="390" dirty="0">
                <a:latin typeface="Arial"/>
                <a:cs typeface="Arial"/>
              </a:rPr>
              <a:t>    </a:t>
            </a:r>
            <a:r>
              <a:rPr sz="2000" b="1" spc="65" dirty="0">
                <a:latin typeface="Arial"/>
                <a:cs typeface="Arial"/>
              </a:rPr>
              <a:t>grado</a:t>
            </a:r>
            <a:r>
              <a:rPr sz="2000" b="1" spc="390" dirty="0">
                <a:latin typeface="Arial"/>
                <a:cs typeface="Arial"/>
              </a:rPr>
              <a:t>  </a:t>
            </a:r>
            <a:r>
              <a:rPr sz="2000" b="1" dirty="0">
                <a:latin typeface="Arial"/>
                <a:cs typeface="Arial"/>
              </a:rPr>
              <a:t>di</a:t>
            </a:r>
            <a:r>
              <a:rPr sz="2000" b="1" spc="390" dirty="0">
                <a:latin typeface="Arial"/>
                <a:cs typeface="Arial"/>
              </a:rPr>
              <a:t>  </a:t>
            </a:r>
            <a:r>
              <a:rPr sz="2000" b="1" spc="-10" dirty="0">
                <a:latin typeface="Arial"/>
                <a:cs typeface="Arial"/>
              </a:rPr>
              <a:t>guidarvi nell’esposizione</a:t>
            </a:r>
            <a:r>
              <a:rPr sz="2000" b="1" spc="80" dirty="0">
                <a:latin typeface="Arial"/>
                <a:cs typeface="Arial"/>
              </a:rPr>
              <a:t> </a:t>
            </a:r>
            <a:r>
              <a:rPr sz="2000" b="1" spc="70" dirty="0">
                <a:latin typeface="Arial"/>
                <a:cs typeface="Arial"/>
              </a:rPr>
              <a:t>dei</a:t>
            </a:r>
            <a:r>
              <a:rPr sz="2000" b="1" spc="8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contenuti,</a:t>
            </a:r>
            <a:r>
              <a:rPr sz="2000" b="1" spc="90" dirty="0">
                <a:latin typeface="Arial"/>
                <a:cs typeface="Arial"/>
              </a:rPr>
              <a:t> </a:t>
            </a:r>
            <a:r>
              <a:rPr sz="2000" b="1" spc="130" dirty="0">
                <a:latin typeface="Arial"/>
                <a:cs typeface="Arial"/>
              </a:rPr>
              <a:t>come</a:t>
            </a:r>
            <a:r>
              <a:rPr sz="2000" b="1" spc="8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se</a:t>
            </a:r>
            <a:r>
              <a:rPr sz="2000" b="1" spc="8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doveste</a:t>
            </a:r>
            <a:r>
              <a:rPr sz="2000" b="1" spc="85" dirty="0">
                <a:latin typeface="Arial"/>
                <a:cs typeface="Arial"/>
              </a:rPr>
              <a:t> </a:t>
            </a:r>
            <a:r>
              <a:rPr sz="2000" b="1" spc="-70" dirty="0">
                <a:latin typeface="Arial"/>
                <a:cs typeface="Arial"/>
              </a:rPr>
              <a:t>illustrarli </a:t>
            </a:r>
            <a:r>
              <a:rPr sz="2000" b="1" spc="180" dirty="0">
                <a:latin typeface="Arial"/>
                <a:cs typeface="Arial"/>
              </a:rPr>
              <a:t>ad</a:t>
            </a:r>
            <a:r>
              <a:rPr sz="2000" b="1" spc="-45" dirty="0">
                <a:latin typeface="Arial"/>
                <a:cs typeface="Arial"/>
              </a:rPr>
              <a:t> </a:t>
            </a:r>
            <a:r>
              <a:rPr sz="2000" b="1" spc="50" dirty="0">
                <a:latin typeface="Arial"/>
                <a:cs typeface="Arial"/>
              </a:rPr>
              <a:t>una</a:t>
            </a:r>
            <a:r>
              <a:rPr sz="2000" b="1" spc="-4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classe</a:t>
            </a:r>
            <a:r>
              <a:rPr sz="2000" b="1" spc="-4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di</a:t>
            </a:r>
            <a:r>
              <a:rPr sz="2000" b="1" spc="-50" dirty="0">
                <a:latin typeface="Arial"/>
                <a:cs typeface="Arial"/>
              </a:rPr>
              <a:t> </a:t>
            </a:r>
            <a:r>
              <a:rPr sz="2000" b="1" spc="-20" dirty="0">
                <a:latin typeface="Arial"/>
                <a:cs typeface="Arial"/>
              </a:rPr>
              <a:t>studenti.</a:t>
            </a:r>
            <a:r>
              <a:rPr sz="2000" b="1" spc="-45" dirty="0">
                <a:latin typeface="Arial"/>
                <a:cs typeface="Arial"/>
              </a:rPr>
              <a:t> </a:t>
            </a:r>
            <a:endParaRPr lang="it-IT" sz="2000" b="1" spc="-45" dirty="0">
              <a:latin typeface="Arial"/>
              <a:cs typeface="Arial"/>
            </a:endParaRPr>
          </a:p>
          <a:p>
            <a:pPr marL="355600" marR="5080" indent="-342900" algn="just">
              <a:lnSpc>
                <a:spcPct val="1002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it-IT" sz="2000" b="1" spc="-45" dirty="0">
              <a:latin typeface="Arial"/>
              <a:cs typeface="Arial"/>
            </a:endParaRPr>
          </a:p>
          <a:p>
            <a:pPr marL="355600" marR="5080" indent="-342900" algn="just">
              <a:lnSpc>
                <a:spcPct val="1002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sz="2000" b="1" dirty="0" err="1">
                <a:latin typeface="Arial"/>
                <a:cs typeface="Arial"/>
              </a:rPr>
              <a:t>Oltre</a:t>
            </a:r>
            <a:r>
              <a:rPr sz="2000" b="1" spc="-45" dirty="0">
                <a:latin typeface="Arial"/>
                <a:cs typeface="Arial"/>
              </a:rPr>
              <a:t> </a:t>
            </a:r>
            <a:r>
              <a:rPr sz="2000" b="1" spc="70" dirty="0">
                <a:latin typeface="Arial"/>
                <a:cs typeface="Arial"/>
              </a:rPr>
              <a:t>al</a:t>
            </a:r>
            <a:r>
              <a:rPr sz="2000" b="1" spc="-5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file</a:t>
            </a:r>
            <a:r>
              <a:rPr sz="2000" b="1" spc="-4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Power</a:t>
            </a:r>
            <a:r>
              <a:rPr sz="2000" b="1" spc="-55" dirty="0">
                <a:latin typeface="Arial"/>
                <a:cs typeface="Arial"/>
              </a:rPr>
              <a:t> </a:t>
            </a:r>
            <a:r>
              <a:rPr sz="2000" b="1" spc="-50" dirty="0">
                <a:latin typeface="Arial"/>
                <a:cs typeface="Arial"/>
              </a:rPr>
              <a:t>Point,</a:t>
            </a:r>
            <a:r>
              <a:rPr sz="2000" b="1" spc="-4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quindi, </a:t>
            </a:r>
            <a:r>
              <a:rPr sz="2000" b="1" spc="45" dirty="0">
                <a:latin typeface="Arial"/>
                <a:cs typeface="Arial"/>
              </a:rPr>
              <a:t>dovrete</a:t>
            </a:r>
            <a:r>
              <a:rPr sz="2000" b="1" spc="530" dirty="0">
                <a:latin typeface="Arial"/>
                <a:cs typeface="Arial"/>
              </a:rPr>
              <a:t> </a:t>
            </a:r>
            <a:r>
              <a:rPr sz="2000" b="1" spc="60" dirty="0">
                <a:latin typeface="Arial"/>
                <a:cs typeface="Arial"/>
              </a:rPr>
              <a:t>preparare</a:t>
            </a:r>
            <a:r>
              <a:rPr sz="2000" b="1" spc="53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degli</a:t>
            </a:r>
            <a:r>
              <a:rPr sz="2000" b="1" spc="53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appunti</a:t>
            </a:r>
            <a:r>
              <a:rPr sz="2000" b="1" spc="53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(su</a:t>
            </a:r>
            <a:r>
              <a:rPr sz="2000" b="1" spc="530" dirty="0">
                <a:latin typeface="Arial"/>
                <a:cs typeface="Arial"/>
              </a:rPr>
              <a:t> </a:t>
            </a:r>
            <a:r>
              <a:rPr sz="2000" b="1" spc="65" dirty="0">
                <a:latin typeface="Arial"/>
                <a:cs typeface="Arial"/>
              </a:rPr>
              <a:t>carta/su</a:t>
            </a:r>
            <a:r>
              <a:rPr sz="2000" b="1" spc="53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un</a:t>
            </a:r>
            <a:r>
              <a:rPr sz="2000" b="1" spc="53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file</a:t>
            </a:r>
            <a:r>
              <a:rPr sz="2000" b="1" spc="535" dirty="0">
                <a:latin typeface="Arial"/>
                <a:cs typeface="Arial"/>
              </a:rPr>
              <a:t> </a:t>
            </a:r>
            <a:r>
              <a:rPr sz="2000" b="1" spc="190" dirty="0">
                <a:latin typeface="Arial"/>
                <a:cs typeface="Arial"/>
              </a:rPr>
              <a:t>a </a:t>
            </a:r>
            <a:r>
              <a:rPr sz="2000" b="1" spc="60" dirty="0">
                <a:latin typeface="Arial"/>
                <a:cs typeface="Arial"/>
              </a:rPr>
              <a:t>parte</a:t>
            </a:r>
            <a:r>
              <a:rPr sz="2000" b="1" spc="320" dirty="0">
                <a:latin typeface="Arial"/>
                <a:cs typeface="Arial"/>
              </a:rPr>
              <a:t>  </a:t>
            </a:r>
            <a:r>
              <a:rPr sz="2000" b="1" spc="180" dirty="0">
                <a:latin typeface="Arial"/>
                <a:cs typeface="Arial"/>
              </a:rPr>
              <a:t>da</a:t>
            </a:r>
            <a:r>
              <a:rPr sz="2000" b="1" spc="325" dirty="0">
                <a:latin typeface="Arial"/>
                <a:cs typeface="Arial"/>
              </a:rPr>
              <a:t>  </a:t>
            </a:r>
            <a:r>
              <a:rPr sz="2000" b="1" spc="65" dirty="0">
                <a:latin typeface="Arial"/>
                <a:cs typeface="Arial"/>
              </a:rPr>
              <a:t>NON</a:t>
            </a:r>
            <a:r>
              <a:rPr sz="2000" b="1" spc="320" dirty="0">
                <a:latin typeface="Arial"/>
                <a:cs typeface="Arial"/>
              </a:rPr>
              <a:t>  </a:t>
            </a:r>
            <a:r>
              <a:rPr sz="2000" b="1" spc="50" dirty="0">
                <a:latin typeface="Arial"/>
                <a:cs typeface="Arial"/>
              </a:rPr>
              <a:t>consegnare)</a:t>
            </a:r>
            <a:r>
              <a:rPr sz="2000" b="1" spc="320" dirty="0">
                <a:latin typeface="Arial"/>
                <a:cs typeface="Arial"/>
              </a:rPr>
              <a:t>  </a:t>
            </a:r>
            <a:r>
              <a:rPr sz="2000" b="1" spc="120" dirty="0">
                <a:latin typeface="Arial"/>
                <a:cs typeface="Arial"/>
              </a:rPr>
              <a:t>che</a:t>
            </a:r>
            <a:r>
              <a:rPr sz="2000" b="1" spc="325" dirty="0">
                <a:latin typeface="Arial"/>
                <a:cs typeface="Arial"/>
              </a:rPr>
              <a:t>  </a:t>
            </a:r>
            <a:r>
              <a:rPr sz="2000" b="1" dirty="0">
                <a:latin typeface="Arial"/>
                <a:cs typeface="Arial"/>
              </a:rPr>
              <a:t>vi</a:t>
            </a:r>
            <a:r>
              <a:rPr sz="2000" b="1" spc="320" dirty="0">
                <a:latin typeface="Arial"/>
                <a:cs typeface="Arial"/>
              </a:rPr>
              <a:t>  </a:t>
            </a:r>
            <a:r>
              <a:rPr sz="2000" b="1" spc="50" dirty="0">
                <a:latin typeface="Arial"/>
                <a:cs typeface="Arial"/>
              </a:rPr>
              <a:t>permettano</a:t>
            </a:r>
            <a:r>
              <a:rPr sz="2000" b="1" spc="320" dirty="0">
                <a:latin typeface="Arial"/>
                <a:cs typeface="Arial"/>
              </a:rPr>
              <a:t>  </a:t>
            </a:r>
            <a:r>
              <a:rPr sz="2000" b="1" spc="-25" dirty="0">
                <a:latin typeface="Arial"/>
                <a:cs typeface="Arial"/>
              </a:rPr>
              <a:t>di </a:t>
            </a:r>
            <a:r>
              <a:rPr sz="2000" b="1" dirty="0">
                <a:latin typeface="Arial"/>
                <a:cs typeface="Arial"/>
              </a:rPr>
              <a:t>“spiegare”</a:t>
            </a:r>
            <a:r>
              <a:rPr sz="2000" b="1" spc="14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quanto</a:t>
            </a:r>
            <a:r>
              <a:rPr sz="2000" b="1" spc="155" dirty="0">
                <a:latin typeface="Arial"/>
                <a:cs typeface="Arial"/>
              </a:rPr>
              <a:t> </a:t>
            </a:r>
            <a:r>
              <a:rPr sz="2000" b="1" spc="-60" dirty="0">
                <a:latin typeface="Arial"/>
                <a:cs typeface="Arial"/>
              </a:rPr>
              <a:t>inserito</a:t>
            </a:r>
            <a:r>
              <a:rPr sz="2000" b="1" spc="14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nelle</a:t>
            </a:r>
            <a:r>
              <a:rPr sz="2000" b="1" spc="140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slide.</a:t>
            </a:r>
            <a:endParaRPr sz="2000" dirty="0">
              <a:latin typeface="Arial"/>
              <a:cs typeface="Arial"/>
            </a:endParaRPr>
          </a:p>
          <a:p>
            <a:pPr marL="355600" marR="2250440" indent="-342900">
              <a:lnSpc>
                <a:spcPct val="1975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sz="2000" b="1" spc="95" dirty="0">
                <a:latin typeface="Arial"/>
                <a:cs typeface="Arial"/>
              </a:rPr>
              <a:t>Vedere</a:t>
            </a:r>
            <a:r>
              <a:rPr sz="2000" b="1" spc="6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esempio</a:t>
            </a:r>
            <a:r>
              <a:rPr sz="2000" b="1" spc="6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nelle</a:t>
            </a:r>
            <a:r>
              <a:rPr sz="2000" b="1" spc="7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slide</a:t>
            </a:r>
            <a:r>
              <a:rPr sz="2000" b="1" spc="70" dirty="0">
                <a:latin typeface="Arial"/>
                <a:cs typeface="Arial"/>
              </a:rPr>
              <a:t> </a:t>
            </a:r>
            <a:r>
              <a:rPr sz="2000" b="1" spc="120" dirty="0" err="1">
                <a:latin typeface="Arial"/>
                <a:cs typeface="Arial"/>
              </a:rPr>
              <a:t>che</a:t>
            </a:r>
            <a:r>
              <a:rPr lang="it-IT" sz="2000" b="1" spc="75" dirty="0">
                <a:latin typeface="Arial"/>
                <a:cs typeface="Arial"/>
              </a:rPr>
              <a:t> </a:t>
            </a:r>
            <a:r>
              <a:rPr sz="2000" b="1" spc="-10" dirty="0" err="1">
                <a:latin typeface="Arial"/>
                <a:cs typeface="Arial"/>
              </a:rPr>
              <a:t>seguono</a:t>
            </a:r>
            <a:r>
              <a:rPr sz="2000" b="1" spc="-10" dirty="0">
                <a:latin typeface="Arial"/>
                <a:cs typeface="Arial"/>
              </a:rPr>
              <a:t>. </a:t>
            </a:r>
            <a:endParaRPr sz="2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04153" y="578611"/>
            <a:ext cx="21526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45" dirty="0">
                <a:solidFill>
                  <a:srgbClr val="000000"/>
                </a:solidFill>
              </a:rPr>
              <a:t>RICORDATE</a:t>
            </a:r>
            <a:r>
              <a:rPr sz="2400" spc="10" dirty="0">
                <a:solidFill>
                  <a:srgbClr val="000000"/>
                </a:solidFill>
              </a:rPr>
              <a:t> </a:t>
            </a:r>
            <a:r>
              <a:rPr sz="2400" spc="-25" dirty="0">
                <a:solidFill>
                  <a:srgbClr val="000000"/>
                </a:solidFill>
              </a:rPr>
              <a:t>DI:</a:t>
            </a:r>
            <a:endParaRPr sz="2400"/>
          </a:p>
        </p:txBody>
      </p:sp>
      <p:sp>
        <p:nvSpPr>
          <p:cNvPr id="4" name="object 4"/>
          <p:cNvSpPr txBox="1"/>
          <p:nvPr/>
        </p:nvSpPr>
        <p:spPr>
          <a:xfrm>
            <a:off x="1204153" y="1462532"/>
            <a:ext cx="7205980" cy="47745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7815" indent="-285115">
              <a:lnSpc>
                <a:spcPts val="2845"/>
              </a:lnSpc>
              <a:spcBef>
                <a:spcPts val="100"/>
              </a:spcBef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sz="2400" b="1" spc="-55" dirty="0" err="1">
                <a:latin typeface="Arial"/>
                <a:cs typeface="Arial"/>
              </a:rPr>
              <a:t>inserire</a:t>
            </a:r>
            <a:r>
              <a:rPr sz="2400" b="1" spc="-45" dirty="0">
                <a:latin typeface="Arial"/>
                <a:cs typeface="Arial"/>
              </a:rPr>
              <a:t> </a:t>
            </a:r>
            <a:r>
              <a:rPr sz="2400" b="1" spc="-10" dirty="0" err="1">
                <a:latin typeface="Arial"/>
                <a:cs typeface="Arial"/>
              </a:rPr>
              <a:t>immagini</a:t>
            </a:r>
            <a:r>
              <a:rPr lang="it-IT" sz="2400" b="1" spc="-10" dirty="0">
                <a:latin typeface="Arial"/>
                <a:cs typeface="Arial"/>
              </a:rPr>
              <a:t> che vi possano guidare</a:t>
            </a:r>
            <a:r>
              <a:rPr sz="2400" b="1" spc="-10" dirty="0">
                <a:latin typeface="Arial"/>
                <a:cs typeface="Arial"/>
              </a:rPr>
              <a:t>;</a:t>
            </a:r>
            <a:endParaRPr sz="2400" dirty="0">
              <a:latin typeface="Arial"/>
              <a:cs typeface="Arial"/>
            </a:endParaRPr>
          </a:p>
          <a:p>
            <a:pPr marL="297815" marR="5080" indent="-285115">
              <a:lnSpc>
                <a:spcPts val="2900"/>
              </a:lnSpc>
              <a:spcBef>
                <a:spcPts val="40"/>
              </a:spcBef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sz="2400" b="1" spc="-50" dirty="0">
                <a:latin typeface="Arial"/>
                <a:cs typeface="Arial"/>
              </a:rPr>
              <a:t>inserire</a:t>
            </a:r>
            <a:r>
              <a:rPr sz="2400" b="1" spc="-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esempi</a:t>
            </a:r>
            <a:r>
              <a:rPr sz="2400" b="1" spc="-5" dirty="0">
                <a:latin typeface="Arial"/>
                <a:cs typeface="Arial"/>
              </a:rPr>
              <a:t> </a:t>
            </a:r>
            <a:r>
              <a:rPr sz="2400" b="1" spc="-35" dirty="0">
                <a:latin typeface="Arial"/>
                <a:cs typeface="Arial"/>
              </a:rPr>
              <a:t>(</a:t>
            </a:r>
            <a:r>
              <a:rPr sz="2400" b="1" i="1" spc="-35" dirty="0">
                <a:latin typeface="Arial-BoldItalicMT"/>
                <a:cs typeface="Arial-BoldItalicMT"/>
              </a:rPr>
              <a:t>spesso,</a:t>
            </a:r>
            <a:r>
              <a:rPr sz="2400" b="1" i="1" dirty="0">
                <a:latin typeface="Arial-BoldItalicMT"/>
                <a:cs typeface="Arial-BoldItalicMT"/>
              </a:rPr>
              <a:t> più</a:t>
            </a:r>
            <a:r>
              <a:rPr sz="2400" b="1" i="1" spc="-5" dirty="0">
                <a:latin typeface="Arial-BoldItalicMT"/>
                <a:cs typeface="Arial-BoldItalicMT"/>
              </a:rPr>
              <a:t> </a:t>
            </a:r>
            <a:r>
              <a:rPr sz="2400" b="1" i="1" dirty="0">
                <a:latin typeface="Arial-BoldItalicMT"/>
                <a:cs typeface="Arial-BoldItalicMT"/>
              </a:rPr>
              <a:t>utile</a:t>
            </a:r>
            <a:r>
              <a:rPr sz="2400" b="1" i="1" spc="-5" dirty="0">
                <a:latin typeface="Arial-BoldItalicMT"/>
                <a:cs typeface="Arial-BoldItalicMT"/>
              </a:rPr>
              <a:t> </a:t>
            </a:r>
            <a:r>
              <a:rPr sz="2400" b="1" i="1" dirty="0">
                <a:latin typeface="Arial-BoldItalicMT"/>
                <a:cs typeface="Arial-BoldItalicMT"/>
              </a:rPr>
              <a:t>partire</a:t>
            </a:r>
            <a:r>
              <a:rPr sz="2400" b="1" i="1" spc="5" dirty="0">
                <a:latin typeface="Arial-BoldItalicMT"/>
                <a:cs typeface="Arial-BoldItalicMT"/>
              </a:rPr>
              <a:t> </a:t>
            </a:r>
            <a:r>
              <a:rPr sz="2400" b="1" i="1" spc="75" dirty="0">
                <a:latin typeface="Arial-BoldItalicMT"/>
                <a:cs typeface="Arial-BoldItalicMT"/>
              </a:rPr>
              <a:t>con</a:t>
            </a:r>
            <a:r>
              <a:rPr sz="2400" b="1" i="1" spc="-5" dirty="0">
                <a:latin typeface="Arial-BoldItalicMT"/>
                <a:cs typeface="Arial-BoldItalicMT"/>
              </a:rPr>
              <a:t> </a:t>
            </a:r>
            <a:r>
              <a:rPr sz="2400" b="1" i="1" spc="-25" dirty="0">
                <a:latin typeface="Arial-BoldItalicMT"/>
                <a:cs typeface="Arial-BoldItalicMT"/>
              </a:rPr>
              <a:t>un </a:t>
            </a:r>
            <a:r>
              <a:rPr sz="2400" b="1" i="1" dirty="0">
                <a:latin typeface="Arial-BoldItalicMT"/>
                <a:cs typeface="Arial-BoldItalicMT"/>
              </a:rPr>
              <a:t>esempio</a:t>
            </a:r>
            <a:r>
              <a:rPr sz="2400" b="1" i="1" spc="70" dirty="0">
                <a:latin typeface="Arial-BoldItalicMT"/>
                <a:cs typeface="Arial-BoldItalicMT"/>
              </a:rPr>
              <a:t> </a:t>
            </a:r>
            <a:r>
              <a:rPr sz="2400" b="1" i="1" spc="200" dirty="0">
                <a:latin typeface="Arial-BoldItalicMT"/>
                <a:cs typeface="Arial-BoldItalicMT"/>
              </a:rPr>
              <a:t>e</a:t>
            </a:r>
            <a:r>
              <a:rPr sz="2400" b="1" i="1" spc="75" dirty="0">
                <a:latin typeface="Arial-BoldItalicMT"/>
                <a:cs typeface="Arial-BoldItalicMT"/>
              </a:rPr>
              <a:t> </a:t>
            </a:r>
            <a:r>
              <a:rPr sz="2400" b="1" i="1" dirty="0">
                <a:latin typeface="Arial-BoldItalicMT"/>
                <a:cs typeface="Arial-BoldItalicMT"/>
              </a:rPr>
              <a:t>poi</a:t>
            </a:r>
            <a:r>
              <a:rPr sz="2400" b="1" i="1" spc="75" dirty="0">
                <a:latin typeface="Arial-BoldItalicMT"/>
                <a:cs typeface="Arial-BoldItalicMT"/>
              </a:rPr>
              <a:t> </a:t>
            </a:r>
            <a:r>
              <a:rPr sz="2400" b="1" i="1" spc="65" dirty="0">
                <a:latin typeface="Arial-BoldItalicMT"/>
                <a:cs typeface="Arial-BoldItalicMT"/>
              </a:rPr>
              <a:t>darne</a:t>
            </a:r>
            <a:r>
              <a:rPr sz="2400" b="1" i="1" spc="75" dirty="0">
                <a:latin typeface="Arial-BoldItalicMT"/>
                <a:cs typeface="Arial-BoldItalicMT"/>
              </a:rPr>
              <a:t> </a:t>
            </a:r>
            <a:r>
              <a:rPr sz="2400" b="1" i="1" spc="70" dirty="0">
                <a:latin typeface="Arial-BoldItalicMT"/>
                <a:cs typeface="Arial-BoldItalicMT"/>
              </a:rPr>
              <a:t>la</a:t>
            </a:r>
            <a:r>
              <a:rPr sz="2400" b="1" i="1" spc="75" dirty="0">
                <a:latin typeface="Arial-BoldItalicMT"/>
                <a:cs typeface="Arial-BoldItalicMT"/>
              </a:rPr>
              <a:t> </a:t>
            </a:r>
            <a:r>
              <a:rPr sz="2400" b="1" i="1" dirty="0">
                <a:latin typeface="Arial-BoldItalicMT"/>
                <a:cs typeface="Arial-BoldItalicMT"/>
              </a:rPr>
              <a:t>spiegazione</a:t>
            </a:r>
            <a:r>
              <a:rPr sz="2400" b="1" i="1" spc="75" dirty="0">
                <a:latin typeface="Arial-BoldItalicMT"/>
                <a:cs typeface="Arial-BoldItalicMT"/>
              </a:rPr>
              <a:t> </a:t>
            </a:r>
            <a:r>
              <a:rPr sz="2400" b="1" i="1" dirty="0">
                <a:latin typeface="Arial-BoldItalicMT"/>
                <a:cs typeface="Arial-BoldItalicMT"/>
              </a:rPr>
              <a:t>–</a:t>
            </a:r>
            <a:r>
              <a:rPr sz="2400" b="1" i="1" spc="75" dirty="0">
                <a:latin typeface="Arial-BoldItalicMT"/>
                <a:cs typeface="Arial-BoldItalicMT"/>
              </a:rPr>
              <a:t> </a:t>
            </a:r>
            <a:r>
              <a:rPr sz="2400" b="1" i="1" spc="200" dirty="0">
                <a:latin typeface="Arial-BoldItalicMT"/>
                <a:cs typeface="Arial-BoldItalicMT"/>
              </a:rPr>
              <a:t>e</a:t>
            </a:r>
            <a:r>
              <a:rPr sz="2400" b="1" i="1" spc="75" dirty="0">
                <a:latin typeface="Arial-BoldItalicMT"/>
                <a:cs typeface="Arial-BoldItalicMT"/>
              </a:rPr>
              <a:t> </a:t>
            </a:r>
            <a:r>
              <a:rPr sz="2400" b="1" i="1" spc="-25" dirty="0">
                <a:latin typeface="Arial-BoldItalicMT"/>
                <a:cs typeface="Arial-BoldItalicMT"/>
              </a:rPr>
              <a:t>non </a:t>
            </a:r>
            <a:r>
              <a:rPr sz="2400" b="1" i="1" spc="-10" dirty="0">
                <a:latin typeface="Arial-BoldItalicMT"/>
                <a:cs typeface="Arial-BoldItalicMT"/>
              </a:rPr>
              <a:t>viceversa</a:t>
            </a:r>
            <a:r>
              <a:rPr sz="2400" b="1" spc="-10" dirty="0">
                <a:latin typeface="Arial"/>
                <a:cs typeface="Arial"/>
              </a:rPr>
              <a:t>);</a:t>
            </a:r>
            <a:endParaRPr sz="2400" dirty="0">
              <a:latin typeface="Arial"/>
              <a:cs typeface="Arial"/>
            </a:endParaRPr>
          </a:p>
          <a:p>
            <a:pPr marL="297815" indent="-285115">
              <a:lnSpc>
                <a:spcPts val="2790"/>
              </a:lnSpc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sz="2400" b="1" dirty="0">
                <a:latin typeface="Arial"/>
                <a:cs typeface="Arial"/>
              </a:rPr>
              <a:t>essere</a:t>
            </a:r>
            <a:r>
              <a:rPr sz="2400" b="1" spc="-160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sintetici;</a:t>
            </a:r>
            <a:endParaRPr sz="2400" dirty="0">
              <a:latin typeface="Arial"/>
              <a:cs typeface="Arial"/>
            </a:endParaRPr>
          </a:p>
          <a:p>
            <a:pPr marL="297815" indent="-285115">
              <a:lnSpc>
                <a:spcPts val="2845"/>
              </a:lnSpc>
              <a:spcBef>
                <a:spcPts val="25"/>
              </a:spcBef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sz="2400" b="1" dirty="0">
                <a:latin typeface="Arial"/>
                <a:cs typeface="Arial"/>
              </a:rPr>
              <a:t>usare </a:t>
            </a:r>
            <a:r>
              <a:rPr sz="2400" b="1" spc="45" dirty="0">
                <a:latin typeface="Arial"/>
                <a:cs typeface="Arial"/>
              </a:rPr>
              <a:t>elenchi</a:t>
            </a:r>
            <a:r>
              <a:rPr sz="2400" b="1" spc="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puntati</a:t>
            </a:r>
            <a:r>
              <a:rPr sz="2400" b="1" spc="5" dirty="0">
                <a:latin typeface="Arial"/>
                <a:cs typeface="Arial"/>
              </a:rPr>
              <a:t> </a:t>
            </a:r>
            <a:r>
              <a:rPr sz="2400" b="1" spc="200" dirty="0">
                <a:latin typeface="Arial"/>
                <a:cs typeface="Arial"/>
              </a:rPr>
              <a:t>e</a:t>
            </a:r>
            <a:r>
              <a:rPr sz="2400" b="1" spc="5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numerati;</a:t>
            </a:r>
            <a:endParaRPr sz="2400" dirty="0">
              <a:latin typeface="Arial"/>
              <a:cs typeface="Arial"/>
            </a:endParaRPr>
          </a:p>
          <a:p>
            <a:pPr marL="297815" indent="-285115">
              <a:lnSpc>
                <a:spcPts val="2845"/>
              </a:lnSpc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sz="2400" b="1" dirty="0">
                <a:latin typeface="Arial"/>
                <a:cs typeface="Arial"/>
              </a:rPr>
              <a:t>essere</a:t>
            </a:r>
            <a:r>
              <a:rPr sz="2400" b="1" spc="-4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chiari,</a:t>
            </a:r>
            <a:r>
              <a:rPr sz="2400" b="1" spc="-4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ordinati</a:t>
            </a:r>
            <a:r>
              <a:rPr sz="2400" b="1" spc="-45" dirty="0">
                <a:latin typeface="Arial"/>
                <a:cs typeface="Arial"/>
              </a:rPr>
              <a:t> </a:t>
            </a:r>
            <a:r>
              <a:rPr sz="2400" b="1" spc="200" dirty="0">
                <a:latin typeface="Arial"/>
                <a:cs typeface="Arial"/>
              </a:rPr>
              <a:t>e</a:t>
            </a:r>
            <a:r>
              <a:rPr sz="2400" b="1" spc="-50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schematici;</a:t>
            </a:r>
            <a:endParaRPr sz="2400" dirty="0">
              <a:latin typeface="Arial"/>
              <a:cs typeface="Arial"/>
            </a:endParaRPr>
          </a:p>
          <a:p>
            <a:pPr marL="297815" marR="542925" indent="-285115">
              <a:lnSpc>
                <a:spcPct val="100800"/>
              </a:lnSpc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sz="2400" b="1" dirty="0">
                <a:highlight>
                  <a:srgbClr val="FFFF00"/>
                </a:highlight>
                <a:latin typeface="Arial"/>
                <a:cs typeface="Arial"/>
              </a:rPr>
              <a:t>essere</a:t>
            </a:r>
            <a:r>
              <a:rPr sz="2400" b="1" spc="15" dirty="0">
                <a:highlight>
                  <a:srgbClr val="FFFF00"/>
                </a:highlight>
                <a:latin typeface="Arial"/>
                <a:cs typeface="Arial"/>
              </a:rPr>
              <a:t> </a:t>
            </a:r>
            <a:r>
              <a:rPr sz="2400" b="1" dirty="0">
                <a:highlight>
                  <a:srgbClr val="FFFF00"/>
                </a:highlight>
                <a:latin typeface="Arial"/>
                <a:cs typeface="Arial"/>
              </a:rPr>
              <a:t>in</a:t>
            </a:r>
            <a:r>
              <a:rPr sz="2400" b="1" spc="10" dirty="0">
                <a:highlight>
                  <a:srgbClr val="FFFF00"/>
                </a:highlight>
                <a:latin typeface="Arial"/>
                <a:cs typeface="Arial"/>
              </a:rPr>
              <a:t> </a:t>
            </a:r>
            <a:r>
              <a:rPr sz="2400" b="1" spc="65" dirty="0">
                <a:highlight>
                  <a:srgbClr val="FFFF00"/>
                </a:highlight>
                <a:latin typeface="Arial"/>
                <a:cs typeface="Arial"/>
              </a:rPr>
              <a:t>grado</a:t>
            </a:r>
            <a:r>
              <a:rPr sz="2400" b="1" spc="15" dirty="0">
                <a:highlight>
                  <a:srgbClr val="FFFF00"/>
                </a:highlight>
                <a:latin typeface="Arial"/>
                <a:cs typeface="Arial"/>
              </a:rPr>
              <a:t> </a:t>
            </a:r>
            <a:r>
              <a:rPr sz="2400" b="1" dirty="0">
                <a:highlight>
                  <a:srgbClr val="FFFF00"/>
                </a:highlight>
                <a:latin typeface="Arial"/>
                <a:cs typeface="Arial"/>
              </a:rPr>
              <a:t>di</a:t>
            </a:r>
            <a:r>
              <a:rPr sz="2400" b="1" spc="10" dirty="0">
                <a:highlight>
                  <a:srgbClr val="FFFF00"/>
                </a:highlight>
                <a:latin typeface="Arial"/>
                <a:cs typeface="Arial"/>
              </a:rPr>
              <a:t> </a:t>
            </a:r>
            <a:r>
              <a:rPr sz="2400" b="1" dirty="0">
                <a:highlight>
                  <a:srgbClr val="FFFF00"/>
                </a:highlight>
                <a:latin typeface="Arial"/>
                <a:cs typeface="Arial"/>
              </a:rPr>
              <a:t>spiegare</a:t>
            </a:r>
            <a:r>
              <a:rPr sz="2400" b="1" spc="10" dirty="0">
                <a:highlight>
                  <a:srgbClr val="FFFF00"/>
                </a:highlight>
                <a:latin typeface="Arial"/>
                <a:cs typeface="Arial"/>
              </a:rPr>
              <a:t> </a:t>
            </a:r>
            <a:r>
              <a:rPr sz="2400" b="1" spc="240" dirty="0">
                <a:highlight>
                  <a:srgbClr val="FFFF00"/>
                </a:highlight>
                <a:latin typeface="Arial"/>
                <a:cs typeface="Arial"/>
              </a:rPr>
              <a:t>a</a:t>
            </a:r>
            <a:r>
              <a:rPr sz="2400" b="1" spc="15" dirty="0">
                <a:highlight>
                  <a:srgbClr val="FFFF00"/>
                </a:highlight>
                <a:latin typeface="Arial"/>
                <a:cs typeface="Arial"/>
              </a:rPr>
              <a:t> </a:t>
            </a:r>
            <a:r>
              <a:rPr sz="2400" b="1" spc="114" dirty="0">
                <a:highlight>
                  <a:srgbClr val="FFFF00"/>
                </a:highlight>
                <a:latin typeface="Arial"/>
                <a:cs typeface="Arial"/>
              </a:rPr>
              <a:t>voce</a:t>
            </a:r>
            <a:r>
              <a:rPr sz="2400" b="1" spc="10" dirty="0">
                <a:highlight>
                  <a:srgbClr val="FFFF00"/>
                </a:highlight>
                <a:latin typeface="Arial"/>
                <a:cs typeface="Arial"/>
              </a:rPr>
              <a:t> </a:t>
            </a:r>
            <a:r>
              <a:rPr sz="2400" b="1" spc="50" dirty="0">
                <a:highlight>
                  <a:srgbClr val="FFFF00"/>
                </a:highlight>
                <a:latin typeface="Arial"/>
                <a:cs typeface="Arial"/>
              </a:rPr>
              <a:t>ciò</a:t>
            </a:r>
            <a:r>
              <a:rPr sz="2400" b="1" spc="15" dirty="0">
                <a:highlight>
                  <a:srgbClr val="FFFF00"/>
                </a:highlight>
                <a:latin typeface="Arial"/>
                <a:cs typeface="Arial"/>
              </a:rPr>
              <a:t> </a:t>
            </a:r>
            <a:r>
              <a:rPr sz="2400" b="1" spc="95" dirty="0">
                <a:highlight>
                  <a:srgbClr val="FFFF00"/>
                </a:highlight>
                <a:latin typeface="Arial"/>
                <a:cs typeface="Arial"/>
              </a:rPr>
              <a:t>che </a:t>
            </a:r>
            <a:r>
              <a:rPr sz="2400" b="1" spc="100" dirty="0">
                <a:highlight>
                  <a:srgbClr val="FFFF00"/>
                </a:highlight>
                <a:latin typeface="Arial"/>
                <a:cs typeface="Arial"/>
              </a:rPr>
              <a:t>dice</a:t>
            </a:r>
            <a:r>
              <a:rPr sz="2400" b="1" spc="20" dirty="0">
                <a:highlight>
                  <a:srgbClr val="FFFF00"/>
                </a:highlight>
                <a:latin typeface="Arial"/>
                <a:cs typeface="Arial"/>
              </a:rPr>
              <a:t> </a:t>
            </a:r>
            <a:r>
              <a:rPr sz="2400" b="1" spc="65" dirty="0">
                <a:highlight>
                  <a:srgbClr val="FFFF00"/>
                </a:highlight>
                <a:latin typeface="Arial"/>
                <a:cs typeface="Arial"/>
              </a:rPr>
              <a:t>la</a:t>
            </a:r>
            <a:r>
              <a:rPr sz="2400" b="1" spc="20" dirty="0">
                <a:highlight>
                  <a:srgbClr val="FFFF00"/>
                </a:highlight>
                <a:latin typeface="Arial"/>
                <a:cs typeface="Arial"/>
              </a:rPr>
              <a:t> </a:t>
            </a:r>
            <a:r>
              <a:rPr sz="2400" b="1" spc="-10" dirty="0">
                <a:highlight>
                  <a:srgbClr val="FFFF00"/>
                </a:highlight>
                <a:latin typeface="Arial"/>
                <a:cs typeface="Arial"/>
              </a:rPr>
              <a:t>slide;</a:t>
            </a:r>
            <a:endParaRPr sz="2400" dirty="0">
              <a:highlight>
                <a:srgbClr val="FFFF00"/>
              </a:highlight>
              <a:latin typeface="Arial"/>
              <a:cs typeface="Arial"/>
            </a:endParaRPr>
          </a:p>
          <a:p>
            <a:pPr marL="297815" indent="-285115">
              <a:lnSpc>
                <a:spcPct val="100000"/>
              </a:lnSpc>
              <a:buFont typeface="Arial"/>
              <a:buChar char="•"/>
              <a:tabLst>
                <a:tab pos="297815" algn="l"/>
                <a:tab pos="298450" algn="l"/>
              </a:tabLst>
            </a:pPr>
            <a:r>
              <a:rPr sz="2400" b="1" dirty="0">
                <a:highlight>
                  <a:srgbClr val="FFFF00"/>
                </a:highlight>
                <a:latin typeface="Arial"/>
                <a:cs typeface="Arial"/>
              </a:rPr>
              <a:t>curare</a:t>
            </a:r>
            <a:r>
              <a:rPr sz="2400" b="1" spc="15" dirty="0">
                <a:highlight>
                  <a:srgbClr val="FFFF00"/>
                </a:highlight>
                <a:latin typeface="Arial"/>
                <a:cs typeface="Arial"/>
              </a:rPr>
              <a:t> </a:t>
            </a:r>
            <a:r>
              <a:rPr sz="2400" b="1" dirty="0">
                <a:highlight>
                  <a:srgbClr val="FFFF00"/>
                </a:highlight>
                <a:latin typeface="Arial"/>
                <a:cs typeface="Arial"/>
              </a:rPr>
              <a:t>l’inglese</a:t>
            </a:r>
            <a:r>
              <a:rPr sz="2400" b="1" spc="15" dirty="0">
                <a:highlight>
                  <a:srgbClr val="FFFF00"/>
                </a:highlight>
                <a:latin typeface="Arial"/>
                <a:cs typeface="Arial"/>
              </a:rPr>
              <a:t> </a:t>
            </a:r>
            <a:r>
              <a:rPr sz="2400" b="1" spc="-30" dirty="0">
                <a:highlight>
                  <a:srgbClr val="FFFF00"/>
                </a:highlight>
                <a:latin typeface="Arial"/>
                <a:cs typeface="Arial"/>
              </a:rPr>
              <a:t>(scritto</a:t>
            </a:r>
            <a:r>
              <a:rPr sz="2400" b="1" spc="15" dirty="0">
                <a:highlight>
                  <a:srgbClr val="FFFF00"/>
                </a:highlight>
                <a:latin typeface="Arial"/>
                <a:cs typeface="Arial"/>
              </a:rPr>
              <a:t> </a:t>
            </a:r>
            <a:r>
              <a:rPr sz="2400" b="1" spc="200" dirty="0">
                <a:highlight>
                  <a:srgbClr val="FFFF00"/>
                </a:highlight>
                <a:latin typeface="Arial"/>
                <a:cs typeface="Arial"/>
              </a:rPr>
              <a:t>e</a:t>
            </a:r>
            <a:r>
              <a:rPr sz="2400" b="1" spc="15" dirty="0">
                <a:highlight>
                  <a:srgbClr val="FFFF00"/>
                </a:highlight>
                <a:latin typeface="Arial"/>
                <a:cs typeface="Arial"/>
              </a:rPr>
              <a:t> </a:t>
            </a:r>
            <a:r>
              <a:rPr sz="2400" b="1" spc="35" dirty="0">
                <a:highlight>
                  <a:srgbClr val="FFFF00"/>
                </a:highlight>
                <a:latin typeface="Arial"/>
                <a:cs typeface="Arial"/>
              </a:rPr>
              <a:t>orale).</a:t>
            </a:r>
            <a:endParaRPr sz="2400" dirty="0">
              <a:highlight>
                <a:srgbClr val="FFFF00"/>
              </a:highlight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400" dirty="0">
              <a:latin typeface="Arial"/>
              <a:cs typeface="Arial"/>
            </a:endParaRPr>
          </a:p>
          <a:p>
            <a:pPr marL="1635760" marR="1471295" indent="25400">
              <a:lnSpc>
                <a:spcPct val="100800"/>
              </a:lnSpc>
            </a:pPr>
            <a:r>
              <a:rPr sz="2400" b="1" spc="-390" dirty="0">
                <a:latin typeface="Arial"/>
                <a:cs typeface="Arial"/>
              </a:rPr>
              <a:t>LE</a:t>
            </a:r>
            <a:r>
              <a:rPr sz="2400" b="1" spc="10" dirty="0">
                <a:latin typeface="Arial"/>
                <a:cs typeface="Arial"/>
              </a:rPr>
              <a:t> </a:t>
            </a:r>
            <a:r>
              <a:rPr sz="2400" b="1" spc="-254" dirty="0">
                <a:latin typeface="Arial"/>
                <a:cs typeface="Arial"/>
              </a:rPr>
              <a:t>SLIDE</a:t>
            </a:r>
            <a:r>
              <a:rPr sz="2400" b="1" spc="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DEVONO</a:t>
            </a:r>
            <a:r>
              <a:rPr sz="2400" b="1" spc="-55" dirty="0">
                <a:latin typeface="Arial"/>
                <a:cs typeface="Arial"/>
              </a:rPr>
              <a:t> </a:t>
            </a:r>
            <a:r>
              <a:rPr sz="2400" b="1" spc="-60" dirty="0">
                <a:latin typeface="Arial"/>
                <a:cs typeface="Arial"/>
              </a:rPr>
              <a:t>AIUTARVI, </a:t>
            </a:r>
            <a:r>
              <a:rPr sz="2400" b="1" spc="65" dirty="0">
                <a:latin typeface="Arial"/>
                <a:cs typeface="Arial"/>
              </a:rPr>
              <a:t>NON</a:t>
            </a:r>
            <a:r>
              <a:rPr sz="2400" b="1" spc="-80" dirty="0">
                <a:latin typeface="Arial"/>
                <a:cs typeface="Arial"/>
              </a:rPr>
              <a:t> </a:t>
            </a:r>
            <a:r>
              <a:rPr sz="2400" b="1" spc="-370" dirty="0">
                <a:latin typeface="Arial"/>
                <a:cs typeface="Arial"/>
              </a:rPr>
              <a:t>ESSERE</a:t>
            </a:r>
            <a:r>
              <a:rPr sz="2400" b="1" spc="10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UN</a:t>
            </a:r>
            <a:r>
              <a:rPr sz="2400" b="1" spc="-35" dirty="0">
                <a:latin typeface="Arial"/>
                <a:cs typeface="Arial"/>
              </a:rPr>
              <a:t> </a:t>
            </a:r>
            <a:r>
              <a:rPr sz="2400" b="1" spc="-75" dirty="0">
                <a:latin typeface="Arial"/>
                <a:cs typeface="Arial"/>
              </a:rPr>
              <a:t>OSTACOLO!</a:t>
            </a:r>
            <a:endParaRPr sz="2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09600" y="685800"/>
            <a:ext cx="7924800" cy="37061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749935">
              <a:lnSpc>
                <a:spcPct val="100000"/>
              </a:lnSpc>
              <a:spcBef>
                <a:spcPts val="100"/>
              </a:spcBef>
            </a:pPr>
            <a:r>
              <a:rPr spc="-509" dirty="0">
                <a:solidFill>
                  <a:srgbClr val="000000"/>
                </a:solidFill>
              </a:rPr>
              <a:t>POTETE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spc="-225" dirty="0">
                <a:solidFill>
                  <a:srgbClr val="000000"/>
                </a:solidFill>
              </a:rPr>
              <a:t>LAVORARE </a:t>
            </a:r>
            <a:r>
              <a:rPr spc="55" dirty="0">
                <a:solidFill>
                  <a:srgbClr val="000000"/>
                </a:solidFill>
              </a:rPr>
              <a:t>A</a:t>
            </a:r>
            <a:r>
              <a:rPr spc="1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COPPIE</a:t>
            </a:r>
          </a:p>
          <a:p>
            <a:pPr marL="12700" marR="5080"/>
            <a:r>
              <a:rPr spc="215" dirty="0">
                <a:solidFill>
                  <a:srgbClr val="000000"/>
                </a:solidFill>
              </a:rPr>
              <a:t>O</a:t>
            </a:r>
            <a:r>
              <a:rPr spc="-5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IN</a:t>
            </a:r>
            <a:r>
              <a:rPr spc="-50" dirty="0">
                <a:solidFill>
                  <a:srgbClr val="000000"/>
                </a:solidFill>
              </a:rPr>
              <a:t> </a:t>
            </a:r>
            <a:r>
              <a:rPr spc="-35" dirty="0">
                <a:solidFill>
                  <a:srgbClr val="000000"/>
                </a:solidFill>
              </a:rPr>
              <a:t>PICCOLI</a:t>
            </a:r>
            <a:r>
              <a:rPr spc="-50" dirty="0">
                <a:solidFill>
                  <a:srgbClr val="000000"/>
                </a:solidFill>
              </a:rPr>
              <a:t> </a:t>
            </a:r>
            <a:r>
              <a:rPr spc="-280" dirty="0">
                <a:solidFill>
                  <a:srgbClr val="000000"/>
                </a:solidFill>
              </a:rPr>
              <a:t>GRUPPI</a:t>
            </a:r>
            <a:br>
              <a:rPr lang="it-IT" spc="-280" dirty="0">
                <a:solidFill>
                  <a:srgbClr val="000000"/>
                </a:solidFill>
              </a:rPr>
            </a:br>
            <a:br>
              <a:rPr lang="it-IT" spc="-280" dirty="0">
                <a:solidFill>
                  <a:srgbClr val="000000"/>
                </a:solidFill>
              </a:rPr>
            </a:br>
            <a:r>
              <a:rPr lang="it-IT" spc="-280" dirty="0">
                <a:solidFill>
                  <a:srgbClr val="000000"/>
                </a:solidFill>
              </a:rPr>
              <a:t>La presentazione completa dovrà essere caricata </a:t>
            </a:r>
            <a:r>
              <a:rPr lang="it-IT" spc="-280" dirty="0">
                <a:solidFill>
                  <a:srgbClr val="000000"/>
                </a:solidFill>
                <a:hlinkClick r:id="rId2"/>
              </a:rPr>
              <a:t>QUI</a:t>
            </a:r>
            <a:r>
              <a:rPr lang="it-IT" spc="-280" dirty="0">
                <a:solidFill>
                  <a:srgbClr val="000000"/>
                </a:solidFill>
              </a:rPr>
              <a:t>, denominandola     “</a:t>
            </a:r>
            <a:r>
              <a:rPr lang="it-IT" spc="-280" dirty="0" err="1">
                <a:solidFill>
                  <a:srgbClr val="000000"/>
                </a:solidFill>
              </a:rPr>
              <a:t>cognome_CAPITOLO</a:t>
            </a:r>
            <a:r>
              <a:rPr lang="it-IT" spc="-280" dirty="0">
                <a:solidFill>
                  <a:srgbClr val="000000"/>
                </a:solidFill>
              </a:rPr>
              <a:t> X”.</a:t>
            </a:r>
            <a:endParaRPr spc="-145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99232" y="2752344"/>
            <a:ext cx="3368040" cy="1380743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406975" y="2962147"/>
            <a:ext cx="255016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u="sng" spc="-315" dirty="0">
                <a:uFill>
                  <a:solidFill>
                    <a:srgbClr val="FEFEFE"/>
                  </a:solidFill>
                </a:uFill>
              </a:rPr>
              <a:t>ESEMPIO</a:t>
            </a:r>
            <a:endParaRPr sz="48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6072" y="85343"/>
            <a:ext cx="7513320" cy="161848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 marR="5080">
              <a:lnSpc>
                <a:spcPct val="101699"/>
              </a:lnSpc>
              <a:spcBef>
                <a:spcPts val="25"/>
              </a:spcBef>
            </a:pPr>
            <a:r>
              <a:rPr sz="3600" spc="-295" dirty="0"/>
              <a:t>CHAPTER</a:t>
            </a:r>
            <a:r>
              <a:rPr sz="3600" spc="10" dirty="0"/>
              <a:t> </a:t>
            </a:r>
            <a:r>
              <a:rPr sz="3600" dirty="0"/>
              <a:t>8:</a:t>
            </a:r>
            <a:r>
              <a:rPr sz="3600" spc="-250" dirty="0"/>
              <a:t> </a:t>
            </a:r>
            <a:r>
              <a:rPr sz="3600" spc="-475" dirty="0"/>
              <a:t>THE</a:t>
            </a:r>
            <a:r>
              <a:rPr sz="3600" spc="15" dirty="0"/>
              <a:t> </a:t>
            </a:r>
            <a:r>
              <a:rPr sz="3600" spc="-335" dirty="0"/>
              <a:t>NATURE</a:t>
            </a:r>
            <a:r>
              <a:rPr sz="3600" spc="15" dirty="0"/>
              <a:t> </a:t>
            </a:r>
            <a:r>
              <a:rPr sz="3600" spc="-35" dirty="0"/>
              <a:t>OF</a:t>
            </a:r>
            <a:r>
              <a:rPr sz="3600" spc="-120" dirty="0"/>
              <a:t> </a:t>
            </a:r>
            <a:r>
              <a:rPr sz="3600" spc="-500" dirty="0"/>
              <a:t>THE </a:t>
            </a:r>
            <a:r>
              <a:rPr sz="3600" spc="-10" dirty="0"/>
              <a:t>LEXICON</a:t>
            </a:r>
            <a:endParaRPr sz="3600"/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3400" y="3816095"/>
            <a:ext cx="7851648" cy="2206752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07387" y="3806444"/>
            <a:ext cx="7499984" cy="2031364"/>
          </a:xfrm>
          <a:prstGeom prst="rect">
            <a:avLst/>
          </a:prstGeom>
        </p:spPr>
        <p:txBody>
          <a:bodyPr vert="horz" wrap="square" lIns="0" tIns="13144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35"/>
              </a:spcBef>
              <a:buClr>
                <a:srgbClr val="00C6BB"/>
              </a:buClr>
              <a:buAutoNum type="arabicPeriod"/>
              <a:tabLst>
                <a:tab pos="354965" algn="l"/>
                <a:tab pos="355600" algn="l"/>
              </a:tabLst>
            </a:pPr>
            <a:r>
              <a:rPr sz="1800" spc="105" dirty="0">
                <a:solidFill>
                  <a:srgbClr val="FFFFFF"/>
                </a:solidFill>
                <a:latin typeface="Arial"/>
                <a:cs typeface="Arial"/>
              </a:rPr>
              <a:t>What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125" dirty="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22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80" dirty="0">
                <a:solidFill>
                  <a:srgbClr val="FFFFFF"/>
                </a:solidFill>
                <a:latin typeface="Arial"/>
                <a:cs typeface="Arial"/>
              </a:rPr>
              <a:t>lexeme?</a:t>
            </a:r>
            <a:endParaRPr sz="18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935"/>
              </a:spcBef>
              <a:buClr>
                <a:srgbClr val="00C6BB"/>
              </a:buClr>
              <a:buAutoNum type="arabicPeriod"/>
              <a:tabLst>
                <a:tab pos="354965" algn="l"/>
                <a:tab pos="355600" algn="l"/>
              </a:tabLst>
            </a:pPr>
            <a:r>
              <a:rPr sz="1800" spc="90" dirty="0">
                <a:solidFill>
                  <a:srgbClr val="FFFFFF"/>
                </a:solidFill>
                <a:latin typeface="Arial"/>
                <a:cs typeface="Arial"/>
              </a:rPr>
              <a:t>How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90" dirty="0">
                <a:solidFill>
                  <a:srgbClr val="FFFFFF"/>
                </a:solidFill>
                <a:latin typeface="Arial"/>
                <a:cs typeface="Arial"/>
              </a:rPr>
              <a:t>large</a:t>
            </a:r>
            <a:r>
              <a:rPr sz="18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125" dirty="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114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English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75" dirty="0">
                <a:solidFill>
                  <a:srgbClr val="FFFFFF"/>
                </a:solidFill>
                <a:latin typeface="Arial"/>
                <a:cs typeface="Arial"/>
              </a:rPr>
              <a:t>lexicon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180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75" dirty="0">
                <a:solidFill>
                  <a:srgbClr val="FFFFFF"/>
                </a:solidFill>
                <a:latin typeface="Arial"/>
                <a:cs typeface="Arial"/>
              </a:rPr>
              <a:t>why?</a:t>
            </a:r>
            <a:endParaRPr sz="18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1055"/>
              </a:spcBef>
              <a:buClr>
                <a:srgbClr val="00C6BB"/>
              </a:buClr>
              <a:buAutoNum type="arabicPeriod"/>
              <a:tabLst>
                <a:tab pos="354965" algn="l"/>
                <a:tab pos="355600" algn="l"/>
              </a:tabLst>
            </a:pPr>
            <a:r>
              <a:rPr sz="1800" spc="105" dirty="0">
                <a:solidFill>
                  <a:srgbClr val="FFFFFF"/>
                </a:solidFill>
                <a:latin typeface="Arial"/>
                <a:cs typeface="Arial"/>
              </a:rPr>
              <a:t>What</a:t>
            </a:r>
            <a:r>
              <a:rPr sz="1800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105" dirty="0">
                <a:solidFill>
                  <a:srgbClr val="FFFFFF"/>
                </a:solidFill>
                <a:latin typeface="Arial"/>
                <a:cs typeface="Arial"/>
              </a:rPr>
              <a:t>are</a:t>
            </a:r>
            <a:r>
              <a:rPr sz="1800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80" dirty="0">
                <a:solidFill>
                  <a:srgbClr val="FFFFFF"/>
                </a:solidFill>
                <a:latin typeface="Arial"/>
                <a:cs typeface="Arial"/>
              </a:rPr>
              <a:t>abbreviations?</a:t>
            </a:r>
            <a:r>
              <a:rPr sz="1800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(+</a:t>
            </a:r>
            <a:r>
              <a:rPr sz="1800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65" dirty="0">
                <a:solidFill>
                  <a:srgbClr val="FFFFFF"/>
                </a:solidFill>
                <a:latin typeface="Arial"/>
                <a:cs typeface="Arial"/>
              </a:rPr>
              <a:t>types</a:t>
            </a:r>
            <a:r>
              <a:rPr sz="1800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114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1800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70" dirty="0">
                <a:solidFill>
                  <a:srgbClr val="FFFFFF"/>
                </a:solidFill>
                <a:latin typeface="Arial"/>
                <a:cs typeface="Arial"/>
              </a:rPr>
              <a:t>abbreviations)</a:t>
            </a:r>
            <a:endParaRPr sz="18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1035"/>
              </a:spcBef>
              <a:buClr>
                <a:srgbClr val="00C6BB"/>
              </a:buClr>
              <a:buAutoNum type="arabicPeriod"/>
              <a:tabLst>
                <a:tab pos="354965" algn="l"/>
                <a:tab pos="355600" algn="l"/>
              </a:tabLst>
            </a:pPr>
            <a:r>
              <a:rPr sz="1800" spc="105" dirty="0">
                <a:solidFill>
                  <a:srgbClr val="FFFFFF"/>
                </a:solidFill>
                <a:latin typeface="Arial"/>
                <a:cs typeface="Arial"/>
              </a:rPr>
              <a:t>What</a:t>
            </a:r>
            <a:r>
              <a:rPr sz="18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105" dirty="0">
                <a:solidFill>
                  <a:srgbClr val="FFFFFF"/>
                </a:solidFill>
                <a:latin typeface="Arial"/>
                <a:cs typeface="Arial"/>
              </a:rPr>
              <a:t>are</a:t>
            </a:r>
            <a:r>
              <a:rPr sz="18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105" dirty="0">
                <a:solidFill>
                  <a:srgbClr val="FFFFFF"/>
                </a:solidFill>
                <a:latin typeface="Arial"/>
                <a:cs typeface="Arial"/>
              </a:rPr>
              <a:t>proper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70" dirty="0">
                <a:solidFill>
                  <a:srgbClr val="FFFFFF"/>
                </a:solidFill>
                <a:latin typeface="Arial"/>
                <a:cs typeface="Arial"/>
              </a:rPr>
              <a:t>names?</a:t>
            </a:r>
            <a:endParaRPr sz="18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1030"/>
              </a:spcBef>
              <a:buClr>
                <a:srgbClr val="00C6BB"/>
              </a:buClr>
              <a:buAutoNum type="arabicPeriod"/>
              <a:tabLst>
                <a:tab pos="354965" algn="l"/>
                <a:tab pos="355600" algn="l"/>
              </a:tabLst>
            </a:pPr>
            <a:r>
              <a:rPr sz="1800" spc="105" dirty="0">
                <a:solidFill>
                  <a:srgbClr val="FFFFFF"/>
                </a:solidFill>
                <a:latin typeface="Arial"/>
                <a:cs typeface="Arial"/>
              </a:rPr>
              <a:t>What</a:t>
            </a:r>
            <a:r>
              <a:rPr sz="1800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125" dirty="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1800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114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1800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105" dirty="0">
                <a:solidFill>
                  <a:srgbClr val="FFFFFF"/>
                </a:solidFill>
                <a:latin typeface="Arial"/>
                <a:cs typeface="Arial"/>
              </a:rPr>
              <a:t>difference</a:t>
            </a:r>
            <a:r>
              <a:rPr sz="1800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155" dirty="0">
                <a:solidFill>
                  <a:srgbClr val="FFFFFF"/>
                </a:solidFill>
                <a:latin typeface="Arial"/>
                <a:cs typeface="Arial"/>
              </a:rPr>
              <a:t>between</a:t>
            </a:r>
            <a:r>
              <a:rPr sz="1800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130" dirty="0">
                <a:solidFill>
                  <a:srgbClr val="FFFFFF"/>
                </a:solidFill>
                <a:latin typeface="Arial"/>
                <a:cs typeface="Arial"/>
              </a:rPr>
              <a:t>active</a:t>
            </a:r>
            <a:r>
              <a:rPr sz="1800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180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1800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passive</a:t>
            </a:r>
            <a:r>
              <a:rPr sz="1800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105" dirty="0">
                <a:solidFill>
                  <a:srgbClr val="FFFFFF"/>
                </a:solidFill>
                <a:latin typeface="Arial"/>
                <a:cs typeface="Arial"/>
              </a:rPr>
              <a:t>vocabulary?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117330" y="2309411"/>
            <a:ext cx="3398017" cy="129124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70304" y="4760976"/>
            <a:ext cx="5961888" cy="145694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926940" y="4737100"/>
            <a:ext cx="5449570" cy="1220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64030" marR="5080" indent="-1751964">
              <a:lnSpc>
                <a:spcPct val="140000"/>
              </a:lnSpc>
              <a:spcBef>
                <a:spcPts val="100"/>
              </a:spcBef>
            </a:pPr>
            <a:r>
              <a:rPr sz="2800" b="1" spc="110" dirty="0">
                <a:solidFill>
                  <a:srgbClr val="FFFFFF"/>
                </a:solidFill>
                <a:latin typeface="Arial"/>
                <a:cs typeface="Arial"/>
              </a:rPr>
              <a:t>happy</a:t>
            </a:r>
            <a:r>
              <a:rPr sz="28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165" dirty="0">
                <a:solidFill>
                  <a:srgbClr val="FFFFFF"/>
                </a:solidFill>
                <a:latin typeface="Arial"/>
                <a:cs typeface="Arial"/>
              </a:rPr>
              <a:t>(the</a:t>
            </a:r>
            <a:r>
              <a:rPr sz="280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204" dirty="0">
                <a:solidFill>
                  <a:srgbClr val="FFFFFF"/>
                </a:solidFill>
                <a:latin typeface="Arial"/>
                <a:cs typeface="Arial"/>
              </a:rPr>
              <a:t>word</a:t>
            </a:r>
            <a:r>
              <a:rPr sz="28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280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55" dirty="0">
                <a:solidFill>
                  <a:srgbClr val="FFFFFF"/>
                </a:solidFill>
                <a:latin typeface="Arial"/>
                <a:cs typeface="Arial"/>
              </a:rPr>
              <a:t>bold</a:t>
            </a:r>
            <a:r>
              <a:rPr sz="2800" b="1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20" dirty="0">
                <a:solidFill>
                  <a:srgbClr val="FFFFFF"/>
                </a:solidFill>
                <a:latin typeface="Arial"/>
                <a:cs typeface="Arial"/>
              </a:rPr>
              <a:t>letters</a:t>
            </a:r>
            <a:r>
              <a:rPr sz="2800" spc="-20" dirty="0">
                <a:solidFill>
                  <a:srgbClr val="FFFFFF"/>
                </a:solidFill>
                <a:latin typeface="Arial"/>
                <a:cs typeface="Arial"/>
              </a:rPr>
              <a:t>) </a:t>
            </a:r>
            <a:r>
              <a:rPr sz="2800" spc="-195" dirty="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34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140" dirty="0">
                <a:solidFill>
                  <a:srgbClr val="FFFFFF"/>
                </a:solidFill>
                <a:latin typeface="Arial"/>
                <a:cs typeface="Arial"/>
              </a:rPr>
              <a:t>lexeme</a:t>
            </a:r>
            <a:endParaRPr sz="28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098179" y="2341488"/>
            <a:ext cx="6948170" cy="2175510"/>
            <a:chOff x="1098179" y="2341488"/>
            <a:chExt cx="6948170" cy="217551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07704" y="2351013"/>
              <a:ext cx="6928590" cy="2155971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102941" y="2346251"/>
              <a:ext cx="6938645" cy="2165985"/>
            </a:xfrm>
            <a:custGeom>
              <a:avLst/>
              <a:gdLst/>
              <a:ahLst/>
              <a:cxnLst/>
              <a:rect l="l" t="t" r="r" b="b"/>
              <a:pathLst>
                <a:path w="6938645" h="2165985">
                  <a:moveTo>
                    <a:pt x="0" y="0"/>
                  </a:moveTo>
                  <a:lnTo>
                    <a:pt x="6938116" y="0"/>
                  </a:lnTo>
                  <a:lnTo>
                    <a:pt x="6938116" y="2165496"/>
                  </a:lnTo>
                  <a:lnTo>
                    <a:pt x="0" y="2165496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C6B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679448" y="557783"/>
            <a:ext cx="5928359" cy="1170432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01396" rIns="0" bIns="0" rtlCol="0">
            <a:spAutoFit/>
          </a:bodyPr>
          <a:lstStyle/>
          <a:p>
            <a:pPr marL="1146175">
              <a:lnSpc>
                <a:spcPct val="100000"/>
              </a:lnSpc>
              <a:spcBef>
                <a:spcPts val="100"/>
              </a:spcBef>
            </a:pPr>
            <a:r>
              <a:rPr dirty="0"/>
              <a:t>1.</a:t>
            </a:r>
            <a:r>
              <a:rPr spc="20" dirty="0"/>
              <a:t> </a:t>
            </a:r>
            <a:r>
              <a:rPr dirty="0"/>
              <a:t>What</a:t>
            </a:r>
            <a:r>
              <a:rPr spc="25" dirty="0"/>
              <a:t> </a:t>
            </a:r>
            <a:r>
              <a:rPr spc="-315" dirty="0"/>
              <a:t>is</a:t>
            </a:r>
            <a:r>
              <a:rPr spc="25" dirty="0"/>
              <a:t> </a:t>
            </a:r>
            <a:r>
              <a:rPr spc="400" dirty="0"/>
              <a:t>a</a:t>
            </a:r>
            <a:r>
              <a:rPr spc="15" dirty="0"/>
              <a:t> </a:t>
            </a:r>
            <a:r>
              <a:rPr spc="100" dirty="0"/>
              <a:t>lexeme?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48127" y="557783"/>
            <a:ext cx="4047744" cy="117043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01396" rIns="0" bIns="0" rtlCol="0">
            <a:spAutoFit/>
          </a:bodyPr>
          <a:lstStyle/>
          <a:p>
            <a:pPr marL="2015489">
              <a:lnSpc>
                <a:spcPct val="100000"/>
              </a:lnSpc>
              <a:spcBef>
                <a:spcPts val="100"/>
              </a:spcBef>
            </a:pPr>
            <a:r>
              <a:rPr spc="-135" dirty="0"/>
              <a:t>DEFINITION(S)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9184" y="2822447"/>
            <a:ext cx="8638032" cy="3459479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37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pc="215" dirty="0">
                <a:solidFill>
                  <a:srgbClr val="00C6BB"/>
                </a:solidFill>
              </a:rPr>
              <a:t>O</a:t>
            </a:r>
            <a:r>
              <a:rPr spc="380" dirty="0">
                <a:solidFill>
                  <a:srgbClr val="00C6BB"/>
                </a:solidFill>
              </a:rPr>
              <a:t> </a:t>
            </a:r>
            <a:r>
              <a:rPr spc="65" dirty="0"/>
              <a:t>Lexeme:</a:t>
            </a:r>
            <a:r>
              <a:rPr dirty="0"/>
              <a:t> </a:t>
            </a:r>
            <a:r>
              <a:rPr spc="130" dirty="0"/>
              <a:t>the</a:t>
            </a:r>
            <a:r>
              <a:rPr spc="5" dirty="0"/>
              <a:t> </a:t>
            </a:r>
            <a:r>
              <a:rPr spc="140" dirty="0"/>
              <a:t>fundamental</a:t>
            </a:r>
            <a:r>
              <a:rPr dirty="0"/>
              <a:t> </a:t>
            </a:r>
            <a:r>
              <a:rPr spc="65" dirty="0"/>
              <a:t>unit</a:t>
            </a:r>
            <a:r>
              <a:rPr dirty="0"/>
              <a:t> </a:t>
            </a:r>
            <a:r>
              <a:rPr spc="130" dirty="0"/>
              <a:t>of</a:t>
            </a:r>
            <a:r>
              <a:rPr spc="5" dirty="0"/>
              <a:t> </a:t>
            </a:r>
            <a:r>
              <a:rPr spc="125" dirty="0"/>
              <a:t>the</a:t>
            </a:r>
            <a:r>
              <a:rPr spc="5" dirty="0"/>
              <a:t> </a:t>
            </a:r>
            <a:r>
              <a:rPr spc="85" dirty="0"/>
              <a:t>lexicon</a:t>
            </a:r>
            <a:r>
              <a:rPr spc="15" dirty="0"/>
              <a:t> </a:t>
            </a:r>
            <a:r>
              <a:rPr spc="130" dirty="0"/>
              <a:t>of</a:t>
            </a:r>
            <a:r>
              <a:rPr dirty="0"/>
              <a:t> </a:t>
            </a:r>
            <a:r>
              <a:rPr spc="240" dirty="0"/>
              <a:t>a</a:t>
            </a:r>
            <a:r>
              <a:rPr spc="5" dirty="0"/>
              <a:t> </a:t>
            </a:r>
            <a:r>
              <a:rPr spc="125" dirty="0"/>
              <a:t>language.</a:t>
            </a:r>
          </a:p>
          <a:p>
            <a:pPr marL="12700">
              <a:lnSpc>
                <a:spcPct val="100000"/>
              </a:lnSpc>
              <a:spcBef>
                <a:spcPts val="985"/>
              </a:spcBef>
            </a:pPr>
            <a:r>
              <a:rPr spc="215" dirty="0">
                <a:solidFill>
                  <a:srgbClr val="00C6BB"/>
                </a:solidFill>
              </a:rPr>
              <a:t>O</a:t>
            </a:r>
            <a:r>
              <a:rPr spc="370" dirty="0">
                <a:solidFill>
                  <a:srgbClr val="00C6BB"/>
                </a:solidFill>
              </a:rPr>
              <a:t> </a:t>
            </a:r>
            <a:r>
              <a:rPr spc="70" dirty="0"/>
              <a:t>Etymology:</a:t>
            </a:r>
            <a:r>
              <a:rPr spc="-5" dirty="0"/>
              <a:t> </a:t>
            </a:r>
            <a:r>
              <a:rPr spc="95" dirty="0"/>
              <a:t>from</a:t>
            </a:r>
            <a:r>
              <a:rPr dirty="0"/>
              <a:t> </a:t>
            </a:r>
            <a:r>
              <a:rPr spc="130" dirty="0"/>
              <a:t>the</a:t>
            </a:r>
            <a:r>
              <a:rPr spc="-5" dirty="0"/>
              <a:t> </a:t>
            </a:r>
            <a:r>
              <a:rPr spc="75" dirty="0"/>
              <a:t>Greek,</a:t>
            </a:r>
            <a:r>
              <a:rPr dirty="0"/>
              <a:t> </a:t>
            </a:r>
            <a:r>
              <a:rPr spc="80" dirty="0"/>
              <a:t>"word,</a:t>
            </a:r>
            <a:r>
              <a:rPr spc="-5" dirty="0"/>
              <a:t> </a:t>
            </a:r>
            <a:r>
              <a:rPr spc="114" dirty="0"/>
              <a:t>speech”.</a:t>
            </a:r>
          </a:p>
          <a:p>
            <a:pPr marL="12700">
              <a:lnSpc>
                <a:spcPct val="100000"/>
              </a:lnSpc>
              <a:spcBef>
                <a:spcPts val="1105"/>
              </a:spcBef>
            </a:pPr>
            <a:r>
              <a:rPr spc="215" dirty="0">
                <a:solidFill>
                  <a:srgbClr val="00C6BB"/>
                </a:solidFill>
              </a:rPr>
              <a:t>O</a:t>
            </a:r>
            <a:r>
              <a:rPr spc="370" dirty="0">
                <a:solidFill>
                  <a:srgbClr val="00C6BB"/>
                </a:solidFill>
              </a:rPr>
              <a:t> </a:t>
            </a:r>
            <a:r>
              <a:rPr spc="130" dirty="0"/>
              <a:t>A</a:t>
            </a:r>
            <a:r>
              <a:rPr spc="-5" dirty="0"/>
              <a:t> </a:t>
            </a:r>
            <a:r>
              <a:rPr spc="105" dirty="0"/>
              <a:t>lexeme</a:t>
            </a:r>
            <a:r>
              <a:rPr dirty="0"/>
              <a:t> </a:t>
            </a:r>
            <a:r>
              <a:rPr spc="-140" dirty="0"/>
              <a:t>is</a:t>
            </a:r>
            <a:r>
              <a:rPr dirty="0"/>
              <a:t> </a:t>
            </a:r>
            <a:r>
              <a:rPr spc="130" dirty="0"/>
              <a:t>often</a:t>
            </a:r>
            <a:r>
              <a:rPr dirty="0"/>
              <a:t> </a:t>
            </a:r>
            <a:r>
              <a:rPr spc="125" dirty="0"/>
              <a:t>(but</a:t>
            </a:r>
            <a:r>
              <a:rPr dirty="0"/>
              <a:t> </a:t>
            </a:r>
            <a:r>
              <a:rPr spc="135" dirty="0"/>
              <a:t>not</a:t>
            </a:r>
            <a:r>
              <a:rPr spc="-5" dirty="0"/>
              <a:t> </a:t>
            </a:r>
            <a:r>
              <a:rPr spc="75" dirty="0"/>
              <a:t>always)</a:t>
            </a:r>
            <a:r>
              <a:rPr dirty="0"/>
              <a:t> </a:t>
            </a:r>
            <a:r>
              <a:rPr spc="165" dirty="0"/>
              <a:t>an</a:t>
            </a:r>
            <a:r>
              <a:rPr spc="5" dirty="0"/>
              <a:t> </a:t>
            </a:r>
            <a:r>
              <a:rPr spc="85" dirty="0"/>
              <a:t>individual</a:t>
            </a:r>
            <a:r>
              <a:rPr dirty="0"/>
              <a:t> </a:t>
            </a:r>
            <a:r>
              <a:rPr spc="145" dirty="0"/>
              <a:t>word</a:t>
            </a:r>
            <a:r>
              <a:rPr dirty="0"/>
              <a:t> </a:t>
            </a:r>
            <a:r>
              <a:rPr spc="90" dirty="0"/>
              <a:t>(e.g.</a:t>
            </a:r>
            <a:r>
              <a:rPr dirty="0"/>
              <a:t> </a:t>
            </a:r>
            <a:r>
              <a:rPr i="1" spc="65" dirty="0">
                <a:latin typeface="Arial"/>
                <a:cs typeface="Arial"/>
              </a:rPr>
              <a:t>love</a:t>
            </a:r>
            <a:r>
              <a:rPr spc="65" dirty="0"/>
              <a:t>).</a:t>
            </a:r>
          </a:p>
          <a:p>
            <a:pPr marL="354965" marR="728980" indent="-342900">
              <a:lnSpc>
                <a:spcPct val="100000"/>
              </a:lnSpc>
              <a:spcBef>
                <a:spcPts val="1105"/>
              </a:spcBef>
            </a:pPr>
            <a:r>
              <a:rPr spc="215" dirty="0">
                <a:solidFill>
                  <a:srgbClr val="00C6BB"/>
                </a:solidFill>
              </a:rPr>
              <a:t>O</a:t>
            </a:r>
            <a:r>
              <a:rPr spc="395" dirty="0">
                <a:solidFill>
                  <a:srgbClr val="00C6BB"/>
                </a:solidFill>
              </a:rPr>
              <a:t> </a:t>
            </a:r>
            <a:r>
              <a:rPr dirty="0"/>
              <a:t>It</a:t>
            </a:r>
            <a:r>
              <a:rPr spc="15" dirty="0"/>
              <a:t> </a:t>
            </a:r>
            <a:r>
              <a:rPr spc="165" dirty="0"/>
              <a:t>may</a:t>
            </a:r>
            <a:r>
              <a:rPr spc="15" dirty="0"/>
              <a:t> </a:t>
            </a:r>
            <a:r>
              <a:rPr spc="160" dirty="0"/>
              <a:t>have</a:t>
            </a:r>
            <a:r>
              <a:rPr spc="15" dirty="0"/>
              <a:t> </a:t>
            </a:r>
            <a:r>
              <a:rPr spc="240" dirty="0"/>
              <a:t>a</a:t>
            </a:r>
            <a:r>
              <a:rPr spc="10" dirty="0"/>
              <a:t> </a:t>
            </a:r>
            <a:r>
              <a:rPr spc="120" dirty="0"/>
              <a:t>number</a:t>
            </a:r>
            <a:r>
              <a:rPr spc="15" dirty="0"/>
              <a:t> </a:t>
            </a:r>
            <a:r>
              <a:rPr spc="130" dirty="0"/>
              <a:t>of</a:t>
            </a:r>
            <a:r>
              <a:rPr spc="15" dirty="0"/>
              <a:t> </a:t>
            </a:r>
            <a:r>
              <a:rPr spc="90" dirty="0"/>
              <a:t>inflectional</a:t>
            </a:r>
            <a:r>
              <a:rPr spc="15" dirty="0"/>
              <a:t> </a:t>
            </a:r>
            <a:r>
              <a:rPr dirty="0"/>
              <a:t>forms</a:t>
            </a:r>
            <a:r>
              <a:rPr spc="15" dirty="0"/>
              <a:t> </a:t>
            </a:r>
            <a:r>
              <a:rPr spc="60" dirty="0"/>
              <a:t>or</a:t>
            </a:r>
            <a:r>
              <a:rPr spc="10" dirty="0"/>
              <a:t> </a:t>
            </a:r>
            <a:r>
              <a:rPr spc="130" dirty="0"/>
              <a:t>grammatical </a:t>
            </a:r>
            <a:r>
              <a:rPr spc="55" dirty="0"/>
              <a:t>variants</a:t>
            </a:r>
            <a:r>
              <a:rPr dirty="0"/>
              <a:t> </a:t>
            </a:r>
            <a:r>
              <a:rPr spc="90" dirty="0"/>
              <a:t>(e.g.</a:t>
            </a:r>
            <a:r>
              <a:rPr spc="5" dirty="0"/>
              <a:t> </a:t>
            </a:r>
            <a:r>
              <a:rPr i="1" spc="110" dirty="0">
                <a:latin typeface="Arial"/>
                <a:cs typeface="Arial"/>
              </a:rPr>
              <a:t>loved;</a:t>
            </a:r>
            <a:r>
              <a:rPr i="1" spc="5" dirty="0">
                <a:latin typeface="Arial"/>
                <a:cs typeface="Arial"/>
              </a:rPr>
              <a:t> </a:t>
            </a:r>
            <a:r>
              <a:rPr i="1" spc="70" dirty="0">
                <a:latin typeface="Arial"/>
                <a:cs typeface="Arial"/>
              </a:rPr>
              <a:t>loving;</a:t>
            </a:r>
            <a:r>
              <a:rPr i="1" spc="5" dirty="0">
                <a:latin typeface="Arial"/>
                <a:cs typeface="Arial"/>
              </a:rPr>
              <a:t> </a:t>
            </a:r>
            <a:r>
              <a:rPr i="1" spc="45" dirty="0">
                <a:latin typeface="Arial"/>
                <a:cs typeface="Arial"/>
              </a:rPr>
              <a:t>lover</a:t>
            </a:r>
            <a:r>
              <a:rPr spc="45" dirty="0"/>
              <a:t>).</a:t>
            </a:r>
          </a:p>
          <a:p>
            <a:pPr marL="354965" marR="2887345" indent="-342900">
              <a:lnSpc>
                <a:spcPct val="100000"/>
              </a:lnSpc>
              <a:spcBef>
                <a:spcPts val="1105"/>
              </a:spcBef>
            </a:pPr>
            <a:r>
              <a:rPr spc="215" dirty="0">
                <a:solidFill>
                  <a:srgbClr val="00C6BB"/>
                </a:solidFill>
              </a:rPr>
              <a:t>O</a:t>
            </a:r>
            <a:r>
              <a:rPr spc="370" dirty="0">
                <a:solidFill>
                  <a:srgbClr val="00C6BB"/>
                </a:solidFill>
              </a:rPr>
              <a:t> </a:t>
            </a:r>
            <a:r>
              <a:rPr spc="130" dirty="0"/>
              <a:t>A</a:t>
            </a:r>
            <a:r>
              <a:rPr spc="-5" dirty="0"/>
              <a:t> </a:t>
            </a:r>
            <a:r>
              <a:rPr spc="105" dirty="0"/>
              <a:t>lexeme</a:t>
            </a:r>
            <a:r>
              <a:rPr dirty="0"/>
              <a:t> </a:t>
            </a:r>
            <a:r>
              <a:rPr spc="210" dirty="0"/>
              <a:t>can</a:t>
            </a:r>
            <a:r>
              <a:rPr spc="5" dirty="0"/>
              <a:t> </a:t>
            </a:r>
            <a:r>
              <a:rPr spc="204" dirty="0"/>
              <a:t>be</a:t>
            </a:r>
            <a:r>
              <a:rPr spc="-5" dirty="0"/>
              <a:t> </a:t>
            </a:r>
            <a:r>
              <a:rPr spc="215" dirty="0"/>
              <a:t>made</a:t>
            </a:r>
            <a:r>
              <a:rPr dirty="0"/>
              <a:t> </a:t>
            </a:r>
            <a:r>
              <a:rPr spc="165" dirty="0"/>
              <a:t>up</a:t>
            </a:r>
            <a:r>
              <a:rPr spc="-5" dirty="0"/>
              <a:t> </a:t>
            </a:r>
            <a:r>
              <a:rPr spc="130" dirty="0"/>
              <a:t>of</a:t>
            </a:r>
            <a:r>
              <a:rPr dirty="0"/>
              <a:t> </a:t>
            </a:r>
            <a:r>
              <a:rPr spc="120" dirty="0"/>
              <a:t>more</a:t>
            </a:r>
            <a:r>
              <a:rPr spc="-5" dirty="0"/>
              <a:t> </a:t>
            </a:r>
            <a:r>
              <a:rPr spc="120" dirty="0"/>
              <a:t>than </a:t>
            </a:r>
            <a:r>
              <a:rPr spc="155" dirty="0"/>
              <a:t>one</a:t>
            </a:r>
            <a:r>
              <a:rPr spc="25" dirty="0"/>
              <a:t> </a:t>
            </a:r>
            <a:r>
              <a:rPr spc="120" dirty="0"/>
              <a:t>orthographic</a:t>
            </a:r>
            <a:r>
              <a:rPr spc="30" dirty="0"/>
              <a:t> </a:t>
            </a:r>
            <a:r>
              <a:rPr spc="95" dirty="0"/>
              <a:t>word.</a:t>
            </a:r>
          </a:p>
          <a:p>
            <a:pPr marL="12700">
              <a:lnSpc>
                <a:spcPct val="100000"/>
              </a:lnSpc>
              <a:spcBef>
                <a:spcPts val="1100"/>
              </a:spcBef>
            </a:pPr>
            <a:r>
              <a:rPr spc="215" dirty="0">
                <a:solidFill>
                  <a:srgbClr val="00C6BB"/>
                </a:solidFill>
              </a:rPr>
              <a:t>O</a:t>
            </a:r>
            <a:r>
              <a:rPr spc="409" dirty="0">
                <a:solidFill>
                  <a:srgbClr val="00C6BB"/>
                </a:solidFill>
              </a:rPr>
              <a:t> </a:t>
            </a:r>
            <a:r>
              <a:rPr i="1" spc="145" dirty="0">
                <a:latin typeface="Arial"/>
                <a:cs typeface="Arial"/>
              </a:rPr>
              <a:t>Come</a:t>
            </a:r>
            <a:r>
              <a:rPr spc="145" dirty="0"/>
              <a:t>,</a:t>
            </a:r>
            <a:r>
              <a:rPr spc="20" dirty="0"/>
              <a:t> </a:t>
            </a:r>
            <a:r>
              <a:rPr i="1" spc="155" dirty="0">
                <a:latin typeface="Arial"/>
                <a:cs typeface="Arial"/>
              </a:rPr>
              <a:t>coming</a:t>
            </a:r>
            <a:r>
              <a:rPr i="1" spc="25" dirty="0">
                <a:latin typeface="Arial"/>
                <a:cs typeface="Arial"/>
              </a:rPr>
              <a:t> </a:t>
            </a:r>
            <a:r>
              <a:rPr spc="200" dirty="0"/>
              <a:t>and</a:t>
            </a:r>
            <a:r>
              <a:rPr spc="30" dirty="0"/>
              <a:t> </a:t>
            </a:r>
            <a:r>
              <a:rPr i="1" spc="210" dirty="0">
                <a:latin typeface="Arial"/>
                <a:cs typeface="Arial"/>
              </a:rPr>
              <a:t>come</a:t>
            </a:r>
            <a:r>
              <a:rPr i="1" spc="20" dirty="0">
                <a:latin typeface="Arial"/>
                <a:cs typeface="Arial"/>
              </a:rPr>
              <a:t> </a:t>
            </a:r>
            <a:r>
              <a:rPr i="1" dirty="0">
                <a:latin typeface="Arial"/>
                <a:cs typeface="Arial"/>
              </a:rPr>
              <a:t>in</a:t>
            </a:r>
            <a:r>
              <a:rPr i="1" spc="25" dirty="0">
                <a:latin typeface="Arial"/>
                <a:cs typeface="Arial"/>
              </a:rPr>
              <a:t> </a:t>
            </a:r>
            <a:r>
              <a:rPr spc="114" dirty="0"/>
              <a:t>are</a:t>
            </a:r>
            <a:r>
              <a:rPr spc="25" dirty="0"/>
              <a:t> </a:t>
            </a:r>
            <a:r>
              <a:rPr dirty="0"/>
              <a:t>all</a:t>
            </a:r>
            <a:r>
              <a:rPr spc="20" dirty="0"/>
              <a:t> </a:t>
            </a:r>
            <a:r>
              <a:rPr spc="40" dirty="0"/>
              <a:t>lexemes.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8F8F8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</TotalTime>
  <Words>372</Words>
  <Application>Microsoft Macintosh PowerPoint</Application>
  <PresentationFormat>Presentazione su schermo (4:3)</PresentationFormat>
  <Paragraphs>35</Paragraphs>
  <Slides>10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3" baseType="lpstr">
      <vt:lpstr>Arial</vt:lpstr>
      <vt:lpstr>Arial-BoldItalicMT</vt:lpstr>
      <vt:lpstr>Office Theme</vt:lpstr>
      <vt:lpstr>PRESENTATIONS  -  GUIDELINES</vt:lpstr>
      <vt:lpstr>Presentazione standard di PowerPoint</vt:lpstr>
      <vt:lpstr>Presentazione standard di PowerPoint</vt:lpstr>
      <vt:lpstr>RICORDATE DI:</vt:lpstr>
      <vt:lpstr>POTETE LAVORARE A COPPIE O IN PICCOLI GRUPPI  La presentazione completa dovrà essere caricata QUI, denominandola     “cognome_CAPITOLO X”.</vt:lpstr>
      <vt:lpstr>ESEMPIO</vt:lpstr>
      <vt:lpstr>CHAPTER 8: THE NATURE OF THE LEXICON</vt:lpstr>
      <vt:lpstr>1. What is a lexeme?</vt:lpstr>
      <vt:lpstr>DEFINITION(S)</vt:lpstr>
      <vt:lpstr>Further examples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PRESENTATIONS  -  GUIDELINES</dc:title>
  <cp:lastModifiedBy>Microsoft Office User</cp:lastModifiedBy>
  <cp:revision>4</cp:revision>
  <dcterms:created xsi:type="dcterms:W3CDTF">2022-11-27T11:31:14Z</dcterms:created>
  <dcterms:modified xsi:type="dcterms:W3CDTF">2022-11-27T11:50:26Z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2022-02-06T00:00:00Z</vt:filetime>
  </property>
  <property fmtid="{D5CDD505-2E9C-101B-9397-08002B2CF9AE}" pid="3" name="LastSaved">
    <vt:filetime>2022-11-27T00:00:00Z</vt:filetime>
  </property>
  <property fmtid="{D5CDD505-2E9C-101B-9397-08002B2CF9AE}" pid="4" name="Producer">
    <vt:lpwstr>macOS Versione 12.5.1 (Build 21G83) Quartz PDFContext, AppendMode 1.1</vt:lpwstr>
  </property>
</Properties>
</file>