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375" r:id="rId22"/>
    <p:sldId id="378" r:id="rId23"/>
    <p:sldId id="379" r:id="rId24"/>
    <p:sldId id="380" r:id="rId25"/>
    <p:sldId id="381" r:id="rId26"/>
    <p:sldId id="382" r:id="rId27"/>
    <p:sldId id="383" r:id="rId28"/>
    <p:sldId id="384" r:id="rId29"/>
    <p:sldId id="385" r:id="rId30"/>
    <p:sldId id="386" r:id="rId31"/>
    <p:sldId id="387" r:id="rId32"/>
    <p:sldId id="388" r:id="rId33"/>
    <p:sldId id="259"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262" r:id="rId52"/>
    <p:sldId id="285" r:id="rId53"/>
    <p:sldId id="300" r:id="rId54"/>
    <p:sldId id="429" r:id="rId55"/>
    <p:sldId id="281" r:id="rId56"/>
    <p:sldId id="278" r:id="rId57"/>
    <p:sldId id="298" r:id="rId58"/>
    <p:sldId id="295" r:id="rId59"/>
    <p:sldId id="287" r:id="rId60"/>
    <p:sldId id="273" r:id="rId61"/>
    <p:sldId id="296" r:id="rId62"/>
    <p:sldId id="288" r:id="rId63"/>
    <p:sldId id="289" r:id="rId64"/>
    <p:sldId id="290" r:id="rId65"/>
    <p:sldId id="291" r:id="rId66"/>
    <p:sldId id="303" r:id="rId67"/>
    <p:sldId id="305" r:id="rId68"/>
    <p:sldId id="292" r:id="rId69"/>
    <p:sldId id="293" r:id="rId70"/>
    <p:sldId id="309" r:id="rId71"/>
    <p:sldId id="310" r:id="rId72"/>
    <p:sldId id="306" r:id="rId73"/>
    <p:sldId id="308" r:id="rId74"/>
    <p:sldId id="311" r:id="rId75"/>
    <p:sldId id="299" r:id="rId76"/>
    <p:sldId id="294" r:id="rId77"/>
    <p:sldId id="301" r:id="rId78"/>
    <p:sldId id="302" r:id="rId79"/>
    <p:sldId id="304" r:id="rId80"/>
    <p:sldId id="307" r:id="rId81"/>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94521" autoAdjust="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CB5B-F40D-412C-5C3C-5A08FC8A5C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AB41E26A-6E24-62D6-7C4F-9F8BB2A2AF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6CB27F62-31AE-AD83-0E41-007F48D28DF4}"/>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5" name="Footer Placeholder 4">
            <a:extLst>
              <a:ext uri="{FF2B5EF4-FFF2-40B4-BE49-F238E27FC236}">
                <a16:creationId xmlns:a16="http://schemas.microsoft.com/office/drawing/2014/main" id="{EC21CA39-1DF1-921B-CB94-371826CFF73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56C74A9-683F-9279-A6F6-33730B165DA6}"/>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81747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EB59-61BD-5024-4E18-F37FACDC6019}"/>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AECF3714-D51D-FACC-57D2-5C5964F75F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F55FF8AD-5E6F-3DB6-26C4-0C8BFDC7C833}"/>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5" name="Footer Placeholder 4">
            <a:extLst>
              <a:ext uri="{FF2B5EF4-FFF2-40B4-BE49-F238E27FC236}">
                <a16:creationId xmlns:a16="http://schemas.microsoft.com/office/drawing/2014/main" id="{16DB88B7-8AA5-9EC5-66AC-878406B5D73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8D78A2E-B0D0-FF29-04BD-5091F59AE789}"/>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209570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8CCA7-FF3E-BA76-31EE-4F33CA25BF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8C3C10B5-5CFA-4353-E9A2-B0BD6898A8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F03A155A-8C9F-E4E7-C85A-E0F8FF8E8E67}"/>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5" name="Footer Placeholder 4">
            <a:extLst>
              <a:ext uri="{FF2B5EF4-FFF2-40B4-BE49-F238E27FC236}">
                <a16:creationId xmlns:a16="http://schemas.microsoft.com/office/drawing/2014/main" id="{8F199EC8-2E0A-9B0F-8A87-AA74BF68470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1937657-64CE-5900-AD1F-06F2F2BE591C}"/>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380727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93E2-258E-DAEF-0CEA-AA82E6502097}"/>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C964D35F-E1FD-D856-5031-729B0346E8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72B0DF9-F6BC-B345-39A9-38154B7A084F}"/>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5" name="Footer Placeholder 4">
            <a:extLst>
              <a:ext uri="{FF2B5EF4-FFF2-40B4-BE49-F238E27FC236}">
                <a16:creationId xmlns:a16="http://schemas.microsoft.com/office/drawing/2014/main" id="{A2CEE6E1-9F70-BFFD-C67B-B5853CB5E35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C4F10CC-F58F-751C-6210-2443A9CBDB10}"/>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272021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BE8-9505-FC3D-BCFE-EB4E8DF9C80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75F0BD6E-122D-EF5A-1706-81355C2C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0312E8-8530-858C-8B5E-ED75CE82C37C}"/>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5" name="Footer Placeholder 4">
            <a:extLst>
              <a:ext uri="{FF2B5EF4-FFF2-40B4-BE49-F238E27FC236}">
                <a16:creationId xmlns:a16="http://schemas.microsoft.com/office/drawing/2014/main" id="{1993FADE-A21A-60C5-589A-E3C6E5F40D2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49D3736-A45C-45E1-BFDA-101289A60CE2}"/>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119650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2563-53D3-62D6-BCEF-1E35482199C1}"/>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24A8A7D7-D2E7-78B5-7E68-88CD009A0C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BF59AAA3-2C91-43EB-07CB-21A322257D9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83244D88-C1BE-0F51-D60E-C136AE7A441C}"/>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6" name="Footer Placeholder 5">
            <a:extLst>
              <a:ext uri="{FF2B5EF4-FFF2-40B4-BE49-F238E27FC236}">
                <a16:creationId xmlns:a16="http://schemas.microsoft.com/office/drawing/2014/main" id="{482F3592-612C-4BCF-C602-7C7FA27D7E7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FE565997-429C-7CF2-A2C2-8F97D5E89153}"/>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140399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A8B8-C96C-401E-9044-729781BD372C}"/>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BD742745-BB43-1542-1661-2278D773A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115E62-31CC-DDCE-62A5-5792BFB13F4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59C0107A-D84C-BBF3-07A8-CF1FA2D81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E8BD2E-2069-4961-4AD4-481E9C88D4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BD9516AC-3911-2716-7902-787CC7B3ACB8}"/>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8" name="Footer Placeholder 7">
            <a:extLst>
              <a:ext uri="{FF2B5EF4-FFF2-40B4-BE49-F238E27FC236}">
                <a16:creationId xmlns:a16="http://schemas.microsoft.com/office/drawing/2014/main" id="{623A80E1-C5CD-40C6-27B6-B4113D38E53F}"/>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2C615F0D-0F55-2F19-3D9D-83DF93AE39F4}"/>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137918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7FF1-0901-3194-ED72-0F66E3582D33}"/>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BBDA1D6E-099F-9850-26E2-625309F23632}"/>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4" name="Footer Placeholder 3">
            <a:extLst>
              <a:ext uri="{FF2B5EF4-FFF2-40B4-BE49-F238E27FC236}">
                <a16:creationId xmlns:a16="http://schemas.microsoft.com/office/drawing/2014/main" id="{FCC84779-73B4-A811-A7CE-DA1E0CB8C441}"/>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137FF044-7B58-75C9-CB5F-110D63F6EB4C}"/>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9497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AAAC5-F276-001F-71A2-B31448D0598E}"/>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3" name="Footer Placeholder 2">
            <a:extLst>
              <a:ext uri="{FF2B5EF4-FFF2-40B4-BE49-F238E27FC236}">
                <a16:creationId xmlns:a16="http://schemas.microsoft.com/office/drawing/2014/main" id="{AEEA66D7-21A1-36F2-7555-8B1DE3BB59E7}"/>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ECE50123-874C-A8DE-7FCC-5611A643641D}"/>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211509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6064-639A-054A-95A3-1526E419B1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2A129819-5443-59F1-F665-36A430132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F4E889CD-FFD0-106D-A8F9-58436C9AA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BDD459-1AC4-9022-0B0F-8B503CEEDD43}"/>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6" name="Footer Placeholder 5">
            <a:extLst>
              <a:ext uri="{FF2B5EF4-FFF2-40B4-BE49-F238E27FC236}">
                <a16:creationId xmlns:a16="http://schemas.microsoft.com/office/drawing/2014/main" id="{3813CB21-6971-C5CF-A1A5-90190E89493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4F648B2C-4169-2B61-6ADB-E7FC9442F361}"/>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137049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D739-64E5-61A1-0357-653B55D1CA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3CC3EEF5-B85F-E607-F8F5-2D755EA6D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A9A25206-3709-8594-BA67-E5CDA0739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1796DF-E750-A62E-0CD5-5FEB35A96EC1}"/>
              </a:ext>
            </a:extLst>
          </p:cNvPr>
          <p:cNvSpPr>
            <a:spLocks noGrp="1"/>
          </p:cNvSpPr>
          <p:nvPr>
            <p:ph type="dt" sz="half" idx="10"/>
          </p:nvPr>
        </p:nvSpPr>
        <p:spPr/>
        <p:txBody>
          <a:bodyPr/>
          <a:lstStyle/>
          <a:p>
            <a:fld id="{89113956-2E83-2348-8909-69A244F2D16B}" type="datetimeFigureOut">
              <a:rPr lang="en-IT" smtClean="0"/>
              <a:t>11/18/2025</a:t>
            </a:fld>
            <a:endParaRPr lang="en-IT"/>
          </a:p>
        </p:txBody>
      </p:sp>
      <p:sp>
        <p:nvSpPr>
          <p:cNvPr id="6" name="Footer Placeholder 5">
            <a:extLst>
              <a:ext uri="{FF2B5EF4-FFF2-40B4-BE49-F238E27FC236}">
                <a16:creationId xmlns:a16="http://schemas.microsoft.com/office/drawing/2014/main" id="{9241A91C-7DC9-C2F9-AF27-D4226ECE841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1D7D71B0-3979-11BA-4CDC-EE3FFEFBA9FC}"/>
              </a:ext>
            </a:extLst>
          </p:cNvPr>
          <p:cNvSpPr>
            <a:spLocks noGrp="1"/>
          </p:cNvSpPr>
          <p:nvPr>
            <p:ph type="sldNum" sz="quarter" idx="12"/>
          </p:nvPr>
        </p:nvSpPr>
        <p:spPr/>
        <p:txBody>
          <a:bodyPr/>
          <a:lstStyle/>
          <a:p>
            <a:fld id="{C7177946-1B6A-2E4B-8731-8F83D0596FD5}" type="slidenum">
              <a:rPr lang="en-IT" smtClean="0"/>
              <a:t>‹N›</a:t>
            </a:fld>
            <a:endParaRPr lang="en-IT"/>
          </a:p>
        </p:txBody>
      </p:sp>
    </p:spTree>
    <p:extLst>
      <p:ext uri="{BB962C8B-B14F-4D97-AF65-F5344CB8AC3E}">
        <p14:creationId xmlns:p14="http://schemas.microsoft.com/office/powerpoint/2010/main" val="42032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602CF-407E-C000-3A1C-6E1C1E9A0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Fare clic per modificare lo stile del titolo Master</a:t>
            </a:r>
            <a:endParaRPr lang="en-IT"/>
          </a:p>
        </p:txBody>
      </p:sp>
      <p:sp>
        <p:nvSpPr>
          <p:cNvPr id="3" name="Text Placeholder 2">
            <a:extLst>
              <a:ext uri="{FF2B5EF4-FFF2-40B4-BE49-F238E27FC236}">
                <a16:creationId xmlns:a16="http://schemas.microsoft.com/office/drawing/2014/main" id="{1D70EBDB-7EF2-0DE2-69AD-0B6250188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endParaRPr lang="en-IT"/>
          </a:p>
        </p:txBody>
      </p:sp>
      <p:sp>
        <p:nvSpPr>
          <p:cNvPr id="4" name="Date Placeholder 3">
            <a:extLst>
              <a:ext uri="{FF2B5EF4-FFF2-40B4-BE49-F238E27FC236}">
                <a16:creationId xmlns:a16="http://schemas.microsoft.com/office/drawing/2014/main" id="{926C92C0-63C7-1BDC-F02A-02C7EF444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113956-2E83-2348-8909-69A244F2D16B}" type="datetimeFigureOut">
              <a:rPr lang="en-IT" smtClean="0"/>
              <a:t>11/18/2025</a:t>
            </a:fld>
            <a:endParaRPr lang="en-IT"/>
          </a:p>
        </p:txBody>
      </p:sp>
      <p:sp>
        <p:nvSpPr>
          <p:cNvPr id="5" name="Footer Placeholder 4">
            <a:extLst>
              <a:ext uri="{FF2B5EF4-FFF2-40B4-BE49-F238E27FC236}">
                <a16:creationId xmlns:a16="http://schemas.microsoft.com/office/drawing/2014/main" id="{61DCDDAC-AE93-7663-0BD4-5AB4C059F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194456C4-8503-04C1-A66E-A71F67B5D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177946-1B6A-2E4B-8731-8F83D0596FD5}" type="slidenum">
              <a:rPr lang="en-IT" smtClean="0"/>
              <a:t>‹N›</a:t>
            </a:fld>
            <a:endParaRPr lang="en-IT"/>
          </a:p>
        </p:txBody>
      </p:sp>
    </p:spTree>
    <p:extLst>
      <p:ext uri="{BB962C8B-B14F-4D97-AF65-F5344CB8AC3E}">
        <p14:creationId xmlns:p14="http://schemas.microsoft.com/office/powerpoint/2010/main" val="352958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3B1528C-F883-13F2-015B-23A35E2857A3}"/>
              </a:ext>
            </a:extLst>
          </p:cNvPr>
          <p:cNvSpPr>
            <a:spLocks noGrp="1" noChangeArrowheads="1"/>
          </p:cNvSpPr>
          <p:nvPr>
            <p:ph type="title"/>
          </p:nvPr>
        </p:nvSpPr>
        <p:spPr>
          <a:xfrm>
            <a:off x="5225143" y="1138036"/>
            <a:ext cx="6087796" cy="1175953"/>
          </a:xfrm>
        </p:spPr>
        <p:txBody>
          <a:bodyPr anchor="t">
            <a:normAutofit/>
          </a:bodyPr>
          <a:lstStyle/>
          <a:p>
            <a:pPr eaLnBrk="1" hangingPunct="1"/>
            <a:r>
              <a:rPr lang="it-IT" altLang="it-IT" sz="3200" b="1" dirty="0">
                <a:solidFill>
                  <a:srgbClr val="FF0000"/>
                </a:solidFill>
              </a:rPr>
              <a:t>Mercato unico digitale</a:t>
            </a:r>
            <a:endParaRPr lang="it-IT" altLang="it-IT" sz="3200" dirty="0">
              <a:solidFill>
                <a:srgbClr val="FF0000"/>
              </a:solidFill>
            </a:endParaRPr>
          </a:p>
        </p:txBody>
      </p:sp>
      <p:pic>
        <p:nvPicPr>
          <p:cNvPr id="3077" name="Picture 3076" descr="A white and red circular object with a sphere&#10;&#10;Description automatically generated">
            <a:extLst>
              <a:ext uri="{FF2B5EF4-FFF2-40B4-BE49-F238E27FC236}">
                <a16:creationId xmlns:a16="http://schemas.microsoft.com/office/drawing/2014/main" id="{C45B0D32-264E-FAC7-2325-F6D287BC8B28}"/>
              </a:ext>
            </a:extLst>
          </p:cNvPr>
          <p:cNvPicPr>
            <a:picLocks noChangeAspect="1"/>
          </p:cNvPicPr>
          <p:nvPr/>
        </p:nvPicPr>
        <p:blipFill>
          <a:blip r:embed="rId2"/>
          <a:srcRect l="2964" r="54786"/>
          <a:stretch/>
        </p:blipFill>
        <p:spPr>
          <a:xfrm>
            <a:off x="-1" y="10"/>
            <a:ext cx="4273421" cy="6857990"/>
          </a:xfrm>
          <a:prstGeom prst="rect">
            <a:avLst/>
          </a:prstGeom>
        </p:spPr>
      </p:pic>
      <p:cxnSp>
        <p:nvCxnSpPr>
          <p:cNvPr id="3081" name="Straight Connector 308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8C95447C-4FEF-67A9-4E46-1902A3A70919}"/>
              </a:ext>
            </a:extLst>
          </p:cNvPr>
          <p:cNvSpPr>
            <a:spLocks noGrp="1" noChangeArrowheads="1"/>
          </p:cNvSpPr>
          <p:nvPr>
            <p:ph type="body" idx="1"/>
          </p:nvPr>
        </p:nvSpPr>
        <p:spPr>
          <a:xfrm>
            <a:off x="5019869" y="2313990"/>
            <a:ext cx="6755364" cy="4180116"/>
          </a:xfrm>
        </p:spPr>
        <p:txBody>
          <a:bodyPr>
            <a:noAutofit/>
          </a:bodyPr>
          <a:lstStyle/>
          <a:p>
            <a:pPr algn="just"/>
            <a:r>
              <a:rPr lang="it-IT" altLang="it-IT" b="1" dirty="0"/>
              <a:t>Comunicazione della Commissione europea sul mercato unico digitale (2015).</a:t>
            </a:r>
          </a:p>
          <a:p>
            <a:pPr algn="just"/>
            <a:r>
              <a:rPr lang="it-IT" altLang="it-IT" b="1" dirty="0"/>
              <a:t>Sedici azioni </a:t>
            </a:r>
            <a:r>
              <a:rPr lang="it-IT" altLang="it-IT" dirty="0"/>
              <a:t>da attuare entro la fine del prossimo anno, dalle nuove regole per il settore delle TLC e gli investimenti nella banda larga alla revisione delle norme sull'IVA e sul diritto d'autore, alla revisione della direttiva e-privacy e a un nuovo piano per l'eGovernment. E molto altro ancora....</a:t>
            </a:r>
            <a:endParaRPr lang="it-IT" altLang="it-IT"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28AE49-B7E2-93CE-FFC4-49A72A7CD040}"/>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A3F376B4-94CA-22F5-5A6A-470452ABAE1C}"/>
              </a:ext>
            </a:extLst>
          </p:cNvPr>
          <p:cNvSpPr>
            <a:spLocks noGrp="1" noChangeArrowheads="1"/>
          </p:cNvSpPr>
          <p:nvPr>
            <p:ph type="title"/>
          </p:nvPr>
        </p:nvSpPr>
        <p:spPr>
          <a:xfrm>
            <a:off x="5868557" y="139960"/>
            <a:ext cx="5444382" cy="587824"/>
          </a:xfrm>
        </p:spPr>
        <p:txBody>
          <a:bodyPr anchor="t">
            <a:normAutofit/>
          </a:bodyPr>
          <a:lstStyle/>
          <a:p>
            <a:pPr algn="just" eaLnBrk="1" hangingPunct="1"/>
            <a:r>
              <a:rPr lang="it-IT" altLang="it-IT" sz="3600" b="1" dirty="0">
                <a:solidFill>
                  <a:srgbClr val="FF0000"/>
                </a:solidFill>
              </a:rPr>
              <a:t>Lo slancio dell’UE</a:t>
            </a:r>
            <a:endParaRPr lang="it-IT" altLang="it-IT" sz="36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4BEF1D22-29D9-8BBE-40B8-3DAA84325F4A}"/>
              </a:ext>
            </a:extLst>
          </p:cNvPr>
          <p:cNvPicPr>
            <a:picLocks noChangeAspect="1"/>
          </p:cNvPicPr>
          <p:nvPr/>
        </p:nvPicPr>
        <p:blipFill>
          <a:blip r:embed="rId2"/>
          <a:srcRect l="2964" r="54786"/>
          <a:stretch/>
        </p:blipFill>
        <p:spPr>
          <a:xfrm>
            <a:off x="-1" y="10"/>
            <a:ext cx="4665307" cy="6857990"/>
          </a:xfrm>
          <a:prstGeom prst="rect">
            <a:avLst/>
          </a:prstGeom>
        </p:spPr>
      </p:pic>
      <p:cxnSp>
        <p:nvCxnSpPr>
          <p:cNvPr id="3081" name="Straight Connector 3080">
            <a:extLst>
              <a:ext uri="{FF2B5EF4-FFF2-40B4-BE49-F238E27FC236}">
                <a16:creationId xmlns:a16="http://schemas.microsoft.com/office/drawing/2014/main" id="{E85BCEB2-186B-E566-18E9-00B8522A3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7CFB4405-AFBD-D43A-8033-C1B57C1BDBB6}"/>
              </a:ext>
            </a:extLst>
          </p:cNvPr>
          <p:cNvSpPr>
            <a:spLocks noGrp="1" noChangeArrowheads="1"/>
          </p:cNvSpPr>
          <p:nvPr>
            <p:ph type="body" idx="1"/>
          </p:nvPr>
        </p:nvSpPr>
        <p:spPr>
          <a:xfrm>
            <a:off x="5337110" y="1688856"/>
            <a:ext cx="5975829" cy="3962038"/>
          </a:xfrm>
        </p:spPr>
        <p:txBody>
          <a:bodyPr>
            <a:normAutofit/>
          </a:bodyPr>
          <a:lstStyle/>
          <a:p>
            <a:pPr algn="just"/>
            <a:r>
              <a:rPr lang="en-GB" altLang="it-IT" sz="2400" dirty="0"/>
              <a:t>"Questi problemi devono essere affrontati se l'Europa vuole trarre il massimo dalla ripresa digitale. In questo spirito, uno degli obiettivi della nuova </a:t>
            </a:r>
            <a:r>
              <a:rPr lang="en-GB" altLang="it-IT" sz="2400" b="1" dirty="0"/>
              <a:t>legge sui servizi digitali </a:t>
            </a:r>
            <a:r>
              <a:rPr lang="en-GB" altLang="it-IT" sz="2400" dirty="0"/>
              <a:t>sarà quello di </a:t>
            </a:r>
            <a:r>
              <a:rPr lang="en-IE" altLang="it-IT" sz="2400" dirty="0"/>
              <a:t>migliorare il quadro giuridico per i servizi digitali, con regole chiare per le piattaforme online. </a:t>
            </a:r>
            <a:r>
              <a:rPr lang="en-GB" altLang="it-IT" sz="2400" dirty="0"/>
              <a:t>Offrirà maggiore sicurezza ai consumatori online, impedirà l'abuso di potere di mercato da parte delle piattaforme e </a:t>
            </a:r>
            <a:r>
              <a:rPr lang="en-IE" altLang="it-IT" sz="2400" dirty="0"/>
              <a:t>garantirà un mercato equo con pari opportunità per le imprese più piccole</a:t>
            </a:r>
            <a:r>
              <a:rPr lang="en-GB" altLang="it-IT" sz="2400" dirty="0"/>
              <a:t>". </a:t>
            </a:r>
            <a:endParaRPr lang="en-AU" altLang="it-IT" sz="2400" dirty="0"/>
          </a:p>
          <a:p>
            <a:pPr eaLnBrk="1" hangingPunct="1">
              <a:buFontTx/>
              <a:buNone/>
            </a:pPr>
            <a:endParaRPr lang="it-IT" altLang="it-IT" sz="2000" b="1" dirty="0"/>
          </a:p>
        </p:txBody>
      </p:sp>
    </p:spTree>
    <p:extLst>
      <p:ext uri="{BB962C8B-B14F-4D97-AF65-F5344CB8AC3E}">
        <p14:creationId xmlns:p14="http://schemas.microsoft.com/office/powerpoint/2010/main" val="42718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E7A972-D9C8-9EC6-711D-1DCDF933CD03}"/>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72ACA9EE-79EC-5E7B-CBA1-2C8603B154E6}"/>
              </a:ext>
            </a:extLst>
          </p:cNvPr>
          <p:cNvSpPr>
            <a:spLocks noGrp="1" noChangeArrowheads="1"/>
          </p:cNvSpPr>
          <p:nvPr>
            <p:ph type="title"/>
          </p:nvPr>
        </p:nvSpPr>
        <p:spPr>
          <a:xfrm>
            <a:off x="5868557" y="93307"/>
            <a:ext cx="5444382" cy="643812"/>
          </a:xfrm>
        </p:spPr>
        <p:txBody>
          <a:bodyPr anchor="t">
            <a:normAutofit/>
          </a:bodyPr>
          <a:lstStyle/>
          <a:p>
            <a:pPr algn="just" eaLnBrk="1" hangingPunct="1"/>
            <a:r>
              <a:rPr lang="it-IT" altLang="it-IT" sz="3200" b="1" dirty="0">
                <a:solidFill>
                  <a:srgbClr val="FF0000"/>
                </a:solidFill>
              </a:rPr>
              <a:t>POST COVID</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BF853F58-D938-0651-5E92-62787B935411}"/>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8171036A-7019-71B1-911D-1E2053B83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6651E3E4-2481-A73C-7F52-33740A0DF42E}"/>
              </a:ext>
            </a:extLst>
          </p:cNvPr>
          <p:cNvSpPr>
            <a:spLocks noGrp="1" noChangeArrowheads="1"/>
          </p:cNvSpPr>
          <p:nvPr>
            <p:ph type="body" idx="1"/>
          </p:nvPr>
        </p:nvSpPr>
        <p:spPr>
          <a:xfrm>
            <a:off x="5523723" y="1362274"/>
            <a:ext cx="6391469" cy="4366699"/>
          </a:xfrm>
        </p:spPr>
        <p:txBody>
          <a:bodyPr>
            <a:normAutofit/>
          </a:bodyPr>
          <a:lstStyle/>
          <a:p>
            <a:pPr marL="0" indent="0" algn="just">
              <a:buNone/>
            </a:pPr>
            <a:r>
              <a:rPr lang="en-GB" altLang="it-IT" sz="2000" dirty="0"/>
              <a:t>"</a:t>
            </a:r>
            <a:r>
              <a:rPr lang="en-IE" altLang="it-IT" sz="2400" dirty="0"/>
              <a:t>La crisi ha messo alla prova anche il </a:t>
            </a:r>
            <a:r>
              <a:rPr lang="en-IE" altLang="it-IT" sz="2400" b="1" dirty="0"/>
              <a:t>quadro normativo dell'UE in materia di concorrenza</a:t>
            </a:r>
            <a:r>
              <a:rPr lang="en-IE" altLang="it-IT" sz="2400" dirty="0"/>
              <a:t>, che è stato adattato rapidamente per </a:t>
            </a:r>
            <a:r>
              <a:rPr lang="en-IE" altLang="it-IT" sz="2400" u="sng" dirty="0"/>
              <a:t>consentire un sostegno nazionale particolarmente indispensabile attraverso gli aiuti </a:t>
            </a:r>
            <a:r>
              <a:rPr lang="en-IE" altLang="it-IT" sz="2400" dirty="0"/>
              <a:t>di Stato. Allo stesso tempo, è importante che queste flessibilità temporanee non causino una frammentazione a lungo termine del mercato unico. La politica di concorrenza dell'UE è essenziale per garantire condizioni di parità nell'economia odierna, promuovere l'innovazione e offrire ai consumatori una </a:t>
            </a:r>
            <a:r>
              <a:rPr lang="en-IE" altLang="it-IT" sz="2400" dirty="0" err="1"/>
              <a:t>maggiore</a:t>
            </a:r>
            <a:r>
              <a:rPr lang="en-IE" altLang="it-IT" sz="2400" dirty="0"/>
              <a:t> </a:t>
            </a:r>
            <a:r>
              <a:rPr lang="en-IE" altLang="it-IT" sz="2400" dirty="0" err="1"/>
              <a:t>scelta</a:t>
            </a:r>
            <a:r>
              <a:rPr lang="en-GB" altLang="it-IT" sz="2400" dirty="0"/>
              <a:t>". </a:t>
            </a:r>
            <a:endParaRPr lang="en-AU" altLang="it-IT" sz="2400" dirty="0"/>
          </a:p>
          <a:p>
            <a:pPr eaLnBrk="1" hangingPunct="1">
              <a:buFontTx/>
              <a:buNone/>
            </a:pPr>
            <a:endParaRPr lang="it-IT" altLang="it-IT" sz="2000" b="1" dirty="0"/>
          </a:p>
        </p:txBody>
      </p:sp>
    </p:spTree>
    <p:extLst>
      <p:ext uri="{BB962C8B-B14F-4D97-AF65-F5344CB8AC3E}">
        <p14:creationId xmlns:p14="http://schemas.microsoft.com/office/powerpoint/2010/main" val="363994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ABBE1-4573-5FA5-6B9A-20658BC74A4A}"/>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98D2B33D-545B-BD9A-41BA-DFC752FBFF56}"/>
              </a:ext>
            </a:extLst>
          </p:cNvPr>
          <p:cNvSpPr>
            <a:spLocks noGrp="1" noChangeArrowheads="1"/>
          </p:cNvSpPr>
          <p:nvPr>
            <p:ph type="title"/>
          </p:nvPr>
        </p:nvSpPr>
        <p:spPr>
          <a:xfrm>
            <a:off x="5654351" y="335902"/>
            <a:ext cx="5831633" cy="1576874"/>
          </a:xfrm>
        </p:spPr>
        <p:txBody>
          <a:bodyPr anchor="t">
            <a:normAutofit/>
          </a:bodyPr>
          <a:lstStyle/>
          <a:p>
            <a:pPr algn="just" eaLnBrk="1" hangingPunct="1"/>
            <a:r>
              <a:rPr lang="en-US" altLang="it-IT" sz="3200" dirty="0">
                <a:solidFill>
                  <a:srgbClr val="FF0000"/>
                </a:solidFill>
              </a:rPr>
              <a:t>COMUNICAZIONE (2021):</a:t>
            </a:r>
            <a:br>
              <a:rPr lang="en-US" altLang="it-IT" sz="3200" dirty="0">
                <a:solidFill>
                  <a:srgbClr val="FF0000"/>
                </a:solidFill>
              </a:rPr>
            </a:br>
            <a:r>
              <a:rPr lang="en-US" altLang="it-IT" sz="3200" dirty="0">
                <a:solidFill>
                  <a:srgbClr val="FF0000"/>
                </a:solidFill>
              </a:rPr>
              <a:t>Bussola digitale 2030: la via europea per il decennio digitale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CFAF6E80-F255-0AE9-39EA-498D0663C333}"/>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E75B4EAA-D1D8-1B15-901F-5446379365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1B40C305-9940-FC10-69E8-DFBA5E6B7EA2}"/>
              </a:ext>
            </a:extLst>
          </p:cNvPr>
          <p:cNvSpPr>
            <a:spLocks noGrp="1" noChangeArrowheads="1"/>
          </p:cNvSpPr>
          <p:nvPr>
            <p:ph type="body" idx="1"/>
          </p:nvPr>
        </p:nvSpPr>
        <p:spPr>
          <a:xfrm>
            <a:off x="5654351" y="2528596"/>
            <a:ext cx="6242181" cy="3993502"/>
          </a:xfrm>
        </p:spPr>
        <p:txBody>
          <a:bodyPr>
            <a:normAutofit/>
          </a:bodyPr>
          <a:lstStyle/>
          <a:p>
            <a:pPr marL="0" indent="0" algn="just">
              <a:buNone/>
            </a:pPr>
            <a:r>
              <a:rPr lang="en-GB" altLang="it-IT" sz="2400" dirty="0"/>
              <a:t>"In un solo anno, la pandemia COVID-19 ha cambiato radicalmente il ruolo e la percezione della digitalizzazione nelle nostre società ed economie (...) Le </a:t>
            </a:r>
            <a:r>
              <a:rPr lang="en-GB" altLang="it-IT" sz="2400" b="1" dirty="0"/>
              <a:t>tecnologie digitali sono ora imperative per lavorare, imparare, intrattenersi, socializzare, fare acquisti e accedere a tutto, dai servizi sanitari alla cultura</a:t>
            </a:r>
            <a:r>
              <a:rPr lang="en-GB" altLang="it-IT" sz="2400" dirty="0"/>
              <a:t>. (…) </a:t>
            </a:r>
            <a:r>
              <a:rPr lang="en-GB" altLang="it-IT" sz="2400" b="1" dirty="0"/>
              <a:t>La pandemia ha anche messo in luce le vulnerabilità del nostro spazio digitale, la sua dipendenza da tecnologie non europee e l'impatto della disinformazione sulle nostre società democratiche</a:t>
            </a:r>
            <a:r>
              <a:rPr lang="en-GB" altLang="it-IT" sz="2400" dirty="0"/>
              <a:t>".</a:t>
            </a:r>
            <a:endParaRPr lang="it-IT" altLang="it-IT" sz="2400" dirty="0"/>
          </a:p>
          <a:p>
            <a:pPr eaLnBrk="1" hangingPunct="1">
              <a:buFontTx/>
              <a:buNone/>
            </a:pPr>
            <a:endParaRPr lang="it-IT" altLang="it-IT" sz="2000" b="1" dirty="0"/>
          </a:p>
        </p:txBody>
      </p:sp>
    </p:spTree>
    <p:extLst>
      <p:ext uri="{BB962C8B-B14F-4D97-AF65-F5344CB8AC3E}">
        <p14:creationId xmlns:p14="http://schemas.microsoft.com/office/powerpoint/2010/main" val="392040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B604B9-B840-1347-CFC9-1D56FC27A2A5}"/>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073BC1E3-12AF-9823-6A53-A2750CF782DB}"/>
              </a:ext>
            </a:extLst>
          </p:cNvPr>
          <p:cNvSpPr>
            <a:spLocks noGrp="1" noChangeArrowheads="1"/>
          </p:cNvSpPr>
          <p:nvPr>
            <p:ph type="title"/>
          </p:nvPr>
        </p:nvSpPr>
        <p:spPr>
          <a:xfrm>
            <a:off x="5682343" y="1"/>
            <a:ext cx="5630596" cy="871116"/>
          </a:xfrm>
        </p:spPr>
        <p:txBody>
          <a:bodyPr anchor="t">
            <a:normAutofit fontScale="90000"/>
          </a:bodyPr>
          <a:lstStyle/>
          <a:p>
            <a:pPr algn="just" eaLnBrk="1" hangingPunct="1"/>
            <a:r>
              <a:rPr lang="en-US" altLang="it-IT" sz="3200" b="1" dirty="0">
                <a:solidFill>
                  <a:srgbClr val="FF0000"/>
                </a:solidFill>
              </a:rPr>
              <a:t>Bussola digitale 2030: la via europea per il decennio digitale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6E8C2089-B750-61FE-7EE8-DEAEED2C74D5}"/>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E03D4EF5-8A87-7822-2DF9-EB685C316B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DE4D930F-7588-205B-2297-B6E01DE34418}"/>
              </a:ext>
            </a:extLst>
          </p:cNvPr>
          <p:cNvSpPr>
            <a:spLocks noGrp="1" noChangeArrowheads="1"/>
          </p:cNvSpPr>
          <p:nvPr>
            <p:ph type="body" idx="1"/>
          </p:nvPr>
        </p:nvSpPr>
        <p:spPr>
          <a:xfrm>
            <a:off x="5682342" y="1742292"/>
            <a:ext cx="6167535" cy="4789129"/>
          </a:xfrm>
        </p:spPr>
        <p:txBody>
          <a:bodyPr>
            <a:normAutofit/>
          </a:bodyPr>
          <a:lstStyle/>
          <a:p>
            <a:pPr marL="0" indent="0" algn="just">
              <a:buNone/>
            </a:pPr>
            <a:r>
              <a:rPr lang="en-GB" altLang="it-IT" sz="2400" dirty="0"/>
              <a:t>"Nel discorso sullo stato dell'Unione del settembre 2020, la </a:t>
            </a:r>
            <a:r>
              <a:rPr lang="en-GB" altLang="it-IT" sz="2400" u="sng" dirty="0"/>
              <a:t>Presidente von der Leyen</a:t>
            </a:r>
            <a:r>
              <a:rPr lang="en-GB" altLang="it-IT" sz="2400" dirty="0"/>
              <a:t> ha annunciato che l'Europa dovrebbe garantire la sovranità digitale con una visione comune dell'UE nel 2030, basata su obiettivi e principi chiari. La Presidente ha posto particolare enfasi su un </a:t>
            </a:r>
            <a:r>
              <a:rPr lang="en-GB" altLang="it-IT" sz="2400" u="sng" dirty="0"/>
              <a:t>Cloud europeo, sulla leadership nell'intelligenza artificiale etica</a:t>
            </a:r>
            <a:r>
              <a:rPr lang="en-GB" altLang="it-IT" sz="2400" dirty="0"/>
              <a:t>, su un'identità digitale sicura per tutti e su infrastrutture di dati, supercomputer e connettività notevolmente migliorate".</a:t>
            </a:r>
            <a:endParaRPr lang="it-IT" altLang="it-IT" sz="2400" dirty="0"/>
          </a:p>
          <a:p>
            <a:pPr eaLnBrk="1" hangingPunct="1">
              <a:buFontTx/>
              <a:buNone/>
            </a:pPr>
            <a:endParaRPr lang="it-IT" altLang="it-IT" sz="2000" b="1" dirty="0"/>
          </a:p>
        </p:txBody>
      </p:sp>
    </p:spTree>
    <p:extLst>
      <p:ext uri="{BB962C8B-B14F-4D97-AF65-F5344CB8AC3E}">
        <p14:creationId xmlns:p14="http://schemas.microsoft.com/office/powerpoint/2010/main" val="220139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5D4BFB-776E-F5C8-2854-A487139A210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E9A2C99C-8A1E-86F5-C105-1D3AB570A340}"/>
              </a:ext>
            </a:extLst>
          </p:cNvPr>
          <p:cNvSpPr>
            <a:spLocks noGrp="1" noChangeArrowheads="1"/>
          </p:cNvSpPr>
          <p:nvPr>
            <p:ph type="title"/>
          </p:nvPr>
        </p:nvSpPr>
        <p:spPr>
          <a:xfrm>
            <a:off x="5505062" y="0"/>
            <a:ext cx="5807878" cy="871135"/>
          </a:xfrm>
        </p:spPr>
        <p:txBody>
          <a:bodyPr anchor="t">
            <a:normAutofit fontScale="90000"/>
          </a:bodyPr>
          <a:lstStyle/>
          <a:p>
            <a:pPr algn="just" eaLnBrk="1" hangingPunct="1"/>
            <a:r>
              <a:rPr lang="en-US" altLang="it-IT" sz="3200" b="1" dirty="0">
                <a:solidFill>
                  <a:srgbClr val="FF0000"/>
                </a:solidFill>
              </a:rPr>
              <a:t>Bussola digitale 2030: la via europea per il decennio digitale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40832784-477F-7CAA-913A-58E4F2BB4A01}"/>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F50061CC-D3B0-08D4-AD56-BD7F6C7378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6C8D5A81-65E0-EBBD-D0C7-C2350DF84B68}"/>
              </a:ext>
            </a:extLst>
          </p:cNvPr>
          <p:cNvSpPr>
            <a:spLocks noGrp="1" noChangeArrowheads="1"/>
          </p:cNvSpPr>
          <p:nvPr>
            <p:ph type="body" idx="1"/>
          </p:nvPr>
        </p:nvSpPr>
        <p:spPr>
          <a:xfrm>
            <a:off x="5673012" y="1940782"/>
            <a:ext cx="6357306" cy="4497334"/>
          </a:xfrm>
        </p:spPr>
        <p:txBody>
          <a:bodyPr>
            <a:normAutofit/>
          </a:bodyPr>
          <a:lstStyle/>
          <a:p>
            <a:pPr marL="0" indent="0" algn="just">
              <a:buNone/>
            </a:pPr>
            <a:r>
              <a:rPr lang="en-GB" altLang="it-IT" sz="2400" dirty="0"/>
              <a:t>"Questo impulso politico richiede un'intensificazione del lavoro iniziato nell'ultimo decennio per accelerare la trasformazione digitale dell'Europa, basandosi sui progressi compiuti verso un </a:t>
            </a:r>
            <a:r>
              <a:rPr lang="en-GB" altLang="it-IT" sz="2400" u="sng" dirty="0"/>
              <a:t>mercato unico digitale </a:t>
            </a:r>
            <a:r>
              <a:rPr lang="en-GB" altLang="it-IT" sz="2400" dirty="0"/>
              <a:t>pienamente funzionante e intensificando le azioni definite nella strategia per </a:t>
            </a:r>
            <a:r>
              <a:rPr lang="en-GB" altLang="it-IT" sz="2400" u="sng" dirty="0"/>
              <a:t>dare forma al futuro digitale dell'Europa</a:t>
            </a:r>
            <a:r>
              <a:rPr lang="en-GB" altLang="it-IT" sz="2400" dirty="0"/>
              <a:t>. La strategia ha definito un programma di riforme politiche, già avviato con la legge sulla governance dei dati, la </a:t>
            </a:r>
            <a:r>
              <a:rPr lang="en-GB" altLang="it-IT" sz="2400" b="1" dirty="0"/>
              <a:t>legge sui servizi digitali e la legge sui mercati digitali</a:t>
            </a:r>
            <a:r>
              <a:rPr lang="en-GB" altLang="it-IT" sz="2400" dirty="0"/>
              <a:t>".</a:t>
            </a:r>
            <a:endParaRPr lang="it-IT" altLang="it-IT" sz="2400" dirty="0"/>
          </a:p>
          <a:p>
            <a:pPr eaLnBrk="1" hangingPunct="1">
              <a:buFontTx/>
              <a:buNone/>
            </a:pPr>
            <a:endParaRPr lang="it-IT" altLang="it-IT" sz="2000" b="1" dirty="0"/>
          </a:p>
        </p:txBody>
      </p:sp>
    </p:spTree>
    <p:extLst>
      <p:ext uri="{BB962C8B-B14F-4D97-AF65-F5344CB8AC3E}">
        <p14:creationId xmlns:p14="http://schemas.microsoft.com/office/powerpoint/2010/main" val="116913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9C1691-A607-19E1-3485-4A403A1BD17F}"/>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60F42FC9-8E90-12B1-920B-618C9B079BA5}"/>
              </a:ext>
            </a:extLst>
          </p:cNvPr>
          <p:cNvSpPr>
            <a:spLocks noGrp="1" noChangeArrowheads="1"/>
          </p:cNvSpPr>
          <p:nvPr>
            <p:ph type="title"/>
          </p:nvPr>
        </p:nvSpPr>
        <p:spPr>
          <a:xfrm>
            <a:off x="5654351" y="363894"/>
            <a:ext cx="5658588" cy="507242"/>
          </a:xfrm>
        </p:spPr>
        <p:txBody>
          <a:bodyPr anchor="t">
            <a:normAutofit fontScale="90000"/>
          </a:bodyPr>
          <a:lstStyle/>
          <a:p>
            <a:pPr algn="just" eaLnBrk="1" hangingPunct="1"/>
            <a:r>
              <a:rPr lang="en-AU" altLang="it-IT" sz="3200" b="1" dirty="0">
                <a:solidFill>
                  <a:srgbClr val="FF0000"/>
                </a:solidFill>
              </a:rPr>
              <a:t>DSA (Legge sui servizi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A88F58FF-A26F-68AE-3C2A-1E3996A3D26D}"/>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4738F1E2-523E-E57A-F084-61A99C7657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E5D79EB9-AACC-0049-04DF-E05EF1C02356}"/>
              </a:ext>
            </a:extLst>
          </p:cNvPr>
          <p:cNvSpPr>
            <a:spLocks noGrp="1" noChangeArrowheads="1"/>
          </p:cNvSpPr>
          <p:nvPr>
            <p:ph type="body" idx="1"/>
          </p:nvPr>
        </p:nvSpPr>
        <p:spPr>
          <a:xfrm>
            <a:off x="5738327" y="2043410"/>
            <a:ext cx="6251510" cy="4316144"/>
          </a:xfrm>
        </p:spPr>
        <p:txBody>
          <a:bodyPr>
            <a:normAutofit/>
          </a:bodyPr>
          <a:lstStyle/>
          <a:p>
            <a:pPr eaLnBrk="1" hangingPunct="1"/>
            <a:r>
              <a:rPr lang="it-IT" altLang="it-IT" dirty="0"/>
              <a:t>Coordinare la libertà di parola e la lotta contro le </a:t>
            </a:r>
            <a:r>
              <a:rPr lang="it-IT" altLang="it-IT" dirty="0" err="1"/>
              <a:t>fake</a:t>
            </a:r>
            <a:r>
              <a:rPr lang="it-IT" altLang="it-IT" dirty="0"/>
              <a:t> news, che potrebbero influenzare la nostra determinazione.</a:t>
            </a:r>
          </a:p>
          <a:p>
            <a:pPr eaLnBrk="1" hangingPunct="1"/>
            <a:r>
              <a:rPr lang="it-IT" altLang="it-IT" dirty="0"/>
              <a:t>Piattaforme come </a:t>
            </a:r>
            <a:r>
              <a:rPr lang="it-IT" altLang="it-IT" u="sng" dirty="0"/>
              <a:t>Agorà</a:t>
            </a:r>
            <a:r>
              <a:rPr lang="it-IT" altLang="it-IT" dirty="0"/>
              <a:t>: piazze pubbliche dove si scambiano idee, si offrono prodotti, si fa politica, si condividono contenuti protetti.</a:t>
            </a:r>
          </a:p>
          <a:p>
            <a:pPr eaLnBrk="1" hangingPunct="1"/>
            <a:r>
              <a:rPr lang="it-IT" altLang="it-IT" dirty="0"/>
              <a:t>Creare uno spazio digitale più sicuro in cui siano tutelati i diritti fondamentali di tutti gli utenti dei servizi digitali.</a:t>
            </a:r>
          </a:p>
          <a:p>
            <a:pPr eaLnBrk="1" hangingPunct="1">
              <a:buFontTx/>
              <a:buNone/>
            </a:pPr>
            <a:endParaRPr lang="it-IT" altLang="it-IT" sz="2000" b="1" dirty="0"/>
          </a:p>
        </p:txBody>
      </p:sp>
    </p:spTree>
    <p:extLst>
      <p:ext uri="{BB962C8B-B14F-4D97-AF65-F5344CB8AC3E}">
        <p14:creationId xmlns:p14="http://schemas.microsoft.com/office/powerpoint/2010/main" val="63060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ECC4AB-300B-3874-38BA-979EBD54871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3B5B3DFD-E3A5-90AF-4F40-21C3E5EE068B}"/>
              </a:ext>
            </a:extLst>
          </p:cNvPr>
          <p:cNvSpPr>
            <a:spLocks noGrp="1" noChangeArrowheads="1"/>
          </p:cNvSpPr>
          <p:nvPr>
            <p:ph type="title"/>
          </p:nvPr>
        </p:nvSpPr>
        <p:spPr>
          <a:xfrm>
            <a:off x="5374434" y="195944"/>
            <a:ext cx="5938506" cy="675202"/>
          </a:xfrm>
        </p:spPr>
        <p:txBody>
          <a:bodyPr anchor="t">
            <a:normAutofit/>
          </a:bodyPr>
          <a:lstStyle/>
          <a:p>
            <a:pPr algn="just" eaLnBrk="1" hangingPunct="1"/>
            <a:r>
              <a:rPr lang="en-AU" altLang="it-IT" sz="3200" b="1" dirty="0">
                <a:solidFill>
                  <a:srgbClr val="FF0000"/>
                </a:solidFill>
              </a:rPr>
              <a:t>DSA (Legge sui servizi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16EE9A89-371A-31A3-1541-0C5913BE051D}"/>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B18B5702-C79F-E0A8-977E-46DE38021A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1E04F78F-171D-D004-7A5B-3DBDD174ECC5}"/>
              </a:ext>
            </a:extLst>
          </p:cNvPr>
          <p:cNvSpPr>
            <a:spLocks noGrp="1" noChangeArrowheads="1"/>
          </p:cNvSpPr>
          <p:nvPr>
            <p:ph type="body" idx="1"/>
          </p:nvPr>
        </p:nvSpPr>
        <p:spPr>
          <a:xfrm>
            <a:off x="5290456" y="1380932"/>
            <a:ext cx="6568752" cy="4732168"/>
          </a:xfrm>
        </p:spPr>
        <p:txBody>
          <a:bodyPr>
            <a:normAutofit/>
          </a:bodyPr>
          <a:lstStyle/>
          <a:p>
            <a:pPr eaLnBrk="1" hangingPunct="1"/>
            <a:r>
              <a:rPr lang="en-US" altLang="it-IT" dirty="0"/>
              <a:t>una migliore protezione dei diritti fondamentali</a:t>
            </a:r>
          </a:p>
          <a:p>
            <a:pPr eaLnBrk="1" hangingPunct="1"/>
            <a:r>
              <a:rPr lang="en-US" altLang="it-IT" dirty="0"/>
              <a:t>più controllo e scelta, e una più facile segnalazione di contenuti illegali</a:t>
            </a:r>
          </a:p>
          <a:p>
            <a:pPr eaLnBrk="1" hangingPunct="1"/>
            <a:r>
              <a:rPr lang="en-US" altLang="it-IT" dirty="0"/>
              <a:t>una maggiore protezione dei bambini online, come il divieto di pubblicità mirata ai minori</a:t>
            </a:r>
            <a:endParaRPr lang="en-GB" altLang="it-IT" dirty="0"/>
          </a:p>
          <a:p>
            <a:pPr eaLnBrk="1" hangingPunct="1"/>
            <a:r>
              <a:rPr lang="en-US" altLang="it-IT" dirty="0"/>
              <a:t>minore esposizione a contenuti illegali</a:t>
            </a:r>
          </a:p>
          <a:p>
            <a:pPr eaLnBrk="1" hangingPunct="1"/>
            <a:r>
              <a:rPr lang="en-US" altLang="it-IT" dirty="0"/>
              <a:t>maggiore trasparenza sulle decisioni di moderazione dei contenuti</a:t>
            </a:r>
            <a:endParaRPr lang="it-IT" altLang="it-IT" dirty="0"/>
          </a:p>
          <a:p>
            <a:pPr eaLnBrk="1" hangingPunct="1">
              <a:buFontTx/>
              <a:buNone/>
            </a:pPr>
            <a:endParaRPr lang="it-IT" altLang="it-IT" sz="2000" b="1" dirty="0"/>
          </a:p>
        </p:txBody>
      </p:sp>
    </p:spTree>
    <p:extLst>
      <p:ext uri="{BB962C8B-B14F-4D97-AF65-F5344CB8AC3E}">
        <p14:creationId xmlns:p14="http://schemas.microsoft.com/office/powerpoint/2010/main" val="342861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F74342-ECC6-59A3-8808-976935BE8F22}"/>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A56DF83C-4D55-4BCB-75CC-D1BF5F96AF40}"/>
              </a:ext>
            </a:extLst>
          </p:cNvPr>
          <p:cNvSpPr>
            <a:spLocks noGrp="1" noChangeArrowheads="1"/>
          </p:cNvSpPr>
          <p:nvPr>
            <p:ph type="title"/>
          </p:nvPr>
        </p:nvSpPr>
        <p:spPr>
          <a:xfrm>
            <a:off x="5495731" y="1"/>
            <a:ext cx="5817208" cy="871146"/>
          </a:xfrm>
        </p:spPr>
        <p:txBody>
          <a:bodyPr anchor="t">
            <a:normAutofit fontScale="90000"/>
          </a:bodyPr>
          <a:lstStyle/>
          <a:p>
            <a:pPr algn="just" eaLnBrk="1" hangingPunct="1"/>
            <a:r>
              <a:rPr lang="en-US" altLang="it-IT" sz="3200" b="1" dirty="0">
                <a:solidFill>
                  <a:srgbClr val="FF0000"/>
                </a:solidFill>
              </a:rPr>
              <a:t>REGOLAMENTO (UE) 2022/2065</a:t>
            </a:r>
            <a:br>
              <a:rPr lang="en-US" altLang="it-IT" sz="3200" b="1" dirty="0">
                <a:solidFill>
                  <a:srgbClr val="FF0000"/>
                </a:solidFill>
              </a:rPr>
            </a:br>
            <a:r>
              <a:rPr lang="en-US" altLang="it-IT" sz="3200" b="1" dirty="0">
                <a:solidFill>
                  <a:srgbClr val="FF0000"/>
                </a:solidFill>
              </a:rPr>
              <a:t>sul mercato unico dei servizi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4DC6DFDE-483B-1114-AD4D-2D58FCB2BCEB}"/>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141E6174-2B1B-A943-47AB-E7BBBDC9FD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16DE7588-5495-6D57-6C36-90458873F765}"/>
              </a:ext>
            </a:extLst>
          </p:cNvPr>
          <p:cNvSpPr>
            <a:spLocks noGrp="1" noChangeArrowheads="1"/>
          </p:cNvSpPr>
          <p:nvPr>
            <p:ph type="body" idx="1"/>
          </p:nvPr>
        </p:nvSpPr>
        <p:spPr>
          <a:xfrm>
            <a:off x="5775650" y="1660851"/>
            <a:ext cx="5990252" cy="4698703"/>
          </a:xfrm>
        </p:spPr>
        <p:txBody>
          <a:bodyPr>
            <a:normAutofit lnSpcReduction="10000"/>
          </a:bodyPr>
          <a:lstStyle/>
          <a:p>
            <a:pPr algn="just"/>
            <a:r>
              <a:rPr lang="en-GB" altLang="it-IT" b="1" u="sng" dirty="0"/>
              <a:t>Porto sicuro</a:t>
            </a:r>
            <a:r>
              <a:rPr lang="en-GB" altLang="it-IT" dirty="0"/>
              <a:t>: Art. 4(1), DSA (Reg. 2022/2065). 4(1), DSA (Reg. 2022/2065)</a:t>
            </a:r>
            <a:endParaRPr lang="it-IT" altLang="it-IT" dirty="0"/>
          </a:p>
          <a:p>
            <a:pPr algn="just"/>
            <a:r>
              <a:rPr lang="en-GB" altLang="it-IT" dirty="0"/>
              <a:t>"Quando fornisce un servizio della società dell'informazione consistente nella trasmissione su una rete di comunicazione di informazioni fornite da un destinatario del servizio o nella fornitura di accesso a una rete di comunicazione, </a:t>
            </a:r>
            <a:r>
              <a:rPr lang="en-GB" altLang="it-IT" b="1" dirty="0"/>
              <a:t>il prestatore del servizio non è responsabile delle informazioni trasmesse</a:t>
            </a:r>
            <a:r>
              <a:rPr lang="en-GB" altLang="it-IT" dirty="0"/>
              <a:t>"</a:t>
            </a:r>
            <a:endParaRPr lang="en-AU" altLang="it-IT" dirty="0"/>
          </a:p>
          <a:p>
            <a:pPr algn="just" eaLnBrk="1" hangingPunct="1">
              <a:buFontTx/>
              <a:buNone/>
            </a:pPr>
            <a:endParaRPr lang="en-AU" altLang="it-IT" dirty="0"/>
          </a:p>
          <a:p>
            <a:pPr eaLnBrk="1" hangingPunct="1">
              <a:buFontTx/>
              <a:buNone/>
            </a:pPr>
            <a:endParaRPr lang="it-IT" altLang="it-IT" sz="2000" b="1" dirty="0"/>
          </a:p>
        </p:txBody>
      </p:sp>
    </p:spTree>
    <p:extLst>
      <p:ext uri="{BB962C8B-B14F-4D97-AF65-F5344CB8AC3E}">
        <p14:creationId xmlns:p14="http://schemas.microsoft.com/office/powerpoint/2010/main" val="406747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5CB1EC-3683-70F2-8DA6-68A27BFF3F64}"/>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7237248B-F171-D3A8-BEAA-2FBC08C86547}"/>
              </a:ext>
            </a:extLst>
          </p:cNvPr>
          <p:cNvSpPr>
            <a:spLocks noGrp="1" noChangeArrowheads="1"/>
          </p:cNvSpPr>
          <p:nvPr>
            <p:ph type="title"/>
          </p:nvPr>
        </p:nvSpPr>
        <p:spPr>
          <a:xfrm>
            <a:off x="5486400" y="1"/>
            <a:ext cx="6512767" cy="871146"/>
          </a:xfrm>
        </p:spPr>
        <p:txBody>
          <a:bodyPr anchor="t">
            <a:normAutofit fontScale="90000"/>
          </a:bodyPr>
          <a:lstStyle/>
          <a:p>
            <a:pPr algn="just" eaLnBrk="1" hangingPunct="1"/>
            <a:r>
              <a:rPr lang="en-US" altLang="it-IT" sz="3200" b="1" dirty="0">
                <a:solidFill>
                  <a:srgbClr val="FF0000"/>
                </a:solidFill>
              </a:rPr>
              <a:t>REGOLAMENTO (UE) 2022/2065</a:t>
            </a:r>
            <a:br>
              <a:rPr lang="en-US" altLang="it-IT" sz="3200" b="1" dirty="0">
                <a:solidFill>
                  <a:srgbClr val="FF0000"/>
                </a:solidFill>
              </a:rPr>
            </a:br>
            <a:r>
              <a:rPr lang="en-US" altLang="it-IT" sz="3200" b="1" dirty="0">
                <a:solidFill>
                  <a:srgbClr val="FF0000"/>
                </a:solidFill>
              </a:rPr>
              <a:t>sul mercato unico dei servizi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254FF834-A899-3F85-2CE0-E879C03A61A6}"/>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50008523-807F-5DFB-AD57-EE1BD54F51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98343DF3-F12C-2F7D-8388-7B4C0C49C6D8}"/>
              </a:ext>
            </a:extLst>
          </p:cNvPr>
          <p:cNvSpPr>
            <a:spLocks noGrp="1" noChangeArrowheads="1"/>
          </p:cNvSpPr>
          <p:nvPr>
            <p:ph type="body" idx="1"/>
          </p:nvPr>
        </p:nvSpPr>
        <p:spPr>
          <a:xfrm>
            <a:off x="5868557" y="2768346"/>
            <a:ext cx="5444382" cy="3591207"/>
          </a:xfrm>
        </p:spPr>
        <p:txBody>
          <a:bodyPr>
            <a:normAutofit lnSpcReduction="10000"/>
          </a:bodyPr>
          <a:lstStyle/>
          <a:p>
            <a:pPr algn="just"/>
            <a:r>
              <a:rPr lang="en-GB" altLang="it-IT" sz="2000" dirty="0"/>
              <a:t>Simile alla Sezione 230 del </a:t>
            </a:r>
            <a:r>
              <a:rPr lang="en-GB" altLang="it-IT" sz="2000" i="1" dirty="0"/>
              <a:t>Communication Decency Act </a:t>
            </a:r>
            <a:r>
              <a:rPr lang="en-GB" altLang="it-IT" sz="2000" dirty="0"/>
              <a:t>statunitense: </a:t>
            </a:r>
            <a:endParaRPr lang="it-IT" altLang="it-IT" sz="2000" dirty="0"/>
          </a:p>
          <a:p>
            <a:pPr algn="just"/>
            <a:r>
              <a:rPr lang="en-GB" altLang="it-IT" sz="2000" dirty="0"/>
              <a:t>"</a:t>
            </a:r>
            <a:r>
              <a:rPr lang="it-IT" altLang="it-IT" sz="2000" i="1" dirty="0"/>
              <a:t>Nessun fornitore o utente di un servizio informatico interattivo </a:t>
            </a:r>
            <a:r>
              <a:rPr lang="it-IT" altLang="it-IT" sz="2000" i="1" dirty="0" err="1"/>
              <a:t>può </a:t>
            </a:r>
            <a:r>
              <a:rPr lang="it-IT" altLang="it-IT" sz="2000" i="1" dirty="0"/>
              <a:t>essere </a:t>
            </a:r>
            <a:r>
              <a:rPr lang="it-IT" altLang="it-IT" sz="2000" i="1" dirty="0" err="1"/>
              <a:t>considerato come l'</a:t>
            </a:r>
            <a:r>
              <a:rPr lang="it-IT" altLang="it-IT" sz="2000" i="1" dirty="0"/>
              <a:t>editore o il diffusore di </a:t>
            </a:r>
            <a:r>
              <a:rPr lang="it-IT" altLang="it-IT" sz="2000" i="1" dirty="0" err="1"/>
              <a:t>qualsiasi </a:t>
            </a:r>
            <a:r>
              <a:rPr lang="it-IT" altLang="it-IT" sz="2000" i="1" dirty="0"/>
              <a:t>informazione </a:t>
            </a:r>
            <a:r>
              <a:rPr lang="it-IT" altLang="it-IT" sz="2000" i="1" dirty="0" err="1"/>
              <a:t>fornita </a:t>
            </a:r>
            <a:r>
              <a:rPr lang="it-IT" altLang="it-IT" sz="2000" i="1" dirty="0"/>
              <a:t>da </a:t>
            </a:r>
            <a:r>
              <a:rPr lang="it-IT" altLang="it-IT" sz="2000" i="1" dirty="0" err="1"/>
              <a:t>un altro </a:t>
            </a:r>
            <a:r>
              <a:rPr lang="it-IT" altLang="it-IT" sz="2000" i="1" dirty="0"/>
              <a:t>fornitore di </a:t>
            </a:r>
            <a:r>
              <a:rPr lang="it-IT" altLang="it-IT" sz="2000" i="1" dirty="0" err="1"/>
              <a:t>contenuti </a:t>
            </a:r>
            <a:r>
              <a:rPr lang="it-IT" altLang="it-IT" sz="2000" i="1" dirty="0"/>
              <a:t>informativi</a:t>
            </a:r>
            <a:r>
              <a:rPr lang="it-IT" altLang="it-IT" sz="2000" dirty="0"/>
              <a:t>".</a:t>
            </a:r>
          </a:p>
          <a:p>
            <a:pPr algn="just"/>
            <a:r>
              <a:rPr lang="en-GB" altLang="it-IT" sz="2000" dirty="0"/>
              <a:t>Questo principio ha assicurato, in passato, un'ampia diffusione delle idee e garantito la libertà di espressione. Naturalmente, il prezzo è stato quello di una sostanziale zona franca per gli intermediari dei servizi.</a:t>
            </a:r>
            <a:endParaRPr lang="en-AU" altLang="it-IT" sz="2000" dirty="0"/>
          </a:p>
          <a:p>
            <a:pPr eaLnBrk="1" hangingPunct="1">
              <a:buFontTx/>
              <a:buNone/>
            </a:pPr>
            <a:endParaRPr lang="en-AU" altLang="it-IT" sz="2000" dirty="0"/>
          </a:p>
          <a:p>
            <a:pPr eaLnBrk="1" hangingPunct="1">
              <a:buFontTx/>
              <a:buNone/>
            </a:pPr>
            <a:endParaRPr lang="en-AU" altLang="it-IT" sz="2000" dirty="0"/>
          </a:p>
          <a:p>
            <a:pPr eaLnBrk="1" hangingPunct="1">
              <a:buFontTx/>
              <a:buNone/>
            </a:pPr>
            <a:endParaRPr lang="it-IT" altLang="it-IT" sz="2000" b="1" dirty="0"/>
          </a:p>
        </p:txBody>
      </p:sp>
    </p:spTree>
    <p:extLst>
      <p:ext uri="{BB962C8B-B14F-4D97-AF65-F5344CB8AC3E}">
        <p14:creationId xmlns:p14="http://schemas.microsoft.com/office/powerpoint/2010/main" val="1667182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8B314E-DDDB-6F78-18AA-2149F7D04E6A}"/>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F5BB49A4-29B3-E292-598D-E778B8BAE835}"/>
              </a:ext>
            </a:extLst>
          </p:cNvPr>
          <p:cNvSpPr>
            <a:spLocks noGrp="1" noChangeArrowheads="1"/>
          </p:cNvSpPr>
          <p:nvPr>
            <p:ph type="title"/>
          </p:nvPr>
        </p:nvSpPr>
        <p:spPr>
          <a:xfrm>
            <a:off x="5449078" y="1"/>
            <a:ext cx="6742922" cy="871146"/>
          </a:xfrm>
        </p:spPr>
        <p:txBody>
          <a:bodyPr anchor="t">
            <a:normAutofit fontScale="90000"/>
          </a:bodyPr>
          <a:lstStyle/>
          <a:p>
            <a:pPr algn="just" eaLnBrk="1" hangingPunct="1"/>
            <a:r>
              <a:rPr lang="en-US" altLang="it-IT" sz="3200" b="1" dirty="0">
                <a:solidFill>
                  <a:srgbClr val="FF0000"/>
                </a:solidFill>
              </a:rPr>
              <a:t>REGOLAMENTO (UE) 2022/2065</a:t>
            </a:r>
            <a:br>
              <a:rPr lang="en-US" altLang="it-IT" sz="3200" b="1" dirty="0">
                <a:solidFill>
                  <a:srgbClr val="FF0000"/>
                </a:solidFill>
              </a:rPr>
            </a:br>
            <a:r>
              <a:rPr lang="en-US" altLang="it-IT" sz="3200" b="1" dirty="0">
                <a:solidFill>
                  <a:srgbClr val="FF0000"/>
                </a:solidFill>
              </a:rPr>
              <a:t>sul mercato unico dei servizi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B2506605-B5C8-5DE7-FE1E-4EB7069C9656}"/>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71F61BB8-27B8-6232-16B2-A932EB87A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3ADEE06D-D563-AC47-9B22-2488A6DC87E7}"/>
              </a:ext>
            </a:extLst>
          </p:cNvPr>
          <p:cNvSpPr>
            <a:spLocks noGrp="1" noChangeArrowheads="1"/>
          </p:cNvSpPr>
          <p:nvPr>
            <p:ph type="body" idx="1"/>
          </p:nvPr>
        </p:nvSpPr>
        <p:spPr>
          <a:xfrm>
            <a:off x="5589037" y="1742292"/>
            <a:ext cx="6167534" cy="4617262"/>
          </a:xfrm>
        </p:spPr>
        <p:txBody>
          <a:bodyPr>
            <a:normAutofit fontScale="92500"/>
          </a:bodyPr>
          <a:lstStyle/>
          <a:p>
            <a:pPr algn="just"/>
            <a:r>
              <a:rPr lang="en-GB" altLang="it-IT" dirty="0"/>
              <a:t>Ma </a:t>
            </a:r>
            <a:r>
              <a:rPr lang="en-GB" altLang="it-IT" u="sng" dirty="0"/>
              <a:t>i tempi sono </a:t>
            </a:r>
            <a:r>
              <a:rPr lang="en-GB" altLang="it-IT" dirty="0"/>
              <a:t>cambiati e, soprattutto, è cambiato internet: molteplici attività, molteplici abusi da parte degli utenti; algoritmi che moltiplicano il malaffare e le false informazioni.</a:t>
            </a:r>
            <a:endParaRPr lang="it-IT" altLang="it-IT" dirty="0"/>
          </a:p>
          <a:p>
            <a:pPr algn="just"/>
            <a:r>
              <a:rPr lang="en-GB" altLang="it-IT" dirty="0"/>
              <a:t>Come ha reagito il legislatore europeo? Temperando il cosiddetto principio del </a:t>
            </a:r>
            <a:r>
              <a:rPr lang="en-GB" altLang="it-IT" b="1" dirty="0"/>
              <a:t>Buon Samaritano </a:t>
            </a:r>
            <a:r>
              <a:rPr lang="en-GB" altLang="it-IT" dirty="0"/>
              <a:t>(</a:t>
            </a:r>
            <a:r>
              <a:rPr lang="en-GB" altLang="it-IT" u="sng" dirty="0"/>
              <a:t>parabola biblica</a:t>
            </a:r>
            <a:r>
              <a:rPr lang="en-GB" altLang="it-IT" dirty="0"/>
              <a:t>... il Samaritano, a differenza del sacerdote e del levita, si prende cura della persona che è stata derubata e picchiata dai rapinatori).</a:t>
            </a:r>
            <a:endParaRPr lang="en-AU" altLang="it-IT" dirty="0"/>
          </a:p>
          <a:p>
            <a:pPr eaLnBrk="1" hangingPunct="1">
              <a:buFontTx/>
              <a:buNone/>
            </a:pPr>
            <a:endParaRPr lang="en-AU" altLang="it-IT" dirty="0"/>
          </a:p>
          <a:p>
            <a:pPr eaLnBrk="1" hangingPunct="1">
              <a:buFontTx/>
              <a:buNone/>
            </a:pPr>
            <a:endParaRPr lang="it-IT" altLang="it-IT" sz="2000" b="1" dirty="0"/>
          </a:p>
        </p:txBody>
      </p:sp>
    </p:spTree>
    <p:extLst>
      <p:ext uri="{BB962C8B-B14F-4D97-AF65-F5344CB8AC3E}">
        <p14:creationId xmlns:p14="http://schemas.microsoft.com/office/powerpoint/2010/main" val="112003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85ECAD-8528-DD36-CA76-F44540B4FF3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CBD60125-2803-DED0-CFFE-DCDC438F67F9}"/>
              </a:ext>
            </a:extLst>
          </p:cNvPr>
          <p:cNvSpPr>
            <a:spLocks noGrp="1" noChangeArrowheads="1"/>
          </p:cNvSpPr>
          <p:nvPr>
            <p:ph type="title"/>
          </p:nvPr>
        </p:nvSpPr>
        <p:spPr>
          <a:xfrm>
            <a:off x="5766318" y="871146"/>
            <a:ext cx="5546621" cy="1669360"/>
          </a:xfrm>
        </p:spPr>
        <p:txBody>
          <a:bodyPr anchor="t">
            <a:normAutofit/>
          </a:bodyPr>
          <a:lstStyle/>
          <a:p>
            <a:pPr eaLnBrk="1" hangingPunct="1"/>
            <a:r>
              <a:rPr lang="it-IT" altLang="it-IT" sz="3200" b="1" dirty="0">
                <a:solidFill>
                  <a:srgbClr val="FF0000"/>
                </a:solidFill>
              </a:rPr>
              <a:t>Mercato unico digitale (2015)</a:t>
            </a:r>
          </a:p>
        </p:txBody>
      </p:sp>
      <p:pic>
        <p:nvPicPr>
          <p:cNvPr id="3077" name="Picture 3076" descr="A white and red circular object with a sphere&#10;&#10;Description automatically generated">
            <a:extLst>
              <a:ext uri="{FF2B5EF4-FFF2-40B4-BE49-F238E27FC236}">
                <a16:creationId xmlns:a16="http://schemas.microsoft.com/office/drawing/2014/main" id="{17F3007B-2ED9-9350-C113-E375C36B7EA3}"/>
              </a:ext>
            </a:extLst>
          </p:cNvPr>
          <p:cNvPicPr>
            <a:picLocks noChangeAspect="1"/>
          </p:cNvPicPr>
          <p:nvPr/>
        </p:nvPicPr>
        <p:blipFill>
          <a:blip r:embed="rId2"/>
          <a:srcRect l="2964" r="54786"/>
          <a:stretch/>
        </p:blipFill>
        <p:spPr>
          <a:xfrm>
            <a:off x="1" y="93316"/>
            <a:ext cx="4422710" cy="6857990"/>
          </a:xfrm>
          <a:prstGeom prst="rect">
            <a:avLst/>
          </a:prstGeom>
        </p:spPr>
      </p:pic>
      <p:cxnSp>
        <p:nvCxnSpPr>
          <p:cNvPr id="3081" name="Straight Connector 3080">
            <a:extLst>
              <a:ext uri="{FF2B5EF4-FFF2-40B4-BE49-F238E27FC236}">
                <a16:creationId xmlns:a16="http://schemas.microsoft.com/office/drawing/2014/main" id="{BB71210C-00BC-7DE7-EB9A-E0A0B10E3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2599C8B0-7B6C-1CE3-7484-A1FCE3349F37}"/>
              </a:ext>
            </a:extLst>
          </p:cNvPr>
          <p:cNvSpPr>
            <a:spLocks noGrp="1" noChangeArrowheads="1"/>
          </p:cNvSpPr>
          <p:nvPr>
            <p:ph type="body" idx="1"/>
          </p:nvPr>
        </p:nvSpPr>
        <p:spPr>
          <a:xfrm>
            <a:off x="5234473" y="2080732"/>
            <a:ext cx="6078466" cy="4061652"/>
          </a:xfrm>
        </p:spPr>
        <p:txBody>
          <a:bodyPr>
            <a:normAutofit/>
          </a:bodyPr>
          <a:lstStyle/>
          <a:p>
            <a:pPr algn="just"/>
            <a:r>
              <a:rPr lang="it-IT" altLang="it-IT" dirty="0"/>
              <a:t>Il piano mira a gettare le basi per il futuro digitale dell'Europa e, secondo la Commissione europea, le azioni previste sono interconnesse e si rafforzano a vicenda.</a:t>
            </a:r>
          </a:p>
          <a:p>
            <a:pPr algn="just"/>
            <a:r>
              <a:rPr lang="it-IT" altLang="it-IT" dirty="0"/>
              <a:t>Le 16 azioni chiave sono suddivise in tre pilastri. Entriamo nel dettaglio.</a:t>
            </a:r>
          </a:p>
          <a:p>
            <a:pPr eaLnBrk="1" hangingPunct="1">
              <a:buFontTx/>
              <a:buNone/>
            </a:pPr>
            <a:r>
              <a:rPr lang="it-IT" altLang="it-IT" b="1" dirty="0"/>
              <a:t> </a:t>
            </a:r>
            <a:br>
              <a:rPr lang="it-IT" altLang="it-IT" b="1" dirty="0"/>
            </a:br>
            <a:endParaRPr lang="it-IT" altLang="it-IT" b="1" dirty="0"/>
          </a:p>
          <a:p>
            <a:pPr eaLnBrk="1" hangingPunct="1">
              <a:buFontTx/>
              <a:buNone/>
            </a:pPr>
            <a:endParaRPr lang="it-IT" altLang="it-IT" sz="2000" b="1" dirty="0"/>
          </a:p>
        </p:txBody>
      </p:sp>
    </p:spTree>
    <p:extLst>
      <p:ext uri="{BB962C8B-B14F-4D97-AF65-F5344CB8AC3E}">
        <p14:creationId xmlns:p14="http://schemas.microsoft.com/office/powerpoint/2010/main" val="324475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FEF56E-743E-4A7D-FBBB-DA3CBB2990B1}"/>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F7530D61-0AF7-B883-2125-D2D8BD99CD1A}"/>
              </a:ext>
            </a:extLst>
          </p:cNvPr>
          <p:cNvSpPr>
            <a:spLocks noGrp="1" noChangeArrowheads="1"/>
          </p:cNvSpPr>
          <p:nvPr>
            <p:ph type="title"/>
          </p:nvPr>
        </p:nvSpPr>
        <p:spPr>
          <a:xfrm>
            <a:off x="5868557" y="0"/>
            <a:ext cx="6050192" cy="951722"/>
          </a:xfrm>
        </p:spPr>
        <p:txBody>
          <a:bodyPr anchor="t">
            <a:normAutofit fontScale="90000"/>
          </a:bodyPr>
          <a:lstStyle/>
          <a:p>
            <a:pPr algn="just" eaLnBrk="1" hangingPunct="1"/>
            <a:r>
              <a:rPr lang="en-US" altLang="it-IT" sz="3200" b="1" dirty="0">
                <a:solidFill>
                  <a:srgbClr val="FF0000"/>
                </a:solidFill>
              </a:rPr>
              <a:t>REGOLAMENTO (UE) 2022/2065</a:t>
            </a:r>
            <a:br>
              <a:rPr lang="en-US" altLang="it-IT" sz="3200" b="1" dirty="0">
                <a:solidFill>
                  <a:srgbClr val="FF0000"/>
                </a:solidFill>
              </a:rPr>
            </a:br>
            <a:r>
              <a:rPr lang="en-US" altLang="it-IT" sz="3200" b="1" dirty="0">
                <a:solidFill>
                  <a:srgbClr val="FF0000"/>
                </a:solidFill>
              </a:rPr>
              <a:t>sul mercato unico dei servizi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815CA509-39FC-5BB4-1F97-4004A38BF674}"/>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FFE930A8-B59B-8182-BAB8-E97B7E749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D65DADEB-86B1-1663-0DFA-7DEBC759C5BE}"/>
              </a:ext>
            </a:extLst>
          </p:cNvPr>
          <p:cNvSpPr>
            <a:spLocks noGrp="1" noChangeArrowheads="1"/>
          </p:cNvSpPr>
          <p:nvPr>
            <p:ph type="body" idx="1"/>
          </p:nvPr>
        </p:nvSpPr>
        <p:spPr>
          <a:xfrm>
            <a:off x="5868556" y="1175657"/>
            <a:ext cx="6167933" cy="5465159"/>
          </a:xfrm>
        </p:spPr>
        <p:txBody>
          <a:bodyPr>
            <a:normAutofit/>
          </a:bodyPr>
          <a:lstStyle/>
          <a:p>
            <a:pPr algn="just"/>
            <a:r>
              <a:rPr lang="en-GB" altLang="it-IT" dirty="0"/>
              <a:t>Il principio è </a:t>
            </a:r>
            <a:r>
              <a:rPr lang="en-GB" altLang="it-IT" u="sng" dirty="0"/>
              <a:t>sempre </a:t>
            </a:r>
            <a:r>
              <a:rPr lang="en-GB" altLang="it-IT" b="1" dirty="0"/>
              <a:t>quello dell'assenza di un obbligo di sorveglianza</a:t>
            </a:r>
            <a:r>
              <a:rPr lang="en-GB" altLang="it-IT" dirty="0"/>
              <a:t>: Art. 8: "</a:t>
            </a:r>
            <a:r>
              <a:rPr lang="en-GB" altLang="it-IT" i="1" dirty="0"/>
              <a:t>Ai prestatori di servizi intermedi non è imposto alcun obbligo generale di monitorare le informazioni che trasmettono o memorizzano, né di ricercare attivamente fatti o circostanze che indichino la presenza di attività illecite</a:t>
            </a:r>
            <a:r>
              <a:rPr lang="en-GB" altLang="it-IT" dirty="0"/>
              <a:t>".</a:t>
            </a:r>
          </a:p>
          <a:p>
            <a:r>
              <a:rPr lang="en-GB" altLang="it-IT" b="1" dirty="0"/>
              <a:t>Ma è temperato dall'obbligo di agire </a:t>
            </a:r>
            <a:r>
              <a:rPr lang="en-GB" altLang="it-IT" dirty="0"/>
              <a:t>(che è più chiaro di quanto non fosse nella direttiva sul commercio elettronico):</a:t>
            </a:r>
            <a:endParaRPr lang="it-IT" altLang="it-IT" dirty="0"/>
          </a:p>
          <a:p>
            <a:pPr eaLnBrk="1" hangingPunct="1">
              <a:buFontTx/>
              <a:buNone/>
            </a:pPr>
            <a:endParaRPr lang="it-IT" altLang="it-IT" sz="2000" b="1" dirty="0"/>
          </a:p>
        </p:txBody>
      </p:sp>
    </p:spTree>
    <p:extLst>
      <p:ext uri="{BB962C8B-B14F-4D97-AF65-F5344CB8AC3E}">
        <p14:creationId xmlns:p14="http://schemas.microsoft.com/office/powerpoint/2010/main" val="62077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9A58A65-AB3D-4621-EF9F-CA354D530EF9}"/>
              </a:ext>
            </a:extLst>
          </p:cNvPr>
          <p:cNvSpPr>
            <a:spLocks noGrp="1" noChangeArrowheads="1"/>
          </p:cNvSpPr>
          <p:nvPr>
            <p:ph type="title"/>
          </p:nvPr>
        </p:nvSpPr>
        <p:spPr>
          <a:xfrm>
            <a:off x="5066521" y="177282"/>
            <a:ext cx="7125479" cy="693857"/>
          </a:xfrm>
        </p:spPr>
        <p:txBody>
          <a:bodyPr anchor="t">
            <a:normAutofit/>
          </a:bodyPr>
          <a:lstStyle/>
          <a:p>
            <a:r>
              <a:rPr lang="en-US" altLang="it-IT" sz="4000" b="1" dirty="0">
                <a:solidFill>
                  <a:srgbClr val="FF0000"/>
                </a:solidFill>
              </a:rPr>
              <a:t>Digital Services Act</a:t>
            </a:r>
          </a:p>
        </p:txBody>
      </p:sp>
      <p:pic>
        <p:nvPicPr>
          <p:cNvPr id="2" name="Picture 1" descr="A white and red circular object with a sphere&#10;&#10;Description automatically generated">
            <a:extLst>
              <a:ext uri="{FF2B5EF4-FFF2-40B4-BE49-F238E27FC236}">
                <a16:creationId xmlns:a16="http://schemas.microsoft.com/office/drawing/2014/main" id="{3D05A9D9-ACB4-E065-6172-DDC65EBEE571}"/>
              </a:ext>
            </a:extLst>
          </p:cNvPr>
          <p:cNvPicPr>
            <a:picLocks noChangeAspect="1"/>
          </p:cNvPicPr>
          <p:nvPr/>
        </p:nvPicPr>
        <p:blipFill>
          <a:blip r:embed="rId2"/>
          <a:srcRect l="2964" r="54786"/>
          <a:stretch/>
        </p:blipFill>
        <p:spPr>
          <a:xfrm>
            <a:off x="0" y="0"/>
            <a:ext cx="3918857" cy="6857990"/>
          </a:xfrm>
          <a:prstGeom prst="rect">
            <a:avLst/>
          </a:prstGeom>
        </p:spPr>
      </p:pic>
      <p:cxnSp>
        <p:nvCxnSpPr>
          <p:cNvPr id="22536" name="Straight Connector 2253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531" name="Rectangle 3">
            <a:extLst>
              <a:ext uri="{FF2B5EF4-FFF2-40B4-BE49-F238E27FC236}">
                <a16:creationId xmlns:a16="http://schemas.microsoft.com/office/drawing/2014/main" id="{1F6206CB-5C35-8FBC-74BB-F28431709429}"/>
              </a:ext>
            </a:extLst>
          </p:cNvPr>
          <p:cNvSpPr>
            <a:spLocks noGrp="1" noChangeArrowheads="1"/>
          </p:cNvSpPr>
          <p:nvPr>
            <p:ph type="body" idx="1"/>
          </p:nvPr>
        </p:nvSpPr>
        <p:spPr>
          <a:xfrm>
            <a:off x="3984172" y="1194329"/>
            <a:ext cx="8207828" cy="5486374"/>
          </a:xfrm>
        </p:spPr>
        <p:txBody>
          <a:bodyPr>
            <a:noAutofit/>
          </a:bodyPr>
          <a:lstStyle/>
          <a:p>
            <a:pPr algn="just"/>
            <a:r>
              <a:rPr lang="en-GB" altLang="it-IT" sz="2600" dirty="0"/>
              <a:t>= è sancito </a:t>
            </a:r>
            <a:r>
              <a:rPr lang="en-GB" altLang="it-IT" sz="2600" u="sng" dirty="0"/>
              <a:t>dal considerando 22 </a:t>
            </a:r>
            <a:r>
              <a:rPr lang="en-GB" altLang="it-IT" sz="2600" dirty="0"/>
              <a:t>("</a:t>
            </a:r>
            <a:r>
              <a:rPr lang="en-GB" altLang="it-IT" sz="2600" i="1" dirty="0"/>
              <a:t>Per beneficiare dell'esenzione dalla responsabilità per i servizi di memorizzazione di informazioni, il prestatore dovrebbe agire immediatamente per rimuovere le attività o i contenuti illeciti o per disabilitarne l'accesso non appena ne viene a conoscenza o ne viene a conoscenza</a:t>
            </a:r>
            <a:r>
              <a:rPr lang="en-GB" altLang="it-IT" sz="2600" dirty="0"/>
              <a:t>") </a:t>
            </a:r>
            <a:endParaRPr lang="it-IT" altLang="it-IT" sz="2600" dirty="0"/>
          </a:p>
          <a:p>
            <a:pPr algn="just"/>
            <a:r>
              <a:rPr lang="en-GB" altLang="it-IT" sz="2600" dirty="0"/>
              <a:t>= and in Art. </a:t>
            </a:r>
            <a:r>
              <a:rPr lang="en-GB" altLang="it-IT" sz="2600" b="1" dirty="0"/>
              <a:t>7 DSA</a:t>
            </a:r>
            <a:r>
              <a:rPr lang="en-GB" altLang="it-IT" sz="2600" dirty="0"/>
              <a:t>: "</a:t>
            </a:r>
            <a:r>
              <a:rPr lang="en-GB" altLang="it-IT" sz="2600" i="1" dirty="0"/>
              <a:t>I prestatori di servizi di intermediazione </a:t>
            </a:r>
            <a:r>
              <a:rPr lang="en-GB" altLang="it-IT" sz="2600" i="1" u="sng" dirty="0"/>
              <a:t>non sono considerati non ammissibili all'esenzione di responsabilità di cui agli articoli 4, 5 e 6 per il solo fatto di svolgere, in buona fede e in modo diligente, indagini volontarie di propria iniziativa o di adottare altre misure per rilevare, identificare e rimuovere contenuti illeciti </a:t>
            </a:r>
            <a:r>
              <a:rPr lang="en-GB" altLang="it-IT" sz="2600" i="1" dirty="0"/>
              <a:t>o per disabilitarne l'accesso, o di adottare le misure necessarie per conformarsi ai requisiti del diritto dell'Unione</a:t>
            </a:r>
            <a:r>
              <a:rPr lang="en-GB" altLang="it-IT" sz="2600" dirty="0"/>
              <a:t>".</a:t>
            </a:r>
            <a:endParaRPr lang="en-AU" altLang="it-IT"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FE4431C-38A6-3BE4-2915-5621CDECD364}"/>
              </a:ext>
            </a:extLst>
          </p:cNvPr>
          <p:cNvSpPr>
            <a:spLocks noGrp="1" noChangeArrowheads="1"/>
          </p:cNvSpPr>
          <p:nvPr>
            <p:ph type="title"/>
          </p:nvPr>
        </p:nvSpPr>
        <p:spPr>
          <a:xfrm>
            <a:off x="5533054" y="65315"/>
            <a:ext cx="6176864" cy="662470"/>
          </a:xfrm>
        </p:spPr>
        <p:txBody>
          <a:bodyPr anchor="t">
            <a:normAutofit/>
          </a:bodyPr>
          <a:lstStyle/>
          <a:p>
            <a:r>
              <a:rPr lang="it-IT" altLang="it-IT" sz="3200" b="1" dirty="0">
                <a:solidFill>
                  <a:srgbClr val="FF0000"/>
                </a:solidFill>
              </a:rPr>
              <a:t>Moderazione dei contenuti nel DSA</a:t>
            </a:r>
          </a:p>
        </p:txBody>
      </p:sp>
      <p:pic>
        <p:nvPicPr>
          <p:cNvPr id="2" name="Picture 1" descr="A white and red circular object with a sphere&#10;&#10;Description automatically generated">
            <a:extLst>
              <a:ext uri="{FF2B5EF4-FFF2-40B4-BE49-F238E27FC236}">
                <a16:creationId xmlns:a16="http://schemas.microsoft.com/office/drawing/2014/main" id="{BD245CE8-F3AA-C3DC-B565-A349D62BC0BC}"/>
              </a:ext>
            </a:extLst>
          </p:cNvPr>
          <p:cNvPicPr>
            <a:picLocks noChangeAspect="1"/>
          </p:cNvPicPr>
          <p:nvPr/>
        </p:nvPicPr>
        <p:blipFill>
          <a:blip r:embed="rId2"/>
          <a:srcRect l="2964" r="54786"/>
          <a:stretch/>
        </p:blipFill>
        <p:spPr>
          <a:xfrm>
            <a:off x="-1" y="10"/>
            <a:ext cx="5151179" cy="6857990"/>
          </a:xfrm>
          <a:prstGeom prst="rect">
            <a:avLst/>
          </a:prstGeom>
        </p:spPr>
      </p:pic>
      <p:cxnSp>
        <p:nvCxnSpPr>
          <p:cNvPr id="25607" name="Straight Connector 2560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47" name="Rectangle 3">
            <a:extLst>
              <a:ext uri="{FF2B5EF4-FFF2-40B4-BE49-F238E27FC236}">
                <a16:creationId xmlns:a16="http://schemas.microsoft.com/office/drawing/2014/main" id="{9A2DB95D-61FC-435B-8536-673FE70B8B1E}"/>
              </a:ext>
            </a:extLst>
          </p:cNvPr>
          <p:cNvSpPr>
            <a:spLocks noGrp="1" noChangeArrowheads="1"/>
          </p:cNvSpPr>
          <p:nvPr>
            <p:ph type="body" idx="1"/>
          </p:nvPr>
        </p:nvSpPr>
        <p:spPr>
          <a:xfrm>
            <a:off x="5337111" y="1502230"/>
            <a:ext cx="6854889" cy="4954554"/>
          </a:xfrm>
        </p:spPr>
        <p:txBody>
          <a:bodyPr>
            <a:noAutofit/>
          </a:bodyPr>
          <a:lstStyle/>
          <a:p>
            <a:pPr marL="0" indent="0" algn="just">
              <a:buNone/>
              <a:defRPr/>
            </a:pPr>
            <a:r>
              <a:rPr lang="it-IT" sz="2400" dirty="0"/>
              <a:t>Art. 3, par. 1, lett. t: Per "</a:t>
            </a:r>
            <a:r>
              <a:rPr lang="it-IT" sz="2400" b="1" dirty="0"/>
              <a:t>moderazione dei contenuti</a:t>
            </a:r>
            <a:r>
              <a:rPr lang="it-IT" sz="2400" dirty="0"/>
              <a:t>" si intendono le </a:t>
            </a:r>
            <a:r>
              <a:rPr lang="it-IT" sz="2400" u="sng" dirty="0"/>
              <a:t>attività</a:t>
            </a:r>
            <a:r>
              <a:rPr lang="it-IT" sz="2400" dirty="0"/>
              <a:t>, automatizzate o meno, intraprese dai fornitori di servizi di intermediazione</a:t>
            </a:r>
            <a:r>
              <a:rPr lang="it-IT" sz="2400" u="sng" dirty="0"/>
              <a:t>, volte, in particolare, a rilevare, identificare e affrontare i contenuti illegali o le informazioni incompatibili con i loro termini e condizioni, forniti dai destinatari del servizio</a:t>
            </a:r>
            <a:r>
              <a:rPr lang="it-IT" sz="2400" dirty="0"/>
              <a:t>, comprese le misure adottate che incidono sulla disponibilità, visibilità e accessibilità di tali contenuti illegali o informazioni, come la retrocessione, la demonetizzazione, la disabilitazione dell'accesso o la rimozione degli stessi, o che incidono sulla capacità dei destinatari del servizio di fornire tali informazioni, come la chiusura o la sospensione dell'account di un destinatario".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F24E28E-1965-8E3A-8F6F-D3067600B2B9}"/>
              </a:ext>
            </a:extLst>
          </p:cNvPr>
          <p:cNvSpPr>
            <a:spLocks noGrp="1" noChangeArrowheads="1"/>
          </p:cNvSpPr>
          <p:nvPr>
            <p:ph type="title"/>
          </p:nvPr>
        </p:nvSpPr>
        <p:spPr>
          <a:xfrm>
            <a:off x="5486400" y="195944"/>
            <a:ext cx="6195527" cy="606490"/>
          </a:xfrm>
        </p:spPr>
        <p:txBody>
          <a:bodyPr anchor="t">
            <a:normAutofit/>
          </a:bodyPr>
          <a:lstStyle/>
          <a:p>
            <a:r>
              <a:rPr lang="it-IT" altLang="it-IT" sz="3200" b="1" dirty="0">
                <a:solidFill>
                  <a:srgbClr val="FF0000"/>
                </a:solidFill>
              </a:rPr>
              <a:t>Moderazione dei contenuti nel DSA</a:t>
            </a:r>
          </a:p>
        </p:txBody>
      </p:sp>
      <p:pic>
        <p:nvPicPr>
          <p:cNvPr id="2" name="Picture 1" descr="A white and red circular object with a sphere&#10;&#10;Description automatically generated">
            <a:extLst>
              <a:ext uri="{FF2B5EF4-FFF2-40B4-BE49-F238E27FC236}">
                <a16:creationId xmlns:a16="http://schemas.microsoft.com/office/drawing/2014/main" id="{19F9A8CA-F528-43A9-F398-1D8EB7A03C00}"/>
              </a:ext>
            </a:extLst>
          </p:cNvPr>
          <p:cNvPicPr>
            <a:picLocks noChangeAspect="1"/>
          </p:cNvPicPr>
          <p:nvPr/>
        </p:nvPicPr>
        <p:blipFill>
          <a:blip r:embed="rId2"/>
          <a:srcRect l="2964" r="54786"/>
          <a:stretch/>
        </p:blipFill>
        <p:spPr>
          <a:xfrm>
            <a:off x="-1" y="10"/>
            <a:ext cx="5151179" cy="6857990"/>
          </a:xfrm>
          <a:prstGeom prst="rect">
            <a:avLst/>
          </a:prstGeom>
        </p:spPr>
      </p:pic>
      <p:cxnSp>
        <p:nvCxnSpPr>
          <p:cNvPr id="26632" name="Straight Connector 2663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627" name="Rectangle 3">
            <a:extLst>
              <a:ext uri="{FF2B5EF4-FFF2-40B4-BE49-F238E27FC236}">
                <a16:creationId xmlns:a16="http://schemas.microsoft.com/office/drawing/2014/main" id="{1F4E5909-B487-96E0-9B81-FB00A8B100A8}"/>
              </a:ext>
            </a:extLst>
          </p:cNvPr>
          <p:cNvSpPr>
            <a:spLocks noGrp="1" noChangeArrowheads="1"/>
          </p:cNvSpPr>
          <p:nvPr>
            <p:ph type="body" idx="1"/>
          </p:nvPr>
        </p:nvSpPr>
        <p:spPr>
          <a:xfrm>
            <a:off x="5318448" y="1073023"/>
            <a:ext cx="6873551" cy="5784978"/>
          </a:xfrm>
        </p:spPr>
        <p:txBody>
          <a:bodyPr>
            <a:noAutofit/>
          </a:bodyPr>
          <a:lstStyle/>
          <a:p>
            <a:pPr algn="just"/>
            <a:r>
              <a:rPr lang="en-GB" altLang="it-IT" sz="2400" dirty="0"/>
              <a:t>Due diversi tipi di obblighi: quelli di base; quelli che si applicano alle piattaforme online e, soprattutto, alle grandi piattaforme ("</a:t>
            </a:r>
            <a:r>
              <a:rPr lang="en-GB" altLang="it-IT" sz="2400" i="1" dirty="0"/>
              <a:t>cerchi concentrici</a:t>
            </a:r>
            <a:r>
              <a:rPr lang="en-GB" altLang="it-IT" sz="2400" dirty="0"/>
              <a:t>": personalizzati e di intensità crescente)</a:t>
            </a:r>
            <a:endParaRPr lang="it-IT" altLang="it-IT" sz="2400" dirty="0"/>
          </a:p>
          <a:p>
            <a:pPr algn="just"/>
            <a:r>
              <a:rPr lang="en-GB" altLang="it-IT" sz="2400" dirty="0"/>
              <a:t>A quali tipi di contenuti si rivolgono le attività del fornitore? </a:t>
            </a:r>
            <a:endParaRPr lang="it-IT" altLang="it-IT" sz="2400" dirty="0"/>
          </a:p>
          <a:p>
            <a:pPr algn="just"/>
            <a:r>
              <a:rPr lang="en-GB" altLang="it-IT" sz="2400" dirty="0"/>
              <a:t>Art. 3(h): </a:t>
            </a:r>
            <a:r>
              <a:rPr lang="en-US" altLang="it-IT" sz="2400" dirty="0"/>
              <a:t>""</a:t>
            </a:r>
            <a:r>
              <a:rPr lang="en-US" altLang="it-IT" sz="2400" b="1" dirty="0"/>
              <a:t>contenuto illecito</a:t>
            </a:r>
            <a:r>
              <a:rPr lang="en-US" altLang="it-IT" sz="2400" dirty="0"/>
              <a:t>": qualsiasi informazione che, di per sé o in relazione a un'attività, compresa la vendita di prodotti o la prestazione di servizi, non sia conforme al diritto dell'Unione o al diritto di qualsiasi Stato membro che sia conforme al diritto dell'Unione, a prescindere dall'oggetto o dalla natura precisi di tale diritto</a:t>
            </a:r>
            <a:r>
              <a:rPr lang="en-GB" altLang="it-IT" sz="2400" dirty="0"/>
              <a:t>"</a:t>
            </a:r>
            <a:r>
              <a:rPr lang="en-US" altLang="it-IT" sz="2400" dirty="0"/>
              <a:t>.</a:t>
            </a:r>
            <a:endParaRPr lang="en-AU" altLang="it-IT"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00C3B4-1F9B-D86C-501C-FDCE0A19F653}"/>
              </a:ext>
            </a:extLst>
          </p:cNvPr>
          <p:cNvSpPr>
            <a:spLocks noGrp="1" noChangeArrowheads="1"/>
          </p:cNvSpPr>
          <p:nvPr>
            <p:ph type="title"/>
          </p:nvPr>
        </p:nvSpPr>
        <p:spPr>
          <a:xfrm>
            <a:off x="5561045" y="205274"/>
            <a:ext cx="6428792" cy="665871"/>
          </a:xfrm>
        </p:spPr>
        <p:txBody>
          <a:bodyPr anchor="t">
            <a:normAutofit/>
          </a:bodyPr>
          <a:lstStyle/>
          <a:p>
            <a:r>
              <a:rPr lang="it-IT" altLang="it-IT" sz="3200" b="1" dirty="0">
                <a:solidFill>
                  <a:srgbClr val="FF0000"/>
                </a:solidFill>
              </a:rPr>
              <a:t>Moderazione dei contenuti nel DSA</a:t>
            </a:r>
          </a:p>
        </p:txBody>
      </p:sp>
      <p:pic>
        <p:nvPicPr>
          <p:cNvPr id="2" name="Picture 1" descr="A white and red circular object with a sphere&#10;&#10;Description automatically generated">
            <a:extLst>
              <a:ext uri="{FF2B5EF4-FFF2-40B4-BE49-F238E27FC236}">
                <a16:creationId xmlns:a16="http://schemas.microsoft.com/office/drawing/2014/main" id="{5EC05118-45D9-3EB6-404A-698C1ADDA901}"/>
              </a:ext>
            </a:extLst>
          </p:cNvPr>
          <p:cNvPicPr>
            <a:picLocks noChangeAspect="1"/>
          </p:cNvPicPr>
          <p:nvPr/>
        </p:nvPicPr>
        <p:blipFill>
          <a:blip r:embed="rId2"/>
          <a:srcRect l="2964" r="54786"/>
          <a:stretch/>
        </p:blipFill>
        <p:spPr>
          <a:xfrm>
            <a:off x="-1" y="10"/>
            <a:ext cx="5151179" cy="6857990"/>
          </a:xfrm>
          <a:prstGeom prst="rect">
            <a:avLst/>
          </a:prstGeom>
        </p:spPr>
      </p:pic>
      <p:cxnSp>
        <p:nvCxnSpPr>
          <p:cNvPr id="27656" name="Straight Connector 2765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651" name="Rectangle 3">
            <a:extLst>
              <a:ext uri="{FF2B5EF4-FFF2-40B4-BE49-F238E27FC236}">
                <a16:creationId xmlns:a16="http://schemas.microsoft.com/office/drawing/2014/main" id="{86E4FE1B-0DB7-E4F2-BDD2-34D19FD42F90}"/>
              </a:ext>
            </a:extLst>
          </p:cNvPr>
          <p:cNvSpPr>
            <a:spLocks noGrp="1" noChangeArrowheads="1"/>
          </p:cNvSpPr>
          <p:nvPr>
            <p:ph type="body" idx="1"/>
          </p:nvPr>
        </p:nvSpPr>
        <p:spPr>
          <a:xfrm>
            <a:off x="5477069" y="1502240"/>
            <a:ext cx="5934270" cy="4640144"/>
          </a:xfrm>
        </p:spPr>
        <p:txBody>
          <a:bodyPr>
            <a:normAutofit/>
          </a:bodyPr>
          <a:lstStyle/>
          <a:p>
            <a:r>
              <a:rPr lang="en-GB" altLang="it-IT" dirty="0"/>
              <a:t>Come si svolge la moderazione?</a:t>
            </a:r>
            <a:endParaRPr lang="it-IT" altLang="it-IT" dirty="0"/>
          </a:p>
          <a:p>
            <a:r>
              <a:rPr lang="en-GB" altLang="it-IT" dirty="0"/>
              <a:t>In primo luogo, </a:t>
            </a:r>
            <a:r>
              <a:rPr lang="en-GB" altLang="it-IT" u="sng" dirty="0"/>
              <a:t>prevalgono/si applicano le ordinanze delle autorità </a:t>
            </a:r>
            <a:r>
              <a:rPr lang="en-GB" altLang="it-IT" dirty="0"/>
              <a:t>(AGCOM o giudiziarie), che sono di due tipi: </a:t>
            </a:r>
            <a:endParaRPr lang="it-IT" altLang="it-IT" dirty="0"/>
          </a:p>
          <a:p>
            <a:r>
              <a:rPr lang="en-GB" altLang="it-IT" b="1" dirty="0"/>
              <a:t>A) ingiunzione </a:t>
            </a:r>
            <a:r>
              <a:rPr lang="en-GB" altLang="it-IT" dirty="0"/>
              <a:t>(un ordine emesso da un'autorità) (art. 9)</a:t>
            </a:r>
            <a:endParaRPr lang="en-GB" altLang="it-IT" b="1" dirty="0"/>
          </a:p>
          <a:p>
            <a:r>
              <a:rPr lang="en-AU" altLang="it-IT" b="1" dirty="0"/>
              <a:t>B) </a:t>
            </a:r>
            <a:r>
              <a:rPr lang="en-GB" altLang="it-IT" b="1" dirty="0"/>
              <a:t>fornire informazioni </a:t>
            </a:r>
            <a:r>
              <a:rPr lang="en-GB" altLang="it-IT" dirty="0"/>
              <a:t>(art. 10)</a:t>
            </a:r>
            <a:endParaRPr lang="it-IT" alt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8176E97-AAAD-E57B-0C83-67BA89C0DD9A}"/>
              </a:ext>
            </a:extLst>
          </p:cNvPr>
          <p:cNvSpPr>
            <a:spLocks noGrp="1" noChangeArrowheads="1"/>
          </p:cNvSpPr>
          <p:nvPr>
            <p:ph type="title"/>
          </p:nvPr>
        </p:nvSpPr>
        <p:spPr>
          <a:xfrm>
            <a:off x="5635690" y="65314"/>
            <a:ext cx="6438123" cy="653143"/>
          </a:xfrm>
        </p:spPr>
        <p:txBody>
          <a:bodyPr anchor="t">
            <a:normAutofit/>
          </a:bodyPr>
          <a:lstStyle/>
          <a:p>
            <a:r>
              <a:rPr lang="it-IT" altLang="it-IT" sz="3200" b="1" dirty="0">
                <a:solidFill>
                  <a:srgbClr val="FF0000"/>
                </a:solidFill>
              </a:rPr>
              <a:t>Moderazione dei contenuti nel DSA</a:t>
            </a:r>
          </a:p>
        </p:txBody>
      </p:sp>
      <p:pic>
        <p:nvPicPr>
          <p:cNvPr id="2" name="Picture 1" descr="A white and red circular object with a sphere&#10;&#10;Description automatically generated">
            <a:extLst>
              <a:ext uri="{FF2B5EF4-FFF2-40B4-BE49-F238E27FC236}">
                <a16:creationId xmlns:a16="http://schemas.microsoft.com/office/drawing/2014/main" id="{DF041B87-36F5-97FF-A6A5-A829E7A4B62E}"/>
              </a:ext>
            </a:extLst>
          </p:cNvPr>
          <p:cNvPicPr>
            <a:picLocks noChangeAspect="1"/>
          </p:cNvPicPr>
          <p:nvPr/>
        </p:nvPicPr>
        <p:blipFill>
          <a:blip r:embed="rId2"/>
          <a:srcRect l="2964" r="54786"/>
          <a:stretch/>
        </p:blipFill>
        <p:spPr>
          <a:xfrm>
            <a:off x="-1" y="10"/>
            <a:ext cx="5151179" cy="6857990"/>
          </a:xfrm>
          <a:prstGeom prst="rect">
            <a:avLst/>
          </a:prstGeom>
        </p:spPr>
      </p:pic>
      <p:cxnSp>
        <p:nvCxnSpPr>
          <p:cNvPr id="28680" name="Straight Connector 2867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675" name="Rectangle 3">
            <a:extLst>
              <a:ext uri="{FF2B5EF4-FFF2-40B4-BE49-F238E27FC236}">
                <a16:creationId xmlns:a16="http://schemas.microsoft.com/office/drawing/2014/main" id="{5E9AB8EC-1D65-E621-0556-5C5E0D25C5A7}"/>
              </a:ext>
            </a:extLst>
          </p:cNvPr>
          <p:cNvSpPr>
            <a:spLocks noGrp="1" noChangeArrowheads="1"/>
          </p:cNvSpPr>
          <p:nvPr>
            <p:ph type="body" idx="1"/>
          </p:nvPr>
        </p:nvSpPr>
        <p:spPr>
          <a:xfrm>
            <a:off x="5542384" y="1362273"/>
            <a:ext cx="6531429" cy="5029189"/>
          </a:xfrm>
        </p:spPr>
        <p:txBody>
          <a:bodyPr>
            <a:normAutofit lnSpcReduction="10000"/>
          </a:bodyPr>
          <a:lstStyle/>
          <a:p>
            <a:pPr algn="just"/>
            <a:r>
              <a:rPr lang="it-IT" altLang="it-IT" sz="2400" dirty="0"/>
              <a:t>In ogni caso, </a:t>
            </a:r>
            <a:r>
              <a:rPr lang="it-IT" altLang="it-IT" sz="2400" u="sng" dirty="0"/>
              <a:t>il ruolo principale nelle attività di moderazione spetta ai</a:t>
            </a:r>
            <a:r>
              <a:rPr lang="it-IT" altLang="it-IT" sz="2400" dirty="0"/>
              <a:t> </a:t>
            </a:r>
            <a:r>
              <a:rPr lang="it-IT" altLang="it-IT" sz="2400" i="1" dirty="0"/>
              <a:t>fornitori di servizi intermediari interessati. </a:t>
            </a:r>
          </a:p>
          <a:p>
            <a:pPr algn="just"/>
            <a:r>
              <a:rPr lang="it-IT" altLang="it-IT" sz="2400" dirty="0"/>
              <a:t>considerando 27: "Ove possibile, i terzi interessati da contenuti illeciti trasmessi o memorizzati online dovrebbero cercare di </a:t>
            </a:r>
            <a:r>
              <a:rPr lang="it-IT" altLang="it-IT" sz="2400" u="sng" dirty="0"/>
              <a:t>risolvere i conflitti relativi a tali contenuti senza coinvolgere i fornitori di servizi intermediari interessati</a:t>
            </a:r>
            <a:r>
              <a:rPr lang="it-IT" altLang="it-IT" sz="2400" dirty="0"/>
              <a:t>. I destinatari dei servizi dovrebbero essere ritenuti responsabili, laddove le norme applicabili del diritto dell'Unione e del diritto nazionale che determinano tale responsabilità lo prevedano, per i contenuti illeciti che forniscono e diffondono al pubblico attraverso servizi di intermediazione".</a:t>
            </a:r>
          </a:p>
          <a:p>
            <a:endParaRPr lang="en-AU" altLang="it-IT" sz="17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1615755-A105-BE94-754A-ACC74378BBC0}"/>
              </a:ext>
            </a:extLst>
          </p:cNvPr>
          <p:cNvSpPr>
            <a:spLocks noGrp="1" noChangeArrowheads="1"/>
          </p:cNvSpPr>
          <p:nvPr>
            <p:ph type="title"/>
          </p:nvPr>
        </p:nvSpPr>
        <p:spPr>
          <a:xfrm>
            <a:off x="5617028" y="83976"/>
            <a:ext cx="6316825" cy="718453"/>
          </a:xfrm>
        </p:spPr>
        <p:txBody>
          <a:bodyPr anchor="t">
            <a:normAutofit/>
          </a:bodyPr>
          <a:lstStyle/>
          <a:p>
            <a:r>
              <a:rPr lang="it-IT" altLang="it-IT" sz="3200" b="1" dirty="0">
                <a:solidFill>
                  <a:srgbClr val="FF0000"/>
                </a:solidFill>
              </a:rPr>
              <a:t>Moderazione dei contenuti nel DSA</a:t>
            </a:r>
          </a:p>
        </p:txBody>
      </p:sp>
      <p:pic>
        <p:nvPicPr>
          <p:cNvPr id="2" name="Picture 1" descr="A white and red circular object with a sphere&#10;&#10;Description automatically generated">
            <a:extLst>
              <a:ext uri="{FF2B5EF4-FFF2-40B4-BE49-F238E27FC236}">
                <a16:creationId xmlns:a16="http://schemas.microsoft.com/office/drawing/2014/main" id="{4266BC7C-8E48-C574-998F-3D04C6221B08}"/>
              </a:ext>
            </a:extLst>
          </p:cNvPr>
          <p:cNvPicPr>
            <a:picLocks noChangeAspect="1"/>
          </p:cNvPicPr>
          <p:nvPr/>
        </p:nvPicPr>
        <p:blipFill>
          <a:blip r:embed="rId2"/>
          <a:srcRect l="2964" r="54786"/>
          <a:stretch/>
        </p:blipFill>
        <p:spPr>
          <a:xfrm>
            <a:off x="-1" y="10"/>
            <a:ext cx="5151179" cy="6857990"/>
          </a:xfrm>
          <a:prstGeom prst="rect">
            <a:avLst/>
          </a:prstGeom>
        </p:spPr>
      </p:pic>
      <p:cxnSp>
        <p:nvCxnSpPr>
          <p:cNvPr id="29704" name="Straight Connector 2970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699" name="Rectangle 3">
            <a:extLst>
              <a:ext uri="{FF2B5EF4-FFF2-40B4-BE49-F238E27FC236}">
                <a16:creationId xmlns:a16="http://schemas.microsoft.com/office/drawing/2014/main" id="{7ED1AB98-B967-9AB1-A608-B5C1E7F6CA88}"/>
              </a:ext>
            </a:extLst>
          </p:cNvPr>
          <p:cNvSpPr>
            <a:spLocks noGrp="1" noChangeArrowheads="1"/>
          </p:cNvSpPr>
          <p:nvPr>
            <p:ph type="body" idx="1"/>
          </p:nvPr>
        </p:nvSpPr>
        <p:spPr>
          <a:xfrm>
            <a:off x="5617028" y="1362271"/>
            <a:ext cx="6316826" cy="5495730"/>
          </a:xfrm>
        </p:spPr>
        <p:txBody>
          <a:bodyPr>
            <a:noAutofit/>
          </a:bodyPr>
          <a:lstStyle/>
          <a:p>
            <a:pPr algn="just"/>
            <a:r>
              <a:rPr lang="it-IT" altLang="it-IT" sz="2400" dirty="0"/>
              <a:t>Obbligo per I prestatori di istituire </a:t>
            </a:r>
            <a:r>
              <a:rPr lang="it-IT" altLang="it-IT" sz="2400" b="1" u="sng" dirty="0"/>
              <a:t>punti di contatto </a:t>
            </a:r>
            <a:r>
              <a:rPr lang="it-IT" altLang="it-IT" sz="2400" dirty="0"/>
              <a:t>sia per le </a:t>
            </a:r>
            <a:r>
              <a:rPr lang="it-IT" altLang="it-IT" sz="2400" b="1" u="sng" dirty="0"/>
              <a:t>autorità</a:t>
            </a:r>
            <a:r>
              <a:rPr lang="it-IT" altLang="it-IT" sz="2400" dirty="0"/>
              <a:t>:</a:t>
            </a:r>
            <a:r>
              <a:rPr lang="it-IT" altLang="it-IT" sz="2400" b="1" dirty="0"/>
              <a:t> </a:t>
            </a:r>
            <a:r>
              <a:rPr lang="it-IT" altLang="it-IT" sz="2400" dirty="0"/>
              <a:t>(</a:t>
            </a:r>
            <a:r>
              <a:rPr lang="it-IT" altLang="it-IT" sz="2400" u="sng" dirty="0"/>
              <a:t>art. 11</a:t>
            </a:r>
            <a:r>
              <a:rPr lang="it-IT" altLang="it-IT" sz="2400" dirty="0"/>
              <a:t>: "I prestatori di servizi di intermediazione designano </a:t>
            </a:r>
            <a:r>
              <a:rPr lang="it-IT" altLang="it-IT" sz="2400" u="sng" dirty="0"/>
              <a:t>un unico punto di contatto</a:t>
            </a:r>
            <a:r>
              <a:rPr lang="it-IT" altLang="it-IT" sz="2400" dirty="0"/>
              <a:t> che consenta loro di comunicare per via elettronica e direttamente con le </a:t>
            </a:r>
            <a:r>
              <a:rPr lang="it-IT" altLang="it-IT" sz="2400" u="sng" dirty="0"/>
              <a:t>autorità</a:t>
            </a:r>
            <a:r>
              <a:rPr lang="it-IT" altLang="it-IT" sz="2400" dirty="0"/>
              <a:t> degli Stati membri, la Commissione e il comitato di cui all'articolo 61 ai fini dell'attuazione del presente regolamento") sia per i </a:t>
            </a:r>
            <a:r>
              <a:rPr lang="it-IT" altLang="it-IT" sz="2400" b="1" u="sng" dirty="0"/>
              <a:t>destinatari </a:t>
            </a:r>
            <a:r>
              <a:rPr lang="it-IT" altLang="it-IT" sz="2400" dirty="0"/>
              <a:t>(</a:t>
            </a:r>
            <a:r>
              <a:rPr lang="it-IT" altLang="it-IT" sz="2400" u="sng" dirty="0"/>
              <a:t>art. 12</a:t>
            </a:r>
            <a:r>
              <a:rPr lang="it-IT" altLang="it-IT" sz="2400" dirty="0"/>
              <a:t>: "I prestatori di servizi di intermediazione designano un unico punto di contatto che consenta ai </a:t>
            </a:r>
            <a:r>
              <a:rPr lang="it-IT" altLang="it-IT" sz="2400" u="sng" dirty="0"/>
              <a:t>destinatari del servizio </a:t>
            </a:r>
            <a:r>
              <a:rPr lang="it-IT" altLang="it-IT" sz="2400" dirty="0"/>
              <a:t>di comunicare con loro direttamente e rapidamente, per via elettronica e in modo facilmente accessibile...").</a:t>
            </a:r>
            <a:endParaRPr lang="it-IT" altLang="it-IT"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3A6E4E4-E420-975E-A88C-C1E418FEE0DC}"/>
              </a:ext>
            </a:extLst>
          </p:cNvPr>
          <p:cNvSpPr>
            <a:spLocks noGrp="1" noChangeArrowheads="1"/>
          </p:cNvSpPr>
          <p:nvPr>
            <p:ph type="title"/>
          </p:nvPr>
        </p:nvSpPr>
        <p:spPr>
          <a:xfrm>
            <a:off x="4889240" y="0"/>
            <a:ext cx="7072605" cy="802434"/>
          </a:xfrm>
        </p:spPr>
        <p:txBody>
          <a:bodyPr anchor="t">
            <a:normAutofit fontScale="90000"/>
          </a:bodyPr>
          <a:lstStyle/>
          <a:p>
            <a:r>
              <a:rPr lang="it-IT" altLang="en-IT" sz="3200" b="1" dirty="0">
                <a:solidFill>
                  <a:srgbClr val="FF0000"/>
                </a:solidFill>
              </a:rPr>
              <a:t>Bilanciamento tra libertà di espressione e pluralismo dei media</a:t>
            </a:r>
            <a:br>
              <a:rPr lang="it-IT" altLang="en-IT" sz="3200" b="1" dirty="0">
                <a:solidFill>
                  <a:srgbClr val="FF0000"/>
                </a:solidFill>
              </a:rPr>
            </a:br>
            <a:endParaRPr lang="en-US" altLang="it-IT" sz="32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F05B06E4-7485-E924-807D-361617361580}"/>
              </a:ext>
            </a:extLst>
          </p:cNvPr>
          <p:cNvPicPr>
            <a:picLocks noChangeAspect="1"/>
          </p:cNvPicPr>
          <p:nvPr/>
        </p:nvPicPr>
        <p:blipFill>
          <a:blip r:embed="rId2"/>
          <a:srcRect l="2964" r="54786"/>
          <a:stretch/>
        </p:blipFill>
        <p:spPr>
          <a:xfrm>
            <a:off x="1" y="-121288"/>
            <a:ext cx="4114800" cy="6857990"/>
          </a:xfrm>
          <a:prstGeom prst="rect">
            <a:avLst/>
          </a:prstGeom>
        </p:spPr>
      </p:pic>
      <p:cxnSp>
        <p:nvCxnSpPr>
          <p:cNvPr id="30728" name="Straight Connector 3072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23" name="Rectangle 3">
            <a:extLst>
              <a:ext uri="{FF2B5EF4-FFF2-40B4-BE49-F238E27FC236}">
                <a16:creationId xmlns:a16="http://schemas.microsoft.com/office/drawing/2014/main" id="{583A6830-1D43-F9A2-1B60-7D273BD6E4F3}"/>
              </a:ext>
            </a:extLst>
          </p:cNvPr>
          <p:cNvSpPr>
            <a:spLocks noGrp="1" noChangeArrowheads="1"/>
          </p:cNvSpPr>
          <p:nvPr>
            <p:ph type="body" idx="1"/>
          </p:nvPr>
        </p:nvSpPr>
        <p:spPr>
          <a:xfrm>
            <a:off x="4394718" y="1632859"/>
            <a:ext cx="7380515" cy="4609318"/>
          </a:xfrm>
        </p:spPr>
        <p:txBody>
          <a:bodyPr>
            <a:noAutofit/>
          </a:bodyPr>
          <a:lstStyle/>
          <a:p>
            <a:pPr algn="just"/>
            <a:r>
              <a:rPr lang="it-IT" altLang="en-IT" sz="2400" b="1" dirty="0"/>
              <a:t>Art. 14(4)</a:t>
            </a:r>
            <a:r>
              <a:rPr lang="it-IT" altLang="en-IT" sz="2400" dirty="0"/>
              <a:t>: </a:t>
            </a:r>
            <a:r>
              <a:rPr lang="it-IT" altLang="en-IT" sz="2400" u="sng" dirty="0"/>
              <a:t>"I prestatori di servizi di intermediazione </a:t>
            </a:r>
            <a:r>
              <a:rPr lang="it-IT" altLang="en-IT" sz="2400" dirty="0"/>
              <a:t>agiscono con diligenza, obiettività e proporzionalità nell'applicare e far rispettare le restrizioni di cui al paragrafo 1, </a:t>
            </a:r>
            <a:r>
              <a:rPr lang="it-IT" altLang="en-IT" sz="2400" u="sng" dirty="0"/>
              <a:t>tenendo in debito conto i diritti e gli interessi legittimi di tutte le parti coinvolte, compresi i diritti fondamentali dei destinatari del servizio, quali la libertà di espressione, la libertà e il pluralismo dei media </a:t>
            </a:r>
            <a:r>
              <a:rPr lang="it-IT" altLang="en-IT" sz="2400" dirty="0"/>
              <a:t>e altri diritti e libertà fondamentali sanciti dalla Carta".</a:t>
            </a:r>
          </a:p>
          <a:p>
            <a:pPr algn="just"/>
            <a:r>
              <a:rPr lang="it-IT" altLang="en-IT" sz="2400" dirty="0"/>
              <a:t>N.B.: poca pratica nell'</a:t>
            </a:r>
            <a:r>
              <a:rPr lang="it-IT" altLang="en-IT" sz="2400" u="sng" dirty="0"/>
              <a:t>applicazione orizzontale </a:t>
            </a:r>
            <a:r>
              <a:rPr lang="it-IT" altLang="en-IT" sz="2400" dirty="0"/>
              <a:t>dei diritti fondamentali (in pratica, l'unico strumento effettivamente applicabile è il GDPR - Ferri).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4436C68-8CBE-4D0E-C86D-CCC814867C91}"/>
              </a:ext>
            </a:extLst>
          </p:cNvPr>
          <p:cNvSpPr>
            <a:spLocks noGrp="1" noChangeArrowheads="1"/>
          </p:cNvSpPr>
          <p:nvPr>
            <p:ph type="title"/>
          </p:nvPr>
        </p:nvSpPr>
        <p:spPr>
          <a:xfrm>
            <a:off x="5271796" y="1"/>
            <a:ext cx="6041143" cy="802432"/>
          </a:xfrm>
        </p:spPr>
        <p:txBody>
          <a:bodyPr anchor="t">
            <a:normAutofit/>
          </a:bodyPr>
          <a:lstStyle/>
          <a:p>
            <a:r>
              <a:rPr lang="it-IT" altLang="it-IT" sz="3600" b="1" dirty="0">
                <a:solidFill>
                  <a:srgbClr val="FF0000"/>
                </a:solidFill>
              </a:rPr>
              <a:t>Ulteriori obblighi nel DSA</a:t>
            </a:r>
          </a:p>
        </p:txBody>
      </p:sp>
      <p:pic>
        <p:nvPicPr>
          <p:cNvPr id="2" name="Picture 1" descr="A white and red circular object with a sphere&#10;&#10;Description automatically generated">
            <a:extLst>
              <a:ext uri="{FF2B5EF4-FFF2-40B4-BE49-F238E27FC236}">
                <a16:creationId xmlns:a16="http://schemas.microsoft.com/office/drawing/2014/main" id="{22D571C1-EC7D-8D00-15BB-F05A96B421EC}"/>
              </a:ext>
            </a:extLst>
          </p:cNvPr>
          <p:cNvPicPr>
            <a:picLocks noChangeAspect="1"/>
          </p:cNvPicPr>
          <p:nvPr/>
        </p:nvPicPr>
        <p:blipFill>
          <a:blip r:embed="rId2"/>
          <a:srcRect l="2964" r="54786"/>
          <a:stretch/>
        </p:blipFill>
        <p:spPr>
          <a:xfrm>
            <a:off x="-1" y="10"/>
            <a:ext cx="4198777" cy="6857990"/>
          </a:xfrm>
          <a:prstGeom prst="rect">
            <a:avLst/>
          </a:prstGeom>
        </p:spPr>
      </p:pic>
      <p:cxnSp>
        <p:nvCxnSpPr>
          <p:cNvPr id="31752" name="Straight Connector 3175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747" name="Rectangle 3">
            <a:extLst>
              <a:ext uri="{FF2B5EF4-FFF2-40B4-BE49-F238E27FC236}">
                <a16:creationId xmlns:a16="http://schemas.microsoft.com/office/drawing/2014/main" id="{5190AA61-FFAC-0522-4100-1A4777D587D9}"/>
              </a:ext>
            </a:extLst>
          </p:cNvPr>
          <p:cNvSpPr>
            <a:spLocks noGrp="1" noChangeArrowheads="1"/>
          </p:cNvSpPr>
          <p:nvPr>
            <p:ph type="body" idx="1"/>
          </p:nvPr>
        </p:nvSpPr>
        <p:spPr>
          <a:xfrm>
            <a:off x="4534678" y="1436921"/>
            <a:ext cx="7445828" cy="5234468"/>
          </a:xfrm>
        </p:spPr>
        <p:txBody>
          <a:bodyPr>
            <a:noAutofit/>
          </a:bodyPr>
          <a:lstStyle/>
          <a:p>
            <a:pPr algn="just"/>
            <a:r>
              <a:rPr lang="it-IT" altLang="en-IT" sz="2400" dirty="0"/>
              <a:t>Trasparenza </a:t>
            </a:r>
            <a:r>
              <a:rPr lang="it-IT" altLang="en-IT" sz="2400" b="1" dirty="0"/>
              <a:t>della relazione annuale</a:t>
            </a:r>
            <a:r>
              <a:rPr lang="it-IT" altLang="en-IT" sz="2400" dirty="0"/>
              <a:t>, in cui gli intermediari rendono noti gli ordini, le relazioni, i reclami ricevuti (art. 15: "I fornitori di servizi di intermediazione mettono a disposizione del pubblico... relazioni chiare e facilmente comprensibili sulle attività di moderazione dei contenuti svolte").</a:t>
            </a:r>
          </a:p>
          <a:p>
            <a:pPr algn="just"/>
            <a:r>
              <a:rPr lang="it-IT" altLang="en-IT" sz="2400" dirty="0"/>
              <a:t>Possibilità per chiunque di fare </a:t>
            </a:r>
            <a:r>
              <a:rPr lang="it-IT" altLang="en-IT" sz="2400" b="1" dirty="0"/>
              <a:t>segnalazioni </a:t>
            </a:r>
            <a:r>
              <a:rPr lang="it-IT" altLang="en-IT" sz="2400" dirty="0"/>
              <a:t>(art. 16: "I fornitori di servizi di archiviazione delle informazioni devono mettere in atto meccanismi che consentano a qualsiasi persona o entità di notificare loro la presenza nel loro servizio di informazioni specifiche che tale persona o entità ritiene costituire un contenuto illegale").</a:t>
            </a:r>
          </a:p>
          <a:p>
            <a:pPr algn="just"/>
            <a:r>
              <a:rPr lang="it-IT" altLang="en-IT" sz="2400" b="1" dirty="0"/>
              <a:t>(24</a:t>
            </a:r>
            <a:r>
              <a:rPr lang="it-IT" altLang="en-IT" sz="2400" dirty="0"/>
              <a:t>) Particolare attenzione ai </a:t>
            </a:r>
            <a:r>
              <a:rPr lang="it-IT" altLang="en-IT" sz="2400" b="1" dirty="0"/>
              <a:t>segnalatori attendibili:</a:t>
            </a:r>
            <a:endParaRPr lang="it-IT" altLang="en-IT" sz="2400" dirty="0"/>
          </a:p>
          <a:p>
            <a:pPr marL="0" indent="0" algn="just">
              <a:buNone/>
            </a:pPr>
            <a:endParaRPr lang="it-IT" altLang="en-IT"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D1F2B25-B09D-41B1-5F70-AAB771B26A11}"/>
              </a:ext>
            </a:extLst>
          </p:cNvPr>
          <p:cNvSpPr>
            <a:spLocks noGrp="1" noChangeArrowheads="1"/>
          </p:cNvSpPr>
          <p:nvPr>
            <p:ph type="title"/>
          </p:nvPr>
        </p:nvSpPr>
        <p:spPr>
          <a:xfrm>
            <a:off x="4683967" y="177282"/>
            <a:ext cx="6628972" cy="693855"/>
          </a:xfrm>
        </p:spPr>
        <p:txBody>
          <a:bodyPr anchor="t">
            <a:normAutofit/>
          </a:bodyPr>
          <a:lstStyle/>
          <a:p>
            <a:r>
              <a:rPr lang="it-IT" altLang="it-IT" sz="3200" b="1" dirty="0">
                <a:solidFill>
                  <a:srgbClr val="FF0000"/>
                </a:solidFill>
              </a:rPr>
              <a:t>Segnalatori attendibili</a:t>
            </a:r>
          </a:p>
        </p:txBody>
      </p:sp>
      <p:pic>
        <p:nvPicPr>
          <p:cNvPr id="2" name="Picture 1" descr="A white and red circular object with a sphere&#10;&#10;Description automatically generated">
            <a:extLst>
              <a:ext uri="{FF2B5EF4-FFF2-40B4-BE49-F238E27FC236}">
                <a16:creationId xmlns:a16="http://schemas.microsoft.com/office/drawing/2014/main" id="{A560B688-16B5-ACE6-F34D-E43A44771177}"/>
              </a:ext>
            </a:extLst>
          </p:cNvPr>
          <p:cNvPicPr>
            <a:picLocks noChangeAspect="1"/>
          </p:cNvPicPr>
          <p:nvPr/>
        </p:nvPicPr>
        <p:blipFill>
          <a:blip r:embed="rId2"/>
          <a:srcRect l="2964" r="54786"/>
          <a:stretch/>
        </p:blipFill>
        <p:spPr>
          <a:xfrm>
            <a:off x="0" y="10"/>
            <a:ext cx="3694923" cy="6857990"/>
          </a:xfrm>
          <a:prstGeom prst="rect">
            <a:avLst/>
          </a:prstGeom>
        </p:spPr>
      </p:pic>
      <p:cxnSp>
        <p:nvCxnSpPr>
          <p:cNvPr id="32776" name="Straight Connector 3277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771" name="Rectangle 3">
            <a:extLst>
              <a:ext uri="{FF2B5EF4-FFF2-40B4-BE49-F238E27FC236}">
                <a16:creationId xmlns:a16="http://schemas.microsoft.com/office/drawing/2014/main" id="{CF65D2BC-40C0-8448-5CBE-A08B43815887}"/>
              </a:ext>
            </a:extLst>
          </p:cNvPr>
          <p:cNvSpPr>
            <a:spLocks noGrp="1" noChangeArrowheads="1"/>
          </p:cNvSpPr>
          <p:nvPr>
            <p:ph type="body" idx="1"/>
          </p:nvPr>
        </p:nvSpPr>
        <p:spPr>
          <a:xfrm>
            <a:off x="4572000" y="2220686"/>
            <a:ext cx="7620000" cy="4525347"/>
          </a:xfrm>
        </p:spPr>
        <p:txBody>
          <a:bodyPr>
            <a:normAutofit/>
          </a:bodyPr>
          <a:lstStyle/>
          <a:p>
            <a:r>
              <a:rPr lang="it-IT" altLang="en-IT" sz="2400" dirty="0"/>
              <a:t>Particolare attenzione alle segnalazioni </a:t>
            </a:r>
            <a:r>
              <a:rPr lang="it-IT" altLang="en-IT" sz="2400" b="1" dirty="0"/>
              <a:t>di revisore attendibile: Art. 22</a:t>
            </a:r>
            <a:r>
              <a:rPr lang="it-IT" altLang="en-IT" sz="2400" dirty="0"/>
              <a:t>: </a:t>
            </a:r>
          </a:p>
          <a:p>
            <a:r>
              <a:rPr lang="it-IT" altLang="en-IT" sz="2400" dirty="0"/>
              <a:t>"Lo status di segnalatore attendibile ai sensi del presente regolamento è concesso, su richiesta di qualsiasi entità, dal coordinatore dei servizi digitali dello Stato membro in cui è stabilito il richiedente, al richiedente che ha dimostrato di soddisfare tutte le seguenti condizioni: a) possiede abilità e competenze speciali per l'individuazione, l'identificazione e la notifica di contenuti illegali; b) è indipendente da qualsiasi fornitore di piattaforme online".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93D228-AD1A-C018-1D3B-4F224667312B}"/>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CC63C9F5-BCAB-1C2E-7D08-BC2539361ECB}"/>
              </a:ext>
            </a:extLst>
          </p:cNvPr>
          <p:cNvSpPr>
            <a:spLocks noGrp="1" noChangeArrowheads="1"/>
          </p:cNvSpPr>
          <p:nvPr>
            <p:ph type="title"/>
          </p:nvPr>
        </p:nvSpPr>
        <p:spPr>
          <a:xfrm>
            <a:off x="5868556" y="0"/>
            <a:ext cx="6205255" cy="1119673"/>
          </a:xfrm>
        </p:spPr>
        <p:txBody>
          <a:bodyPr anchor="t">
            <a:normAutofit/>
          </a:bodyPr>
          <a:lstStyle/>
          <a:p>
            <a:pPr eaLnBrk="1" hangingPunct="1"/>
            <a:r>
              <a:rPr lang="it-IT" altLang="it-IT" sz="3200" b="1" dirty="0">
                <a:solidFill>
                  <a:srgbClr val="FF0000"/>
                </a:solidFill>
              </a:rPr>
              <a:t>Pilastro 1: migliorare l'accesso ai beni e ai servizi digitali in tutta l’UE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7D71B4FF-93CD-2013-DE13-4E91B6353902}"/>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60124D2F-28B4-ABA7-D311-48252EE8F4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C8EF2C5E-81DA-AFB3-71A9-4E360F3AB73E}"/>
              </a:ext>
            </a:extLst>
          </p:cNvPr>
          <p:cNvSpPr>
            <a:spLocks noGrp="1" noChangeArrowheads="1"/>
          </p:cNvSpPr>
          <p:nvPr>
            <p:ph type="body" idx="1"/>
          </p:nvPr>
        </p:nvSpPr>
        <p:spPr>
          <a:xfrm>
            <a:off x="5868556" y="1742294"/>
            <a:ext cx="6083957" cy="4891772"/>
          </a:xfrm>
        </p:spPr>
        <p:txBody>
          <a:bodyPr>
            <a:normAutofit/>
          </a:bodyPr>
          <a:lstStyle/>
          <a:p>
            <a:pPr algn="just"/>
            <a:r>
              <a:rPr lang="it-IT" altLang="it-IT" sz="2400" b="1" dirty="0"/>
              <a:t>5 - Commercio elettronico</a:t>
            </a:r>
          </a:p>
          <a:p>
            <a:pPr marL="0" indent="0" algn="just">
              <a:buNone/>
            </a:pPr>
            <a:r>
              <a:rPr lang="it-IT" altLang="it-IT" sz="2400" dirty="0"/>
              <a:t>La Commissione UE ha avviato un'</a:t>
            </a:r>
            <a:r>
              <a:rPr lang="it-IT" altLang="it-IT" sz="2400" b="1" u="sng" dirty="0"/>
              <a:t>indagine antitrust</a:t>
            </a:r>
            <a:r>
              <a:rPr lang="it-IT" altLang="it-IT" sz="2400" b="1" dirty="0"/>
              <a:t> </a:t>
            </a:r>
            <a:r>
              <a:rPr lang="it-IT" altLang="it-IT" sz="2400" dirty="0"/>
              <a:t>sul commercio elettronico nell'Unione. L'obiettivo è quello di individuare potenziali problemi di concorrenza che possono interessare i mercati europei del settore.</a:t>
            </a:r>
          </a:p>
          <a:p>
            <a:pPr marL="0" indent="0" algn="just">
              <a:buNone/>
            </a:pPr>
            <a:endParaRPr lang="it-IT" altLang="it-IT" sz="2400" dirty="0"/>
          </a:p>
          <a:p>
            <a:pPr algn="just"/>
            <a:r>
              <a:rPr lang="it-IT" altLang="it-IT" sz="2400" b="1" dirty="0"/>
              <a:t>6 - Aggiornamento delle norme sul copyright</a:t>
            </a:r>
          </a:p>
          <a:p>
            <a:pPr marL="0" indent="0" algn="just">
              <a:buNone/>
            </a:pPr>
            <a:r>
              <a:rPr lang="it-IT" altLang="it-IT" sz="2400" dirty="0"/>
              <a:t>Entro la fine del 2015 saranno presentate nuove proposte per ridurre le disparità tra i regimi nazionali di diritto d'autore e consentire un più ampio accesso online alle opere in tutto il mondo.</a:t>
            </a:r>
            <a:endParaRPr lang="it-IT" altLang="it-IT" sz="2400" b="1" dirty="0"/>
          </a:p>
          <a:p>
            <a:pPr eaLnBrk="1" hangingPunct="1">
              <a:buFontTx/>
              <a:buNone/>
            </a:pPr>
            <a:endParaRPr lang="it-IT" altLang="it-IT" sz="2000" b="1" dirty="0"/>
          </a:p>
        </p:txBody>
      </p:sp>
    </p:spTree>
    <p:extLst>
      <p:ext uri="{BB962C8B-B14F-4D97-AF65-F5344CB8AC3E}">
        <p14:creationId xmlns:p14="http://schemas.microsoft.com/office/powerpoint/2010/main" val="319323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D099BEB-876E-C4FF-17D6-4C70FCC5D8D4}"/>
              </a:ext>
            </a:extLst>
          </p:cNvPr>
          <p:cNvSpPr>
            <a:spLocks noGrp="1" noChangeArrowheads="1"/>
          </p:cNvSpPr>
          <p:nvPr>
            <p:ph type="title"/>
          </p:nvPr>
        </p:nvSpPr>
        <p:spPr>
          <a:xfrm>
            <a:off x="4506686" y="1"/>
            <a:ext cx="6806253" cy="871146"/>
          </a:xfrm>
        </p:spPr>
        <p:txBody>
          <a:bodyPr anchor="t">
            <a:normAutofit/>
          </a:bodyPr>
          <a:lstStyle/>
          <a:p>
            <a:r>
              <a:rPr lang="it-IT" altLang="en-IT" sz="4000" b="1" dirty="0">
                <a:solidFill>
                  <a:srgbClr val="FF0000"/>
                </a:solidFill>
              </a:rPr>
              <a:t>Obbligo di motivazione</a:t>
            </a:r>
            <a:endParaRPr lang="it-IT" altLang="it-IT" sz="40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111B8D25-F640-954A-FA1D-1E97BCC28A56}"/>
              </a:ext>
            </a:extLst>
          </p:cNvPr>
          <p:cNvPicPr>
            <a:picLocks noChangeAspect="1"/>
          </p:cNvPicPr>
          <p:nvPr/>
        </p:nvPicPr>
        <p:blipFill>
          <a:blip r:embed="rId2"/>
          <a:srcRect l="2964" r="54786"/>
          <a:stretch/>
        </p:blipFill>
        <p:spPr>
          <a:xfrm>
            <a:off x="-1" y="10"/>
            <a:ext cx="4292083" cy="6857990"/>
          </a:xfrm>
          <a:prstGeom prst="rect">
            <a:avLst/>
          </a:prstGeom>
        </p:spPr>
      </p:pic>
      <p:cxnSp>
        <p:nvCxnSpPr>
          <p:cNvPr id="33800" name="Straight Connector 3379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795" name="Rectangle 3">
            <a:extLst>
              <a:ext uri="{FF2B5EF4-FFF2-40B4-BE49-F238E27FC236}">
                <a16:creationId xmlns:a16="http://schemas.microsoft.com/office/drawing/2014/main" id="{5CE585B7-590A-7712-70C2-ADF3D0FA5919}"/>
              </a:ext>
            </a:extLst>
          </p:cNvPr>
          <p:cNvSpPr>
            <a:spLocks noGrp="1" noChangeArrowheads="1"/>
          </p:cNvSpPr>
          <p:nvPr>
            <p:ph type="body" idx="1"/>
          </p:nvPr>
        </p:nvSpPr>
        <p:spPr>
          <a:xfrm>
            <a:off x="4833257" y="1586208"/>
            <a:ext cx="6708710" cy="4469669"/>
          </a:xfrm>
        </p:spPr>
        <p:txBody>
          <a:bodyPr>
            <a:normAutofit/>
          </a:bodyPr>
          <a:lstStyle/>
          <a:p>
            <a:pPr algn="just"/>
            <a:r>
              <a:rPr lang="en-GB" altLang="en-IT" dirty="0"/>
              <a:t>Art. 17(1): </a:t>
            </a:r>
            <a:r>
              <a:rPr lang="it-IT" altLang="en-IT" dirty="0"/>
              <a:t>"I fornitori di servizi di archiviazione delle informazioni devono fornire a tutti i destinatari interessati del servizio una </a:t>
            </a:r>
            <a:r>
              <a:rPr lang="it-IT" altLang="en-IT" u="sng" dirty="0"/>
              <a:t>giustificazione chiara e specifica </a:t>
            </a:r>
            <a:r>
              <a:rPr lang="it-IT" altLang="en-IT" dirty="0"/>
              <a:t>delle seguenti </a:t>
            </a:r>
            <a:r>
              <a:rPr lang="it-IT" altLang="en-IT" u="sng" dirty="0"/>
              <a:t>restrizioni</a:t>
            </a:r>
            <a:r>
              <a:rPr lang="it-IT" altLang="en-IT" dirty="0"/>
              <a:t> imposte sulla base del fatto che le informazioni fornite dal destinatario del servizio costituiscono un contenuto illegale o sono incompatibili con i loro termini e condizioni generali":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FEEED86-2D3A-8103-592D-5E9DA1F00737}"/>
              </a:ext>
            </a:extLst>
          </p:cNvPr>
          <p:cNvSpPr>
            <a:spLocks noGrp="1" noChangeArrowheads="1"/>
          </p:cNvSpPr>
          <p:nvPr>
            <p:ph type="title"/>
          </p:nvPr>
        </p:nvSpPr>
        <p:spPr>
          <a:xfrm>
            <a:off x="5215812" y="0"/>
            <a:ext cx="6097127" cy="802434"/>
          </a:xfrm>
        </p:spPr>
        <p:txBody>
          <a:bodyPr anchor="t">
            <a:noAutofit/>
          </a:bodyPr>
          <a:lstStyle/>
          <a:p>
            <a:r>
              <a:rPr lang="it-IT" altLang="en-IT" sz="3200" b="1" dirty="0">
                <a:solidFill>
                  <a:srgbClr val="FF0000"/>
                </a:solidFill>
              </a:rPr>
              <a:t>Misure che "devono" essere adottate dai fornitori di servizi</a:t>
            </a:r>
            <a:endParaRPr lang="it-IT" altLang="it-IT" sz="32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9821FFC9-E48F-D200-B43B-68D28C07BB34}"/>
              </a:ext>
            </a:extLst>
          </p:cNvPr>
          <p:cNvPicPr>
            <a:picLocks noChangeAspect="1"/>
          </p:cNvPicPr>
          <p:nvPr/>
        </p:nvPicPr>
        <p:blipFill>
          <a:blip r:embed="rId2"/>
          <a:srcRect l="2964" r="54786"/>
          <a:stretch/>
        </p:blipFill>
        <p:spPr>
          <a:xfrm>
            <a:off x="0" y="10"/>
            <a:ext cx="4674638" cy="6857990"/>
          </a:xfrm>
          <a:prstGeom prst="rect">
            <a:avLst/>
          </a:prstGeom>
        </p:spPr>
      </p:pic>
      <p:cxnSp>
        <p:nvCxnSpPr>
          <p:cNvPr id="34824" name="Straight Connector 3482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819" name="Rectangle 3">
            <a:extLst>
              <a:ext uri="{FF2B5EF4-FFF2-40B4-BE49-F238E27FC236}">
                <a16:creationId xmlns:a16="http://schemas.microsoft.com/office/drawing/2014/main" id="{0F742237-C8A4-6EC0-0337-6DBC8C8B38E9}"/>
              </a:ext>
            </a:extLst>
          </p:cNvPr>
          <p:cNvSpPr>
            <a:spLocks noGrp="1" noChangeArrowheads="1"/>
          </p:cNvSpPr>
          <p:nvPr>
            <p:ph type="body" idx="1"/>
          </p:nvPr>
        </p:nvSpPr>
        <p:spPr>
          <a:xfrm>
            <a:off x="5075853" y="1548889"/>
            <a:ext cx="6237086" cy="4593495"/>
          </a:xfrm>
        </p:spPr>
        <p:txBody>
          <a:bodyPr>
            <a:noAutofit/>
          </a:bodyPr>
          <a:lstStyle/>
          <a:p>
            <a:pPr algn="just"/>
            <a:r>
              <a:rPr lang="en-GB" altLang="en-IT" dirty="0"/>
              <a:t>Art. 17(1): "</a:t>
            </a:r>
            <a:r>
              <a:rPr lang="en-GB" altLang="en-IT" i="1" dirty="0"/>
              <a:t>a</a:t>
            </a:r>
            <a:r>
              <a:rPr lang="en-GB" altLang="en-IT" dirty="0"/>
              <a:t>) </a:t>
            </a:r>
            <a:r>
              <a:rPr lang="en-GB" altLang="en-IT" b="1" dirty="0" err="1"/>
              <a:t>qualsiasi</a:t>
            </a:r>
            <a:r>
              <a:rPr lang="en-GB" altLang="en-IT" b="1" dirty="0"/>
              <a:t> </a:t>
            </a:r>
            <a:r>
              <a:rPr lang="en-GB" altLang="en-IT" b="1" dirty="0" err="1"/>
              <a:t>restrizione</a:t>
            </a:r>
            <a:r>
              <a:rPr lang="en-GB" altLang="en-IT" b="1" dirty="0"/>
              <a:t> </a:t>
            </a:r>
            <a:r>
              <a:rPr lang="en-GB" altLang="en-IT" b="1" dirty="0" err="1"/>
              <a:t>alla</a:t>
            </a:r>
            <a:r>
              <a:rPr lang="en-GB" altLang="en-IT" b="1" dirty="0"/>
              <a:t> </a:t>
            </a:r>
            <a:r>
              <a:rPr lang="en-GB" altLang="en-IT" b="1" dirty="0" err="1"/>
              <a:t>visibilità</a:t>
            </a:r>
            <a:r>
              <a:rPr lang="en-GB" altLang="en-IT" b="1" dirty="0"/>
              <a:t> di </a:t>
            </a:r>
            <a:r>
              <a:rPr lang="en-GB" altLang="en-IT" b="1" dirty="0" err="1"/>
              <a:t>informazioni</a:t>
            </a:r>
            <a:r>
              <a:rPr lang="en-GB" altLang="en-IT" b="1" dirty="0"/>
              <a:t> </a:t>
            </a:r>
            <a:r>
              <a:rPr lang="en-GB" altLang="en-IT" dirty="0" err="1"/>
              <a:t>specifiche</a:t>
            </a:r>
            <a:r>
              <a:rPr lang="en-GB" altLang="en-IT" dirty="0"/>
              <a:t> </a:t>
            </a:r>
            <a:r>
              <a:rPr lang="en-GB" altLang="en-IT" dirty="0" err="1"/>
              <a:t>fornite</a:t>
            </a:r>
            <a:r>
              <a:rPr lang="en-GB" altLang="en-IT" dirty="0"/>
              <a:t> dal </a:t>
            </a:r>
            <a:r>
              <a:rPr lang="en-GB" altLang="en-IT" dirty="0" err="1"/>
              <a:t>destinatario</a:t>
            </a:r>
            <a:r>
              <a:rPr lang="en-GB" altLang="en-IT" dirty="0"/>
              <a:t> del </a:t>
            </a:r>
            <a:r>
              <a:rPr lang="en-GB" altLang="en-IT" dirty="0" err="1"/>
              <a:t>servizio</a:t>
            </a:r>
            <a:r>
              <a:rPr lang="en-GB" altLang="en-IT" dirty="0"/>
              <a:t>, </a:t>
            </a:r>
            <a:r>
              <a:rPr lang="en-GB" altLang="en-IT" dirty="0" err="1"/>
              <a:t>compresa</a:t>
            </a:r>
            <a:r>
              <a:rPr lang="en-GB" altLang="en-IT" dirty="0"/>
              <a:t> la </a:t>
            </a:r>
            <a:r>
              <a:rPr lang="en-GB" altLang="en-IT" u="sng" dirty="0" err="1"/>
              <a:t>rimozione</a:t>
            </a:r>
            <a:r>
              <a:rPr lang="en-GB" altLang="en-IT" u="sng" dirty="0"/>
              <a:t> di </a:t>
            </a:r>
            <a:r>
              <a:rPr lang="en-GB" altLang="en-IT" u="sng" dirty="0" err="1"/>
              <a:t>contenuti</a:t>
            </a:r>
            <a:r>
              <a:rPr lang="en-GB" altLang="en-IT" u="sng" dirty="0"/>
              <a:t>, la </a:t>
            </a:r>
            <a:r>
              <a:rPr lang="en-GB" altLang="en-IT" u="sng" dirty="0" err="1"/>
              <a:t>disabilitazione</a:t>
            </a:r>
            <a:r>
              <a:rPr lang="en-GB" altLang="en-IT" u="sng" dirty="0"/>
              <a:t> </a:t>
            </a:r>
            <a:r>
              <a:rPr lang="en-GB" altLang="en-IT" u="sng" dirty="0" err="1"/>
              <a:t>dell'accesso</a:t>
            </a:r>
            <a:r>
              <a:rPr lang="en-GB" altLang="en-IT" u="sng" dirty="0"/>
              <a:t> ai </a:t>
            </a:r>
            <a:r>
              <a:rPr lang="en-GB" altLang="en-IT" u="sng" dirty="0" err="1"/>
              <a:t>contenuti</a:t>
            </a:r>
            <a:r>
              <a:rPr lang="en-GB" altLang="en-IT" u="sng" dirty="0"/>
              <a:t> o </a:t>
            </a:r>
            <a:r>
              <a:rPr lang="en-GB" altLang="en-IT" u="sng" dirty="0" err="1"/>
              <a:t>il</a:t>
            </a:r>
            <a:r>
              <a:rPr lang="en-GB" altLang="en-IT" u="sng" dirty="0"/>
              <a:t> </a:t>
            </a:r>
            <a:r>
              <a:rPr lang="en-GB" altLang="en-IT" u="sng" dirty="0" err="1"/>
              <a:t>declassamento</a:t>
            </a:r>
            <a:r>
              <a:rPr lang="en-GB" altLang="en-IT" u="sng" dirty="0"/>
              <a:t> </a:t>
            </a:r>
            <a:r>
              <a:rPr lang="en-GB" altLang="en-IT" u="sng" dirty="0" err="1"/>
              <a:t>dei</a:t>
            </a:r>
            <a:r>
              <a:rPr lang="en-GB" altLang="en-IT" u="sng" dirty="0"/>
              <a:t> </a:t>
            </a:r>
            <a:r>
              <a:rPr lang="en-GB" altLang="en-IT" u="sng" dirty="0" err="1"/>
              <a:t>contenuti</a:t>
            </a:r>
            <a:r>
              <a:rPr lang="en-GB" altLang="en-IT" dirty="0"/>
              <a:t>; b) la </a:t>
            </a:r>
            <a:r>
              <a:rPr lang="en-GB" altLang="en-IT" b="1" dirty="0" err="1"/>
              <a:t>sospensione</a:t>
            </a:r>
            <a:r>
              <a:rPr lang="en-GB" altLang="en-IT" b="1" dirty="0"/>
              <a:t>, la </a:t>
            </a:r>
            <a:r>
              <a:rPr lang="en-GB" altLang="en-IT" b="1" dirty="0" err="1"/>
              <a:t>cessazione</a:t>
            </a:r>
            <a:r>
              <a:rPr lang="en-GB" altLang="en-IT" b="1" dirty="0"/>
              <a:t> o </a:t>
            </a:r>
            <a:r>
              <a:rPr lang="en-GB" altLang="en-IT" b="1" dirty="0" err="1"/>
              <a:t>altra</a:t>
            </a:r>
            <a:r>
              <a:rPr lang="en-GB" altLang="en-IT" b="1" dirty="0"/>
              <a:t> </a:t>
            </a:r>
            <a:r>
              <a:rPr lang="en-GB" altLang="en-IT" b="1" dirty="0" err="1"/>
              <a:t>limitazione</a:t>
            </a:r>
            <a:r>
              <a:rPr lang="en-GB" altLang="en-IT" b="1" dirty="0"/>
              <a:t> </a:t>
            </a:r>
            <a:r>
              <a:rPr lang="en-GB" altLang="en-IT" dirty="0" err="1"/>
              <a:t>dei</a:t>
            </a:r>
            <a:r>
              <a:rPr lang="en-GB" altLang="en-IT" dirty="0"/>
              <a:t> </a:t>
            </a:r>
            <a:r>
              <a:rPr lang="en-GB" altLang="en-IT" b="1" dirty="0" err="1"/>
              <a:t>pagamenti</a:t>
            </a:r>
            <a:r>
              <a:rPr lang="en-GB" altLang="en-IT" b="1" dirty="0"/>
              <a:t> </a:t>
            </a:r>
            <a:r>
              <a:rPr lang="en-GB" altLang="en-IT" dirty="0"/>
              <a:t>in </a:t>
            </a:r>
            <a:r>
              <a:rPr lang="en-GB" altLang="en-IT" dirty="0" err="1"/>
              <a:t>contanti</a:t>
            </a:r>
            <a:r>
              <a:rPr lang="en-GB" altLang="en-IT" dirty="0"/>
              <a:t>; c) </a:t>
            </a:r>
            <a:r>
              <a:rPr lang="en-GB" altLang="en-IT" b="1" dirty="0"/>
              <a:t>la </a:t>
            </a:r>
            <a:r>
              <a:rPr lang="en-GB" altLang="en-IT" b="1" dirty="0" err="1"/>
              <a:t>sospensione</a:t>
            </a:r>
            <a:r>
              <a:rPr lang="en-GB" altLang="en-IT" b="1" dirty="0"/>
              <a:t> o la </a:t>
            </a:r>
            <a:r>
              <a:rPr lang="en-GB" altLang="en-IT" b="1" dirty="0" err="1"/>
              <a:t>cessazione</a:t>
            </a:r>
            <a:r>
              <a:rPr lang="en-GB" altLang="en-IT" b="1" dirty="0"/>
              <a:t> </a:t>
            </a:r>
            <a:r>
              <a:rPr lang="en-GB" altLang="en-IT" b="1" dirty="0" err="1"/>
              <a:t>totale</a:t>
            </a:r>
            <a:r>
              <a:rPr lang="en-GB" altLang="en-IT" b="1" dirty="0"/>
              <a:t> o </a:t>
            </a:r>
            <a:r>
              <a:rPr lang="en-GB" altLang="en-IT" b="1" dirty="0" err="1"/>
              <a:t>parziale</a:t>
            </a:r>
            <a:r>
              <a:rPr lang="en-GB" altLang="en-IT" b="1" dirty="0"/>
              <a:t> </a:t>
            </a:r>
            <a:r>
              <a:rPr lang="en-GB" altLang="en-IT" b="1" dirty="0" err="1"/>
              <a:t>della</a:t>
            </a:r>
            <a:r>
              <a:rPr lang="en-GB" altLang="en-IT" b="1" dirty="0"/>
              <a:t> </a:t>
            </a:r>
            <a:r>
              <a:rPr lang="en-GB" altLang="en-IT" b="1" dirty="0" err="1"/>
              <a:t>fornitura</a:t>
            </a:r>
            <a:r>
              <a:rPr lang="en-GB" altLang="en-IT" b="1" dirty="0"/>
              <a:t> del </a:t>
            </a:r>
            <a:r>
              <a:rPr lang="en-GB" altLang="en-IT" b="1" dirty="0" err="1"/>
              <a:t>servizio</a:t>
            </a:r>
            <a:r>
              <a:rPr lang="en-GB" altLang="en-IT" dirty="0"/>
              <a:t>; d) la </a:t>
            </a:r>
            <a:r>
              <a:rPr lang="en-GB" altLang="en-IT" dirty="0" err="1"/>
              <a:t>sospensione</a:t>
            </a:r>
            <a:r>
              <a:rPr lang="en-GB" altLang="en-IT" dirty="0"/>
              <a:t> o la </a:t>
            </a:r>
            <a:r>
              <a:rPr lang="en-GB" altLang="en-IT" b="1" dirty="0" err="1"/>
              <a:t>cessazione</a:t>
            </a:r>
            <a:r>
              <a:rPr lang="en-GB" altLang="en-IT" b="1" dirty="0"/>
              <a:t> </a:t>
            </a:r>
            <a:r>
              <a:rPr lang="en-GB" altLang="en-IT" b="1" dirty="0" err="1"/>
              <a:t>dell'account</a:t>
            </a:r>
            <a:r>
              <a:rPr lang="en-GB" altLang="en-IT" dirty="0"/>
              <a:t>".</a:t>
            </a:r>
            <a:endParaRPr lang="it-IT" altLang="en-IT"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453E2E8-C5DB-3F5B-DD86-09E1EE02E25F}"/>
              </a:ext>
            </a:extLst>
          </p:cNvPr>
          <p:cNvSpPr>
            <a:spLocks noGrp="1" noChangeArrowheads="1"/>
          </p:cNvSpPr>
          <p:nvPr>
            <p:ph type="title"/>
          </p:nvPr>
        </p:nvSpPr>
        <p:spPr>
          <a:xfrm>
            <a:off x="5868557" y="1"/>
            <a:ext cx="6121280" cy="871146"/>
          </a:xfrm>
        </p:spPr>
        <p:txBody>
          <a:bodyPr anchor="t">
            <a:noAutofit/>
          </a:bodyPr>
          <a:lstStyle/>
          <a:p>
            <a:r>
              <a:rPr lang="it-IT" altLang="en-IT" sz="3200" b="1" u="sng" dirty="0">
                <a:solidFill>
                  <a:srgbClr val="FF0000"/>
                </a:solidFill>
              </a:rPr>
              <a:t>ADR </a:t>
            </a:r>
            <a:r>
              <a:rPr lang="it-IT" altLang="en-IT" sz="3200" b="1" dirty="0">
                <a:solidFill>
                  <a:srgbClr val="FF0000"/>
                </a:solidFill>
              </a:rPr>
              <a:t>- Meccanismo alternativo di risoluzione delle controversie</a:t>
            </a:r>
            <a:endParaRPr lang="it-IT" altLang="it-IT" sz="32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E9234BF5-3598-9F22-F205-C1268AAD7EDF}"/>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5848" name="Straight Connector 3584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843" name="Rectangle 3">
            <a:extLst>
              <a:ext uri="{FF2B5EF4-FFF2-40B4-BE49-F238E27FC236}">
                <a16:creationId xmlns:a16="http://schemas.microsoft.com/office/drawing/2014/main" id="{50370C1C-1917-215C-D241-0C28B6A7EE87}"/>
              </a:ext>
            </a:extLst>
          </p:cNvPr>
          <p:cNvSpPr>
            <a:spLocks noGrp="1" noChangeArrowheads="1"/>
          </p:cNvSpPr>
          <p:nvPr>
            <p:ph type="body" idx="1"/>
          </p:nvPr>
        </p:nvSpPr>
        <p:spPr>
          <a:xfrm>
            <a:off x="5346441" y="1742293"/>
            <a:ext cx="6391469" cy="4400092"/>
          </a:xfrm>
        </p:spPr>
        <p:txBody>
          <a:bodyPr>
            <a:noAutofit/>
          </a:bodyPr>
          <a:lstStyle/>
          <a:p>
            <a:pPr algn="just"/>
            <a:r>
              <a:rPr lang="it-IT" altLang="en-IT" dirty="0"/>
              <a:t>Possibilità di ricorrere a </a:t>
            </a:r>
            <a:r>
              <a:rPr lang="it-IT" altLang="en-IT" b="1" dirty="0"/>
              <a:t>sistemi di risoluzione extragiudiziale delle controversie </a:t>
            </a:r>
            <a:r>
              <a:rPr lang="it-IT" altLang="en-IT" dirty="0"/>
              <a:t>(art. 21: "I destinatari del servizio, comprese le persone o gli enti che hanno presentato segnalazioni... hanno il diritto di scegliere qualsiasi organismo di risoluzione extragiudiziale delle controversie certificato ai sensi del paragrafo 3 del presente articolo ai fini della risoluzione delle controversie relative a tali decisioni").</a:t>
            </a:r>
            <a:endParaRPr lang="it-IT" altLang="en-IT"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0067E07-190D-F3D8-DA4B-F8450CD60B27}"/>
              </a:ext>
            </a:extLst>
          </p:cNvPr>
          <p:cNvSpPr>
            <a:spLocks noGrp="1" noChangeArrowheads="1"/>
          </p:cNvSpPr>
          <p:nvPr>
            <p:ph type="title"/>
          </p:nvPr>
        </p:nvSpPr>
        <p:spPr>
          <a:xfrm>
            <a:off x="5868557" y="1138036"/>
            <a:ext cx="5813370" cy="756076"/>
          </a:xfrm>
        </p:spPr>
        <p:txBody>
          <a:bodyPr anchor="t">
            <a:normAutofit/>
          </a:bodyPr>
          <a:lstStyle/>
          <a:p>
            <a:pPr eaLnBrk="1" hangingPunct="1"/>
            <a:r>
              <a:rPr lang="en-AU" altLang="it-IT" sz="3200" b="1" dirty="0">
                <a:solidFill>
                  <a:srgbClr val="FF0000"/>
                </a:solidFill>
              </a:rPr>
              <a:t>DMA - </a:t>
            </a:r>
            <a:r>
              <a:rPr lang="en-AU" altLang="it-IT" sz="3200" b="1" dirty="0" err="1">
                <a:solidFill>
                  <a:srgbClr val="FF0000"/>
                </a:solidFill>
              </a:rPr>
              <a:t>Legge</a:t>
            </a:r>
            <a:r>
              <a:rPr lang="en-AU" altLang="it-IT" sz="3200" b="1" dirty="0">
                <a:solidFill>
                  <a:srgbClr val="FF0000"/>
                </a:solidFill>
              </a:rPr>
              <a:t> sui </a:t>
            </a:r>
            <a:r>
              <a:rPr lang="en-AU" altLang="it-IT" sz="3200" b="1" dirty="0" err="1">
                <a:solidFill>
                  <a:srgbClr val="FF0000"/>
                </a:solidFill>
              </a:rPr>
              <a:t>mercati</a:t>
            </a:r>
            <a:r>
              <a:rPr lang="en-AU" altLang="it-IT" sz="3200" b="1" dirty="0">
                <a:solidFill>
                  <a:srgbClr val="FF0000"/>
                </a:solidFill>
              </a:rPr>
              <a:t> </a:t>
            </a:r>
            <a:r>
              <a:rPr lang="en-AU" altLang="it-IT" sz="3200" b="1" dirty="0" err="1">
                <a:solidFill>
                  <a:srgbClr val="FF0000"/>
                </a:solidFill>
              </a:rPr>
              <a:t>digitali</a:t>
            </a:r>
            <a:endParaRPr lang="en-AU" altLang="it-IT" sz="32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D30FDCFF-2835-DEE2-88F0-4209DC1EBEF2}"/>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6872" name="Straight Connector 3687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867" name="Rectangle 3">
            <a:extLst>
              <a:ext uri="{FF2B5EF4-FFF2-40B4-BE49-F238E27FC236}">
                <a16:creationId xmlns:a16="http://schemas.microsoft.com/office/drawing/2014/main" id="{6778A31C-D6F9-FE80-4976-23E4DFB39F6A}"/>
              </a:ext>
            </a:extLst>
          </p:cNvPr>
          <p:cNvSpPr>
            <a:spLocks noGrp="1" noChangeArrowheads="1"/>
          </p:cNvSpPr>
          <p:nvPr>
            <p:ph type="body" idx="1"/>
          </p:nvPr>
        </p:nvSpPr>
        <p:spPr>
          <a:xfrm>
            <a:off x="5499568" y="1987420"/>
            <a:ext cx="6322317" cy="4273420"/>
          </a:xfrm>
        </p:spPr>
        <p:txBody>
          <a:bodyPr>
            <a:noAutofit/>
          </a:bodyPr>
          <a:lstStyle/>
          <a:p>
            <a:pPr algn="just"/>
            <a:r>
              <a:rPr lang="en-GB" altLang="en-IT" sz="2400" dirty="0"/>
              <a:t>Regolamento </a:t>
            </a:r>
            <a:r>
              <a:rPr lang="en-GB" altLang="en-IT" sz="2400" b="1" dirty="0"/>
              <a:t>2022/1925 </a:t>
            </a:r>
            <a:r>
              <a:rPr lang="en-GB" altLang="en-IT" sz="2400" dirty="0"/>
              <a:t>sui mercati equi e contendibili, comunemente chiamato </a:t>
            </a:r>
            <a:r>
              <a:rPr lang="en-GB" altLang="en-IT" sz="2400" i="1" dirty="0"/>
              <a:t>Digital Markets Act</a:t>
            </a:r>
            <a:r>
              <a:rPr lang="en-GB" altLang="en-IT" sz="2400" dirty="0"/>
              <a:t>. </a:t>
            </a:r>
          </a:p>
          <a:p>
            <a:pPr algn="just"/>
            <a:r>
              <a:rPr lang="en-GB" altLang="en-IT" sz="2400" b="1" dirty="0"/>
              <a:t>L'obiettivo </a:t>
            </a:r>
            <a:r>
              <a:rPr lang="en-GB" altLang="en-IT" sz="2400" dirty="0"/>
              <a:t>di questo atto normativo è quello di intervenire stabilendo una serie di obblighi per quelle aziende che, per dimensioni e numero di utenti, costituiscono i riferimenti cardinali nell'accesso ai servizi digitali più diffusi.</a:t>
            </a:r>
          </a:p>
          <a:p>
            <a:pPr algn="just"/>
            <a:r>
              <a:rPr lang="en-GB" altLang="en-IT" sz="2400" dirty="0"/>
              <a:t>...e </a:t>
            </a:r>
            <a:r>
              <a:rPr lang="en-GB" altLang="en-IT" sz="2400" b="1" dirty="0"/>
              <a:t>favorire </a:t>
            </a:r>
            <a:r>
              <a:rPr lang="en-GB" altLang="en-IT" sz="2400" dirty="0"/>
              <a:t>un sistema economico in cui anche le aziende europee, più piccole di quelle che operano negli Stati Uniti o in Cina, possano trarre profitto dal mercato dei dati.</a:t>
            </a:r>
            <a:endParaRPr lang="it-IT" altLang="en-IT"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7D0416-58F6-67D5-4089-B88D23A6368D}"/>
              </a:ext>
            </a:extLst>
          </p:cNvPr>
          <p:cNvSpPr>
            <a:spLocks noGrp="1" noChangeArrowheads="1"/>
          </p:cNvSpPr>
          <p:nvPr>
            <p:ph type="title"/>
          </p:nvPr>
        </p:nvSpPr>
        <p:spPr>
          <a:xfrm>
            <a:off x="5589036" y="1044730"/>
            <a:ext cx="5444382" cy="709418"/>
          </a:xfrm>
        </p:spPr>
        <p:txBody>
          <a:bodyPr anchor="t">
            <a:normAutofit/>
          </a:bodyPr>
          <a:lstStyle/>
          <a:p>
            <a:pPr eaLnBrk="1" hangingPunct="1"/>
            <a:r>
              <a:rPr lang="en-AU" altLang="it-IT" sz="3200" b="1" dirty="0">
                <a:solidFill>
                  <a:srgbClr val="FF0000"/>
                </a:solidFill>
              </a:rPr>
              <a:t>Digital Markets Act</a:t>
            </a:r>
          </a:p>
        </p:txBody>
      </p:sp>
      <p:pic>
        <p:nvPicPr>
          <p:cNvPr id="2" name="Picture 1" descr="A white and red circular object with a sphere&#10;&#10;Description automatically generated">
            <a:extLst>
              <a:ext uri="{FF2B5EF4-FFF2-40B4-BE49-F238E27FC236}">
                <a16:creationId xmlns:a16="http://schemas.microsoft.com/office/drawing/2014/main" id="{47A128D6-6392-8F3C-47C8-F944BBB33422}"/>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7896" name="Straight Connector 3789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891" name="Rectangle 3">
            <a:extLst>
              <a:ext uri="{FF2B5EF4-FFF2-40B4-BE49-F238E27FC236}">
                <a16:creationId xmlns:a16="http://schemas.microsoft.com/office/drawing/2014/main" id="{7CE8D0C9-447C-D262-335F-FEE6FAAD8918}"/>
              </a:ext>
            </a:extLst>
          </p:cNvPr>
          <p:cNvSpPr>
            <a:spLocks noGrp="1" noChangeArrowheads="1"/>
          </p:cNvSpPr>
          <p:nvPr>
            <p:ph type="body" idx="1"/>
          </p:nvPr>
        </p:nvSpPr>
        <p:spPr>
          <a:xfrm>
            <a:off x="5589036" y="2114343"/>
            <a:ext cx="6602963" cy="4463739"/>
          </a:xfrm>
        </p:spPr>
        <p:txBody>
          <a:bodyPr>
            <a:normAutofit/>
          </a:bodyPr>
          <a:lstStyle/>
          <a:p>
            <a:r>
              <a:rPr lang="en-GB" altLang="en-IT" sz="2400" dirty="0"/>
              <a:t>I mercati digitali sono caratterizzati da tre elementi: l'esistenza di forti effetti di rete e di </a:t>
            </a:r>
            <a:r>
              <a:rPr lang="en-GB" altLang="en-IT" sz="2400" i="1" dirty="0"/>
              <a:t>lock-in</a:t>
            </a:r>
            <a:r>
              <a:rPr lang="en-GB" altLang="en-IT" sz="2400" dirty="0"/>
              <a:t>, la rilevanza delle economie di scala e la conseguente esistenza di barriere all'ingresso.</a:t>
            </a:r>
          </a:p>
          <a:p>
            <a:r>
              <a:rPr lang="en-GB" altLang="en-IT" sz="2400" b="1" dirty="0"/>
              <a:t>Lock-in</a:t>
            </a:r>
            <a:r>
              <a:rPr lang="en-GB" altLang="en-IT" sz="2400" dirty="0"/>
              <a:t>: più persone utilizzano una determinata piattaforma, più diventa attraente per coloro che vi offrono determinati servizi commerciali.</a:t>
            </a:r>
          </a:p>
          <a:p>
            <a:r>
              <a:rPr lang="en-GB" altLang="en-IT" sz="2400" dirty="0"/>
              <a:t>Allo stesso tempo, l'aumento del numero di iscritti porta a un aumento del "costo" per gli utenti di passare a una piattaforma diversa.</a:t>
            </a:r>
          </a:p>
          <a:p>
            <a:endParaRPr lang="it-IT" altLang="en-IT"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1EA078C-F691-C320-654C-9FC1EC46F6C3}"/>
              </a:ext>
            </a:extLst>
          </p:cNvPr>
          <p:cNvSpPr>
            <a:spLocks noGrp="1" noChangeArrowheads="1"/>
          </p:cNvSpPr>
          <p:nvPr>
            <p:ph type="title"/>
          </p:nvPr>
        </p:nvSpPr>
        <p:spPr>
          <a:xfrm>
            <a:off x="5868557" y="1138036"/>
            <a:ext cx="5444382" cy="812055"/>
          </a:xfrm>
        </p:spPr>
        <p:txBody>
          <a:bodyPr anchor="t">
            <a:normAutofit/>
          </a:bodyPr>
          <a:lstStyle/>
          <a:p>
            <a:r>
              <a:rPr lang="en-AU" altLang="it-IT" sz="3600" b="1" dirty="0">
                <a:solidFill>
                  <a:srgbClr val="FF0000"/>
                </a:solidFill>
              </a:rPr>
              <a:t>Digital Markets Act</a:t>
            </a:r>
            <a:endParaRPr lang="en-AU" altLang="it-IT" sz="3600" b="1" dirty="0"/>
          </a:p>
        </p:txBody>
      </p:sp>
      <p:pic>
        <p:nvPicPr>
          <p:cNvPr id="2" name="Picture 1" descr="A white and red circular object with a sphere&#10;&#10;Description automatically generated">
            <a:extLst>
              <a:ext uri="{FF2B5EF4-FFF2-40B4-BE49-F238E27FC236}">
                <a16:creationId xmlns:a16="http://schemas.microsoft.com/office/drawing/2014/main" id="{A8AC778F-31C0-FBFA-FDE8-D275EC5F950C}"/>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8920" name="Straight Connector 389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915" name="Rectangle 3">
            <a:extLst>
              <a:ext uri="{FF2B5EF4-FFF2-40B4-BE49-F238E27FC236}">
                <a16:creationId xmlns:a16="http://schemas.microsoft.com/office/drawing/2014/main" id="{AF2E6764-3FB6-0029-D6F5-7CB3D19816BE}"/>
              </a:ext>
            </a:extLst>
          </p:cNvPr>
          <p:cNvSpPr>
            <a:spLocks noGrp="1" noChangeArrowheads="1"/>
          </p:cNvSpPr>
          <p:nvPr>
            <p:ph type="body" idx="1"/>
          </p:nvPr>
        </p:nvSpPr>
        <p:spPr>
          <a:xfrm>
            <a:off x="5299788" y="2136710"/>
            <a:ext cx="6792685" cy="4005673"/>
          </a:xfrm>
        </p:spPr>
        <p:txBody>
          <a:bodyPr>
            <a:normAutofit/>
          </a:bodyPr>
          <a:lstStyle/>
          <a:p>
            <a:pPr algn="just"/>
            <a:r>
              <a:rPr lang="en-GB" altLang="en-IT" sz="2400" b="1" dirty="0" err="1"/>
              <a:t>Economie</a:t>
            </a:r>
            <a:r>
              <a:rPr lang="en-GB" altLang="en-IT" sz="2400" b="1" dirty="0"/>
              <a:t> di </a:t>
            </a:r>
            <a:r>
              <a:rPr lang="en-GB" altLang="en-IT" sz="2400" b="1" dirty="0" err="1"/>
              <a:t>scala</a:t>
            </a:r>
            <a:r>
              <a:rPr lang="en-GB" altLang="en-IT" sz="2400" dirty="0"/>
              <a:t>: la </a:t>
            </a:r>
            <a:r>
              <a:rPr lang="en-GB" altLang="en-IT" sz="2400" dirty="0" err="1"/>
              <a:t>costruzione</a:t>
            </a:r>
            <a:r>
              <a:rPr lang="en-GB" altLang="en-IT" sz="2400" dirty="0"/>
              <a:t> di </a:t>
            </a:r>
            <a:r>
              <a:rPr lang="en-GB" altLang="en-IT" sz="2400" dirty="0" err="1"/>
              <a:t>piattaforme</a:t>
            </a:r>
            <a:r>
              <a:rPr lang="en-GB" altLang="en-IT" sz="2400" dirty="0"/>
              <a:t> online, </a:t>
            </a:r>
            <a:r>
              <a:rPr lang="en-GB" altLang="en-IT" sz="2400" dirty="0" err="1"/>
              <a:t>caratterizzate</a:t>
            </a:r>
            <a:r>
              <a:rPr lang="en-GB" altLang="en-IT" sz="2400" dirty="0"/>
              <a:t> da </a:t>
            </a:r>
            <a:r>
              <a:rPr lang="en-GB" altLang="en-IT" sz="2400" dirty="0" err="1"/>
              <a:t>potenti</a:t>
            </a:r>
            <a:r>
              <a:rPr lang="en-GB" altLang="en-IT" sz="2400" dirty="0"/>
              <a:t> </a:t>
            </a:r>
            <a:r>
              <a:rPr lang="en-GB" altLang="en-IT" sz="2400" dirty="0" err="1"/>
              <a:t>processori</a:t>
            </a:r>
            <a:r>
              <a:rPr lang="en-GB" altLang="en-IT" sz="2400" dirty="0"/>
              <a:t> e </a:t>
            </a:r>
            <a:r>
              <a:rPr lang="en-GB" altLang="en-IT" sz="2400" dirty="0" err="1"/>
              <a:t>ampio</a:t>
            </a:r>
            <a:r>
              <a:rPr lang="en-GB" altLang="en-IT" sz="2400" dirty="0"/>
              <a:t> </a:t>
            </a:r>
            <a:r>
              <a:rPr lang="en-GB" altLang="en-IT" sz="2400" dirty="0" err="1"/>
              <a:t>spazio</a:t>
            </a:r>
            <a:r>
              <a:rPr lang="en-GB" altLang="en-IT" sz="2400" dirty="0"/>
              <a:t> di </a:t>
            </a:r>
            <a:r>
              <a:rPr lang="en-GB" altLang="en-IT" sz="2400" dirty="0" err="1"/>
              <a:t>archiviazione</a:t>
            </a:r>
            <a:r>
              <a:rPr lang="en-GB" altLang="en-IT" sz="2400" dirty="0"/>
              <a:t>, </a:t>
            </a:r>
            <a:r>
              <a:rPr lang="en-GB" altLang="en-IT" sz="2400" dirty="0" err="1"/>
              <a:t>presuppone</a:t>
            </a:r>
            <a:r>
              <a:rPr lang="en-GB" altLang="en-IT" sz="2400" dirty="0"/>
              <a:t> la </a:t>
            </a:r>
            <a:r>
              <a:rPr lang="en-GB" altLang="en-IT" sz="2400" dirty="0" err="1"/>
              <a:t>creazione</a:t>
            </a:r>
            <a:r>
              <a:rPr lang="en-GB" altLang="en-IT" sz="2400" dirty="0"/>
              <a:t> e lo </a:t>
            </a:r>
            <a:r>
              <a:rPr lang="en-GB" altLang="en-IT" sz="2400" dirty="0" err="1"/>
              <a:t>sviluppo</a:t>
            </a:r>
            <a:r>
              <a:rPr lang="en-GB" altLang="en-IT" sz="2400" dirty="0"/>
              <a:t> di </a:t>
            </a:r>
            <a:r>
              <a:rPr lang="en-GB" altLang="en-IT" sz="2400" dirty="0" err="1"/>
              <a:t>strutture</a:t>
            </a:r>
            <a:r>
              <a:rPr lang="en-GB" altLang="en-IT" sz="2400" dirty="0"/>
              <a:t> </a:t>
            </a:r>
            <a:r>
              <a:rPr lang="en-GB" altLang="en-IT" sz="2400" dirty="0" err="1"/>
              <a:t>informatiche</a:t>
            </a:r>
            <a:r>
              <a:rPr lang="en-GB" altLang="en-IT" sz="2400" dirty="0"/>
              <a:t> </a:t>
            </a:r>
            <a:r>
              <a:rPr lang="en-GB" altLang="en-IT" sz="2400" dirty="0" err="1"/>
              <a:t>sofisticate</a:t>
            </a:r>
            <a:r>
              <a:rPr lang="en-GB" altLang="en-IT" sz="2400" dirty="0"/>
              <a:t> e </a:t>
            </a:r>
            <a:r>
              <a:rPr lang="en-GB" altLang="en-IT" sz="2400" dirty="0" err="1"/>
              <a:t>costose</a:t>
            </a:r>
            <a:r>
              <a:rPr lang="en-GB" altLang="en-IT" sz="2400" dirty="0"/>
              <a:t>. </a:t>
            </a:r>
          </a:p>
          <a:p>
            <a:pPr algn="just"/>
            <a:r>
              <a:rPr lang="en-GB" altLang="en-IT" sz="2400" dirty="0"/>
              <a:t>Tale </a:t>
            </a:r>
            <a:r>
              <a:rPr lang="en-GB" altLang="en-IT" sz="2400" dirty="0" err="1"/>
              <a:t>assetto</a:t>
            </a:r>
            <a:r>
              <a:rPr lang="en-GB" altLang="en-IT" sz="2400" dirty="0"/>
              <a:t> induce </a:t>
            </a:r>
            <a:r>
              <a:rPr lang="en-GB" altLang="en-IT" sz="2400" dirty="0" err="1"/>
              <a:t>spesso</a:t>
            </a:r>
            <a:r>
              <a:rPr lang="en-GB" altLang="en-IT" sz="2400" dirty="0"/>
              <a:t> le </a:t>
            </a:r>
            <a:r>
              <a:rPr lang="en-GB" altLang="en-IT" sz="2400" dirty="0" err="1"/>
              <a:t>aziende</a:t>
            </a:r>
            <a:r>
              <a:rPr lang="en-GB" altLang="en-IT" sz="2400" dirty="0"/>
              <a:t> </a:t>
            </a:r>
            <a:r>
              <a:rPr lang="en-GB" altLang="en-IT" sz="2400" dirty="0" err="1"/>
              <a:t>più</a:t>
            </a:r>
            <a:r>
              <a:rPr lang="en-GB" altLang="en-IT" sz="2400" dirty="0"/>
              <a:t> </a:t>
            </a:r>
            <a:r>
              <a:rPr lang="en-GB" altLang="en-IT" sz="2400" dirty="0" err="1"/>
              <a:t>grandi</a:t>
            </a:r>
            <a:r>
              <a:rPr lang="en-GB" altLang="en-IT" sz="2400" dirty="0"/>
              <a:t> a fare </a:t>
            </a:r>
            <a:r>
              <a:rPr lang="en-GB" altLang="en-IT" sz="2400" dirty="0" err="1"/>
              <a:t>affidamento</a:t>
            </a:r>
            <a:r>
              <a:rPr lang="en-GB" altLang="en-IT" sz="2400" dirty="0"/>
              <a:t> </a:t>
            </a:r>
            <a:r>
              <a:rPr lang="en-GB" altLang="en-IT" sz="2400" dirty="0" err="1"/>
              <a:t>sulle</a:t>
            </a:r>
            <a:r>
              <a:rPr lang="en-GB" altLang="en-IT" sz="2400" dirty="0"/>
              <a:t> </a:t>
            </a:r>
            <a:r>
              <a:rPr lang="en-GB" altLang="en-IT" sz="2400" dirty="0" err="1"/>
              <a:t>economie</a:t>
            </a:r>
            <a:r>
              <a:rPr lang="en-GB" altLang="en-IT" sz="2400" dirty="0"/>
              <a:t> di </a:t>
            </a:r>
            <a:r>
              <a:rPr lang="en-GB" altLang="en-IT" sz="2400" dirty="0" err="1"/>
              <a:t>scala</a:t>
            </a:r>
            <a:r>
              <a:rPr lang="en-GB" altLang="en-IT" sz="2400" dirty="0"/>
              <a:t>, in base </a:t>
            </a:r>
            <a:r>
              <a:rPr lang="en-GB" altLang="en-IT" sz="2400" dirty="0" err="1"/>
              <a:t>alle</a:t>
            </a:r>
            <a:r>
              <a:rPr lang="en-GB" altLang="en-IT" sz="2400" dirty="0"/>
              <a:t> </a:t>
            </a:r>
            <a:r>
              <a:rPr lang="en-GB" altLang="en-IT" sz="2400" dirty="0" err="1"/>
              <a:t>quali</a:t>
            </a:r>
            <a:r>
              <a:rPr lang="en-GB" altLang="en-IT" sz="2400" dirty="0"/>
              <a:t>, una </a:t>
            </a:r>
            <a:r>
              <a:rPr lang="en-GB" altLang="en-IT" sz="2400" dirty="0" err="1"/>
              <a:t>volta</a:t>
            </a:r>
            <a:r>
              <a:rPr lang="en-GB" altLang="en-IT" sz="2400" dirty="0"/>
              <a:t> </a:t>
            </a:r>
            <a:r>
              <a:rPr lang="en-GB" altLang="en-IT" sz="2400" dirty="0" err="1"/>
              <a:t>realizzata</a:t>
            </a:r>
            <a:r>
              <a:rPr lang="en-GB" altLang="en-IT" sz="2400" dirty="0"/>
              <a:t> </a:t>
            </a:r>
            <a:r>
              <a:rPr lang="en-GB" altLang="en-IT" sz="2400" dirty="0" err="1"/>
              <a:t>l'infrastruttura</a:t>
            </a:r>
            <a:r>
              <a:rPr lang="en-GB" altLang="en-IT" sz="2400" dirty="0"/>
              <a:t>, </a:t>
            </a:r>
            <a:r>
              <a:rPr lang="en-GB" altLang="en-IT" sz="2400" dirty="0" err="1"/>
              <a:t>il</a:t>
            </a:r>
            <a:r>
              <a:rPr lang="en-GB" altLang="en-IT" sz="2400" dirty="0"/>
              <a:t> </a:t>
            </a:r>
            <a:r>
              <a:rPr lang="en-GB" altLang="en-IT" sz="2400" dirty="0" err="1"/>
              <a:t>numero</a:t>
            </a:r>
            <a:r>
              <a:rPr lang="en-GB" altLang="en-IT" sz="2400" dirty="0"/>
              <a:t> di </a:t>
            </a:r>
            <a:r>
              <a:rPr lang="en-GB" altLang="en-IT" sz="2400" dirty="0" err="1"/>
              <a:t>utenti</a:t>
            </a:r>
            <a:r>
              <a:rPr lang="en-GB" altLang="en-IT" sz="2400" dirty="0"/>
              <a:t> </a:t>
            </a:r>
            <a:r>
              <a:rPr lang="en-GB" altLang="en-IT" sz="2400" dirty="0" err="1"/>
              <a:t>può</a:t>
            </a:r>
            <a:r>
              <a:rPr lang="en-GB" altLang="en-IT" sz="2400" dirty="0"/>
              <a:t> </a:t>
            </a:r>
            <a:r>
              <a:rPr lang="en-GB" altLang="en-IT" sz="2400" dirty="0" err="1"/>
              <a:t>potenzialmente</a:t>
            </a:r>
            <a:r>
              <a:rPr lang="en-GB" altLang="en-IT" sz="2400" dirty="0"/>
              <a:t> </a:t>
            </a:r>
            <a:r>
              <a:rPr lang="en-GB" altLang="en-IT" sz="2400" dirty="0" err="1"/>
              <a:t>aumentare</a:t>
            </a:r>
            <a:r>
              <a:rPr lang="en-GB" altLang="en-IT" sz="2400" dirty="0"/>
              <a:t> </a:t>
            </a:r>
            <a:r>
              <a:rPr lang="en-GB" altLang="en-IT" sz="2400" dirty="0" err="1"/>
              <a:t>all'infinito</a:t>
            </a:r>
            <a:r>
              <a:rPr lang="en-GB" altLang="en-IT" sz="2400" dirty="0"/>
              <a:t>, senza </a:t>
            </a:r>
            <a:r>
              <a:rPr lang="en-GB" altLang="en-IT" sz="2400" dirty="0" err="1"/>
              <a:t>che</a:t>
            </a:r>
            <a:r>
              <a:rPr lang="en-GB" altLang="en-IT" sz="2400" dirty="0"/>
              <a:t> </a:t>
            </a:r>
            <a:r>
              <a:rPr lang="en-GB" altLang="en-IT" sz="2400" dirty="0" err="1"/>
              <a:t>ciò</a:t>
            </a:r>
            <a:r>
              <a:rPr lang="en-GB" altLang="en-IT" sz="2400" dirty="0"/>
              <a:t> </a:t>
            </a:r>
            <a:r>
              <a:rPr lang="en-GB" altLang="en-IT" sz="2400" dirty="0" err="1"/>
              <a:t>comporti</a:t>
            </a:r>
            <a:r>
              <a:rPr lang="en-GB" altLang="en-IT" sz="2400" dirty="0"/>
              <a:t> a </a:t>
            </a:r>
            <a:r>
              <a:rPr lang="en-GB" altLang="en-IT" sz="2400" dirty="0" err="1"/>
              <a:t>sua</a:t>
            </a:r>
            <a:r>
              <a:rPr lang="en-GB" altLang="en-IT" sz="2400" dirty="0"/>
              <a:t> </a:t>
            </a:r>
            <a:r>
              <a:rPr lang="en-GB" altLang="en-IT" sz="2400" dirty="0" err="1"/>
              <a:t>volta</a:t>
            </a:r>
            <a:r>
              <a:rPr lang="en-GB" altLang="en-IT" sz="2400" dirty="0"/>
              <a:t> un </a:t>
            </a:r>
            <a:r>
              <a:rPr lang="en-GB" altLang="en-IT" sz="2400" dirty="0" err="1"/>
              <a:t>aumento</a:t>
            </a:r>
            <a:r>
              <a:rPr lang="en-GB" altLang="en-IT" sz="2400" dirty="0"/>
              <a:t> </a:t>
            </a:r>
            <a:r>
              <a:rPr lang="en-GB" altLang="en-IT" sz="2400" dirty="0" err="1"/>
              <a:t>sensibile</a:t>
            </a:r>
            <a:r>
              <a:rPr lang="en-GB" altLang="en-IT" sz="2400" dirty="0"/>
              <a:t> </a:t>
            </a:r>
            <a:r>
              <a:rPr lang="en-GB" altLang="en-IT" sz="2400" dirty="0" err="1"/>
              <a:t>dei</a:t>
            </a:r>
            <a:r>
              <a:rPr lang="en-GB" altLang="en-IT" sz="2400" dirty="0"/>
              <a:t> </a:t>
            </a:r>
            <a:r>
              <a:rPr lang="en-GB" altLang="en-IT" sz="2400" dirty="0" err="1"/>
              <a:t>costi</a:t>
            </a:r>
            <a:r>
              <a:rPr lang="en-GB" altLang="en-IT" sz="2400" dirty="0"/>
              <a:t> </a:t>
            </a:r>
            <a:r>
              <a:rPr lang="en-GB" altLang="en-IT" sz="2400" dirty="0" err="1"/>
              <a:t>variabili</a:t>
            </a:r>
            <a:r>
              <a:rPr lang="en-GB" altLang="en-IT" sz="2400" dirty="0"/>
              <a:t>.</a:t>
            </a:r>
            <a:endParaRPr lang="it-IT" altLang="en-IT"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86A825E-F456-D353-13D0-B6EF2A0E1E3D}"/>
              </a:ext>
            </a:extLst>
          </p:cNvPr>
          <p:cNvSpPr>
            <a:spLocks noGrp="1" noChangeArrowheads="1"/>
          </p:cNvSpPr>
          <p:nvPr>
            <p:ph type="title"/>
          </p:nvPr>
        </p:nvSpPr>
        <p:spPr>
          <a:xfrm>
            <a:off x="5868557" y="1138036"/>
            <a:ext cx="5444382" cy="802726"/>
          </a:xfrm>
        </p:spPr>
        <p:txBody>
          <a:bodyPr anchor="t">
            <a:normAutofit/>
          </a:bodyPr>
          <a:lstStyle/>
          <a:p>
            <a:r>
              <a:rPr lang="en-AU" altLang="it-IT" sz="3200" b="1" dirty="0">
                <a:solidFill>
                  <a:srgbClr val="FF0000"/>
                </a:solidFill>
              </a:rPr>
              <a:t>Digital Markets Act</a:t>
            </a:r>
            <a:endParaRPr lang="en-AU" altLang="it-IT" sz="3200" b="1" dirty="0"/>
          </a:p>
        </p:txBody>
      </p:sp>
      <p:pic>
        <p:nvPicPr>
          <p:cNvPr id="2" name="Picture 1" descr="A white and red circular object with a sphere&#10;&#10;Description automatically generated">
            <a:extLst>
              <a:ext uri="{FF2B5EF4-FFF2-40B4-BE49-F238E27FC236}">
                <a16:creationId xmlns:a16="http://schemas.microsoft.com/office/drawing/2014/main" id="{4E647488-7371-B955-B020-E0E2B593171F}"/>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9944" name="Straight Connector 3994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939" name="Rectangle 3">
            <a:extLst>
              <a:ext uri="{FF2B5EF4-FFF2-40B4-BE49-F238E27FC236}">
                <a16:creationId xmlns:a16="http://schemas.microsoft.com/office/drawing/2014/main" id="{02E6FB8A-F551-34F3-2F0F-9F9B9A00C16D}"/>
              </a:ext>
            </a:extLst>
          </p:cNvPr>
          <p:cNvSpPr>
            <a:spLocks noGrp="1" noChangeArrowheads="1"/>
          </p:cNvSpPr>
          <p:nvPr>
            <p:ph type="body" idx="1"/>
          </p:nvPr>
        </p:nvSpPr>
        <p:spPr>
          <a:xfrm>
            <a:off x="5523722" y="2207651"/>
            <a:ext cx="6363478" cy="4090511"/>
          </a:xfrm>
        </p:spPr>
        <p:txBody>
          <a:bodyPr>
            <a:noAutofit/>
          </a:bodyPr>
          <a:lstStyle/>
          <a:p>
            <a:pPr algn="just"/>
            <a:r>
              <a:rPr lang="it-IT" altLang="en-IT" sz="2400" dirty="0"/>
              <a:t>L'entità dell'investimento iniziale induce una sorta di </a:t>
            </a:r>
            <a:r>
              <a:rPr lang="it-IT" altLang="en-IT" sz="2400" b="1" dirty="0"/>
              <a:t>barriera all'ingresso </a:t>
            </a:r>
            <a:r>
              <a:rPr lang="it-IT" altLang="en-IT" sz="2400" dirty="0"/>
              <a:t>per i concorrenti, perché sono necessarie ingenti spese per realizzare l'infrastruttura e per consentirle di raggiungere un livello di utenti tale da renderne economicamente conveniente lo sfruttamento. </a:t>
            </a:r>
          </a:p>
          <a:p>
            <a:pPr algn="just"/>
            <a:r>
              <a:rPr lang="it-IT" altLang="en-IT" sz="2400" dirty="0"/>
              <a:t>I mercati digitali sono abitualmente caratterizzati dall'esistenza di pochi attori, generalmente in posizione dominante nel rispettivo settore merceologico. In questo contesto, alcune piattaforme tendono ad agire come veri e propri </a:t>
            </a:r>
            <a:r>
              <a:rPr lang="it-IT" altLang="en-IT" sz="2400" b="1" i="1" dirty="0" err="1"/>
              <a:t>gatekeeper</a:t>
            </a:r>
            <a:endParaRPr lang="it-IT" altLang="en-IT"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8E02975-CD0E-6C6F-4488-CB479E4ED0E9}"/>
              </a:ext>
            </a:extLst>
          </p:cNvPr>
          <p:cNvSpPr>
            <a:spLocks noGrp="1" noChangeArrowheads="1"/>
          </p:cNvSpPr>
          <p:nvPr>
            <p:ph type="title"/>
          </p:nvPr>
        </p:nvSpPr>
        <p:spPr>
          <a:xfrm>
            <a:off x="5868557" y="1138036"/>
            <a:ext cx="5444382" cy="672098"/>
          </a:xfrm>
        </p:spPr>
        <p:txBody>
          <a:bodyPr anchor="t">
            <a:normAutofit/>
          </a:bodyPr>
          <a:lstStyle/>
          <a:p>
            <a:r>
              <a:rPr lang="en-AU" altLang="it-IT" sz="3600" b="1" dirty="0">
                <a:solidFill>
                  <a:srgbClr val="FF0000"/>
                </a:solidFill>
              </a:rPr>
              <a:t>Digital Markets Act</a:t>
            </a:r>
            <a:endParaRPr lang="en-AU" altLang="it-IT" sz="3600" b="1" dirty="0"/>
          </a:p>
        </p:txBody>
      </p:sp>
      <p:pic>
        <p:nvPicPr>
          <p:cNvPr id="2" name="Picture 1" descr="A white and red circular object with a sphere&#10;&#10;Description automatically generated">
            <a:extLst>
              <a:ext uri="{FF2B5EF4-FFF2-40B4-BE49-F238E27FC236}">
                <a16:creationId xmlns:a16="http://schemas.microsoft.com/office/drawing/2014/main" id="{C81DB8B9-724F-DE5B-4C9B-5E0AB9F8E0A0}"/>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0968" name="Straight Connector 4096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963" name="Rectangle 3">
            <a:extLst>
              <a:ext uri="{FF2B5EF4-FFF2-40B4-BE49-F238E27FC236}">
                <a16:creationId xmlns:a16="http://schemas.microsoft.com/office/drawing/2014/main" id="{E000F0B6-3754-F72C-9879-93A74AA54EDE}"/>
              </a:ext>
            </a:extLst>
          </p:cNvPr>
          <p:cNvSpPr>
            <a:spLocks noGrp="1" noChangeArrowheads="1"/>
          </p:cNvSpPr>
          <p:nvPr>
            <p:ph type="body" idx="1"/>
          </p:nvPr>
        </p:nvSpPr>
        <p:spPr>
          <a:xfrm>
            <a:off x="5495730" y="2164702"/>
            <a:ext cx="6696270" cy="4282751"/>
          </a:xfrm>
        </p:spPr>
        <p:txBody>
          <a:bodyPr>
            <a:normAutofit/>
          </a:bodyPr>
          <a:lstStyle/>
          <a:p>
            <a:pPr algn="just"/>
            <a:r>
              <a:rPr lang="en-GB" altLang="en-IT" sz="2400" dirty="0"/>
              <a:t>Si sostiene spesso che la struttura oligopolistica dei mercati digitali abbia portato vantaggi ai consumatori in termini di </a:t>
            </a:r>
            <a:r>
              <a:rPr lang="en-GB" altLang="en-IT" sz="2400" dirty="0" err="1"/>
              <a:t>personalizzazione</a:t>
            </a:r>
            <a:r>
              <a:rPr lang="en-GB" altLang="en-IT" sz="2400" dirty="0"/>
              <a:t> </a:t>
            </a:r>
            <a:r>
              <a:rPr lang="en-GB" altLang="en-IT" sz="2400" dirty="0" err="1"/>
              <a:t>dei</a:t>
            </a:r>
            <a:r>
              <a:rPr lang="en-GB" altLang="en-IT" sz="2400" dirty="0"/>
              <a:t> </a:t>
            </a:r>
            <a:r>
              <a:rPr lang="en-GB" altLang="en-IT" sz="2400" dirty="0" err="1"/>
              <a:t>servizi</a:t>
            </a:r>
            <a:r>
              <a:rPr lang="en-GB" altLang="en-IT" sz="2400" dirty="0"/>
              <a:t>...</a:t>
            </a:r>
          </a:p>
          <a:p>
            <a:pPr algn="just"/>
            <a:r>
              <a:rPr lang="en-GB" altLang="en-IT" sz="2400" dirty="0"/>
              <a:t>…ma ha anche dato origine a una serie di problemi. Il primo è quello di una </a:t>
            </a:r>
            <a:r>
              <a:rPr lang="en-GB" altLang="en-IT" sz="2400" u="sng" dirty="0"/>
              <a:t>minore diffusione dell'innovazione tecnologica</a:t>
            </a:r>
            <a:r>
              <a:rPr lang="en-GB" altLang="en-IT" sz="2400" dirty="0"/>
              <a:t>. </a:t>
            </a:r>
          </a:p>
          <a:p>
            <a:pPr algn="just"/>
            <a:r>
              <a:rPr lang="en-GB" altLang="en-IT" sz="2400" dirty="0"/>
              <a:t>Da un altro punto di vista, la presenza stessa di piattaforme dominanti finisce per portare a un </a:t>
            </a:r>
            <a:r>
              <a:rPr lang="en-GB" altLang="en-IT" sz="2400" u="sng" dirty="0"/>
              <a:t>declino dei settori produttivi tradizionali</a:t>
            </a:r>
            <a:r>
              <a:rPr lang="en-GB" altLang="en-IT" sz="2400" dirty="0"/>
              <a:t> (come, in particolare, la pubblicità nei media tradizionali).</a:t>
            </a:r>
            <a:endParaRPr lang="it-IT" altLang="en-IT"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3227120-7962-2505-E96E-64F46504F96E}"/>
              </a:ext>
            </a:extLst>
          </p:cNvPr>
          <p:cNvSpPr>
            <a:spLocks noGrp="1" noChangeArrowheads="1"/>
          </p:cNvSpPr>
          <p:nvPr>
            <p:ph type="title"/>
          </p:nvPr>
        </p:nvSpPr>
        <p:spPr>
          <a:xfrm>
            <a:off x="5477069" y="1138036"/>
            <a:ext cx="5835870" cy="774739"/>
          </a:xfrm>
        </p:spPr>
        <p:txBody>
          <a:bodyPr anchor="t">
            <a:normAutofit/>
          </a:bodyPr>
          <a:lstStyle/>
          <a:p>
            <a:r>
              <a:rPr lang="en-AU" altLang="it-IT" sz="4000" b="1" dirty="0">
                <a:solidFill>
                  <a:srgbClr val="FF0000"/>
                </a:solidFill>
              </a:rPr>
              <a:t>Digital Markets Act</a:t>
            </a:r>
            <a:endParaRPr lang="en-AU" altLang="it-IT" sz="4000" b="1" dirty="0"/>
          </a:p>
        </p:txBody>
      </p:sp>
      <p:pic>
        <p:nvPicPr>
          <p:cNvPr id="2" name="Picture 1" descr="A white and red circular object with a sphere&#10;&#10;Description automatically generated">
            <a:extLst>
              <a:ext uri="{FF2B5EF4-FFF2-40B4-BE49-F238E27FC236}">
                <a16:creationId xmlns:a16="http://schemas.microsoft.com/office/drawing/2014/main" id="{CA722FDF-470B-4F58-C0F6-354D4FA9DC2E}"/>
              </a:ext>
            </a:extLst>
          </p:cNvPr>
          <p:cNvPicPr>
            <a:picLocks noChangeAspect="1"/>
          </p:cNvPicPr>
          <p:nvPr/>
        </p:nvPicPr>
        <p:blipFill>
          <a:blip r:embed="rId2"/>
          <a:srcRect l="2964" r="54786"/>
          <a:stretch/>
        </p:blipFill>
        <p:spPr>
          <a:xfrm>
            <a:off x="-1" y="10"/>
            <a:ext cx="4152123" cy="6857990"/>
          </a:xfrm>
          <a:prstGeom prst="rect">
            <a:avLst/>
          </a:prstGeom>
        </p:spPr>
      </p:pic>
      <p:cxnSp>
        <p:nvCxnSpPr>
          <p:cNvPr id="41992" name="Straight Connector 4199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987" name="Rectangle 3">
            <a:extLst>
              <a:ext uri="{FF2B5EF4-FFF2-40B4-BE49-F238E27FC236}">
                <a16:creationId xmlns:a16="http://schemas.microsoft.com/office/drawing/2014/main" id="{BCA711CE-5127-BA9A-D189-90C86B7842AC}"/>
              </a:ext>
            </a:extLst>
          </p:cNvPr>
          <p:cNvSpPr>
            <a:spLocks noGrp="1" noChangeArrowheads="1"/>
          </p:cNvSpPr>
          <p:nvPr>
            <p:ph type="body" idx="1"/>
          </p:nvPr>
        </p:nvSpPr>
        <p:spPr>
          <a:xfrm>
            <a:off x="5299788" y="1912775"/>
            <a:ext cx="6690049" cy="4553339"/>
          </a:xfrm>
        </p:spPr>
        <p:txBody>
          <a:bodyPr>
            <a:noAutofit/>
          </a:bodyPr>
          <a:lstStyle/>
          <a:p>
            <a:pPr algn="just"/>
            <a:r>
              <a:rPr lang="en-GB" altLang="en-IT" sz="2400" dirty="0"/>
              <a:t>In terzo luogo, la concentrazione della ricchezza economica e del potere in alcune piattaforme particolarmente grandi ha portato a </a:t>
            </a:r>
            <a:r>
              <a:rPr lang="en-GB" altLang="en-IT" sz="2400" b="1" dirty="0"/>
              <a:t>un aumento dei livelli di disuguaglianza</a:t>
            </a:r>
            <a:r>
              <a:rPr lang="en-GB" altLang="en-IT" sz="2400" dirty="0"/>
              <a:t>. </a:t>
            </a:r>
          </a:p>
          <a:p>
            <a:pPr algn="just"/>
            <a:r>
              <a:rPr lang="en-GB" altLang="en-IT" sz="2400" dirty="0"/>
              <a:t>Si pensi, ad esempio, alla diffusione del commercio online, che ha portato alla </a:t>
            </a:r>
            <a:r>
              <a:rPr lang="en-GB" altLang="en-IT" sz="2400" u="sng" dirty="0"/>
              <a:t>chiusura delle piccole imprese e al conseguente aumento dei fenomeni di precarietà</a:t>
            </a:r>
            <a:r>
              <a:rPr lang="en-GB" altLang="en-IT" sz="2400" dirty="0"/>
              <a:t>. La crisi di settori economici che si basavano sull'idea di </a:t>
            </a:r>
            <a:r>
              <a:rPr lang="en-GB" altLang="en-IT" sz="2400" i="1" dirty="0"/>
              <a:t>prossimità</a:t>
            </a:r>
            <a:r>
              <a:rPr lang="en-GB" altLang="en-IT" sz="2400" dirty="0"/>
              <a:t> porta, infatti, all'ingresso nel mercato di persone che, per età ed esperienza professionale, difficilmente possono sperare di trovare un lavoro soddisfacente.</a:t>
            </a:r>
            <a:endParaRPr lang="it-IT" altLang="en-IT"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B67FA48-14C0-AADB-52E6-C51829266D8B}"/>
              </a:ext>
            </a:extLst>
          </p:cNvPr>
          <p:cNvSpPr>
            <a:spLocks noGrp="1" noChangeArrowheads="1"/>
          </p:cNvSpPr>
          <p:nvPr>
            <p:ph type="title"/>
          </p:nvPr>
        </p:nvSpPr>
        <p:spPr>
          <a:xfrm>
            <a:off x="5868556" y="1138036"/>
            <a:ext cx="5654749" cy="1402451"/>
          </a:xfrm>
        </p:spPr>
        <p:txBody>
          <a:bodyPr anchor="t">
            <a:noAutofit/>
          </a:bodyPr>
          <a:lstStyle/>
          <a:p>
            <a:pPr algn="just" eaLnBrk="1" hangingPunct="1"/>
            <a:r>
              <a:rPr lang="it-IT" altLang="it-IT" sz="3200" b="1" dirty="0">
                <a:solidFill>
                  <a:srgbClr val="FF0000"/>
                </a:solidFill>
              </a:rPr>
              <a:t>Perché le regole antitrust nei mercati digitali si rivelano spesso inefficaci?</a:t>
            </a:r>
          </a:p>
        </p:txBody>
      </p:sp>
      <p:pic>
        <p:nvPicPr>
          <p:cNvPr id="2" name="Picture 1" descr="A white and red circular object with a sphere&#10;&#10;Description automatically generated">
            <a:extLst>
              <a:ext uri="{FF2B5EF4-FFF2-40B4-BE49-F238E27FC236}">
                <a16:creationId xmlns:a16="http://schemas.microsoft.com/office/drawing/2014/main" id="{8B68717B-153F-B199-DB6C-A5DE85AD9752}"/>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3016" name="Straight Connector 4301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3011" name="Rectangle 3">
            <a:extLst>
              <a:ext uri="{FF2B5EF4-FFF2-40B4-BE49-F238E27FC236}">
                <a16:creationId xmlns:a16="http://schemas.microsoft.com/office/drawing/2014/main" id="{811E847F-DDFB-20DD-217A-FD04815C881C}"/>
              </a:ext>
            </a:extLst>
          </p:cNvPr>
          <p:cNvSpPr>
            <a:spLocks noGrp="1" noChangeArrowheads="1"/>
          </p:cNvSpPr>
          <p:nvPr>
            <p:ph type="body" idx="1"/>
          </p:nvPr>
        </p:nvSpPr>
        <p:spPr>
          <a:xfrm>
            <a:off x="5626360" y="2892490"/>
            <a:ext cx="6354146" cy="3750905"/>
          </a:xfrm>
        </p:spPr>
        <p:txBody>
          <a:bodyPr>
            <a:normAutofit lnSpcReduction="10000"/>
          </a:bodyPr>
          <a:lstStyle/>
          <a:p>
            <a:pPr algn="just"/>
            <a:r>
              <a:rPr lang="it-IT" altLang="en-IT" sz="2400" dirty="0"/>
              <a:t>Ciò è dovuto a una pluralità di circostanze. </a:t>
            </a:r>
          </a:p>
          <a:p>
            <a:pPr algn="just"/>
            <a:r>
              <a:rPr lang="it-IT" altLang="en-IT" sz="2400" dirty="0"/>
              <a:t>In primo luogo, perché le disposizioni antitrust, essendo state concepite </a:t>
            </a:r>
            <a:r>
              <a:rPr lang="it-IT" altLang="en-IT" sz="2400" u="sng" dirty="0"/>
              <a:t>in passato</a:t>
            </a:r>
            <a:r>
              <a:rPr lang="it-IT" altLang="en-IT" sz="2400" dirty="0"/>
              <a:t>, non sono generalmente strutturate per affrontare il funzionamento dell'economia digitale. </a:t>
            </a:r>
          </a:p>
          <a:p>
            <a:pPr algn="just"/>
            <a:r>
              <a:rPr lang="it-IT" altLang="en-IT" sz="2400" dirty="0"/>
              <a:t>Un ostacolo deriva dal fatto che i servizi sono spesso offerti </a:t>
            </a:r>
            <a:r>
              <a:rPr lang="it-IT" altLang="en-IT" sz="2400" u="sng" dirty="0"/>
              <a:t>gratuitamente</a:t>
            </a:r>
            <a:r>
              <a:rPr lang="it-IT" altLang="en-IT" sz="2400" dirty="0"/>
              <a:t>. Gli utenti delle piattaforme, per accedere a un certo </a:t>
            </a:r>
            <a:r>
              <a:rPr lang="it-IT" altLang="en-IT" sz="2400" i="1" dirty="0"/>
              <a:t>social network </a:t>
            </a:r>
            <a:r>
              <a:rPr lang="it-IT" altLang="en-IT" sz="2400" dirty="0"/>
              <a:t>o per effettuare determinate ricerche </a:t>
            </a:r>
            <a:r>
              <a:rPr lang="it-IT" altLang="en-IT" sz="2400" i="1" dirty="0"/>
              <a:t>online</a:t>
            </a:r>
            <a:r>
              <a:rPr lang="it-IT" altLang="en-IT" sz="2400" dirty="0"/>
              <a:t>, utilizzano i loro </a:t>
            </a:r>
            <a:r>
              <a:rPr lang="it-IT" altLang="en-IT" sz="2400" u="sng" dirty="0"/>
              <a:t>dati personali come moneta di scambio</a:t>
            </a:r>
            <a:r>
              <a:rPr lang="it-IT" altLang="en-IT" sz="2400" dirty="0"/>
              <a:t>.</a:t>
            </a:r>
            <a:endParaRPr lang="it-IT" altLang="en-IT"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715A9B-08C8-F681-891E-2E73E05E1C94}"/>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A73D65D3-FAF0-AE98-2702-29393D4ABA3B}"/>
              </a:ext>
            </a:extLst>
          </p:cNvPr>
          <p:cNvSpPr>
            <a:spLocks noGrp="1" noChangeArrowheads="1"/>
          </p:cNvSpPr>
          <p:nvPr>
            <p:ph type="title"/>
          </p:nvPr>
        </p:nvSpPr>
        <p:spPr>
          <a:xfrm>
            <a:off x="5868557" y="0"/>
            <a:ext cx="5943998" cy="1315616"/>
          </a:xfrm>
        </p:spPr>
        <p:txBody>
          <a:bodyPr anchor="t">
            <a:normAutofit fontScale="90000"/>
          </a:bodyPr>
          <a:lstStyle/>
          <a:p>
            <a:pPr algn="just" eaLnBrk="1" hangingPunct="1"/>
            <a:r>
              <a:rPr lang="it-IT" altLang="it-IT" sz="3200" b="1" dirty="0">
                <a:solidFill>
                  <a:srgbClr val="FF0000"/>
                </a:solidFill>
              </a:rPr>
              <a:t>Pilastro 2: Creare un ambiente favorevole e condizioni di parità per le reti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2A0DBBD3-D8B3-E24A-4143-84F5F99FCF24}"/>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3FAF1703-05CF-B350-A826-11B529724E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A978CFE9-AB63-D577-DEDF-8109A454AAE0}"/>
              </a:ext>
            </a:extLst>
          </p:cNvPr>
          <p:cNvSpPr>
            <a:spLocks noGrp="1" noChangeArrowheads="1"/>
          </p:cNvSpPr>
          <p:nvPr>
            <p:ph type="body" idx="1"/>
          </p:nvPr>
        </p:nvSpPr>
        <p:spPr>
          <a:xfrm>
            <a:off x="5868557" y="1742293"/>
            <a:ext cx="6009312" cy="4400090"/>
          </a:xfrm>
        </p:spPr>
        <p:txBody>
          <a:bodyPr>
            <a:normAutofit lnSpcReduction="10000"/>
          </a:bodyPr>
          <a:lstStyle/>
          <a:p>
            <a:pPr algn="just"/>
            <a:r>
              <a:rPr lang="it-IT" altLang="it-IT" sz="2400" b="1" dirty="0"/>
              <a:t>11 - Ruolo delle piattaforme online nel mercato</a:t>
            </a:r>
            <a:br>
              <a:rPr lang="it-IT" altLang="it-IT" sz="2400" dirty="0"/>
            </a:br>
            <a:endParaRPr lang="it-IT" altLang="it-IT" sz="2400" dirty="0"/>
          </a:p>
          <a:p>
            <a:pPr algn="just"/>
            <a:r>
              <a:rPr lang="it-IT" altLang="it-IT" sz="2400" dirty="0"/>
              <a:t>L'esame della Commissione riguarderà i motori di ricerca, i social media, gli app store e altro ancora. Riguarderà aspetti quali la mancanza di trasparenza dei risultati di ricerca e delle politiche di prezzo, le modalità di utilizzo delle informazioni ottenute, i rapporti tra piattaforme e provider e la promozione dei loro servizi a scapito dei concorrenti, i modi migliori per combattere i contenuti illegali su internet.</a:t>
            </a:r>
          </a:p>
          <a:p>
            <a:pPr eaLnBrk="1" hangingPunct="1">
              <a:buFontTx/>
              <a:buNone/>
            </a:pPr>
            <a:endParaRPr lang="it-IT" altLang="it-IT" sz="2000" b="1" dirty="0"/>
          </a:p>
        </p:txBody>
      </p:sp>
    </p:spTree>
    <p:extLst>
      <p:ext uri="{BB962C8B-B14F-4D97-AF65-F5344CB8AC3E}">
        <p14:creationId xmlns:p14="http://schemas.microsoft.com/office/powerpoint/2010/main" val="191132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14AFC3-188C-64CC-A773-AA923A9CFD63}"/>
              </a:ext>
            </a:extLst>
          </p:cNvPr>
          <p:cNvSpPr>
            <a:spLocks noGrp="1" noChangeArrowheads="1"/>
          </p:cNvSpPr>
          <p:nvPr>
            <p:ph type="title"/>
          </p:nvPr>
        </p:nvSpPr>
        <p:spPr>
          <a:xfrm>
            <a:off x="5868557" y="1138036"/>
            <a:ext cx="5444382" cy="1402470"/>
          </a:xfrm>
        </p:spPr>
        <p:txBody>
          <a:bodyPr anchor="t">
            <a:normAutofit/>
          </a:bodyPr>
          <a:lstStyle/>
          <a:p>
            <a:pPr eaLnBrk="1" hangingPunct="1"/>
            <a:r>
              <a:rPr lang="en-AU" altLang="it-IT" sz="3600" b="1" dirty="0" err="1">
                <a:solidFill>
                  <a:srgbClr val="FF0000"/>
                </a:solidFill>
              </a:rPr>
              <a:t>Regole</a:t>
            </a:r>
            <a:r>
              <a:rPr lang="en-AU" altLang="it-IT" sz="3600" b="1" dirty="0">
                <a:solidFill>
                  <a:srgbClr val="FF0000"/>
                </a:solidFill>
              </a:rPr>
              <a:t> antitrust </a:t>
            </a:r>
            <a:r>
              <a:rPr lang="en-AU" altLang="it-IT" sz="3600" b="1" dirty="0" err="1">
                <a:solidFill>
                  <a:srgbClr val="FF0000"/>
                </a:solidFill>
              </a:rPr>
              <a:t>nei</a:t>
            </a:r>
            <a:r>
              <a:rPr lang="en-AU" altLang="it-IT" sz="3600" b="1" dirty="0">
                <a:solidFill>
                  <a:srgbClr val="FF0000"/>
                </a:solidFill>
              </a:rPr>
              <a:t> </a:t>
            </a:r>
            <a:r>
              <a:rPr lang="en-AU" altLang="it-IT" sz="3600" b="1" dirty="0" err="1">
                <a:solidFill>
                  <a:srgbClr val="FF0000"/>
                </a:solidFill>
              </a:rPr>
              <a:t>mercati</a:t>
            </a:r>
            <a:r>
              <a:rPr lang="en-AU" altLang="it-IT" sz="3600" b="1" dirty="0">
                <a:solidFill>
                  <a:srgbClr val="FF0000"/>
                </a:solidFill>
              </a:rPr>
              <a:t> </a:t>
            </a:r>
            <a:r>
              <a:rPr lang="en-AU" altLang="it-IT" sz="3600" b="1" dirty="0" err="1">
                <a:solidFill>
                  <a:srgbClr val="FF0000"/>
                </a:solidFill>
              </a:rPr>
              <a:t>digitali</a:t>
            </a:r>
            <a:endParaRPr lang="en-AU" altLang="it-IT" sz="36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DFAFB394-3776-0699-D42D-F0867D20D91F}"/>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4040" name="Straight Connector 4403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035" name="Rectangle 3">
            <a:extLst>
              <a:ext uri="{FF2B5EF4-FFF2-40B4-BE49-F238E27FC236}">
                <a16:creationId xmlns:a16="http://schemas.microsoft.com/office/drawing/2014/main" id="{E7F8AD89-2156-0B45-3DCA-C48CF8CBD86B}"/>
              </a:ext>
            </a:extLst>
          </p:cNvPr>
          <p:cNvSpPr>
            <a:spLocks noGrp="1" noChangeArrowheads="1"/>
          </p:cNvSpPr>
          <p:nvPr>
            <p:ph type="body" idx="1"/>
          </p:nvPr>
        </p:nvSpPr>
        <p:spPr>
          <a:xfrm>
            <a:off x="5971697" y="3181739"/>
            <a:ext cx="5444382" cy="3321698"/>
          </a:xfrm>
        </p:spPr>
        <p:txBody>
          <a:bodyPr>
            <a:noAutofit/>
          </a:bodyPr>
          <a:lstStyle/>
          <a:p>
            <a:pPr algn="just"/>
            <a:r>
              <a:rPr lang="en-GB" altLang="en-IT" sz="2400" dirty="0"/>
              <a:t>In effetti, la </a:t>
            </a:r>
            <a:r>
              <a:rPr lang="en-GB" altLang="en-IT" sz="2400" b="1" dirty="0"/>
              <a:t>concertazione dei prezzi </a:t>
            </a:r>
            <a:r>
              <a:rPr lang="en-GB" altLang="en-IT" sz="2400" dirty="0"/>
              <a:t>non dimostra necessariamente l'esistenza di un accordo restrittivo della concorrenza, poiché la determinazione dell'offerta stessa è spesso il risultato di un'</a:t>
            </a:r>
            <a:r>
              <a:rPr lang="en-GB" altLang="en-IT" sz="2400" u="sng" dirty="0"/>
              <a:t>operazione algoritmica</a:t>
            </a:r>
            <a:r>
              <a:rPr lang="en-GB" altLang="en-IT" sz="2400" dirty="0"/>
              <a:t>, priva, in quanto tale, dell'elemento di concertazione che caratterizza gli accordi restrittivi della concorrenza.</a:t>
            </a:r>
            <a:endParaRPr lang="it-IT" altLang="en-IT"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44E8DF3-9C54-34C9-4D67-8E6ECC92BAAC}"/>
              </a:ext>
            </a:extLst>
          </p:cNvPr>
          <p:cNvSpPr>
            <a:spLocks noGrp="1" noChangeArrowheads="1"/>
          </p:cNvSpPr>
          <p:nvPr>
            <p:ph type="title"/>
          </p:nvPr>
        </p:nvSpPr>
        <p:spPr>
          <a:xfrm>
            <a:off x="5607698" y="93306"/>
            <a:ext cx="5705241" cy="777833"/>
          </a:xfrm>
        </p:spPr>
        <p:txBody>
          <a:bodyPr anchor="t">
            <a:normAutofit/>
          </a:bodyPr>
          <a:lstStyle/>
          <a:p>
            <a:pPr eaLnBrk="1" hangingPunct="1"/>
            <a:r>
              <a:rPr lang="en-AU" altLang="it-IT" sz="3600" b="1" dirty="0">
                <a:solidFill>
                  <a:srgbClr val="FF0000"/>
                </a:solidFill>
              </a:rPr>
              <a:t>Antitrust </a:t>
            </a:r>
            <a:r>
              <a:rPr lang="en-AU" altLang="it-IT" sz="3600" b="1" dirty="0" err="1">
                <a:solidFill>
                  <a:srgbClr val="FF0000"/>
                </a:solidFill>
              </a:rPr>
              <a:t>nei</a:t>
            </a:r>
            <a:r>
              <a:rPr lang="en-AU" altLang="it-IT" sz="3600" b="1" dirty="0">
                <a:solidFill>
                  <a:srgbClr val="FF0000"/>
                </a:solidFill>
              </a:rPr>
              <a:t> </a:t>
            </a:r>
            <a:r>
              <a:rPr lang="en-AU" altLang="it-IT" sz="3600" b="1" dirty="0" err="1">
                <a:solidFill>
                  <a:srgbClr val="FF0000"/>
                </a:solidFill>
              </a:rPr>
              <a:t>mercati</a:t>
            </a:r>
            <a:r>
              <a:rPr lang="en-AU" altLang="it-IT" sz="3600" b="1" dirty="0">
                <a:solidFill>
                  <a:srgbClr val="FF0000"/>
                </a:solidFill>
              </a:rPr>
              <a:t> </a:t>
            </a:r>
            <a:r>
              <a:rPr lang="en-AU" altLang="it-IT" sz="3600" b="1" dirty="0" err="1">
                <a:solidFill>
                  <a:srgbClr val="FF0000"/>
                </a:solidFill>
              </a:rPr>
              <a:t>digitali</a:t>
            </a:r>
            <a:endParaRPr lang="en-AU" altLang="it-IT" sz="36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35EF9454-CBB4-43C1-E244-F8F78C9FD5C9}"/>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5064" name="Straight Connector 4506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059" name="Rectangle 3">
            <a:extLst>
              <a:ext uri="{FF2B5EF4-FFF2-40B4-BE49-F238E27FC236}">
                <a16:creationId xmlns:a16="http://schemas.microsoft.com/office/drawing/2014/main" id="{AB060D43-B6FB-A8F4-D62D-F07B1344DCD0}"/>
              </a:ext>
            </a:extLst>
          </p:cNvPr>
          <p:cNvSpPr>
            <a:spLocks noGrp="1" noChangeArrowheads="1"/>
          </p:cNvSpPr>
          <p:nvPr>
            <p:ph type="body" idx="1"/>
          </p:nvPr>
        </p:nvSpPr>
        <p:spPr>
          <a:xfrm>
            <a:off x="5607698" y="1334278"/>
            <a:ext cx="6419461" cy="5169159"/>
          </a:xfrm>
        </p:spPr>
        <p:txBody>
          <a:bodyPr>
            <a:noAutofit/>
          </a:bodyPr>
          <a:lstStyle/>
          <a:p>
            <a:pPr algn="just"/>
            <a:r>
              <a:rPr lang="en-GB" altLang="en-IT" sz="2400" dirty="0"/>
              <a:t>Anche la determinazione del </a:t>
            </a:r>
            <a:r>
              <a:rPr lang="en-GB" altLang="en-IT" sz="2400" b="1" dirty="0"/>
              <a:t>mercato rilevante </a:t>
            </a:r>
            <a:r>
              <a:rPr lang="en-GB" altLang="en-IT" sz="2400" dirty="0"/>
              <a:t>è problematica. Infatti, il mercato geografico, proprio per l'</a:t>
            </a:r>
            <a:r>
              <a:rPr lang="en-GB" altLang="en-IT" sz="2400" u="sng" dirty="0"/>
              <a:t>assenza di confini che caratterizza Internet</a:t>
            </a:r>
            <a:r>
              <a:rPr lang="en-GB" altLang="en-IT" sz="2400" dirty="0"/>
              <a:t>, è difficile da delimitare.</a:t>
            </a:r>
          </a:p>
          <a:p>
            <a:pPr algn="just"/>
            <a:r>
              <a:rPr lang="en-GB" altLang="en-IT" sz="2400" dirty="0"/>
              <a:t>Infine, anche la determinazione della posizione dominante solleva questioni di difficile soluzione: i </a:t>
            </a:r>
            <a:r>
              <a:rPr lang="en-GB" altLang="en-IT" sz="2400" b="1" dirty="0"/>
              <a:t>mercati digitali sono altamente dinamici</a:t>
            </a:r>
            <a:r>
              <a:rPr lang="en-GB" altLang="en-IT" sz="2400" dirty="0"/>
              <a:t>, il possesso di una certa quota di mercato può non essere effettivamente rappresentativo di una posizione di effettiva preminenza, nel caso in cui un'altra impresa inventi </a:t>
            </a:r>
            <a:r>
              <a:rPr lang="en-GB" altLang="en-IT" sz="2400" i="1" dirty="0"/>
              <a:t>un software </a:t>
            </a:r>
            <a:r>
              <a:rPr lang="en-GB" altLang="en-IT" sz="2400" dirty="0"/>
              <a:t>in grado di svolgere le stesse operazioni in modo altrettanto efficiente, ma a costi inferiori ("</a:t>
            </a:r>
            <a:r>
              <a:rPr lang="en-GB" altLang="en-IT" sz="2400" i="1" u="sng" dirty="0"/>
              <a:t>La concorrenza è a portata di click</a:t>
            </a:r>
            <a:r>
              <a:rPr lang="en-GB" altLang="en-IT" sz="2400" dirty="0"/>
              <a:t>": CEO di Alphabet).</a:t>
            </a:r>
            <a:endParaRPr lang="it-IT" altLang="en-IT"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BB93E65-A135-BB0B-4668-ECA2741710DE}"/>
              </a:ext>
            </a:extLst>
          </p:cNvPr>
          <p:cNvSpPr>
            <a:spLocks noGrp="1" noChangeArrowheads="1"/>
          </p:cNvSpPr>
          <p:nvPr>
            <p:ph type="title"/>
          </p:nvPr>
        </p:nvSpPr>
        <p:spPr>
          <a:xfrm>
            <a:off x="5868557" y="177282"/>
            <a:ext cx="5444382" cy="693853"/>
          </a:xfrm>
        </p:spPr>
        <p:txBody>
          <a:bodyPr anchor="t">
            <a:normAutofit/>
          </a:bodyPr>
          <a:lstStyle/>
          <a:p>
            <a:pPr eaLnBrk="1" hangingPunct="1"/>
            <a:r>
              <a:rPr lang="en-AU" altLang="it-IT" sz="3200" b="1" dirty="0">
                <a:solidFill>
                  <a:srgbClr val="FF0000"/>
                </a:solidFill>
              </a:rPr>
              <a:t>Antitrust </a:t>
            </a:r>
            <a:r>
              <a:rPr lang="en-AU" altLang="it-IT" sz="3200" b="1" dirty="0" err="1">
                <a:solidFill>
                  <a:srgbClr val="FF0000"/>
                </a:solidFill>
              </a:rPr>
              <a:t>nei</a:t>
            </a:r>
            <a:r>
              <a:rPr lang="en-AU" altLang="it-IT" sz="3200" b="1" dirty="0">
                <a:solidFill>
                  <a:srgbClr val="FF0000"/>
                </a:solidFill>
              </a:rPr>
              <a:t> </a:t>
            </a:r>
            <a:r>
              <a:rPr lang="en-AU" altLang="it-IT" sz="3200" b="1" dirty="0" err="1">
                <a:solidFill>
                  <a:srgbClr val="FF0000"/>
                </a:solidFill>
              </a:rPr>
              <a:t>mercati</a:t>
            </a:r>
            <a:r>
              <a:rPr lang="en-AU" altLang="it-IT" sz="3200" b="1" dirty="0">
                <a:solidFill>
                  <a:srgbClr val="FF0000"/>
                </a:solidFill>
              </a:rPr>
              <a:t> </a:t>
            </a:r>
            <a:r>
              <a:rPr lang="en-AU" altLang="it-IT" sz="3200" b="1" dirty="0" err="1">
                <a:solidFill>
                  <a:srgbClr val="FF0000"/>
                </a:solidFill>
              </a:rPr>
              <a:t>digitali</a:t>
            </a:r>
            <a:endParaRPr lang="en-AU" altLang="it-IT" sz="3200" b="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EFACF4AD-5CE2-6A4B-1BB6-8DE2F4E44C91}"/>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6088" name="Straight Connector 4608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083" name="Rectangle 3">
            <a:extLst>
              <a:ext uri="{FF2B5EF4-FFF2-40B4-BE49-F238E27FC236}">
                <a16:creationId xmlns:a16="http://schemas.microsoft.com/office/drawing/2014/main" id="{64D534C7-6E52-C93A-BCB5-9748288D095A}"/>
              </a:ext>
            </a:extLst>
          </p:cNvPr>
          <p:cNvSpPr>
            <a:spLocks noGrp="1" noChangeArrowheads="1"/>
          </p:cNvSpPr>
          <p:nvPr>
            <p:ph type="body" idx="1"/>
          </p:nvPr>
        </p:nvSpPr>
        <p:spPr>
          <a:xfrm>
            <a:off x="5756988" y="1558221"/>
            <a:ext cx="6064898" cy="4777259"/>
          </a:xfrm>
        </p:spPr>
        <p:txBody>
          <a:bodyPr>
            <a:noAutofit/>
          </a:bodyPr>
          <a:lstStyle/>
          <a:p>
            <a:pPr algn="just"/>
            <a:r>
              <a:rPr lang="en-GB" altLang="en-IT" sz="2400" b="1" dirty="0"/>
              <a:t>I </a:t>
            </a:r>
            <a:r>
              <a:rPr lang="en-GB" altLang="en-IT" sz="2400" b="1" dirty="0" err="1"/>
              <a:t>tradizionali</a:t>
            </a:r>
            <a:r>
              <a:rPr lang="en-GB" altLang="en-IT" sz="2400" b="1" dirty="0"/>
              <a:t> </a:t>
            </a:r>
            <a:r>
              <a:rPr lang="en-GB" altLang="en-IT" sz="2400" b="1" dirty="0" err="1"/>
              <a:t>rimedi</a:t>
            </a:r>
            <a:r>
              <a:rPr lang="en-GB" altLang="en-IT" sz="2400" b="1" dirty="0"/>
              <a:t> antitrust </a:t>
            </a:r>
            <a:r>
              <a:rPr lang="en-GB" altLang="en-IT" sz="2400" dirty="0"/>
              <a:t>di </a:t>
            </a:r>
            <a:r>
              <a:rPr lang="en-GB" altLang="en-IT" sz="2400" dirty="0" err="1"/>
              <a:t>nullità</a:t>
            </a:r>
            <a:r>
              <a:rPr lang="en-GB" altLang="en-IT" sz="2400" dirty="0"/>
              <a:t> </a:t>
            </a:r>
            <a:r>
              <a:rPr lang="en-GB" altLang="en-IT" sz="2400" dirty="0" err="1"/>
              <a:t>dei</a:t>
            </a:r>
            <a:r>
              <a:rPr lang="en-GB" altLang="en-IT" sz="2400" dirty="0"/>
              <a:t> </a:t>
            </a:r>
            <a:r>
              <a:rPr lang="en-GB" altLang="en-IT" sz="2400" dirty="0" err="1"/>
              <a:t>cartelli</a:t>
            </a:r>
            <a:r>
              <a:rPr lang="en-GB" altLang="en-IT" sz="2400" dirty="0"/>
              <a:t> o di </a:t>
            </a:r>
            <a:r>
              <a:rPr lang="en-GB" altLang="en-IT" sz="2400" dirty="0" err="1"/>
              <a:t>sanzione</a:t>
            </a:r>
            <a:r>
              <a:rPr lang="en-GB" altLang="en-IT" sz="2400" dirty="0"/>
              <a:t> </a:t>
            </a:r>
            <a:r>
              <a:rPr lang="en-GB" altLang="en-IT" sz="2400" dirty="0" err="1"/>
              <a:t>dell'abuso</a:t>
            </a:r>
            <a:r>
              <a:rPr lang="en-GB" altLang="en-IT" sz="2400" dirty="0"/>
              <a:t> di </a:t>
            </a:r>
            <a:r>
              <a:rPr lang="en-GB" altLang="en-IT" sz="2400" dirty="0" err="1"/>
              <a:t>posizione</a:t>
            </a:r>
            <a:r>
              <a:rPr lang="en-GB" altLang="en-IT" sz="2400" dirty="0"/>
              <a:t> </a:t>
            </a:r>
            <a:r>
              <a:rPr lang="en-GB" altLang="en-IT" sz="2400" dirty="0" err="1"/>
              <a:t>dominante</a:t>
            </a:r>
            <a:r>
              <a:rPr lang="en-GB" altLang="en-IT" sz="2400" dirty="0"/>
              <a:t>, </a:t>
            </a:r>
            <a:r>
              <a:rPr lang="en-GB" altLang="en-IT" sz="2400" dirty="0" err="1"/>
              <a:t>che</a:t>
            </a:r>
            <a:r>
              <a:rPr lang="en-GB" altLang="en-IT" sz="2400" dirty="0"/>
              <a:t> </a:t>
            </a:r>
            <a:r>
              <a:rPr lang="en-GB" altLang="en-IT" sz="2400" dirty="0" err="1"/>
              <a:t>intervengono</a:t>
            </a:r>
            <a:r>
              <a:rPr lang="en-GB" altLang="en-IT" sz="2400" dirty="0"/>
              <a:t> solo </a:t>
            </a:r>
            <a:r>
              <a:rPr lang="en-GB" altLang="en-IT" sz="2400" b="1" i="1" dirty="0"/>
              <a:t>ex post</a:t>
            </a:r>
            <a:r>
              <a:rPr lang="en-GB" altLang="en-IT" sz="2400" i="1" dirty="0"/>
              <a:t>, </a:t>
            </a:r>
            <a:r>
              <a:rPr lang="en-GB" altLang="en-IT" sz="2400" dirty="0"/>
              <a:t>non </a:t>
            </a:r>
            <a:r>
              <a:rPr lang="en-GB" altLang="en-IT" sz="2400" dirty="0" err="1"/>
              <a:t>consentono</a:t>
            </a:r>
            <a:r>
              <a:rPr lang="en-GB" altLang="en-IT" sz="2400" dirty="0"/>
              <a:t> di </a:t>
            </a:r>
            <a:r>
              <a:rPr lang="en-GB" altLang="en-IT" sz="2400" dirty="0" err="1"/>
              <a:t>affrontare</a:t>
            </a:r>
            <a:r>
              <a:rPr lang="en-GB" altLang="en-IT" sz="2400" dirty="0"/>
              <a:t> </a:t>
            </a:r>
            <a:r>
              <a:rPr lang="en-GB" altLang="en-IT" sz="2400" dirty="0" err="1"/>
              <a:t>il</a:t>
            </a:r>
            <a:r>
              <a:rPr lang="en-GB" altLang="en-IT" sz="2400" dirty="0"/>
              <a:t> </a:t>
            </a:r>
            <a:r>
              <a:rPr lang="en-GB" altLang="en-IT" sz="2400" dirty="0" err="1"/>
              <a:t>problema</a:t>
            </a:r>
            <a:r>
              <a:rPr lang="en-GB" altLang="en-IT" sz="2400" dirty="0"/>
              <a:t> </a:t>
            </a:r>
            <a:r>
              <a:rPr lang="en-GB" altLang="en-IT" sz="2400" dirty="0" err="1"/>
              <a:t>dell'esistenza</a:t>
            </a:r>
            <a:r>
              <a:rPr lang="en-GB" altLang="en-IT" sz="2400" dirty="0"/>
              <a:t> di </a:t>
            </a:r>
            <a:r>
              <a:rPr lang="en-GB" altLang="en-IT" sz="2400" dirty="0" err="1"/>
              <a:t>posizioni</a:t>
            </a:r>
            <a:r>
              <a:rPr lang="en-GB" altLang="en-IT" sz="2400" dirty="0"/>
              <a:t> </a:t>
            </a:r>
            <a:r>
              <a:rPr lang="en-GB" altLang="en-IT" sz="2400" dirty="0" err="1"/>
              <a:t>oligopolistiche</a:t>
            </a:r>
            <a:r>
              <a:rPr lang="en-GB" altLang="en-IT" sz="2400" dirty="0"/>
              <a:t>: </a:t>
            </a:r>
            <a:r>
              <a:rPr lang="en-GB" altLang="en-IT" sz="2400" dirty="0" err="1"/>
              <a:t>i</a:t>
            </a:r>
            <a:r>
              <a:rPr lang="en-GB" altLang="en-IT" sz="2400" dirty="0"/>
              <a:t> </a:t>
            </a:r>
            <a:r>
              <a:rPr lang="en-GB" altLang="en-IT" sz="2400" dirty="0" err="1"/>
              <a:t>rimedi</a:t>
            </a:r>
            <a:r>
              <a:rPr lang="en-GB" altLang="en-IT" sz="2400" dirty="0"/>
              <a:t> </a:t>
            </a:r>
            <a:r>
              <a:rPr lang="en-GB" altLang="en-IT" sz="2400" dirty="0" err="1"/>
              <a:t>intervengono</a:t>
            </a:r>
            <a:r>
              <a:rPr lang="en-GB" altLang="en-IT" sz="2400" dirty="0"/>
              <a:t> </a:t>
            </a:r>
            <a:r>
              <a:rPr lang="en-GB" altLang="en-IT" sz="2400" dirty="0" err="1"/>
              <a:t>tardivamente</a:t>
            </a:r>
            <a:r>
              <a:rPr lang="en-GB" altLang="en-IT" sz="2400" dirty="0"/>
              <a:t> e, in </a:t>
            </a:r>
            <a:r>
              <a:rPr lang="en-GB" altLang="en-IT" sz="2400" dirty="0" err="1"/>
              <a:t>genere</a:t>
            </a:r>
            <a:r>
              <a:rPr lang="en-GB" altLang="en-IT" sz="2400" dirty="0"/>
              <a:t>, solo </a:t>
            </a:r>
            <a:r>
              <a:rPr lang="en-GB" altLang="en-IT" sz="2400" dirty="0" err="1"/>
              <a:t>dopo</a:t>
            </a:r>
            <a:r>
              <a:rPr lang="en-GB" altLang="en-IT" sz="2400" dirty="0"/>
              <a:t> </a:t>
            </a:r>
            <a:r>
              <a:rPr lang="en-GB" altLang="en-IT" sz="2400" dirty="0" err="1"/>
              <a:t>lunghe</a:t>
            </a:r>
            <a:r>
              <a:rPr lang="en-GB" altLang="en-IT" sz="2400" dirty="0"/>
              <a:t> e </a:t>
            </a:r>
            <a:r>
              <a:rPr lang="en-GB" altLang="en-IT" sz="2400" dirty="0" err="1"/>
              <a:t>complesse</a:t>
            </a:r>
            <a:r>
              <a:rPr lang="en-GB" altLang="en-IT" sz="2400" dirty="0"/>
              <a:t> </a:t>
            </a:r>
            <a:r>
              <a:rPr lang="en-GB" altLang="en-IT" sz="2400" dirty="0" err="1"/>
              <a:t>indagini</a:t>
            </a:r>
            <a:r>
              <a:rPr lang="en-GB" altLang="en-IT" sz="2400" dirty="0"/>
              <a:t>. </a:t>
            </a:r>
          </a:p>
          <a:p>
            <a:pPr algn="just"/>
            <a:r>
              <a:rPr lang="en-GB" altLang="en-IT" sz="2400" dirty="0"/>
              <a:t>Tanto </a:t>
            </a:r>
            <a:r>
              <a:rPr lang="en-GB" altLang="en-IT" sz="2400" dirty="0" err="1"/>
              <a:t>più</a:t>
            </a:r>
            <a:r>
              <a:rPr lang="en-GB" altLang="en-IT" sz="2400" dirty="0"/>
              <a:t> </a:t>
            </a:r>
            <a:r>
              <a:rPr lang="en-GB" altLang="en-IT" sz="2400" dirty="0" err="1"/>
              <a:t>che</a:t>
            </a:r>
            <a:r>
              <a:rPr lang="en-GB" altLang="en-IT" sz="2400" dirty="0"/>
              <a:t> le </a:t>
            </a:r>
            <a:r>
              <a:rPr lang="en-GB" altLang="en-IT" sz="2400" dirty="0" err="1"/>
              <a:t>stesse</a:t>
            </a:r>
            <a:r>
              <a:rPr lang="en-GB" altLang="en-IT" sz="2400" dirty="0"/>
              <a:t> </a:t>
            </a:r>
            <a:r>
              <a:rPr lang="en-GB" altLang="en-IT" sz="2400" dirty="0" err="1"/>
              <a:t>sanzioni</a:t>
            </a:r>
            <a:r>
              <a:rPr lang="en-GB" altLang="en-IT" sz="2400" dirty="0"/>
              <a:t> </a:t>
            </a:r>
            <a:r>
              <a:rPr lang="en-GB" altLang="en-IT" sz="2400" dirty="0" err="1"/>
              <a:t>dispensate</a:t>
            </a:r>
            <a:r>
              <a:rPr lang="en-GB" altLang="en-IT" sz="2400" dirty="0"/>
              <a:t> dal </a:t>
            </a:r>
            <a:r>
              <a:rPr lang="en-GB" altLang="en-IT" sz="2400" dirty="0" err="1"/>
              <a:t>diritto</a:t>
            </a:r>
            <a:r>
              <a:rPr lang="en-GB" altLang="en-IT" sz="2400" dirty="0"/>
              <a:t> antitrust </a:t>
            </a:r>
            <a:r>
              <a:rPr lang="en-GB" altLang="en-IT" sz="2400" dirty="0" err="1"/>
              <a:t>difficilmente</a:t>
            </a:r>
            <a:r>
              <a:rPr lang="en-GB" altLang="en-IT" sz="2400" dirty="0"/>
              <a:t> </a:t>
            </a:r>
            <a:r>
              <a:rPr lang="en-GB" altLang="en-IT" sz="2400" dirty="0" err="1"/>
              <a:t>produrranno</a:t>
            </a:r>
            <a:r>
              <a:rPr lang="en-GB" altLang="en-IT" sz="2400" dirty="0"/>
              <a:t> </a:t>
            </a:r>
            <a:r>
              <a:rPr lang="en-GB" altLang="en-IT" sz="2400" dirty="0" err="1"/>
              <a:t>gli</a:t>
            </a:r>
            <a:r>
              <a:rPr lang="en-GB" altLang="en-IT" sz="2400" dirty="0"/>
              <a:t> </a:t>
            </a:r>
            <a:r>
              <a:rPr lang="en-GB" altLang="en-IT" sz="2400" dirty="0" err="1"/>
              <a:t>effetti</a:t>
            </a:r>
            <a:r>
              <a:rPr lang="en-GB" altLang="en-IT" sz="2400" dirty="0"/>
              <a:t> </a:t>
            </a:r>
            <a:r>
              <a:rPr lang="en-GB" altLang="en-IT" sz="2400" dirty="0" err="1"/>
              <a:t>desiderati</a:t>
            </a:r>
            <a:r>
              <a:rPr lang="en-GB" altLang="en-IT" sz="2400" dirty="0"/>
              <a:t> </a:t>
            </a:r>
            <a:r>
              <a:rPr lang="en-GB" altLang="en-IT" sz="2400" dirty="0" err="1"/>
              <a:t>sul</a:t>
            </a:r>
            <a:r>
              <a:rPr lang="en-GB" altLang="en-IT" sz="2400" dirty="0"/>
              <a:t> </a:t>
            </a:r>
            <a:r>
              <a:rPr lang="en-GB" altLang="en-IT" sz="2400" dirty="0" err="1"/>
              <a:t>funzionamento</a:t>
            </a:r>
            <a:r>
              <a:rPr lang="en-GB" altLang="en-IT" sz="2400" dirty="0"/>
              <a:t> di un </a:t>
            </a:r>
            <a:r>
              <a:rPr lang="en-GB" altLang="en-IT" sz="2400" dirty="0" err="1"/>
              <a:t>determinato</a:t>
            </a:r>
            <a:r>
              <a:rPr lang="en-GB" altLang="en-IT" sz="2400" dirty="0"/>
              <a:t> </a:t>
            </a:r>
            <a:r>
              <a:rPr lang="en-GB" altLang="en-IT" sz="2400" dirty="0" err="1"/>
              <a:t>mercato</a:t>
            </a:r>
            <a:r>
              <a:rPr lang="en-GB" altLang="en-IT" sz="2400" dirty="0"/>
              <a:t> </a:t>
            </a:r>
            <a:r>
              <a:rPr lang="en-GB" altLang="en-IT" sz="2400" dirty="0" err="1"/>
              <a:t>digitale</a:t>
            </a:r>
            <a:r>
              <a:rPr lang="en-GB" altLang="en-IT" sz="2400" dirty="0"/>
              <a:t>, </a:t>
            </a:r>
            <a:r>
              <a:rPr lang="en-GB" altLang="en-IT" sz="2400" dirty="0" err="1"/>
              <a:t>perché</a:t>
            </a:r>
            <a:r>
              <a:rPr lang="en-GB" altLang="en-IT" sz="2400" dirty="0"/>
              <a:t> </a:t>
            </a:r>
            <a:r>
              <a:rPr lang="en-GB" altLang="en-IT" sz="2400" b="1" dirty="0"/>
              <a:t>non </a:t>
            </a:r>
            <a:r>
              <a:rPr lang="en-GB" altLang="en-IT" sz="2400" b="1" dirty="0" err="1"/>
              <a:t>possono</a:t>
            </a:r>
            <a:r>
              <a:rPr lang="en-GB" altLang="en-IT" sz="2400" b="1" dirty="0"/>
              <a:t> </a:t>
            </a:r>
            <a:r>
              <a:rPr lang="en-GB" altLang="en-IT" sz="2400" b="1" dirty="0" err="1"/>
              <a:t>certo</a:t>
            </a:r>
            <a:r>
              <a:rPr lang="en-GB" altLang="en-IT" sz="2400" b="1" dirty="0"/>
              <a:t> </a:t>
            </a:r>
            <a:r>
              <a:rPr lang="en-GB" altLang="en-IT" sz="2400" b="1" dirty="0" err="1"/>
              <a:t>cambiare</a:t>
            </a:r>
            <a:r>
              <a:rPr lang="en-GB" altLang="en-IT" sz="2400" b="1" dirty="0"/>
              <a:t> </a:t>
            </a:r>
            <a:r>
              <a:rPr lang="en-GB" altLang="en-IT" sz="2400" b="1" dirty="0" err="1"/>
              <a:t>i</a:t>
            </a:r>
            <a:r>
              <a:rPr lang="en-GB" altLang="en-IT" sz="2400" b="1" dirty="0"/>
              <a:t> </a:t>
            </a:r>
            <a:r>
              <a:rPr lang="en-GB" altLang="en-IT" sz="2400" b="1" dirty="0" err="1"/>
              <a:t>gusti</a:t>
            </a:r>
            <a:r>
              <a:rPr lang="en-GB" altLang="en-IT" sz="2400" b="1" dirty="0"/>
              <a:t> </a:t>
            </a:r>
            <a:r>
              <a:rPr lang="en-GB" altLang="en-IT" sz="2400" b="1" dirty="0" err="1"/>
              <a:t>degli</a:t>
            </a:r>
            <a:r>
              <a:rPr lang="en-GB" altLang="en-IT" sz="2400" b="1" dirty="0"/>
              <a:t> </a:t>
            </a:r>
            <a:r>
              <a:rPr lang="en-GB" altLang="en-IT" sz="2400" b="1" dirty="0" err="1"/>
              <a:t>utenti</a:t>
            </a:r>
            <a:r>
              <a:rPr lang="en-GB" altLang="en-IT" sz="2400" dirty="0"/>
              <a:t>.</a:t>
            </a:r>
            <a:endParaRPr lang="it-IT" altLang="en-IT"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6353210-43EA-9D01-14B0-BDAE7EAFAB95}"/>
              </a:ext>
            </a:extLst>
          </p:cNvPr>
          <p:cNvSpPr>
            <a:spLocks noGrp="1" noChangeArrowheads="1"/>
          </p:cNvSpPr>
          <p:nvPr>
            <p:ph type="title"/>
          </p:nvPr>
        </p:nvSpPr>
        <p:spPr>
          <a:xfrm>
            <a:off x="5868557" y="111968"/>
            <a:ext cx="5850692" cy="759178"/>
          </a:xfrm>
        </p:spPr>
        <p:txBody>
          <a:bodyPr anchor="t">
            <a:normAutofit/>
          </a:bodyPr>
          <a:lstStyle/>
          <a:p>
            <a:pPr eaLnBrk="1" hangingPunct="1"/>
            <a:r>
              <a:rPr lang="en-GB" altLang="en-IT" sz="3600" b="1" dirty="0">
                <a:solidFill>
                  <a:srgbClr val="FF0000"/>
                </a:solidFill>
              </a:rPr>
              <a:t>La </a:t>
            </a:r>
            <a:r>
              <a:rPr lang="en-GB" altLang="en-IT" sz="3600" b="1" dirty="0" err="1">
                <a:solidFill>
                  <a:srgbClr val="FF0000"/>
                </a:solidFill>
              </a:rPr>
              <a:t>definizione</a:t>
            </a:r>
            <a:r>
              <a:rPr lang="en-GB" altLang="en-IT" sz="3600" b="1" dirty="0">
                <a:solidFill>
                  <a:srgbClr val="FF0000"/>
                </a:solidFill>
              </a:rPr>
              <a:t> di </a:t>
            </a:r>
            <a:r>
              <a:rPr lang="en-GB" altLang="en-IT" sz="3600" b="1" i="1" dirty="0">
                <a:solidFill>
                  <a:srgbClr val="FF0000"/>
                </a:solidFill>
              </a:rPr>
              <a:t>gatekeeper</a:t>
            </a:r>
            <a:endParaRPr lang="en-AU" altLang="it-IT" sz="36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DE238DFA-8E07-0CC7-D4D1-A92EC59B61D7}"/>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7112" name="Straight Connector 471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107" name="Rectangle 3">
            <a:extLst>
              <a:ext uri="{FF2B5EF4-FFF2-40B4-BE49-F238E27FC236}">
                <a16:creationId xmlns:a16="http://schemas.microsoft.com/office/drawing/2014/main" id="{56EFB1D5-95EE-3B12-4B07-3ABB39BBF161}"/>
              </a:ext>
            </a:extLst>
          </p:cNvPr>
          <p:cNvSpPr>
            <a:spLocks noGrp="1" noChangeArrowheads="1"/>
          </p:cNvSpPr>
          <p:nvPr>
            <p:ph type="body" idx="1"/>
          </p:nvPr>
        </p:nvSpPr>
        <p:spPr>
          <a:xfrm>
            <a:off x="5868557" y="1630324"/>
            <a:ext cx="6111950" cy="4512059"/>
          </a:xfrm>
        </p:spPr>
        <p:txBody>
          <a:bodyPr>
            <a:normAutofit/>
          </a:bodyPr>
          <a:lstStyle/>
          <a:p>
            <a:pPr algn="just"/>
            <a:r>
              <a:rPr lang="en-GB" altLang="en-IT" sz="2400" dirty="0"/>
              <a:t>Ai </a:t>
            </a:r>
            <a:r>
              <a:rPr lang="en-GB" altLang="en-IT" sz="2400" dirty="0" err="1"/>
              <a:t>sensi</a:t>
            </a:r>
            <a:r>
              <a:rPr lang="en-GB" altLang="en-IT" sz="2400" dirty="0"/>
              <a:t> </a:t>
            </a:r>
            <a:r>
              <a:rPr lang="en-GB" altLang="en-IT" sz="2400" dirty="0" err="1"/>
              <a:t>dell'articolo</a:t>
            </a:r>
            <a:r>
              <a:rPr lang="en-GB" altLang="en-IT" sz="2400" dirty="0"/>
              <a:t> 3, </a:t>
            </a:r>
            <a:r>
              <a:rPr lang="en-GB" altLang="en-IT" sz="2400" dirty="0" err="1"/>
              <a:t>paragrafo</a:t>
            </a:r>
            <a:r>
              <a:rPr lang="en-GB" altLang="en-IT" sz="2400" dirty="0"/>
              <a:t> 1, del </a:t>
            </a:r>
            <a:r>
              <a:rPr lang="en-GB" altLang="en-IT" sz="2400" dirty="0" err="1"/>
              <a:t>regolamento</a:t>
            </a:r>
            <a:r>
              <a:rPr lang="en-GB" altLang="en-IT" sz="2400" dirty="0"/>
              <a:t>, una </a:t>
            </a:r>
            <a:r>
              <a:rPr lang="en-GB" altLang="en-IT" sz="2400" dirty="0" err="1"/>
              <a:t>piattaforma</a:t>
            </a:r>
            <a:r>
              <a:rPr lang="en-GB" altLang="en-IT" sz="2400" dirty="0"/>
              <a:t> è </a:t>
            </a:r>
            <a:r>
              <a:rPr lang="en-GB" altLang="en-IT" sz="2400" dirty="0" err="1"/>
              <a:t>designata</a:t>
            </a:r>
            <a:r>
              <a:rPr lang="en-GB" altLang="en-IT" sz="2400" dirty="0"/>
              <a:t> come </a:t>
            </a:r>
            <a:r>
              <a:rPr lang="en-GB" altLang="en-IT" sz="2400" i="1" dirty="0"/>
              <a:t>gatekeeper </a:t>
            </a:r>
            <a:r>
              <a:rPr lang="en-GB" altLang="en-IT" sz="2400" dirty="0"/>
              <a:t>se </a:t>
            </a:r>
            <a:r>
              <a:rPr lang="en-GB" altLang="en-IT" sz="2400" dirty="0" err="1"/>
              <a:t>soddisfa</a:t>
            </a:r>
            <a:r>
              <a:rPr lang="en-GB" altLang="en-IT" sz="2400" dirty="0"/>
              <a:t> </a:t>
            </a:r>
            <a:r>
              <a:rPr lang="en-GB" altLang="en-IT" sz="2400" dirty="0" err="1"/>
              <a:t>cumulativamente</a:t>
            </a:r>
            <a:r>
              <a:rPr lang="en-GB" altLang="en-IT" sz="2400" dirty="0"/>
              <a:t> </a:t>
            </a:r>
            <a:r>
              <a:rPr lang="en-GB" altLang="en-IT" sz="2400" dirty="0" err="1"/>
              <a:t>tre</a:t>
            </a:r>
            <a:r>
              <a:rPr lang="en-GB" altLang="en-IT" sz="2400" dirty="0"/>
              <a:t> </a:t>
            </a:r>
            <a:r>
              <a:rPr lang="en-GB" altLang="en-IT" sz="2400" dirty="0" err="1"/>
              <a:t>condizioni</a:t>
            </a:r>
            <a:r>
              <a:rPr lang="en-GB" altLang="en-IT" sz="2400" dirty="0"/>
              <a:t>: </a:t>
            </a:r>
          </a:p>
          <a:p>
            <a:pPr algn="just"/>
            <a:r>
              <a:rPr lang="en-GB" altLang="en-IT" sz="2400" i="1" dirty="0"/>
              <a:t>a</a:t>
            </a:r>
            <a:r>
              <a:rPr lang="en-GB" altLang="en-IT" sz="2400" dirty="0"/>
              <a:t>) "ha un </a:t>
            </a:r>
            <a:r>
              <a:rPr lang="en-GB" altLang="en-IT" sz="2400" dirty="0" err="1"/>
              <a:t>impatto</a:t>
            </a:r>
            <a:r>
              <a:rPr lang="en-GB" altLang="en-IT" sz="2400" dirty="0"/>
              <a:t> </a:t>
            </a:r>
            <a:r>
              <a:rPr lang="en-GB" altLang="en-IT" sz="2400" dirty="0" err="1"/>
              <a:t>significativo</a:t>
            </a:r>
            <a:r>
              <a:rPr lang="en-GB" altLang="en-IT" sz="2400" dirty="0"/>
              <a:t> </a:t>
            </a:r>
            <a:r>
              <a:rPr lang="en-GB" altLang="en-IT" sz="2400" dirty="0" err="1"/>
              <a:t>sul</a:t>
            </a:r>
            <a:r>
              <a:rPr lang="en-GB" altLang="en-IT" sz="2400" dirty="0"/>
              <a:t> </a:t>
            </a:r>
            <a:r>
              <a:rPr lang="en-GB" altLang="en-IT" sz="2400" dirty="0" err="1"/>
              <a:t>mercato</a:t>
            </a:r>
            <a:r>
              <a:rPr lang="en-GB" altLang="en-IT" sz="2400" dirty="0"/>
              <a:t> </a:t>
            </a:r>
            <a:r>
              <a:rPr lang="en-GB" altLang="en-IT" sz="2400" dirty="0" err="1"/>
              <a:t>interno</a:t>
            </a:r>
            <a:r>
              <a:rPr lang="en-GB" altLang="en-IT" sz="2400" dirty="0"/>
              <a:t>"; </a:t>
            </a:r>
          </a:p>
          <a:p>
            <a:pPr algn="just"/>
            <a:r>
              <a:rPr lang="en-GB" altLang="en-IT" sz="2400" i="1" dirty="0"/>
              <a:t>b</a:t>
            </a:r>
            <a:r>
              <a:rPr lang="en-GB" altLang="en-IT" sz="2400" dirty="0"/>
              <a:t>) "</a:t>
            </a:r>
            <a:r>
              <a:rPr lang="en-GB" altLang="en-IT" sz="2400" dirty="0" err="1"/>
              <a:t>fornisce</a:t>
            </a:r>
            <a:r>
              <a:rPr lang="en-GB" altLang="en-IT" sz="2400" dirty="0"/>
              <a:t> un </a:t>
            </a:r>
            <a:r>
              <a:rPr lang="en-GB" altLang="en-IT" sz="2400" dirty="0" err="1"/>
              <a:t>servizio</a:t>
            </a:r>
            <a:r>
              <a:rPr lang="en-GB" altLang="en-IT" sz="2400" dirty="0"/>
              <a:t> di </a:t>
            </a:r>
            <a:r>
              <a:rPr lang="en-GB" altLang="en-IT" sz="2400" dirty="0" err="1"/>
              <a:t>piattaforma</a:t>
            </a:r>
            <a:r>
              <a:rPr lang="en-GB" altLang="en-IT" sz="2400" dirty="0"/>
              <a:t> di base </a:t>
            </a:r>
            <a:r>
              <a:rPr lang="en-GB" altLang="en-IT" sz="2400" dirty="0" err="1"/>
              <a:t>che</a:t>
            </a:r>
            <a:r>
              <a:rPr lang="en-GB" altLang="en-IT" sz="2400" dirty="0"/>
              <a:t> </a:t>
            </a:r>
            <a:r>
              <a:rPr lang="en-GB" altLang="en-IT" sz="2400" dirty="0" err="1"/>
              <a:t>costituisce</a:t>
            </a:r>
            <a:r>
              <a:rPr lang="en-GB" altLang="en-IT" sz="2400" dirty="0"/>
              <a:t> un </a:t>
            </a:r>
            <a:r>
              <a:rPr lang="en-GB" altLang="en-IT" sz="2400" dirty="0" err="1"/>
              <a:t>importante</a:t>
            </a:r>
            <a:r>
              <a:rPr lang="en-GB" altLang="en-IT" sz="2400" dirty="0"/>
              <a:t> punto di accesso (</a:t>
            </a:r>
            <a:r>
              <a:rPr lang="en-GB" altLang="en-IT" sz="2400" i="1" dirty="0"/>
              <a:t>gateway</a:t>
            </a:r>
            <a:r>
              <a:rPr lang="en-GB" altLang="en-IT" sz="2400" dirty="0"/>
              <a:t>)"; una</a:t>
            </a:r>
          </a:p>
          <a:p>
            <a:pPr algn="just"/>
            <a:r>
              <a:rPr lang="en-GB" altLang="en-IT" sz="2400" i="1" dirty="0"/>
              <a:t>c</a:t>
            </a:r>
            <a:r>
              <a:rPr lang="en-GB" altLang="en-IT" sz="2400" dirty="0"/>
              <a:t>) "ha una </a:t>
            </a:r>
            <a:r>
              <a:rPr lang="en-GB" altLang="en-IT" sz="2400" dirty="0" err="1"/>
              <a:t>posizione</a:t>
            </a:r>
            <a:r>
              <a:rPr lang="en-GB" altLang="en-IT" sz="2400" dirty="0"/>
              <a:t> </a:t>
            </a:r>
            <a:r>
              <a:rPr lang="en-GB" altLang="en-IT" sz="2400" dirty="0" err="1"/>
              <a:t>consolidata</a:t>
            </a:r>
            <a:r>
              <a:rPr lang="en-GB" altLang="en-IT" sz="2400" dirty="0"/>
              <a:t> e </a:t>
            </a:r>
            <a:r>
              <a:rPr lang="en-GB" altLang="en-IT" sz="2400" dirty="0" err="1"/>
              <a:t>duratura</a:t>
            </a:r>
            <a:r>
              <a:rPr lang="en-GB" altLang="en-IT" sz="2400" dirty="0"/>
              <a:t>".</a:t>
            </a:r>
            <a:endParaRPr lang="it-IT" altLang="en-IT"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A907133-802F-25BE-6787-94B7E3E82478}"/>
              </a:ext>
            </a:extLst>
          </p:cNvPr>
          <p:cNvSpPr>
            <a:spLocks noGrp="1" noChangeArrowheads="1"/>
          </p:cNvSpPr>
          <p:nvPr>
            <p:ph type="title"/>
          </p:nvPr>
        </p:nvSpPr>
        <p:spPr>
          <a:xfrm>
            <a:off x="5868557" y="93306"/>
            <a:ext cx="5766716" cy="622310"/>
          </a:xfrm>
        </p:spPr>
        <p:txBody>
          <a:bodyPr anchor="t">
            <a:normAutofit/>
          </a:bodyPr>
          <a:lstStyle/>
          <a:p>
            <a:pPr eaLnBrk="1" hangingPunct="1"/>
            <a:r>
              <a:rPr lang="en-GB" altLang="en-IT" sz="3200" b="1" dirty="0">
                <a:solidFill>
                  <a:srgbClr val="FF0000"/>
                </a:solidFill>
              </a:rPr>
              <a:t>La </a:t>
            </a:r>
            <a:r>
              <a:rPr lang="en-GB" altLang="en-IT" sz="3200" b="1" dirty="0" err="1">
                <a:solidFill>
                  <a:srgbClr val="FF0000"/>
                </a:solidFill>
              </a:rPr>
              <a:t>definizione</a:t>
            </a:r>
            <a:r>
              <a:rPr lang="en-GB" altLang="en-IT" sz="3200" b="1" dirty="0">
                <a:solidFill>
                  <a:srgbClr val="FF0000"/>
                </a:solidFill>
              </a:rPr>
              <a:t> di </a:t>
            </a:r>
            <a:r>
              <a:rPr lang="en-GB" altLang="en-IT" sz="3200" b="1" i="1" dirty="0">
                <a:solidFill>
                  <a:srgbClr val="FF0000"/>
                </a:solidFill>
              </a:rPr>
              <a:t>gatekeeper</a:t>
            </a:r>
            <a:endParaRPr lang="en-AU" altLang="it-IT" sz="32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DDB52987-403A-30F4-9C0C-1CD85129D527}"/>
              </a:ext>
            </a:extLst>
          </p:cNvPr>
          <p:cNvPicPr>
            <a:picLocks noChangeAspect="1"/>
          </p:cNvPicPr>
          <p:nvPr/>
        </p:nvPicPr>
        <p:blipFill>
          <a:blip r:embed="rId2"/>
          <a:srcRect l="2964" r="54786"/>
          <a:stretch/>
        </p:blipFill>
        <p:spPr>
          <a:xfrm>
            <a:off x="-1" y="10"/>
            <a:ext cx="5151179" cy="6857990"/>
          </a:xfrm>
          <a:prstGeom prst="rect">
            <a:avLst/>
          </a:prstGeom>
        </p:spPr>
      </p:pic>
      <p:cxnSp>
        <p:nvCxnSpPr>
          <p:cNvPr id="48136" name="Straight Connector 4813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8131" name="Rectangle 3">
            <a:extLst>
              <a:ext uri="{FF2B5EF4-FFF2-40B4-BE49-F238E27FC236}">
                <a16:creationId xmlns:a16="http://schemas.microsoft.com/office/drawing/2014/main" id="{5996C692-FC83-7BBD-6825-DAA9EDBBFA94}"/>
              </a:ext>
            </a:extLst>
          </p:cNvPr>
          <p:cNvSpPr>
            <a:spLocks noGrp="1" noChangeArrowheads="1"/>
          </p:cNvSpPr>
          <p:nvPr>
            <p:ph type="body" idx="1"/>
          </p:nvPr>
        </p:nvSpPr>
        <p:spPr>
          <a:xfrm>
            <a:off x="5701004" y="1614199"/>
            <a:ext cx="5999584" cy="4917227"/>
          </a:xfrm>
        </p:spPr>
        <p:txBody>
          <a:bodyPr>
            <a:noAutofit/>
          </a:bodyPr>
          <a:lstStyle/>
          <a:p>
            <a:pPr algn="just"/>
            <a:r>
              <a:rPr lang="it-IT" altLang="en-IT" sz="2000" dirty="0"/>
              <a:t>Per facilitare questa valutazione e ridurre il margine di apprezzamento della Commissione europea, l'articolo 3(2) introduce alcune presunzioni:</a:t>
            </a:r>
          </a:p>
          <a:p>
            <a:pPr algn="just"/>
            <a:r>
              <a:rPr lang="it-IT" altLang="en-IT" sz="2000" dirty="0"/>
              <a:t>(</a:t>
            </a:r>
            <a:r>
              <a:rPr lang="it-IT" altLang="en-IT" sz="2000" i="1" dirty="0"/>
              <a:t>a) </a:t>
            </a:r>
            <a:r>
              <a:rPr lang="it-IT" altLang="en-IT" sz="2000" dirty="0"/>
              <a:t>che l'impresa abbia "un fatturato annuo nell'Unione europea pari o superiore a 7,5 miliardi di euro" o una "capitalizzazione di mercato di 75 miliardi di euro".</a:t>
            </a:r>
          </a:p>
          <a:p>
            <a:pPr algn="just"/>
            <a:r>
              <a:rPr lang="it-IT" altLang="en-IT" sz="2000" dirty="0"/>
              <a:t>(</a:t>
            </a:r>
            <a:r>
              <a:rPr lang="it-IT" altLang="en-IT" sz="2000" i="1" dirty="0"/>
              <a:t>b)</a:t>
            </a:r>
            <a:r>
              <a:rPr lang="it-IT" altLang="en-IT" sz="2000" dirty="0"/>
              <a:t>, "se fornisce un servizio di piattaforma di base con più di 45 milioni di utenti finali attivi mensilmente nell'ultimo esercizio finanziario ... e più di 10 000 utenti commerciali attivi annualmente stabiliti nell'Unione"; </a:t>
            </a:r>
          </a:p>
          <a:p>
            <a:pPr algn="just"/>
            <a:r>
              <a:rPr lang="it-IT" altLang="en-IT" sz="2000" i="1" dirty="0"/>
              <a:t>c</a:t>
            </a:r>
            <a:r>
              <a:rPr lang="it-IT" altLang="en-IT" sz="2000" dirty="0"/>
              <a:t>) infine, si presume che la posizione della piattaforma sia "consolidata e duratura" se negli ultimi tre anni ha soddisfatto i criteri dimensionali di cui sopra.</a:t>
            </a:r>
            <a:endParaRPr lang="it-IT" altLang="en-IT" sz="20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35FCD9E-6962-A0DA-20AD-3F780DAC7BFD}"/>
              </a:ext>
            </a:extLst>
          </p:cNvPr>
          <p:cNvSpPr>
            <a:spLocks noGrp="1" noChangeArrowheads="1"/>
          </p:cNvSpPr>
          <p:nvPr>
            <p:ph type="title"/>
          </p:nvPr>
        </p:nvSpPr>
        <p:spPr>
          <a:xfrm>
            <a:off x="5868557" y="167952"/>
            <a:ext cx="5444382" cy="703194"/>
          </a:xfrm>
        </p:spPr>
        <p:txBody>
          <a:bodyPr anchor="t">
            <a:normAutofit/>
          </a:bodyPr>
          <a:lstStyle/>
          <a:p>
            <a:pPr eaLnBrk="1" hangingPunct="1"/>
            <a:r>
              <a:rPr lang="en-GB" altLang="en-IT" sz="3600" b="1" dirty="0" err="1">
                <a:solidFill>
                  <a:srgbClr val="FF0000"/>
                </a:solidFill>
              </a:rPr>
              <a:t>Nozione</a:t>
            </a:r>
            <a:r>
              <a:rPr lang="en-GB" altLang="en-IT" sz="3600" b="1" dirty="0">
                <a:solidFill>
                  <a:srgbClr val="FF0000"/>
                </a:solidFill>
              </a:rPr>
              <a:t> di </a:t>
            </a:r>
            <a:r>
              <a:rPr lang="en-GB" altLang="en-IT" sz="3600" b="1" i="1" dirty="0">
                <a:solidFill>
                  <a:srgbClr val="FF0000"/>
                </a:solidFill>
              </a:rPr>
              <a:t>gatekeeper</a:t>
            </a:r>
            <a:endParaRPr lang="en-AU" altLang="it-IT" sz="36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BF39BB67-54DF-2D21-0EE7-A9F6BC7B418D}"/>
              </a:ext>
            </a:extLst>
          </p:cNvPr>
          <p:cNvPicPr>
            <a:picLocks noChangeAspect="1"/>
          </p:cNvPicPr>
          <p:nvPr/>
        </p:nvPicPr>
        <p:blipFill>
          <a:blip r:embed="rId2"/>
          <a:srcRect l="2964" r="54786"/>
          <a:stretch/>
        </p:blipFill>
        <p:spPr>
          <a:xfrm>
            <a:off x="-1" y="10"/>
            <a:ext cx="4422711" cy="6857990"/>
          </a:xfrm>
          <a:prstGeom prst="rect">
            <a:avLst/>
          </a:prstGeom>
        </p:spPr>
      </p:pic>
      <p:cxnSp>
        <p:nvCxnSpPr>
          <p:cNvPr id="49160" name="Straight Connector 4915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155" name="Rectangle 3">
            <a:extLst>
              <a:ext uri="{FF2B5EF4-FFF2-40B4-BE49-F238E27FC236}">
                <a16:creationId xmlns:a16="http://schemas.microsoft.com/office/drawing/2014/main" id="{E065EAE7-7A87-E162-72E0-EEEAE57ECB9F}"/>
              </a:ext>
            </a:extLst>
          </p:cNvPr>
          <p:cNvSpPr>
            <a:spLocks noGrp="1" noChangeArrowheads="1"/>
          </p:cNvSpPr>
          <p:nvPr>
            <p:ph type="body" idx="1"/>
          </p:nvPr>
        </p:nvSpPr>
        <p:spPr>
          <a:xfrm>
            <a:off x="5215812" y="1735499"/>
            <a:ext cx="6578082" cy="4609301"/>
          </a:xfrm>
        </p:spPr>
        <p:txBody>
          <a:bodyPr>
            <a:normAutofit/>
          </a:bodyPr>
          <a:lstStyle/>
          <a:p>
            <a:pPr algn="just"/>
            <a:r>
              <a:rPr lang="en-GB" altLang="en-IT" dirty="0" err="1"/>
              <a:t>l'assenza</a:t>
            </a:r>
            <a:r>
              <a:rPr lang="en-GB" altLang="en-IT" dirty="0"/>
              <a:t> </a:t>
            </a:r>
            <a:r>
              <a:rPr lang="en-GB" altLang="en-IT" dirty="0" err="1"/>
              <a:t>dei</a:t>
            </a:r>
            <a:r>
              <a:rPr lang="en-GB" altLang="en-IT" dirty="0"/>
              <a:t> </a:t>
            </a:r>
            <a:r>
              <a:rPr lang="en-GB" altLang="en-IT" dirty="0" err="1"/>
              <a:t>requisiti</a:t>
            </a:r>
            <a:r>
              <a:rPr lang="en-GB" altLang="en-IT" dirty="0"/>
              <a:t> </a:t>
            </a:r>
            <a:r>
              <a:rPr lang="en-GB" altLang="en-IT" dirty="0" err="1"/>
              <a:t>numerici</a:t>
            </a:r>
            <a:r>
              <a:rPr lang="en-GB" altLang="en-IT" dirty="0"/>
              <a:t> </a:t>
            </a:r>
            <a:r>
              <a:rPr lang="en-GB" altLang="en-IT" dirty="0" err="1"/>
              <a:t>indicati</a:t>
            </a:r>
            <a:r>
              <a:rPr lang="en-GB" altLang="en-IT" dirty="0"/>
              <a:t> </a:t>
            </a:r>
            <a:r>
              <a:rPr lang="en-GB" altLang="en-IT" dirty="0" err="1"/>
              <a:t>nel</a:t>
            </a:r>
            <a:r>
              <a:rPr lang="en-GB" altLang="en-IT" dirty="0"/>
              <a:t> </a:t>
            </a:r>
            <a:r>
              <a:rPr lang="en-GB" altLang="en-IT" dirty="0" err="1"/>
              <a:t>paragrafo</a:t>
            </a:r>
            <a:r>
              <a:rPr lang="en-GB" altLang="en-IT" dirty="0"/>
              <a:t> 2 non preclude la </a:t>
            </a:r>
            <a:r>
              <a:rPr lang="en-GB" altLang="en-IT" dirty="0" err="1"/>
              <a:t>designazione</a:t>
            </a:r>
            <a:r>
              <a:rPr lang="en-GB" altLang="en-IT" dirty="0"/>
              <a:t> di una </a:t>
            </a:r>
            <a:r>
              <a:rPr lang="en-GB" altLang="en-IT" dirty="0" err="1"/>
              <a:t>piattaforma</a:t>
            </a:r>
            <a:r>
              <a:rPr lang="en-GB" altLang="en-IT" dirty="0"/>
              <a:t> come </a:t>
            </a:r>
            <a:r>
              <a:rPr lang="en-GB" altLang="en-IT" i="1" dirty="0"/>
              <a:t>gatekeeper</a:t>
            </a:r>
            <a:r>
              <a:rPr lang="en-GB" altLang="en-IT" dirty="0"/>
              <a:t>.</a:t>
            </a:r>
          </a:p>
          <a:p>
            <a:pPr algn="just"/>
            <a:r>
              <a:rPr lang="en-GB" altLang="en-IT" dirty="0"/>
              <a:t>Il </a:t>
            </a:r>
            <a:r>
              <a:rPr lang="en-GB" altLang="en-IT" dirty="0" err="1"/>
              <a:t>Tribunale</a:t>
            </a:r>
            <a:r>
              <a:rPr lang="en-GB" altLang="en-IT" dirty="0"/>
              <a:t> di primo </a:t>
            </a:r>
            <a:r>
              <a:rPr lang="en-GB" altLang="en-IT" dirty="0" err="1"/>
              <a:t>grado</a:t>
            </a:r>
            <a:r>
              <a:rPr lang="en-GB" altLang="en-IT" dirty="0"/>
              <a:t> ha </a:t>
            </a:r>
            <a:r>
              <a:rPr lang="en-GB" altLang="en-IT" dirty="0" err="1"/>
              <a:t>chiarito</a:t>
            </a:r>
            <a:r>
              <a:rPr lang="en-GB" altLang="en-IT" dirty="0"/>
              <a:t>, in una nota causa, </a:t>
            </a:r>
            <a:r>
              <a:rPr lang="en-GB" altLang="en-IT" dirty="0" err="1"/>
              <a:t>che</a:t>
            </a:r>
            <a:r>
              <a:rPr lang="en-GB" altLang="en-IT" dirty="0"/>
              <a:t> </a:t>
            </a:r>
            <a:r>
              <a:rPr lang="en-GB" altLang="en-IT" dirty="0" err="1"/>
              <a:t>tali</a:t>
            </a:r>
            <a:r>
              <a:rPr lang="en-GB" altLang="en-IT" dirty="0"/>
              <a:t> </a:t>
            </a:r>
            <a:r>
              <a:rPr lang="en-GB" altLang="en-IT" dirty="0" err="1"/>
              <a:t>criteri</a:t>
            </a:r>
            <a:r>
              <a:rPr lang="en-GB" altLang="en-IT" dirty="0"/>
              <a:t> </a:t>
            </a:r>
            <a:r>
              <a:rPr lang="en-GB" altLang="en-IT" dirty="0" err="1"/>
              <a:t>devono</a:t>
            </a:r>
            <a:r>
              <a:rPr lang="en-GB" altLang="en-IT" dirty="0"/>
              <a:t> </a:t>
            </a:r>
            <a:r>
              <a:rPr lang="en-GB" altLang="en-IT" dirty="0" err="1"/>
              <a:t>essere</a:t>
            </a:r>
            <a:r>
              <a:rPr lang="en-GB" altLang="en-IT" dirty="0"/>
              <a:t> </a:t>
            </a:r>
            <a:r>
              <a:rPr lang="en-GB" altLang="en-IT" dirty="0" err="1"/>
              <a:t>intesi</a:t>
            </a:r>
            <a:r>
              <a:rPr lang="en-GB" altLang="en-IT" dirty="0"/>
              <a:t> in termini </a:t>
            </a:r>
            <a:r>
              <a:rPr lang="en-GB" altLang="en-IT" dirty="0" err="1"/>
              <a:t>dinamici</a:t>
            </a:r>
            <a:r>
              <a:rPr lang="en-GB" altLang="en-IT" dirty="0"/>
              <a:t>: in tale </a:t>
            </a:r>
            <a:r>
              <a:rPr lang="en-GB" altLang="en-IT" dirty="0" err="1"/>
              <a:t>valutazione</a:t>
            </a:r>
            <a:r>
              <a:rPr lang="en-GB" altLang="en-IT" dirty="0"/>
              <a:t> </a:t>
            </a:r>
            <a:r>
              <a:rPr lang="en-GB" altLang="en-IT" dirty="0" err="1"/>
              <a:t>entrano</a:t>
            </a:r>
            <a:r>
              <a:rPr lang="en-GB" altLang="en-IT" dirty="0"/>
              <a:t> </a:t>
            </a:r>
            <a:r>
              <a:rPr lang="en-GB" altLang="en-IT" dirty="0" err="1"/>
              <a:t>quindi</a:t>
            </a:r>
            <a:r>
              <a:rPr lang="en-GB" altLang="en-IT" dirty="0"/>
              <a:t> in </a:t>
            </a:r>
            <a:r>
              <a:rPr lang="en-GB" altLang="en-IT" dirty="0" err="1"/>
              <a:t>gioco</a:t>
            </a:r>
            <a:r>
              <a:rPr lang="en-GB" altLang="en-IT" dirty="0"/>
              <a:t> </a:t>
            </a:r>
            <a:r>
              <a:rPr lang="en-GB" altLang="en-IT" dirty="0" err="1"/>
              <a:t>altri</a:t>
            </a:r>
            <a:r>
              <a:rPr lang="en-GB" altLang="en-IT" dirty="0"/>
              <a:t> </a:t>
            </a:r>
            <a:r>
              <a:rPr lang="en-GB" altLang="en-IT" dirty="0" err="1"/>
              <a:t>fattori</a:t>
            </a:r>
            <a:r>
              <a:rPr lang="en-GB" altLang="en-IT" dirty="0"/>
              <a:t>, come la </a:t>
            </a:r>
            <a:r>
              <a:rPr lang="en-GB" altLang="en-IT" dirty="0" err="1"/>
              <a:t>progressione</a:t>
            </a:r>
            <a:r>
              <a:rPr lang="en-GB" altLang="en-IT" dirty="0"/>
              <a:t> del </a:t>
            </a:r>
            <a:r>
              <a:rPr lang="en-GB" altLang="en-IT" dirty="0" err="1"/>
              <a:t>numero</a:t>
            </a:r>
            <a:r>
              <a:rPr lang="en-GB" altLang="en-IT" dirty="0"/>
              <a:t> di </a:t>
            </a:r>
            <a:r>
              <a:rPr lang="en-GB" altLang="en-IT" dirty="0" err="1"/>
              <a:t>utenti</a:t>
            </a:r>
            <a:r>
              <a:rPr lang="en-GB" altLang="en-IT" dirty="0"/>
              <a:t> e del </a:t>
            </a:r>
            <a:r>
              <a:rPr lang="en-GB" altLang="en-IT" dirty="0" err="1"/>
              <a:t>fatturato</a:t>
            </a:r>
            <a:r>
              <a:rPr lang="en-GB" altLang="en-IT" dirty="0"/>
              <a:t> </a:t>
            </a:r>
            <a:r>
              <a:rPr lang="en-GB" altLang="en-IT" dirty="0" err="1"/>
              <a:t>complessivo</a:t>
            </a:r>
            <a:r>
              <a:rPr lang="en-GB" altLang="en-IT" dirty="0"/>
              <a:t> (</a:t>
            </a:r>
            <a:r>
              <a:rPr lang="en-GB" altLang="en-IT" i="1" dirty="0" err="1"/>
              <a:t>Bytedance</a:t>
            </a:r>
            <a:r>
              <a:rPr lang="en-GB" altLang="en-IT" i="1" dirty="0"/>
              <a:t> </a:t>
            </a:r>
            <a:r>
              <a:rPr lang="en-GB" altLang="en-IT" dirty="0"/>
              <a:t>- </a:t>
            </a:r>
            <a:r>
              <a:rPr lang="en-GB" altLang="en-IT" dirty="0" err="1"/>
              <a:t>TikTok</a:t>
            </a:r>
            <a:r>
              <a:rPr lang="en-GB" altLang="en-IT" dirty="0"/>
              <a:t>).</a:t>
            </a:r>
            <a:endParaRPr lang="it-IT" altLang="en-IT"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80BC97A-129A-C268-C21C-D7893B3BE4EA}"/>
              </a:ext>
            </a:extLst>
          </p:cNvPr>
          <p:cNvSpPr>
            <a:spLocks noGrp="1" noChangeArrowheads="1"/>
          </p:cNvSpPr>
          <p:nvPr>
            <p:ph type="title"/>
          </p:nvPr>
        </p:nvSpPr>
        <p:spPr>
          <a:xfrm>
            <a:off x="5868557" y="1138036"/>
            <a:ext cx="5677248" cy="924029"/>
          </a:xfrm>
        </p:spPr>
        <p:txBody>
          <a:bodyPr anchor="t">
            <a:normAutofit fontScale="90000"/>
          </a:bodyPr>
          <a:lstStyle/>
          <a:p>
            <a:pPr eaLnBrk="1" hangingPunct="1"/>
            <a:r>
              <a:rPr lang="en-GB" altLang="en-IT" sz="3200" b="1" dirty="0">
                <a:solidFill>
                  <a:srgbClr val="FF0000"/>
                </a:solidFill>
              </a:rPr>
              <a:t>Principali obblighi del </a:t>
            </a:r>
            <a:r>
              <a:rPr lang="en-GB" altLang="en-IT" sz="3200" b="1" i="1" dirty="0">
                <a:solidFill>
                  <a:srgbClr val="FF0000"/>
                </a:solidFill>
              </a:rPr>
              <a:t>gatekeeper</a:t>
            </a:r>
            <a:endParaRPr lang="en-AU" altLang="it-IT" sz="32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784EA633-FF23-60F3-F25E-14770371024D}"/>
              </a:ext>
            </a:extLst>
          </p:cNvPr>
          <p:cNvPicPr>
            <a:picLocks noChangeAspect="1"/>
          </p:cNvPicPr>
          <p:nvPr/>
        </p:nvPicPr>
        <p:blipFill>
          <a:blip r:embed="rId2"/>
          <a:srcRect l="2964" r="54786"/>
          <a:stretch/>
        </p:blipFill>
        <p:spPr>
          <a:xfrm>
            <a:off x="-1" y="10"/>
            <a:ext cx="5151179" cy="6857990"/>
          </a:xfrm>
          <a:prstGeom prst="rect">
            <a:avLst/>
          </a:prstGeom>
        </p:spPr>
      </p:pic>
      <p:cxnSp>
        <p:nvCxnSpPr>
          <p:cNvPr id="50184" name="Straight Connector 5018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0179" name="Rectangle 3">
            <a:extLst>
              <a:ext uri="{FF2B5EF4-FFF2-40B4-BE49-F238E27FC236}">
                <a16:creationId xmlns:a16="http://schemas.microsoft.com/office/drawing/2014/main" id="{11B397D0-9537-5665-1EAC-9421CCC2036A}"/>
              </a:ext>
            </a:extLst>
          </p:cNvPr>
          <p:cNvSpPr>
            <a:spLocks noGrp="1" noChangeArrowheads="1"/>
          </p:cNvSpPr>
          <p:nvPr>
            <p:ph type="body" idx="1"/>
          </p:nvPr>
        </p:nvSpPr>
        <p:spPr>
          <a:xfrm>
            <a:off x="5635690" y="2286000"/>
            <a:ext cx="5677249" cy="3856383"/>
          </a:xfrm>
        </p:spPr>
        <p:txBody>
          <a:bodyPr>
            <a:normAutofit/>
          </a:bodyPr>
          <a:lstStyle/>
          <a:p>
            <a:pPr algn="just"/>
            <a:r>
              <a:rPr lang="it-IT" altLang="en-IT" sz="2400" dirty="0"/>
              <a:t>Le principali disposizioni sembrano stabilire un insieme piuttosto eterogeneo di obblighi (circa venti), rispetto ai quali non è facile individuare un filo conduttore unitario. </a:t>
            </a:r>
          </a:p>
          <a:p>
            <a:pPr algn="just"/>
            <a:r>
              <a:rPr lang="it-IT" altLang="en-IT" sz="2400" dirty="0"/>
              <a:t>La principale distinzione riguarda gli obblighi applicabili autonomamente (art. 5), da quelli applicabili a seguito di un'eventuale specificazione, da predisporre caso per caso da parte della Commissione (art. 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974945D-30C0-B50E-75BF-50C5C2AD7402}"/>
              </a:ext>
            </a:extLst>
          </p:cNvPr>
          <p:cNvSpPr>
            <a:spLocks noGrp="1" noChangeArrowheads="1"/>
          </p:cNvSpPr>
          <p:nvPr>
            <p:ph type="title"/>
          </p:nvPr>
        </p:nvSpPr>
        <p:spPr>
          <a:xfrm>
            <a:off x="5868557" y="65314"/>
            <a:ext cx="5444382" cy="650281"/>
          </a:xfrm>
        </p:spPr>
        <p:txBody>
          <a:bodyPr anchor="t">
            <a:normAutofit/>
          </a:bodyPr>
          <a:lstStyle/>
          <a:p>
            <a:pPr eaLnBrk="1" hangingPunct="1"/>
            <a:r>
              <a:rPr lang="en-GB" altLang="en-IT" sz="3600" b="1" dirty="0" err="1">
                <a:solidFill>
                  <a:srgbClr val="FF0000"/>
                </a:solidFill>
              </a:rPr>
              <a:t>Obblighi</a:t>
            </a:r>
            <a:r>
              <a:rPr lang="en-GB" altLang="en-IT" sz="3600" b="1" dirty="0">
                <a:solidFill>
                  <a:srgbClr val="FF0000"/>
                </a:solidFill>
              </a:rPr>
              <a:t> del </a:t>
            </a:r>
            <a:r>
              <a:rPr lang="en-GB" altLang="en-IT" sz="3600" b="1" i="1" dirty="0">
                <a:solidFill>
                  <a:srgbClr val="FF0000"/>
                </a:solidFill>
              </a:rPr>
              <a:t>gatekeeper</a:t>
            </a:r>
            <a:endParaRPr lang="en-AU" altLang="it-IT" sz="36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997A1D9A-996C-8A64-9053-9A8E354C6809}"/>
              </a:ext>
            </a:extLst>
          </p:cNvPr>
          <p:cNvPicPr>
            <a:picLocks noChangeAspect="1"/>
          </p:cNvPicPr>
          <p:nvPr/>
        </p:nvPicPr>
        <p:blipFill>
          <a:blip r:embed="rId2"/>
          <a:srcRect l="2964" r="54786"/>
          <a:stretch/>
        </p:blipFill>
        <p:spPr>
          <a:xfrm>
            <a:off x="-1" y="10"/>
            <a:ext cx="5151179" cy="6857990"/>
          </a:xfrm>
          <a:prstGeom prst="rect">
            <a:avLst/>
          </a:prstGeom>
        </p:spPr>
      </p:pic>
      <p:cxnSp>
        <p:nvCxnSpPr>
          <p:cNvPr id="51208" name="Straight Connector 5120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203" name="Rectangle 3">
            <a:extLst>
              <a:ext uri="{FF2B5EF4-FFF2-40B4-BE49-F238E27FC236}">
                <a16:creationId xmlns:a16="http://schemas.microsoft.com/office/drawing/2014/main" id="{73B314E3-FC94-6BC5-C72B-8CF48581191B}"/>
              </a:ext>
            </a:extLst>
          </p:cNvPr>
          <p:cNvSpPr>
            <a:spLocks noGrp="1" noChangeArrowheads="1"/>
          </p:cNvSpPr>
          <p:nvPr>
            <p:ph type="body" idx="1"/>
          </p:nvPr>
        </p:nvSpPr>
        <p:spPr>
          <a:xfrm>
            <a:off x="5868557" y="1586210"/>
            <a:ext cx="6037304" cy="4556174"/>
          </a:xfrm>
        </p:spPr>
        <p:txBody>
          <a:bodyPr>
            <a:noAutofit/>
          </a:bodyPr>
          <a:lstStyle/>
          <a:p>
            <a:pPr algn="just"/>
            <a:r>
              <a:rPr lang="it-IT" altLang="en-IT" sz="2000" dirty="0"/>
              <a:t>Il primo tipo riguarda gli </a:t>
            </a:r>
            <a:r>
              <a:rPr lang="it-IT" altLang="en-IT" sz="2000" b="1" dirty="0"/>
              <a:t>abusi </a:t>
            </a:r>
            <a:r>
              <a:rPr lang="it-IT" altLang="en-IT" sz="2000" dirty="0"/>
              <a:t>che si riscontrano abitualmente nella pratica. Questi obblighi possono essere a loro volta suddivisi in due gruppi distinti. </a:t>
            </a:r>
          </a:p>
          <a:p>
            <a:pPr algn="just"/>
            <a:r>
              <a:rPr lang="it-IT" altLang="en-IT" sz="2000" dirty="0"/>
              <a:t>Nel primo caso si possono includere tutti gli abusi </a:t>
            </a:r>
            <a:r>
              <a:rPr lang="it-IT" altLang="en-IT" sz="2000" b="1" i="1" dirty="0"/>
              <a:t>di sfruttamento</a:t>
            </a:r>
            <a:r>
              <a:rPr lang="it-IT" altLang="en-IT" sz="2000" dirty="0"/>
              <a:t>, sia degli utenti che dei commercianti. </a:t>
            </a:r>
          </a:p>
          <a:p>
            <a:pPr algn="just"/>
            <a:r>
              <a:rPr lang="it-IT" altLang="en-IT" sz="2000" dirty="0"/>
              <a:t>In questo ambito: astenersi dal combinare i dati ricavati dai servizi principali della piattaforma con quelli ricavati da altri servizi offerti dalla stessa azienda; precludere agli utenti commerciali la possibilità di offrire gli stessi prodotti e servizi ai consumatori finali a prezzi e condizioni diversi da quelli ottenibili sulla piattaforma; limitare il potere degli operatori commerciali che utilizzano la piattaforma di intraprendere azioni legali.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E7BA298-08FB-C570-4449-FD7C6F5C3D9C}"/>
              </a:ext>
            </a:extLst>
          </p:cNvPr>
          <p:cNvSpPr>
            <a:spLocks noGrp="1" noChangeArrowheads="1"/>
          </p:cNvSpPr>
          <p:nvPr>
            <p:ph type="title"/>
          </p:nvPr>
        </p:nvSpPr>
        <p:spPr>
          <a:xfrm>
            <a:off x="5868557" y="233266"/>
            <a:ext cx="5444382" cy="569168"/>
          </a:xfrm>
        </p:spPr>
        <p:txBody>
          <a:bodyPr anchor="t">
            <a:normAutofit/>
          </a:bodyPr>
          <a:lstStyle/>
          <a:p>
            <a:pPr eaLnBrk="1" hangingPunct="1"/>
            <a:r>
              <a:rPr lang="en-GB" altLang="en-IT" sz="3200" b="1" dirty="0" err="1">
                <a:solidFill>
                  <a:srgbClr val="FF0000"/>
                </a:solidFill>
              </a:rPr>
              <a:t>Obblighi</a:t>
            </a:r>
            <a:r>
              <a:rPr lang="en-GB" altLang="en-IT" sz="3200" b="1" dirty="0">
                <a:solidFill>
                  <a:srgbClr val="FF0000"/>
                </a:solidFill>
              </a:rPr>
              <a:t> del </a:t>
            </a:r>
            <a:r>
              <a:rPr lang="en-GB" altLang="en-IT" sz="3200" b="1" i="1" dirty="0">
                <a:solidFill>
                  <a:srgbClr val="FF0000"/>
                </a:solidFill>
              </a:rPr>
              <a:t>gatekeeper</a:t>
            </a:r>
            <a:endParaRPr lang="en-AU" altLang="it-IT" sz="32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A67D3519-D335-CB10-CF59-DF0A92285654}"/>
              </a:ext>
            </a:extLst>
          </p:cNvPr>
          <p:cNvPicPr>
            <a:picLocks noChangeAspect="1"/>
          </p:cNvPicPr>
          <p:nvPr/>
        </p:nvPicPr>
        <p:blipFill>
          <a:blip r:embed="rId2"/>
          <a:srcRect l="2964" r="54786"/>
          <a:stretch/>
        </p:blipFill>
        <p:spPr>
          <a:xfrm>
            <a:off x="-1" y="10"/>
            <a:ext cx="5151179" cy="6857990"/>
          </a:xfrm>
          <a:prstGeom prst="rect">
            <a:avLst/>
          </a:prstGeom>
        </p:spPr>
      </p:pic>
      <p:cxnSp>
        <p:nvCxnSpPr>
          <p:cNvPr id="52232" name="Straight Connector 5223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227" name="Rectangle 3">
            <a:extLst>
              <a:ext uri="{FF2B5EF4-FFF2-40B4-BE49-F238E27FC236}">
                <a16:creationId xmlns:a16="http://schemas.microsoft.com/office/drawing/2014/main" id="{16309DDF-4D58-09FC-64B4-99A30C0AC1CA}"/>
              </a:ext>
            </a:extLst>
          </p:cNvPr>
          <p:cNvSpPr>
            <a:spLocks noGrp="1" noChangeArrowheads="1"/>
          </p:cNvSpPr>
          <p:nvPr>
            <p:ph type="body" idx="1"/>
          </p:nvPr>
        </p:nvSpPr>
        <p:spPr>
          <a:xfrm>
            <a:off x="5868556" y="1735497"/>
            <a:ext cx="5981322" cy="4497349"/>
          </a:xfrm>
        </p:spPr>
        <p:txBody>
          <a:bodyPr>
            <a:normAutofit/>
          </a:bodyPr>
          <a:lstStyle/>
          <a:p>
            <a:r>
              <a:rPr lang="it-IT" altLang="en-IT" sz="2000" u="sng" dirty="0"/>
              <a:t>Il secondo </a:t>
            </a:r>
            <a:r>
              <a:rPr lang="it-IT" altLang="en-IT" sz="2000" dirty="0"/>
              <a:t>tipo comprende le cosiddette </a:t>
            </a:r>
            <a:r>
              <a:rPr lang="it-IT" altLang="en-IT" sz="2000" b="1" dirty="0"/>
              <a:t>pratiche di vendita abbinata</a:t>
            </a:r>
            <a:r>
              <a:rPr lang="it-IT" altLang="en-IT" sz="2000" dirty="0"/>
              <a:t>, che possono includere il divieto per il </a:t>
            </a:r>
            <a:r>
              <a:rPr lang="it-IT" altLang="en-IT" sz="2000" i="1" dirty="0" err="1"/>
              <a:t>gatekeeper</a:t>
            </a:r>
            <a:r>
              <a:rPr lang="it-IT" altLang="en-IT" sz="2000" i="1" dirty="0"/>
              <a:t> </a:t>
            </a:r>
            <a:r>
              <a:rPr lang="it-IT" altLang="en-IT" sz="2000" dirty="0"/>
              <a:t>di obbligare gli operatori commerciali a utilizzare un servizio o un identificatore della piattaforma di base (pertanto, non è possibile discriminare tali operatori commerciali sulla base del fatto che utilizzino o meno un servizio specifico o la logistica dell'impresa dominante) o di obbligare gli operatori commerciali o gli utenti finali a registrarsi o a utilizzare un altro servizio del </a:t>
            </a:r>
            <a:r>
              <a:rPr lang="it-IT" altLang="en-IT" sz="2000" i="1" dirty="0" err="1"/>
              <a:t>gatekeeper</a:t>
            </a:r>
            <a:r>
              <a:rPr lang="it-IT" altLang="en-IT" sz="2000" dirty="0"/>
              <a:t>, come prerequisito per essere presenti sulla piattaforma di base.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B811DC9-2934-482B-1C50-BB3B95D8C97E}"/>
              </a:ext>
            </a:extLst>
          </p:cNvPr>
          <p:cNvSpPr>
            <a:spLocks noGrp="1" noChangeArrowheads="1"/>
          </p:cNvSpPr>
          <p:nvPr>
            <p:ph type="title"/>
          </p:nvPr>
        </p:nvSpPr>
        <p:spPr>
          <a:xfrm>
            <a:off x="5868557" y="121299"/>
            <a:ext cx="5444382" cy="681134"/>
          </a:xfrm>
        </p:spPr>
        <p:txBody>
          <a:bodyPr anchor="t">
            <a:normAutofit/>
          </a:bodyPr>
          <a:lstStyle/>
          <a:p>
            <a:pPr eaLnBrk="1" hangingPunct="1"/>
            <a:r>
              <a:rPr lang="en-GB" altLang="en-IT" sz="3200" b="1" dirty="0" err="1">
                <a:solidFill>
                  <a:srgbClr val="FF0000"/>
                </a:solidFill>
              </a:rPr>
              <a:t>Obblighi</a:t>
            </a:r>
            <a:r>
              <a:rPr lang="en-GB" altLang="en-IT" sz="3200" b="1" dirty="0">
                <a:solidFill>
                  <a:srgbClr val="FF0000"/>
                </a:solidFill>
              </a:rPr>
              <a:t> del </a:t>
            </a:r>
            <a:r>
              <a:rPr lang="en-GB" altLang="en-IT" sz="3200" b="1" i="1" dirty="0">
                <a:solidFill>
                  <a:srgbClr val="FF0000"/>
                </a:solidFill>
              </a:rPr>
              <a:t>gatekeeper</a:t>
            </a:r>
            <a:endParaRPr lang="en-AU" altLang="it-IT" sz="3200" b="1" i="1" dirty="0">
              <a:solidFill>
                <a:srgbClr val="FF0000"/>
              </a:solidFill>
            </a:endParaRPr>
          </a:p>
        </p:txBody>
      </p:sp>
      <p:pic>
        <p:nvPicPr>
          <p:cNvPr id="2" name="Picture 1" descr="A white and red circular object with a sphere&#10;&#10;Description automatically generated">
            <a:extLst>
              <a:ext uri="{FF2B5EF4-FFF2-40B4-BE49-F238E27FC236}">
                <a16:creationId xmlns:a16="http://schemas.microsoft.com/office/drawing/2014/main" id="{8F14CE32-BF91-7A37-DB63-DB4B4F282973}"/>
              </a:ext>
            </a:extLst>
          </p:cNvPr>
          <p:cNvPicPr>
            <a:picLocks noChangeAspect="1"/>
          </p:cNvPicPr>
          <p:nvPr/>
        </p:nvPicPr>
        <p:blipFill>
          <a:blip r:embed="rId2"/>
          <a:srcRect l="2964" r="54786"/>
          <a:stretch/>
        </p:blipFill>
        <p:spPr>
          <a:xfrm>
            <a:off x="-1" y="10"/>
            <a:ext cx="5151179" cy="6857990"/>
          </a:xfrm>
          <a:prstGeom prst="rect">
            <a:avLst/>
          </a:prstGeom>
        </p:spPr>
      </p:pic>
      <p:cxnSp>
        <p:nvCxnSpPr>
          <p:cNvPr id="53256" name="Straight Connector 5325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251" name="Rectangle 3">
            <a:extLst>
              <a:ext uri="{FF2B5EF4-FFF2-40B4-BE49-F238E27FC236}">
                <a16:creationId xmlns:a16="http://schemas.microsoft.com/office/drawing/2014/main" id="{601F20F7-0452-2DDD-5203-27E2FD46B4C7}"/>
              </a:ext>
            </a:extLst>
          </p:cNvPr>
          <p:cNvSpPr>
            <a:spLocks noGrp="1" noChangeArrowheads="1"/>
          </p:cNvSpPr>
          <p:nvPr>
            <p:ph type="body" idx="1"/>
          </p:nvPr>
        </p:nvSpPr>
        <p:spPr>
          <a:xfrm>
            <a:off x="5868556" y="1306286"/>
            <a:ext cx="6139942" cy="4836097"/>
          </a:xfrm>
        </p:spPr>
        <p:txBody>
          <a:bodyPr>
            <a:noAutofit/>
          </a:bodyPr>
          <a:lstStyle/>
          <a:p>
            <a:pPr algn="just"/>
            <a:r>
              <a:rPr lang="it-IT" altLang="en-IT" sz="2200" b="1" dirty="0"/>
              <a:t>L'articolo 6 </a:t>
            </a:r>
            <a:r>
              <a:rPr lang="it-IT" altLang="en-IT" sz="2200" dirty="0"/>
              <a:t>della DMA stabilisce poi alcuni obblighi aggiuntivi, che possono essere ulteriormente specificati dalla Commissione. </a:t>
            </a:r>
          </a:p>
          <a:p>
            <a:pPr algn="just"/>
            <a:r>
              <a:rPr lang="it-IT" altLang="en-IT" sz="2200" b="1" dirty="0"/>
              <a:t>condotte escludenti</a:t>
            </a:r>
            <a:r>
              <a:rPr lang="it-IT" altLang="en-IT" sz="2200" dirty="0"/>
              <a:t>. </a:t>
            </a:r>
          </a:p>
          <a:p>
            <a:pPr algn="just"/>
            <a:r>
              <a:rPr lang="it-IT" altLang="en-IT" sz="2200" dirty="0"/>
              <a:t>Tra questi, assume una certa rilevanza l'obbligo del </a:t>
            </a:r>
            <a:r>
              <a:rPr lang="it-IT" altLang="en-IT" sz="2200" i="1" dirty="0" err="1"/>
              <a:t>gatekeeper</a:t>
            </a:r>
            <a:r>
              <a:rPr lang="it-IT" altLang="en-IT" sz="2200" i="1" dirty="0"/>
              <a:t> </a:t>
            </a:r>
            <a:r>
              <a:rPr lang="it-IT" altLang="en-IT" sz="2200" dirty="0"/>
              <a:t>di astenersi dall'utilizzare, in concorrenza con gli operatori commerciali che hanno accesso alla stessa piattaforma, dati non accessibili al pubblico generati attraverso l'attività dei suddetti utenti commerciali (c.d. </a:t>
            </a:r>
            <a:r>
              <a:rPr lang="it-IT" altLang="en-IT" sz="2200" i="1" dirty="0"/>
              <a:t>data</a:t>
            </a:r>
            <a:r>
              <a:rPr lang="it-IT" altLang="en-IT" sz="2200" dirty="0"/>
              <a:t> grabbing); di astenersi dal garantire un trattamento più favorevole in termini di posizionamento ai servizi e prodotti offerti dalla stessa piattaforma rispetto ad analoghi servizi o prodotti offerti da terzi.</a:t>
            </a:r>
            <a:endParaRPr lang="it-IT" altLang="en-IT" sz="2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1BFEB7-474D-39E1-E6AD-040CCC7BCD8A}"/>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7FA4585B-A848-0875-53CF-41897F76A8F2}"/>
              </a:ext>
            </a:extLst>
          </p:cNvPr>
          <p:cNvSpPr>
            <a:spLocks noGrp="1" noChangeArrowheads="1"/>
          </p:cNvSpPr>
          <p:nvPr>
            <p:ph type="title"/>
          </p:nvPr>
        </p:nvSpPr>
        <p:spPr>
          <a:xfrm>
            <a:off x="5868557" y="871146"/>
            <a:ext cx="5444382" cy="1669360"/>
          </a:xfrm>
        </p:spPr>
        <p:txBody>
          <a:bodyPr anchor="t">
            <a:normAutofit/>
          </a:bodyPr>
          <a:lstStyle/>
          <a:p>
            <a:pPr algn="just" eaLnBrk="1" hangingPunct="1"/>
            <a:r>
              <a:rPr lang="it-IT" altLang="it-IT" sz="3200" b="1" dirty="0">
                <a:solidFill>
                  <a:srgbClr val="FF0000"/>
                </a:solidFill>
              </a:rPr>
              <a:t>Pilastro 2: Creare un ambiente favorevole e condizioni di parità per le reti digitali</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9E45FBBF-D9C8-7AA3-D2E5-93D945CB4010}"/>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26CAA1EF-DCA3-9F00-FB3F-26A36AFCC0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E56142E7-927F-1AD4-55D6-D88A79A1F107}"/>
              </a:ext>
            </a:extLst>
          </p:cNvPr>
          <p:cNvSpPr>
            <a:spLocks noGrp="1" noChangeArrowheads="1"/>
          </p:cNvSpPr>
          <p:nvPr>
            <p:ph type="body" idx="1"/>
          </p:nvPr>
        </p:nvSpPr>
        <p:spPr>
          <a:xfrm>
            <a:off x="5971697" y="2864498"/>
            <a:ext cx="5341242" cy="3277885"/>
          </a:xfrm>
        </p:spPr>
        <p:txBody>
          <a:bodyPr>
            <a:normAutofit/>
          </a:bodyPr>
          <a:lstStyle/>
          <a:p>
            <a:r>
              <a:rPr lang="it-IT" altLang="it-IT" b="1" dirty="0"/>
              <a:t>12 - Trattamento dei dati personali</a:t>
            </a:r>
            <a:br>
              <a:rPr lang="it-IT" altLang="it-IT" dirty="0"/>
            </a:br>
            <a:r>
              <a:rPr lang="it-IT" altLang="it-IT" dirty="0"/>
              <a:t>Con le nuove norme UE sulla protezione dei dati, che dovrebbero essere adottate entro la fine del 2015, la Commissione rivedrà la direttiva e-privacy - GDPR: reg. 2016/679</a:t>
            </a:r>
          </a:p>
          <a:p>
            <a:pPr eaLnBrk="1" hangingPunct="1">
              <a:buFontTx/>
              <a:buNone/>
            </a:pPr>
            <a:endParaRPr lang="it-IT" altLang="it-IT" sz="2000" b="1" dirty="0"/>
          </a:p>
        </p:txBody>
      </p:sp>
    </p:spTree>
    <p:extLst>
      <p:ext uri="{BB962C8B-B14F-4D97-AF65-F5344CB8AC3E}">
        <p14:creationId xmlns:p14="http://schemas.microsoft.com/office/powerpoint/2010/main" val="1863198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6C4DCA3-2790-B7BE-0E4E-C62B09A41332}"/>
              </a:ext>
            </a:extLst>
          </p:cNvPr>
          <p:cNvSpPr>
            <a:spLocks noGrp="1" noChangeArrowheads="1"/>
          </p:cNvSpPr>
          <p:nvPr>
            <p:ph type="title"/>
          </p:nvPr>
        </p:nvSpPr>
        <p:spPr>
          <a:xfrm>
            <a:off x="5868557" y="186612"/>
            <a:ext cx="5444382" cy="615815"/>
          </a:xfrm>
        </p:spPr>
        <p:txBody>
          <a:bodyPr anchor="t">
            <a:normAutofit/>
          </a:bodyPr>
          <a:lstStyle/>
          <a:p>
            <a:pPr eaLnBrk="1" hangingPunct="1"/>
            <a:r>
              <a:rPr lang="en-GB" altLang="en-IT" sz="3200" b="1" dirty="0">
                <a:solidFill>
                  <a:srgbClr val="FF0000"/>
                </a:solidFill>
              </a:rPr>
              <a:t>Rapporto con </a:t>
            </a:r>
            <a:r>
              <a:rPr lang="en-GB" altLang="en-IT" sz="3200" b="1" dirty="0" err="1">
                <a:solidFill>
                  <a:srgbClr val="FF0000"/>
                </a:solidFill>
              </a:rPr>
              <a:t>norme</a:t>
            </a:r>
            <a:r>
              <a:rPr lang="en-GB" altLang="en-IT" sz="3200" b="1" dirty="0">
                <a:solidFill>
                  <a:srgbClr val="FF0000"/>
                </a:solidFill>
              </a:rPr>
              <a:t> antitrust</a:t>
            </a:r>
            <a:endParaRPr lang="en-AU" altLang="it-IT" sz="3200" b="1" i="1" dirty="0">
              <a:solidFill>
                <a:srgbClr val="FF0000"/>
              </a:solidFill>
            </a:endParaRPr>
          </a:p>
        </p:txBody>
      </p:sp>
      <p:pic>
        <p:nvPicPr>
          <p:cNvPr id="3" name="Picture 2" descr="A white and red circular object with a sphere&#10;&#10;Description automatically generated">
            <a:extLst>
              <a:ext uri="{FF2B5EF4-FFF2-40B4-BE49-F238E27FC236}">
                <a16:creationId xmlns:a16="http://schemas.microsoft.com/office/drawing/2014/main" id="{741235F3-3D3A-1451-41C1-E269965F8DB7}"/>
              </a:ext>
            </a:extLst>
          </p:cNvPr>
          <p:cNvPicPr>
            <a:picLocks noChangeAspect="1"/>
          </p:cNvPicPr>
          <p:nvPr/>
        </p:nvPicPr>
        <p:blipFill>
          <a:blip r:embed="rId2"/>
          <a:srcRect l="2964" r="54786"/>
          <a:stretch/>
        </p:blipFill>
        <p:spPr>
          <a:xfrm>
            <a:off x="0" y="10"/>
            <a:ext cx="3797560" cy="6857990"/>
          </a:xfrm>
          <a:prstGeom prst="rect">
            <a:avLst/>
          </a:prstGeom>
        </p:spPr>
      </p:pic>
      <p:cxnSp>
        <p:nvCxnSpPr>
          <p:cNvPr id="54280" name="Straight Connector 5427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275" name="Rectangle 3">
            <a:extLst>
              <a:ext uri="{FF2B5EF4-FFF2-40B4-BE49-F238E27FC236}">
                <a16:creationId xmlns:a16="http://schemas.microsoft.com/office/drawing/2014/main" id="{82D01AAB-5CBB-BA07-D428-1AE69814F555}"/>
              </a:ext>
            </a:extLst>
          </p:cNvPr>
          <p:cNvSpPr>
            <a:spLocks noGrp="1" noChangeArrowheads="1"/>
          </p:cNvSpPr>
          <p:nvPr>
            <p:ph type="body" idx="1"/>
          </p:nvPr>
        </p:nvSpPr>
        <p:spPr>
          <a:xfrm>
            <a:off x="4376057" y="939866"/>
            <a:ext cx="7815943" cy="5918134"/>
          </a:xfrm>
        </p:spPr>
        <p:txBody>
          <a:bodyPr>
            <a:noAutofit/>
          </a:bodyPr>
          <a:lstStyle/>
          <a:p>
            <a:r>
              <a:rPr lang="en-GB" altLang="en-IT" sz="2000" dirty="0"/>
              <a:t>La funzione delle norme </a:t>
            </a:r>
            <a:r>
              <a:rPr lang="en-GB" altLang="en-IT" sz="2000" b="1" dirty="0"/>
              <a:t>antitrust</a:t>
            </a:r>
            <a:r>
              <a:rPr lang="en-GB" altLang="en-IT" sz="2000" dirty="0"/>
              <a:t> è essenzialmente quella di</a:t>
            </a:r>
            <a:r>
              <a:rPr lang="en-GB" altLang="en-IT" sz="2000" b="1" dirty="0"/>
              <a:t> contenere il potere di mercato</a:t>
            </a:r>
            <a:r>
              <a:rPr lang="en-GB" altLang="en-IT" sz="2000" dirty="0"/>
              <a:t>, per evitare che alcune imprese acquisiscano un ruolo eccessivamente preponderante e, in un certo senso, </a:t>
            </a:r>
            <a:r>
              <a:rPr lang="en-GB" altLang="en-IT" sz="2000" dirty="0" err="1"/>
              <a:t>stabiliscano</a:t>
            </a:r>
            <a:r>
              <a:rPr lang="en-GB" altLang="en-IT" sz="2000" dirty="0"/>
              <a:t> autonomamente le regole di accesso a un determinato mercato digitale.</a:t>
            </a:r>
            <a:endParaRPr lang="it-IT" altLang="en-IT" sz="2000" dirty="0"/>
          </a:p>
          <a:p>
            <a:r>
              <a:rPr lang="en-GB" altLang="en-IT" sz="2000" dirty="0"/>
              <a:t>La DMA mira invece a creare </a:t>
            </a:r>
            <a:r>
              <a:rPr lang="en-GB" altLang="en-IT" sz="2000" b="1" dirty="0"/>
              <a:t>mercati equi e contendibili</a:t>
            </a:r>
            <a:r>
              <a:rPr lang="en-GB" altLang="en-IT" sz="2000" dirty="0"/>
              <a:t>: </a:t>
            </a:r>
            <a:r>
              <a:rPr lang="en-GB" altLang="en-IT" sz="2000" dirty="0" err="1"/>
              <a:t>mira</a:t>
            </a:r>
            <a:r>
              <a:rPr lang="en-GB" altLang="en-IT" sz="2000" dirty="0"/>
              <a:t> a consentire anche alle piccole e medie imprese di partecipare all'economia digitale, senza essere schiacciate dal potere dei giganti. </a:t>
            </a:r>
          </a:p>
          <a:p>
            <a:r>
              <a:rPr lang="en-GB" altLang="en-IT" sz="2000" b="1" dirty="0"/>
              <a:t>Considerando 11 del DMA</a:t>
            </a:r>
            <a:r>
              <a:rPr lang="en-GB" altLang="en-IT" sz="2000" dirty="0"/>
              <a:t>, secondo cui: “</a:t>
            </a:r>
            <a:r>
              <a:rPr lang="en-GB" altLang="en-IT" sz="2000" i="1" dirty="0" err="1"/>
              <a:t>Gli</a:t>
            </a:r>
            <a:r>
              <a:rPr lang="en-GB" altLang="en-IT" sz="2000" i="1" dirty="0"/>
              <a:t> articoli 101 e 102 del TFUE e le corrispondenti norme nazionali sulla concorrenza in materia di comportamenti anticoncorrenziali unilaterali e multilaterali (...) hanno come obiettivo la tutela di una concorrenza non falsata sul mercato. Il presente regolamento persegue </a:t>
            </a:r>
            <a:r>
              <a:rPr lang="en-GB" altLang="en-IT" sz="2000" i="1" u="sng" dirty="0"/>
              <a:t>un obiettivo complementare ma diverso</a:t>
            </a:r>
            <a:r>
              <a:rPr lang="en-GB" altLang="en-IT" sz="2000" i="1" dirty="0"/>
              <a:t>... e tale obiettivo è quello di garantire che i mercati in cui sono presenti gatekeeper siano e rimangano equi e </a:t>
            </a:r>
            <a:r>
              <a:rPr lang="en-GB" altLang="en-IT" sz="2000" i="1" dirty="0" err="1"/>
              <a:t>contendibili</a:t>
            </a:r>
            <a:r>
              <a:rPr lang="en-GB" altLang="en-IT" sz="2000" dirty="0"/>
              <a:t>".</a:t>
            </a:r>
          </a:p>
          <a:p>
            <a:r>
              <a:rPr lang="en-GB" altLang="en-IT" sz="2000" dirty="0"/>
              <a:t>Art. 1, paragrafo 6, del DMA specifica che: "</a:t>
            </a:r>
            <a:r>
              <a:rPr lang="en-GB" altLang="en-IT" sz="2000" b="1" i="1" dirty="0"/>
              <a:t>Il presente regolamento non pregiudica l'applicazione degli articoli 101 e 102 del TFUE</a:t>
            </a:r>
            <a:r>
              <a:rPr lang="en-GB" altLang="en-IT" sz="2000" dirty="0"/>
              <a:t>".</a:t>
            </a:r>
            <a:endParaRPr lang="it-IT" altLang="en-IT" sz="2000" dirty="0"/>
          </a:p>
          <a:p>
            <a:r>
              <a:rPr lang="en-GB" altLang="en-IT" sz="2000" dirty="0"/>
              <a:t>In sintesi, il rapporto tra la DMA e le norme sulla concorrenza è di </a:t>
            </a:r>
            <a:r>
              <a:rPr lang="en-GB" altLang="en-IT" sz="2000" b="1" dirty="0"/>
              <a:t>complementarità</a:t>
            </a:r>
            <a:r>
              <a:rPr lang="en-GB" altLang="en-IT" sz="2000" dirty="0"/>
              <a:t>, ma non di sovrapposizione.</a:t>
            </a:r>
            <a:endParaRPr lang="it-IT" altLang="en-IT" sz="20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1514" y="18287"/>
            <a:ext cx="12191979" cy="6838199"/>
          </a:xfrm>
          <a:prstGeom prst="rect">
            <a:avLst/>
          </a:prstGeom>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216816" y="603316"/>
            <a:ext cx="5879184" cy="1828800"/>
          </a:xfrm>
          <a:solidFill>
            <a:schemeClr val="bg1"/>
          </a:solidFill>
        </p:spPr>
        <p:txBody>
          <a:bodyPr vert="horz" lIns="91440" tIns="45720" rIns="91440" bIns="45720" rtlCol="0" anchor="b">
            <a:normAutofit/>
          </a:bodyPr>
          <a:lstStyle/>
          <a:p>
            <a:pPr algn="just">
              <a:lnSpc>
                <a:spcPct val="90000"/>
              </a:lnSpc>
            </a:pPr>
            <a:r>
              <a:rPr lang="it-IT" sz="3200" b="1" dirty="0">
                <a:solidFill>
                  <a:schemeClr val="accent1"/>
                </a:solidFill>
              </a:rPr>
              <a:t>Perché </a:t>
            </a:r>
            <a:r>
              <a:rPr lang="it-IT" b="1" dirty="0">
                <a:solidFill>
                  <a:schemeClr val="accent1"/>
                </a:solidFill>
              </a:rPr>
              <a:t>l’UE ha deciso di occuparsi </a:t>
            </a:r>
            <a:r>
              <a:rPr lang="it-IT" sz="3200" b="1" dirty="0">
                <a:solidFill>
                  <a:schemeClr val="accent1"/>
                </a:solidFill>
              </a:rPr>
              <a:t>di intelligenza artificiale?</a:t>
            </a:r>
            <a:br>
              <a:rPr lang="it-IT" sz="3200" b="1" dirty="0">
                <a:solidFill>
                  <a:schemeClr val="accent1"/>
                </a:solidFill>
              </a:rPr>
            </a:br>
            <a:endParaRPr lang="en-US" sz="32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sz="half" idx="2"/>
          </p:nvPr>
        </p:nvSpPr>
        <p:spPr>
          <a:xfrm>
            <a:off x="839710" y="2620652"/>
            <a:ext cx="11004627" cy="4219061"/>
          </a:xfrm>
          <a:solidFill>
            <a:schemeClr val="accent1"/>
          </a:solidFill>
        </p:spPr>
        <p:txBody>
          <a:bodyPr vert="horz" lIns="91440" tIns="45720" rIns="91440" bIns="45720" rtlCol="0">
            <a:normAutofit fontScale="32500" lnSpcReduction="20000"/>
          </a:bodyPr>
          <a:lstStyle/>
          <a:p>
            <a:pPr marL="285750" indent="-285750" algn="just">
              <a:buFontTx/>
              <a:buChar char="-"/>
            </a:pPr>
            <a:endParaRPr lang="it-IT" sz="5900" dirty="0"/>
          </a:p>
          <a:p>
            <a:pPr marL="285750" indent="-285750" algn="just">
              <a:buFontTx/>
              <a:buChar char="-"/>
            </a:pPr>
            <a:r>
              <a:rPr lang="it-IT" sz="8800" dirty="0"/>
              <a:t>Pandemia globale Covid-19 </a:t>
            </a:r>
          </a:p>
          <a:p>
            <a:pPr marL="285750" indent="-285750" algn="just">
              <a:buFontTx/>
              <a:buChar char="-"/>
            </a:pPr>
            <a:r>
              <a:rPr lang="it-IT" sz="8800" dirty="0"/>
              <a:t>Grave crisi economica: imponenti e costosi interventi di politica economica</a:t>
            </a:r>
          </a:p>
          <a:p>
            <a:pPr marL="285750" indent="-285750" algn="just">
              <a:buFontTx/>
              <a:buChar char="-"/>
            </a:pPr>
            <a:r>
              <a:rPr lang="it-IT" sz="8800" dirty="0"/>
              <a:t>Forte spinta verso la digitalizzazione </a:t>
            </a:r>
          </a:p>
          <a:p>
            <a:pPr marL="285750" indent="-285750" algn="just">
              <a:buFontTx/>
              <a:buChar char="-"/>
            </a:pPr>
            <a:r>
              <a:rPr lang="it-IT" sz="8800" dirty="0"/>
              <a:t>Massiccio ricorso al «lavoro agile» </a:t>
            </a:r>
          </a:p>
          <a:p>
            <a:pPr marL="285750" indent="-285750" algn="just">
              <a:buFontTx/>
              <a:buChar char="-"/>
            </a:pPr>
            <a:r>
              <a:rPr lang="it-IT" sz="8800" dirty="0"/>
              <a:t>Cambiamenti climatici </a:t>
            </a:r>
          </a:p>
          <a:p>
            <a:pPr marL="285750" indent="-285750" algn="just">
              <a:buFontTx/>
              <a:buChar char="-"/>
            </a:pPr>
            <a:r>
              <a:rPr lang="it-IT" sz="8800" dirty="0"/>
              <a:t>Volano delle economie moderne</a:t>
            </a:r>
          </a:p>
          <a:p>
            <a:pPr marL="285750" indent="-285750" algn="just">
              <a:buFontTx/>
              <a:buChar char="-"/>
            </a:pPr>
            <a:r>
              <a:rPr lang="it-IT" sz="8800" dirty="0"/>
              <a:t>Creare un ambiente favorevole allo sviluppo dell’IA anche nell’UE</a:t>
            </a:r>
          </a:p>
          <a:p>
            <a:pPr algn="just"/>
            <a:endParaRPr lang="it-IT" sz="3400" dirty="0"/>
          </a:p>
          <a:p>
            <a:pPr algn="just"/>
            <a:r>
              <a:rPr lang="it-IT" sz="3400" dirty="0"/>
              <a:t> </a:t>
            </a:r>
            <a:endParaRPr lang="en-US" sz="2000" dirty="0"/>
          </a:p>
        </p:txBody>
      </p:sp>
    </p:spTree>
    <p:extLst>
      <p:ext uri="{BB962C8B-B14F-4D97-AF65-F5344CB8AC3E}">
        <p14:creationId xmlns:p14="http://schemas.microsoft.com/office/powerpoint/2010/main" val="2866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1514" y="0"/>
            <a:ext cx="12191979" cy="6857990"/>
          </a:xfrm>
          <a:prstGeom prst="rect">
            <a:avLst/>
          </a:prstGeom>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75861" y="923171"/>
            <a:ext cx="10506456" cy="821654"/>
          </a:xfrm>
          <a:solidFill>
            <a:schemeClr val="bg1"/>
          </a:solidFill>
          <a:ln>
            <a:solidFill>
              <a:schemeClr val="tx1"/>
            </a:solidFill>
          </a:ln>
        </p:spPr>
        <p:txBody>
          <a:bodyPr vert="horz" lIns="91440" tIns="45720" rIns="91440" bIns="45720" rtlCol="0" anchor="b">
            <a:normAutofit/>
          </a:bodyPr>
          <a:lstStyle/>
          <a:p>
            <a:pPr algn="just">
              <a:lnSpc>
                <a:spcPct val="90000"/>
              </a:lnSpc>
            </a:pPr>
            <a:r>
              <a:rPr lang="en-US" sz="3600" b="1" dirty="0">
                <a:solidFill>
                  <a:schemeClr val="accent1"/>
                </a:solidFill>
              </a:rPr>
              <a:t>AI ACT - roadmap</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sz="half" idx="2"/>
          </p:nvPr>
        </p:nvSpPr>
        <p:spPr>
          <a:xfrm>
            <a:off x="675861" y="2014330"/>
            <a:ext cx="7991061" cy="4490699"/>
          </a:xfrm>
          <a:solidFill>
            <a:schemeClr val="tx1"/>
          </a:solidFill>
        </p:spPr>
        <p:txBody>
          <a:bodyPr vert="horz" lIns="91440" tIns="45720" rIns="91440" bIns="45720" rtlCol="0">
            <a:normAutofit/>
          </a:bodyPr>
          <a:lstStyle/>
          <a:p>
            <a:pPr algn="just"/>
            <a:endParaRPr lang="it-IT" dirty="0">
              <a:solidFill>
                <a:schemeClr val="tx2"/>
              </a:solidFill>
            </a:endParaRPr>
          </a:p>
          <a:p>
            <a:pPr algn="just"/>
            <a:r>
              <a:rPr lang="it-IT" sz="2300" b="1" dirty="0">
                <a:solidFill>
                  <a:schemeClr val="accent1"/>
                </a:solidFill>
              </a:rPr>
              <a:t>21 aprile 2021 – Proposta della CE</a:t>
            </a:r>
          </a:p>
          <a:p>
            <a:pPr algn="just"/>
            <a:r>
              <a:rPr lang="it-IT" sz="2300" dirty="0">
                <a:solidFill>
                  <a:schemeClr val="bg1"/>
                </a:solidFill>
              </a:rPr>
              <a:t>(Acquisizione dei pareri: CESE; BCE; COR)</a:t>
            </a:r>
          </a:p>
          <a:p>
            <a:pPr algn="just"/>
            <a:r>
              <a:rPr lang="it-IT" sz="2300" dirty="0">
                <a:solidFill>
                  <a:schemeClr val="bg1"/>
                </a:solidFill>
              </a:rPr>
              <a:t>14 giugno 2023 – Emendamenti proposti dal PE</a:t>
            </a:r>
          </a:p>
          <a:p>
            <a:pPr algn="just"/>
            <a:r>
              <a:rPr lang="it-IT" sz="2300" dirty="0">
                <a:solidFill>
                  <a:schemeClr val="bg1"/>
                </a:solidFill>
              </a:rPr>
              <a:t>2 febbraio 2024 – Approvazione del COREPER </a:t>
            </a:r>
          </a:p>
          <a:p>
            <a:pPr algn="just"/>
            <a:r>
              <a:rPr lang="it-IT" sz="2300" dirty="0">
                <a:solidFill>
                  <a:schemeClr val="bg1"/>
                </a:solidFill>
              </a:rPr>
              <a:t>13 marzo 2024 - via libera da parte del PE </a:t>
            </a:r>
          </a:p>
          <a:p>
            <a:pPr algn="just"/>
            <a:r>
              <a:rPr lang="it-IT" sz="2300" dirty="0">
                <a:solidFill>
                  <a:schemeClr val="bg1"/>
                </a:solidFill>
              </a:rPr>
              <a:t>21 maggio 2024 - via libera da parte del Consiglio UE </a:t>
            </a:r>
          </a:p>
          <a:p>
            <a:pPr algn="just"/>
            <a:r>
              <a:rPr lang="it-IT" sz="2300" dirty="0">
                <a:solidFill>
                  <a:schemeClr val="bg1"/>
                </a:solidFill>
              </a:rPr>
              <a:t>Testo finale </a:t>
            </a:r>
            <a:r>
              <a:rPr lang="en-GB" sz="2300" dirty="0">
                <a:solidFill>
                  <a:schemeClr val="bg1"/>
                </a:solidFill>
              </a:rPr>
              <a:t>(180 </a:t>
            </a:r>
            <a:r>
              <a:rPr lang="en-GB" sz="2300" dirty="0" err="1">
                <a:solidFill>
                  <a:schemeClr val="bg1"/>
                </a:solidFill>
              </a:rPr>
              <a:t>Considerando</a:t>
            </a:r>
            <a:r>
              <a:rPr lang="en-GB" sz="2300" dirty="0">
                <a:solidFill>
                  <a:schemeClr val="bg1"/>
                </a:solidFill>
              </a:rPr>
              <a:t>, 113 </a:t>
            </a:r>
            <a:r>
              <a:rPr lang="en-GB" sz="2300" dirty="0" err="1">
                <a:solidFill>
                  <a:schemeClr val="bg1"/>
                </a:solidFill>
              </a:rPr>
              <a:t>Articoli</a:t>
            </a:r>
            <a:r>
              <a:rPr lang="en-GB" sz="2300" dirty="0">
                <a:solidFill>
                  <a:schemeClr val="bg1"/>
                </a:solidFill>
              </a:rPr>
              <a:t>, 13 </a:t>
            </a:r>
            <a:r>
              <a:rPr lang="en-GB" sz="2300" dirty="0" err="1">
                <a:solidFill>
                  <a:schemeClr val="bg1"/>
                </a:solidFill>
              </a:rPr>
              <a:t>Allegati</a:t>
            </a:r>
            <a:r>
              <a:rPr lang="en-GB" sz="2300" dirty="0">
                <a:solidFill>
                  <a:schemeClr val="bg1"/>
                </a:solidFill>
              </a:rPr>
              <a:t>)</a:t>
            </a:r>
            <a:endParaRPr lang="it-IT" sz="2300" dirty="0">
              <a:solidFill>
                <a:schemeClr val="bg1"/>
              </a:solidFill>
            </a:endParaRPr>
          </a:p>
          <a:p>
            <a:pPr algn="just"/>
            <a:r>
              <a:rPr lang="it-IT" sz="2300" b="1" dirty="0">
                <a:solidFill>
                  <a:schemeClr val="accent1"/>
                </a:solidFill>
              </a:rPr>
              <a:t>Reg. 2024/1689, che istituisce regole armonizzate sull’IA (GUUE, 12.7.2024)</a:t>
            </a:r>
            <a:endParaRPr lang="en-IT" sz="2300" b="1" dirty="0">
              <a:solidFill>
                <a:schemeClr val="accent1"/>
              </a:solidFill>
            </a:endParaRPr>
          </a:p>
          <a:p>
            <a:pPr algn="just"/>
            <a:endParaRPr lang="en-US" sz="2000" dirty="0"/>
          </a:p>
        </p:txBody>
      </p:sp>
    </p:spTree>
    <p:extLst>
      <p:ext uri="{BB962C8B-B14F-4D97-AF65-F5344CB8AC3E}">
        <p14:creationId xmlns:p14="http://schemas.microsoft.com/office/powerpoint/2010/main" val="21398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flipH="1">
            <a:off x="13737315" y="10"/>
            <a:ext cx="336494" cy="6857990"/>
          </a:xfrm>
          <a:prstGeom prst="rect">
            <a:avLst/>
          </a:prstGeom>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723732" y="526551"/>
            <a:ext cx="9488556" cy="966482"/>
          </a:xfrm>
          <a:solidFill>
            <a:schemeClr val="bg1"/>
          </a:solidFill>
        </p:spPr>
        <p:txBody>
          <a:bodyPr vert="horz" lIns="91440" tIns="45720" rIns="91440" bIns="45720" rtlCol="0" anchor="b">
            <a:normAutofit/>
          </a:bodyPr>
          <a:lstStyle/>
          <a:p>
            <a:pPr algn="just">
              <a:lnSpc>
                <a:spcPct val="90000"/>
              </a:lnSpc>
            </a:pPr>
            <a:r>
              <a:rPr lang="it-IT" sz="4000" b="1" dirty="0">
                <a:solidFill>
                  <a:schemeClr val="accent1"/>
                </a:solidFill>
              </a:rPr>
              <a:t>AI ACT – tra opportunità e criticità</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sz="half" idx="2"/>
          </p:nvPr>
        </p:nvSpPr>
        <p:spPr>
          <a:xfrm>
            <a:off x="614362" y="1714499"/>
            <a:ext cx="11229975" cy="4782409"/>
          </a:xfrm>
          <a:solidFill>
            <a:schemeClr val="bg1"/>
          </a:solidFill>
          <a:ln>
            <a:solidFill>
              <a:schemeClr val="tx1"/>
            </a:solidFill>
          </a:ln>
        </p:spPr>
        <p:txBody>
          <a:bodyPr vert="horz" lIns="91440" tIns="45720" rIns="91440" bIns="45720" rtlCol="0">
            <a:normAutofit lnSpcReduction="10000"/>
          </a:bodyPr>
          <a:lstStyle/>
          <a:p>
            <a:pPr algn="just"/>
            <a:endParaRPr lang="it-IT" dirty="0">
              <a:solidFill>
                <a:srgbClr val="00FFFF"/>
              </a:solidFill>
            </a:endParaRPr>
          </a:p>
          <a:p>
            <a:pPr algn="just"/>
            <a:r>
              <a:rPr lang="it-IT" sz="2800" dirty="0">
                <a:solidFill>
                  <a:schemeClr val="tx2"/>
                </a:solidFill>
              </a:rPr>
              <a:t>«L'adozione del regolamento sull'IA rappresenta una </a:t>
            </a:r>
            <a:r>
              <a:rPr lang="it-IT" sz="2800" b="1" dirty="0">
                <a:solidFill>
                  <a:schemeClr val="tx2"/>
                </a:solidFill>
              </a:rPr>
              <a:t>pietra miliare per l'Unione europea. </a:t>
            </a:r>
            <a:r>
              <a:rPr lang="it-IT" sz="2800" b="1" u="sng" dirty="0">
                <a:solidFill>
                  <a:schemeClr val="tx2"/>
                </a:solidFill>
              </a:rPr>
              <a:t>Questo atto legislativo storico, il primo del suo genere al mondo</a:t>
            </a:r>
            <a:r>
              <a:rPr lang="it-IT" sz="2800" dirty="0">
                <a:solidFill>
                  <a:schemeClr val="tx2"/>
                </a:solidFill>
              </a:rPr>
              <a:t>, affronta una sfida tecnologica globale che crea anche opportunità per le nostre società ed economie. Con il regolamento sull'IA l'Europa pone l'accento sull'importanza della </a:t>
            </a:r>
            <a:r>
              <a:rPr lang="it-IT" sz="2800" u="sng" dirty="0">
                <a:solidFill>
                  <a:schemeClr val="tx2"/>
                </a:solidFill>
              </a:rPr>
              <a:t>fiducia</a:t>
            </a:r>
            <a:r>
              <a:rPr lang="it-IT" sz="2800" dirty="0">
                <a:solidFill>
                  <a:schemeClr val="tx2"/>
                </a:solidFill>
              </a:rPr>
              <a:t>, della trasparenza e della responsabilità nell'utilizzo delle nuove tecnologie, insieme alla garanzia che questa tecnologia in rapida evoluzione possa prosperare e </a:t>
            </a:r>
            <a:r>
              <a:rPr lang="it-IT" sz="2800" b="1" u="sng" dirty="0">
                <a:solidFill>
                  <a:schemeClr val="tx2"/>
                </a:solidFill>
              </a:rPr>
              <a:t>stimolare l'innovazione europea</a:t>
            </a:r>
            <a:r>
              <a:rPr lang="it-IT" sz="2800" dirty="0">
                <a:solidFill>
                  <a:schemeClr val="tx2"/>
                </a:solidFill>
              </a:rPr>
              <a:t>». </a:t>
            </a:r>
            <a:r>
              <a:rPr lang="it-IT" sz="2800" b="1" dirty="0">
                <a:solidFill>
                  <a:schemeClr val="tx2"/>
                </a:solidFill>
              </a:rPr>
              <a:t>(…ma basta un atto normativo??)</a:t>
            </a:r>
          </a:p>
          <a:p>
            <a:pPr algn="just"/>
            <a:r>
              <a:rPr lang="it-IT" sz="2800" i="1" dirty="0">
                <a:solidFill>
                  <a:schemeClr val="tx2"/>
                </a:solidFill>
              </a:rPr>
              <a:t>Mathieu Michel, sottosegretario di Stato belga per la Digitalizzazione, incaricato della semplificazione amministrativa, della tutela della vita privata e dell'agenzia degli immobili dello Stato</a:t>
            </a:r>
          </a:p>
          <a:p>
            <a:pPr algn="just"/>
            <a:endParaRPr lang="it-IT" sz="3000" dirty="0">
              <a:solidFill>
                <a:schemeClr val="tx2"/>
              </a:solidFill>
            </a:endParaRPr>
          </a:p>
        </p:txBody>
      </p:sp>
    </p:spTree>
    <p:extLst>
      <p:ext uri="{BB962C8B-B14F-4D97-AF65-F5344CB8AC3E}">
        <p14:creationId xmlns:p14="http://schemas.microsoft.com/office/powerpoint/2010/main" val="41324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1514" y="10"/>
            <a:ext cx="12191979" cy="6857990"/>
          </a:xfrm>
          <a:prstGeom prst="rect">
            <a:avLst/>
          </a:prstGeom>
          <a:ln>
            <a:noFill/>
          </a:ln>
          <a:effectLst>
            <a:softEdge rad="112500"/>
          </a:effectLst>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457201" y="300039"/>
            <a:ext cx="7400924" cy="571499"/>
          </a:xfrm>
          <a:solidFill>
            <a:schemeClr val="bg1"/>
          </a:solidFill>
        </p:spPr>
        <p:txBody>
          <a:bodyPr vert="horz" lIns="91440" tIns="45720" rIns="91440" bIns="45720" rtlCol="0" anchor="b">
            <a:noAutofit/>
          </a:bodyPr>
          <a:lstStyle/>
          <a:p>
            <a:pPr algn="just">
              <a:lnSpc>
                <a:spcPct val="90000"/>
              </a:lnSpc>
            </a:pPr>
            <a:r>
              <a:rPr lang="it-IT" sz="4000" b="1" dirty="0">
                <a:solidFill>
                  <a:schemeClr val="accent1"/>
                </a:solidFill>
              </a:rPr>
              <a:t>Base giuridica</a:t>
            </a:r>
            <a:endParaRPr lang="en-US" sz="40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sz="half" idx="2"/>
          </p:nvPr>
        </p:nvSpPr>
        <p:spPr>
          <a:xfrm>
            <a:off x="457201" y="1446245"/>
            <a:ext cx="11444287" cy="5411745"/>
          </a:xfrm>
          <a:solidFill>
            <a:schemeClr val="bg1"/>
          </a:solidFill>
        </p:spPr>
        <p:txBody>
          <a:bodyPr vert="horz" lIns="91440" tIns="45720" rIns="91440" bIns="45720" rtlCol="0">
            <a:noAutofit/>
          </a:bodyPr>
          <a:lstStyle/>
          <a:p>
            <a:pPr algn="just"/>
            <a:r>
              <a:rPr lang="it-IT" sz="3200" b="1" dirty="0">
                <a:solidFill>
                  <a:schemeClr val="accent1"/>
                </a:solidFill>
              </a:rPr>
              <a:t>Articolo 114 TFUE </a:t>
            </a:r>
            <a:r>
              <a:rPr lang="it-IT" sz="3200" b="0" i="0" dirty="0">
                <a:solidFill>
                  <a:schemeClr val="accent1"/>
                </a:solidFill>
                <a:effectLst/>
              </a:rPr>
              <a:t>misure relative al ravvicinamento delle disposizioni legislative, regolamentari ed amministrative degli Stati membri che hanno per oggetto l’instaurazione ed il funzionamento del mercato interno».</a:t>
            </a:r>
          </a:p>
          <a:p>
            <a:pPr algn="just"/>
            <a:r>
              <a:rPr lang="it-IT" sz="3200" b="1" dirty="0">
                <a:solidFill>
                  <a:schemeClr val="accent1"/>
                </a:solidFill>
              </a:rPr>
              <a:t>Articolo 16 </a:t>
            </a:r>
            <a:r>
              <a:rPr lang="it-IT" sz="3200" dirty="0">
                <a:solidFill>
                  <a:schemeClr val="accent1"/>
                </a:solidFill>
              </a:rPr>
              <a:t>TFUE </a:t>
            </a:r>
            <a:r>
              <a:rPr lang="it-IT" sz="3200" b="0" i="0" dirty="0">
                <a:solidFill>
                  <a:schemeClr val="accent1"/>
                </a:solidFill>
                <a:effectLst/>
              </a:rPr>
              <a:t>garantisce il diritto di ogni persona alla protezione dei dati di carattere personale</a:t>
            </a:r>
          </a:p>
          <a:p>
            <a:pPr algn="just"/>
            <a:r>
              <a:rPr lang="it-IT" sz="3200" dirty="0">
                <a:solidFill>
                  <a:schemeClr val="accent1"/>
                </a:solidFill>
              </a:rPr>
              <a:t>Ma non sarebbe stato opportuno un riferimento anche all’</a:t>
            </a:r>
            <a:r>
              <a:rPr lang="it-IT" sz="3200" b="1" dirty="0">
                <a:solidFill>
                  <a:schemeClr val="accent1"/>
                </a:solidFill>
              </a:rPr>
              <a:t>art. 19 TFUE </a:t>
            </a:r>
            <a:r>
              <a:rPr lang="it-IT" sz="3200" dirty="0">
                <a:solidFill>
                  <a:schemeClr val="accent1"/>
                </a:solidFill>
              </a:rPr>
              <a:t>per fornire una base giuridica specifica alla parte relativa alla tutela degli altri diritti fondamentali? (…</a:t>
            </a:r>
            <a:r>
              <a:rPr lang="it-IT" sz="3200" u="sng" dirty="0">
                <a:solidFill>
                  <a:schemeClr val="accent1"/>
                </a:solidFill>
              </a:rPr>
              <a:t>artt. 2 e 6 TUE inidonei?</a:t>
            </a:r>
            <a:r>
              <a:rPr lang="it-IT" sz="3200" dirty="0">
                <a:solidFill>
                  <a:schemeClr val="accent1"/>
                </a:solidFill>
              </a:rPr>
              <a:t>)</a:t>
            </a:r>
          </a:p>
        </p:txBody>
      </p:sp>
    </p:spTree>
    <p:extLst>
      <p:ext uri="{BB962C8B-B14F-4D97-AF65-F5344CB8AC3E}">
        <p14:creationId xmlns:p14="http://schemas.microsoft.com/office/powerpoint/2010/main" val="26527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lum bright="70000" contrast="-70000"/>
            <a:extLst>
              <a:ext uri="{BEBA8EAE-BF5A-486C-A8C5-ECC9F3942E4B}">
                <a14:imgProps xmlns:a14="http://schemas.microsoft.com/office/drawing/2010/main">
                  <a14:imgLayer r:embed="rId3">
                    <a14:imgEffect>
                      <a14:saturation sat="84000"/>
                    </a14:imgEffect>
                  </a14:imgLayer>
                </a14:imgProps>
              </a:ext>
            </a:extLst>
          </a:blip>
          <a:srcRect t="18007" b="1636"/>
          <a:stretch/>
        </p:blipFill>
        <p:spPr>
          <a:xfrm>
            <a:off x="0" y="-271452"/>
            <a:ext cx="12191979" cy="71294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02611" y="271462"/>
            <a:ext cx="5783902" cy="475803"/>
          </a:xfrm>
        </p:spPr>
        <p:txBody>
          <a:bodyPr vert="horz" lIns="91440" tIns="45720" rIns="91440" bIns="45720" rtlCol="0" anchor="b">
            <a:noAutofit/>
          </a:bodyPr>
          <a:lstStyle/>
          <a:p>
            <a:pPr algn="ctr">
              <a:lnSpc>
                <a:spcPct val="90000"/>
              </a:lnSpc>
            </a:pPr>
            <a:r>
              <a:rPr lang="en-US" sz="3200" b="1" dirty="0">
                <a:solidFill>
                  <a:schemeClr val="accent1"/>
                </a:solidFill>
              </a:rPr>
              <a:t>Obiettivi</a:t>
            </a:r>
          </a:p>
        </p:txBody>
      </p:sp>
      <p:sp>
        <p:nvSpPr>
          <p:cNvPr id="8" name="Text Placeholder 7">
            <a:extLst>
              <a:ext uri="{FF2B5EF4-FFF2-40B4-BE49-F238E27FC236}">
                <a16:creationId xmlns:a16="http://schemas.microsoft.com/office/drawing/2014/main" id="{A4FCF71B-DEA2-3CB8-33D9-A501857C0CA3}"/>
              </a:ext>
            </a:extLst>
          </p:cNvPr>
          <p:cNvSpPr>
            <a:spLocks noGrp="1"/>
          </p:cNvSpPr>
          <p:nvPr>
            <p:ph type="body" idx="1"/>
          </p:nvPr>
        </p:nvSpPr>
        <p:spPr>
          <a:xfrm>
            <a:off x="602610" y="957263"/>
            <a:ext cx="10771405" cy="5340900"/>
          </a:xfrm>
          <a:solidFill>
            <a:schemeClr val="tx2"/>
          </a:solidFill>
        </p:spPr>
        <p:txBody>
          <a:bodyPr>
            <a:noAutofit/>
          </a:bodyPr>
          <a:lstStyle/>
          <a:p>
            <a:endParaRPr lang="en-GB" sz="1200" dirty="0">
              <a:solidFill>
                <a:schemeClr val="accent1"/>
              </a:solidFill>
            </a:endParaRPr>
          </a:p>
          <a:p>
            <a:endParaRPr lang="en-GB" sz="1200" dirty="0">
              <a:solidFill>
                <a:schemeClr val="accent1"/>
              </a:solidFill>
            </a:endParaRPr>
          </a:p>
          <a:p>
            <a:endParaRPr lang="en-GB" sz="1200" dirty="0">
              <a:solidFill>
                <a:schemeClr val="accent1"/>
              </a:solidFill>
            </a:endParaRPr>
          </a:p>
          <a:p>
            <a:endParaRPr lang="en-GB" sz="1200" dirty="0">
              <a:solidFill>
                <a:schemeClr val="accent1"/>
              </a:solidFill>
            </a:endParaRPr>
          </a:p>
          <a:p>
            <a:endParaRPr lang="en-GB" sz="1200" dirty="0">
              <a:solidFill>
                <a:schemeClr val="accent1"/>
              </a:solidFill>
            </a:endParaRPr>
          </a:p>
          <a:p>
            <a:pPr algn="just"/>
            <a:endParaRPr lang="en-GB" sz="1200" dirty="0">
              <a:solidFill>
                <a:schemeClr val="accent1"/>
              </a:solidFill>
            </a:endParaRPr>
          </a:p>
          <a:p>
            <a:pPr algn="just"/>
            <a:endParaRPr lang="en-GB" sz="1200" dirty="0">
              <a:solidFill>
                <a:schemeClr val="tx2"/>
              </a:solidFill>
            </a:endParaRPr>
          </a:p>
          <a:p>
            <a:pPr algn="just"/>
            <a:endParaRPr lang="en-GB" sz="1200" dirty="0">
              <a:solidFill>
                <a:schemeClr val="tx2"/>
              </a:solidFill>
            </a:endParaRPr>
          </a:p>
          <a:p>
            <a:pPr algn="just"/>
            <a:endParaRPr lang="en-GB" sz="1200" dirty="0">
              <a:solidFill>
                <a:schemeClr val="tx2"/>
              </a:solidFill>
            </a:endParaRPr>
          </a:p>
          <a:p>
            <a:pPr algn="just"/>
            <a:endParaRPr lang="en-GB" sz="1200" dirty="0">
              <a:solidFill>
                <a:schemeClr val="tx2"/>
              </a:solidFill>
            </a:endParaRPr>
          </a:p>
          <a:p>
            <a:pPr algn="just"/>
            <a:endParaRPr lang="en-GB" sz="1800" dirty="0">
              <a:solidFill>
                <a:schemeClr val="accent1"/>
              </a:solidFill>
            </a:endParaRPr>
          </a:p>
          <a:p>
            <a:pPr algn="just"/>
            <a:r>
              <a:rPr lang="it-IT" sz="2000" u="sng" dirty="0">
                <a:solidFill>
                  <a:schemeClr val="bg1"/>
                </a:solidFill>
              </a:rPr>
              <a:t>Considerando 1</a:t>
            </a:r>
            <a:r>
              <a:rPr lang="it-IT" sz="2000" dirty="0">
                <a:solidFill>
                  <a:schemeClr val="bg1"/>
                </a:solidFill>
              </a:rPr>
              <a:t> </a:t>
            </a:r>
            <a:endParaRPr lang="it-IT" sz="1800" dirty="0">
              <a:solidFill>
                <a:schemeClr val="bg1"/>
              </a:solidFill>
            </a:endParaRPr>
          </a:p>
          <a:p>
            <a:pPr algn="just"/>
            <a:r>
              <a:rPr lang="it-IT" sz="2400" cap="none" dirty="0">
                <a:solidFill>
                  <a:schemeClr val="bg1"/>
                </a:solidFill>
              </a:rPr>
              <a:t>Lo scopo del presente regolamento è </a:t>
            </a:r>
            <a:r>
              <a:rPr lang="it-IT" sz="2400" b="1" cap="none" dirty="0">
                <a:solidFill>
                  <a:schemeClr val="bg1"/>
                </a:solidFill>
              </a:rPr>
              <a:t>migliorare il funzionamento del mercato interno istituendo un quadro giuridico uniforme [</a:t>
            </a:r>
            <a:r>
              <a:rPr lang="it-IT" sz="2400" b="1" i="1" cap="none" dirty="0">
                <a:solidFill>
                  <a:schemeClr val="bg1"/>
                </a:solidFill>
              </a:rPr>
              <a:t>…</a:t>
            </a:r>
            <a:r>
              <a:rPr lang="it-IT" sz="2400" b="1" cap="none" dirty="0">
                <a:solidFill>
                  <a:schemeClr val="bg1"/>
                </a:solidFill>
              </a:rPr>
              <a:t>] in conformità dei </a:t>
            </a:r>
            <a:r>
              <a:rPr lang="it-IT" sz="2400" b="1" u="sng" cap="none" dirty="0">
                <a:solidFill>
                  <a:schemeClr val="bg1"/>
                </a:solidFill>
              </a:rPr>
              <a:t>valori</a:t>
            </a:r>
            <a:r>
              <a:rPr lang="it-IT" sz="2400" b="1" cap="none" dirty="0">
                <a:solidFill>
                  <a:schemeClr val="bg1"/>
                </a:solidFill>
              </a:rPr>
              <a:t> dell’Unione</a:t>
            </a:r>
            <a:r>
              <a:rPr lang="it-IT" sz="2400" cap="none" dirty="0">
                <a:solidFill>
                  <a:schemeClr val="bg1"/>
                </a:solidFill>
              </a:rPr>
              <a:t>, promuovere la diffusione di un'intelligenza artificiale (IA) </a:t>
            </a:r>
            <a:r>
              <a:rPr lang="it-IT" sz="2400" b="1" cap="none" dirty="0">
                <a:solidFill>
                  <a:schemeClr val="bg1"/>
                </a:solidFill>
              </a:rPr>
              <a:t>antropocentrica</a:t>
            </a:r>
            <a:r>
              <a:rPr lang="it-IT" sz="2400" cap="none" dirty="0">
                <a:solidFill>
                  <a:schemeClr val="bg1"/>
                </a:solidFill>
              </a:rPr>
              <a:t> e affidabile, </a:t>
            </a:r>
            <a:r>
              <a:rPr lang="it-IT" sz="2400" u="sng" cap="none" dirty="0">
                <a:solidFill>
                  <a:schemeClr val="bg1"/>
                </a:solidFill>
              </a:rPr>
              <a:t>garantendo nel contempo un livello elevato di protezione della salute, della sicurezza e dei diritti fondamentali </a:t>
            </a:r>
            <a:r>
              <a:rPr lang="it-IT" sz="2400" cap="none" dirty="0">
                <a:solidFill>
                  <a:schemeClr val="bg1"/>
                </a:solidFill>
              </a:rPr>
              <a:t>sanciti dalla </a:t>
            </a:r>
            <a:r>
              <a:rPr lang="it-IT" sz="2400" b="1" cap="none" dirty="0">
                <a:solidFill>
                  <a:schemeClr val="bg1"/>
                </a:solidFill>
              </a:rPr>
              <a:t>Carta dei diritti fondamentali dell’Unione europea (“Carta”)</a:t>
            </a:r>
            <a:r>
              <a:rPr lang="it-IT" sz="2400" cap="none" dirty="0">
                <a:solidFill>
                  <a:schemeClr val="bg1"/>
                </a:solidFill>
              </a:rPr>
              <a:t>, compresi la </a:t>
            </a:r>
            <a:r>
              <a:rPr lang="it-IT" sz="2400" b="1" cap="none" dirty="0">
                <a:solidFill>
                  <a:schemeClr val="bg1"/>
                </a:solidFill>
              </a:rPr>
              <a:t>democrazia, lo Stato di diritto</a:t>
            </a:r>
            <a:r>
              <a:rPr lang="it-IT" sz="2400" cap="none" dirty="0">
                <a:solidFill>
                  <a:schemeClr val="bg1"/>
                </a:solidFill>
              </a:rPr>
              <a:t> e la protezione dell'ambiente, proteggere contro gli effetti nocivi dei sistemi di IA nell’Unione, nonché promuovere l'innovazione. il presente regolamento garantisce la libera circolazione transfrontaliera di beni e servizi basati sull’IA, impedendo così agli Stati membri di imporre restrizioni allo sviluppo, alla commercializzazione e all'uso di sistemi di IA, salvo espressa autorizzazione del presente regolamento.</a:t>
            </a:r>
          </a:p>
        </p:txBody>
      </p:sp>
    </p:spTree>
    <p:extLst>
      <p:ext uri="{BB962C8B-B14F-4D97-AF65-F5344CB8AC3E}">
        <p14:creationId xmlns:p14="http://schemas.microsoft.com/office/powerpoint/2010/main" val="17043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85747" y="243244"/>
            <a:ext cx="12191979" cy="685799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28639" y="741872"/>
            <a:ext cx="11244262" cy="1104181"/>
          </a:xfrm>
          <a:solidFill>
            <a:schemeClr val="bg1"/>
          </a:solidFill>
        </p:spPr>
        <p:txBody>
          <a:bodyPr vert="horz" lIns="91440" tIns="45720" rIns="91440" bIns="45720" rtlCol="0" anchor="b">
            <a:noAutofit/>
          </a:bodyPr>
          <a:lstStyle/>
          <a:p>
            <a:pPr algn="just"/>
            <a:r>
              <a:rPr lang="en-GB" sz="3600" b="1" dirty="0">
                <a:solidFill>
                  <a:schemeClr val="accent1"/>
                </a:solidFill>
              </a:rPr>
              <a:t>SOLITO RICHIAMO “CIRCOLARE” AL Principio di </a:t>
            </a:r>
            <a:r>
              <a:rPr lang="en-GB" sz="3600" b="1" dirty="0" err="1">
                <a:solidFill>
                  <a:schemeClr val="accent1"/>
                </a:solidFill>
              </a:rPr>
              <a:t>sussidiarietà</a:t>
            </a:r>
            <a:endParaRPr lang="en-GB" sz="3600" b="1" dirty="0">
              <a:solidFill>
                <a:schemeClr val="accent1"/>
              </a:solidFill>
            </a:endParaRPr>
          </a:p>
        </p:txBody>
      </p:sp>
      <p:sp>
        <p:nvSpPr>
          <p:cNvPr id="8" name="Text Placeholder 7">
            <a:extLst>
              <a:ext uri="{FF2B5EF4-FFF2-40B4-BE49-F238E27FC236}">
                <a16:creationId xmlns:a16="http://schemas.microsoft.com/office/drawing/2014/main" id="{A4FCF71B-DEA2-3CB8-33D9-A501857C0CA3}"/>
              </a:ext>
            </a:extLst>
          </p:cNvPr>
          <p:cNvSpPr>
            <a:spLocks noGrp="1"/>
          </p:cNvSpPr>
          <p:nvPr>
            <p:ph type="body" idx="1"/>
          </p:nvPr>
        </p:nvSpPr>
        <p:spPr>
          <a:xfrm>
            <a:off x="528639" y="2127380"/>
            <a:ext cx="11244262" cy="4144023"/>
          </a:xfrm>
          <a:solidFill>
            <a:schemeClr val="bg1"/>
          </a:solidFill>
        </p:spPr>
        <p:txBody>
          <a:bodyPr>
            <a:noAutofit/>
          </a:bodyPr>
          <a:lstStyle/>
          <a:p>
            <a:pPr algn="just"/>
            <a:endParaRPr lang="it-IT" sz="2400" b="1" cap="none" dirty="0"/>
          </a:p>
          <a:p>
            <a:pPr algn="just"/>
            <a:r>
              <a:rPr lang="it-IT" sz="2400" b="1" cap="none" dirty="0"/>
              <a:t>Considerando 176</a:t>
            </a:r>
          </a:p>
          <a:p>
            <a:pPr algn="just"/>
            <a:r>
              <a:rPr lang="it-IT" sz="2400" cap="none" dirty="0"/>
              <a:t>P</a:t>
            </a:r>
            <a:r>
              <a:rPr lang="it-IT" sz="2400" cap="none" dirty="0">
                <a:solidFill>
                  <a:schemeClr val="accent1"/>
                </a:solidFill>
              </a:rPr>
              <a:t>oiché l'obiettivo del presente regolamento, vale a dire migliorare il </a:t>
            </a:r>
            <a:r>
              <a:rPr lang="it-IT" sz="2400" u="sng" cap="none" dirty="0">
                <a:solidFill>
                  <a:schemeClr val="accent1"/>
                </a:solidFill>
              </a:rPr>
              <a:t>funzionamento del mercato interno</a:t>
            </a:r>
            <a:r>
              <a:rPr lang="it-IT" sz="2400" cap="none" dirty="0">
                <a:solidFill>
                  <a:schemeClr val="accent1"/>
                </a:solidFill>
              </a:rPr>
              <a:t> e promuovere la diffusione di un’</a:t>
            </a:r>
            <a:r>
              <a:rPr lang="it-IT" sz="2400" b="1" cap="none" dirty="0">
                <a:solidFill>
                  <a:schemeClr val="accent1"/>
                </a:solidFill>
              </a:rPr>
              <a:t>IA antropocentrica e affidabile</a:t>
            </a:r>
            <a:r>
              <a:rPr lang="it-IT" sz="2400" cap="none" dirty="0">
                <a:solidFill>
                  <a:schemeClr val="accent1"/>
                </a:solidFill>
              </a:rPr>
              <a:t>, </a:t>
            </a:r>
            <a:r>
              <a:rPr lang="it-IT" sz="2400" cap="none" dirty="0"/>
              <a:t>garantendo nel contempo un elevato livello di protezione della salute, della sicurezza e </a:t>
            </a:r>
            <a:r>
              <a:rPr lang="it-IT" sz="2400" b="1" cap="none" dirty="0"/>
              <a:t>dei diritti fondamentali sanciti dalla Carta, compresi la democrazia, lo stato di diritto </a:t>
            </a:r>
            <a:r>
              <a:rPr lang="it-IT" sz="2400" cap="none" dirty="0"/>
              <a:t>e la protezione </a:t>
            </a:r>
            <a:r>
              <a:rPr lang="it-IT" sz="2400" b="1" cap="none" dirty="0"/>
              <a:t>dell'ambiente</a:t>
            </a:r>
            <a:r>
              <a:rPr lang="it-IT" sz="2400" cap="none" dirty="0"/>
              <a:t>, contro gli effetti nocivi dei sistemi di IA nell’Unione e promuovendo </a:t>
            </a:r>
            <a:r>
              <a:rPr lang="it-IT" sz="2400" b="1" cap="none" dirty="0"/>
              <a:t>l'innovazione</a:t>
            </a:r>
            <a:r>
              <a:rPr lang="it-IT" sz="2400" cap="none" dirty="0"/>
              <a:t>, non può essere conseguito in misura sufficiente dagli Stati membri ma, a motivo della portata o degli effetti dell'azione, </a:t>
            </a:r>
            <a:r>
              <a:rPr lang="it-IT" sz="2400" cap="none" dirty="0">
                <a:solidFill>
                  <a:schemeClr val="accent1"/>
                </a:solidFill>
              </a:rPr>
              <a:t>può essere conseguito meglio a livello di Unione, quest'ultima può intervenire in base al principio di </a:t>
            </a:r>
            <a:r>
              <a:rPr lang="it-IT" sz="2400" b="1" cap="none" dirty="0">
                <a:solidFill>
                  <a:schemeClr val="accent1"/>
                </a:solidFill>
              </a:rPr>
              <a:t>sussidiarietà</a:t>
            </a:r>
            <a:r>
              <a:rPr lang="it-IT" sz="2400" cap="none" dirty="0">
                <a:solidFill>
                  <a:schemeClr val="accent1"/>
                </a:solidFill>
              </a:rPr>
              <a:t> sancito dall'articolo 5 TUE</a:t>
            </a:r>
            <a:r>
              <a:rPr lang="it-IT" sz="2400" cap="none" dirty="0"/>
              <a:t>. </a:t>
            </a:r>
          </a:p>
        </p:txBody>
      </p:sp>
      <p:sp>
        <p:nvSpPr>
          <p:cNvPr id="5" name="Content Placeholder 6">
            <a:extLst>
              <a:ext uri="{FF2B5EF4-FFF2-40B4-BE49-F238E27FC236}">
                <a16:creationId xmlns:a16="http://schemas.microsoft.com/office/drawing/2014/main" id="{31E159E1-F6D5-8A25-96B6-598F630E751F}"/>
              </a:ext>
            </a:extLst>
          </p:cNvPr>
          <p:cNvSpPr txBox="1">
            <a:spLocks/>
          </p:cNvSpPr>
          <p:nvPr/>
        </p:nvSpPr>
        <p:spPr>
          <a:xfrm>
            <a:off x="686672" y="5422116"/>
            <a:ext cx="5409328" cy="9364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IT" b="1" dirty="0">
              <a:solidFill>
                <a:schemeClr val="tx2"/>
              </a:solidFill>
            </a:endParaRPr>
          </a:p>
        </p:txBody>
      </p:sp>
    </p:spTree>
    <p:extLst>
      <p:ext uri="{BB962C8B-B14F-4D97-AF65-F5344CB8AC3E}">
        <p14:creationId xmlns:p14="http://schemas.microsoft.com/office/powerpoint/2010/main" val="13289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0" y="0"/>
            <a:ext cx="12191979" cy="6857990"/>
          </a:xfrm>
          <a:prstGeom prst="rect">
            <a:avLst/>
          </a:prstGeom>
        </p:spPr>
        <p:style>
          <a:lnRef idx="3">
            <a:schemeClr val="lt1"/>
          </a:lnRef>
          <a:fillRef idx="1">
            <a:schemeClr val="accent1"/>
          </a:fillRef>
          <a:effectRef idx="1">
            <a:schemeClr val="accent1"/>
          </a:effectRef>
          <a:fontRef idx="minor">
            <a:schemeClr val="lt1"/>
          </a:fontRef>
        </p:style>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02611" y="839582"/>
            <a:ext cx="7541264" cy="693497"/>
          </a:xfrm>
          <a:solidFill>
            <a:schemeClr val="bg1"/>
          </a:solidFill>
        </p:spPr>
        <p:txBody>
          <a:bodyPr vert="horz" lIns="91440" tIns="45720" rIns="91440" bIns="45720" rtlCol="0" anchor="b">
            <a:noAutofit/>
          </a:bodyPr>
          <a:lstStyle/>
          <a:p>
            <a:pPr algn="ctr">
              <a:lnSpc>
                <a:spcPct val="90000"/>
              </a:lnSpc>
            </a:pPr>
            <a:r>
              <a:rPr lang="en-US" sz="4000" b="1" dirty="0">
                <a:solidFill>
                  <a:schemeClr val="accent1"/>
                </a:solidFill>
              </a:rPr>
              <a:t>Obiettivi</a:t>
            </a:r>
          </a:p>
        </p:txBody>
      </p:sp>
      <p:sp>
        <p:nvSpPr>
          <p:cNvPr id="8" name="Text Placeholder 7">
            <a:extLst>
              <a:ext uri="{FF2B5EF4-FFF2-40B4-BE49-F238E27FC236}">
                <a16:creationId xmlns:a16="http://schemas.microsoft.com/office/drawing/2014/main" id="{A4FCF71B-DEA2-3CB8-33D9-A501857C0CA3}"/>
              </a:ext>
            </a:extLst>
          </p:cNvPr>
          <p:cNvSpPr>
            <a:spLocks noGrp="1"/>
          </p:cNvSpPr>
          <p:nvPr>
            <p:ph type="body" idx="1"/>
          </p:nvPr>
        </p:nvSpPr>
        <p:spPr>
          <a:xfrm>
            <a:off x="686671" y="2372661"/>
            <a:ext cx="9045158" cy="2313639"/>
          </a:xfrm>
          <a:solidFill>
            <a:schemeClr val="bg1"/>
          </a:solidFill>
        </p:spPr>
        <p:txBody>
          <a:bodyPr>
            <a:noAutofit/>
          </a:bodyPr>
          <a:lstStyle/>
          <a:p>
            <a:pPr algn="just"/>
            <a:r>
              <a:rPr lang="it-IT" b="1" dirty="0"/>
              <a:t>Dualism</a:t>
            </a:r>
            <a:r>
              <a:rPr lang="it-IT" dirty="0"/>
              <a:t>o tra due obiettivi apparentemente contrapposti - che si evidenzia anche nelle posizioni assunte da Consiglio e PE: </a:t>
            </a:r>
          </a:p>
          <a:p>
            <a:pPr marL="342900" indent="-342900" algn="just">
              <a:buFont typeface="Wingdings" pitchFamily="2" charset="2"/>
              <a:buChar char="Ø"/>
            </a:pPr>
            <a:r>
              <a:rPr lang="it-IT" dirty="0">
                <a:solidFill>
                  <a:schemeClr val="accent1"/>
                </a:solidFill>
              </a:rPr>
              <a:t>Migliorare </a:t>
            </a:r>
            <a:r>
              <a:rPr lang="it-IT" b="1" dirty="0">
                <a:solidFill>
                  <a:schemeClr val="accent1"/>
                </a:solidFill>
              </a:rPr>
              <a:t>il buon funzionamento del mercato interno </a:t>
            </a:r>
            <a:r>
              <a:rPr lang="it-IT" dirty="0">
                <a:solidFill>
                  <a:schemeClr val="accent1"/>
                </a:solidFill>
              </a:rPr>
              <a:t>(Consiglio)</a:t>
            </a:r>
            <a:endParaRPr lang="en-IT" dirty="0">
              <a:solidFill>
                <a:schemeClr val="accent1"/>
              </a:solidFill>
            </a:endParaRPr>
          </a:p>
          <a:p>
            <a:pPr marL="342900" indent="-342900" algn="just">
              <a:buFont typeface="Wingdings" pitchFamily="2" charset="2"/>
              <a:buChar char="Ø"/>
            </a:pPr>
            <a:r>
              <a:rPr lang="en-IT" dirty="0"/>
              <a:t>Garantire </a:t>
            </a:r>
            <a:r>
              <a:rPr lang="en-IT" b="1" dirty="0"/>
              <a:t>il rispetto dei diritti fondamentali (IA antroprocentrica)</a:t>
            </a:r>
            <a:r>
              <a:rPr lang="en-IT" dirty="0"/>
              <a:t> (Parlamento)</a:t>
            </a:r>
          </a:p>
        </p:txBody>
      </p:sp>
      <p:sp>
        <p:nvSpPr>
          <p:cNvPr id="7" name="Content Placeholder 6">
            <a:extLst>
              <a:ext uri="{FF2B5EF4-FFF2-40B4-BE49-F238E27FC236}">
                <a16:creationId xmlns:a16="http://schemas.microsoft.com/office/drawing/2014/main" id="{089931BF-6C0A-84BC-A93D-9B2635148494}"/>
              </a:ext>
            </a:extLst>
          </p:cNvPr>
          <p:cNvSpPr>
            <a:spLocks noGrp="1"/>
          </p:cNvSpPr>
          <p:nvPr>
            <p:ph sz="half" idx="2"/>
          </p:nvPr>
        </p:nvSpPr>
        <p:spPr>
          <a:xfrm>
            <a:off x="602611" y="4948568"/>
            <a:ext cx="8933275" cy="1533079"/>
          </a:xfrm>
          <a:solidFill>
            <a:schemeClr val="tx1"/>
          </a:solidFill>
        </p:spPr>
        <p:txBody>
          <a:bodyPr>
            <a:noAutofit/>
          </a:bodyPr>
          <a:lstStyle/>
          <a:p>
            <a:pPr marL="0" indent="0" algn="just">
              <a:buNone/>
            </a:pPr>
            <a:r>
              <a:rPr lang="it-IT" sz="2400" b="1" u="sng" dirty="0">
                <a:solidFill>
                  <a:schemeClr val="accent1"/>
                </a:solidFill>
              </a:rPr>
              <a:t>Obiettivo ambizioso </a:t>
            </a:r>
          </a:p>
          <a:p>
            <a:pPr marL="0" indent="0" algn="just">
              <a:buNone/>
            </a:pPr>
            <a:r>
              <a:rPr lang="it-IT" sz="2400" b="1" u="sng" dirty="0">
                <a:solidFill>
                  <a:schemeClr val="bg1"/>
                </a:solidFill>
              </a:rPr>
              <a:t>UE leader normativo e tecnologico in materia di IA (c.d. Effetto Bruxelles)… </a:t>
            </a:r>
            <a:r>
              <a:rPr lang="it-IT" sz="2400" b="1" u="sng" dirty="0" err="1">
                <a:solidFill>
                  <a:schemeClr val="bg1"/>
                </a:solidFill>
              </a:rPr>
              <a:t>hmmm</a:t>
            </a:r>
            <a:r>
              <a:rPr lang="it-IT" sz="2400" b="1" u="sng" dirty="0">
                <a:solidFill>
                  <a:schemeClr val="bg1"/>
                </a:solidFill>
              </a:rPr>
              <a:t>…</a:t>
            </a:r>
            <a:endParaRPr lang="en-IT" sz="2400" b="1" u="sng" dirty="0">
              <a:solidFill>
                <a:schemeClr val="bg1"/>
              </a:solidFill>
            </a:endParaRPr>
          </a:p>
        </p:txBody>
      </p:sp>
      <p:sp>
        <p:nvSpPr>
          <p:cNvPr id="5" name="Content Placeholder 6">
            <a:extLst>
              <a:ext uri="{FF2B5EF4-FFF2-40B4-BE49-F238E27FC236}">
                <a16:creationId xmlns:a16="http://schemas.microsoft.com/office/drawing/2014/main" id="{31E159E1-F6D5-8A25-96B6-598F630E751F}"/>
              </a:ext>
            </a:extLst>
          </p:cNvPr>
          <p:cNvSpPr txBox="1">
            <a:spLocks/>
          </p:cNvSpPr>
          <p:nvPr/>
        </p:nvSpPr>
        <p:spPr>
          <a:xfrm>
            <a:off x="686672" y="5422116"/>
            <a:ext cx="5409328" cy="9364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IT" b="1" dirty="0">
              <a:solidFill>
                <a:schemeClr val="tx2"/>
              </a:solidFill>
            </a:endParaRPr>
          </a:p>
        </p:txBody>
      </p:sp>
    </p:spTree>
    <p:extLst>
      <p:ext uri="{BB962C8B-B14F-4D97-AF65-F5344CB8AC3E}">
        <p14:creationId xmlns:p14="http://schemas.microsoft.com/office/powerpoint/2010/main" val="76453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grayscl/>
            <a:extLst>
              <a:ext uri="{BEBA8EAE-BF5A-486C-A8C5-ECC9F3942E4B}">
                <a14:imgProps xmlns:a14="http://schemas.microsoft.com/office/drawing/2010/main">
                  <a14:imgLayer r:embed="rId3">
                    <a14:imgEffect>
                      <a14:saturation sat="66000"/>
                    </a14:imgEffect>
                  </a14:imgLayer>
                </a14:imgProps>
              </a:ext>
            </a:extLst>
          </a:blip>
          <a:srcRect t="18007" b="1636"/>
          <a:stretch/>
        </p:blipFill>
        <p:spPr>
          <a:xfrm>
            <a:off x="20" y="10"/>
            <a:ext cx="12191979" cy="6857990"/>
          </a:xfrm>
          <a:prstGeom prst="rect">
            <a:avLst/>
          </a:prstGeom>
        </p:spPr>
        <p:style>
          <a:lnRef idx="3">
            <a:schemeClr val="lt1"/>
          </a:lnRef>
          <a:fillRef idx="1">
            <a:schemeClr val="accent1"/>
          </a:fillRef>
          <a:effectRef idx="1">
            <a:schemeClr val="accent1"/>
          </a:effectRef>
          <a:fontRef idx="minor">
            <a:schemeClr val="lt1"/>
          </a:fontRef>
        </p:style>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02611" y="839582"/>
            <a:ext cx="5695552" cy="693497"/>
          </a:xfrm>
          <a:solidFill>
            <a:schemeClr val="bg1"/>
          </a:solidFill>
        </p:spPr>
        <p:txBody>
          <a:bodyPr vert="horz" lIns="91440" tIns="45720" rIns="91440" bIns="45720" rtlCol="0" anchor="b">
            <a:noAutofit/>
          </a:bodyPr>
          <a:lstStyle/>
          <a:p>
            <a:pPr algn="ctr">
              <a:lnSpc>
                <a:spcPct val="90000"/>
              </a:lnSpc>
            </a:pPr>
            <a:r>
              <a:rPr lang="en-US" sz="3200" b="1" dirty="0">
                <a:solidFill>
                  <a:schemeClr val="accent1"/>
                </a:solidFill>
              </a:rPr>
              <a:t>Obiettivi</a:t>
            </a:r>
          </a:p>
        </p:txBody>
      </p:sp>
      <p:sp>
        <p:nvSpPr>
          <p:cNvPr id="8" name="Text Placeholder 7">
            <a:extLst>
              <a:ext uri="{FF2B5EF4-FFF2-40B4-BE49-F238E27FC236}">
                <a16:creationId xmlns:a16="http://schemas.microsoft.com/office/drawing/2014/main" id="{A4FCF71B-DEA2-3CB8-33D9-A501857C0CA3}"/>
              </a:ext>
            </a:extLst>
          </p:cNvPr>
          <p:cNvSpPr>
            <a:spLocks noGrp="1"/>
          </p:cNvSpPr>
          <p:nvPr>
            <p:ph type="body" idx="1"/>
          </p:nvPr>
        </p:nvSpPr>
        <p:spPr>
          <a:xfrm>
            <a:off x="602610" y="1941922"/>
            <a:ext cx="10441627" cy="4260470"/>
          </a:xfrm>
          <a:solidFill>
            <a:schemeClr val="accent2"/>
          </a:solidFill>
        </p:spPr>
        <p:txBody>
          <a:bodyPr>
            <a:noAutofit/>
          </a:bodyPr>
          <a:lstStyle/>
          <a:p>
            <a:pPr algn="just"/>
            <a:r>
              <a:rPr lang="it-IT" sz="2600" b="1" dirty="0"/>
              <a:t>Contemperamento tra questi due obiettivi (Mercato interno + diritti fondamentali):</a:t>
            </a:r>
            <a:r>
              <a:rPr lang="it-IT" sz="2600" dirty="0"/>
              <a:t> ricerca di una </a:t>
            </a:r>
            <a:r>
              <a:rPr lang="it-IT" sz="2600" dirty="0">
                <a:solidFill>
                  <a:schemeClr val="accent1"/>
                </a:solidFill>
              </a:rPr>
              <a:t>«via europea all’intelligenza artificiale»</a:t>
            </a:r>
            <a:r>
              <a:rPr lang="it-IT" sz="2600" dirty="0"/>
              <a:t> mediante la creazione di un </a:t>
            </a:r>
            <a:r>
              <a:rPr lang="it-IT" sz="2600" b="1" u="sng" dirty="0">
                <a:solidFill>
                  <a:schemeClr val="accent1"/>
                </a:solidFill>
              </a:rPr>
              <a:t>Ecosistema di fiducia </a:t>
            </a:r>
          </a:p>
          <a:p>
            <a:pPr algn="just"/>
            <a:endParaRPr lang="it-IT" sz="2600" b="1" u="sng" dirty="0">
              <a:solidFill>
                <a:schemeClr val="accent1"/>
              </a:solidFill>
            </a:endParaRPr>
          </a:p>
          <a:p>
            <a:pPr algn="just"/>
            <a:r>
              <a:rPr lang="it-IT" sz="2600" cap="none" dirty="0">
                <a:solidFill>
                  <a:schemeClr val="bg2"/>
                </a:solidFill>
              </a:rPr>
              <a:t>Il nesso tra obiettivi, limiti e promozione potrebbe essere ricercato nella creazione di un clima di </a:t>
            </a:r>
            <a:r>
              <a:rPr lang="it-IT" sz="2600" u="sng" cap="none" dirty="0">
                <a:solidFill>
                  <a:schemeClr val="bg2"/>
                </a:solidFill>
              </a:rPr>
              <a:t>fiducia</a:t>
            </a:r>
            <a:r>
              <a:rPr lang="it-IT" sz="2600" cap="none" dirty="0">
                <a:solidFill>
                  <a:schemeClr val="bg2"/>
                </a:solidFill>
              </a:rPr>
              <a:t> per i cittadini che incentiverebbe il mercato anche mediante la predisposizione di un quadro normativo affidabile </a:t>
            </a:r>
          </a:p>
          <a:p>
            <a:pPr algn="just"/>
            <a:r>
              <a:rPr lang="it-IT" sz="2600" dirty="0">
                <a:solidFill>
                  <a:schemeClr val="accent1"/>
                </a:solidFill>
              </a:rPr>
              <a:t>(Creare fiducia nell’intelligenza artificiale </a:t>
            </a:r>
            <a:r>
              <a:rPr lang="it-IT" sz="2600" b="1" u="sng" dirty="0">
                <a:solidFill>
                  <a:schemeClr val="accent1"/>
                </a:solidFill>
              </a:rPr>
              <a:t>antropocentrica</a:t>
            </a:r>
            <a:r>
              <a:rPr lang="it-IT" sz="2600" dirty="0">
                <a:solidFill>
                  <a:schemeClr val="accent1"/>
                </a:solidFill>
              </a:rPr>
              <a:t>, COM (2019) 168) </a:t>
            </a:r>
            <a:endParaRPr lang="it-IT" sz="2600" b="1" dirty="0">
              <a:solidFill>
                <a:schemeClr val="accent1"/>
              </a:solidFill>
            </a:endParaRPr>
          </a:p>
        </p:txBody>
      </p:sp>
      <p:sp>
        <p:nvSpPr>
          <p:cNvPr id="5" name="Content Placeholder 6">
            <a:extLst>
              <a:ext uri="{FF2B5EF4-FFF2-40B4-BE49-F238E27FC236}">
                <a16:creationId xmlns:a16="http://schemas.microsoft.com/office/drawing/2014/main" id="{31E159E1-F6D5-8A25-96B6-598F630E751F}"/>
              </a:ext>
            </a:extLst>
          </p:cNvPr>
          <p:cNvSpPr txBox="1">
            <a:spLocks/>
          </p:cNvSpPr>
          <p:nvPr/>
        </p:nvSpPr>
        <p:spPr>
          <a:xfrm>
            <a:off x="686672" y="5422116"/>
            <a:ext cx="5409328" cy="93643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IT" b="1" dirty="0">
              <a:solidFill>
                <a:schemeClr val="tx2"/>
              </a:solidFill>
            </a:endParaRPr>
          </a:p>
        </p:txBody>
      </p:sp>
    </p:spTree>
    <p:extLst>
      <p:ext uri="{BB962C8B-B14F-4D97-AF65-F5344CB8AC3E}">
        <p14:creationId xmlns:p14="http://schemas.microsoft.com/office/powerpoint/2010/main" val="29863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55290" y="1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53813" y="476476"/>
            <a:ext cx="6522848" cy="1354052"/>
          </a:xfrm>
          <a:solidFill>
            <a:schemeClr val="bg1"/>
          </a:solidFill>
        </p:spPr>
        <p:txBody>
          <a:bodyPr vert="horz" lIns="91440" tIns="45720" rIns="91440" bIns="45720" rtlCol="0" anchor="b">
            <a:noAutofit/>
          </a:bodyPr>
          <a:lstStyle/>
          <a:p>
            <a:pPr algn="ctr"/>
            <a:r>
              <a:rPr lang="it-IT" sz="3200" b="1" dirty="0">
                <a:solidFill>
                  <a:schemeClr val="accent1"/>
                </a:solidFill>
              </a:rPr>
              <a:t>I principi su cui si basa l’AI Act</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1339814" y="3508335"/>
            <a:ext cx="9054487" cy="1073092"/>
          </a:xfrm>
          <a:solidFill>
            <a:schemeClr val="bg1"/>
          </a:solidFill>
        </p:spPr>
        <p:txBody>
          <a:bodyPr vert="horz" lIns="91440" tIns="45720" rIns="91440" bIns="45720" rtlCol="0">
            <a:noAutofit/>
          </a:bodyPr>
          <a:lstStyle/>
          <a:p>
            <a:pPr algn="just"/>
            <a:r>
              <a:rPr lang="it-IT" b="1" u="sng" dirty="0"/>
              <a:t>Trasparenza</a:t>
            </a:r>
            <a:r>
              <a:rPr lang="it-IT" dirty="0"/>
              <a:t>: i sistemi di IA devono essere progettati e sviluppati in modo da garantire la </a:t>
            </a:r>
            <a:r>
              <a:rPr lang="it-IT" b="1" dirty="0"/>
              <a:t>trasparenza delle loro decisioni</a:t>
            </a:r>
            <a:r>
              <a:rPr lang="it-IT" dirty="0"/>
              <a:t> e dei loro processi</a:t>
            </a:r>
          </a:p>
        </p:txBody>
      </p:sp>
      <p:sp>
        <p:nvSpPr>
          <p:cNvPr id="7" name="Content Placeholder 6">
            <a:extLst>
              <a:ext uri="{FF2B5EF4-FFF2-40B4-BE49-F238E27FC236}">
                <a16:creationId xmlns:a16="http://schemas.microsoft.com/office/drawing/2014/main" id="{089931BF-6C0A-84BC-A93D-9B2635148494}"/>
              </a:ext>
            </a:extLst>
          </p:cNvPr>
          <p:cNvSpPr>
            <a:spLocks noGrp="1"/>
          </p:cNvSpPr>
          <p:nvPr>
            <p:ph sz="half" idx="2"/>
          </p:nvPr>
        </p:nvSpPr>
        <p:spPr>
          <a:xfrm>
            <a:off x="1339814" y="4879910"/>
            <a:ext cx="7748202" cy="1632858"/>
          </a:xfrm>
          <a:solidFill>
            <a:schemeClr val="bg1"/>
          </a:solidFill>
        </p:spPr>
        <p:txBody>
          <a:bodyPr>
            <a:noAutofit/>
          </a:bodyPr>
          <a:lstStyle/>
          <a:p>
            <a:pPr marL="0" indent="0" algn="just">
              <a:buNone/>
            </a:pPr>
            <a:r>
              <a:rPr lang="it-IT" b="1" u="sng" dirty="0">
                <a:solidFill>
                  <a:schemeClr val="accent1"/>
                </a:solidFill>
              </a:rPr>
              <a:t>Sicurezza</a:t>
            </a:r>
            <a:r>
              <a:rPr lang="it-IT" b="1" dirty="0">
                <a:solidFill>
                  <a:schemeClr val="accent1"/>
                </a:solidFill>
              </a:rPr>
              <a:t>: i sistemi di IA devono essere progettati e sviluppati in modo da </a:t>
            </a:r>
            <a:r>
              <a:rPr lang="it-IT" b="1" u="sng" dirty="0">
                <a:solidFill>
                  <a:schemeClr val="accent1"/>
                </a:solidFill>
              </a:rPr>
              <a:t>ridurre i rischi per la sicurezza e la salute delle persone, per i diritti fondamentali</a:t>
            </a:r>
            <a:r>
              <a:rPr lang="it-IT" b="1" dirty="0">
                <a:solidFill>
                  <a:schemeClr val="accent1"/>
                </a:solidFill>
              </a:rPr>
              <a:t> e per gli interessi pubblici</a:t>
            </a:r>
            <a:endParaRPr lang="en-IT" b="1" dirty="0">
              <a:solidFill>
                <a:schemeClr val="accent1"/>
              </a:solidFill>
            </a:endParaRPr>
          </a:p>
        </p:txBody>
      </p:sp>
      <p:sp>
        <p:nvSpPr>
          <p:cNvPr id="8" name="Text Placeholder 7">
            <a:extLst>
              <a:ext uri="{FF2B5EF4-FFF2-40B4-BE49-F238E27FC236}">
                <a16:creationId xmlns:a16="http://schemas.microsoft.com/office/drawing/2014/main" id="{A4FCF71B-DEA2-3CB8-33D9-A501857C0CA3}"/>
              </a:ext>
            </a:extLst>
          </p:cNvPr>
          <p:cNvSpPr>
            <a:spLocks noGrp="1"/>
          </p:cNvSpPr>
          <p:nvPr>
            <p:ph type="body" sz="quarter" idx="3"/>
          </p:nvPr>
        </p:nvSpPr>
        <p:spPr>
          <a:xfrm>
            <a:off x="1296550" y="2306994"/>
            <a:ext cx="9097751" cy="1042672"/>
          </a:xfrm>
          <a:solidFill>
            <a:schemeClr val="bg1"/>
          </a:solidFill>
        </p:spPr>
        <p:txBody>
          <a:bodyPr>
            <a:noAutofit/>
          </a:bodyPr>
          <a:lstStyle/>
          <a:p>
            <a:pPr algn="just"/>
            <a:r>
              <a:rPr lang="it-IT" b="1" u="sng" dirty="0">
                <a:solidFill>
                  <a:schemeClr val="accent1"/>
                </a:solidFill>
              </a:rPr>
              <a:t>Proporzionalità</a:t>
            </a:r>
            <a:r>
              <a:rPr lang="it-IT" b="1" dirty="0">
                <a:solidFill>
                  <a:schemeClr val="accent1"/>
                </a:solidFill>
              </a:rPr>
              <a:t>: approccio proporzionato basato sul </a:t>
            </a:r>
            <a:r>
              <a:rPr lang="it-IT" b="1" u="sng" dirty="0">
                <a:solidFill>
                  <a:schemeClr val="accent1"/>
                </a:solidFill>
              </a:rPr>
              <a:t>rischio</a:t>
            </a:r>
            <a:r>
              <a:rPr lang="it-IT" b="1" dirty="0">
                <a:solidFill>
                  <a:schemeClr val="accent1"/>
                </a:solidFill>
              </a:rPr>
              <a:t> per non creare restrizioni eccessive al commercio</a:t>
            </a:r>
          </a:p>
        </p:txBody>
      </p:sp>
      <p:pic>
        <p:nvPicPr>
          <p:cNvPr id="4" name="Graphic 3" descr="Bar chart">
            <a:extLst>
              <a:ext uri="{FF2B5EF4-FFF2-40B4-BE49-F238E27FC236}">
                <a16:creationId xmlns:a16="http://schemas.microsoft.com/office/drawing/2014/main" id="{CF658666-0053-C5F7-6405-4FF413AA86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025" y="2395896"/>
            <a:ext cx="800526" cy="800526"/>
          </a:xfrm>
          <a:prstGeom prst="rect">
            <a:avLst/>
          </a:prstGeom>
        </p:spPr>
      </p:pic>
      <p:pic>
        <p:nvPicPr>
          <p:cNvPr id="10" name="Graphic 9" descr="Magnifying glass">
            <a:extLst>
              <a:ext uri="{FF2B5EF4-FFF2-40B4-BE49-F238E27FC236}">
                <a16:creationId xmlns:a16="http://schemas.microsoft.com/office/drawing/2014/main" id="{2C795D3B-AF48-D4BD-A3F5-85CCCBB86B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813" y="3563545"/>
            <a:ext cx="745226" cy="745226"/>
          </a:xfrm>
          <a:prstGeom prst="rect">
            <a:avLst/>
          </a:prstGeom>
        </p:spPr>
      </p:pic>
      <p:pic>
        <p:nvPicPr>
          <p:cNvPr id="12" name="Graphic 11" descr="Lock">
            <a:extLst>
              <a:ext uri="{FF2B5EF4-FFF2-40B4-BE49-F238E27FC236}">
                <a16:creationId xmlns:a16="http://schemas.microsoft.com/office/drawing/2014/main" id="{217F0B90-6B18-B1C3-CECE-C4C761EA64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0002" y="5043017"/>
            <a:ext cx="914400" cy="914400"/>
          </a:xfrm>
          <a:prstGeom prst="rect">
            <a:avLst/>
          </a:prstGeom>
        </p:spPr>
      </p:pic>
    </p:spTree>
    <p:extLst>
      <p:ext uri="{BB962C8B-B14F-4D97-AF65-F5344CB8AC3E}">
        <p14:creationId xmlns:p14="http://schemas.microsoft.com/office/powerpoint/2010/main" val="27151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5B7CA2-AE4B-3C24-47F9-A36911B55EB2}"/>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B2361FC4-701B-D727-35D1-DAF481DAA7C2}"/>
              </a:ext>
            </a:extLst>
          </p:cNvPr>
          <p:cNvSpPr>
            <a:spLocks noGrp="1" noChangeArrowheads="1"/>
          </p:cNvSpPr>
          <p:nvPr>
            <p:ph type="title"/>
          </p:nvPr>
        </p:nvSpPr>
        <p:spPr>
          <a:xfrm>
            <a:off x="5868557" y="121298"/>
            <a:ext cx="5444382" cy="749847"/>
          </a:xfrm>
        </p:spPr>
        <p:txBody>
          <a:bodyPr anchor="t">
            <a:normAutofit/>
          </a:bodyPr>
          <a:lstStyle/>
          <a:p>
            <a:pPr algn="just" eaLnBrk="1" hangingPunct="1"/>
            <a:r>
              <a:rPr lang="it-IT" altLang="it-IT" sz="4000" b="1" dirty="0">
                <a:solidFill>
                  <a:srgbClr val="FF0000"/>
                </a:solidFill>
              </a:rPr>
              <a:t>POST COVID</a:t>
            </a:r>
            <a:endParaRPr lang="it-IT" altLang="it-IT" sz="40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051F7406-23D3-8BA4-68B5-2CE18C61C590}"/>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D12A7A55-3599-228B-210F-B77556D85D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112495FD-87D0-2F94-93A3-ADF783EFE510}"/>
              </a:ext>
            </a:extLst>
          </p:cNvPr>
          <p:cNvSpPr>
            <a:spLocks noGrp="1" noChangeArrowheads="1"/>
          </p:cNvSpPr>
          <p:nvPr>
            <p:ph type="body" idx="1"/>
          </p:nvPr>
        </p:nvSpPr>
        <p:spPr>
          <a:xfrm>
            <a:off x="5710335" y="1959436"/>
            <a:ext cx="5602604" cy="4182948"/>
          </a:xfrm>
        </p:spPr>
        <p:txBody>
          <a:bodyPr>
            <a:normAutofit/>
          </a:bodyPr>
          <a:lstStyle/>
          <a:p>
            <a:pPr algn="just"/>
            <a:r>
              <a:rPr lang="it-IT" altLang="it-IT" b="1" dirty="0"/>
              <a:t>Lo slancio dell'Europa: Riparare i danni e preparare il futuro per la prossima generazione" (COM(2020)0456)</a:t>
            </a:r>
            <a:r>
              <a:rPr lang="it-IT" altLang="it-IT" dirty="0"/>
              <a:t>, la Commissione ha identificato il mercato unico digitale come un pilastro del piano di ripresa dell'UE dalla crisi COVID-19</a:t>
            </a:r>
            <a:r>
              <a:rPr lang="it-IT" altLang="it-IT" sz="2000" dirty="0"/>
              <a:t>.</a:t>
            </a:r>
          </a:p>
          <a:p>
            <a:pPr eaLnBrk="1" hangingPunct="1">
              <a:buFontTx/>
              <a:buNone/>
            </a:pPr>
            <a:endParaRPr lang="it-IT" altLang="it-IT" sz="2000" b="1" dirty="0"/>
          </a:p>
        </p:txBody>
      </p:sp>
    </p:spTree>
    <p:extLst>
      <p:ext uri="{BB962C8B-B14F-4D97-AF65-F5344CB8AC3E}">
        <p14:creationId xmlns:p14="http://schemas.microsoft.com/office/powerpoint/2010/main" val="3951500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18853"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88097" y="447869"/>
            <a:ext cx="6689781" cy="867747"/>
          </a:xfrm>
          <a:solidFill>
            <a:schemeClr val="bg1"/>
          </a:solidFill>
        </p:spPr>
        <p:txBody>
          <a:bodyPr vert="horz" lIns="91440" tIns="45720" rIns="91440" bIns="45720" rtlCol="0" anchor="b">
            <a:noAutofit/>
          </a:bodyPr>
          <a:lstStyle/>
          <a:p>
            <a:pPr algn="ctr">
              <a:lnSpc>
                <a:spcPct val="90000"/>
              </a:lnSpc>
            </a:pPr>
            <a:r>
              <a:rPr lang="it-IT" sz="4000" b="1" dirty="0">
                <a:solidFill>
                  <a:schemeClr val="accent1"/>
                </a:solidFill>
              </a:rPr>
              <a:t>Definizione di IA</a:t>
            </a:r>
            <a:endParaRPr lang="en-US" sz="40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284363" y="1602557"/>
            <a:ext cx="10731572" cy="2241098"/>
          </a:xfrm>
          <a:solidFill>
            <a:schemeClr val="bg1"/>
          </a:solidFill>
        </p:spPr>
        <p:txBody>
          <a:bodyPr vert="horz" lIns="91440" tIns="45720" rIns="91440" bIns="45720" rtlCol="0">
            <a:noAutofit/>
          </a:bodyPr>
          <a:lstStyle/>
          <a:p>
            <a:pPr algn="just"/>
            <a:r>
              <a:rPr lang="it-IT" sz="2600" u="sng" cap="none" dirty="0"/>
              <a:t>Nozione</a:t>
            </a:r>
            <a:r>
              <a:rPr lang="it-IT" sz="2600" cap="none" dirty="0"/>
              <a:t>: «sistema di IA»: un sistema automatizzato progettato per funzionare con </a:t>
            </a:r>
            <a:r>
              <a:rPr lang="it-IT" sz="2600" b="1" cap="none" dirty="0"/>
              <a:t>livelli di autonomia variabili</a:t>
            </a:r>
            <a:r>
              <a:rPr lang="it-IT" sz="2600" cap="none" dirty="0"/>
              <a:t> e che può presentare </a:t>
            </a:r>
            <a:r>
              <a:rPr lang="it-IT" sz="2600" b="1" cap="none" dirty="0"/>
              <a:t>adattabilità</a:t>
            </a:r>
            <a:r>
              <a:rPr lang="it-IT" sz="2600" cap="none" dirty="0"/>
              <a:t> dopo la diffusione e che, per obiettivi espliciti o impliciti, </a:t>
            </a:r>
            <a:r>
              <a:rPr lang="it-IT" sz="2600" b="1" cap="none" dirty="0"/>
              <a:t>deduce dall'input che riceve come generare output</a:t>
            </a:r>
            <a:r>
              <a:rPr lang="it-IT" sz="2600" cap="none" dirty="0"/>
              <a:t> quali previsioni, contenuti, raccomandazioni o decisioni che possono influenzare ambienti fisici» (art. 3, n. 1,  AI Act)</a:t>
            </a:r>
            <a:endParaRPr lang="it-IT" sz="2400" cap="none" dirty="0"/>
          </a:p>
        </p:txBody>
      </p:sp>
      <p:sp>
        <p:nvSpPr>
          <p:cNvPr id="5" name="Text Placeholder 5">
            <a:extLst>
              <a:ext uri="{FF2B5EF4-FFF2-40B4-BE49-F238E27FC236}">
                <a16:creationId xmlns:a16="http://schemas.microsoft.com/office/drawing/2014/main" id="{1A6CC005-4000-4DBB-80AE-587C3F17573B}"/>
              </a:ext>
            </a:extLst>
          </p:cNvPr>
          <p:cNvSpPr txBox="1">
            <a:spLocks/>
          </p:cNvSpPr>
          <p:nvPr/>
        </p:nvSpPr>
        <p:spPr>
          <a:xfrm>
            <a:off x="205274" y="4027468"/>
            <a:ext cx="10731572" cy="2646709"/>
          </a:xfrm>
          <a:prstGeom prst="rect">
            <a:avLst/>
          </a:prstGeom>
          <a:solidFill>
            <a:schemeClr val="tx2"/>
          </a:solidFill>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lgn="just"/>
            <a:r>
              <a:rPr lang="it-IT" sz="2400" cap="none" dirty="0">
                <a:solidFill>
                  <a:schemeClr val="bg1"/>
                </a:solidFill>
              </a:rPr>
              <a:t>«io credo che la domanda iniziale, «le macchine sono in grado di pensare?», sia troppo insensata perché valga la pena discuterne. E tuttavia, credo anche che alla fine di questo secolo l'uso delle parole e l'opinione diffusa delle persone colte avranno subito un cambiamento tale che si potrà parlare di macchine che pensano senza aspettarsi di essere contraddetti» (Alan M. </a:t>
            </a:r>
            <a:r>
              <a:rPr lang="it-IT" sz="2400" cap="none" dirty="0" err="1">
                <a:solidFill>
                  <a:schemeClr val="bg1"/>
                </a:solidFill>
              </a:rPr>
              <a:t>Turing</a:t>
            </a:r>
            <a:r>
              <a:rPr lang="it-IT" sz="2400" cap="none" dirty="0">
                <a:solidFill>
                  <a:schemeClr val="bg1"/>
                </a:solidFill>
              </a:rPr>
              <a:t>, Computing Machinery and Intelligence, 1950): cioè, è </a:t>
            </a:r>
            <a:r>
              <a:rPr lang="it-IT" sz="2400" b="1" cap="none" dirty="0">
                <a:solidFill>
                  <a:schemeClr val="bg1"/>
                </a:solidFill>
              </a:rPr>
              <a:t>la capacità di </a:t>
            </a:r>
            <a:r>
              <a:rPr lang="it-IT" sz="2400" b="1" u="sng" cap="none" dirty="0">
                <a:solidFill>
                  <a:schemeClr val="bg1"/>
                </a:solidFill>
              </a:rPr>
              <a:t>imparare</a:t>
            </a:r>
            <a:r>
              <a:rPr lang="it-IT" sz="2400" cap="none" dirty="0">
                <a:solidFill>
                  <a:schemeClr val="bg1"/>
                </a:solidFill>
              </a:rPr>
              <a:t> che contraddistingue un sistema di IA</a:t>
            </a:r>
          </a:p>
        </p:txBody>
      </p:sp>
    </p:spTree>
    <p:extLst>
      <p:ext uri="{BB962C8B-B14F-4D97-AF65-F5344CB8AC3E}">
        <p14:creationId xmlns:p14="http://schemas.microsoft.com/office/powerpoint/2010/main" val="23269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13390"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486498" y="548640"/>
            <a:ext cx="5821538" cy="905587"/>
          </a:xfrm>
          <a:solidFill>
            <a:schemeClr val="bg1"/>
          </a:solidFill>
        </p:spPr>
        <p:txBody>
          <a:bodyPr vert="horz" lIns="91440" tIns="45720" rIns="91440" bIns="45720" rtlCol="0" anchor="b">
            <a:noAutofit/>
          </a:bodyPr>
          <a:lstStyle/>
          <a:p>
            <a:pPr algn="ctr">
              <a:lnSpc>
                <a:spcPct val="90000"/>
              </a:lnSpc>
            </a:pPr>
            <a:r>
              <a:rPr lang="it-IT" sz="4000" b="1" dirty="0">
                <a:solidFill>
                  <a:schemeClr val="accent1"/>
                </a:solidFill>
              </a:rPr>
              <a:t>Definizione di IA</a:t>
            </a:r>
            <a:endParaRPr lang="en-US" sz="40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86496" y="1632857"/>
            <a:ext cx="10532957" cy="4466968"/>
          </a:xfrm>
          <a:solidFill>
            <a:schemeClr val="bg1"/>
          </a:solidFill>
        </p:spPr>
        <p:txBody>
          <a:bodyPr vert="horz" lIns="91440" tIns="45720" rIns="91440" bIns="45720" rtlCol="0">
            <a:noAutofit/>
          </a:bodyPr>
          <a:lstStyle/>
          <a:p>
            <a:pPr algn="just"/>
            <a:r>
              <a:rPr lang="it-IT" dirty="0"/>
              <a:t>Sebbene in prima battuta la Commissione europea aveva ipotizzato una definizione flessibile di “sistema di IA” («</a:t>
            </a:r>
            <a:r>
              <a:rPr lang="it-IT" cap="none" dirty="0"/>
              <a:t>un </a:t>
            </a:r>
            <a:r>
              <a:rPr lang="it-IT" u="sng" cap="none" dirty="0"/>
              <a:t>software</a:t>
            </a:r>
            <a:r>
              <a:rPr lang="it-IT" cap="none" dirty="0"/>
              <a:t> sviluppato con una o più delle tecniche e degli approcci elencati nell'allegato I, che può, per una determinata serie di obiettivi definiti dall'uomo, generare </a:t>
            </a:r>
            <a:r>
              <a:rPr lang="it-IT" u="sng" cap="none" dirty="0"/>
              <a:t>output</a:t>
            </a:r>
            <a:r>
              <a:rPr lang="it-IT" cap="none" dirty="0"/>
              <a:t> quali contenuti, previsioni, raccomandazioni o decisioni che </a:t>
            </a:r>
            <a:r>
              <a:rPr lang="it-IT" u="sng" cap="none" dirty="0"/>
              <a:t>influenzano gli ambienti con cui interagiscono</a:t>
            </a:r>
            <a:r>
              <a:rPr lang="it-IT" cap="none" dirty="0"/>
              <a:t>»):</a:t>
            </a:r>
          </a:p>
          <a:p>
            <a:pPr algn="just"/>
            <a:r>
              <a:rPr lang="it-IT" dirty="0"/>
              <a:t>successivamente tale nozione è stata rimeditata </a:t>
            </a:r>
            <a:r>
              <a:rPr lang="it-IT" dirty="0">
                <a:solidFill>
                  <a:schemeClr val="accent1"/>
                </a:solidFill>
              </a:rPr>
              <a:t>al fine di conformarsi alla definizione dell’OCSE e, </a:t>
            </a:r>
            <a:r>
              <a:rPr lang="it-IT" dirty="0"/>
              <a:t>appunto, per mettere in evidenza la capacità di apprendimento</a:t>
            </a:r>
          </a:p>
          <a:p>
            <a:pPr algn="just"/>
            <a:endParaRPr lang="it-IT" dirty="0"/>
          </a:p>
          <a:p>
            <a:pPr algn="just"/>
            <a:r>
              <a:rPr lang="it-IT" b="1" dirty="0"/>
              <a:t>In tal modo, si è voluto assicurare chiarezza nella distinzione tra IA e sistemi </a:t>
            </a:r>
            <a:r>
              <a:rPr lang="it-IT" b="1" i="1" dirty="0"/>
              <a:t>software</a:t>
            </a:r>
            <a:r>
              <a:rPr lang="it-IT" b="1" dirty="0"/>
              <a:t> più semplici. </a:t>
            </a:r>
          </a:p>
        </p:txBody>
      </p:sp>
    </p:spTree>
    <p:extLst>
      <p:ext uri="{BB962C8B-B14F-4D97-AF65-F5344CB8AC3E}">
        <p14:creationId xmlns:p14="http://schemas.microsoft.com/office/powerpoint/2010/main" val="3679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88097" y="548640"/>
            <a:ext cx="6780111" cy="905587"/>
          </a:xfrm>
          <a:solidFill>
            <a:schemeClr val="bg1"/>
          </a:solidFill>
        </p:spPr>
        <p:txBody>
          <a:bodyPr vert="horz" lIns="91440" tIns="45720" rIns="91440" bIns="45720" rtlCol="0" anchor="b">
            <a:noAutofit/>
          </a:bodyPr>
          <a:lstStyle/>
          <a:p>
            <a:pPr algn="ctr"/>
            <a:r>
              <a:rPr lang="it-IT" sz="4000" b="1" dirty="0">
                <a:solidFill>
                  <a:schemeClr val="accent1"/>
                </a:solidFill>
              </a:rPr>
              <a:t>A chi si rivolge il nuovo AI ACT?</a:t>
            </a:r>
            <a:endParaRPr lang="en-US" sz="40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24070" y="1894787"/>
            <a:ext cx="10203497" cy="4863821"/>
          </a:xfrm>
          <a:solidFill>
            <a:schemeClr val="bg1"/>
          </a:solidFill>
        </p:spPr>
        <p:txBody>
          <a:bodyPr vert="horz" lIns="91440" tIns="45720" rIns="91440" bIns="45720" rtlCol="0">
            <a:noAutofit/>
          </a:bodyPr>
          <a:lstStyle/>
          <a:p>
            <a:pPr algn="just"/>
            <a:r>
              <a:rPr lang="it-IT" sz="2200" cap="none" dirty="0">
                <a:solidFill>
                  <a:schemeClr val="accent1"/>
                </a:solidFill>
              </a:rPr>
              <a:t>il regolamento </a:t>
            </a:r>
            <a:r>
              <a:rPr lang="it-IT" sz="2200" u="sng" cap="none" dirty="0">
                <a:solidFill>
                  <a:schemeClr val="accent1"/>
                </a:solidFill>
              </a:rPr>
              <a:t>si applica</a:t>
            </a:r>
            <a:r>
              <a:rPr lang="it-IT" sz="2200" cap="none" dirty="0">
                <a:solidFill>
                  <a:schemeClr val="accent1"/>
                </a:solidFill>
              </a:rPr>
              <a:t>: </a:t>
            </a:r>
          </a:p>
          <a:p>
            <a:pPr marL="285750" indent="-285750" algn="just">
              <a:buFont typeface="Wingdings" pitchFamily="2" charset="2"/>
              <a:buChar char="Ø"/>
            </a:pPr>
            <a:r>
              <a:rPr lang="it-IT" sz="2200" cap="none" dirty="0"/>
              <a:t>ai </a:t>
            </a:r>
            <a:r>
              <a:rPr lang="it-IT" sz="2200" b="1" cap="none" dirty="0"/>
              <a:t>fornitori</a:t>
            </a:r>
            <a:r>
              <a:rPr lang="it-IT" sz="2200" cap="none" dirty="0"/>
              <a:t> che immettono sul mercato o mettono in servizio sistemi di IA nell’Unione, indipendentemente dal fatto che siano stabiliti nell'unione o in un paese terzo; </a:t>
            </a:r>
          </a:p>
          <a:p>
            <a:pPr marL="285750" indent="-285750" algn="just">
              <a:buFont typeface="Wingdings" pitchFamily="2" charset="2"/>
              <a:buChar char="Ø"/>
            </a:pPr>
            <a:r>
              <a:rPr lang="it-IT" sz="2200" cap="none" dirty="0"/>
              <a:t>agli </a:t>
            </a:r>
            <a:r>
              <a:rPr lang="it-IT" sz="2200" b="1" cap="none" dirty="0"/>
              <a:t>operatori</a:t>
            </a:r>
            <a:r>
              <a:rPr lang="it-IT" sz="2200" cap="none" dirty="0"/>
              <a:t> di sistemi di </a:t>
            </a:r>
            <a:r>
              <a:rPr lang="it-IT" sz="2200" cap="none" dirty="0" err="1"/>
              <a:t>ia</a:t>
            </a:r>
            <a:r>
              <a:rPr lang="it-IT" sz="2200" cap="none" dirty="0"/>
              <a:t> che hanno il loro luogo di </a:t>
            </a:r>
            <a:r>
              <a:rPr lang="it-IT" sz="2200" u="sng" cap="none" dirty="0"/>
              <a:t>stabilimento</a:t>
            </a:r>
            <a:r>
              <a:rPr lang="it-IT" sz="2200" cap="none" dirty="0"/>
              <a:t> o che sono ubicati nell’Unione; </a:t>
            </a:r>
          </a:p>
          <a:p>
            <a:pPr marL="285750" indent="-285750" algn="just">
              <a:buFont typeface="Wingdings" pitchFamily="2" charset="2"/>
              <a:buChar char="Ø"/>
            </a:pPr>
            <a:r>
              <a:rPr lang="it-IT" sz="2200" cap="none" dirty="0"/>
              <a:t>ai fornitori e agli operatori di sistemi di IA situati in un </a:t>
            </a:r>
            <a:r>
              <a:rPr lang="it-IT" sz="2200" b="1" cap="none" dirty="0"/>
              <a:t>paese terzo</a:t>
            </a:r>
            <a:r>
              <a:rPr lang="it-IT" sz="2200" cap="none" dirty="0"/>
              <a:t>, laddove l'output prodotto dal </a:t>
            </a:r>
            <a:r>
              <a:rPr lang="it-IT" sz="2200" u="sng" cap="none" dirty="0"/>
              <a:t>sistema sia utilizzato nell’Unione</a:t>
            </a:r>
            <a:r>
              <a:rPr lang="it-IT" sz="2200" cap="none" dirty="0"/>
              <a:t>. </a:t>
            </a:r>
          </a:p>
          <a:p>
            <a:pPr algn="just"/>
            <a:r>
              <a:rPr lang="it-IT" sz="2200" cap="none" dirty="0">
                <a:solidFill>
                  <a:schemeClr val="accent1"/>
                </a:solidFill>
              </a:rPr>
              <a:t>il regolamento </a:t>
            </a:r>
            <a:r>
              <a:rPr lang="it-IT" sz="2200" b="1" u="sng" cap="none" dirty="0">
                <a:solidFill>
                  <a:schemeClr val="accent1"/>
                </a:solidFill>
              </a:rPr>
              <a:t>non</a:t>
            </a:r>
            <a:r>
              <a:rPr lang="it-IT" sz="2200" u="sng" cap="none" dirty="0">
                <a:solidFill>
                  <a:schemeClr val="accent1"/>
                </a:solidFill>
              </a:rPr>
              <a:t> si applica</a:t>
            </a:r>
            <a:r>
              <a:rPr lang="it-IT" sz="2200" cap="none" dirty="0">
                <a:solidFill>
                  <a:schemeClr val="accent1"/>
                </a:solidFill>
              </a:rPr>
              <a:t>: </a:t>
            </a:r>
          </a:p>
          <a:p>
            <a:pPr marL="285750" indent="-285750" algn="just">
              <a:buFont typeface="Wingdings" pitchFamily="2" charset="2"/>
              <a:buChar char="Ø"/>
            </a:pPr>
            <a:r>
              <a:rPr lang="it-IT" sz="2200" cap="none" dirty="0"/>
              <a:t>ai sistemi di IA sviluppati  o usati per scopi esclusivamente </a:t>
            </a:r>
            <a:r>
              <a:rPr lang="it-IT" sz="2200" b="1" u="sng" cap="none" dirty="0"/>
              <a:t>militari</a:t>
            </a:r>
            <a:r>
              <a:rPr lang="it-IT" sz="2200" cap="none" dirty="0"/>
              <a:t> o di difesa; </a:t>
            </a:r>
          </a:p>
          <a:p>
            <a:pPr marL="285750" indent="-285750" algn="just">
              <a:buFont typeface="Wingdings" pitchFamily="2" charset="2"/>
              <a:buChar char="Ø"/>
            </a:pPr>
            <a:r>
              <a:rPr lang="it-IT" sz="2200" cap="none" dirty="0"/>
              <a:t>ai sistemi di IA utilizzati solo a scopo di </a:t>
            </a:r>
            <a:r>
              <a:rPr lang="it-IT" sz="2200" u="sng" cap="none" dirty="0"/>
              <a:t>ricerca e innovazione</a:t>
            </a:r>
            <a:r>
              <a:rPr lang="it-IT" sz="2200" cap="none" dirty="0"/>
              <a:t>; </a:t>
            </a:r>
          </a:p>
          <a:p>
            <a:pPr marL="285750" indent="-285750" algn="just">
              <a:buFont typeface="Wingdings" pitchFamily="2" charset="2"/>
              <a:buChar char="Ø"/>
            </a:pPr>
            <a:r>
              <a:rPr lang="it-IT" sz="2200" cap="none" dirty="0"/>
              <a:t>nel caso in cui l’intelligenza artificiale venga utilizzata nel corso di un’attività </a:t>
            </a:r>
            <a:r>
              <a:rPr lang="it-IT" sz="2200" u="sng" cap="none" dirty="0"/>
              <a:t>personale</a:t>
            </a:r>
            <a:r>
              <a:rPr lang="it-IT" sz="2200" cap="none" dirty="0"/>
              <a:t> non professionale.</a:t>
            </a:r>
          </a:p>
        </p:txBody>
      </p:sp>
    </p:spTree>
    <p:extLst>
      <p:ext uri="{BB962C8B-B14F-4D97-AF65-F5344CB8AC3E}">
        <p14:creationId xmlns:p14="http://schemas.microsoft.com/office/powerpoint/2010/main" val="36908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06758" y="516274"/>
            <a:ext cx="7270441" cy="905587"/>
          </a:xfrm>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p>
            <a:pPr algn="ctr"/>
            <a:r>
              <a:rPr lang="it-IT" b="1" dirty="0">
                <a:solidFill>
                  <a:schemeClr val="accent1"/>
                </a:solidFill>
              </a:rPr>
              <a:t>La «tassonomia del rischio»</a:t>
            </a:r>
            <a:endParaRPr lang="en-US"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49942" y="2453951"/>
            <a:ext cx="9001968" cy="4030825"/>
          </a:xfrm>
          <a:solidFill>
            <a:schemeClr val="bg1"/>
          </a:solidFill>
        </p:spPr>
        <p:txBody>
          <a:bodyPr vert="horz" lIns="91440" tIns="45720" rIns="91440" bIns="45720" rtlCol="0">
            <a:noAutofit/>
          </a:bodyPr>
          <a:lstStyle/>
          <a:p>
            <a:pPr algn="just"/>
            <a:endParaRPr lang="it-IT" sz="1600" dirty="0"/>
          </a:p>
          <a:p>
            <a:pPr algn="just"/>
            <a:endParaRPr lang="it-IT" sz="2800" dirty="0"/>
          </a:p>
          <a:p>
            <a:pPr algn="just"/>
            <a:endParaRPr lang="it-IT" sz="2800" dirty="0"/>
          </a:p>
          <a:p>
            <a:pPr algn="just"/>
            <a:r>
              <a:rPr lang="it-IT" sz="2800" dirty="0">
                <a:solidFill>
                  <a:schemeClr val="accent1"/>
                </a:solidFill>
              </a:rPr>
              <a:t>L’AI Act adotta un approccio “risk-</a:t>
            </a:r>
            <a:r>
              <a:rPr lang="it-IT" sz="2800" dirty="0" err="1">
                <a:solidFill>
                  <a:schemeClr val="accent1"/>
                </a:solidFill>
              </a:rPr>
              <a:t>based</a:t>
            </a:r>
            <a:r>
              <a:rPr lang="it-IT" sz="2800" dirty="0">
                <a:solidFill>
                  <a:schemeClr val="accent1"/>
                </a:solidFill>
              </a:rPr>
              <a:t>” </a:t>
            </a:r>
          </a:p>
          <a:p>
            <a:pPr algn="just"/>
            <a:endParaRPr lang="it-IT" sz="2800" dirty="0">
              <a:solidFill>
                <a:schemeClr val="accent1"/>
              </a:solidFill>
            </a:endParaRPr>
          </a:p>
          <a:p>
            <a:pPr algn="just"/>
            <a:endParaRPr lang="it-IT" sz="2800" dirty="0">
              <a:solidFill>
                <a:schemeClr val="accent1"/>
              </a:solidFill>
            </a:endParaRPr>
          </a:p>
          <a:p>
            <a:pPr algn="just"/>
            <a:endParaRPr lang="it-IT" sz="2800" dirty="0">
              <a:solidFill>
                <a:schemeClr val="accent1"/>
              </a:solidFill>
            </a:endParaRPr>
          </a:p>
          <a:p>
            <a:pPr algn="just"/>
            <a:r>
              <a:rPr lang="it-IT" sz="2800" dirty="0">
                <a:solidFill>
                  <a:schemeClr val="accent1"/>
                </a:solidFill>
              </a:rPr>
              <a:t>maggiore è il rischio più rigorose sono le regole</a:t>
            </a:r>
          </a:p>
          <a:p>
            <a:pPr algn="just"/>
            <a:endParaRPr lang="it-IT" sz="1600" dirty="0"/>
          </a:p>
          <a:p>
            <a:pPr algn="just"/>
            <a:endParaRPr lang="it-IT" sz="1600" dirty="0"/>
          </a:p>
          <a:p>
            <a:pPr algn="just"/>
            <a:endParaRPr lang="it-IT" sz="1600" dirty="0"/>
          </a:p>
          <a:p>
            <a:pPr algn="just"/>
            <a:endParaRPr lang="it-IT" sz="1600" dirty="0"/>
          </a:p>
        </p:txBody>
      </p:sp>
      <p:pic>
        <p:nvPicPr>
          <p:cNvPr id="4" name="Graphic 3" descr="Arrow Rotate right">
            <a:extLst>
              <a:ext uri="{FF2B5EF4-FFF2-40B4-BE49-F238E27FC236}">
                <a16:creationId xmlns:a16="http://schemas.microsoft.com/office/drawing/2014/main" id="{FFE760E2-7F68-8509-DAAF-288911B279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3027" y="3428995"/>
            <a:ext cx="914400" cy="914400"/>
          </a:xfrm>
          <a:prstGeom prst="rect">
            <a:avLst/>
          </a:prstGeom>
        </p:spPr>
      </p:pic>
    </p:spTree>
    <p:extLst>
      <p:ext uri="{BB962C8B-B14F-4D97-AF65-F5344CB8AC3E}">
        <p14:creationId xmlns:p14="http://schemas.microsoft.com/office/powerpoint/2010/main" val="41237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246574" y="503583"/>
            <a:ext cx="7068625" cy="1102989"/>
          </a:xfrm>
          <a:solidFill>
            <a:schemeClr val="bg1"/>
          </a:solidFill>
        </p:spPr>
        <p:txBody>
          <a:bodyPr vert="horz" lIns="91440" tIns="45720" rIns="91440" bIns="45720" rtlCol="0" anchor="b">
            <a:noAutofit/>
          </a:bodyPr>
          <a:lstStyle/>
          <a:p>
            <a:pPr algn="ctr"/>
            <a:r>
              <a:rPr lang="it-IT" sz="4000" b="1" dirty="0">
                <a:solidFill>
                  <a:schemeClr val="accent1"/>
                </a:solidFill>
              </a:rPr>
              <a:t>La piramide del rischio </a:t>
            </a:r>
            <a:br>
              <a:rPr lang="it-IT" sz="4000" b="1" dirty="0">
                <a:solidFill>
                  <a:schemeClr val="accent1"/>
                </a:solidFill>
              </a:rPr>
            </a:br>
            <a:r>
              <a:rPr lang="it-IT" sz="4000" b="1" dirty="0">
                <a:solidFill>
                  <a:schemeClr val="accent1"/>
                </a:solidFill>
              </a:rPr>
              <a:t>(4 livelli)</a:t>
            </a:r>
            <a:endParaRPr lang="en-US" sz="40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49942" y="2177141"/>
            <a:ext cx="8606971" cy="4542867"/>
          </a:xfrm>
        </p:spPr>
        <p:txBody>
          <a:bodyPr vert="horz" lIns="91440" tIns="45720" rIns="91440" bIns="45720" rtlCol="0">
            <a:noAutofit/>
          </a:bodyPr>
          <a:lstStyle/>
          <a:p>
            <a:pPr algn="just"/>
            <a:endParaRPr lang="it-IT" sz="1600" dirty="0"/>
          </a:p>
          <a:p>
            <a:pPr algn="just"/>
            <a:endParaRPr lang="it-IT" sz="1600" dirty="0"/>
          </a:p>
          <a:p>
            <a:pPr algn="just"/>
            <a:endParaRPr lang="it-IT" sz="1600" dirty="0"/>
          </a:p>
          <a:p>
            <a:pPr algn="just"/>
            <a:endParaRPr lang="it-IT" sz="1600" dirty="0"/>
          </a:p>
          <a:p>
            <a:pPr algn="just"/>
            <a:endParaRPr lang="it-IT" sz="1600" dirty="0"/>
          </a:p>
          <a:p>
            <a:pPr algn="just"/>
            <a:endParaRPr lang="it-IT" sz="1600" dirty="0"/>
          </a:p>
          <a:p>
            <a:pPr algn="just"/>
            <a:endParaRPr lang="it-IT" sz="1600" dirty="0"/>
          </a:p>
          <a:p>
            <a:pPr algn="just"/>
            <a:endParaRPr lang="it-IT" sz="1600" dirty="0"/>
          </a:p>
          <a:p>
            <a:pPr algn="just"/>
            <a:endParaRPr lang="it-IT" sz="1600" dirty="0"/>
          </a:p>
        </p:txBody>
      </p:sp>
      <p:pic>
        <p:nvPicPr>
          <p:cNvPr id="9" name="Picture 8">
            <a:extLst>
              <a:ext uri="{FF2B5EF4-FFF2-40B4-BE49-F238E27FC236}">
                <a16:creationId xmlns:a16="http://schemas.microsoft.com/office/drawing/2014/main" id="{7E36F0F0-C1F1-5849-5814-BD56B92F9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74" y="1697601"/>
            <a:ext cx="8710813" cy="4955126"/>
          </a:xfrm>
          <a:prstGeom prst="rect">
            <a:avLst/>
          </a:prstGeom>
          <a:solidFill>
            <a:schemeClr val="tx1"/>
          </a:solidFill>
        </p:spPr>
      </p:pic>
    </p:spTree>
    <p:extLst>
      <p:ext uri="{BB962C8B-B14F-4D97-AF65-F5344CB8AC3E}">
        <p14:creationId xmlns:p14="http://schemas.microsoft.com/office/powerpoint/2010/main" val="7639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88097" y="234267"/>
            <a:ext cx="7473551" cy="120130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ctr"/>
            <a:r>
              <a:rPr lang="it-IT" sz="4000" b="1" dirty="0">
                <a:solidFill>
                  <a:schemeClr val="accent1"/>
                </a:solidFill>
              </a:rPr>
              <a:t>Rischio inaccettabile e </a:t>
            </a:r>
            <a:br>
              <a:rPr lang="it-IT" sz="4000" b="1" dirty="0">
                <a:solidFill>
                  <a:schemeClr val="accent1"/>
                </a:solidFill>
              </a:rPr>
            </a:br>
            <a:r>
              <a:rPr lang="it-IT" sz="4000" b="1" dirty="0">
                <a:solidFill>
                  <a:schemeClr val="accent1"/>
                </a:solidFill>
              </a:rPr>
              <a:t>pratiche vietate</a:t>
            </a:r>
            <a:endParaRPr lang="en-US" sz="40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588098" y="2360645"/>
            <a:ext cx="8313306" cy="4263088"/>
          </a:xfrm>
          <a:solidFill>
            <a:schemeClr val="bg1"/>
          </a:solidFill>
        </p:spPr>
        <p:txBody>
          <a:bodyPr vert="horz" lIns="91440" tIns="45720" rIns="91440" bIns="45720" rtlCol="0">
            <a:noAutofit/>
          </a:bodyPr>
          <a:lstStyle/>
          <a:p>
            <a:pPr marL="342900" indent="-342900" algn="just">
              <a:buFont typeface="Wingdings" pitchFamily="2" charset="2"/>
              <a:buChar char="Ø"/>
            </a:pPr>
            <a:r>
              <a:rPr lang="it-IT" sz="2400" dirty="0"/>
              <a:t>La </a:t>
            </a:r>
            <a:r>
              <a:rPr lang="it-IT" sz="2400" b="1" dirty="0"/>
              <a:t>manipolazione comportamentale cognitiva</a:t>
            </a:r>
            <a:r>
              <a:rPr lang="it-IT" sz="2400" dirty="0"/>
              <a:t>;</a:t>
            </a:r>
          </a:p>
          <a:p>
            <a:pPr marL="342900" indent="-342900" algn="just">
              <a:buFont typeface="Wingdings" pitchFamily="2" charset="2"/>
              <a:buChar char="Ø"/>
            </a:pPr>
            <a:r>
              <a:rPr lang="it-IT" sz="2400" dirty="0"/>
              <a:t>lo </a:t>
            </a:r>
            <a:r>
              <a:rPr lang="it-IT" sz="2400" i="1" dirty="0" err="1"/>
              <a:t>scraping</a:t>
            </a:r>
            <a:r>
              <a:rPr lang="it-IT" sz="2400" dirty="0"/>
              <a:t> non mirato delle immagini facciali da Internet o da filmati di telecamere a circuito chiuso;</a:t>
            </a:r>
          </a:p>
          <a:p>
            <a:pPr marL="342900" indent="-342900" algn="just">
              <a:buFont typeface="Wingdings" pitchFamily="2" charset="2"/>
              <a:buChar char="Ø"/>
            </a:pPr>
            <a:r>
              <a:rPr lang="it-IT" sz="2400" dirty="0"/>
              <a:t>il riconoscimento delle </a:t>
            </a:r>
            <a:r>
              <a:rPr lang="it-IT" sz="2400" b="1" dirty="0"/>
              <a:t>emozioni</a:t>
            </a:r>
            <a:r>
              <a:rPr lang="it-IT" sz="2400" dirty="0"/>
              <a:t> sul luogo di lavoro e negli istituti di istruzione il punteggio sociale;</a:t>
            </a:r>
          </a:p>
          <a:p>
            <a:pPr marL="342900" indent="-342900" algn="just">
              <a:buFont typeface="Wingdings" pitchFamily="2" charset="2"/>
              <a:buChar char="Ø"/>
            </a:pPr>
            <a:r>
              <a:rPr lang="it-IT" sz="2400" dirty="0"/>
              <a:t>la categorizzazione </a:t>
            </a:r>
            <a:r>
              <a:rPr lang="it-IT" sz="2400" b="1" dirty="0"/>
              <a:t>biometrica</a:t>
            </a:r>
            <a:r>
              <a:rPr lang="it-IT" sz="2400" dirty="0"/>
              <a:t> «in tempo reale» per dedurre dati sensibili;</a:t>
            </a:r>
          </a:p>
          <a:p>
            <a:pPr marL="342900" indent="-342900" algn="just">
              <a:buFont typeface="Wingdings" pitchFamily="2" charset="2"/>
              <a:buChar char="Ø"/>
            </a:pPr>
            <a:r>
              <a:rPr lang="it-IT" sz="2400" b="1" dirty="0"/>
              <a:t>polizia predittiva</a:t>
            </a:r>
          </a:p>
          <a:p>
            <a:pPr algn="just"/>
            <a:endParaRPr lang="it-IT" sz="1600" dirty="0"/>
          </a:p>
        </p:txBody>
      </p:sp>
    </p:spTree>
    <p:extLst>
      <p:ext uri="{BB962C8B-B14F-4D97-AF65-F5344CB8AC3E}">
        <p14:creationId xmlns:p14="http://schemas.microsoft.com/office/powerpoint/2010/main" val="240723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88098" y="94655"/>
            <a:ext cx="6755382" cy="64102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ctr"/>
            <a:r>
              <a:rPr lang="it-IT" sz="3600" b="1" dirty="0">
                <a:solidFill>
                  <a:schemeClr val="accent1"/>
                </a:solidFill>
              </a:rPr>
              <a:t>Alto Rischio (art. 6)</a:t>
            </a:r>
            <a:endParaRPr lang="en-US" sz="3600"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10547" y="1017037"/>
            <a:ext cx="9181321" cy="5840953"/>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endParaRPr lang="it-IT" b="1" cap="none" dirty="0"/>
          </a:p>
          <a:p>
            <a:pPr marL="342900" indent="-342900" algn="just">
              <a:buFont typeface="Wingdings" pitchFamily="2" charset="2"/>
              <a:buChar char="Ø"/>
            </a:pPr>
            <a:r>
              <a:rPr lang="it-IT" b="1" cap="none" dirty="0"/>
              <a:t>Se è utilizzato con riferimento ad una normativa </a:t>
            </a:r>
            <a:r>
              <a:rPr lang="it-IT" b="1" u="sng" cap="none" dirty="0"/>
              <a:t>armonizzata</a:t>
            </a:r>
            <a:r>
              <a:rPr lang="it-IT" b="1" cap="none" dirty="0"/>
              <a:t> dell’UE </a:t>
            </a:r>
            <a:r>
              <a:rPr lang="it-IT" cap="none" dirty="0"/>
              <a:t>(</a:t>
            </a:r>
            <a:r>
              <a:rPr lang="it-IT" b="1" cap="none" dirty="0"/>
              <a:t>allegato I</a:t>
            </a:r>
            <a:r>
              <a:rPr lang="it-IT" cap="none" dirty="0"/>
              <a:t>: sicurezza dei giocattoli; ascensori; apparecchiature radio; impianti a fune; dispositivi di protezione individuale; dispositivi medici; sicurezza dell’aviazione civile; mezzi a 2/3 ruote; equipaggiamento marittimo; interoperabilità del sistema ferroviario)</a:t>
            </a:r>
          </a:p>
          <a:p>
            <a:pPr marL="342900" indent="-342900" algn="just">
              <a:buFont typeface="Wingdings" pitchFamily="2" charset="2"/>
              <a:buChar char="Ø"/>
            </a:pPr>
            <a:r>
              <a:rPr lang="it-IT" b="1" cap="none" dirty="0"/>
              <a:t>Se è destinato a particolari fini </a:t>
            </a:r>
            <a:r>
              <a:rPr lang="it-IT" cap="none" dirty="0"/>
              <a:t>(</a:t>
            </a:r>
            <a:r>
              <a:rPr lang="it-IT" b="1" cap="none" dirty="0"/>
              <a:t>allegato III</a:t>
            </a:r>
            <a:r>
              <a:rPr lang="it-IT" cap="none" dirty="0"/>
              <a:t>: identificazione biometrica a posteriori; riconoscimento delle emozioni; formazione professionale; valutazione apprendimento; selezione personale; accesso a servizi essenziali; controllo delle frontiere; </a:t>
            </a:r>
            <a:r>
              <a:rPr lang="it-IT" u="sng" cap="none" dirty="0"/>
              <a:t>autorità giudiziaria per la ricerca «dei fatti e del diritto nell’applicazione della legge…o …nella risoluzione alternativa delle controversie»</a:t>
            </a:r>
            <a:r>
              <a:rPr lang="it-IT" cap="none" dirty="0"/>
              <a:t>).</a:t>
            </a:r>
          </a:p>
          <a:p>
            <a:pPr marL="342900" indent="-342900" algn="just">
              <a:buFont typeface="Wingdings" pitchFamily="2" charset="2"/>
              <a:buChar char="Ø"/>
            </a:pPr>
            <a:r>
              <a:rPr lang="it-IT" b="1" u="sng" cap="none" dirty="0"/>
              <a:t>Dubbio</a:t>
            </a:r>
            <a:r>
              <a:rPr lang="it-IT" b="1" cap="none" dirty="0"/>
              <a:t>: ma non è che sta indirettamente legittimando questi usi dell’IA??</a:t>
            </a:r>
          </a:p>
          <a:p>
            <a:pPr marL="342900" indent="-342900" algn="just">
              <a:buFont typeface="Wingdings" pitchFamily="2" charset="2"/>
              <a:buChar char="Ø"/>
            </a:pPr>
            <a:endParaRPr lang="it-IT" b="1" cap="none" dirty="0"/>
          </a:p>
        </p:txBody>
      </p:sp>
    </p:spTree>
    <p:extLst>
      <p:ext uri="{BB962C8B-B14F-4D97-AF65-F5344CB8AC3E}">
        <p14:creationId xmlns:p14="http://schemas.microsoft.com/office/powerpoint/2010/main" val="414557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121277" y="0"/>
            <a:ext cx="12313277"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784041" y="365652"/>
            <a:ext cx="6820652" cy="914399"/>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ctr"/>
            <a:r>
              <a:rPr lang="it-IT" b="1" dirty="0">
                <a:solidFill>
                  <a:schemeClr val="accent1"/>
                </a:solidFill>
              </a:rPr>
              <a:t>Alto Rischio</a:t>
            </a:r>
            <a:endParaRPr lang="en-US" b="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588097" y="2127380"/>
            <a:ext cx="8779837" cy="4496353"/>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342900" indent="-342900" algn="just">
              <a:buFont typeface="Wingdings" pitchFamily="2" charset="2"/>
              <a:buChar char="Ø"/>
            </a:pPr>
            <a:r>
              <a:rPr lang="it-IT" sz="2400" b="1" cap="none" dirty="0"/>
              <a:t>Obblighi specifici per i fornitori </a:t>
            </a:r>
            <a:r>
              <a:rPr lang="it-IT" sz="2400" cap="none" dirty="0"/>
              <a:t>(art. 16): </a:t>
            </a:r>
            <a:r>
              <a:rPr lang="it-IT" sz="2400" u="sng" cap="none" dirty="0"/>
              <a:t>marchio</a:t>
            </a:r>
            <a:r>
              <a:rPr lang="it-IT" sz="2400" cap="none" dirty="0"/>
              <a:t>; contatto; </a:t>
            </a:r>
            <a:r>
              <a:rPr lang="it-IT" sz="2400" u="sng" cap="none" dirty="0"/>
              <a:t>conservazione documentazione</a:t>
            </a:r>
            <a:r>
              <a:rPr lang="it-IT" sz="2400" cap="none" dirty="0"/>
              <a:t> per 10 anni (art. 18); marcatura CE; sistema di gestione della qualità</a:t>
            </a:r>
          </a:p>
          <a:p>
            <a:pPr marL="342900" indent="-342900" algn="just">
              <a:buFont typeface="Wingdings" pitchFamily="2" charset="2"/>
              <a:buChar char="Ø"/>
            </a:pPr>
            <a:r>
              <a:rPr lang="it-IT" sz="2400" b="1" cap="none" dirty="0"/>
              <a:t>Dovere di </a:t>
            </a:r>
            <a:r>
              <a:rPr lang="it-IT" sz="2400" b="1" u="sng" cap="none" dirty="0"/>
              <a:t>informazione</a:t>
            </a:r>
            <a:r>
              <a:rPr lang="it-IT" sz="2400" b="1" cap="none" dirty="0"/>
              <a:t> (e obbligo di ritirare i prodotti difettosi dal mercato) </a:t>
            </a:r>
            <a:r>
              <a:rPr lang="it-IT" sz="2400" cap="none" dirty="0"/>
              <a:t>(art. 20)</a:t>
            </a:r>
          </a:p>
          <a:p>
            <a:pPr marL="342900" indent="-342900" algn="just">
              <a:buFont typeface="Wingdings" pitchFamily="2" charset="2"/>
              <a:buChar char="Ø"/>
            </a:pPr>
            <a:r>
              <a:rPr lang="it-IT" sz="2400" b="1" cap="none" dirty="0"/>
              <a:t>Obblighi specifici per i </a:t>
            </a:r>
            <a:r>
              <a:rPr lang="it-IT" sz="2400" b="1" u="sng" cap="none" dirty="0"/>
              <a:t>distributori</a:t>
            </a:r>
            <a:r>
              <a:rPr lang="it-IT" sz="2400" b="1" cap="none" dirty="0"/>
              <a:t> </a:t>
            </a:r>
            <a:r>
              <a:rPr lang="it-IT" sz="2400" cap="none" dirty="0"/>
              <a:t>(art. 26): misure tecniche idonee; </a:t>
            </a:r>
            <a:r>
              <a:rPr lang="it-IT" sz="2400" u="sng" cap="none" dirty="0"/>
              <a:t>sorveglianza umana</a:t>
            </a:r>
            <a:r>
              <a:rPr lang="it-IT" sz="2400" cap="none" dirty="0"/>
              <a:t>; monitorano il funzionamento dei sistemi; obbligo di riportare incidenti e rischi; obbligo di informare (lavoratori)</a:t>
            </a:r>
          </a:p>
          <a:p>
            <a:pPr marL="342900" indent="-342900" algn="just">
              <a:buFont typeface="Wingdings" pitchFamily="2" charset="2"/>
              <a:buChar char="Ø"/>
            </a:pPr>
            <a:r>
              <a:rPr lang="it-IT" sz="2400" b="1" cap="none" dirty="0"/>
              <a:t>Obbligo di </a:t>
            </a:r>
            <a:r>
              <a:rPr lang="it-IT" sz="2400" b="1" u="sng" cap="none" dirty="0"/>
              <a:t>valutare impatto sui diritti fondamentali</a:t>
            </a:r>
            <a:r>
              <a:rPr lang="it-IT" sz="2400" b="1" cap="none" dirty="0"/>
              <a:t> </a:t>
            </a:r>
            <a:r>
              <a:rPr lang="it-IT" sz="2400" cap="none" dirty="0"/>
              <a:t>(art. 27)</a:t>
            </a:r>
          </a:p>
          <a:p>
            <a:pPr algn="just"/>
            <a:endParaRPr lang="it-IT" sz="1600" dirty="0"/>
          </a:p>
        </p:txBody>
      </p:sp>
    </p:spTree>
    <p:extLst>
      <p:ext uri="{BB962C8B-B14F-4D97-AF65-F5344CB8AC3E}">
        <p14:creationId xmlns:p14="http://schemas.microsoft.com/office/powerpoint/2010/main" val="27082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43339" y="737118"/>
            <a:ext cx="8330073" cy="88236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4000" b="1" dirty="0">
                <a:solidFill>
                  <a:schemeClr val="accent1"/>
                </a:solidFill>
              </a:rPr>
              <a:t>Modelli di IA per finalità generali</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397564" y="2258008"/>
            <a:ext cx="8839741" cy="4039275"/>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endParaRPr lang="en-GB" sz="2400" dirty="0"/>
          </a:p>
          <a:p>
            <a:pPr algn="just"/>
            <a:r>
              <a:rPr lang="it-IT" sz="2400" dirty="0"/>
              <a:t>Il regolamento sull'IA si occupa inoltre dell'utilizzo di modelli di IA per finalità generali.</a:t>
            </a:r>
          </a:p>
          <a:p>
            <a:pPr algn="just"/>
            <a:endParaRPr lang="it-IT" sz="2400" dirty="0"/>
          </a:p>
          <a:p>
            <a:pPr algn="just"/>
            <a:r>
              <a:rPr lang="it-IT" sz="2400" dirty="0"/>
              <a:t>I modelli di IA </a:t>
            </a:r>
            <a:r>
              <a:rPr lang="it-IT" sz="2400" b="1" dirty="0"/>
              <a:t>per finalità generali </a:t>
            </a:r>
            <a:r>
              <a:rPr lang="it-IT" sz="2400" dirty="0"/>
              <a:t>che non comportano rischi sistemici dovranno soddisfare alcuni requisiti limitati, ad esempio in materia di </a:t>
            </a:r>
            <a:r>
              <a:rPr lang="it-IT" sz="2400" b="1" dirty="0"/>
              <a:t>trasparenza</a:t>
            </a:r>
            <a:r>
              <a:rPr lang="it-IT" sz="2400" dirty="0"/>
              <a:t>;</a:t>
            </a:r>
          </a:p>
          <a:p>
            <a:pPr algn="just"/>
            <a:r>
              <a:rPr lang="it-IT" sz="2400" dirty="0"/>
              <a:t>mentre quelli che pongono rischi sistemici dovranno rispettare regole più rigorose.</a:t>
            </a:r>
          </a:p>
          <a:p>
            <a:pPr algn="just"/>
            <a:endParaRPr lang="it-IT" sz="1600" dirty="0"/>
          </a:p>
        </p:txBody>
      </p:sp>
    </p:spTree>
    <p:extLst>
      <p:ext uri="{BB962C8B-B14F-4D97-AF65-F5344CB8AC3E}">
        <p14:creationId xmlns:p14="http://schemas.microsoft.com/office/powerpoint/2010/main" val="28794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399756" y="393242"/>
            <a:ext cx="7895158" cy="94955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3200" b="1" dirty="0">
                <a:solidFill>
                  <a:schemeClr val="accent1"/>
                </a:solidFill>
              </a:rPr>
              <a:t>Una nuova architettura di </a:t>
            </a:r>
            <a:r>
              <a:rPr lang="it-IT" sz="3200" b="1" i="1" dirty="0" err="1">
                <a:solidFill>
                  <a:schemeClr val="accent1"/>
                </a:solidFill>
              </a:rPr>
              <a:t>governance</a:t>
            </a:r>
            <a:r>
              <a:rPr lang="it-IT" sz="3200" b="1" i="1" dirty="0">
                <a:solidFill>
                  <a:schemeClr val="accent1"/>
                </a:solidFill>
              </a:rPr>
              <a:t> europea</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291548" y="1736036"/>
            <a:ext cx="9169693" cy="5006288"/>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r>
              <a:rPr lang="it-IT" b="0" cap="none" dirty="0"/>
              <a:t>al fine di garantire una corretta applicazione, sono stati istituiti diversi organi direttivi:</a:t>
            </a:r>
          </a:p>
          <a:p>
            <a:pPr marL="285750" indent="-285750" algn="just">
              <a:buFont typeface="Wingdings" pitchFamily="2" charset="2"/>
              <a:buChar char="Ø"/>
            </a:pPr>
            <a:r>
              <a:rPr lang="it-IT" cap="none" dirty="0"/>
              <a:t>un</a:t>
            </a:r>
            <a:r>
              <a:rPr lang="it-IT" u="sng" cap="none" dirty="0"/>
              <a:t> </a:t>
            </a:r>
            <a:r>
              <a:rPr lang="it-IT" b="1" u="sng" cap="none" dirty="0">
                <a:solidFill>
                  <a:schemeClr val="accent1"/>
                </a:solidFill>
              </a:rPr>
              <a:t>Ufficio per l’IA</a:t>
            </a:r>
            <a:r>
              <a:rPr lang="it-IT" u="sng" cap="none" dirty="0">
                <a:solidFill>
                  <a:schemeClr val="accent1"/>
                </a:solidFill>
              </a:rPr>
              <a:t> (art. 64) </a:t>
            </a:r>
            <a:r>
              <a:rPr lang="it-IT" cap="none" dirty="0"/>
              <a:t>all'interno della Commissione per far rispettare le regole comuni in tutta l’UE (decisione della Commissione, C/2024/1459, del 24 gennaio 2024, che istituisce l'ufficio europeo per l’Intelligenza Artificiale): monitora l’efficace attuazione del regolamento, può chiedere documentazione sui modelli di IA, valuta la conformità del fornitore dei modelli di </a:t>
            </a:r>
            <a:r>
              <a:rPr lang="it-IT" cap="none" dirty="0" err="1"/>
              <a:t>ia</a:t>
            </a:r>
            <a:r>
              <a:rPr lang="it-IT" cap="none" dirty="0"/>
              <a:t> agli obblighi previsti dal regolamento, può richiedere l’accesso al modello stesso, indaga sui rischi sistemici </a:t>
            </a:r>
          </a:p>
          <a:p>
            <a:pPr marL="285750" indent="-285750" algn="just">
              <a:buFont typeface="Wingdings" pitchFamily="2" charset="2"/>
              <a:buChar char="Ø"/>
            </a:pPr>
            <a:r>
              <a:rPr lang="it-IT" cap="none" dirty="0"/>
              <a:t>un</a:t>
            </a:r>
            <a:r>
              <a:rPr lang="it-IT" cap="none" dirty="0">
                <a:solidFill>
                  <a:schemeClr val="accent1"/>
                </a:solidFill>
              </a:rPr>
              <a:t> </a:t>
            </a:r>
            <a:r>
              <a:rPr lang="it-IT" b="1" u="sng" cap="none" dirty="0">
                <a:solidFill>
                  <a:schemeClr val="accent1"/>
                </a:solidFill>
              </a:rPr>
              <a:t>Consiglio per l’IA </a:t>
            </a:r>
            <a:r>
              <a:rPr lang="it-IT" u="sng" cap="none" dirty="0">
                <a:solidFill>
                  <a:schemeClr val="accent1"/>
                </a:solidFill>
              </a:rPr>
              <a:t>(art. 65-66)</a:t>
            </a:r>
            <a:r>
              <a:rPr lang="it-IT" cap="none" dirty="0"/>
              <a:t> composto da rappresentanti degli Stati membri e incaricato di fornire consulenza e assistenza alla Commissione e agli Stati membri ai fini di un'applicazione coerente ed efficace del regolamento sull’IA</a:t>
            </a:r>
          </a:p>
        </p:txBody>
      </p:sp>
    </p:spTree>
    <p:extLst>
      <p:ext uri="{BB962C8B-B14F-4D97-AF65-F5344CB8AC3E}">
        <p14:creationId xmlns:p14="http://schemas.microsoft.com/office/powerpoint/2010/main" val="20087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FD9FED-45A6-D5D1-00CC-7DBD6EFE4596}"/>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9F0E04C0-784D-8414-01EA-65AC91B25E29}"/>
              </a:ext>
            </a:extLst>
          </p:cNvPr>
          <p:cNvSpPr>
            <a:spLocks noGrp="1" noChangeArrowheads="1"/>
          </p:cNvSpPr>
          <p:nvPr>
            <p:ph type="title"/>
          </p:nvPr>
        </p:nvSpPr>
        <p:spPr>
          <a:xfrm>
            <a:off x="5868557" y="214604"/>
            <a:ext cx="5444382" cy="656536"/>
          </a:xfrm>
        </p:spPr>
        <p:txBody>
          <a:bodyPr anchor="t">
            <a:normAutofit/>
          </a:bodyPr>
          <a:lstStyle/>
          <a:p>
            <a:pPr algn="just" eaLnBrk="1" hangingPunct="1"/>
            <a:r>
              <a:rPr lang="it-IT" altLang="it-IT" sz="3200" b="1" dirty="0">
                <a:solidFill>
                  <a:srgbClr val="FF0000"/>
                </a:solidFill>
              </a:rPr>
              <a:t>Lo slancio dell’UE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FDD91C1F-B1CE-049A-5F88-D7A513AEF9E9}"/>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A73FFEF6-1584-07B7-5DFB-AB0F86419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47F2FABE-1208-0C45-23EA-99701162E51D}"/>
              </a:ext>
            </a:extLst>
          </p:cNvPr>
          <p:cNvSpPr>
            <a:spLocks noGrp="1" noChangeArrowheads="1"/>
          </p:cNvSpPr>
          <p:nvPr>
            <p:ph type="body" idx="1"/>
          </p:nvPr>
        </p:nvSpPr>
        <p:spPr>
          <a:xfrm>
            <a:off x="5868556" y="1586206"/>
            <a:ext cx="5953329" cy="4516007"/>
          </a:xfrm>
        </p:spPr>
        <p:txBody>
          <a:bodyPr>
            <a:normAutofit/>
          </a:bodyPr>
          <a:lstStyle/>
          <a:p>
            <a:pPr marL="0" indent="0" algn="just">
              <a:buNone/>
            </a:pPr>
            <a:r>
              <a:rPr lang="en-GB" altLang="it-IT" sz="2400" i="1" dirty="0"/>
              <a:t>"Dall'inizio della pandemia, l'UE e i suoi Stati membri hanno adottato misure senza precedenti per </a:t>
            </a:r>
            <a:r>
              <a:rPr lang="en-GB" altLang="it-IT" sz="2400" b="1" i="1" dirty="0"/>
              <a:t>proteggere vite e mezzi di sussistenza</a:t>
            </a:r>
            <a:r>
              <a:rPr lang="en-GB" altLang="it-IT" sz="2400" i="1" dirty="0"/>
              <a:t>. L'UE ha sostenuto gli sforzi nazionali per affrontare la crisi sanitaria e attutire l'impatto del colpo economico. Ha liberato ogni euro disponibile nel suo bilancio per combattere il virus. ... </a:t>
            </a:r>
            <a:endParaRPr lang="it-IT" altLang="it-IT" sz="2400" i="1" dirty="0"/>
          </a:p>
          <a:p>
            <a:pPr marL="0" indent="0" algn="just">
              <a:buNone/>
            </a:pPr>
            <a:r>
              <a:rPr lang="en-GB" altLang="it-IT" sz="2400" i="1" dirty="0"/>
              <a:t>Questo fa parte di un </a:t>
            </a:r>
            <a:r>
              <a:rPr lang="en-GB" altLang="it-IT" sz="2400" b="1" i="1" dirty="0"/>
              <a:t>pacchetto di prima risposta </a:t>
            </a:r>
            <a:r>
              <a:rPr lang="en-GB" altLang="it-IT" sz="2400" i="1" dirty="0"/>
              <a:t>che può fornire immediatamente più di mezzo trilione di euro per sostenere i lavoratori, le piccole imprese e le economie degli Stati membri</a:t>
            </a:r>
            <a:r>
              <a:rPr lang="en-GB" altLang="it-IT" sz="2400" dirty="0"/>
              <a:t>". </a:t>
            </a:r>
            <a:endParaRPr lang="en-AU" altLang="it-IT" sz="2400" dirty="0"/>
          </a:p>
          <a:p>
            <a:pPr eaLnBrk="1" hangingPunct="1">
              <a:buFontTx/>
              <a:buNone/>
            </a:pPr>
            <a:endParaRPr lang="it-IT" altLang="it-IT" sz="2000" b="1" dirty="0"/>
          </a:p>
        </p:txBody>
      </p:sp>
    </p:spTree>
    <p:extLst>
      <p:ext uri="{BB962C8B-B14F-4D97-AF65-F5344CB8AC3E}">
        <p14:creationId xmlns:p14="http://schemas.microsoft.com/office/powerpoint/2010/main" val="2546467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3" y="419493"/>
            <a:ext cx="7456620" cy="645736"/>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b="1" dirty="0" err="1">
                <a:solidFill>
                  <a:schemeClr val="accent1"/>
                </a:solidFill>
              </a:rPr>
              <a:t>G</a:t>
            </a:r>
            <a:r>
              <a:rPr lang="it-IT" b="1" i="1" dirty="0" err="1">
                <a:solidFill>
                  <a:schemeClr val="accent1"/>
                </a:solidFill>
              </a:rPr>
              <a:t>overnance</a:t>
            </a:r>
            <a:r>
              <a:rPr lang="it-IT" b="1" i="1" dirty="0">
                <a:solidFill>
                  <a:schemeClr val="accent1"/>
                </a:solidFill>
              </a:rPr>
              <a:t> europea</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680139" y="2435290"/>
            <a:ext cx="9574203" cy="4003217"/>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85750" indent="-285750" algn="just">
              <a:buFont typeface="Wingdings" pitchFamily="2" charset="2"/>
              <a:buChar char="Ø"/>
            </a:pPr>
            <a:r>
              <a:rPr lang="it-IT" sz="2800" cap="none" dirty="0"/>
              <a:t>un </a:t>
            </a:r>
            <a:r>
              <a:rPr lang="it-IT" sz="2800" b="1" cap="none" dirty="0">
                <a:solidFill>
                  <a:schemeClr val="accent1"/>
                </a:solidFill>
              </a:rPr>
              <a:t>Forum consultivo </a:t>
            </a:r>
            <a:r>
              <a:rPr lang="it-IT" sz="2800" cap="none" dirty="0">
                <a:solidFill>
                  <a:schemeClr val="accent1"/>
                </a:solidFill>
              </a:rPr>
              <a:t>(art. 67) </a:t>
            </a:r>
            <a:r>
              <a:rPr lang="it-IT" sz="2800" cap="none" dirty="0"/>
              <a:t>per i portatori di interessi volto a fornire competenze tecniche al comitato per l’IA e alla commissione</a:t>
            </a:r>
          </a:p>
          <a:p>
            <a:pPr marL="285750" indent="-285750" algn="just">
              <a:buFont typeface="Wingdings" pitchFamily="2" charset="2"/>
              <a:buChar char="Ø"/>
            </a:pPr>
            <a:r>
              <a:rPr lang="it-IT" sz="2800" cap="none" dirty="0"/>
              <a:t>un </a:t>
            </a:r>
            <a:r>
              <a:rPr lang="it-IT" sz="2800" b="1" cap="none" dirty="0">
                <a:solidFill>
                  <a:schemeClr val="accent1"/>
                </a:solidFill>
              </a:rPr>
              <a:t>Gruppo di esperti scientifici indipendenti</a:t>
            </a:r>
            <a:r>
              <a:rPr lang="it-IT" sz="2800" cap="none" dirty="0"/>
              <a:t> (art. 68), selezionati dalla Commissione europea, a sostegno delle attività di esecuzione.</a:t>
            </a:r>
            <a:endParaRPr lang="it-IT" sz="2800" b="1" cap="none" dirty="0"/>
          </a:p>
          <a:p>
            <a:pPr marL="285750" indent="-285750" algn="just">
              <a:buFont typeface="Wingdings" pitchFamily="2" charset="2"/>
              <a:buChar char="Ø"/>
            </a:pPr>
            <a:r>
              <a:rPr lang="it-IT" sz="2800" b="1" cap="none" dirty="0">
                <a:solidFill>
                  <a:schemeClr val="accent1"/>
                </a:solidFill>
              </a:rPr>
              <a:t>Garante europeo della protezione dei dati</a:t>
            </a:r>
            <a:r>
              <a:rPr lang="it-IT" sz="2800" cap="none" dirty="0"/>
              <a:t>, quale autorità di </a:t>
            </a:r>
            <a:r>
              <a:rPr lang="it-IT" sz="2800" u="sng" cap="none" dirty="0"/>
              <a:t>vigilanza</a:t>
            </a:r>
            <a:r>
              <a:rPr lang="it-IT" sz="2800" cap="none" dirty="0"/>
              <a:t> per le istituzioni europee (art. 70, par. 9)</a:t>
            </a:r>
            <a:endParaRPr lang="it-IT" sz="2800" b="1" cap="none" dirty="0"/>
          </a:p>
        </p:txBody>
      </p:sp>
    </p:spTree>
    <p:extLst>
      <p:ext uri="{BB962C8B-B14F-4D97-AF65-F5344CB8AC3E}">
        <p14:creationId xmlns:p14="http://schemas.microsoft.com/office/powerpoint/2010/main" val="126731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2" y="115676"/>
            <a:ext cx="7904490" cy="1162617"/>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4000" b="1" i="1" dirty="0" err="1">
                <a:solidFill>
                  <a:schemeClr val="accent1"/>
                </a:solidFill>
              </a:rPr>
              <a:t>Governance</a:t>
            </a:r>
            <a:r>
              <a:rPr lang="it-IT" sz="4000" b="1" i="1" dirty="0">
                <a:solidFill>
                  <a:schemeClr val="accent1"/>
                </a:solidFill>
              </a:rPr>
              <a:t> e vigilanza  nell’ordinamento italiano</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291548" y="1574276"/>
            <a:ext cx="9160362" cy="4166648"/>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85750" indent="-285750" algn="just">
              <a:buFont typeface="Wingdings" pitchFamily="2" charset="2"/>
              <a:buChar char="Ø"/>
            </a:pPr>
            <a:r>
              <a:rPr lang="it-IT" b="1" cap="none" dirty="0"/>
              <a:t>autorità nazionali</a:t>
            </a:r>
            <a:r>
              <a:rPr lang="it-IT" b="1" cap="none" dirty="0">
                <a:solidFill>
                  <a:schemeClr val="accent1"/>
                </a:solidFill>
              </a:rPr>
              <a:t> competenti </a:t>
            </a:r>
            <a:r>
              <a:rPr lang="it-IT" cap="none" dirty="0">
                <a:solidFill>
                  <a:schemeClr val="accent1"/>
                </a:solidFill>
              </a:rPr>
              <a:t>(art. 70: «</a:t>
            </a:r>
            <a:r>
              <a:rPr lang="it-IT" cap="none" dirty="0"/>
              <a:t>ciascuno Stato membro istituisce o designa come autorità nazionali competenti ai fini del presente regolamento almeno </a:t>
            </a:r>
            <a:r>
              <a:rPr lang="it-IT" u="sng" cap="none" dirty="0"/>
              <a:t>un'autorità di notifica e almeno un'autorità di vigilanza del mercato</a:t>
            </a:r>
            <a:r>
              <a:rPr lang="it-IT" cap="none" dirty="0"/>
              <a:t>»).</a:t>
            </a:r>
          </a:p>
          <a:p>
            <a:pPr marL="285750" indent="-285750" algn="just">
              <a:buFont typeface="Wingdings" pitchFamily="2" charset="2"/>
              <a:buChar char="Ø"/>
            </a:pPr>
            <a:r>
              <a:rPr lang="it-IT" cap="none" dirty="0"/>
              <a:t>un’</a:t>
            </a:r>
            <a:r>
              <a:rPr lang="it-IT" b="1" cap="none" dirty="0">
                <a:solidFill>
                  <a:schemeClr val="accent1"/>
                </a:solidFill>
              </a:rPr>
              <a:t>Autorità di vigilanza del mercato</a:t>
            </a:r>
            <a:r>
              <a:rPr lang="it-IT" b="1" cap="none" dirty="0"/>
              <a:t> </a:t>
            </a:r>
            <a:r>
              <a:rPr lang="it-IT" cap="none" dirty="0"/>
              <a:t>(</a:t>
            </a:r>
            <a:r>
              <a:rPr lang="it-IT" cap="none" dirty="0">
                <a:solidFill>
                  <a:schemeClr val="accent1"/>
                </a:solidFill>
              </a:rPr>
              <a:t>reg. 2019/1020): autorità </a:t>
            </a:r>
            <a:r>
              <a:rPr lang="it-IT" cap="none" dirty="0"/>
              <a:t>designata dallo Stato membro che garantisce che </a:t>
            </a:r>
            <a:r>
              <a:rPr lang="it-IT" u="sng" cap="none" dirty="0"/>
              <a:t>i prodotti siano conformi alle prescrizioni stabilite </a:t>
            </a:r>
            <a:r>
              <a:rPr lang="it-IT" cap="none" dirty="0"/>
              <a:t>dall’UE (in Italia:  Agenzia per le Dogane e i Monopoli)</a:t>
            </a:r>
          </a:p>
          <a:p>
            <a:pPr marL="285750" indent="-285750" algn="just">
              <a:buFont typeface="Wingdings" pitchFamily="2" charset="2"/>
              <a:buChar char="Ø"/>
            </a:pPr>
            <a:r>
              <a:rPr lang="it-IT" b="1" cap="none" dirty="0">
                <a:solidFill>
                  <a:schemeClr val="accent1"/>
                </a:solidFill>
              </a:rPr>
              <a:t>Autorità che garantiscono il rispetto dei diritti fondamentali</a:t>
            </a:r>
            <a:r>
              <a:rPr lang="it-IT" cap="none" dirty="0"/>
              <a:t>, compreso </a:t>
            </a:r>
            <a:r>
              <a:rPr lang="it-IT" b="1" cap="none" dirty="0"/>
              <a:t>il diritto alla non discriminazione</a:t>
            </a:r>
            <a:r>
              <a:rPr lang="it-IT" cap="none" dirty="0"/>
              <a:t> (art. 77)</a:t>
            </a:r>
          </a:p>
        </p:txBody>
      </p:sp>
    </p:spTree>
    <p:extLst>
      <p:ext uri="{BB962C8B-B14F-4D97-AF65-F5344CB8AC3E}">
        <p14:creationId xmlns:p14="http://schemas.microsoft.com/office/powerpoint/2010/main" val="34895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1" y="560895"/>
            <a:ext cx="8004313" cy="90401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3600" b="1" i="1" dirty="0" err="1">
                <a:solidFill>
                  <a:schemeClr val="accent1"/>
                </a:solidFill>
              </a:rPr>
              <a:t>Governance</a:t>
            </a:r>
            <a:r>
              <a:rPr lang="it-IT" sz="3600" b="1" i="1" dirty="0">
                <a:solidFill>
                  <a:schemeClr val="accent1"/>
                </a:solidFill>
              </a:rPr>
              <a:t> nell’ordinamento italiano</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291548" y="2545236"/>
            <a:ext cx="8217970" cy="3751869"/>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85750" indent="-285750" algn="just">
              <a:buFont typeface="Wingdings" pitchFamily="2" charset="2"/>
              <a:buChar char="Ø"/>
            </a:pPr>
            <a:r>
              <a:rPr lang="it-IT" sz="2800" cap="none" dirty="0"/>
              <a:t>quali sono le </a:t>
            </a:r>
            <a:r>
              <a:rPr lang="it-IT" sz="2800" b="1" cap="none" dirty="0"/>
              <a:t>autorità ex art. 77 </a:t>
            </a:r>
            <a:r>
              <a:rPr lang="it-IT" sz="2800" cap="none" dirty="0"/>
              <a:t>regolamento?</a:t>
            </a:r>
          </a:p>
          <a:p>
            <a:pPr marL="285750" indent="-285750" algn="just">
              <a:buFont typeface="Wingdings" pitchFamily="2" charset="2"/>
              <a:buChar char="Ø"/>
            </a:pPr>
            <a:r>
              <a:rPr lang="it-IT" sz="2800" b="1" cap="none" dirty="0"/>
              <a:t>AGCOM</a:t>
            </a:r>
            <a:r>
              <a:rPr lang="it-IT" sz="2800" cap="none" dirty="0"/>
              <a:t>: l’informazione e i contenuti testuali, fotografici, audiovisivi e radiofonici, nonché il diritto d’autore</a:t>
            </a:r>
          </a:p>
          <a:p>
            <a:pPr marL="285750" indent="-285750" algn="just">
              <a:buFont typeface="Wingdings" pitchFamily="2" charset="2"/>
              <a:buChar char="Ø"/>
            </a:pPr>
            <a:r>
              <a:rPr lang="it-IT" sz="2800" b="1" cap="none" dirty="0"/>
              <a:t>Garante protezione dati personali per la protezione dei dati personali</a:t>
            </a:r>
            <a:r>
              <a:rPr lang="it-IT" sz="2800" cap="none" dirty="0"/>
              <a:t>;</a:t>
            </a:r>
          </a:p>
          <a:p>
            <a:pPr marL="285750" indent="-285750" algn="just">
              <a:buFont typeface="Wingdings" pitchFamily="2" charset="2"/>
              <a:buChar char="Ø"/>
            </a:pPr>
            <a:r>
              <a:rPr lang="it-IT" sz="2800" b="1" cap="none" dirty="0"/>
              <a:t>I giudici nazionali</a:t>
            </a:r>
          </a:p>
        </p:txBody>
      </p:sp>
    </p:spTree>
    <p:extLst>
      <p:ext uri="{BB962C8B-B14F-4D97-AF65-F5344CB8AC3E}">
        <p14:creationId xmlns:p14="http://schemas.microsoft.com/office/powerpoint/2010/main" val="35756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3" y="115677"/>
            <a:ext cx="6632154" cy="94955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3200" b="1" i="1" dirty="0" err="1">
                <a:solidFill>
                  <a:schemeClr val="accent1"/>
                </a:solidFill>
              </a:rPr>
              <a:t>governance</a:t>
            </a:r>
            <a:r>
              <a:rPr lang="it-IT" sz="3200" b="1" i="1" dirty="0">
                <a:solidFill>
                  <a:schemeClr val="accent1"/>
                </a:solidFill>
              </a:rPr>
              <a:t> nell’ordinamento italiano</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291547" y="1464906"/>
            <a:ext cx="9776184" cy="5277418"/>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85750" indent="-285750" algn="just">
              <a:buFont typeface="Wingdings" pitchFamily="2" charset="2"/>
              <a:buChar char="Ø"/>
            </a:pPr>
            <a:endParaRPr lang="it-IT" cap="none" dirty="0"/>
          </a:p>
          <a:p>
            <a:pPr marL="285750" indent="-285750" algn="just">
              <a:buFont typeface="Wingdings" pitchFamily="2" charset="2"/>
              <a:buChar char="Ø"/>
            </a:pPr>
            <a:r>
              <a:rPr lang="it-IT" cap="none" dirty="0"/>
              <a:t>Per l’</a:t>
            </a:r>
            <a:r>
              <a:rPr lang="it-IT" b="1" cap="none" dirty="0"/>
              <a:t>Italia</a:t>
            </a:r>
            <a:r>
              <a:rPr lang="it-IT" cap="none" dirty="0"/>
              <a:t> i compiti sono così </a:t>
            </a:r>
            <a:r>
              <a:rPr lang="it-IT" u="sng" cap="none" dirty="0"/>
              <a:t>ripartiti</a:t>
            </a:r>
            <a:r>
              <a:rPr lang="it-IT" cap="none" dirty="0"/>
              <a:t> [</a:t>
            </a:r>
            <a:r>
              <a:rPr lang="it-IT" u="sng" cap="none" dirty="0"/>
              <a:t>art. 20, l. 132/2025</a:t>
            </a:r>
            <a:r>
              <a:rPr lang="it-IT" cap="none" dirty="0"/>
              <a:t>]</a:t>
            </a:r>
            <a:endParaRPr lang="it-IT" dirty="0"/>
          </a:p>
          <a:p>
            <a:pPr algn="just"/>
            <a:r>
              <a:rPr lang="it-IT" b="1" u="sng" cap="none" dirty="0">
                <a:solidFill>
                  <a:srgbClr val="FF0000"/>
                </a:solidFill>
              </a:rPr>
              <a:t>I. </a:t>
            </a:r>
            <a:r>
              <a:rPr lang="it-IT" b="1" u="sng" cap="none" dirty="0" err="1">
                <a:solidFill>
                  <a:srgbClr val="FF0000"/>
                </a:solidFill>
              </a:rPr>
              <a:t>AgID</a:t>
            </a:r>
            <a:r>
              <a:rPr lang="it-IT" b="1" u="sng" cap="none" dirty="0">
                <a:solidFill>
                  <a:srgbClr val="FF0000"/>
                </a:solidFill>
              </a:rPr>
              <a:t> </a:t>
            </a:r>
            <a:r>
              <a:rPr lang="it-IT" u="sng" cap="none" dirty="0">
                <a:solidFill>
                  <a:srgbClr val="FF0000"/>
                </a:solidFill>
              </a:rPr>
              <a:t>(Agenzia per l’Italia Digitale)</a:t>
            </a:r>
            <a:r>
              <a:rPr lang="it-IT" cap="none" dirty="0">
                <a:solidFill>
                  <a:srgbClr val="FF0000"/>
                </a:solidFill>
              </a:rPr>
              <a:t>:</a:t>
            </a:r>
          </a:p>
          <a:p>
            <a:r>
              <a:rPr lang="it-IT" cap="none" dirty="0"/>
              <a:t>= promuovere lo sviluppo dell’intelligenza artificiale;</a:t>
            </a:r>
          </a:p>
          <a:p>
            <a:r>
              <a:rPr lang="it-IT" cap="none" dirty="0"/>
              <a:t>= compiti in materia di notifica, valutazione, accreditamento e monitoraggio dei soggetti incaricati di verificare la conformità dei sistemi di intelligenza artificiale.</a:t>
            </a:r>
          </a:p>
          <a:p>
            <a:r>
              <a:rPr lang="it-IT" b="1" u="sng" cap="none" dirty="0">
                <a:solidFill>
                  <a:srgbClr val="FF0000"/>
                </a:solidFill>
              </a:rPr>
              <a:t>II.    ACN </a:t>
            </a:r>
            <a:r>
              <a:rPr lang="it-IT" u="sng" cap="none" dirty="0">
                <a:solidFill>
                  <a:srgbClr val="FF0000"/>
                </a:solidFill>
              </a:rPr>
              <a:t>(Agenzia Nazionale per la </a:t>
            </a:r>
            <a:r>
              <a:rPr lang="it-IT" u="sng" cap="none" dirty="0" err="1">
                <a:solidFill>
                  <a:srgbClr val="FF0000"/>
                </a:solidFill>
              </a:rPr>
              <a:t>Cybersicurezza</a:t>
            </a:r>
            <a:r>
              <a:rPr lang="it-IT" u="sng" cap="none" dirty="0">
                <a:solidFill>
                  <a:srgbClr val="FF0000"/>
                </a:solidFill>
              </a:rPr>
              <a:t>)</a:t>
            </a:r>
            <a:r>
              <a:rPr lang="it-IT" cap="none" dirty="0">
                <a:solidFill>
                  <a:srgbClr val="FF0000"/>
                </a:solidFill>
              </a:rPr>
              <a:t>:</a:t>
            </a:r>
          </a:p>
          <a:p>
            <a:r>
              <a:rPr lang="it-IT" cap="none" dirty="0"/>
              <a:t>= vigilanza, nonché le </a:t>
            </a:r>
            <a:r>
              <a:rPr lang="it-IT" u="sng" cap="none" dirty="0"/>
              <a:t>attività ispettive e sanzionatorie</a:t>
            </a:r>
            <a:r>
              <a:rPr lang="it-IT" cap="none" dirty="0"/>
              <a:t> dei sistemi di intelligenza artificiale</a:t>
            </a:r>
          </a:p>
          <a:p>
            <a:r>
              <a:rPr lang="it-IT" cap="none" dirty="0"/>
              <a:t>= profili di </a:t>
            </a:r>
            <a:r>
              <a:rPr lang="it-IT" cap="none" dirty="0" err="1"/>
              <a:t>cybersicurezza</a:t>
            </a:r>
            <a:r>
              <a:rPr lang="it-IT" cap="none" dirty="0"/>
              <a:t>.</a:t>
            </a:r>
          </a:p>
          <a:p>
            <a:r>
              <a:rPr lang="it-IT" b="1" cap="none" dirty="0">
                <a:solidFill>
                  <a:srgbClr val="FF0000"/>
                </a:solidFill>
              </a:rPr>
              <a:t>III. Comitato per il coordinamento</a:t>
            </a:r>
            <a:r>
              <a:rPr lang="it-IT" cap="none" dirty="0">
                <a:solidFill>
                  <a:srgbClr val="FF0000"/>
                </a:solidFill>
              </a:rPr>
              <a:t> presso Presidenza Consiglio dei Ministri</a:t>
            </a:r>
            <a:endParaRPr lang="it-IT" b="1" cap="none" dirty="0">
              <a:solidFill>
                <a:srgbClr val="FF0000"/>
              </a:solidFill>
            </a:endParaRPr>
          </a:p>
        </p:txBody>
      </p:sp>
    </p:spTree>
    <p:extLst>
      <p:ext uri="{BB962C8B-B14F-4D97-AF65-F5344CB8AC3E}">
        <p14:creationId xmlns:p14="http://schemas.microsoft.com/office/powerpoint/2010/main" val="25755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3" y="115677"/>
            <a:ext cx="6632154" cy="949552"/>
          </a:xfrm>
          <a:solidFill>
            <a:schemeClr val="tx1"/>
          </a:solidFill>
        </p:spPr>
        <p:txBody>
          <a:bodyPr vert="horz" lIns="91440" tIns="45720" rIns="91440" bIns="45720" rtlCol="0" anchor="b">
            <a:noAutofit/>
          </a:bodyPr>
          <a:lstStyle/>
          <a:p>
            <a:pPr algn="just"/>
            <a:r>
              <a:rPr lang="it-IT" sz="3200" b="1" i="1" dirty="0">
                <a:solidFill>
                  <a:schemeClr val="accent1"/>
                </a:solidFill>
              </a:rPr>
              <a:t>Coordinamento tra le varie autorità?</a:t>
            </a: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358218" y="1180906"/>
            <a:ext cx="9280303" cy="5276454"/>
          </a:xfrm>
          <a:solidFill>
            <a:schemeClr val="bg1"/>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285750" indent="-285750" algn="just">
              <a:buFont typeface="Wingdings" pitchFamily="2" charset="2"/>
              <a:buChar char="Ø"/>
            </a:pPr>
            <a:endParaRPr lang="it-IT" cap="none" dirty="0"/>
          </a:p>
          <a:p>
            <a:pPr marL="285750" indent="-285750" algn="just">
              <a:buFont typeface="Wingdings" pitchFamily="2" charset="2"/>
              <a:buChar char="Ø"/>
            </a:pPr>
            <a:endParaRPr lang="it-IT" b="1" i="1" cap="none" dirty="0">
              <a:solidFill>
                <a:schemeClr val="bg1"/>
              </a:solidFill>
            </a:endParaRPr>
          </a:p>
          <a:p>
            <a:pPr marL="285750" indent="-285750" algn="just">
              <a:buFont typeface="Wingdings" pitchFamily="2" charset="2"/>
              <a:buChar char="Ø"/>
            </a:pPr>
            <a:endParaRPr lang="it-IT" b="1" i="1" cap="none" dirty="0"/>
          </a:p>
          <a:p>
            <a:pPr marL="285750" indent="-285750" algn="just">
              <a:buFont typeface="Wingdings" pitchFamily="2" charset="2"/>
              <a:buChar char="Ø"/>
            </a:pPr>
            <a:endParaRPr lang="it-IT" b="1" i="1" cap="none" dirty="0"/>
          </a:p>
          <a:p>
            <a:pPr marL="285750" indent="-285750" algn="just">
              <a:buFont typeface="Wingdings" pitchFamily="2" charset="2"/>
              <a:buChar char="Ø"/>
            </a:pPr>
            <a:r>
              <a:rPr lang="it-IT" b="1" i="1" cap="none" dirty="0"/>
              <a:t>Meta c. </a:t>
            </a:r>
            <a:r>
              <a:rPr lang="it-IT" b="1" i="1" cap="none" dirty="0" err="1"/>
              <a:t>Bundeskartellamt</a:t>
            </a:r>
            <a:r>
              <a:rPr lang="it-IT" i="1" cap="none" dirty="0"/>
              <a:t>, </a:t>
            </a:r>
            <a:r>
              <a:rPr lang="it-IT" dirty="0"/>
              <a:t>C‑252/21, 23.7.2023</a:t>
            </a:r>
            <a:r>
              <a:rPr lang="it-IT" cap="none" dirty="0"/>
              <a:t>: «Infatti, se è vero che… né il GDPR né alcun altro strumento del diritto dell’Unione prevedono norme specifiche a tal riguardo, ciò non toglie che… quando applicano il GDPR, le diverse autorità nazionali coinvolte sono tutte vincolate dal principio di </a:t>
            </a:r>
            <a:r>
              <a:rPr lang="it-IT" b="1" cap="none" dirty="0"/>
              <a:t>leale cooperazione sancito all’articolo 4, paragrafo 3, TUE.</a:t>
            </a:r>
            <a:r>
              <a:rPr lang="it-IT" cap="none" dirty="0"/>
              <a:t> …in forza di tale principio, nelle materie rientranti nel diritto dell’Unione, gli Stati membri, </a:t>
            </a:r>
            <a:r>
              <a:rPr lang="it-IT" u="sng" cap="none" dirty="0"/>
              <a:t>ivi incluse le loro autorità amministrative</a:t>
            </a:r>
            <a:r>
              <a:rPr lang="it-IT" cap="none" dirty="0"/>
              <a:t>, devono rispettarsi ed assistersi reciprocamente nell’adempimento dei compiti derivanti dai Trattati, adottare ogni misura atta ad assicurare l’esecuzione degli obblighi conseguenti, in particolare, agli atti delle istituzioni dell’Unione, nonché astenersi da qualsiasi misura che rischi di mettere in pericolo la realizzazione degli obiettivi dell’Unione».</a:t>
            </a:r>
          </a:p>
          <a:p>
            <a:pPr marL="285750" indent="-285750" algn="just">
              <a:buFont typeface="Wingdings" pitchFamily="2" charset="2"/>
              <a:buChar char="Ø"/>
            </a:pPr>
            <a:r>
              <a:rPr lang="it-IT" b="1" cap="none" dirty="0"/>
              <a:t>Ma basta?</a:t>
            </a:r>
          </a:p>
        </p:txBody>
      </p:sp>
    </p:spTree>
    <p:extLst>
      <p:ext uri="{BB962C8B-B14F-4D97-AF65-F5344CB8AC3E}">
        <p14:creationId xmlns:p14="http://schemas.microsoft.com/office/powerpoint/2010/main" val="24316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3" y="713893"/>
            <a:ext cx="5045724" cy="905587"/>
          </a:xfrm>
          <a:solidFill>
            <a:schemeClr val="bg1"/>
          </a:solidFill>
        </p:spPr>
        <p:txBody>
          <a:bodyPr vert="horz" lIns="91440" tIns="45720" rIns="91440" bIns="45720" rtlCol="0" anchor="b">
            <a:noAutofit/>
          </a:bodyPr>
          <a:lstStyle/>
          <a:p>
            <a:pPr algn="just"/>
            <a:r>
              <a:rPr lang="it-IT" sz="4000" b="1" dirty="0">
                <a:solidFill>
                  <a:schemeClr val="accent1"/>
                </a:solidFill>
              </a:rPr>
              <a:t>Sanzioni</a:t>
            </a:r>
            <a:endParaRPr lang="it-IT" sz="4000" b="1" i="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318050" y="3060441"/>
            <a:ext cx="9675035" cy="3594884"/>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endParaRPr lang="en-GB" sz="2000" dirty="0"/>
          </a:p>
          <a:p>
            <a:pPr algn="just"/>
            <a:endParaRPr lang="en-GB" sz="2400" dirty="0"/>
          </a:p>
          <a:p>
            <a:pPr algn="just"/>
            <a:endParaRPr lang="en-GB" sz="2400" dirty="0"/>
          </a:p>
          <a:p>
            <a:pPr algn="just"/>
            <a:endParaRPr lang="en-GB" sz="2400" dirty="0"/>
          </a:p>
          <a:p>
            <a:pPr algn="just"/>
            <a:r>
              <a:rPr lang="it-IT" sz="3200" b="0" cap="none" dirty="0"/>
              <a:t>La violazione delle previsioni del regolamento è punita con un </a:t>
            </a:r>
            <a:r>
              <a:rPr lang="it-IT" sz="3200" cap="none" dirty="0">
                <a:solidFill>
                  <a:schemeClr val="accent1"/>
                </a:solidFill>
              </a:rPr>
              <a:t>sistema di sanzioni pecuniarie commisurate al </a:t>
            </a:r>
            <a:r>
              <a:rPr lang="it-IT" sz="3200" u="sng" cap="none" dirty="0">
                <a:solidFill>
                  <a:schemeClr val="accent1"/>
                </a:solidFill>
              </a:rPr>
              <a:t>fatturato annuo globale</a:t>
            </a:r>
            <a:r>
              <a:rPr lang="it-IT" sz="3200" cap="none" dirty="0">
                <a:solidFill>
                  <a:schemeClr val="accent1"/>
                </a:solidFill>
              </a:rPr>
              <a:t> (dal 3% al 7%)</a:t>
            </a:r>
            <a:r>
              <a:rPr lang="it-IT" sz="3200" b="0" cap="none" dirty="0"/>
              <a:t>, con massimali più equi per PMI e Start-up, nonché alla </a:t>
            </a:r>
            <a:r>
              <a:rPr lang="it-IT" sz="3200" b="0" u="sng" cap="none" dirty="0"/>
              <a:t>gravità delle violazioni</a:t>
            </a:r>
            <a:r>
              <a:rPr lang="it-IT" sz="3200" b="0" cap="none" dirty="0"/>
              <a:t>, al fine di assicurare che i sistemi di IA siano sviluppati ed impiegati in modo etico e legale.</a:t>
            </a:r>
          </a:p>
          <a:p>
            <a:pPr algn="just"/>
            <a:endParaRPr lang="en-GB" sz="1600" dirty="0"/>
          </a:p>
        </p:txBody>
      </p:sp>
    </p:spTree>
    <p:extLst>
      <p:ext uri="{BB962C8B-B14F-4D97-AF65-F5344CB8AC3E}">
        <p14:creationId xmlns:p14="http://schemas.microsoft.com/office/powerpoint/2010/main" val="1860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661012" y="289249"/>
            <a:ext cx="6411592" cy="133023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4000" b="1" dirty="0">
                <a:solidFill>
                  <a:schemeClr val="accent1"/>
                </a:solidFill>
              </a:rPr>
              <a:t>Entrata in vigore e applicazione</a:t>
            </a:r>
            <a:endParaRPr lang="it-IT" sz="4000" b="1" i="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24070" y="1908728"/>
            <a:ext cx="11351163" cy="4852255"/>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endParaRPr lang="it-IT" b="0" cap="none" dirty="0"/>
          </a:p>
          <a:p>
            <a:pPr algn="just"/>
            <a:r>
              <a:rPr lang="it-IT" b="0" cap="none" dirty="0"/>
              <a:t>Le regole dell’AI ACT, similmente a quanto accaduto per il GDPR, </a:t>
            </a:r>
            <a:r>
              <a:rPr lang="it-IT" cap="none" dirty="0">
                <a:solidFill>
                  <a:schemeClr val="accent1"/>
                </a:solidFill>
              </a:rPr>
              <a:t>entreranno in vigore scaglionate nel tempo</a:t>
            </a:r>
            <a:r>
              <a:rPr lang="it-IT" b="0" cap="none" dirty="0"/>
              <a:t>, consentendo alle imprese e alle pubbliche amministrazioni di adeguarsi al nuovo quadro normativo.</a:t>
            </a:r>
          </a:p>
          <a:p>
            <a:pPr algn="just"/>
            <a:r>
              <a:rPr lang="it-IT" b="0" dirty="0"/>
              <a:t>Entrerà in vigore </a:t>
            </a:r>
            <a:r>
              <a:rPr lang="it-IT" b="0" u="sng" dirty="0"/>
              <a:t>20 giorni</a:t>
            </a:r>
            <a:r>
              <a:rPr lang="it-IT" b="0" dirty="0"/>
              <a:t> dopo la pubblicazione nella Gazzetta ufficiale UE e si applicherà dopo il </a:t>
            </a:r>
            <a:r>
              <a:rPr lang="it-IT" b="1" u="sng" dirty="0"/>
              <a:t>2 agosto 2026</a:t>
            </a:r>
            <a:r>
              <a:rPr lang="it-IT" dirty="0"/>
              <a:t>, tuttavia</a:t>
            </a:r>
            <a:r>
              <a:rPr lang="it-IT" b="0" dirty="0"/>
              <a:t>:</a:t>
            </a:r>
          </a:p>
          <a:p>
            <a:pPr marL="285750" indent="-285750" algn="just">
              <a:buFont typeface="Wingdings" pitchFamily="2" charset="2"/>
              <a:buChar char="Ø"/>
            </a:pPr>
            <a:r>
              <a:rPr lang="it-IT" b="0" dirty="0"/>
              <a:t>i divieti relativi a pratiche vietate, si applicano a partire da sei mesi dopo l’entrata in vigore (2 febbraio 2025);</a:t>
            </a:r>
          </a:p>
          <a:p>
            <a:pPr marL="285750" indent="-285750" algn="just">
              <a:buFont typeface="Wingdings" pitchFamily="2" charset="2"/>
              <a:buChar char="Ø"/>
            </a:pPr>
            <a:r>
              <a:rPr lang="it-IT" b="0" dirty="0"/>
              <a:t>i codici di buone pratiche (1 anno dopo: 2 agosto 2025);</a:t>
            </a:r>
          </a:p>
          <a:p>
            <a:pPr marL="285750" indent="-285750" algn="just">
              <a:buFont typeface="Wingdings" pitchFamily="2" charset="2"/>
              <a:buChar char="Ø"/>
            </a:pPr>
            <a:r>
              <a:rPr lang="it-IT" b="0" dirty="0"/>
              <a:t>le norme sui sistemi di IA per finalità generali, compresa la </a:t>
            </a:r>
            <a:r>
              <a:rPr lang="it-IT" b="0" dirty="0" err="1"/>
              <a:t>governance</a:t>
            </a:r>
            <a:r>
              <a:rPr lang="it-IT" b="0" dirty="0"/>
              <a:t> </a:t>
            </a:r>
            <a:r>
              <a:rPr lang="it-IT" dirty="0"/>
              <a:t>(1 anno dopo: 2 agosto 2025);</a:t>
            </a:r>
            <a:endParaRPr lang="it-IT" b="0" dirty="0"/>
          </a:p>
          <a:p>
            <a:pPr marL="285750" indent="-285750" algn="just">
              <a:buFont typeface="Wingdings" pitchFamily="2" charset="2"/>
              <a:buChar char="Ø"/>
            </a:pPr>
            <a:r>
              <a:rPr lang="it-IT" b="0" dirty="0"/>
              <a:t>gli obblighi per i sistemi ad alto rischio (36 mesi dopo: 2 agosto 2027).</a:t>
            </a:r>
          </a:p>
          <a:p>
            <a:pPr algn="just"/>
            <a:endParaRPr lang="en-GB" sz="1600" b="0" dirty="0"/>
          </a:p>
        </p:txBody>
      </p:sp>
    </p:spTree>
    <p:extLst>
      <p:ext uri="{BB962C8B-B14F-4D97-AF65-F5344CB8AC3E}">
        <p14:creationId xmlns:p14="http://schemas.microsoft.com/office/powerpoint/2010/main" val="13546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59836" y="371061"/>
            <a:ext cx="6781867" cy="785935"/>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sz="3600" b="1" dirty="0">
                <a:solidFill>
                  <a:schemeClr val="accent1"/>
                </a:solidFill>
              </a:rPr>
              <a:t>Considerazioni conclusive</a:t>
            </a:r>
            <a:endParaRPr lang="it-IT" sz="3600" b="1" i="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673019" y="1539597"/>
            <a:ext cx="8791300" cy="4935792"/>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85750" indent="-285750" algn="just">
              <a:buFont typeface="Wingdings" pitchFamily="2" charset="2"/>
              <a:buChar char="Ø"/>
            </a:pPr>
            <a:endParaRPr lang="it-IT" sz="2000" dirty="0"/>
          </a:p>
          <a:p>
            <a:pPr marL="285750" indent="-285750" algn="just">
              <a:buFont typeface="Wingdings" pitchFamily="2" charset="2"/>
              <a:buChar char="Ø"/>
            </a:pPr>
            <a:endParaRPr lang="it-IT" sz="2000" dirty="0"/>
          </a:p>
          <a:p>
            <a:pPr marL="285750" indent="-285750" algn="just">
              <a:buFont typeface="Wingdings" pitchFamily="2" charset="2"/>
              <a:buChar char="Ø"/>
            </a:pPr>
            <a:r>
              <a:rPr lang="it-IT" cap="none" dirty="0"/>
              <a:t>troppo margine agli Stati membri? Molte norme </a:t>
            </a:r>
            <a:r>
              <a:rPr lang="it-IT" b="1" u="sng" cap="none" dirty="0"/>
              <a:t>non</a:t>
            </a:r>
            <a:r>
              <a:rPr lang="it-IT" cap="none" dirty="0"/>
              <a:t> sono self-</a:t>
            </a:r>
            <a:r>
              <a:rPr lang="it-IT" cap="none" dirty="0" err="1"/>
              <a:t>executing</a:t>
            </a:r>
            <a:endParaRPr lang="it-IT" cap="none" dirty="0"/>
          </a:p>
          <a:p>
            <a:pPr marL="285750" indent="-285750" algn="just">
              <a:buFont typeface="Wingdings" pitchFamily="2" charset="2"/>
              <a:buChar char="Ø"/>
            </a:pPr>
            <a:r>
              <a:rPr lang="it-IT" cap="none" dirty="0"/>
              <a:t>definizioni troppo generiche? </a:t>
            </a:r>
          </a:p>
          <a:p>
            <a:pPr marL="285750" indent="-285750" algn="just">
              <a:buFont typeface="Wingdings" pitchFamily="2" charset="2"/>
              <a:buChar char="Ø"/>
            </a:pPr>
            <a:r>
              <a:rPr lang="it-IT" cap="none" dirty="0"/>
              <a:t>rischio di mancato coordinamento e </a:t>
            </a:r>
            <a:r>
              <a:rPr lang="it-IT" i="1" cap="none" dirty="0" err="1"/>
              <a:t>overlaps</a:t>
            </a:r>
            <a:r>
              <a:rPr lang="it-IT" cap="none" dirty="0"/>
              <a:t> (particolarmente con il GDPR)?</a:t>
            </a:r>
          </a:p>
          <a:p>
            <a:pPr marL="285750" indent="-285750" algn="just">
              <a:buFont typeface="Wingdings" pitchFamily="2" charset="2"/>
              <a:buChar char="Ø"/>
            </a:pPr>
            <a:r>
              <a:rPr lang="it-IT" cap="none" dirty="0"/>
              <a:t>sufficientemente protettivo per i diritti fondamentali? </a:t>
            </a:r>
          </a:p>
          <a:p>
            <a:pPr marL="285750" indent="-285750" algn="just">
              <a:buFont typeface="Wingdings" pitchFamily="2" charset="2"/>
              <a:buChar char="Ø"/>
            </a:pPr>
            <a:r>
              <a:rPr lang="it-IT" cap="none" dirty="0"/>
              <a:t>rischi per la tutela dell’ambiente?</a:t>
            </a:r>
          </a:p>
          <a:p>
            <a:pPr marL="285750" indent="-285750" algn="just">
              <a:buFont typeface="Wingdings" pitchFamily="2" charset="2"/>
              <a:buChar char="Ø"/>
            </a:pPr>
            <a:r>
              <a:rPr lang="it-IT" cap="none" dirty="0"/>
              <a:t>mette a rischio la competitività delle imprese europee? …rischio di delocalizzazione?  </a:t>
            </a:r>
          </a:p>
          <a:p>
            <a:pPr marL="285750" indent="-285750" algn="just">
              <a:buFont typeface="Wingdings" pitchFamily="2" charset="2"/>
              <a:buChar char="Ø"/>
            </a:pPr>
            <a:r>
              <a:rPr lang="it-IT" cap="none" dirty="0"/>
              <a:t>troppo distanziata nel tempo l’entrata in vigore per i sistemi ad alto rischio?</a:t>
            </a:r>
            <a:endParaRPr lang="en-GB" cap="none" dirty="0"/>
          </a:p>
        </p:txBody>
      </p:sp>
    </p:spTree>
    <p:extLst>
      <p:ext uri="{BB962C8B-B14F-4D97-AF65-F5344CB8AC3E}">
        <p14:creationId xmlns:p14="http://schemas.microsoft.com/office/powerpoint/2010/main" val="352685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12956" y="709127"/>
            <a:ext cx="8071207" cy="89169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b="1" dirty="0">
                <a:solidFill>
                  <a:schemeClr val="accent1"/>
                </a:solidFill>
              </a:rPr>
              <a:t>Considerazioni conclusive</a:t>
            </a:r>
            <a:endParaRPr lang="it-IT" b="1" i="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512956" y="1855304"/>
            <a:ext cx="9816032" cy="4887019"/>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r>
              <a:rPr lang="it-IT" sz="2400" cap="none" dirty="0"/>
              <a:t>Può duplicare il successo del GDPR e rappresentare uno standard anche per Stati terzi?</a:t>
            </a:r>
          </a:p>
          <a:p>
            <a:pPr algn="just"/>
            <a:r>
              <a:rPr lang="it-IT" sz="2400" cap="none" dirty="0"/>
              <a:t>cioè… produce un effetto Bruxelles?</a:t>
            </a:r>
          </a:p>
          <a:p>
            <a:pPr algn="just"/>
            <a:r>
              <a:rPr lang="it-IT" sz="2400" b="1" u="sng" cap="none" dirty="0"/>
              <a:t>penserei di no!</a:t>
            </a:r>
          </a:p>
          <a:p>
            <a:pPr algn="just"/>
            <a:r>
              <a:rPr lang="it-IT" sz="2400" cap="none" dirty="0"/>
              <a:t>perché lascia </a:t>
            </a:r>
            <a:r>
              <a:rPr lang="it-IT" sz="2400" b="1" cap="none" dirty="0"/>
              <a:t>troppo spazio alla </a:t>
            </a:r>
            <a:r>
              <a:rPr lang="it-IT" sz="2400" b="1" u="sng" cap="none" dirty="0"/>
              <a:t>regolamentazione privata</a:t>
            </a:r>
            <a:r>
              <a:rPr lang="it-IT" sz="2400" cap="none" dirty="0"/>
              <a:t>: </a:t>
            </a:r>
          </a:p>
          <a:p>
            <a:pPr algn="just"/>
            <a:r>
              <a:rPr lang="it-IT" sz="2400" b="1" cap="none" dirty="0"/>
              <a:t>es.: art. 27</a:t>
            </a:r>
            <a:r>
              <a:rPr lang="it-IT" sz="2400" cap="none" dirty="0"/>
              <a:t>: «prima di utilizzare un sistema di IA ad alto rischio …i </a:t>
            </a:r>
            <a:r>
              <a:rPr lang="it-IT" sz="2400" i="1" cap="none" dirty="0" err="1"/>
              <a:t>deployer</a:t>
            </a:r>
            <a:r>
              <a:rPr lang="it-IT" sz="2400" cap="none" dirty="0"/>
              <a:t> che sono organismi di diritto pubblico o sono enti privati che forniscono servizi pubblici e i </a:t>
            </a:r>
            <a:r>
              <a:rPr lang="it-IT" sz="2400" i="1" cap="none" dirty="0" err="1"/>
              <a:t>deployer</a:t>
            </a:r>
            <a:r>
              <a:rPr lang="it-IT" sz="2400" cap="none" dirty="0"/>
              <a:t> di sistemi di IA ad alto rischio di cui all'allegato iii, punto 5, lettere b) e c), </a:t>
            </a:r>
            <a:r>
              <a:rPr lang="it-IT" sz="2400" b="1" cap="none" dirty="0"/>
              <a:t>effettuano una valutazione dell'impatto sui diritti fondamentali che l'uso di tale sistema può produrre</a:t>
            </a:r>
            <a:r>
              <a:rPr lang="it-IT" sz="2400" cap="none" dirty="0"/>
              <a:t>»</a:t>
            </a:r>
          </a:p>
          <a:p>
            <a:pPr algn="just"/>
            <a:endParaRPr lang="en-GB" sz="1600" dirty="0"/>
          </a:p>
        </p:txBody>
      </p:sp>
    </p:spTree>
    <p:extLst>
      <p:ext uri="{BB962C8B-B14F-4D97-AF65-F5344CB8AC3E}">
        <p14:creationId xmlns:p14="http://schemas.microsoft.com/office/powerpoint/2010/main" val="32509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12956" y="373224"/>
            <a:ext cx="7007517" cy="875195"/>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b="1" dirty="0">
                <a:solidFill>
                  <a:schemeClr val="accent1"/>
                </a:solidFill>
              </a:rPr>
              <a:t>Considerazioni conclusive</a:t>
            </a:r>
            <a:endParaRPr lang="it-IT" b="1" i="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404804" y="1922106"/>
            <a:ext cx="10512012" cy="4693298"/>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r>
              <a:rPr lang="it-IT" cap="none" dirty="0"/>
              <a:t>E perché lascia </a:t>
            </a:r>
            <a:r>
              <a:rPr lang="it-IT" b="1" cap="none" dirty="0"/>
              <a:t>troppo spazio alla normativa delegata da parte della Commissione</a:t>
            </a:r>
            <a:r>
              <a:rPr lang="it-IT" cap="none" dirty="0"/>
              <a:t>:</a:t>
            </a:r>
          </a:p>
          <a:p>
            <a:pPr algn="just"/>
            <a:r>
              <a:rPr lang="it-IT" cap="none" dirty="0"/>
              <a:t>Art. 97: Potere generale di adottare </a:t>
            </a:r>
            <a:r>
              <a:rPr lang="it-IT" u="sng" cap="none" dirty="0"/>
              <a:t>atti delegati</a:t>
            </a:r>
            <a:r>
              <a:rPr lang="it-IT" cap="none" dirty="0"/>
              <a:t> entro 5 anni dall’entrata in vigore, per</a:t>
            </a:r>
          </a:p>
          <a:p>
            <a:pPr algn="just"/>
            <a:r>
              <a:rPr lang="it-IT" cap="none" dirty="0"/>
              <a:t>= escludere che taluni sistemi, che non presentano rischi significativi per la salute ed i diritti fondamentali, siano ad alto rischio (6, par. 6)</a:t>
            </a:r>
          </a:p>
          <a:p>
            <a:pPr algn="just"/>
            <a:r>
              <a:rPr lang="it-IT" cap="none" dirty="0"/>
              <a:t>= aggiungere o modificare i casi d’uso dei sistemi ad alto rischio (7, par.1)</a:t>
            </a:r>
          </a:p>
          <a:p>
            <a:pPr algn="just"/>
            <a:r>
              <a:rPr lang="it-IT" cap="none" dirty="0"/>
              <a:t>= Conservazione della documentazione tecnica per aggiornarla al progresso tecnico</a:t>
            </a:r>
          </a:p>
          <a:p>
            <a:pPr algn="just"/>
            <a:r>
              <a:rPr lang="it-IT" cap="none" dirty="0"/>
              <a:t>= adeguare i requisiti di conformità al progresso tecnico (43, </a:t>
            </a:r>
            <a:r>
              <a:rPr lang="it-IT" cap="none" dirty="0" err="1"/>
              <a:t>parr</a:t>
            </a:r>
            <a:r>
              <a:rPr lang="it-IT" cap="none" dirty="0"/>
              <a:t>. 5 e 6)</a:t>
            </a:r>
          </a:p>
          <a:p>
            <a:pPr algn="just"/>
            <a:r>
              <a:rPr lang="it-IT" cap="none" dirty="0"/>
              <a:t>= contenuto della dichiarazione di conformità (art. 47, par. 5)</a:t>
            </a:r>
          </a:p>
        </p:txBody>
      </p:sp>
    </p:spTree>
    <p:extLst>
      <p:ext uri="{BB962C8B-B14F-4D97-AF65-F5344CB8AC3E}">
        <p14:creationId xmlns:p14="http://schemas.microsoft.com/office/powerpoint/2010/main" val="21933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08D16C-E455-304C-F2FD-FA4D94092AE0}"/>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29B552B0-F795-C784-D973-27EB29E359B0}"/>
              </a:ext>
            </a:extLst>
          </p:cNvPr>
          <p:cNvSpPr>
            <a:spLocks noGrp="1" noChangeArrowheads="1"/>
          </p:cNvSpPr>
          <p:nvPr>
            <p:ph type="title"/>
          </p:nvPr>
        </p:nvSpPr>
        <p:spPr>
          <a:xfrm>
            <a:off x="5868557" y="74646"/>
            <a:ext cx="5444382" cy="709126"/>
          </a:xfrm>
        </p:spPr>
        <p:txBody>
          <a:bodyPr anchor="t">
            <a:normAutofit/>
          </a:bodyPr>
          <a:lstStyle/>
          <a:p>
            <a:pPr algn="just" eaLnBrk="1" hangingPunct="1"/>
            <a:r>
              <a:rPr lang="it-IT" altLang="it-IT" sz="3200" b="1" dirty="0">
                <a:solidFill>
                  <a:srgbClr val="FF0000"/>
                </a:solidFill>
              </a:rPr>
              <a:t>Lo slancio dell’UE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0BBD225C-9986-BD59-19BC-6201DC9B1B1C}"/>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77FB6032-2989-40CD-FCD7-24E97858E0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32DFC61B-2ED8-E489-4CA5-0DCC09B7A84A}"/>
              </a:ext>
            </a:extLst>
          </p:cNvPr>
          <p:cNvSpPr>
            <a:spLocks noGrp="1" noChangeArrowheads="1"/>
          </p:cNvSpPr>
          <p:nvPr>
            <p:ph type="body" idx="1"/>
          </p:nvPr>
        </p:nvSpPr>
        <p:spPr>
          <a:xfrm>
            <a:off x="5617029" y="1604867"/>
            <a:ext cx="5695910" cy="4046027"/>
          </a:xfrm>
        </p:spPr>
        <p:txBody>
          <a:bodyPr>
            <a:normAutofit/>
          </a:bodyPr>
          <a:lstStyle/>
          <a:p>
            <a:pPr algn="just"/>
            <a:r>
              <a:rPr lang="en-GB" altLang="it-IT" dirty="0"/>
              <a:t>"Le scelte che facciamo oggi definiranno il futuro della prossima generazione. I massicci investimenti necessari per far ripartire le nostre economie devono alleggerire il peso sulle loro spalle, non appesantirlo. Per questo il piano di ripresa dell'UE deve guidare e costruire </a:t>
            </a:r>
            <a:r>
              <a:rPr lang="en-GB" altLang="it-IT" b="1" dirty="0"/>
              <a:t>un'Europa più sostenibile, resiliente e giusta </a:t>
            </a:r>
            <a:r>
              <a:rPr lang="en-GB" altLang="it-IT" dirty="0"/>
              <a:t>per la prossima generazione". </a:t>
            </a:r>
            <a:endParaRPr lang="en-AU" altLang="it-IT" dirty="0"/>
          </a:p>
          <a:p>
            <a:pPr eaLnBrk="1" hangingPunct="1">
              <a:buFontTx/>
              <a:buNone/>
            </a:pPr>
            <a:endParaRPr lang="it-IT" altLang="it-IT" sz="2000" b="1" dirty="0"/>
          </a:p>
        </p:txBody>
      </p:sp>
    </p:spTree>
    <p:extLst>
      <p:ext uri="{BB962C8B-B14F-4D97-AF65-F5344CB8AC3E}">
        <p14:creationId xmlns:p14="http://schemas.microsoft.com/office/powerpoint/2010/main" val="132471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robot with a face">
            <a:extLst>
              <a:ext uri="{FF2B5EF4-FFF2-40B4-BE49-F238E27FC236}">
                <a16:creationId xmlns:a16="http://schemas.microsoft.com/office/drawing/2014/main" id="{AA6AE8BF-82F3-B188-F81A-14777234A9E5}"/>
              </a:ext>
            </a:extLst>
          </p:cNvPr>
          <p:cNvPicPr>
            <a:picLocks noChangeAspect="1"/>
          </p:cNvPicPr>
          <p:nvPr/>
        </p:nvPicPr>
        <p:blipFill rotWithShape="1">
          <a:blip r:embed="rId2">
            <a:alphaModFix amt="40000"/>
          </a:blip>
          <a:srcRect t="18007" b="1636"/>
          <a:stretch/>
        </p:blipFill>
        <p:spPr>
          <a:xfrm>
            <a:off x="21" y="0"/>
            <a:ext cx="12191979" cy="6857990"/>
          </a:xfrm>
          <a:prstGeom prst="rect">
            <a:avLst/>
          </a:prstGeom>
          <a:solidFill>
            <a:schemeClr val="tx2"/>
          </a:solidFill>
        </p:spPr>
      </p:pic>
      <p:sp>
        <p:nvSpPr>
          <p:cNvPr id="2" name="Title 1">
            <a:extLst>
              <a:ext uri="{FF2B5EF4-FFF2-40B4-BE49-F238E27FC236}">
                <a16:creationId xmlns:a16="http://schemas.microsoft.com/office/drawing/2014/main" id="{BC54CDEA-AB7E-452A-A393-41C91719524B}"/>
              </a:ext>
            </a:extLst>
          </p:cNvPr>
          <p:cNvSpPr>
            <a:spLocks noGrp="1"/>
          </p:cNvSpPr>
          <p:nvPr>
            <p:ph type="title"/>
          </p:nvPr>
        </p:nvSpPr>
        <p:spPr>
          <a:xfrm>
            <a:off x="512956" y="298580"/>
            <a:ext cx="6932873" cy="931178"/>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a:r>
              <a:rPr lang="it-IT" b="1" dirty="0">
                <a:solidFill>
                  <a:schemeClr val="accent1"/>
                </a:solidFill>
              </a:rPr>
              <a:t>Considerazioni conclusive</a:t>
            </a:r>
            <a:endParaRPr lang="it-IT" b="1" i="1" dirty="0">
              <a:solidFill>
                <a:schemeClr val="accent1"/>
              </a:solidFill>
            </a:endParaRPr>
          </a:p>
        </p:txBody>
      </p:sp>
      <p:sp>
        <p:nvSpPr>
          <p:cNvPr id="6" name="Text Placeholder 5">
            <a:extLst>
              <a:ext uri="{FF2B5EF4-FFF2-40B4-BE49-F238E27FC236}">
                <a16:creationId xmlns:a16="http://schemas.microsoft.com/office/drawing/2014/main" id="{D759DF4D-861E-4233-9BCD-7BA619AF28EE}"/>
              </a:ext>
            </a:extLst>
          </p:cNvPr>
          <p:cNvSpPr>
            <a:spLocks noGrp="1"/>
          </p:cNvSpPr>
          <p:nvPr>
            <p:ph type="body" idx="1"/>
          </p:nvPr>
        </p:nvSpPr>
        <p:spPr>
          <a:xfrm>
            <a:off x="703384" y="2290521"/>
            <a:ext cx="9541628" cy="2498103"/>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algn="just"/>
            <a:r>
              <a:rPr lang="it-IT" sz="2800" cap="none" dirty="0"/>
              <a:t>…</a:t>
            </a:r>
            <a:r>
              <a:rPr lang="it-IT" sz="2800" b="1" cap="none" dirty="0"/>
              <a:t>troppe autorità di </a:t>
            </a:r>
            <a:r>
              <a:rPr lang="it-IT" sz="2800" b="1" i="1" cap="none" dirty="0" err="1"/>
              <a:t>governance</a:t>
            </a:r>
            <a:r>
              <a:rPr lang="it-IT" sz="2800" cap="none" dirty="0"/>
              <a:t>, a vari livelli (europeo e nazionale), che difficilmente potranno operare in maniera fluida e condivisa.</a:t>
            </a:r>
          </a:p>
          <a:p>
            <a:pPr algn="just"/>
            <a:endParaRPr lang="it-IT" sz="2400" cap="none" dirty="0"/>
          </a:p>
        </p:txBody>
      </p:sp>
    </p:spTree>
    <p:extLst>
      <p:ext uri="{BB962C8B-B14F-4D97-AF65-F5344CB8AC3E}">
        <p14:creationId xmlns:p14="http://schemas.microsoft.com/office/powerpoint/2010/main" val="22575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131190-684F-454B-6B55-C26994FE368B}"/>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16D3D880-6E06-30A1-5E84-9DEF2B7E850D}"/>
              </a:ext>
            </a:extLst>
          </p:cNvPr>
          <p:cNvSpPr>
            <a:spLocks noGrp="1" noChangeArrowheads="1"/>
          </p:cNvSpPr>
          <p:nvPr>
            <p:ph type="title"/>
          </p:nvPr>
        </p:nvSpPr>
        <p:spPr>
          <a:xfrm>
            <a:off x="5775649" y="139960"/>
            <a:ext cx="5402424" cy="731179"/>
          </a:xfrm>
        </p:spPr>
        <p:txBody>
          <a:bodyPr anchor="t">
            <a:normAutofit/>
          </a:bodyPr>
          <a:lstStyle/>
          <a:p>
            <a:pPr algn="just" eaLnBrk="1" hangingPunct="1"/>
            <a:r>
              <a:rPr lang="it-IT" altLang="it-IT" sz="3200" b="1" dirty="0">
                <a:solidFill>
                  <a:srgbClr val="FF0000"/>
                </a:solidFill>
              </a:rPr>
              <a:t>Lo slancio dell’UE</a:t>
            </a:r>
            <a:endParaRPr lang="it-IT" altLang="it-IT" sz="3200" b="1" dirty="0"/>
          </a:p>
        </p:txBody>
      </p:sp>
      <p:pic>
        <p:nvPicPr>
          <p:cNvPr id="3077" name="Picture 3076" descr="A white and red circular object with a sphere&#10;&#10;Description automatically generated">
            <a:extLst>
              <a:ext uri="{FF2B5EF4-FFF2-40B4-BE49-F238E27FC236}">
                <a16:creationId xmlns:a16="http://schemas.microsoft.com/office/drawing/2014/main" id="{B13EA029-5C18-6A5D-14E0-D3C74D9A1954}"/>
              </a:ext>
            </a:extLst>
          </p:cNvPr>
          <p:cNvPicPr>
            <a:picLocks noChangeAspect="1"/>
          </p:cNvPicPr>
          <p:nvPr/>
        </p:nvPicPr>
        <p:blipFill>
          <a:blip r:embed="rId2"/>
          <a:srcRect l="2964" r="54786"/>
          <a:stretch/>
        </p:blipFill>
        <p:spPr>
          <a:xfrm>
            <a:off x="-1" y="10"/>
            <a:ext cx="5151179" cy="6857990"/>
          </a:xfrm>
          <a:prstGeom prst="rect">
            <a:avLst/>
          </a:prstGeom>
        </p:spPr>
      </p:pic>
      <p:cxnSp>
        <p:nvCxnSpPr>
          <p:cNvPr id="3081" name="Straight Connector 3080">
            <a:extLst>
              <a:ext uri="{FF2B5EF4-FFF2-40B4-BE49-F238E27FC236}">
                <a16:creationId xmlns:a16="http://schemas.microsoft.com/office/drawing/2014/main" id="{E1078A58-592C-5126-62B7-DDBD6E9E8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75" name="Rectangle 3">
            <a:extLst>
              <a:ext uri="{FF2B5EF4-FFF2-40B4-BE49-F238E27FC236}">
                <a16:creationId xmlns:a16="http://schemas.microsoft.com/office/drawing/2014/main" id="{6B452F69-28C8-0E74-D451-DF7E5EED338F}"/>
              </a:ext>
            </a:extLst>
          </p:cNvPr>
          <p:cNvSpPr>
            <a:spLocks noGrp="1" noChangeArrowheads="1"/>
          </p:cNvSpPr>
          <p:nvPr>
            <p:ph type="body" idx="1"/>
          </p:nvPr>
        </p:nvSpPr>
        <p:spPr>
          <a:xfrm>
            <a:off x="5868556" y="1688841"/>
            <a:ext cx="6161761" cy="4460021"/>
          </a:xfrm>
        </p:spPr>
        <p:txBody>
          <a:bodyPr>
            <a:normAutofit/>
          </a:bodyPr>
          <a:lstStyle/>
          <a:p>
            <a:pPr algn="just"/>
            <a:r>
              <a:rPr lang="en-IE" altLang="it-IT" sz="2400" dirty="0"/>
              <a:t>"In questo spirito, gli investimenti per la ripresa saranno indirizzati verso </a:t>
            </a:r>
            <a:r>
              <a:rPr lang="en-IE" altLang="it-IT" sz="2400" b="1" dirty="0"/>
              <a:t>capacità e competenze digitali strategiche</a:t>
            </a:r>
            <a:r>
              <a:rPr lang="en-IE" altLang="it-IT" sz="2400" dirty="0"/>
              <a:t>, tra cui l'intelligenza artificiale, la sicurezza informatica, le comunicazioni protette, i dati e le infrastrutture cloud, le reti 5G e 6G, i supercomputer, la quantistica e la blockchain. Questa sarà una priorità dello Strumento per la ripresa e la resilienza, di </a:t>
            </a:r>
            <a:r>
              <a:rPr lang="en-IE" altLang="it-IT" sz="2400" dirty="0" err="1"/>
              <a:t>InvestEU </a:t>
            </a:r>
            <a:r>
              <a:rPr lang="en-IE" altLang="it-IT" sz="2400" dirty="0"/>
              <a:t>e del Fondo investimenti strategici. </a:t>
            </a:r>
            <a:r>
              <a:rPr lang="it-IT" altLang="it-IT" sz="2400" dirty="0"/>
              <a:t>(...) </a:t>
            </a:r>
            <a:r>
              <a:rPr lang="en-IE" altLang="it-IT" sz="2400" dirty="0"/>
              <a:t>dobbiamo costruire una </a:t>
            </a:r>
            <a:r>
              <a:rPr lang="en-IE" altLang="it-IT" sz="2400" b="1" dirty="0"/>
              <a:t>vera economia dei dati </a:t>
            </a:r>
            <a:r>
              <a:rPr lang="en-IE" altLang="it-IT" sz="2400" dirty="0"/>
              <a:t>come motore per l'innovazione e la creazione di posti di lavoro</a:t>
            </a:r>
            <a:r>
              <a:rPr lang="en-GB" altLang="it-IT" sz="2400" dirty="0"/>
              <a:t>". </a:t>
            </a:r>
            <a:endParaRPr lang="en-AU" altLang="it-IT" sz="2400" dirty="0"/>
          </a:p>
          <a:p>
            <a:pPr eaLnBrk="1" hangingPunct="1">
              <a:buFontTx/>
              <a:buNone/>
            </a:pPr>
            <a:endParaRPr lang="it-IT" altLang="it-IT" sz="2000" b="1" dirty="0"/>
          </a:p>
        </p:txBody>
      </p:sp>
    </p:spTree>
    <p:extLst>
      <p:ext uri="{BB962C8B-B14F-4D97-AF65-F5344CB8AC3E}">
        <p14:creationId xmlns:p14="http://schemas.microsoft.com/office/powerpoint/2010/main" val="2803552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TotalTime>
  <Words>7226</Words>
  <Application>Microsoft Office PowerPoint</Application>
  <PresentationFormat>Widescreen</PresentationFormat>
  <Paragraphs>355</Paragraphs>
  <Slides>80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80</vt:i4>
      </vt:variant>
    </vt:vector>
  </HeadingPairs>
  <TitlesOfParts>
    <vt:vector size="85" baseType="lpstr">
      <vt:lpstr>Aptos</vt:lpstr>
      <vt:lpstr>Aptos Display</vt:lpstr>
      <vt:lpstr>Arial</vt:lpstr>
      <vt:lpstr>Wingdings</vt:lpstr>
      <vt:lpstr>Office Theme</vt:lpstr>
      <vt:lpstr>Mercato unico digitale</vt:lpstr>
      <vt:lpstr>Mercato unico digitale (2015)</vt:lpstr>
      <vt:lpstr>Pilastro 1: migliorare l'accesso ai beni e ai servizi digitali in tutta l’UE</vt:lpstr>
      <vt:lpstr>Pilastro 2: Creare un ambiente favorevole e condizioni di parità per le reti digitali</vt:lpstr>
      <vt:lpstr>Pilastro 2: Creare un ambiente favorevole e condizioni di parità per le reti digitali</vt:lpstr>
      <vt:lpstr>POST COVID</vt:lpstr>
      <vt:lpstr>Lo slancio dell’UE</vt:lpstr>
      <vt:lpstr>Lo slancio dell’UE</vt:lpstr>
      <vt:lpstr>Lo slancio dell’UE</vt:lpstr>
      <vt:lpstr>Lo slancio dell’UE</vt:lpstr>
      <vt:lpstr>POST COVID</vt:lpstr>
      <vt:lpstr>COMUNICAZIONE (2021): Bussola digitale 2030: la via europea per il decennio digitale</vt:lpstr>
      <vt:lpstr>Bussola digitale 2030: la via europea per il decennio digitale</vt:lpstr>
      <vt:lpstr>Bussola digitale 2030: la via europea per il decennio digitale</vt:lpstr>
      <vt:lpstr>DSA (Legge sui servizi digitali)</vt:lpstr>
      <vt:lpstr>DSA (Legge sui servizi digitali)</vt:lpstr>
      <vt:lpstr>REGOLAMENTO (UE) 2022/2065 sul mercato unico dei servizi digitali</vt:lpstr>
      <vt:lpstr>REGOLAMENTO (UE) 2022/2065 sul mercato unico dei servizi digitali</vt:lpstr>
      <vt:lpstr>REGOLAMENTO (UE) 2022/2065 sul mercato unico dei servizi digitali</vt:lpstr>
      <vt:lpstr>REGOLAMENTO (UE) 2022/2065 sul mercato unico dei servizi digitali</vt:lpstr>
      <vt:lpstr>Digital Services Act</vt:lpstr>
      <vt:lpstr>Moderazione dei contenuti nel DSA</vt:lpstr>
      <vt:lpstr>Moderazione dei contenuti nel DSA</vt:lpstr>
      <vt:lpstr>Moderazione dei contenuti nel DSA</vt:lpstr>
      <vt:lpstr>Moderazione dei contenuti nel DSA</vt:lpstr>
      <vt:lpstr>Moderazione dei contenuti nel DSA</vt:lpstr>
      <vt:lpstr>Bilanciamento tra libertà di espressione e pluralismo dei media </vt:lpstr>
      <vt:lpstr>Ulteriori obblighi nel DSA</vt:lpstr>
      <vt:lpstr>Segnalatori attendibili</vt:lpstr>
      <vt:lpstr>Obbligo di motivazione</vt:lpstr>
      <vt:lpstr>Misure che "devono" essere adottate dai fornitori di servizi</vt:lpstr>
      <vt:lpstr>ADR - Meccanismo alternativo di risoluzione delle controversie</vt:lpstr>
      <vt:lpstr>DMA - Legge sui mercati digitali</vt:lpstr>
      <vt:lpstr>Digital Markets Act</vt:lpstr>
      <vt:lpstr>Digital Markets Act</vt:lpstr>
      <vt:lpstr>Digital Markets Act</vt:lpstr>
      <vt:lpstr>Digital Markets Act</vt:lpstr>
      <vt:lpstr>Digital Markets Act</vt:lpstr>
      <vt:lpstr>Perché le regole antitrust nei mercati digitali si rivelano spesso inefficaci?</vt:lpstr>
      <vt:lpstr>Regole antitrust nei mercati digitali</vt:lpstr>
      <vt:lpstr>Antitrust nei mercati digitali</vt:lpstr>
      <vt:lpstr>Antitrust nei mercati digitali</vt:lpstr>
      <vt:lpstr>La definizione di gatekeeper</vt:lpstr>
      <vt:lpstr>La definizione di gatekeeper</vt:lpstr>
      <vt:lpstr>Nozione di gatekeeper</vt:lpstr>
      <vt:lpstr>Principali obblighi del gatekeeper</vt:lpstr>
      <vt:lpstr>Obblighi del gatekeeper</vt:lpstr>
      <vt:lpstr>Obblighi del gatekeeper</vt:lpstr>
      <vt:lpstr>Obblighi del gatekeeper</vt:lpstr>
      <vt:lpstr>Rapporto con norme antitrust</vt:lpstr>
      <vt:lpstr>Perché l’UE ha deciso di occuparsi di intelligenza artificiale? </vt:lpstr>
      <vt:lpstr>AI ACT - roadmap</vt:lpstr>
      <vt:lpstr>AI ACT – tra opportunità e criticità</vt:lpstr>
      <vt:lpstr>Base giuridica</vt:lpstr>
      <vt:lpstr>Obiettivi</vt:lpstr>
      <vt:lpstr>SOLITO RICHIAMO “CIRCOLARE” AL Principio di sussidiarietà</vt:lpstr>
      <vt:lpstr>Obiettivi</vt:lpstr>
      <vt:lpstr>Obiettivi</vt:lpstr>
      <vt:lpstr>I principi su cui si basa l’AI Act</vt:lpstr>
      <vt:lpstr>Definizione di IA</vt:lpstr>
      <vt:lpstr>Definizione di IA</vt:lpstr>
      <vt:lpstr>A chi si rivolge il nuovo AI ACT?</vt:lpstr>
      <vt:lpstr>La «tassonomia del rischio»</vt:lpstr>
      <vt:lpstr>La piramide del rischio  (4 livelli)</vt:lpstr>
      <vt:lpstr>Rischio inaccettabile e  pratiche vietate</vt:lpstr>
      <vt:lpstr>Alto Rischio (art. 6)</vt:lpstr>
      <vt:lpstr>Alto Rischio</vt:lpstr>
      <vt:lpstr>Modelli di IA per finalità generali</vt:lpstr>
      <vt:lpstr>Una nuova architettura di governance europea</vt:lpstr>
      <vt:lpstr>Governance europea</vt:lpstr>
      <vt:lpstr>Governance e vigilanza  nell’ordinamento italiano</vt:lpstr>
      <vt:lpstr>Governance nell’ordinamento italiano</vt:lpstr>
      <vt:lpstr>governance nell’ordinamento italiano</vt:lpstr>
      <vt:lpstr>Coordinamento tra le varie autorità?</vt:lpstr>
      <vt:lpstr>Sanzioni</vt:lpstr>
      <vt:lpstr>Entrata in vigore e applicazione</vt:lpstr>
      <vt:lpstr>Considerazioni conclusive</vt:lpstr>
      <vt:lpstr>Considerazioni conclusive</vt:lpstr>
      <vt:lpstr>Considerazioni conclusive</vt:lpstr>
      <vt:lpstr>Considerazioni conclusive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Single Market</dc:title>
  <dc:creator>c.grieco@unimc.it</dc:creator>
  <cp:keywords>, docId:B5B9D536F4FE4374621B47D943414483</cp:keywords>
  <cp:lastModifiedBy>f1.marongiubuonaiuti@unimc.it</cp:lastModifiedBy>
  <cp:revision>38</cp:revision>
  <dcterms:created xsi:type="dcterms:W3CDTF">2025-03-25T09:34:05Z</dcterms:created>
  <dcterms:modified xsi:type="dcterms:W3CDTF">2025-11-18T09:57:04Z</dcterms:modified>
</cp:coreProperties>
</file>