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D03314-CE4A-4DDB-8B11-46F45005E526}" v="81" dt="2026-02-24T10:19:17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lphine Nakache" userId="34dcdbf4-d6bb-473d-971a-913c55d2f158" providerId="ADAL" clId="{19F92206-FEB2-493E-A392-68E5A327FA76}"/>
    <pc:docChg chg="undo redo custSel addSld delSld modSld">
      <pc:chgData name="Delphine Nakache" userId="34dcdbf4-d6bb-473d-971a-913c55d2f158" providerId="ADAL" clId="{19F92206-FEB2-493E-A392-68E5A327FA76}" dt="2026-02-24T10:23:50.663" v="1001" actId="313"/>
      <pc:docMkLst>
        <pc:docMk/>
      </pc:docMkLst>
      <pc:sldChg chg="del">
        <pc:chgData name="Delphine Nakache" userId="34dcdbf4-d6bb-473d-971a-913c55d2f158" providerId="ADAL" clId="{19F92206-FEB2-493E-A392-68E5A327FA76}" dt="2026-02-24T08:53:15.831" v="10" actId="47"/>
        <pc:sldMkLst>
          <pc:docMk/>
          <pc:sldMk cId="0" sldId="281"/>
        </pc:sldMkLst>
      </pc:sldChg>
      <pc:sldChg chg="modSp mod">
        <pc:chgData name="Delphine Nakache" userId="34dcdbf4-d6bb-473d-971a-913c55d2f158" providerId="ADAL" clId="{19F92206-FEB2-493E-A392-68E5A327FA76}" dt="2026-02-24T10:22:16.534" v="978" actId="255"/>
        <pc:sldMkLst>
          <pc:docMk/>
          <pc:sldMk cId="193143965" sldId="298"/>
        </pc:sldMkLst>
        <pc:spChg chg="mod">
          <ac:chgData name="Delphine Nakache" userId="34dcdbf4-d6bb-473d-971a-913c55d2f158" providerId="ADAL" clId="{19F92206-FEB2-493E-A392-68E5A327FA76}" dt="2026-02-24T08:52:55.983" v="6" actId="20577"/>
          <ac:spMkLst>
            <pc:docMk/>
            <pc:sldMk cId="193143965" sldId="298"/>
            <ac:spMk id="2" creationId="{9AB2EA78-AEB3-469B-9025-3B17201A457B}"/>
          </ac:spMkLst>
        </pc:spChg>
        <pc:spChg chg="mod">
          <ac:chgData name="Delphine Nakache" userId="34dcdbf4-d6bb-473d-971a-913c55d2f158" providerId="ADAL" clId="{19F92206-FEB2-493E-A392-68E5A327FA76}" dt="2026-02-24T10:22:16.534" v="978" actId="255"/>
          <ac:spMkLst>
            <pc:docMk/>
            <pc:sldMk cId="193143965" sldId="298"/>
            <ac:spMk id="3" creationId="{255E1F2F-E259-4EA8-9FFD-3A10AF541859}"/>
          </ac:spMkLst>
        </pc:spChg>
      </pc:sldChg>
      <pc:sldChg chg="modSp new mod">
        <pc:chgData name="Delphine Nakache" userId="34dcdbf4-d6bb-473d-971a-913c55d2f158" providerId="ADAL" clId="{19F92206-FEB2-493E-A392-68E5A327FA76}" dt="2026-02-24T09:05:56.416" v="191" actId="255"/>
        <pc:sldMkLst>
          <pc:docMk/>
          <pc:sldMk cId="608714003" sldId="299"/>
        </pc:sldMkLst>
        <pc:spChg chg="mod">
          <ac:chgData name="Delphine Nakache" userId="34dcdbf4-d6bb-473d-971a-913c55d2f158" providerId="ADAL" clId="{19F92206-FEB2-493E-A392-68E5A327FA76}" dt="2026-02-24T09:05:56.416" v="191" actId="255"/>
          <ac:spMkLst>
            <pc:docMk/>
            <pc:sldMk cId="608714003" sldId="299"/>
            <ac:spMk id="2" creationId="{AFBAC4A4-B1AA-CA19-9594-F6D60E8F2DB5}"/>
          </ac:spMkLst>
        </pc:spChg>
        <pc:spChg chg="mod">
          <ac:chgData name="Delphine Nakache" userId="34dcdbf4-d6bb-473d-971a-913c55d2f158" providerId="ADAL" clId="{19F92206-FEB2-493E-A392-68E5A327FA76}" dt="2026-02-24T08:54:22.804" v="23" actId="113"/>
          <ac:spMkLst>
            <pc:docMk/>
            <pc:sldMk cId="608714003" sldId="299"/>
            <ac:spMk id="3" creationId="{474F7093-677C-EE56-0981-745537D8B468}"/>
          </ac:spMkLst>
        </pc:spChg>
      </pc:sldChg>
      <pc:sldChg chg="modSp new del mod">
        <pc:chgData name="Delphine Nakache" userId="34dcdbf4-d6bb-473d-971a-913c55d2f158" providerId="ADAL" clId="{19F92206-FEB2-493E-A392-68E5A327FA76}" dt="2026-02-24T08:57:58.921" v="31" actId="2696"/>
        <pc:sldMkLst>
          <pc:docMk/>
          <pc:sldMk cId="2476770987" sldId="300"/>
        </pc:sldMkLst>
        <pc:spChg chg="mod">
          <ac:chgData name="Delphine Nakache" userId="34dcdbf4-d6bb-473d-971a-913c55d2f158" providerId="ADAL" clId="{19F92206-FEB2-493E-A392-68E5A327FA76}" dt="2026-02-24T08:56:13.394" v="30" actId="27636"/>
          <ac:spMkLst>
            <pc:docMk/>
            <pc:sldMk cId="2476770987" sldId="300"/>
            <ac:spMk id="3" creationId="{1991AA47-C4BE-FAA1-1E64-F04EC8957C91}"/>
          </ac:spMkLst>
        </pc:spChg>
      </pc:sldChg>
      <pc:sldChg chg="addSp delSp modSp new mod">
        <pc:chgData name="Delphine Nakache" userId="34dcdbf4-d6bb-473d-971a-913c55d2f158" providerId="ADAL" clId="{19F92206-FEB2-493E-A392-68E5A327FA76}" dt="2026-02-24T09:04:43.084" v="186" actId="20577"/>
        <pc:sldMkLst>
          <pc:docMk/>
          <pc:sldMk cId="3755663678" sldId="300"/>
        </pc:sldMkLst>
        <pc:spChg chg="mod">
          <ac:chgData name="Delphine Nakache" userId="34dcdbf4-d6bb-473d-971a-913c55d2f158" providerId="ADAL" clId="{19F92206-FEB2-493E-A392-68E5A327FA76}" dt="2026-02-24T09:00:41.507" v="132" actId="113"/>
          <ac:spMkLst>
            <pc:docMk/>
            <pc:sldMk cId="3755663678" sldId="300"/>
            <ac:spMk id="2" creationId="{A077D423-AA4F-374A-9738-3DA71F853A09}"/>
          </ac:spMkLst>
        </pc:spChg>
        <pc:spChg chg="del mod">
          <ac:chgData name="Delphine Nakache" userId="34dcdbf4-d6bb-473d-971a-913c55d2f158" providerId="ADAL" clId="{19F92206-FEB2-493E-A392-68E5A327FA76}" dt="2026-02-24T08:59:03.398" v="44"/>
          <ac:spMkLst>
            <pc:docMk/>
            <pc:sldMk cId="3755663678" sldId="300"/>
            <ac:spMk id="3" creationId="{5094C7EA-71E6-162D-1EE3-2D7C5F2DDD19}"/>
          </ac:spMkLst>
        </pc:spChg>
        <pc:spChg chg="add del mod">
          <ac:chgData name="Delphine Nakache" userId="34dcdbf4-d6bb-473d-971a-913c55d2f158" providerId="ADAL" clId="{19F92206-FEB2-493E-A392-68E5A327FA76}" dt="2026-02-24T08:59:34.450" v="48" actId="21"/>
          <ac:spMkLst>
            <pc:docMk/>
            <pc:sldMk cId="3755663678" sldId="300"/>
            <ac:spMk id="5" creationId="{F58A46A9-EA7A-4EED-84BA-DF20B300CF08}"/>
          </ac:spMkLst>
        </pc:spChg>
        <pc:spChg chg="add mod">
          <ac:chgData name="Delphine Nakache" userId="34dcdbf4-d6bb-473d-971a-913c55d2f158" providerId="ADAL" clId="{19F92206-FEB2-493E-A392-68E5A327FA76}" dt="2026-02-24T09:04:43.084" v="186" actId="20577"/>
          <ac:spMkLst>
            <pc:docMk/>
            <pc:sldMk cId="3755663678" sldId="300"/>
            <ac:spMk id="6" creationId="{066E7E9E-6235-BF71-02BD-F5E81C8CB291}"/>
          </ac:spMkLst>
        </pc:spChg>
        <pc:graphicFrameChg chg="add mod modGraphic">
          <ac:chgData name="Delphine Nakache" userId="34dcdbf4-d6bb-473d-971a-913c55d2f158" providerId="ADAL" clId="{19F92206-FEB2-493E-A392-68E5A327FA76}" dt="2026-02-24T09:03:52.714" v="152" actId="1076"/>
          <ac:graphicFrameMkLst>
            <pc:docMk/>
            <pc:sldMk cId="3755663678" sldId="300"/>
            <ac:graphicFrameMk id="4" creationId="{7DCA5ADE-8438-0271-C1D3-7464F696B6DF}"/>
          </ac:graphicFrameMkLst>
        </pc:graphicFrameChg>
      </pc:sldChg>
      <pc:sldChg chg="add del">
        <pc:chgData name="Delphine Nakache" userId="34dcdbf4-d6bb-473d-971a-913c55d2f158" providerId="ADAL" clId="{19F92206-FEB2-493E-A392-68E5A327FA76}" dt="2026-02-24T08:58:07.573" v="34"/>
        <pc:sldMkLst>
          <pc:docMk/>
          <pc:sldMk cId="124159145" sldId="301"/>
        </pc:sldMkLst>
      </pc:sldChg>
      <pc:sldChg chg="addSp modSp new mod">
        <pc:chgData name="Delphine Nakache" userId="34dcdbf4-d6bb-473d-971a-913c55d2f158" providerId="ADAL" clId="{19F92206-FEB2-493E-A392-68E5A327FA76}" dt="2026-02-24T09:14:46.416" v="253" actId="2165"/>
        <pc:sldMkLst>
          <pc:docMk/>
          <pc:sldMk cId="801256940" sldId="301"/>
        </pc:sldMkLst>
        <pc:spChg chg="mod">
          <ac:chgData name="Delphine Nakache" userId="34dcdbf4-d6bb-473d-971a-913c55d2f158" providerId="ADAL" clId="{19F92206-FEB2-493E-A392-68E5A327FA76}" dt="2026-02-24T09:05:46.021" v="190" actId="255"/>
          <ac:spMkLst>
            <pc:docMk/>
            <pc:sldMk cId="801256940" sldId="301"/>
            <ac:spMk id="2" creationId="{AB726421-EBDF-8D33-D0E3-9E567B10188F}"/>
          </ac:spMkLst>
        </pc:spChg>
        <pc:spChg chg="mod">
          <ac:chgData name="Delphine Nakache" userId="34dcdbf4-d6bb-473d-971a-913c55d2f158" providerId="ADAL" clId="{19F92206-FEB2-493E-A392-68E5A327FA76}" dt="2026-02-24T09:14:01.297" v="250" actId="27636"/>
          <ac:spMkLst>
            <pc:docMk/>
            <pc:sldMk cId="801256940" sldId="301"/>
            <ac:spMk id="3" creationId="{5229A313-EA97-F13C-7958-920F550440CA}"/>
          </ac:spMkLst>
        </pc:spChg>
        <pc:graphicFrameChg chg="add mod modGraphic">
          <ac:chgData name="Delphine Nakache" userId="34dcdbf4-d6bb-473d-971a-913c55d2f158" providerId="ADAL" clId="{19F92206-FEB2-493E-A392-68E5A327FA76}" dt="2026-02-24T09:14:46.416" v="253" actId="2165"/>
          <ac:graphicFrameMkLst>
            <pc:docMk/>
            <pc:sldMk cId="801256940" sldId="301"/>
            <ac:graphicFrameMk id="4" creationId="{62F4C059-FDA6-0483-5F70-8FCAB8A4FE08}"/>
          </ac:graphicFrameMkLst>
        </pc:graphicFrameChg>
      </pc:sldChg>
      <pc:sldChg chg="del">
        <pc:chgData name="Delphine Nakache" userId="34dcdbf4-d6bb-473d-971a-913c55d2f158" providerId="ADAL" clId="{19F92206-FEB2-493E-A392-68E5A327FA76}" dt="2026-02-24T08:53:15.831" v="10" actId="47"/>
        <pc:sldMkLst>
          <pc:docMk/>
          <pc:sldMk cId="3600985069" sldId="301"/>
        </pc:sldMkLst>
      </pc:sldChg>
      <pc:sldChg chg="del">
        <pc:chgData name="Delphine Nakache" userId="34dcdbf4-d6bb-473d-971a-913c55d2f158" providerId="ADAL" clId="{19F92206-FEB2-493E-A392-68E5A327FA76}" dt="2026-02-24T08:53:15.831" v="10" actId="47"/>
        <pc:sldMkLst>
          <pc:docMk/>
          <pc:sldMk cId="389829590" sldId="302"/>
        </pc:sldMkLst>
      </pc:sldChg>
      <pc:sldChg chg="addSp modSp new mod">
        <pc:chgData name="Delphine Nakache" userId="34dcdbf4-d6bb-473d-971a-913c55d2f158" providerId="ADAL" clId="{19F92206-FEB2-493E-A392-68E5A327FA76}" dt="2026-02-24T09:20:03.137" v="330" actId="1076"/>
        <pc:sldMkLst>
          <pc:docMk/>
          <pc:sldMk cId="992222134" sldId="302"/>
        </pc:sldMkLst>
        <pc:spChg chg="mod">
          <ac:chgData name="Delphine Nakache" userId="34dcdbf4-d6bb-473d-971a-913c55d2f158" providerId="ADAL" clId="{19F92206-FEB2-493E-A392-68E5A327FA76}" dt="2026-02-24T09:15:30.765" v="257" actId="255"/>
          <ac:spMkLst>
            <pc:docMk/>
            <pc:sldMk cId="992222134" sldId="302"/>
            <ac:spMk id="2" creationId="{B8EA44A6-703D-ADBC-252A-8D1DCA8066A6}"/>
          </ac:spMkLst>
        </pc:spChg>
        <pc:spChg chg="mod">
          <ac:chgData name="Delphine Nakache" userId="34dcdbf4-d6bb-473d-971a-913c55d2f158" providerId="ADAL" clId="{19F92206-FEB2-493E-A392-68E5A327FA76}" dt="2026-02-24T09:17:39.215" v="263" actId="20577"/>
          <ac:spMkLst>
            <pc:docMk/>
            <pc:sldMk cId="992222134" sldId="302"/>
            <ac:spMk id="3" creationId="{6A1A848E-9DF8-3E84-7285-31087DA10A7D}"/>
          </ac:spMkLst>
        </pc:spChg>
        <pc:graphicFrameChg chg="add mod modGraphic">
          <ac:chgData name="Delphine Nakache" userId="34dcdbf4-d6bb-473d-971a-913c55d2f158" providerId="ADAL" clId="{19F92206-FEB2-493E-A392-68E5A327FA76}" dt="2026-02-24T09:20:03.137" v="330" actId="1076"/>
          <ac:graphicFrameMkLst>
            <pc:docMk/>
            <pc:sldMk cId="992222134" sldId="302"/>
            <ac:graphicFrameMk id="4" creationId="{E1BAC0F1-9D52-5957-9C6F-E402C3355B75}"/>
          </ac:graphicFrameMkLst>
        </pc:graphicFrameChg>
      </pc:sldChg>
      <pc:sldChg chg="addSp delSp modSp new mod">
        <pc:chgData name="Delphine Nakache" userId="34dcdbf4-d6bb-473d-971a-913c55d2f158" providerId="ADAL" clId="{19F92206-FEB2-493E-A392-68E5A327FA76}" dt="2026-02-24T09:32:16.312" v="471" actId="255"/>
        <pc:sldMkLst>
          <pc:docMk/>
          <pc:sldMk cId="2419589295" sldId="303"/>
        </pc:sldMkLst>
        <pc:spChg chg="mod">
          <ac:chgData name="Delphine Nakache" userId="34dcdbf4-d6bb-473d-971a-913c55d2f158" providerId="ADAL" clId="{19F92206-FEB2-493E-A392-68E5A327FA76}" dt="2026-02-24T09:21:35.064" v="357" actId="27636"/>
          <ac:spMkLst>
            <pc:docMk/>
            <pc:sldMk cId="2419589295" sldId="303"/>
            <ac:spMk id="2" creationId="{10ED9D9B-65F4-BFB5-0586-4D97DBD9ACBD}"/>
          </ac:spMkLst>
        </pc:spChg>
        <pc:spChg chg="del">
          <ac:chgData name="Delphine Nakache" userId="34dcdbf4-d6bb-473d-971a-913c55d2f158" providerId="ADAL" clId="{19F92206-FEB2-493E-A392-68E5A327FA76}" dt="2026-02-24T09:21:46.581" v="358" actId="3680"/>
          <ac:spMkLst>
            <pc:docMk/>
            <pc:sldMk cId="2419589295" sldId="303"/>
            <ac:spMk id="3" creationId="{470EF2D5-937F-50A3-79AD-4AF525632861}"/>
          </ac:spMkLst>
        </pc:spChg>
        <pc:graphicFrameChg chg="add mod ord modGraphic">
          <ac:chgData name="Delphine Nakache" userId="34dcdbf4-d6bb-473d-971a-913c55d2f158" providerId="ADAL" clId="{19F92206-FEB2-493E-A392-68E5A327FA76}" dt="2026-02-24T09:32:16.312" v="471" actId="255"/>
          <ac:graphicFrameMkLst>
            <pc:docMk/>
            <pc:sldMk cId="2419589295" sldId="303"/>
            <ac:graphicFrameMk id="4" creationId="{02AF93E1-5B32-7C2C-7B74-F637F404C9D4}"/>
          </ac:graphicFrameMkLst>
        </pc:graphicFrameChg>
      </pc:sldChg>
      <pc:sldChg chg="del">
        <pc:chgData name="Delphine Nakache" userId="34dcdbf4-d6bb-473d-971a-913c55d2f158" providerId="ADAL" clId="{19F92206-FEB2-493E-A392-68E5A327FA76}" dt="2026-02-24T08:53:15.831" v="10" actId="47"/>
        <pc:sldMkLst>
          <pc:docMk/>
          <pc:sldMk cId="2436509079" sldId="303"/>
        </pc:sldMkLst>
      </pc:sldChg>
      <pc:sldChg chg="del">
        <pc:chgData name="Delphine Nakache" userId="34dcdbf4-d6bb-473d-971a-913c55d2f158" providerId="ADAL" clId="{19F92206-FEB2-493E-A392-68E5A327FA76}" dt="2026-02-24T08:53:15.831" v="10" actId="47"/>
        <pc:sldMkLst>
          <pc:docMk/>
          <pc:sldMk cId="540370246" sldId="304"/>
        </pc:sldMkLst>
      </pc:sldChg>
      <pc:sldChg chg="modSp new mod">
        <pc:chgData name="Delphine Nakache" userId="34dcdbf4-d6bb-473d-971a-913c55d2f158" providerId="ADAL" clId="{19F92206-FEB2-493E-A392-68E5A327FA76}" dt="2026-02-24T09:41:35.863" v="563" actId="20577"/>
        <pc:sldMkLst>
          <pc:docMk/>
          <pc:sldMk cId="4184368960" sldId="304"/>
        </pc:sldMkLst>
        <pc:spChg chg="mod">
          <ac:chgData name="Delphine Nakache" userId="34dcdbf4-d6bb-473d-971a-913c55d2f158" providerId="ADAL" clId="{19F92206-FEB2-493E-A392-68E5A327FA76}" dt="2026-02-24T09:37:50.220" v="475" actId="255"/>
          <ac:spMkLst>
            <pc:docMk/>
            <pc:sldMk cId="4184368960" sldId="304"/>
            <ac:spMk id="2" creationId="{84B79F2F-F87F-F84D-2836-DEBC9067CA05}"/>
          </ac:spMkLst>
        </pc:spChg>
        <pc:spChg chg="mod">
          <ac:chgData name="Delphine Nakache" userId="34dcdbf4-d6bb-473d-971a-913c55d2f158" providerId="ADAL" clId="{19F92206-FEB2-493E-A392-68E5A327FA76}" dt="2026-02-24T09:41:35.863" v="563" actId="20577"/>
          <ac:spMkLst>
            <pc:docMk/>
            <pc:sldMk cId="4184368960" sldId="304"/>
            <ac:spMk id="3" creationId="{C9BB4446-C9F7-D745-B6E4-33791E3B3162}"/>
          </ac:spMkLst>
        </pc:spChg>
      </pc:sldChg>
      <pc:sldChg chg="addSp modSp new mod">
        <pc:chgData name="Delphine Nakache" userId="34dcdbf4-d6bb-473d-971a-913c55d2f158" providerId="ADAL" clId="{19F92206-FEB2-493E-A392-68E5A327FA76}" dt="2026-02-24T09:52:33.881" v="626" actId="20577"/>
        <pc:sldMkLst>
          <pc:docMk/>
          <pc:sldMk cId="2966470529" sldId="305"/>
        </pc:sldMkLst>
        <pc:spChg chg="mod">
          <ac:chgData name="Delphine Nakache" userId="34dcdbf4-d6bb-473d-971a-913c55d2f158" providerId="ADAL" clId="{19F92206-FEB2-493E-A392-68E5A327FA76}" dt="2026-02-24T09:44:53.312" v="569" actId="113"/>
          <ac:spMkLst>
            <pc:docMk/>
            <pc:sldMk cId="2966470529" sldId="305"/>
            <ac:spMk id="2" creationId="{0557AE2E-8487-332C-430D-238684F54498}"/>
          </ac:spMkLst>
        </pc:spChg>
        <pc:spChg chg="mod">
          <ac:chgData name="Delphine Nakache" userId="34dcdbf4-d6bb-473d-971a-913c55d2f158" providerId="ADAL" clId="{19F92206-FEB2-493E-A392-68E5A327FA76}" dt="2026-02-24T09:52:33.881" v="626" actId="20577"/>
          <ac:spMkLst>
            <pc:docMk/>
            <pc:sldMk cId="2966470529" sldId="305"/>
            <ac:spMk id="3" creationId="{E615D607-6367-BAC7-6879-22792BD59C00}"/>
          </ac:spMkLst>
        </pc:spChg>
        <pc:graphicFrameChg chg="add mod modGraphic">
          <ac:chgData name="Delphine Nakache" userId="34dcdbf4-d6bb-473d-971a-913c55d2f158" providerId="ADAL" clId="{19F92206-FEB2-493E-A392-68E5A327FA76}" dt="2026-02-24T09:48:27.808" v="597" actId="255"/>
          <ac:graphicFrameMkLst>
            <pc:docMk/>
            <pc:sldMk cId="2966470529" sldId="305"/>
            <ac:graphicFrameMk id="4" creationId="{A4F53C15-1AFD-5FF3-D265-CD7CEA474C59}"/>
          </ac:graphicFrameMkLst>
        </pc:graphicFrameChg>
      </pc:sldChg>
      <pc:sldChg chg="modSp new mod">
        <pc:chgData name="Delphine Nakache" userId="34dcdbf4-d6bb-473d-971a-913c55d2f158" providerId="ADAL" clId="{19F92206-FEB2-493E-A392-68E5A327FA76}" dt="2026-02-24T09:57:24.452" v="671" actId="20577"/>
        <pc:sldMkLst>
          <pc:docMk/>
          <pc:sldMk cId="1899974648" sldId="306"/>
        </pc:sldMkLst>
        <pc:spChg chg="mod">
          <ac:chgData name="Delphine Nakache" userId="34dcdbf4-d6bb-473d-971a-913c55d2f158" providerId="ADAL" clId="{19F92206-FEB2-493E-A392-68E5A327FA76}" dt="2026-02-24T09:53:38.265" v="631" actId="255"/>
          <ac:spMkLst>
            <pc:docMk/>
            <pc:sldMk cId="1899974648" sldId="306"/>
            <ac:spMk id="2" creationId="{069F8FA0-9393-77AF-6C8B-556EA76E1ADE}"/>
          </ac:spMkLst>
        </pc:spChg>
        <pc:spChg chg="mod">
          <ac:chgData name="Delphine Nakache" userId="34dcdbf4-d6bb-473d-971a-913c55d2f158" providerId="ADAL" clId="{19F92206-FEB2-493E-A392-68E5A327FA76}" dt="2026-02-24T09:57:24.452" v="671" actId="20577"/>
          <ac:spMkLst>
            <pc:docMk/>
            <pc:sldMk cId="1899974648" sldId="306"/>
            <ac:spMk id="3" creationId="{B6E81B78-852B-9819-3D5A-ABCC55D8D90D}"/>
          </ac:spMkLst>
        </pc:spChg>
      </pc:sldChg>
      <pc:sldChg chg="modSp del mod">
        <pc:chgData name="Delphine Nakache" userId="34dcdbf4-d6bb-473d-971a-913c55d2f158" providerId="ADAL" clId="{19F92206-FEB2-493E-A392-68E5A327FA76}" dt="2026-02-24T08:53:15.831" v="10" actId="47"/>
        <pc:sldMkLst>
          <pc:docMk/>
          <pc:sldMk cId="2438165831" sldId="306"/>
        </pc:sldMkLst>
        <pc:spChg chg="mod">
          <ac:chgData name="Delphine Nakache" userId="34dcdbf4-d6bb-473d-971a-913c55d2f158" providerId="ADAL" clId="{19F92206-FEB2-493E-A392-68E5A327FA76}" dt="2026-02-24T08:53:08.998" v="9" actId="27636"/>
          <ac:spMkLst>
            <pc:docMk/>
            <pc:sldMk cId="2438165831" sldId="306"/>
            <ac:spMk id="3" creationId="{85B29DA3-77F7-E3F2-236E-C931BCC6E791}"/>
          </ac:spMkLst>
        </pc:spChg>
      </pc:sldChg>
      <pc:sldChg chg="modSp new mod">
        <pc:chgData name="Delphine Nakache" userId="34dcdbf4-d6bb-473d-971a-913c55d2f158" providerId="ADAL" clId="{19F92206-FEB2-493E-A392-68E5A327FA76}" dt="2026-02-24T10:23:50.663" v="1001" actId="313"/>
        <pc:sldMkLst>
          <pc:docMk/>
          <pc:sldMk cId="3836707929" sldId="307"/>
        </pc:sldMkLst>
        <pc:spChg chg="mod">
          <ac:chgData name="Delphine Nakache" userId="34dcdbf4-d6bb-473d-971a-913c55d2f158" providerId="ADAL" clId="{19F92206-FEB2-493E-A392-68E5A327FA76}" dt="2026-02-24T10:10:48.481" v="744" actId="113"/>
          <ac:spMkLst>
            <pc:docMk/>
            <pc:sldMk cId="3836707929" sldId="307"/>
            <ac:spMk id="2" creationId="{8B8AA629-CC5D-1008-53EB-5ABF730CE63E}"/>
          </ac:spMkLst>
        </pc:spChg>
        <pc:spChg chg="mod">
          <ac:chgData name="Delphine Nakache" userId="34dcdbf4-d6bb-473d-971a-913c55d2f158" providerId="ADAL" clId="{19F92206-FEB2-493E-A392-68E5A327FA76}" dt="2026-02-24T10:23:50.663" v="1001" actId="313"/>
          <ac:spMkLst>
            <pc:docMk/>
            <pc:sldMk cId="3836707929" sldId="307"/>
            <ac:spMk id="3" creationId="{BA8D7A0E-A5F6-63FE-0FD3-0A3B8220CA12}"/>
          </ac:spMkLst>
        </pc:spChg>
      </pc:sldChg>
      <pc:sldChg chg="modSp new mod">
        <pc:chgData name="Delphine Nakache" userId="34dcdbf4-d6bb-473d-971a-913c55d2f158" providerId="ADAL" clId="{19F92206-FEB2-493E-A392-68E5A327FA76}" dt="2026-02-24T10:16:06.750" v="834" actId="12"/>
        <pc:sldMkLst>
          <pc:docMk/>
          <pc:sldMk cId="663770598" sldId="308"/>
        </pc:sldMkLst>
        <pc:spChg chg="mod">
          <ac:chgData name="Delphine Nakache" userId="34dcdbf4-d6bb-473d-971a-913c55d2f158" providerId="ADAL" clId="{19F92206-FEB2-493E-A392-68E5A327FA76}" dt="2026-02-24T10:14:19.722" v="827" actId="255"/>
          <ac:spMkLst>
            <pc:docMk/>
            <pc:sldMk cId="663770598" sldId="308"/>
            <ac:spMk id="2" creationId="{6C5E5C24-E9AF-EF4B-3AB1-B768C603B98A}"/>
          </ac:spMkLst>
        </pc:spChg>
        <pc:spChg chg="mod">
          <ac:chgData name="Delphine Nakache" userId="34dcdbf4-d6bb-473d-971a-913c55d2f158" providerId="ADAL" clId="{19F92206-FEB2-493E-A392-68E5A327FA76}" dt="2026-02-24T10:16:06.750" v="834" actId="12"/>
          <ac:spMkLst>
            <pc:docMk/>
            <pc:sldMk cId="663770598" sldId="308"/>
            <ac:spMk id="3" creationId="{7235BD72-027A-7CB8-B4D8-EC9357CA8F8A}"/>
          </ac:spMkLst>
        </pc:spChg>
      </pc:sldChg>
      <pc:sldChg chg="add del">
        <pc:chgData name="Delphine Nakache" userId="34dcdbf4-d6bb-473d-971a-913c55d2f158" providerId="ADAL" clId="{19F92206-FEB2-493E-A392-68E5A327FA76}" dt="2026-02-24T10:10:33.465" v="742"/>
        <pc:sldMkLst>
          <pc:docMk/>
          <pc:sldMk cId="1160626239" sldId="308"/>
        </pc:sldMkLst>
      </pc:sldChg>
      <pc:sldChg chg="modSp new del">
        <pc:chgData name="Delphine Nakache" userId="34dcdbf4-d6bb-473d-971a-913c55d2f158" providerId="ADAL" clId="{19F92206-FEB2-493E-A392-68E5A327FA76}" dt="2026-02-24T10:10:27.082" v="740" actId="2696"/>
        <pc:sldMkLst>
          <pc:docMk/>
          <pc:sldMk cId="2264428276" sldId="308"/>
        </pc:sldMkLst>
        <pc:spChg chg="mod">
          <ac:chgData name="Delphine Nakache" userId="34dcdbf4-d6bb-473d-971a-913c55d2f158" providerId="ADAL" clId="{19F92206-FEB2-493E-A392-68E5A327FA76}" dt="2026-02-24T10:08:53.870" v="739"/>
          <ac:spMkLst>
            <pc:docMk/>
            <pc:sldMk cId="2264428276" sldId="308"/>
            <ac:spMk id="2" creationId="{056751E7-9109-EC3D-29FE-ED9504E3E69A}"/>
          </ac:spMkLst>
        </pc:spChg>
      </pc:sldChg>
      <pc:sldChg chg="addSp delSp modSp new mod">
        <pc:chgData name="Delphine Nakache" userId="34dcdbf4-d6bb-473d-971a-913c55d2f158" providerId="ADAL" clId="{19F92206-FEB2-493E-A392-68E5A327FA76}" dt="2026-02-24T10:21:19.603" v="975" actId="20577"/>
        <pc:sldMkLst>
          <pc:docMk/>
          <pc:sldMk cId="639015213" sldId="309"/>
        </pc:sldMkLst>
        <pc:spChg chg="mod">
          <ac:chgData name="Delphine Nakache" userId="34dcdbf4-d6bb-473d-971a-913c55d2f158" providerId="ADAL" clId="{19F92206-FEB2-493E-A392-68E5A327FA76}" dt="2026-02-24T10:18:25.627" v="846" actId="255"/>
          <ac:spMkLst>
            <pc:docMk/>
            <pc:sldMk cId="639015213" sldId="309"/>
            <ac:spMk id="2" creationId="{D60FCFB8-E614-F9BC-A332-D3851D6DAA8B}"/>
          </ac:spMkLst>
        </pc:spChg>
        <pc:spChg chg="add del mod">
          <ac:chgData name="Delphine Nakache" userId="34dcdbf4-d6bb-473d-971a-913c55d2f158" providerId="ADAL" clId="{19F92206-FEB2-493E-A392-68E5A327FA76}" dt="2026-02-24T10:21:19.603" v="975" actId="20577"/>
          <ac:spMkLst>
            <pc:docMk/>
            <pc:sldMk cId="639015213" sldId="309"/>
            <ac:spMk id="3" creationId="{8EBE8CEF-7661-92BA-1E2A-7C0FAFC8766C}"/>
          </ac:spMkLst>
        </pc:spChg>
        <pc:spChg chg="add mod">
          <ac:chgData name="Delphine Nakache" userId="34dcdbf4-d6bb-473d-971a-913c55d2f158" providerId="ADAL" clId="{19F92206-FEB2-493E-A392-68E5A327FA76}" dt="2026-02-24T10:18:22.560" v="844"/>
          <ac:spMkLst>
            <pc:docMk/>
            <pc:sldMk cId="639015213" sldId="309"/>
            <ac:spMk id="4" creationId="{851131D2-A577-4300-3ECA-F8D0618629DA}"/>
          </ac:spMkLst>
        </pc:spChg>
        <pc:spChg chg="add del mod">
          <ac:chgData name="Delphine Nakache" userId="34dcdbf4-d6bb-473d-971a-913c55d2f158" providerId="ADAL" clId="{19F92206-FEB2-493E-A392-68E5A327FA76}" dt="2026-02-24T10:19:31.064" v="857" actId="478"/>
          <ac:spMkLst>
            <pc:docMk/>
            <pc:sldMk cId="639015213" sldId="309"/>
            <ac:spMk id="6" creationId="{9D061F30-12FF-F95D-DB76-5B38FAAC934D}"/>
          </ac:spMkLst>
        </pc:spChg>
      </pc:sldChg>
      <pc:sldChg chg="del">
        <pc:chgData name="Delphine Nakache" userId="34dcdbf4-d6bb-473d-971a-913c55d2f158" providerId="ADAL" clId="{19F92206-FEB2-493E-A392-68E5A327FA76}" dt="2026-02-24T08:53:15.831" v="10" actId="47"/>
        <pc:sldMkLst>
          <pc:docMk/>
          <pc:sldMk cId="2471263809" sldId="333"/>
        </pc:sldMkLst>
      </pc:sldChg>
      <pc:sldChg chg="del">
        <pc:chgData name="Delphine Nakache" userId="34dcdbf4-d6bb-473d-971a-913c55d2f158" providerId="ADAL" clId="{19F92206-FEB2-493E-A392-68E5A327FA76}" dt="2026-02-24T08:53:15.831" v="10" actId="47"/>
        <pc:sldMkLst>
          <pc:docMk/>
          <pc:sldMk cId="3450644954" sldId="335"/>
        </pc:sldMkLst>
      </pc:sldChg>
      <pc:sldChg chg="del">
        <pc:chgData name="Delphine Nakache" userId="34dcdbf4-d6bb-473d-971a-913c55d2f158" providerId="ADAL" clId="{19F92206-FEB2-493E-A392-68E5A327FA76}" dt="2026-02-24T08:53:15.831" v="10" actId="47"/>
        <pc:sldMkLst>
          <pc:docMk/>
          <pc:sldMk cId="2215369808" sldId="344"/>
        </pc:sldMkLst>
      </pc:sldChg>
      <pc:sldChg chg="del">
        <pc:chgData name="Delphine Nakache" userId="34dcdbf4-d6bb-473d-971a-913c55d2f158" providerId="ADAL" clId="{19F92206-FEB2-493E-A392-68E5A327FA76}" dt="2026-02-24T08:53:15.831" v="10" actId="47"/>
        <pc:sldMkLst>
          <pc:docMk/>
          <pc:sldMk cId="531460767" sldId="345"/>
        </pc:sldMkLst>
      </pc:sldChg>
      <pc:sldChg chg="del">
        <pc:chgData name="Delphine Nakache" userId="34dcdbf4-d6bb-473d-971a-913c55d2f158" providerId="ADAL" clId="{19F92206-FEB2-493E-A392-68E5A327FA76}" dt="2026-02-24T08:53:15.831" v="10" actId="47"/>
        <pc:sldMkLst>
          <pc:docMk/>
          <pc:sldMk cId="1080089419" sldId="347"/>
        </pc:sldMkLst>
      </pc:sldChg>
      <pc:sldChg chg="del">
        <pc:chgData name="Delphine Nakache" userId="34dcdbf4-d6bb-473d-971a-913c55d2f158" providerId="ADAL" clId="{19F92206-FEB2-493E-A392-68E5A327FA76}" dt="2026-02-24T08:53:15.831" v="10" actId="47"/>
        <pc:sldMkLst>
          <pc:docMk/>
          <pc:sldMk cId="522671577" sldId="348"/>
        </pc:sldMkLst>
      </pc:sldChg>
      <pc:sldChg chg="del">
        <pc:chgData name="Delphine Nakache" userId="34dcdbf4-d6bb-473d-971a-913c55d2f158" providerId="ADAL" clId="{19F92206-FEB2-493E-A392-68E5A327FA76}" dt="2026-02-24T08:53:15.831" v="10" actId="47"/>
        <pc:sldMkLst>
          <pc:docMk/>
          <pc:sldMk cId="1343241" sldId="35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2D11A-4A4C-4762-9A3D-38B816BFA086}" type="datetimeFigureOut">
              <a:rPr lang="fr-FR" smtClean="0"/>
              <a:t>24/02/2026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29993-E93F-4628-BDE0-2946103AC1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1997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E8838-E61C-436D-81FA-CFC9A861CF2C}" type="datetimeFigureOut">
              <a:rPr lang="fr-FR" noProof="0" smtClean="0"/>
              <a:t>24/02/2026</a:t>
            </a:fld>
            <a:endParaRPr lang="fr-FR" noProof="0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0C060-F7D4-4C65-826A-795CA5BE88E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171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C060-F7D4-4C65-826A-795CA5BE88E2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737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29AA3-688F-4FAF-9C70-2EAED5DE0A5F}" type="datetime1">
              <a:rPr lang="fr-FR" noProof="0" smtClean="0"/>
              <a:t>24/02/2026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779C31-26A2-4001-8DD7-CEA4A5920D6F}" type="datetime1">
              <a:rPr lang="fr-FR" noProof="0" smtClean="0"/>
              <a:t>24/02/2026</a:t>
            </a:fld>
            <a:endParaRPr lang="fr-FR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23840B-CA9A-47D8-8CE3-2CB262B633CE}" type="datetime1">
              <a:rPr lang="fr-FR" noProof="0" smtClean="0"/>
              <a:t>24/02/2026</a:t>
            </a:fld>
            <a:endParaRPr lang="fr-FR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61C57D-29E7-4B9C-9AAF-84272FBE0476}" type="datetime1">
              <a:rPr lang="fr-FR" noProof="0" smtClean="0"/>
              <a:t>24/02/2026</a:t>
            </a:fld>
            <a:endParaRPr lang="fr-FR" noProof="0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313F57-3095-42DA-A8AD-EACF93632B45}" type="datetime1">
              <a:rPr lang="fr-FR" noProof="0" smtClean="0"/>
              <a:t>24/02/2026</a:t>
            </a:fld>
            <a:endParaRPr lang="fr-FR" noProof="0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D03AE6-69D7-49FE-895F-AE1B6FEC6457}" type="datetime1">
              <a:rPr lang="fr-FR" noProof="0" smtClean="0"/>
              <a:t>24/02/2026</a:t>
            </a:fld>
            <a:endParaRPr lang="fr-FR" noProof="0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C76EA5-DE82-4067-88F3-4BF0BABA598F}" type="datetime1">
              <a:rPr lang="fr-FR" noProof="0" smtClean="0"/>
              <a:t>24/02/2026</a:t>
            </a:fld>
            <a:endParaRPr lang="fr-FR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31C46C69-7F73-47D5-86D5-FDA507AE9AA8}" type="datetime1">
              <a:rPr lang="fr-FR" noProof="0" smtClean="0"/>
              <a:t>24/02/2026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973E1055-39CE-418F-9B0E-741B5617658E}" type="datetime1">
              <a:rPr lang="fr-FR" noProof="0" smtClean="0"/>
              <a:t>24/02/2026</a:t>
            </a:fld>
            <a:endParaRPr lang="fr-FR" noProof="0" dirty="0"/>
          </a:p>
        </p:txBody>
      </p:sp>
      <p:sp>
        <p:nvSpPr>
          <p:cNvPr id="6" name="Espace réservé au pied de page 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0F708A2A-6F02-48A2-99AD-832CF5AA71DA}" type="datetime1">
              <a:rPr lang="fr-FR" noProof="0" smtClean="0"/>
              <a:t>24/02/2026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 3" descr="Gros plan sur une feuille de papier avec un crayon en haut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264" y="1475234"/>
            <a:ext cx="3309459" cy="2901694"/>
          </a:xfrm>
        </p:spPr>
        <p:txBody>
          <a:bodyPr rtlCol="0" anchor="b">
            <a:normAutofit/>
          </a:bodyPr>
          <a:lstStyle/>
          <a:p>
            <a:r>
              <a:rPr lang="fr-FR" sz="4400" dirty="0">
                <a:solidFill>
                  <a:schemeClr val="tx1"/>
                </a:solidFill>
              </a:rPr>
              <a:t>Course 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The Canadian Refugee Protection System: Context and Overview</a:t>
            </a:r>
            <a:endParaRPr lang="fr-FR" sz="1800" dirty="0"/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8AA629-CC5D-1008-53EB-5ABF730CE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INLAND ASYLUM: PROCESS &amp; GROUNDS OF PROTECTION</a:t>
            </a:r>
            <a:endParaRPr lang="fr-CA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8D7A0E-A5F6-63FE-0FD3-0A3B8220C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2869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b="1" u="sng" dirty="0"/>
              <a:t>Process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/>
              <a:t>Person expresses fear of persecution/risk of harm at Canada’s port of entry or inland</a:t>
            </a:r>
            <a:r>
              <a:rPr lang="en-US" dirty="0"/>
              <a:t> → Eligibility determination (CBSA/IRCC — no assessment of merits) → RPD Hearing (IRB — oral, inquisitorial, based on ss. 96–97)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✅ Accepted → </a:t>
            </a:r>
            <a:r>
              <a:rPr lang="fr-CA" dirty="0" err="1"/>
              <a:t>Protected</a:t>
            </a:r>
            <a:r>
              <a:rPr lang="fr-CA" dirty="0"/>
              <a:t> </a:t>
            </a:r>
            <a:r>
              <a:rPr lang="fr-CA" dirty="0" err="1"/>
              <a:t>person</a:t>
            </a:r>
            <a:r>
              <a:rPr lang="fr-CA" dirty="0"/>
              <a:t> → Apply for permanent </a:t>
            </a:r>
            <a:r>
              <a:rPr lang="fr-CA" dirty="0" err="1"/>
              <a:t>residence</a:t>
            </a:r>
            <a:r>
              <a:rPr lang="fr-CA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/>
              <a:t>❌ </a:t>
            </a:r>
            <a:r>
              <a:rPr lang="fr-CA" dirty="0" err="1"/>
              <a:t>Rejected</a:t>
            </a:r>
            <a:r>
              <a:rPr lang="fr-CA" dirty="0"/>
              <a:t> → RAD (</a:t>
            </a:r>
            <a:r>
              <a:rPr lang="fr-CA" dirty="0" err="1"/>
              <a:t>paper</a:t>
            </a:r>
            <a:r>
              <a:rPr lang="fr-CA" dirty="0"/>
              <a:t> </a:t>
            </a:r>
            <a:r>
              <a:rPr lang="fr-CA" dirty="0" err="1"/>
              <a:t>appeal</a:t>
            </a:r>
            <a:r>
              <a:rPr lang="fr-CA" dirty="0"/>
              <a:t>, IRB) → </a:t>
            </a:r>
            <a:r>
              <a:rPr lang="fr-CA" dirty="0" err="1"/>
              <a:t>Federal</a:t>
            </a:r>
            <a:r>
              <a:rPr lang="fr-CA" dirty="0"/>
              <a:t> Court (</a:t>
            </a:r>
            <a:r>
              <a:rPr lang="fr-CA" dirty="0" err="1"/>
              <a:t>judicial</a:t>
            </a:r>
            <a:r>
              <a:rPr lang="fr-CA" dirty="0"/>
              <a:t> </a:t>
            </a:r>
            <a:r>
              <a:rPr lang="fr-CA" dirty="0" err="1"/>
              <a:t>review</a:t>
            </a:r>
            <a:r>
              <a:rPr lang="fr-CA" dirty="0"/>
              <a:t> </a:t>
            </a:r>
            <a:r>
              <a:rPr lang="fr-CA" u="sng" dirty="0"/>
              <a:t>if</a:t>
            </a:r>
            <a:r>
              <a:rPr lang="fr-CA" dirty="0"/>
              <a:t> </a:t>
            </a:r>
            <a:r>
              <a:rPr lang="fr-CA" dirty="0" err="1"/>
              <a:t>leave</a:t>
            </a:r>
            <a:r>
              <a:rPr lang="fr-CA" dirty="0"/>
              <a:t> </a:t>
            </a:r>
            <a:r>
              <a:rPr lang="fr-CA" dirty="0" err="1"/>
              <a:t>granted</a:t>
            </a:r>
            <a:r>
              <a:rPr lang="fr-CA" dirty="0"/>
              <a:t>, </a:t>
            </a:r>
            <a:r>
              <a:rPr lang="fr-CA" dirty="0" err="1"/>
              <a:t>reasonableness</a:t>
            </a:r>
            <a:r>
              <a:rPr lang="fr-CA" dirty="0"/>
              <a:t>) → PRRA (</a:t>
            </a:r>
            <a:r>
              <a:rPr lang="fr-CA" dirty="0" err="1"/>
              <a:t>paper-based</a:t>
            </a:r>
            <a:r>
              <a:rPr lang="fr-CA" dirty="0"/>
              <a:t>, IRCC, final </a:t>
            </a:r>
            <a:r>
              <a:rPr lang="fr-CA" dirty="0" err="1"/>
              <a:t>safety</a:t>
            </a:r>
            <a:r>
              <a:rPr lang="fr-CA" dirty="0"/>
              <a:t> net) → H&amp;C (last </a:t>
            </a:r>
            <a:r>
              <a:rPr lang="fr-CA" dirty="0" err="1"/>
              <a:t>resort</a:t>
            </a:r>
            <a:r>
              <a:rPr lang="fr-CA" dirty="0"/>
              <a:t>, </a:t>
            </a:r>
            <a:r>
              <a:rPr lang="fr-CA" dirty="0" err="1"/>
              <a:t>hardship-based</a:t>
            </a:r>
            <a:r>
              <a:rPr lang="fr-CA" dirty="0"/>
              <a:t>, distinct </a:t>
            </a:r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dirty="0" err="1"/>
              <a:t>refugee</a:t>
            </a:r>
            <a:r>
              <a:rPr lang="fr-CA" dirty="0"/>
              <a:t> grounds)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u="sng" dirty="0"/>
              <a:t>Two grounds of protection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S. 96 of IRPA — Convention refugee:</a:t>
            </a:r>
            <a:r>
              <a:rPr lang="en-US" dirty="0"/>
              <a:t> well-founded fear of persecution on grounds of race, religion, nationality, particular social group (PSG), or political opinion. PSG interpreted broadly: sexual orientation, gender identity, being a woman, HIV status.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S. 97 of IRPA — Person in need of protection:</a:t>
            </a:r>
            <a:r>
              <a:rPr lang="en-US" dirty="0"/>
              <a:t> personal danger of torture (Art. 1 CAT), risk to life, or cruel and unusual treatment. No nexus to Convention grounds required.</a:t>
            </a:r>
          </a:p>
          <a:p>
            <a:r>
              <a:rPr lang="en-US" dirty="0"/>
              <a:t>→ Same status under either provision: protected person → eligible for permanent residence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CA" b="1" u="sng" dirty="0"/>
          </a:p>
        </p:txBody>
      </p:sp>
    </p:spTree>
    <p:extLst>
      <p:ext uri="{BB962C8B-B14F-4D97-AF65-F5344CB8AC3E}">
        <p14:creationId xmlns:p14="http://schemas.microsoft.com/office/powerpoint/2010/main" val="383670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5E5C24-E9AF-EF4B-3AB1-B768C603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b="1" dirty="0"/>
              <a:t>A SYSTEM UNDER PRESSURE?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5BD72-027A-7CB8-B4D8-EC9357CA8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Scale of Inland Claims</a:t>
            </a:r>
            <a:endParaRPr lang="en-US" dirty="0"/>
          </a:p>
          <a:p>
            <a:r>
              <a:rPr lang="en-US" dirty="0"/>
              <a:t>Pre-1980s: &lt; 1,000/year → 2019: 64,020 → 2022: &gt; 92,000 → 2023: 144,000 → 2024: 173,000</a:t>
            </a:r>
          </a:p>
          <a:p>
            <a:r>
              <a:rPr lang="en-US" dirty="0"/>
              <a:t>Jan–Nov 2025: −33% vs. 2024 (claims increasingly originating inland rather than at the border)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Backlog (March 2025):</a:t>
            </a:r>
            <a:r>
              <a:rPr lang="en-US" dirty="0"/>
              <a:t> ~281,300 pending claims </a:t>
            </a:r>
            <a:r>
              <a:rPr lang="en-US" b="1" dirty="0"/>
              <a:t>At current finalization rate (~79,000/year):</a:t>
            </a:r>
            <a:r>
              <a:rPr lang="en-US" dirty="0"/>
              <a:t> ~4 years to clear (assuming zero new claims)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Processing times (June 2025):</a:t>
            </a:r>
            <a:endParaRPr lang="en-US" dirty="0"/>
          </a:p>
          <a:p>
            <a:r>
              <a:rPr lang="en-US" dirty="0"/>
              <a:t>New claim → decision: ~37 months</a:t>
            </a:r>
          </a:p>
          <a:p>
            <a:r>
              <a:rPr lang="en-US" dirty="0"/>
              <a:t>Claim → permanent residence: &gt; 5 years</a:t>
            </a:r>
          </a:p>
          <a:p>
            <a:r>
              <a:rPr lang="en-US" dirty="0"/>
              <a:t>Family reunification (dependents abroad): 53 months (Dec. 2024)</a:t>
            </a:r>
          </a:p>
          <a:p>
            <a:r>
              <a:rPr lang="en-US" dirty="0"/>
              <a:t>→ </a:t>
            </a:r>
            <a:r>
              <a:rPr lang="en-US" b="1" dirty="0"/>
              <a:t>A person who claims today may wait upwards of a decade before being reunited with their spouse and children</a:t>
            </a:r>
            <a:endParaRPr lang="en-US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6377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0FCFB8-E614-F9BC-A332-D3851D6DA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b="1" dirty="0"/>
              <a:t>ACCEPTANCE RATES &amp; ADJUDICATOR VARIANCE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BE8CEF-7661-92BA-1E2A-7C0FAFC87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5673"/>
            <a:ext cx="11094720" cy="4370237"/>
          </a:xfrm>
        </p:spPr>
        <p:txBody>
          <a:bodyPr>
            <a:normAutofit lnSpcReduction="10000"/>
          </a:bodyPr>
          <a:lstStyle/>
          <a:p>
            <a:r>
              <a:rPr lang="en-US" sz="2300" b="1" dirty="0"/>
              <a:t>Average RPD acceptance rate (5 years):</a:t>
            </a:r>
            <a:r>
              <a:rPr lang="en-US" sz="2300" dirty="0"/>
              <a:t> ~63%</a:t>
            </a:r>
          </a:p>
          <a:p>
            <a:r>
              <a:rPr lang="en-US" sz="2300" b="1" dirty="0"/>
              <a:t>But significant variance across individual RPD members (Rehaag, 2025):</a:t>
            </a:r>
            <a:endParaRPr lang="en-US" sz="2300" dirty="0"/>
          </a:p>
          <a:p>
            <a:r>
              <a:rPr lang="fr-CA" dirty="0"/>
              <a:t>┌─────────────────────────────────────────────────────────┐</a:t>
            </a:r>
          </a:p>
          <a:p>
            <a:pPr marL="201168" lvl="1" indent="0">
              <a:buNone/>
            </a:pPr>
            <a:r>
              <a:rPr lang="fr-CA" dirty="0"/>
              <a:t>  25 </a:t>
            </a:r>
            <a:r>
              <a:rPr lang="fr-CA" dirty="0" err="1"/>
              <a:t>members</a:t>
            </a:r>
            <a:r>
              <a:rPr lang="fr-CA" dirty="0"/>
              <a:t> (30+ cases): 100% acceptance rate           │</a:t>
            </a:r>
          </a:p>
          <a:p>
            <a:r>
              <a:rPr lang="fr-CA" dirty="0"/>
              <a:t>  ████████████████████████████████████████████████ 100%  │</a:t>
            </a:r>
          </a:p>
          <a:p>
            <a:r>
              <a:rPr lang="fr-CA" dirty="0"/>
              <a:t>   </a:t>
            </a:r>
            <a:r>
              <a:rPr lang="fr-CA" dirty="0" err="1"/>
              <a:t>Some</a:t>
            </a:r>
            <a:r>
              <a:rPr lang="fr-CA" dirty="0"/>
              <a:t> </a:t>
            </a:r>
            <a:r>
              <a:rPr lang="fr-CA" dirty="0" err="1"/>
              <a:t>members</a:t>
            </a:r>
            <a:r>
              <a:rPr lang="fr-CA" dirty="0"/>
              <a:t>: as </a:t>
            </a:r>
            <a:r>
              <a:rPr lang="fr-CA" dirty="0" err="1"/>
              <a:t>low</a:t>
            </a:r>
            <a:r>
              <a:rPr lang="fr-CA" dirty="0"/>
              <a:t> as 3.3%</a:t>
            </a:r>
          </a:p>
          <a:p>
            <a:r>
              <a:rPr lang="fr-CA" dirty="0"/>
              <a:t>  ██ 3.3%</a:t>
            </a:r>
          </a:p>
          <a:p>
            <a:r>
              <a:rPr lang="fr-CA" dirty="0"/>
              <a:t>  └─────────────────────────────────────────────────────────┘</a:t>
            </a:r>
          </a:p>
          <a:p>
            <a:r>
              <a:rPr lang="en-US" sz="2300" b="1" dirty="0"/>
              <a:t>RAD as partial corrective:</a:t>
            </a:r>
            <a:r>
              <a:rPr lang="en-US" sz="2300" dirty="0"/>
              <a:t> appeals decided on the merits granted in ~30.6% of cases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3901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AC4A4-B1AA-CA19-9594-F6D60E8F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b="1" dirty="0"/>
              <a:t>CANADA'S IMAGE vs. REALITY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4F7093-677C-EE56-0981-745537D8B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7693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Canada: A Welcoming Country?</a:t>
            </a:r>
          </a:p>
          <a:p>
            <a:r>
              <a:rPr lang="en-US" dirty="0"/>
              <a:t>✅ Consistently among the top resettlement countries globally </a:t>
            </a:r>
          </a:p>
          <a:p>
            <a:r>
              <a:rPr lang="en-US" dirty="0"/>
              <a:t>✅ Image of compassion, multiculturalism, openness </a:t>
            </a:r>
          </a:p>
          <a:p>
            <a:r>
              <a:rPr lang="en-US" dirty="0"/>
              <a:t>✅ Nansen Medal (UNHCR, 1986)</a:t>
            </a:r>
          </a:p>
          <a:p>
            <a:endParaRPr lang="en-US" dirty="0"/>
          </a:p>
          <a:p>
            <a:r>
              <a:rPr lang="en-US" b="1" dirty="0"/>
              <a:t>⚠️ But a more complex picture:</a:t>
            </a:r>
          </a:p>
          <a:p>
            <a:r>
              <a:rPr lang="en-US" dirty="0"/>
              <a:t>Humanitarianism coexists with exclusionary practices</a:t>
            </a:r>
          </a:p>
          <a:p>
            <a:r>
              <a:rPr lang="en-US" dirty="0"/>
              <a:t>Refugee policy shaped by foreign policy, security concerns, and domestic politics — not only legal obligations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0871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77D423-AA4F-374A-9738-3DA71F85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52430"/>
            <a:ext cx="10058400" cy="1450757"/>
          </a:xfrm>
        </p:spPr>
        <p:txBody>
          <a:bodyPr>
            <a:noAutofit/>
          </a:bodyPr>
          <a:lstStyle/>
          <a:p>
            <a:r>
              <a:rPr lang="fr-CA" sz="3600" b="1" dirty="0"/>
              <a:t>TWO ANALYTICAL FRAMEWORKS FOR UNDERSTANDING CANADIAN REFUGEE POLICY</a:t>
            </a:r>
            <a:br>
              <a:rPr lang="fr-CA" sz="3600" dirty="0"/>
            </a:br>
            <a:endParaRPr lang="fr-CA" sz="3600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DCA5ADE-8438-0271-C1D3-7464F696B6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854201"/>
              </p:ext>
            </p:extLst>
          </p:nvPr>
        </p:nvGraphicFramePr>
        <p:xfrm>
          <a:off x="506083" y="1875287"/>
          <a:ext cx="11179834" cy="3405039"/>
        </p:xfrm>
        <a:graphic>
          <a:graphicData uri="http://schemas.openxmlformats.org/drawingml/2006/table">
            <a:tbl>
              <a:tblPr/>
              <a:tblGrid>
                <a:gridCol w="1849366">
                  <a:extLst>
                    <a:ext uri="{9D8B030D-6E8A-4147-A177-3AD203B41FA5}">
                      <a16:colId xmlns:a16="http://schemas.microsoft.com/office/drawing/2014/main" val="178435281"/>
                    </a:ext>
                  </a:extLst>
                </a:gridCol>
                <a:gridCol w="4885157">
                  <a:extLst>
                    <a:ext uri="{9D8B030D-6E8A-4147-A177-3AD203B41FA5}">
                      <a16:colId xmlns:a16="http://schemas.microsoft.com/office/drawing/2014/main" val="1152149452"/>
                    </a:ext>
                  </a:extLst>
                </a:gridCol>
                <a:gridCol w="4445311">
                  <a:extLst>
                    <a:ext uri="{9D8B030D-6E8A-4147-A177-3AD203B41FA5}">
                      <a16:colId xmlns:a16="http://schemas.microsoft.com/office/drawing/2014/main" val="3128119255"/>
                    </a:ext>
                  </a:extLst>
                </a:gridCol>
              </a:tblGrid>
              <a:tr h="50821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CA" sz="1400" dirty="0"/>
                    </a:p>
                  </a:txBody>
                  <a:tcPr marL="50821" marR="50821" marT="25411" marB="25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400" b="1" dirty="0">
                          <a:highlight>
                            <a:srgbClr val="C0C0C0"/>
                          </a:highlight>
                        </a:rPr>
                        <a:t>Migration </a:t>
                      </a:r>
                      <a:r>
                        <a:rPr lang="fr-CA" sz="1400" b="1" dirty="0" err="1">
                          <a:highlight>
                            <a:srgbClr val="C0C0C0"/>
                          </a:highlight>
                        </a:rPr>
                        <a:t>Diplomacy</a:t>
                      </a:r>
                      <a:r>
                        <a:rPr lang="fr-CA" sz="1400" dirty="0">
                          <a:highlight>
                            <a:srgbClr val="C0C0C0"/>
                          </a:highlight>
                        </a:rPr>
                        <a:t> </a:t>
                      </a:r>
                      <a:r>
                        <a:rPr lang="fr-CA" sz="1400" i="1" dirty="0"/>
                        <a:t>(</a:t>
                      </a:r>
                      <a:r>
                        <a:rPr lang="fr-CA" sz="1400" i="1" dirty="0" err="1"/>
                        <a:t>Adamson</a:t>
                      </a:r>
                      <a:r>
                        <a:rPr lang="fr-CA" sz="1400" i="1" dirty="0"/>
                        <a:t> &amp; Tsourapas, 2019)</a:t>
                      </a:r>
                      <a:endParaRPr lang="fr-CA" sz="1400" dirty="0"/>
                    </a:p>
                  </a:txBody>
                  <a:tcPr marL="50821" marR="50821" marT="25411" marB="25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400" b="1" dirty="0" err="1">
                          <a:highlight>
                            <a:srgbClr val="C0C0C0"/>
                          </a:highlight>
                        </a:rPr>
                        <a:t>Securitization</a:t>
                      </a:r>
                      <a:r>
                        <a:rPr lang="fr-CA" sz="1400" b="1" dirty="0">
                          <a:highlight>
                            <a:srgbClr val="C0C0C0"/>
                          </a:highlight>
                        </a:rPr>
                        <a:t> / </a:t>
                      </a:r>
                      <a:r>
                        <a:rPr lang="fr-CA" sz="1400" b="1" dirty="0" err="1">
                          <a:highlight>
                            <a:srgbClr val="C0C0C0"/>
                          </a:highlight>
                        </a:rPr>
                        <a:t>Crimmigration</a:t>
                      </a:r>
                      <a:r>
                        <a:rPr lang="fr-CA" sz="1400" dirty="0">
                          <a:highlight>
                            <a:srgbClr val="C0C0C0"/>
                          </a:highlight>
                        </a:rPr>
                        <a:t> </a:t>
                      </a:r>
                      <a:r>
                        <a:rPr lang="fr-CA" sz="1400" i="1" dirty="0"/>
                        <a:t>(Atak &amp; Crépeau, 2013; Stumpf, 2006; Guild, 2010)</a:t>
                      </a:r>
                      <a:endParaRPr lang="fr-CA" sz="1400" dirty="0"/>
                    </a:p>
                  </a:txBody>
                  <a:tcPr marL="50821" marR="50821" marT="25411" marB="25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637845"/>
                  </a:ext>
                </a:extLst>
              </a:tr>
              <a:tr h="9656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400" b="1" dirty="0" err="1"/>
                        <a:t>Definition</a:t>
                      </a:r>
                      <a:endParaRPr lang="fr-CA" sz="1400" dirty="0"/>
                    </a:p>
                  </a:txBody>
                  <a:tcPr marL="50821" marR="50821" marT="25411" marB="25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Deployment of diplomatic tools to regulate movement of people across borders</a:t>
                      </a:r>
                    </a:p>
                  </a:txBody>
                  <a:tcPr marL="50821" marR="50821" marT="25411" marB="25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Securitization: asylum pushed from regular politics into security → existential threat → exceptional measures. </a:t>
                      </a:r>
                      <a:r>
                        <a:rPr lang="en-US" sz="1400" dirty="0" err="1"/>
                        <a:t>Crimmigration</a:t>
                      </a:r>
                      <a:r>
                        <a:rPr lang="en-US" sz="1400" dirty="0"/>
                        <a:t>: convergence of criminal law and immigration law</a:t>
                      </a:r>
                    </a:p>
                  </a:txBody>
                  <a:tcPr marL="50821" marR="50821" marT="25411" marB="25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867578"/>
                  </a:ext>
                </a:extLst>
              </a:tr>
              <a:tr h="9656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400" b="1" dirty="0"/>
                        <a:t>In practice</a:t>
                      </a:r>
                      <a:endParaRPr lang="fr-CA" sz="1400" dirty="0"/>
                    </a:p>
                  </a:txBody>
                  <a:tcPr marL="50821" marR="50821" marT="25411" marB="25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Refugee policy as a foreign policy tool; building global reputation and moral authority</a:t>
                      </a:r>
                    </a:p>
                  </a:txBody>
                  <a:tcPr marL="50821" marR="50821" marT="25411" marB="25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Detention, surveillance, prosecution, punitive deterrence — </a:t>
                      </a:r>
                      <a:r>
                        <a:rPr lang="en-US" sz="1400" b="1" dirty="0"/>
                        <a:t>without</a:t>
                      </a:r>
                      <a:r>
                        <a:rPr lang="en-US" sz="1400" dirty="0"/>
                        <a:t> criminal law safeguards (right to counsel, presumption of innocence, judicial oversight)</a:t>
                      </a:r>
                    </a:p>
                  </a:txBody>
                  <a:tcPr marL="50821" marR="50821" marT="25411" marB="25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048017"/>
                  </a:ext>
                </a:extLst>
              </a:tr>
              <a:tr h="9656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400" b="1"/>
                        <a:t>Canadian examples</a:t>
                      </a:r>
                      <a:endParaRPr lang="fr-CA" sz="1400"/>
                    </a:p>
                  </a:txBody>
                  <a:tcPr marL="50821" marR="50821" marT="25411" marB="25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IRCC uses migration diplomacy "to advance and protect Canada's objectives"; UN Global Compacts (2018); GRSI (2016); co-chair of Tripartite Consultations (2019–2020)</a:t>
                      </a:r>
                    </a:p>
                  </a:txBody>
                  <a:tcPr marL="50821" marR="50821" marT="25411" marB="25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Mandatory detention provisions (2012); ineligibility bars (2025–2026)</a:t>
                      </a:r>
                    </a:p>
                  </a:txBody>
                  <a:tcPr marL="50821" marR="50821" marT="25411" marB="254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628831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066E7E9E-6235-BF71-02BD-F5E81C8CB291}"/>
              </a:ext>
            </a:extLst>
          </p:cNvPr>
          <p:cNvSpPr txBox="1"/>
          <p:nvPr/>
        </p:nvSpPr>
        <p:spPr>
          <a:xfrm>
            <a:off x="391064" y="5513239"/>
            <a:ext cx="1126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→ </a:t>
            </a:r>
            <a:r>
              <a:rPr lang="en-US" b="1" i="1" dirty="0"/>
              <a:t>Recurring paradox:</a:t>
            </a:r>
            <a:r>
              <a:rPr lang="en-US" i="1" dirty="0"/>
              <a:t> Canada, a global leader in refugee protection, simultaneously deploys enforcement-heavy mechanisms to deter, exclude, and punish those who seek protection through spontaneous arrivals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375566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726421-EBDF-8D33-D0E3-9E567B10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b="1" dirty="0"/>
              <a:t>LEGISLATIVE FRAMEWORK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29A313-EA97-F13C-7958-920F55044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⚠️ Much substantive policy-making occurs </a:t>
            </a:r>
            <a:r>
              <a:rPr lang="en-US" b="1" dirty="0"/>
              <a:t>below the legislative level</a:t>
            </a:r>
            <a:r>
              <a:rPr lang="en-US" dirty="0"/>
              <a:t> → Serious concerns about transparency and democratic accountability </a:t>
            </a:r>
            <a:r>
              <a:rPr lang="en-US" i="1" dirty="0"/>
              <a:t>(Canadian Bar Association, Immigration Law Section, May 2025)</a:t>
            </a:r>
            <a:endParaRPr lang="fr-CA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2F4C059-FDA6-0483-5F70-8FCAB8A4F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722063"/>
              </p:ext>
            </p:extLst>
          </p:nvPr>
        </p:nvGraphicFramePr>
        <p:xfrm>
          <a:off x="1414733" y="1935990"/>
          <a:ext cx="8981823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1823">
                  <a:extLst>
                    <a:ext uri="{9D8B030D-6E8A-4147-A177-3AD203B41FA5}">
                      <a16:colId xmlns:a16="http://schemas.microsoft.com/office/drawing/2014/main" val="20419274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167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IRPA</a:t>
                      </a:r>
                      <a:r>
                        <a:rPr lang="en-US" dirty="0"/>
                        <a:t> – </a:t>
                      </a:r>
                      <a:r>
                        <a:rPr lang="en-US" i="1" dirty="0"/>
                        <a:t>Immigration and Refugee Protection Act </a:t>
                      </a:r>
                      <a:r>
                        <a:rPr lang="en-US" dirty="0"/>
                        <a:t>(2001, in force 2002) </a:t>
                      </a:r>
                    </a:p>
                    <a:p>
                      <a:r>
                        <a:rPr lang="en-US" dirty="0"/>
                        <a:t>Framework legislation 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3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b="1" dirty="0"/>
                        <a:t>IRPR</a:t>
                      </a:r>
                      <a:r>
                        <a:rPr lang="fr-CA" dirty="0"/>
                        <a:t> – </a:t>
                      </a:r>
                      <a:r>
                        <a:rPr lang="fr-CA" i="1" dirty="0"/>
                        <a:t>Immigration and Refugee Protection </a:t>
                      </a:r>
                      <a:r>
                        <a:rPr lang="fr-CA" i="1" dirty="0" err="1"/>
                        <a:t>Regulations</a:t>
                      </a:r>
                      <a:r>
                        <a:rPr lang="fr-CA" i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750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b="1" dirty="0" err="1"/>
                        <a:t>Ministerial</a:t>
                      </a:r>
                      <a:r>
                        <a:rPr lang="fr-CA" b="1" dirty="0"/>
                        <a:t> Instructions </a:t>
                      </a:r>
                      <a:r>
                        <a:rPr lang="fr-CA" dirty="0"/>
                        <a:t>(</a:t>
                      </a:r>
                      <a:r>
                        <a:rPr lang="fr-CA" dirty="0" err="1"/>
                        <a:t>ss</a:t>
                      </a:r>
                      <a:r>
                        <a:rPr lang="fr-CA" dirty="0"/>
                        <a:t>. 10.3, &amp; 87.3 IRPA)</a:t>
                      </a:r>
                    </a:p>
                    <a:p>
                      <a:r>
                        <a:rPr lang="fr-CA" dirty="0" err="1"/>
                        <a:t>Published</a:t>
                      </a:r>
                      <a:r>
                        <a:rPr lang="fr-CA" dirty="0"/>
                        <a:t> in Canada Gazette, but bypass consultation </a:t>
                      </a:r>
                      <a:r>
                        <a:rPr lang="fr-CA" dirty="0" err="1"/>
                        <a:t>requirements</a:t>
                      </a:r>
                      <a:r>
                        <a:rPr lang="fr-CA" dirty="0"/>
                        <a:t> → </a:t>
                      </a:r>
                      <a:r>
                        <a:rPr lang="fr-CA" dirty="0" err="1"/>
                        <a:t>rapid</a:t>
                      </a:r>
                      <a:r>
                        <a:rPr lang="fr-CA" dirty="0"/>
                        <a:t>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451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b="1" dirty="0" err="1"/>
                        <a:t>Operational</a:t>
                      </a:r>
                      <a:r>
                        <a:rPr lang="fr-CA" b="1" dirty="0"/>
                        <a:t> </a:t>
                      </a:r>
                      <a:r>
                        <a:rPr lang="fr-CA" b="1" dirty="0" err="1"/>
                        <a:t>manuals</a:t>
                      </a:r>
                      <a:r>
                        <a:rPr lang="fr-CA" b="1" dirty="0"/>
                        <a:t>, bulletins, public </a:t>
                      </a:r>
                      <a:r>
                        <a:rPr lang="fr-CA" b="1" dirty="0" err="1"/>
                        <a:t>policies</a:t>
                      </a:r>
                      <a:r>
                        <a:rPr lang="fr-CA" b="1" dirty="0"/>
                        <a:t>, program </a:t>
                      </a:r>
                      <a:r>
                        <a:rPr lang="fr-CA" b="1" dirty="0" err="1"/>
                        <a:t>delivery</a:t>
                      </a:r>
                      <a:r>
                        <a:rPr lang="fr-CA" b="1" dirty="0"/>
                        <a:t> updates </a:t>
                      </a:r>
                      <a:r>
                        <a:rPr lang="fr-CA" dirty="0"/>
                        <a:t>→ </a:t>
                      </a:r>
                      <a:r>
                        <a:rPr lang="fr-CA" dirty="0" err="1"/>
                        <a:t>Largely</a:t>
                      </a:r>
                      <a:r>
                        <a:rPr lang="fr-CA" dirty="0"/>
                        <a:t> invisible to </a:t>
                      </a:r>
                      <a:r>
                        <a:rPr lang="fr-CA" dirty="0" err="1"/>
                        <a:t>Parliament</a:t>
                      </a:r>
                      <a:r>
                        <a:rPr lang="fr-CA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797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256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A44A6-703D-ADBC-252A-8D1DCA80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b="1" dirty="0"/>
              <a:t>CONSTITUTIONAL FRAMEWORK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1A848E-9DF8-3E84-7285-31087DA10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The </a:t>
            </a:r>
            <a:r>
              <a:rPr lang="en-US" b="1" i="1" dirty="0"/>
              <a:t>Canadian Charter of Rights and Freedoms </a:t>
            </a:r>
            <a:r>
              <a:rPr lang="en-US" b="1" dirty="0"/>
              <a:t>(1982)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Applies to </a:t>
            </a:r>
            <a:r>
              <a:rPr lang="en-US" b="1" dirty="0"/>
              <a:t>all persons in Canada</a:t>
            </a:r>
            <a:r>
              <a:rPr lang="en-US" dirty="0"/>
              <a:t>, including non-citizens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Only 3 exceptions:</a:t>
            </a:r>
            <a:r>
              <a:rPr lang="en-US" dirty="0"/>
              <a:t> right to vote (s. 3) · mobility rights (s. 6) · minority language instruction (s. 23)</a:t>
            </a:r>
          </a:p>
          <a:p>
            <a:endParaRPr lang="fr-CA" dirty="0"/>
          </a:p>
          <a:p>
            <a:endParaRPr lang="fr-CA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1BAC0F1-9D52-5957-9C6F-E402C3355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107519"/>
              </p:ext>
            </p:extLst>
          </p:nvPr>
        </p:nvGraphicFramePr>
        <p:xfrm>
          <a:off x="1911230" y="3601528"/>
          <a:ext cx="8127999" cy="204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5221487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377260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45774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1400" dirty="0"/>
                        <a:t>Case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err="1"/>
                        <a:t>Year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/>
                        <a:t>Holding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021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400" i="1" dirty="0"/>
                        <a:t>Singh v. MEI</a:t>
                      </a:r>
                    </a:p>
                    <a:p>
                      <a:pPr>
                        <a:buNone/>
                      </a:pPr>
                      <a:r>
                        <a:rPr lang="fr-CA" sz="1400" i="0" dirty="0"/>
                        <a:t>Supreme Court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400"/>
                        <a:t>1985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"Everyone" in s. 7 includes every person physically present in Canada → right to life, liberty, security of the person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219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400" i="1" dirty="0"/>
                        <a:t>Andrews v. LSBC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i="0" dirty="0"/>
                        <a:t>Supreme Court</a:t>
                      </a:r>
                    </a:p>
                    <a:p>
                      <a:pPr>
                        <a:buNone/>
                      </a:pP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400"/>
                        <a:t>1989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Citizenship = analogous ground under s. 15 → equality protections extend to non-citizens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0663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22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ED9D9B-65F4-BFB5-0586-4D97DBD9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b="1" dirty="0"/>
              <a:t>TWO PARALLEL REFUGEE PROTECTION PATHWAYS (OVERVIEW)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2AF93E1-5B32-7C2C-7B74-F637F404C9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042070"/>
              </p:ext>
            </p:extLst>
          </p:nvPr>
        </p:nvGraphicFramePr>
        <p:xfrm>
          <a:off x="1096963" y="2108200"/>
          <a:ext cx="10058397" cy="42151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2735691748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3924943991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626163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fr-CA" sz="2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20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In-Canada Asylum Program </a:t>
                      </a:r>
                      <a:endParaRPr lang="fr-C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20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Refugee </a:t>
                      </a:r>
                      <a:r>
                        <a:rPr lang="fr-CA" sz="20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Resettlement</a:t>
                      </a:r>
                      <a:r>
                        <a:rPr lang="fr-CA" sz="20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Program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56217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20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Who claims</a:t>
                      </a:r>
                      <a:endParaRPr lang="fr-C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Claimant already on Canadian soil  (port of entry or inland)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Refugee selected abroad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48780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20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Decision</a:t>
                      </a:r>
                      <a:r>
                        <a:rPr lang="fr-CA" sz="20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-maker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Immigration and Refugee </a:t>
                      </a:r>
                      <a:r>
                        <a:rPr lang="fr-CA" sz="20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Board</a:t>
                      </a:r>
                      <a:r>
                        <a:rPr lang="fr-C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(IRB) </a:t>
                      </a:r>
                      <a:r>
                        <a:rPr lang="fr-CA" sz="20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board</a:t>
                      </a:r>
                      <a:r>
                        <a:rPr lang="fr-C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20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member</a:t>
                      </a:r>
                      <a:r>
                        <a:rPr lang="fr-C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(administrative tribunal)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IRCC visa officer overseas (executive branch)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10105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20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  <a:r>
                        <a:rPr lang="fr-CA" sz="20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on </a:t>
                      </a:r>
                      <a:r>
                        <a:rPr lang="fr-CA" sz="20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arrival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20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Temporary; must go through full status determination</a:t>
                      </a:r>
                      <a:endParaRPr lang="fr-C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Permanent residence granted upon arrival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46517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20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Key protections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20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Oral hearing, appeal (RAD), legal aid (varies by province), interpreter</a:t>
                      </a:r>
                      <a:endParaRPr lang="fr-C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 hearing; no appeal on the merits; limited access to legal aid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42643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58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B79F2F-F87F-F84D-2836-DEBC9067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b="1" dirty="0"/>
              <a:t>RESETTLEMENT STREAMS &amp; TEMPORARY PROTECTION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BB4446-C9F7-D745-B6E4-33791E3B3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4084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b="1" dirty="0" err="1"/>
              <a:t>Three</a:t>
            </a:r>
            <a:r>
              <a:rPr lang="fr-CA" b="1" dirty="0"/>
              <a:t> </a:t>
            </a:r>
            <a:r>
              <a:rPr lang="fr-CA" b="1" dirty="0" err="1"/>
              <a:t>Resettlement</a:t>
            </a:r>
            <a:r>
              <a:rPr lang="fr-CA" b="1" dirty="0"/>
              <a:t> </a:t>
            </a:r>
            <a:r>
              <a:rPr lang="fr-CA" b="1" dirty="0" err="1"/>
              <a:t>Streams</a:t>
            </a:r>
            <a:endParaRPr lang="fr-CA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CA" b="1" dirty="0"/>
              <a:t>GAR — </a:t>
            </a:r>
            <a:r>
              <a:rPr lang="fr-CA" b="1" dirty="0" err="1"/>
              <a:t>Government-Assisted</a:t>
            </a:r>
            <a:r>
              <a:rPr lang="fr-CA" b="1" dirty="0"/>
              <a:t> </a:t>
            </a:r>
            <a:r>
              <a:rPr lang="fr-CA" b="1" dirty="0" err="1"/>
              <a:t>Refugees</a:t>
            </a:r>
            <a:r>
              <a:rPr lang="fr-CA" dirty="0"/>
              <a:t> 🔹 </a:t>
            </a:r>
            <a:r>
              <a:rPr lang="fr-CA" dirty="0" err="1"/>
              <a:t>Selected</a:t>
            </a:r>
            <a:r>
              <a:rPr lang="fr-CA" dirty="0"/>
              <a:t> by </a:t>
            </a:r>
            <a:r>
              <a:rPr lang="fr-CA" dirty="0" err="1"/>
              <a:t>federal</a:t>
            </a:r>
            <a:r>
              <a:rPr lang="fr-CA" dirty="0"/>
              <a:t> </a:t>
            </a:r>
            <a:r>
              <a:rPr lang="fr-CA" dirty="0" err="1"/>
              <a:t>government</a:t>
            </a:r>
            <a:r>
              <a:rPr lang="fr-CA" dirty="0"/>
              <a:t> via UNHCR </a:t>
            </a:r>
            <a:r>
              <a:rPr lang="fr-CA" dirty="0" err="1"/>
              <a:t>referrals</a:t>
            </a:r>
            <a:r>
              <a:rPr lang="fr-CA" dirty="0"/>
              <a:t> 🔹 </a:t>
            </a:r>
            <a:r>
              <a:rPr lang="fr-CA" dirty="0" err="1"/>
              <a:t>Targets</a:t>
            </a:r>
            <a:r>
              <a:rPr lang="fr-CA" dirty="0"/>
              <a:t> the </a:t>
            </a:r>
            <a:r>
              <a:rPr lang="fr-CA" dirty="0" err="1"/>
              <a:t>most</a:t>
            </a:r>
            <a:r>
              <a:rPr lang="fr-CA" dirty="0"/>
              <a:t> </a:t>
            </a:r>
            <a:r>
              <a:rPr lang="fr-CA" dirty="0" err="1"/>
              <a:t>vulnerable</a:t>
            </a:r>
            <a:r>
              <a:rPr lang="fr-CA" dirty="0"/>
              <a:t> populations 🔹 </a:t>
            </a:r>
            <a:r>
              <a:rPr lang="fr-CA" dirty="0" err="1"/>
              <a:t>Government-funded</a:t>
            </a:r>
            <a:r>
              <a:rPr lang="fr-CA" dirty="0"/>
              <a:t>: start-up </a:t>
            </a:r>
            <a:r>
              <a:rPr lang="fr-CA" dirty="0" err="1"/>
              <a:t>payment</a:t>
            </a:r>
            <a:r>
              <a:rPr lang="fr-CA" dirty="0"/>
              <a:t> + </a:t>
            </a:r>
            <a:r>
              <a:rPr lang="fr-CA" dirty="0" err="1"/>
              <a:t>income</a:t>
            </a:r>
            <a:r>
              <a:rPr lang="fr-CA" dirty="0"/>
              <a:t> support ≤ 12 </a:t>
            </a:r>
            <a:r>
              <a:rPr lang="fr-CA" dirty="0" err="1"/>
              <a:t>months</a:t>
            </a:r>
            <a:endParaRPr lang="fr-CA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CA" b="1" dirty="0"/>
              <a:t>PSR — </a:t>
            </a:r>
            <a:r>
              <a:rPr lang="fr-CA" b="1" dirty="0" err="1"/>
              <a:t>Privately</a:t>
            </a:r>
            <a:r>
              <a:rPr lang="fr-CA" b="1" dirty="0"/>
              <a:t> </a:t>
            </a:r>
            <a:r>
              <a:rPr lang="fr-CA" b="1" dirty="0" err="1"/>
              <a:t>Sponsored</a:t>
            </a:r>
            <a:r>
              <a:rPr lang="fr-CA" b="1" dirty="0"/>
              <a:t> </a:t>
            </a:r>
            <a:r>
              <a:rPr lang="fr-CA" b="1" dirty="0" err="1"/>
              <a:t>Refugees</a:t>
            </a:r>
            <a:r>
              <a:rPr lang="fr-CA" dirty="0"/>
              <a:t> 🔹 </a:t>
            </a:r>
            <a:r>
              <a:rPr lang="fr-CA" dirty="0" err="1"/>
              <a:t>Sponsored</a:t>
            </a:r>
            <a:r>
              <a:rPr lang="fr-CA" dirty="0"/>
              <a:t> by Groups of Five, </a:t>
            </a:r>
            <a:r>
              <a:rPr lang="fr-CA" dirty="0" err="1"/>
              <a:t>SAHs</a:t>
            </a:r>
            <a:r>
              <a:rPr lang="fr-CA" dirty="0"/>
              <a:t>, or constituent groups 🔹 </a:t>
            </a:r>
            <a:r>
              <a:rPr lang="fr-CA" dirty="0" err="1"/>
              <a:t>Often</a:t>
            </a:r>
            <a:r>
              <a:rPr lang="fr-CA" dirty="0"/>
              <a:t> </a:t>
            </a:r>
            <a:r>
              <a:rPr lang="fr-CA" dirty="0" err="1"/>
              <a:t>pre-existing</a:t>
            </a:r>
            <a:r>
              <a:rPr lang="fr-CA" dirty="0"/>
              <a:t> </a:t>
            </a:r>
            <a:r>
              <a:rPr lang="fr-CA" dirty="0" err="1"/>
              <a:t>family</a:t>
            </a:r>
            <a:r>
              <a:rPr lang="fr-CA" dirty="0"/>
              <a:t> or </a:t>
            </a:r>
            <a:r>
              <a:rPr lang="fr-CA" dirty="0" err="1"/>
              <a:t>community</a:t>
            </a:r>
            <a:r>
              <a:rPr lang="fr-CA" dirty="0"/>
              <a:t> ties in Canada 🔹 Sponsor-</a:t>
            </a:r>
            <a:r>
              <a:rPr lang="fr-CA" dirty="0" err="1"/>
              <a:t>funded</a:t>
            </a:r>
            <a:r>
              <a:rPr lang="fr-CA" dirty="0"/>
              <a:t>: </a:t>
            </a:r>
            <a:r>
              <a:rPr lang="fr-CA" dirty="0" err="1"/>
              <a:t>financial</a:t>
            </a:r>
            <a:r>
              <a:rPr lang="fr-CA" dirty="0"/>
              <a:t> + non-</a:t>
            </a:r>
            <a:r>
              <a:rPr lang="fr-CA" dirty="0" err="1"/>
              <a:t>financial</a:t>
            </a:r>
            <a:r>
              <a:rPr lang="fr-CA" dirty="0"/>
              <a:t> support ≤ 12 </a:t>
            </a:r>
            <a:r>
              <a:rPr lang="fr-CA" dirty="0" err="1"/>
              <a:t>months</a:t>
            </a:r>
            <a:endParaRPr lang="fr-CA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CA" b="1" dirty="0"/>
              <a:t>BVOR — Blended Visa Office-</a:t>
            </a:r>
            <a:r>
              <a:rPr lang="fr-CA" b="1" dirty="0" err="1"/>
              <a:t>Referred</a:t>
            </a:r>
            <a:r>
              <a:rPr lang="fr-CA" dirty="0"/>
              <a:t> 🔹 UNHCR-</a:t>
            </a:r>
            <a:r>
              <a:rPr lang="fr-CA" dirty="0" err="1"/>
              <a:t>referred</a:t>
            </a:r>
            <a:r>
              <a:rPr lang="fr-CA" dirty="0"/>
              <a:t> </a:t>
            </a:r>
            <a:r>
              <a:rPr lang="fr-CA" dirty="0" err="1"/>
              <a:t>refugees</a:t>
            </a:r>
            <a:r>
              <a:rPr lang="fr-CA" dirty="0"/>
              <a:t> </a:t>
            </a:r>
            <a:r>
              <a:rPr lang="fr-CA" dirty="0" err="1"/>
              <a:t>matched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private</a:t>
            </a:r>
            <a:r>
              <a:rPr lang="fr-CA" dirty="0"/>
              <a:t> sponsors 🔹 </a:t>
            </a:r>
            <a:r>
              <a:rPr lang="fr-CA" dirty="0" err="1"/>
              <a:t>Hybrid</a:t>
            </a:r>
            <a:r>
              <a:rPr lang="fr-CA" dirty="0"/>
              <a:t> model: </a:t>
            </a:r>
            <a:r>
              <a:rPr lang="fr-CA" dirty="0" err="1"/>
              <a:t>costs</a:t>
            </a:r>
            <a:r>
              <a:rPr lang="fr-CA" dirty="0"/>
              <a:t> </a:t>
            </a:r>
            <a:r>
              <a:rPr lang="fr-CA" dirty="0" err="1"/>
              <a:t>shared</a:t>
            </a:r>
            <a:r>
              <a:rPr lang="fr-CA" dirty="0"/>
              <a:t> 50/50 (</a:t>
            </a:r>
            <a:r>
              <a:rPr lang="fr-CA" dirty="0" err="1"/>
              <a:t>government</a:t>
            </a:r>
            <a:r>
              <a:rPr lang="fr-CA" dirty="0"/>
              <a:t> + sponsors) over 12 </a:t>
            </a:r>
            <a:r>
              <a:rPr lang="fr-CA" dirty="0" err="1"/>
              <a:t>months</a:t>
            </a:r>
            <a:endParaRPr lang="fr-CA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Complementary pathways- Ex: </a:t>
            </a: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Economic Mobility Pathways Pilot (EMPP): skilled refugees → Canadian employers (target: 4,000/year from 2026)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Human Rights Defenders stream: 500 GARs/year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Temporary protection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/>
              <a:t>Ad hoc</a:t>
            </a:r>
            <a:r>
              <a:rPr lang="en-US" dirty="0"/>
              <a:t> temporary public policies under s. 25.2 IRPA (ministerial discretion)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Key example: </a:t>
            </a:r>
            <a:r>
              <a:rPr lang="en-US" b="1" dirty="0"/>
              <a:t>CUAET</a:t>
            </a:r>
            <a:r>
              <a:rPr lang="en-US" dirty="0"/>
              <a:t> (Canada-Ukraine Authorization for Emergency Travel, March 2022) — ~300,000 Ukrainians welcomed with temporary resident status  (right to work and/or study)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8436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57AE2E-8487-332C-430D-238684F5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RESETTLEMENT: NUMBERS, TRENDS &amp; GLOBAL CONTEXT</a:t>
            </a:r>
            <a:endParaRPr lang="fr-CA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15D607-6367-BAC7-6879-22792BD5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6053"/>
            <a:ext cx="10058400" cy="4023039"/>
          </a:xfrm>
        </p:spPr>
        <p:txBody>
          <a:bodyPr/>
          <a:lstStyle/>
          <a:p>
            <a:r>
              <a:rPr lang="en-US" b="1" dirty="0"/>
              <a:t>Canada's Resettlement: A Downward Trend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pPr marL="0" indent="0">
              <a:buNone/>
            </a:pPr>
            <a:r>
              <a:rPr lang="fr-CA" dirty="0"/>
              <a:t>   </a:t>
            </a:r>
            <a:r>
              <a:rPr lang="fr-CA" sz="1600" i="1" dirty="0"/>
              <a:t>Source: IRCC 2026–2028 Levels Plan</a:t>
            </a:r>
          </a:p>
          <a:p>
            <a:r>
              <a:rPr lang="en-US" sz="1600" dirty="0"/>
              <a:t>→ </a:t>
            </a:r>
            <a:r>
              <a:rPr lang="en-US" sz="1600" b="1" dirty="0"/>
              <a:t>~40% reduction in two years</a:t>
            </a:r>
            <a:r>
              <a:rPr lang="en-US" sz="1600" dirty="0"/>
              <a:t> — while global resettlement covers &lt; 5% of needs (2.9M identified by UNHCR)</a:t>
            </a:r>
          </a:p>
          <a:p>
            <a:r>
              <a:rPr lang="en-US" sz="1600" b="1" dirty="0"/>
              <a:t>Caveat:</a:t>
            </a:r>
            <a:r>
              <a:rPr lang="en-US" sz="1600" dirty="0"/>
              <a:t> Canada's #1 ranking (2019–2022) includes PSR — virtually unique globally. </a:t>
            </a:r>
          </a:p>
          <a:p>
            <a:r>
              <a:rPr lang="en-US" sz="1600" dirty="0"/>
              <a:t>UNHCR-referred departures only (2023): US 61,644 → Canada 13,458 → Germany 4,881 → Australia 4,186</a:t>
            </a:r>
          </a:p>
          <a:p>
            <a:pPr marL="0" indent="0">
              <a:buNone/>
            </a:pPr>
            <a:endParaRPr lang="en-US" sz="1600" b="1" i="1" dirty="0"/>
          </a:p>
          <a:p>
            <a:endParaRPr lang="fr-CA" b="1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4F53C15-1AFD-5FF3-D265-CD7CEA474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561592"/>
              </p:ext>
            </p:extLst>
          </p:nvPr>
        </p:nvGraphicFramePr>
        <p:xfrm>
          <a:off x="1203864" y="2165470"/>
          <a:ext cx="995181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7954">
                  <a:extLst>
                    <a:ext uri="{9D8B030D-6E8A-4147-A177-3AD203B41FA5}">
                      <a16:colId xmlns:a16="http://schemas.microsoft.com/office/drawing/2014/main" val="1198161773"/>
                    </a:ext>
                  </a:extLst>
                </a:gridCol>
                <a:gridCol w="2487954">
                  <a:extLst>
                    <a:ext uri="{9D8B030D-6E8A-4147-A177-3AD203B41FA5}">
                      <a16:colId xmlns:a16="http://schemas.microsoft.com/office/drawing/2014/main" val="3624916481"/>
                    </a:ext>
                  </a:extLst>
                </a:gridCol>
                <a:gridCol w="2487954">
                  <a:extLst>
                    <a:ext uri="{9D8B030D-6E8A-4147-A177-3AD203B41FA5}">
                      <a16:colId xmlns:a16="http://schemas.microsoft.com/office/drawing/2014/main" val="3654203036"/>
                    </a:ext>
                  </a:extLst>
                </a:gridCol>
                <a:gridCol w="2487954">
                  <a:extLst>
                    <a:ext uri="{9D8B030D-6E8A-4147-A177-3AD203B41FA5}">
                      <a16:colId xmlns:a16="http://schemas.microsoft.com/office/drawing/2014/main" val="3459694071"/>
                    </a:ext>
                  </a:extLst>
                </a:gridCol>
              </a:tblGrid>
              <a:tr h="286349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600" dirty="0"/>
                        <a:t>2024 (</a:t>
                      </a:r>
                      <a:r>
                        <a:rPr lang="fr-CA" sz="1600" dirty="0" err="1"/>
                        <a:t>actual</a:t>
                      </a:r>
                      <a:r>
                        <a:rPr lang="fr-CA" sz="16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600"/>
                        <a:t>2025 (target)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600" dirty="0"/>
                        <a:t>2026 (</a:t>
                      </a:r>
                      <a:r>
                        <a:rPr lang="fr-CA" sz="1600" dirty="0" err="1"/>
                        <a:t>target</a:t>
                      </a:r>
                      <a:r>
                        <a:rPr lang="fr-CA" sz="16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802639"/>
                  </a:ext>
                </a:extLst>
              </a:tr>
              <a:tr h="2863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600" b="1"/>
                        <a:t>GAR</a:t>
                      </a:r>
                      <a:endParaRPr lang="fr-CA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600"/>
                        <a:t>19,485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600"/>
                        <a:t>15,250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600" dirty="0"/>
                        <a:t>13,250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926547"/>
                  </a:ext>
                </a:extLst>
              </a:tr>
              <a:tr h="2863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600" b="1"/>
                        <a:t>PSR</a:t>
                      </a:r>
                      <a:endParaRPr lang="fr-CA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600"/>
                        <a:t>29,715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600"/>
                        <a:t>23,000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600" dirty="0"/>
                        <a:t>16,000 (−30%)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441863"/>
                  </a:ext>
                </a:extLst>
              </a:tr>
              <a:tr h="2863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600" b="1"/>
                        <a:t>BVOR</a:t>
                      </a:r>
                      <a:endParaRPr lang="fr-CA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60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60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600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940340"/>
                  </a:ext>
                </a:extLst>
              </a:tr>
              <a:tr h="2863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600" b="1" dirty="0"/>
                        <a:t>Total</a:t>
                      </a:r>
                      <a:endParaRPr lang="fr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600" b="1" dirty="0"/>
                        <a:t>49,280</a:t>
                      </a:r>
                      <a:endParaRPr lang="fr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600" b="1" dirty="0"/>
                        <a:t>38,350</a:t>
                      </a:r>
                      <a:endParaRPr lang="fr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CA" sz="1600" b="1" dirty="0"/>
                        <a:t>~29,300</a:t>
                      </a:r>
                      <a:endParaRPr lang="fr-C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69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470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9F8FA0-9393-77AF-6C8B-556EA76E1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b="1" dirty="0"/>
              <a:t>RESETTLEMENT: CRITICAL ISSUES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E81B78-852B-9819-3D5A-ABCC55D8D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b="1" dirty="0" err="1"/>
              <a:t>Highly</a:t>
            </a:r>
            <a:r>
              <a:rPr lang="fr-CA" b="1" dirty="0"/>
              <a:t> </a:t>
            </a:r>
            <a:r>
              <a:rPr lang="fr-CA" b="1" dirty="0" err="1"/>
              <a:t>discretionary</a:t>
            </a:r>
            <a:r>
              <a:rPr lang="fr-CA" dirty="0"/>
              <a:t> — IRCC visa </a:t>
            </a:r>
            <a:r>
              <a:rPr lang="fr-CA" dirty="0" err="1"/>
              <a:t>officers</a:t>
            </a:r>
            <a:r>
              <a:rPr lang="fr-CA" dirty="0"/>
              <a:t> (</a:t>
            </a:r>
            <a:r>
              <a:rPr lang="fr-CA" dirty="0" err="1"/>
              <a:t>executive</a:t>
            </a:r>
            <a:r>
              <a:rPr lang="fr-CA" dirty="0"/>
              <a:t> </a:t>
            </a:r>
            <a:r>
              <a:rPr lang="fr-CA" dirty="0" err="1"/>
              <a:t>branch</a:t>
            </a:r>
            <a:r>
              <a:rPr lang="fr-CA" dirty="0"/>
              <a:t>), no oral </a:t>
            </a:r>
            <a:r>
              <a:rPr lang="fr-CA" dirty="0" err="1"/>
              <a:t>hearing</a:t>
            </a:r>
            <a:r>
              <a:rPr lang="fr-CA" dirty="0"/>
              <a:t>, no </a:t>
            </a:r>
            <a:r>
              <a:rPr lang="fr-CA" dirty="0" err="1"/>
              <a:t>appeal</a:t>
            </a:r>
            <a:r>
              <a:rPr lang="fr-CA" dirty="0"/>
              <a:t> on </a:t>
            </a:r>
            <a:r>
              <a:rPr lang="fr-CA" dirty="0" err="1"/>
              <a:t>merits</a:t>
            </a:r>
            <a:endParaRPr lang="fr-CA" dirty="0"/>
          </a:p>
          <a:p>
            <a:pPr>
              <a:buFont typeface="Wingdings" panose="05000000000000000000" pitchFamily="2" charset="2"/>
              <a:buChar char="§"/>
            </a:pPr>
            <a:r>
              <a:rPr lang="fr-CA" b="1" dirty="0" err="1"/>
              <a:t>Selection</a:t>
            </a:r>
            <a:r>
              <a:rPr lang="fr-CA" b="1" dirty="0"/>
              <a:t> </a:t>
            </a:r>
            <a:r>
              <a:rPr lang="fr-CA" b="1" dirty="0" err="1"/>
              <a:t>beyond</a:t>
            </a:r>
            <a:r>
              <a:rPr lang="fr-CA" b="1" dirty="0"/>
              <a:t> protection </a:t>
            </a:r>
            <a:r>
              <a:rPr lang="fr-CA" b="1" dirty="0" err="1"/>
              <a:t>needs</a:t>
            </a:r>
            <a:r>
              <a:rPr lang="fr-CA" dirty="0"/>
              <a:t> — "</a:t>
            </a:r>
            <a:r>
              <a:rPr lang="fr-CA" dirty="0" err="1"/>
              <a:t>ability</a:t>
            </a:r>
            <a:r>
              <a:rPr lang="fr-CA" dirty="0"/>
              <a:t> to </a:t>
            </a:r>
            <a:r>
              <a:rPr lang="fr-CA" dirty="0" err="1"/>
              <a:t>establish</a:t>
            </a:r>
            <a:r>
              <a:rPr lang="fr-CA" dirty="0"/>
              <a:t>" = </a:t>
            </a:r>
            <a:r>
              <a:rPr lang="fr-CA" i="1" dirty="0"/>
              <a:t>de facto </a:t>
            </a:r>
            <a:r>
              <a:rPr lang="fr-CA" dirty="0" err="1"/>
              <a:t>economic</a:t>
            </a:r>
            <a:r>
              <a:rPr lang="fr-CA" dirty="0"/>
              <a:t> </a:t>
            </a:r>
            <a:r>
              <a:rPr lang="fr-CA" dirty="0" err="1"/>
              <a:t>filter</a:t>
            </a:r>
            <a:r>
              <a:rPr lang="fr-CA" dirty="0"/>
              <a:t>; </a:t>
            </a:r>
            <a:r>
              <a:rPr lang="fr-CA" dirty="0" err="1"/>
              <a:t>geopolitical</a:t>
            </a:r>
            <a:r>
              <a:rPr lang="fr-CA" dirty="0"/>
              <a:t> </a:t>
            </a:r>
            <a:r>
              <a:rPr lang="fr-CA" dirty="0" err="1"/>
              <a:t>selectivity</a:t>
            </a:r>
            <a:r>
              <a:rPr lang="fr-CA" dirty="0"/>
              <a:t> (</a:t>
            </a:r>
            <a:r>
              <a:rPr lang="fr-CA" dirty="0" err="1"/>
              <a:t>Syrians</a:t>
            </a:r>
            <a:r>
              <a:rPr lang="fr-CA" dirty="0"/>
              <a:t>/</a:t>
            </a:r>
            <a:r>
              <a:rPr lang="fr-CA" dirty="0" err="1"/>
              <a:t>Ukrainians</a:t>
            </a:r>
            <a:r>
              <a:rPr lang="fr-CA" dirty="0"/>
              <a:t> vs. </a:t>
            </a:r>
            <a:r>
              <a:rPr lang="fr-CA" dirty="0" err="1"/>
              <a:t>African</a:t>
            </a:r>
            <a:r>
              <a:rPr lang="fr-CA" dirty="0"/>
              <a:t> </a:t>
            </a:r>
            <a:r>
              <a:rPr lang="fr-CA" dirty="0" err="1"/>
              <a:t>refugees</a:t>
            </a:r>
            <a:r>
              <a:rPr lang="fr-CA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b="1" dirty="0" err="1"/>
              <a:t>Privatization</a:t>
            </a:r>
            <a:r>
              <a:rPr lang="fr-CA" b="1" dirty="0"/>
              <a:t> of protection?</a:t>
            </a:r>
            <a:r>
              <a:rPr lang="fr-CA" dirty="0"/>
              <a:t>— PSR &gt; GAR </a:t>
            </a:r>
            <a:r>
              <a:rPr lang="fr-CA" dirty="0" err="1"/>
              <a:t>every</a:t>
            </a:r>
            <a:r>
              <a:rPr lang="fr-CA" dirty="0"/>
              <a:t> </a:t>
            </a:r>
            <a:r>
              <a:rPr lang="fr-CA" dirty="0" err="1"/>
              <a:t>year</a:t>
            </a:r>
            <a:r>
              <a:rPr lang="fr-CA" dirty="0"/>
              <a:t> </a:t>
            </a:r>
            <a:r>
              <a:rPr lang="fr-CA" dirty="0" err="1"/>
              <a:t>since</a:t>
            </a:r>
            <a:r>
              <a:rPr lang="fr-CA" dirty="0"/>
              <a:t> 2013; </a:t>
            </a:r>
            <a:r>
              <a:rPr lang="fr-CA" dirty="0" err="1"/>
              <a:t>private</a:t>
            </a:r>
            <a:r>
              <a:rPr lang="fr-CA" dirty="0"/>
              <a:t> </a:t>
            </a:r>
            <a:r>
              <a:rPr lang="fr-CA" dirty="0" err="1"/>
              <a:t>sponsorship</a:t>
            </a:r>
            <a:r>
              <a:rPr lang="fr-CA" dirty="0"/>
              <a:t> </a:t>
            </a:r>
            <a:r>
              <a:rPr lang="fr-CA" dirty="0" err="1"/>
              <a:t>risks</a:t>
            </a:r>
            <a:r>
              <a:rPr lang="fr-CA" dirty="0"/>
              <a:t> </a:t>
            </a:r>
            <a:r>
              <a:rPr lang="fr-CA" b="1" dirty="0" err="1"/>
              <a:t>replacing</a:t>
            </a:r>
            <a:r>
              <a:rPr lang="fr-CA" b="1" dirty="0"/>
              <a:t> </a:t>
            </a:r>
            <a:r>
              <a:rPr lang="fr-CA" dirty="0"/>
              <a:t>state </a:t>
            </a:r>
            <a:r>
              <a:rPr lang="fr-CA" dirty="0" err="1"/>
              <a:t>responsibility</a:t>
            </a:r>
            <a:r>
              <a:rPr lang="fr-CA" dirty="0"/>
              <a:t> </a:t>
            </a:r>
            <a:r>
              <a:rPr lang="fr-CA" dirty="0" err="1"/>
              <a:t>rather</a:t>
            </a:r>
            <a:r>
              <a:rPr lang="fr-CA" dirty="0"/>
              <a:t> </a:t>
            </a:r>
            <a:r>
              <a:rPr lang="fr-CA" dirty="0" err="1"/>
              <a:t>than</a:t>
            </a:r>
            <a:r>
              <a:rPr lang="fr-CA" dirty="0"/>
              <a:t> </a:t>
            </a:r>
            <a:r>
              <a:rPr lang="fr-CA" dirty="0" err="1"/>
              <a:t>supplementing</a:t>
            </a:r>
            <a:r>
              <a:rPr lang="fr-CA" dirty="0"/>
              <a:t> </a:t>
            </a:r>
            <a:r>
              <a:rPr lang="fr-CA" dirty="0" err="1"/>
              <a:t>it</a:t>
            </a:r>
            <a:endParaRPr lang="fr-CA" dirty="0"/>
          </a:p>
          <a:p>
            <a:pPr>
              <a:buFont typeface="Wingdings" panose="05000000000000000000" pitchFamily="2" charset="2"/>
              <a:buChar char="§"/>
            </a:pPr>
            <a:r>
              <a:rPr lang="fr-CA" b="1" dirty="0" err="1"/>
              <a:t>Rhetoric</a:t>
            </a:r>
            <a:r>
              <a:rPr lang="fr-CA" b="1" dirty="0"/>
              <a:t> vs. </a:t>
            </a:r>
            <a:r>
              <a:rPr lang="fr-CA" b="1" dirty="0" err="1"/>
              <a:t>capacity</a:t>
            </a:r>
            <a:r>
              <a:rPr lang="fr-CA" dirty="0"/>
              <a:t> — </a:t>
            </a:r>
            <a:r>
              <a:rPr lang="fr-CA" dirty="0" err="1"/>
              <a:t>resettlement</a:t>
            </a:r>
            <a:r>
              <a:rPr lang="fr-CA" dirty="0"/>
              <a:t> ≈ 8% of total immigration; 90,000+ in PSR pipeline; </a:t>
            </a:r>
            <a:r>
              <a:rPr lang="fr-CA" dirty="0" err="1"/>
              <a:t>processing</a:t>
            </a:r>
            <a:r>
              <a:rPr lang="fr-CA" dirty="0"/>
              <a:t> ≈ 6 </a:t>
            </a:r>
            <a:r>
              <a:rPr lang="fr-CA" dirty="0" err="1"/>
              <a:t>years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9997464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28_TF22712842.potx" id="{B4DAF7E4-72E6-4CEF-992D-0FA86C3D6F40}" vid="{25F68A61-38D2-42D2-A3C0-ED26A71F6DC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{1F095264-44DB-4A6A-9163-BA8BFC755EA7}tf22712842_win32</Template>
  <TotalTime>7397</TotalTime>
  <Words>1385</Words>
  <Application>Microsoft Office PowerPoint</Application>
  <PresentationFormat>Grand écran</PresentationFormat>
  <Paragraphs>142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Aptos</vt:lpstr>
      <vt:lpstr>Bookman Old Style</vt:lpstr>
      <vt:lpstr>Calibri</vt:lpstr>
      <vt:lpstr>Franklin Gothic Book</vt:lpstr>
      <vt:lpstr>Wingdings</vt:lpstr>
      <vt:lpstr>1_RetrospectVTI</vt:lpstr>
      <vt:lpstr>Course 1</vt:lpstr>
      <vt:lpstr>CANADA'S IMAGE vs. REALITY</vt:lpstr>
      <vt:lpstr>TWO ANALYTICAL FRAMEWORKS FOR UNDERSTANDING CANADIAN REFUGEE POLICY </vt:lpstr>
      <vt:lpstr>LEGISLATIVE FRAMEWORK</vt:lpstr>
      <vt:lpstr>CONSTITUTIONAL FRAMEWORK</vt:lpstr>
      <vt:lpstr>TWO PARALLEL REFUGEE PROTECTION PATHWAYS (OVERVIEW)</vt:lpstr>
      <vt:lpstr>RESETTLEMENT STREAMS &amp; TEMPORARY PROTECTION</vt:lpstr>
      <vt:lpstr>RESETTLEMENT: NUMBERS, TRENDS &amp; GLOBAL CONTEXT</vt:lpstr>
      <vt:lpstr>RESETTLEMENT: CRITICAL ISSUES</vt:lpstr>
      <vt:lpstr>INLAND ASYLUM: PROCESS &amp; GROUNDS OF PROTECTION</vt:lpstr>
      <vt:lpstr>A SYSTEM UNDER PRESSURE?</vt:lpstr>
      <vt:lpstr>ACCEPTANCE RATES &amp; ADJUDICATOR VARIANCE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1</dc:title>
  <dc:creator>Delphine Nakache</dc:creator>
  <cp:lastModifiedBy>Delphine Nakache</cp:lastModifiedBy>
  <cp:revision>1</cp:revision>
  <dcterms:created xsi:type="dcterms:W3CDTF">2023-01-30T20:43:32Z</dcterms:created>
  <dcterms:modified xsi:type="dcterms:W3CDTF">2026-02-24T10:23:51Z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