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5" r:id="rId6"/>
    <p:sldId id="260" r:id="rId7"/>
    <p:sldId id="261" r:id="rId8"/>
    <p:sldId id="262" r:id="rId9"/>
    <p:sldId id="266" r:id="rId10"/>
    <p:sldId id="267" r:id="rId11"/>
    <p:sldId id="264"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3DFD13-2F66-460F-AEFC-157299F810FF}" v="5" dt="2026-03-03T11:42:23.0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8" d="100"/>
          <a:sy n="98" d="100"/>
        </p:scale>
        <p:origin x="3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8344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41"/>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0392B"/>
          </a:solidFill>
          <a:ln/>
        </p:spPr>
        <p:txBody>
          <a:bodyPr/>
          <a:lstStyle/>
          <a:p>
            <a:endParaRPr lang="fr-CA"/>
          </a:p>
        </p:txBody>
      </p:sp>
      <p:sp>
        <p:nvSpPr>
          <p:cNvPr id="3" name="Text 1"/>
          <p:cNvSpPr/>
          <p:nvPr/>
        </p:nvSpPr>
        <p:spPr>
          <a:xfrm>
            <a:off x="731520" y="1097280"/>
            <a:ext cx="7680960" cy="640080"/>
          </a:xfrm>
          <a:prstGeom prst="rect">
            <a:avLst/>
          </a:prstGeom>
          <a:noFill/>
          <a:ln/>
        </p:spPr>
        <p:txBody>
          <a:bodyPr wrap="square" rtlCol="0" anchor="ctr"/>
          <a:lstStyle/>
          <a:p>
            <a:pPr marL="0" indent="0">
              <a:buNone/>
            </a:pPr>
            <a:r>
              <a:rPr lang="en-US" sz="1800" b="1" kern="0" spc="400" dirty="0">
                <a:solidFill>
                  <a:srgbClr val="9B9B9B"/>
                </a:solidFill>
                <a:latin typeface="Calibri" pitchFamily="34" charset="0"/>
                <a:ea typeface="Calibri" pitchFamily="34" charset="-122"/>
                <a:cs typeface="Calibri" pitchFamily="34" charset="-120"/>
              </a:rPr>
              <a:t>Course 3</a:t>
            </a:r>
            <a:endParaRPr lang="en-US" sz="1800" dirty="0"/>
          </a:p>
        </p:txBody>
      </p:sp>
      <p:sp>
        <p:nvSpPr>
          <p:cNvPr id="4" name="Text 2"/>
          <p:cNvSpPr/>
          <p:nvPr/>
        </p:nvSpPr>
        <p:spPr>
          <a:xfrm>
            <a:off x="731520" y="1737360"/>
            <a:ext cx="7680960" cy="1097280"/>
          </a:xfrm>
          <a:prstGeom prst="rect">
            <a:avLst/>
          </a:prstGeom>
          <a:noFill/>
          <a:ln/>
        </p:spPr>
        <p:txBody>
          <a:bodyPr wrap="square" rtlCol="0" anchor="ctr"/>
          <a:lstStyle/>
          <a:p>
            <a:pPr marL="0" indent="0">
              <a:buNone/>
            </a:pPr>
            <a:r>
              <a:rPr lang="en-US" sz="3400" b="1" dirty="0">
                <a:solidFill>
                  <a:srgbClr val="FFFFFF"/>
                </a:solidFill>
                <a:latin typeface="Georgia" pitchFamily="34" charset="0"/>
                <a:ea typeface="Georgia" pitchFamily="34" charset="-122"/>
                <a:cs typeface="Georgia" pitchFamily="34" charset="-120"/>
              </a:rPr>
              <a:t>From Criminalization to Externalization</a:t>
            </a:r>
            <a:endParaRPr lang="en-US" sz="3400" dirty="0"/>
          </a:p>
        </p:txBody>
      </p:sp>
      <p:sp>
        <p:nvSpPr>
          <p:cNvPr id="5" name="Text 3"/>
          <p:cNvSpPr/>
          <p:nvPr/>
        </p:nvSpPr>
        <p:spPr>
          <a:xfrm>
            <a:off x="731520" y="2834640"/>
            <a:ext cx="7680960" cy="731520"/>
          </a:xfrm>
          <a:prstGeom prst="rect">
            <a:avLst/>
          </a:prstGeom>
          <a:noFill/>
          <a:ln/>
        </p:spPr>
        <p:txBody>
          <a:bodyPr wrap="square" rtlCol="0" anchor="ctr"/>
          <a:lstStyle/>
          <a:p>
            <a:pPr marL="0" indent="0">
              <a:buNone/>
            </a:pPr>
            <a:r>
              <a:rPr lang="en-US" sz="2000" i="1" dirty="0">
                <a:solidFill>
                  <a:srgbClr val="F5D6D1"/>
                </a:solidFill>
                <a:latin typeface="Georgia" pitchFamily="34" charset="0"/>
                <a:ea typeface="Georgia" pitchFamily="34" charset="-122"/>
                <a:cs typeface="Georgia" pitchFamily="34" charset="-120"/>
              </a:rPr>
              <a:t>Migrant Smuggling and the Safe Third Country Agreement (STCA)</a:t>
            </a:r>
            <a:endParaRPr lang="en-US" sz="2000" dirty="0"/>
          </a:p>
        </p:txBody>
      </p:sp>
      <p:sp>
        <p:nvSpPr>
          <p:cNvPr id="6" name="Shape 4"/>
          <p:cNvSpPr/>
          <p:nvPr/>
        </p:nvSpPr>
        <p:spPr>
          <a:xfrm>
            <a:off x="731520" y="3840480"/>
            <a:ext cx="2286000" cy="27432"/>
          </a:xfrm>
          <a:prstGeom prst="rect">
            <a:avLst/>
          </a:prstGeom>
          <a:solidFill>
            <a:srgbClr val="C0392B"/>
          </a:solidFill>
          <a:ln/>
        </p:spPr>
        <p:txBody>
          <a:bodyPr/>
          <a:lstStyle/>
          <a:p>
            <a:endParaRPr lang="fr-CA"/>
          </a:p>
        </p:txBody>
      </p:sp>
      <p:sp>
        <p:nvSpPr>
          <p:cNvPr id="7" name="Text 5"/>
          <p:cNvSpPr/>
          <p:nvPr/>
        </p:nvSpPr>
        <p:spPr>
          <a:xfrm>
            <a:off x="731520" y="4023360"/>
            <a:ext cx="3657600" cy="457200"/>
          </a:xfrm>
          <a:prstGeom prst="rect">
            <a:avLst/>
          </a:prstGeom>
          <a:noFill/>
          <a:ln/>
        </p:spPr>
        <p:txBody>
          <a:bodyPr wrap="square" rtlCol="0" anchor="ctr"/>
          <a:lstStyle/>
          <a:p>
            <a:pPr marL="0" indent="0">
              <a:buNone/>
            </a:pP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0392B"/>
          </a:solidFill>
          <a:ln/>
        </p:spPr>
        <p:txBody>
          <a:bodyPr/>
          <a:lstStyle/>
          <a:p>
            <a:endParaRPr lang="fr-CA"/>
          </a:p>
        </p:txBody>
      </p:sp>
      <p:sp>
        <p:nvSpPr>
          <p:cNvPr id="3" name="Text 1"/>
          <p:cNvSpPr/>
          <p:nvPr/>
        </p:nvSpPr>
        <p:spPr>
          <a:xfrm>
            <a:off x="457200" y="137160"/>
            <a:ext cx="8229600" cy="502920"/>
          </a:xfrm>
          <a:prstGeom prst="rect">
            <a:avLst/>
          </a:prstGeom>
          <a:noFill/>
          <a:ln/>
        </p:spPr>
        <p:txBody>
          <a:bodyPr wrap="square" lIns="0" tIns="0" rIns="0" bIns="0" rtlCol="0" anchor="ctr"/>
          <a:lstStyle/>
          <a:p>
            <a:pPr marL="0" indent="0">
              <a:buNone/>
            </a:pPr>
            <a:r>
              <a:rPr lang="en-US" sz="2600" b="1" dirty="0">
                <a:solidFill>
                  <a:srgbClr val="1B2541"/>
                </a:solidFill>
                <a:latin typeface="Georgia" pitchFamily="34" charset="0"/>
                <a:ea typeface="Georgia" pitchFamily="34" charset="-122"/>
                <a:cs typeface="Georgia" pitchFamily="34" charset="-120"/>
              </a:rPr>
              <a:t>The ‘Safety Valves’: Curative Mechanisms</a:t>
            </a:r>
            <a:endParaRPr lang="en-US" sz="2600" dirty="0"/>
          </a:p>
        </p:txBody>
      </p:sp>
      <p:sp>
        <p:nvSpPr>
          <p:cNvPr id="4" name="Text 2"/>
          <p:cNvSpPr/>
          <p:nvPr/>
        </p:nvSpPr>
        <p:spPr>
          <a:xfrm>
            <a:off x="457200" y="640080"/>
            <a:ext cx="8229600" cy="320040"/>
          </a:xfrm>
          <a:prstGeom prst="rect">
            <a:avLst/>
          </a:prstGeom>
          <a:noFill/>
          <a:ln/>
        </p:spPr>
        <p:txBody>
          <a:bodyPr wrap="square" lIns="0" tIns="0" rIns="0" bIns="0" rtlCol="0" anchor="ctr"/>
          <a:lstStyle/>
          <a:p>
            <a:pPr marL="0" indent="0">
              <a:buNone/>
            </a:pPr>
            <a:r>
              <a:rPr lang="en-US" sz="1200" i="1" dirty="0">
                <a:solidFill>
                  <a:srgbClr val="8B1A1A"/>
                </a:solidFill>
                <a:latin typeface="Calibri" pitchFamily="34" charset="0"/>
                <a:ea typeface="Calibri" pitchFamily="34" charset="-122"/>
                <a:cs typeface="Calibri" pitchFamily="34" charset="-120"/>
              </a:rPr>
              <a:t>The Court presumed 5 discretionary exemptions (Arbel, 2025 — all “illusory”):</a:t>
            </a:r>
            <a:endParaRPr lang="en-US" sz="1200" dirty="0"/>
          </a:p>
        </p:txBody>
      </p:sp>
      <p:sp>
        <p:nvSpPr>
          <p:cNvPr id="5" name="Shape 3"/>
          <p:cNvSpPr/>
          <p:nvPr/>
        </p:nvSpPr>
        <p:spPr>
          <a:xfrm>
            <a:off x="457200" y="1097280"/>
            <a:ext cx="1463040" cy="960120"/>
          </a:xfrm>
          <a:prstGeom prst="rect">
            <a:avLst/>
          </a:prstGeom>
          <a:solidFill>
            <a:srgbClr val="FFFFFF"/>
          </a:solidFill>
          <a:ln/>
          <a:effectLst>
            <a:outerShdw blurRad="50800" dist="12700" dir="8100000" algn="bl" rotWithShape="0">
              <a:srgbClr val="000000">
                <a:alpha val="8000"/>
              </a:srgbClr>
            </a:outerShdw>
          </a:effectLst>
        </p:spPr>
        <p:txBody>
          <a:bodyPr/>
          <a:lstStyle/>
          <a:p>
            <a:endParaRPr lang="fr-CA"/>
          </a:p>
        </p:txBody>
      </p:sp>
      <p:sp>
        <p:nvSpPr>
          <p:cNvPr id="6" name="Text 4"/>
          <p:cNvSpPr/>
          <p:nvPr/>
        </p:nvSpPr>
        <p:spPr>
          <a:xfrm>
            <a:off x="457200" y="1188720"/>
            <a:ext cx="1463040" cy="228600"/>
          </a:xfrm>
          <a:prstGeom prst="rect">
            <a:avLst/>
          </a:prstGeom>
          <a:noFill/>
          <a:ln/>
        </p:spPr>
        <p:txBody>
          <a:bodyPr wrap="square" lIns="0" tIns="0" rIns="0" bIns="0" rtlCol="0" anchor="ctr"/>
          <a:lstStyle/>
          <a:p>
            <a:pPr marL="0" indent="0" algn="ctr">
              <a:buNone/>
            </a:pPr>
            <a:r>
              <a:rPr lang="en-US" sz="1100" b="1" dirty="0">
                <a:solidFill>
                  <a:srgbClr val="C0392B"/>
                </a:solidFill>
                <a:latin typeface="Calibri" pitchFamily="34" charset="0"/>
                <a:ea typeface="Calibri" pitchFamily="34" charset="-122"/>
                <a:cs typeface="Calibri" pitchFamily="34" charset="-120"/>
              </a:rPr>
              <a:t>s. 48(2)</a:t>
            </a:r>
            <a:endParaRPr lang="en-US" sz="1100" dirty="0"/>
          </a:p>
        </p:txBody>
      </p:sp>
      <p:sp>
        <p:nvSpPr>
          <p:cNvPr id="7" name="Text 5"/>
          <p:cNvSpPr/>
          <p:nvPr/>
        </p:nvSpPr>
        <p:spPr>
          <a:xfrm>
            <a:off x="457200" y="1463040"/>
            <a:ext cx="1463040" cy="502920"/>
          </a:xfrm>
          <a:prstGeom prst="rect">
            <a:avLst/>
          </a:prstGeom>
          <a:noFill/>
          <a:ln/>
        </p:spPr>
        <p:txBody>
          <a:bodyPr wrap="square" lIns="0" tIns="0" rIns="0" bIns="0" rtlCol="0" anchor="t"/>
          <a:lstStyle/>
          <a:p>
            <a:pPr marL="0" indent="0" algn="ctr">
              <a:buNone/>
            </a:pPr>
            <a:r>
              <a:rPr lang="en-US" sz="1000" dirty="0">
                <a:solidFill>
                  <a:srgbClr val="2D3748"/>
                </a:solidFill>
                <a:latin typeface="Calibri" pitchFamily="34" charset="0"/>
                <a:ea typeface="Calibri" pitchFamily="34" charset="-122"/>
                <a:cs typeface="Calibri" pitchFamily="34" charset="-120"/>
              </a:rPr>
              <a:t>Defer removal</a:t>
            </a:r>
            <a:endParaRPr lang="en-US" sz="1000" dirty="0"/>
          </a:p>
        </p:txBody>
      </p:sp>
      <p:sp>
        <p:nvSpPr>
          <p:cNvPr id="8" name="Shape 6"/>
          <p:cNvSpPr/>
          <p:nvPr/>
        </p:nvSpPr>
        <p:spPr>
          <a:xfrm>
            <a:off x="2148840" y="1097280"/>
            <a:ext cx="1463040" cy="960120"/>
          </a:xfrm>
          <a:prstGeom prst="rect">
            <a:avLst/>
          </a:prstGeom>
          <a:solidFill>
            <a:srgbClr val="FFFFFF"/>
          </a:solidFill>
          <a:ln/>
          <a:effectLst>
            <a:outerShdw blurRad="50800" dist="12700" dir="8100000" algn="bl" rotWithShape="0">
              <a:srgbClr val="000000">
                <a:alpha val="8000"/>
              </a:srgbClr>
            </a:outerShdw>
          </a:effectLst>
        </p:spPr>
        <p:txBody>
          <a:bodyPr/>
          <a:lstStyle/>
          <a:p>
            <a:endParaRPr lang="fr-CA"/>
          </a:p>
        </p:txBody>
      </p:sp>
      <p:sp>
        <p:nvSpPr>
          <p:cNvPr id="9" name="Text 7"/>
          <p:cNvSpPr/>
          <p:nvPr/>
        </p:nvSpPr>
        <p:spPr>
          <a:xfrm>
            <a:off x="2148840" y="1188720"/>
            <a:ext cx="1463040" cy="228600"/>
          </a:xfrm>
          <a:prstGeom prst="rect">
            <a:avLst/>
          </a:prstGeom>
          <a:noFill/>
          <a:ln/>
        </p:spPr>
        <p:txBody>
          <a:bodyPr wrap="square" lIns="0" tIns="0" rIns="0" bIns="0" rtlCol="0" anchor="ctr"/>
          <a:lstStyle/>
          <a:p>
            <a:pPr marL="0" indent="0" algn="ctr">
              <a:buNone/>
            </a:pPr>
            <a:r>
              <a:rPr lang="en-US" sz="1100" b="1" dirty="0">
                <a:solidFill>
                  <a:srgbClr val="C0392B"/>
                </a:solidFill>
                <a:latin typeface="Calibri" pitchFamily="34" charset="0"/>
                <a:ea typeface="Calibri" pitchFamily="34" charset="-122"/>
                <a:cs typeface="Calibri" pitchFamily="34" charset="-120"/>
              </a:rPr>
              <a:t>s. 24</a:t>
            </a:r>
            <a:endParaRPr lang="en-US" sz="1100" dirty="0"/>
          </a:p>
        </p:txBody>
      </p:sp>
      <p:sp>
        <p:nvSpPr>
          <p:cNvPr id="10" name="Text 8"/>
          <p:cNvSpPr/>
          <p:nvPr/>
        </p:nvSpPr>
        <p:spPr>
          <a:xfrm>
            <a:off x="2148840" y="1463040"/>
            <a:ext cx="1463040" cy="502920"/>
          </a:xfrm>
          <a:prstGeom prst="rect">
            <a:avLst/>
          </a:prstGeom>
          <a:noFill/>
          <a:ln/>
        </p:spPr>
        <p:txBody>
          <a:bodyPr wrap="square" lIns="0" tIns="0" rIns="0" bIns="0" rtlCol="0" anchor="t"/>
          <a:lstStyle/>
          <a:p>
            <a:pPr marL="0" indent="0" algn="ctr">
              <a:buNone/>
            </a:pPr>
            <a:r>
              <a:rPr lang="en-US" sz="1000" dirty="0">
                <a:solidFill>
                  <a:srgbClr val="2D3748"/>
                </a:solidFill>
                <a:latin typeface="Calibri" pitchFamily="34" charset="0"/>
                <a:ea typeface="Calibri" pitchFamily="34" charset="-122"/>
                <a:cs typeface="Calibri" pitchFamily="34" charset="-120"/>
              </a:rPr>
              <a:t>Temp. Residence</a:t>
            </a:r>
            <a:endParaRPr lang="en-US" sz="1000" dirty="0"/>
          </a:p>
          <a:p>
            <a:pPr marL="0" indent="0" algn="ctr">
              <a:buNone/>
            </a:pPr>
            <a:r>
              <a:rPr lang="en-US" sz="1000" dirty="0">
                <a:solidFill>
                  <a:srgbClr val="2D3748"/>
                </a:solidFill>
                <a:latin typeface="Calibri" pitchFamily="34" charset="0"/>
                <a:ea typeface="Calibri" pitchFamily="34" charset="-122"/>
                <a:cs typeface="Calibri" pitchFamily="34" charset="-120"/>
              </a:rPr>
              <a:t>Permit</a:t>
            </a:r>
            <a:endParaRPr lang="en-US" sz="1000" dirty="0"/>
          </a:p>
        </p:txBody>
      </p:sp>
      <p:sp>
        <p:nvSpPr>
          <p:cNvPr id="11" name="Shape 9"/>
          <p:cNvSpPr/>
          <p:nvPr/>
        </p:nvSpPr>
        <p:spPr>
          <a:xfrm>
            <a:off x="3840480" y="1097280"/>
            <a:ext cx="1463040" cy="960120"/>
          </a:xfrm>
          <a:prstGeom prst="rect">
            <a:avLst/>
          </a:prstGeom>
          <a:solidFill>
            <a:srgbClr val="FFFFFF"/>
          </a:solidFill>
          <a:ln/>
          <a:effectLst>
            <a:outerShdw blurRad="50800" dist="12700" dir="8100000" algn="bl" rotWithShape="0">
              <a:srgbClr val="000000">
                <a:alpha val="8000"/>
              </a:srgbClr>
            </a:outerShdw>
          </a:effectLst>
        </p:spPr>
        <p:txBody>
          <a:bodyPr/>
          <a:lstStyle/>
          <a:p>
            <a:endParaRPr lang="fr-CA"/>
          </a:p>
        </p:txBody>
      </p:sp>
      <p:sp>
        <p:nvSpPr>
          <p:cNvPr id="12" name="Text 10"/>
          <p:cNvSpPr/>
          <p:nvPr/>
        </p:nvSpPr>
        <p:spPr>
          <a:xfrm>
            <a:off x="3840480" y="1188720"/>
            <a:ext cx="1463040" cy="228600"/>
          </a:xfrm>
          <a:prstGeom prst="rect">
            <a:avLst/>
          </a:prstGeom>
          <a:noFill/>
          <a:ln/>
        </p:spPr>
        <p:txBody>
          <a:bodyPr wrap="square" lIns="0" tIns="0" rIns="0" bIns="0" rtlCol="0" anchor="ctr"/>
          <a:lstStyle/>
          <a:p>
            <a:pPr marL="0" indent="0" algn="ctr">
              <a:buNone/>
            </a:pPr>
            <a:r>
              <a:rPr lang="en-US" sz="1100" b="1" dirty="0">
                <a:solidFill>
                  <a:srgbClr val="C0392B"/>
                </a:solidFill>
                <a:latin typeface="Calibri" pitchFamily="34" charset="0"/>
                <a:ea typeface="Calibri" pitchFamily="34" charset="-122"/>
                <a:cs typeface="Calibri" pitchFamily="34" charset="-120"/>
              </a:rPr>
              <a:t>s. 25.1(1)</a:t>
            </a:r>
            <a:endParaRPr lang="en-US" sz="1100" dirty="0"/>
          </a:p>
        </p:txBody>
      </p:sp>
      <p:sp>
        <p:nvSpPr>
          <p:cNvPr id="13" name="Text 11"/>
          <p:cNvSpPr/>
          <p:nvPr/>
        </p:nvSpPr>
        <p:spPr>
          <a:xfrm>
            <a:off x="3840480" y="1463040"/>
            <a:ext cx="1463040" cy="502920"/>
          </a:xfrm>
          <a:prstGeom prst="rect">
            <a:avLst/>
          </a:prstGeom>
          <a:noFill/>
          <a:ln/>
        </p:spPr>
        <p:txBody>
          <a:bodyPr wrap="square" lIns="0" tIns="0" rIns="0" bIns="0" rtlCol="0" anchor="t"/>
          <a:lstStyle/>
          <a:p>
            <a:pPr marL="0" indent="0" algn="ctr">
              <a:buNone/>
            </a:pPr>
            <a:r>
              <a:rPr lang="en-US" sz="1000" dirty="0">
                <a:solidFill>
                  <a:srgbClr val="2D3748"/>
                </a:solidFill>
                <a:latin typeface="Calibri" pitchFamily="34" charset="0"/>
                <a:ea typeface="Calibri" pitchFamily="34" charset="-122"/>
                <a:cs typeface="Calibri" pitchFamily="34" charset="-120"/>
              </a:rPr>
              <a:t>H&amp;C relief</a:t>
            </a:r>
            <a:endParaRPr lang="en-US" sz="1000" dirty="0"/>
          </a:p>
          <a:p>
            <a:pPr marL="0" indent="0" algn="ctr">
              <a:buNone/>
            </a:pPr>
            <a:r>
              <a:rPr lang="en-US" sz="1000" dirty="0">
                <a:solidFill>
                  <a:srgbClr val="2D3748"/>
                </a:solidFill>
                <a:latin typeface="Calibri" pitchFamily="34" charset="0"/>
                <a:ea typeface="Calibri" pitchFamily="34" charset="-122"/>
                <a:cs typeface="Calibri" pitchFamily="34" charset="-120"/>
              </a:rPr>
              <a:t>(20–51 months)</a:t>
            </a:r>
            <a:endParaRPr lang="en-US" sz="1000" dirty="0"/>
          </a:p>
        </p:txBody>
      </p:sp>
      <p:sp>
        <p:nvSpPr>
          <p:cNvPr id="14" name="Shape 12"/>
          <p:cNvSpPr/>
          <p:nvPr/>
        </p:nvSpPr>
        <p:spPr>
          <a:xfrm>
            <a:off x="5532120" y="1097280"/>
            <a:ext cx="1463040" cy="960120"/>
          </a:xfrm>
          <a:prstGeom prst="rect">
            <a:avLst/>
          </a:prstGeom>
          <a:solidFill>
            <a:srgbClr val="FFFFFF"/>
          </a:solidFill>
          <a:ln/>
          <a:effectLst>
            <a:outerShdw blurRad="50800" dist="12700" dir="8100000" algn="bl" rotWithShape="0">
              <a:srgbClr val="000000">
                <a:alpha val="8000"/>
              </a:srgbClr>
            </a:outerShdw>
          </a:effectLst>
        </p:spPr>
        <p:txBody>
          <a:bodyPr/>
          <a:lstStyle/>
          <a:p>
            <a:endParaRPr lang="fr-CA"/>
          </a:p>
        </p:txBody>
      </p:sp>
      <p:sp>
        <p:nvSpPr>
          <p:cNvPr id="15" name="Text 13"/>
          <p:cNvSpPr/>
          <p:nvPr/>
        </p:nvSpPr>
        <p:spPr>
          <a:xfrm>
            <a:off x="5532120" y="1188720"/>
            <a:ext cx="1463040" cy="228600"/>
          </a:xfrm>
          <a:prstGeom prst="rect">
            <a:avLst/>
          </a:prstGeom>
          <a:noFill/>
          <a:ln/>
        </p:spPr>
        <p:txBody>
          <a:bodyPr wrap="square" lIns="0" tIns="0" rIns="0" bIns="0" rtlCol="0" anchor="ctr"/>
          <a:lstStyle/>
          <a:p>
            <a:pPr marL="0" indent="0" algn="ctr">
              <a:buNone/>
            </a:pPr>
            <a:r>
              <a:rPr lang="en-US" sz="1100" b="1" dirty="0">
                <a:solidFill>
                  <a:srgbClr val="C0392B"/>
                </a:solidFill>
                <a:latin typeface="Calibri" pitchFamily="34" charset="0"/>
                <a:ea typeface="Calibri" pitchFamily="34" charset="-122"/>
                <a:cs typeface="Calibri" pitchFamily="34" charset="-120"/>
              </a:rPr>
              <a:t>s. 25.2(1)</a:t>
            </a:r>
            <a:endParaRPr lang="en-US" sz="1100" dirty="0"/>
          </a:p>
        </p:txBody>
      </p:sp>
      <p:sp>
        <p:nvSpPr>
          <p:cNvPr id="16" name="Text 14"/>
          <p:cNvSpPr/>
          <p:nvPr/>
        </p:nvSpPr>
        <p:spPr>
          <a:xfrm>
            <a:off x="5532120" y="1463040"/>
            <a:ext cx="1463040" cy="502920"/>
          </a:xfrm>
          <a:prstGeom prst="rect">
            <a:avLst/>
          </a:prstGeom>
          <a:noFill/>
          <a:ln/>
        </p:spPr>
        <p:txBody>
          <a:bodyPr wrap="square" lIns="0" tIns="0" rIns="0" bIns="0" rtlCol="0" anchor="t"/>
          <a:lstStyle/>
          <a:p>
            <a:pPr marL="0" indent="0" algn="ctr">
              <a:buNone/>
            </a:pPr>
            <a:r>
              <a:rPr lang="en-US" sz="1000" dirty="0">
                <a:solidFill>
                  <a:srgbClr val="2D3748"/>
                </a:solidFill>
                <a:latin typeface="Calibri" pitchFamily="34" charset="0"/>
                <a:ea typeface="Calibri" pitchFamily="34" charset="-122"/>
                <a:cs typeface="Calibri" pitchFamily="34" charset="-120"/>
              </a:rPr>
              <a:t>Public policy</a:t>
            </a:r>
            <a:endParaRPr lang="en-US" sz="1000" dirty="0"/>
          </a:p>
          <a:p>
            <a:pPr marL="0" indent="0" algn="ctr">
              <a:buNone/>
            </a:pPr>
            <a:r>
              <a:rPr lang="en-US" sz="1000" dirty="0">
                <a:solidFill>
                  <a:srgbClr val="2D3748"/>
                </a:solidFill>
                <a:latin typeface="Calibri" pitchFamily="34" charset="0"/>
                <a:ea typeface="Calibri" pitchFamily="34" charset="-122"/>
                <a:cs typeface="Calibri" pitchFamily="34" charset="-120"/>
              </a:rPr>
              <a:t>(never used)</a:t>
            </a:r>
            <a:endParaRPr lang="en-US" sz="1000" dirty="0"/>
          </a:p>
        </p:txBody>
      </p:sp>
      <p:sp>
        <p:nvSpPr>
          <p:cNvPr id="17" name="Shape 15"/>
          <p:cNvSpPr/>
          <p:nvPr/>
        </p:nvSpPr>
        <p:spPr>
          <a:xfrm>
            <a:off x="7223760" y="1097280"/>
            <a:ext cx="1463040" cy="960120"/>
          </a:xfrm>
          <a:prstGeom prst="rect">
            <a:avLst/>
          </a:prstGeom>
          <a:solidFill>
            <a:srgbClr val="FFFFFF"/>
          </a:solidFill>
          <a:ln/>
          <a:effectLst>
            <a:outerShdw blurRad="50800" dist="12700" dir="8100000" algn="bl" rotWithShape="0">
              <a:srgbClr val="000000">
                <a:alpha val="8000"/>
              </a:srgbClr>
            </a:outerShdw>
          </a:effectLst>
        </p:spPr>
        <p:txBody>
          <a:bodyPr/>
          <a:lstStyle/>
          <a:p>
            <a:endParaRPr lang="fr-CA"/>
          </a:p>
        </p:txBody>
      </p:sp>
      <p:sp>
        <p:nvSpPr>
          <p:cNvPr id="18" name="Text 16"/>
          <p:cNvSpPr/>
          <p:nvPr/>
        </p:nvSpPr>
        <p:spPr>
          <a:xfrm>
            <a:off x="7223760" y="1188720"/>
            <a:ext cx="1463040" cy="228600"/>
          </a:xfrm>
          <a:prstGeom prst="rect">
            <a:avLst/>
          </a:prstGeom>
          <a:noFill/>
          <a:ln/>
        </p:spPr>
        <p:txBody>
          <a:bodyPr wrap="square" lIns="0" tIns="0" rIns="0" bIns="0" rtlCol="0" anchor="ctr"/>
          <a:lstStyle/>
          <a:p>
            <a:pPr marL="0" indent="0" algn="ctr">
              <a:buNone/>
            </a:pPr>
            <a:r>
              <a:rPr lang="en-US" sz="1100" b="1" dirty="0">
                <a:solidFill>
                  <a:srgbClr val="C0392B"/>
                </a:solidFill>
                <a:latin typeface="Calibri" pitchFamily="34" charset="0"/>
                <a:ea typeface="Calibri" pitchFamily="34" charset="-122"/>
                <a:cs typeface="Calibri" pitchFamily="34" charset="-120"/>
              </a:rPr>
              <a:t>Fed. Ct.</a:t>
            </a:r>
            <a:endParaRPr lang="en-US" sz="1100" dirty="0"/>
          </a:p>
        </p:txBody>
      </p:sp>
      <p:sp>
        <p:nvSpPr>
          <p:cNvPr id="19" name="Text 17"/>
          <p:cNvSpPr/>
          <p:nvPr/>
        </p:nvSpPr>
        <p:spPr>
          <a:xfrm>
            <a:off x="7223760" y="1463040"/>
            <a:ext cx="1463040" cy="502920"/>
          </a:xfrm>
          <a:prstGeom prst="rect">
            <a:avLst/>
          </a:prstGeom>
          <a:noFill/>
          <a:ln/>
        </p:spPr>
        <p:txBody>
          <a:bodyPr wrap="square" lIns="0" tIns="0" rIns="0" bIns="0" rtlCol="0" anchor="t"/>
          <a:lstStyle/>
          <a:p>
            <a:pPr marL="0" indent="0" algn="ctr">
              <a:buNone/>
            </a:pPr>
            <a:r>
              <a:rPr lang="en-US" sz="1000" dirty="0">
                <a:solidFill>
                  <a:srgbClr val="2D3748"/>
                </a:solidFill>
                <a:latin typeface="Calibri" pitchFamily="34" charset="0"/>
                <a:ea typeface="Calibri" pitchFamily="34" charset="-122"/>
                <a:cs typeface="Calibri" pitchFamily="34" charset="-120"/>
              </a:rPr>
              <a:t>Stay of removal</a:t>
            </a:r>
            <a:endParaRPr lang="en-US" sz="1000" dirty="0"/>
          </a:p>
        </p:txBody>
      </p:sp>
      <p:sp>
        <p:nvSpPr>
          <p:cNvPr id="20" name="Shape 18"/>
          <p:cNvSpPr/>
          <p:nvPr/>
        </p:nvSpPr>
        <p:spPr>
          <a:xfrm>
            <a:off x="457200" y="2286000"/>
            <a:ext cx="8229600" cy="1554480"/>
          </a:xfrm>
          <a:prstGeom prst="rect">
            <a:avLst/>
          </a:prstGeom>
          <a:solidFill>
            <a:srgbClr val="FFFFFF"/>
          </a:solidFill>
          <a:ln/>
          <a:effectLst>
            <a:outerShdw blurRad="50800" dist="12700" dir="8100000" algn="bl" rotWithShape="0">
              <a:srgbClr val="000000">
                <a:alpha val="8000"/>
              </a:srgbClr>
            </a:outerShdw>
          </a:effectLst>
        </p:spPr>
        <p:txBody>
          <a:bodyPr/>
          <a:lstStyle/>
          <a:p>
            <a:endParaRPr lang="fr-CA"/>
          </a:p>
        </p:txBody>
      </p:sp>
      <p:sp>
        <p:nvSpPr>
          <p:cNvPr id="21" name="Shape 19"/>
          <p:cNvSpPr/>
          <p:nvPr/>
        </p:nvSpPr>
        <p:spPr>
          <a:xfrm>
            <a:off x="457200" y="2286000"/>
            <a:ext cx="54864" cy="1554480"/>
          </a:xfrm>
          <a:prstGeom prst="rect">
            <a:avLst/>
          </a:prstGeom>
          <a:solidFill>
            <a:srgbClr val="C0392B"/>
          </a:solidFill>
          <a:ln/>
        </p:spPr>
        <p:txBody>
          <a:bodyPr/>
          <a:lstStyle/>
          <a:p>
            <a:endParaRPr lang="fr-CA"/>
          </a:p>
        </p:txBody>
      </p:sp>
      <p:sp>
        <p:nvSpPr>
          <p:cNvPr id="22" name="Text 20"/>
          <p:cNvSpPr/>
          <p:nvPr/>
        </p:nvSpPr>
        <p:spPr>
          <a:xfrm>
            <a:off x="685800" y="2331720"/>
            <a:ext cx="7772400" cy="274320"/>
          </a:xfrm>
          <a:prstGeom prst="rect">
            <a:avLst/>
          </a:prstGeom>
          <a:noFill/>
          <a:ln/>
        </p:spPr>
        <p:txBody>
          <a:bodyPr wrap="square" lIns="0" tIns="0" rIns="0" bIns="0" rtlCol="0" anchor="ctr"/>
          <a:lstStyle/>
          <a:p>
            <a:pPr marL="0" indent="0">
              <a:buNone/>
            </a:pPr>
            <a:r>
              <a:rPr lang="en-US" sz="1300" b="1" dirty="0">
                <a:solidFill>
                  <a:srgbClr val="8B1A1A"/>
                </a:solidFill>
                <a:latin typeface="Georgia" pitchFamily="34" charset="0"/>
                <a:ea typeface="Georgia" pitchFamily="34" charset="-122"/>
                <a:cs typeface="Georgia" pitchFamily="34" charset="-120"/>
              </a:rPr>
              <a:t>Why these remedies are illusory in practice</a:t>
            </a:r>
            <a:endParaRPr lang="en-US" sz="1300" dirty="0"/>
          </a:p>
        </p:txBody>
      </p:sp>
      <p:sp>
        <p:nvSpPr>
          <p:cNvPr id="23" name="Text 21"/>
          <p:cNvSpPr/>
          <p:nvPr/>
        </p:nvSpPr>
        <p:spPr>
          <a:xfrm>
            <a:off x="685800" y="2606040"/>
            <a:ext cx="7818120" cy="1143000"/>
          </a:xfrm>
          <a:prstGeom prst="rect">
            <a:avLst/>
          </a:prstGeom>
          <a:noFill/>
          <a:ln/>
        </p:spPr>
        <p:txBody>
          <a:bodyPr wrap="square" lIns="0" tIns="0" rIns="0" bIns="0" rtlCol="0" anchor="ctr"/>
          <a:lstStyle/>
          <a:p>
            <a:pPr marL="342900" indent="-342900">
              <a:spcAft>
                <a:spcPts val="400"/>
              </a:spcAft>
              <a:buSzPct val="100000"/>
              <a:buChar char="•"/>
            </a:pPr>
            <a:r>
              <a:rPr lang="en-US" sz="1000" dirty="0">
                <a:solidFill>
                  <a:srgbClr val="2D3748"/>
                </a:solidFill>
                <a:latin typeface="Calibri" pitchFamily="34" charset="0"/>
                <a:ea typeface="Calibri" pitchFamily="34" charset="-122"/>
                <a:cs typeface="Calibri" pitchFamily="34" charset="-120"/>
              </a:rPr>
              <a:t>Most require fees, extensive documentation, legal representation, and prior organisation</a:t>
            </a:r>
            <a:endParaRPr lang="en-US" sz="1000" dirty="0"/>
          </a:p>
          <a:p>
            <a:pPr marL="342900" indent="-342900">
              <a:spcAft>
                <a:spcPts val="400"/>
              </a:spcAft>
              <a:buSzPct val="100000"/>
              <a:buChar char="•"/>
            </a:pPr>
            <a:r>
              <a:rPr lang="en-US" sz="1000" dirty="0">
                <a:solidFill>
                  <a:srgbClr val="2D3748"/>
                </a:solidFill>
                <a:latin typeface="Calibri" pitchFamily="34" charset="0"/>
                <a:ea typeface="Calibri" pitchFamily="34" charset="-122"/>
                <a:cs typeface="Calibri" pitchFamily="34" charset="-120"/>
              </a:rPr>
              <a:t>Most require an accompanying emergency Federal Court application to actually stop return</a:t>
            </a:r>
            <a:endParaRPr lang="en-US" sz="1000" dirty="0"/>
          </a:p>
          <a:p>
            <a:pPr marL="342900" indent="-342900">
              <a:spcAft>
                <a:spcPts val="400"/>
              </a:spcAft>
              <a:buSzPct val="100000"/>
              <a:buChar char="•"/>
            </a:pPr>
            <a:r>
              <a:rPr lang="en-US" sz="1000" dirty="0">
                <a:solidFill>
                  <a:srgbClr val="2D3748"/>
                </a:solidFill>
                <a:latin typeface="Calibri" pitchFamily="34" charset="0"/>
                <a:ea typeface="Calibri" pitchFamily="34" charset="-122"/>
                <a:cs typeface="Calibri" pitchFamily="34" charset="-120"/>
              </a:rPr>
              <a:t>Average H&amp;C processing time: 20–51 months vs. same-day turnaround for STCA returns</a:t>
            </a:r>
            <a:endParaRPr lang="en-US" sz="1000" dirty="0"/>
          </a:p>
          <a:p>
            <a:pPr marL="342900" indent="-342900">
              <a:spcAft>
                <a:spcPts val="400"/>
              </a:spcAft>
              <a:buSzPct val="100000"/>
              <a:buChar char="•"/>
            </a:pPr>
            <a:r>
              <a:rPr lang="en-US" sz="1000" dirty="0">
                <a:solidFill>
                  <a:srgbClr val="2D3748"/>
                </a:solidFill>
                <a:latin typeface="Calibri" pitchFamily="34" charset="0"/>
                <a:ea typeface="Calibri" pitchFamily="34" charset="-122"/>
                <a:cs typeface="Calibri" pitchFamily="34" charset="-120"/>
              </a:rPr>
              <a:t>The Minister has never established a public policy exception under s. 25.2(1)</a:t>
            </a:r>
            <a:endParaRPr lang="en-US" sz="1000" dirty="0"/>
          </a:p>
          <a:p>
            <a:pPr marL="342900" indent="-342900">
              <a:spcAft>
                <a:spcPts val="400"/>
              </a:spcAft>
              <a:buSzPct val="100000"/>
              <a:buChar char="•"/>
            </a:pPr>
            <a:r>
              <a:rPr lang="en-US" sz="1000" dirty="0">
                <a:solidFill>
                  <a:srgbClr val="2D3748"/>
                </a:solidFill>
                <a:latin typeface="Calibri" pitchFamily="34" charset="0"/>
                <a:ea typeface="Calibri" pitchFamily="34" charset="-122"/>
                <a:cs typeface="Calibri" pitchFamily="34" charset="-120"/>
              </a:rPr>
              <a:t>Operational Instructions contain no guidance for officers to consider any of these remedies</a:t>
            </a:r>
            <a:endParaRPr lang="en-US" sz="1000" dirty="0"/>
          </a:p>
        </p:txBody>
      </p:sp>
      <p:sp>
        <p:nvSpPr>
          <p:cNvPr id="24" name="Shape 22"/>
          <p:cNvSpPr/>
          <p:nvPr/>
        </p:nvSpPr>
        <p:spPr>
          <a:xfrm>
            <a:off x="457200" y="4069080"/>
            <a:ext cx="8229600" cy="914400"/>
          </a:xfrm>
          <a:prstGeom prst="rect">
            <a:avLst/>
          </a:prstGeom>
          <a:solidFill>
            <a:srgbClr val="1B2541"/>
          </a:solidFill>
          <a:ln/>
          <a:effectLst>
            <a:outerShdw blurRad="50800" dist="12700" dir="8100000" algn="bl" rotWithShape="0">
              <a:srgbClr val="000000">
                <a:alpha val="8000"/>
              </a:srgbClr>
            </a:outerShdw>
          </a:effectLst>
        </p:spPr>
        <p:txBody>
          <a:bodyPr/>
          <a:lstStyle/>
          <a:p>
            <a:endParaRPr lang="fr-CA"/>
          </a:p>
        </p:txBody>
      </p:sp>
      <p:sp>
        <p:nvSpPr>
          <p:cNvPr id="25" name="Text 23"/>
          <p:cNvSpPr/>
          <p:nvPr/>
        </p:nvSpPr>
        <p:spPr>
          <a:xfrm>
            <a:off x="685800" y="4160520"/>
            <a:ext cx="7818120" cy="731520"/>
          </a:xfrm>
          <a:prstGeom prst="rect">
            <a:avLst/>
          </a:prstGeom>
          <a:noFill/>
          <a:ln/>
        </p:spPr>
        <p:txBody>
          <a:bodyPr wrap="square" lIns="0" tIns="0" rIns="0" bIns="0" rtlCol="0" anchor="ctr"/>
          <a:lstStyle/>
          <a:p>
            <a:pPr marL="0" indent="0">
              <a:lnSpc>
                <a:spcPct val="120000"/>
              </a:lnSpc>
              <a:buNone/>
            </a:pPr>
            <a:r>
              <a:rPr lang="en-US" sz="1050" b="1" dirty="0">
                <a:solidFill>
                  <a:srgbClr val="F5F6FA"/>
                </a:solidFill>
                <a:latin typeface="Calibri" pitchFamily="34" charset="0"/>
                <a:ea typeface="Calibri" pitchFamily="34" charset="-122"/>
                <a:cs typeface="Calibri" pitchFamily="34" charset="-120"/>
              </a:rPr>
              <a:t>No asylum seeker has ever been granted any of these remedies during a regular admissibility interview</a:t>
            </a:r>
            <a:endParaRPr lang="en-US" sz="1050" dirty="0"/>
          </a:p>
          <a:p>
            <a:pPr marL="0" indent="0">
              <a:lnSpc>
                <a:spcPct val="120000"/>
              </a:lnSpc>
              <a:buNone/>
            </a:pPr>
            <a:r>
              <a:rPr lang="en-US" sz="1050" dirty="0">
                <a:solidFill>
                  <a:srgbClr val="CBD5E1"/>
                </a:solidFill>
                <a:latin typeface="Calibri" pitchFamily="34" charset="0"/>
                <a:ea typeface="Calibri" pitchFamily="34" charset="-122"/>
                <a:cs typeface="Calibri" pitchFamily="34" charset="-120"/>
              </a:rPr>
              <a:t>— except the individual litigants, who benefited from extraordinary coordination with counsel and three national public interest organisations. The Court used these exceptional experiences as evidence of general availability — a finding Arbel characterises as untenable.</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9">
    <p:bg>
      <p:bgPr>
        <a:solidFill>
          <a:srgbClr val="F5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0392B"/>
          </a:solidFill>
          <a:ln/>
        </p:spPr>
        <p:txBody>
          <a:bodyPr/>
          <a:lstStyle/>
          <a:p>
            <a:endParaRPr lang="fr-CA"/>
          </a:p>
        </p:txBody>
      </p:sp>
      <p:sp>
        <p:nvSpPr>
          <p:cNvPr id="3" name="Text 1"/>
          <p:cNvSpPr/>
          <p:nvPr/>
        </p:nvSpPr>
        <p:spPr>
          <a:xfrm>
            <a:off x="731520" y="274320"/>
            <a:ext cx="7680960" cy="548640"/>
          </a:xfrm>
          <a:prstGeom prst="rect">
            <a:avLst/>
          </a:prstGeom>
          <a:noFill/>
          <a:ln/>
        </p:spPr>
        <p:txBody>
          <a:bodyPr wrap="square" lIns="0" tIns="0" rIns="0" bIns="0" rtlCol="0" anchor="ctr"/>
          <a:lstStyle/>
          <a:p>
            <a:pPr marL="0" indent="0">
              <a:buNone/>
            </a:pPr>
            <a:r>
              <a:rPr lang="en-US" sz="2800" b="1" dirty="0">
                <a:solidFill>
                  <a:srgbClr val="1E2741"/>
                </a:solidFill>
                <a:latin typeface="Georgia" pitchFamily="34" charset="0"/>
                <a:ea typeface="Georgia" pitchFamily="34" charset="-122"/>
                <a:cs typeface="Georgia" pitchFamily="34" charset="-120"/>
              </a:rPr>
              <a:t>Ongoing Challenges and Discussion</a:t>
            </a:r>
            <a:endParaRPr lang="en-US" sz="2800" dirty="0"/>
          </a:p>
        </p:txBody>
      </p:sp>
      <p:sp>
        <p:nvSpPr>
          <p:cNvPr id="4" name="Text 2"/>
          <p:cNvSpPr/>
          <p:nvPr/>
        </p:nvSpPr>
        <p:spPr>
          <a:xfrm>
            <a:off x="7498080" y="320040"/>
            <a:ext cx="1188720" cy="365760"/>
          </a:xfrm>
          <a:prstGeom prst="rect">
            <a:avLst/>
          </a:prstGeom>
          <a:noFill/>
          <a:ln/>
        </p:spPr>
        <p:txBody>
          <a:bodyPr wrap="square" rtlCol="0" anchor="ctr"/>
          <a:lstStyle/>
          <a:p>
            <a:pPr marL="0" indent="0" algn="r">
              <a:buNone/>
            </a:pPr>
            <a:endParaRPr lang="en-US" sz="1100" dirty="0"/>
          </a:p>
        </p:txBody>
      </p:sp>
      <p:sp>
        <p:nvSpPr>
          <p:cNvPr id="5" name="Shape 3"/>
          <p:cNvSpPr/>
          <p:nvPr/>
        </p:nvSpPr>
        <p:spPr>
          <a:xfrm>
            <a:off x="731520" y="960120"/>
            <a:ext cx="3657600" cy="14630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6" name="Shape 4"/>
          <p:cNvSpPr/>
          <p:nvPr/>
        </p:nvSpPr>
        <p:spPr>
          <a:xfrm>
            <a:off x="731520" y="960120"/>
            <a:ext cx="64008" cy="1463040"/>
          </a:xfrm>
          <a:prstGeom prst="rect">
            <a:avLst/>
          </a:prstGeom>
          <a:solidFill>
            <a:srgbClr val="C0392B"/>
          </a:solidFill>
          <a:ln/>
        </p:spPr>
        <p:txBody>
          <a:bodyPr/>
          <a:lstStyle/>
          <a:p>
            <a:endParaRPr lang="fr-CA"/>
          </a:p>
        </p:txBody>
      </p:sp>
      <p:sp>
        <p:nvSpPr>
          <p:cNvPr id="7" name="Text 5"/>
          <p:cNvSpPr/>
          <p:nvPr/>
        </p:nvSpPr>
        <p:spPr>
          <a:xfrm>
            <a:off x="1051560" y="1005840"/>
            <a:ext cx="3108960" cy="640080"/>
          </a:xfrm>
          <a:prstGeom prst="rect">
            <a:avLst/>
          </a:prstGeom>
          <a:noFill/>
          <a:ln/>
        </p:spPr>
        <p:txBody>
          <a:bodyPr wrap="square" lIns="0" tIns="0" rIns="0" bIns="0" rtlCol="0" anchor="ctr"/>
          <a:lstStyle/>
          <a:p>
            <a:pPr marL="0" indent="0">
              <a:buNone/>
            </a:pPr>
            <a:r>
              <a:rPr lang="en-US" sz="1200" b="1" dirty="0">
                <a:solidFill>
                  <a:srgbClr val="222222"/>
                </a:solidFill>
                <a:latin typeface="Calibri" pitchFamily="34" charset="0"/>
                <a:ea typeface="Calibri" pitchFamily="34" charset="-122"/>
                <a:cs typeface="Calibri" pitchFamily="34" charset="-120"/>
              </a:rPr>
              <a:t>Pending: s. 15 equality challenge</a:t>
            </a:r>
            <a:endParaRPr lang="en-US" sz="1200" dirty="0"/>
          </a:p>
          <a:p>
            <a:pPr marL="0" indent="0">
              <a:buNone/>
            </a:pPr>
            <a:r>
              <a:rPr lang="en-US" sz="1200" dirty="0">
                <a:solidFill>
                  <a:srgbClr val="222222"/>
                </a:solidFill>
                <a:latin typeface="Calibri" pitchFamily="34" charset="0"/>
                <a:ea typeface="Calibri" pitchFamily="34" charset="-122"/>
                <a:cs typeface="Calibri" pitchFamily="34" charset="-120"/>
              </a:rPr>
              <a:t>Impact on women fleeing gender-based persecution</a:t>
            </a:r>
            <a:endParaRPr lang="en-US" sz="1200" dirty="0"/>
          </a:p>
        </p:txBody>
      </p:sp>
      <p:sp>
        <p:nvSpPr>
          <p:cNvPr id="8" name="Shape 6"/>
          <p:cNvSpPr/>
          <p:nvPr/>
        </p:nvSpPr>
        <p:spPr>
          <a:xfrm>
            <a:off x="1051560" y="1691640"/>
            <a:ext cx="2926080" cy="18288"/>
          </a:xfrm>
          <a:prstGeom prst="rect">
            <a:avLst/>
          </a:prstGeom>
          <a:solidFill>
            <a:srgbClr val="E8E8E8"/>
          </a:solidFill>
          <a:ln/>
        </p:spPr>
        <p:txBody>
          <a:bodyPr/>
          <a:lstStyle/>
          <a:p>
            <a:endParaRPr lang="fr-CA"/>
          </a:p>
        </p:txBody>
      </p:sp>
      <p:sp>
        <p:nvSpPr>
          <p:cNvPr id="9" name="Text 7"/>
          <p:cNvSpPr/>
          <p:nvPr/>
        </p:nvSpPr>
        <p:spPr>
          <a:xfrm>
            <a:off x="1051560" y="1783080"/>
            <a:ext cx="3108960" cy="594360"/>
          </a:xfrm>
          <a:prstGeom prst="rect">
            <a:avLst/>
          </a:prstGeom>
          <a:noFill/>
          <a:ln/>
        </p:spPr>
        <p:txBody>
          <a:bodyPr wrap="square" lIns="0" tIns="0" rIns="0" bIns="0" rtlCol="0" anchor="ctr"/>
          <a:lstStyle/>
          <a:p>
            <a:pPr marL="0" indent="0">
              <a:buNone/>
            </a:pPr>
            <a:r>
              <a:rPr lang="en-US" sz="1200" b="1" dirty="0">
                <a:solidFill>
                  <a:srgbClr val="222222"/>
                </a:solidFill>
                <a:latin typeface="Calibri" pitchFamily="34" charset="0"/>
                <a:ea typeface="Calibri" pitchFamily="34" charset="-122"/>
                <a:cs typeface="Calibri" pitchFamily="34" charset="-120"/>
              </a:rPr>
              <a:t>2025: New judicial review</a:t>
            </a:r>
            <a:endParaRPr lang="en-US" sz="1200" dirty="0"/>
          </a:p>
          <a:p>
            <a:pPr marL="0" indent="0">
              <a:buNone/>
            </a:pPr>
            <a:r>
              <a:rPr lang="en-US" sz="1200" dirty="0">
                <a:solidFill>
                  <a:srgbClr val="222222"/>
                </a:solidFill>
                <a:latin typeface="Calibri" pitchFamily="34" charset="0"/>
                <a:ea typeface="Calibri" pitchFamily="34" charset="-122"/>
                <a:cs typeface="Calibri" pitchFamily="34" charset="-120"/>
              </a:rPr>
              <a:t>Trump suspension of U.S. asylum processing — is the U.S. still 'safe'?</a:t>
            </a:r>
            <a:endParaRPr lang="en-US" sz="1200" dirty="0"/>
          </a:p>
        </p:txBody>
      </p:sp>
      <p:sp>
        <p:nvSpPr>
          <p:cNvPr id="10" name="Shape 8"/>
          <p:cNvSpPr/>
          <p:nvPr/>
        </p:nvSpPr>
        <p:spPr>
          <a:xfrm>
            <a:off x="4754880" y="960120"/>
            <a:ext cx="3657600" cy="1463040"/>
          </a:xfrm>
          <a:prstGeom prst="rect">
            <a:avLst/>
          </a:prstGeom>
          <a:solidFill>
            <a:srgbClr val="1E2741"/>
          </a:solidFill>
          <a:ln/>
        </p:spPr>
        <p:txBody>
          <a:bodyPr/>
          <a:lstStyle/>
          <a:p>
            <a:endParaRPr lang="fr-CA"/>
          </a:p>
        </p:txBody>
      </p:sp>
      <p:sp>
        <p:nvSpPr>
          <p:cNvPr id="11" name="Text 9"/>
          <p:cNvSpPr/>
          <p:nvPr/>
        </p:nvSpPr>
        <p:spPr>
          <a:xfrm>
            <a:off x="4754880" y="960120"/>
            <a:ext cx="3657600" cy="32004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Discussion Questions</a:t>
            </a:r>
            <a:endParaRPr lang="en-US" sz="1400" dirty="0"/>
          </a:p>
        </p:txBody>
      </p:sp>
      <p:sp>
        <p:nvSpPr>
          <p:cNvPr id="12" name="Shape 10"/>
          <p:cNvSpPr/>
          <p:nvPr/>
        </p:nvSpPr>
        <p:spPr>
          <a:xfrm>
            <a:off x="731520" y="2651760"/>
            <a:ext cx="7680960" cy="21945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13" name="Text 11"/>
          <p:cNvSpPr/>
          <p:nvPr/>
        </p:nvSpPr>
        <p:spPr>
          <a:xfrm>
            <a:off x="1005840" y="2743200"/>
            <a:ext cx="7223760" cy="2011680"/>
          </a:xfrm>
          <a:prstGeom prst="rect">
            <a:avLst/>
          </a:prstGeom>
          <a:noFill/>
          <a:ln/>
        </p:spPr>
        <p:txBody>
          <a:bodyPr wrap="square" lIns="0" tIns="0" rIns="0" bIns="0" rtlCol="0" anchor="ctr"/>
          <a:lstStyle/>
          <a:p>
            <a:pPr marL="0" indent="0">
              <a:buNone/>
            </a:pPr>
            <a:r>
              <a:rPr lang="en-US" sz="1200" b="1" dirty="0">
                <a:solidFill>
                  <a:srgbClr val="222222"/>
                </a:solidFill>
                <a:latin typeface="Calibri" pitchFamily="34" charset="0"/>
                <a:ea typeface="Calibri" pitchFamily="34" charset="-122"/>
                <a:cs typeface="Calibri" pitchFamily="34" charset="-120"/>
              </a:rPr>
              <a:t>1. </a:t>
            </a:r>
            <a:r>
              <a:rPr lang="en-US" sz="1200" dirty="0">
                <a:solidFill>
                  <a:srgbClr val="222222"/>
                </a:solidFill>
                <a:latin typeface="Calibri" pitchFamily="34" charset="0"/>
                <a:ea typeface="Calibri" pitchFamily="34" charset="-122"/>
                <a:cs typeface="Calibri" pitchFamily="34" charset="-120"/>
              </a:rPr>
              <a:t>Appulonappa/B010 protect against smuggling charges; STCA and C-12 target mode of entry. Together, do these leave any viable path to asylum claims for overland arrivals from the U.S.? Compare with European approaches.</a:t>
            </a:r>
          </a:p>
          <a:p>
            <a:pPr marL="0" indent="0">
              <a:buNone/>
            </a:pPr>
            <a:endParaRPr lang="en-US" sz="1200" dirty="0"/>
          </a:p>
          <a:p>
            <a:pPr marL="0" indent="0">
              <a:buNone/>
            </a:pPr>
            <a:r>
              <a:rPr lang="en-US" sz="1200" b="1" dirty="0">
                <a:solidFill>
                  <a:srgbClr val="222222"/>
                </a:solidFill>
                <a:latin typeface="Calibri" pitchFamily="34" charset="0"/>
                <a:ea typeface="Calibri" pitchFamily="34" charset="-122"/>
                <a:cs typeface="Calibri" pitchFamily="34" charset="-120"/>
              </a:rPr>
              <a:t>2. </a:t>
            </a:r>
            <a:r>
              <a:rPr lang="en-US" sz="1200" dirty="0">
                <a:solidFill>
                  <a:srgbClr val="222222"/>
                </a:solidFill>
                <a:latin typeface="Calibri" pitchFamily="34" charset="0"/>
                <a:ea typeface="Calibri" pitchFamily="34" charset="-122"/>
                <a:cs typeface="Calibri" pitchFamily="34" charset="-120"/>
              </a:rPr>
              <a:t>The SCC held 'safety valves' save the STCA. Arbel argues they are illusory. How should courts evaluate the practical availability of curative mechanisms — law as written or as implemented? What role for positionality?</a:t>
            </a:r>
            <a:endParaRPr lang="en-US" sz="1200" dirty="0"/>
          </a:p>
          <a:p>
            <a:pPr marL="0" indent="0">
              <a:buNone/>
            </a:pPr>
            <a:endParaRPr lang="en-US" sz="1200" dirty="0"/>
          </a:p>
          <a:p>
            <a:pPr marL="0" indent="0">
              <a:buNone/>
            </a:pPr>
            <a:r>
              <a:rPr lang="en-US" sz="1200" b="1" dirty="0">
                <a:solidFill>
                  <a:srgbClr val="222222"/>
                </a:solidFill>
                <a:latin typeface="Calibri" pitchFamily="34" charset="0"/>
                <a:ea typeface="Calibri" pitchFamily="34" charset="-122"/>
                <a:cs typeface="Calibri" pitchFamily="34" charset="-120"/>
              </a:rPr>
              <a:t>3. </a:t>
            </a:r>
            <a:r>
              <a:rPr lang="en-US" sz="1200" dirty="0">
                <a:solidFill>
                  <a:srgbClr val="222222"/>
                </a:solidFill>
                <a:latin typeface="Calibri" pitchFamily="34" charset="0"/>
                <a:ea typeface="Calibri" pitchFamily="34" charset="-122"/>
                <a:cs typeface="Calibri" pitchFamily="34" charset="-120"/>
              </a:rPr>
              <a:t>How does the STCA compare to European 'safe third country' concepts? Are these mechanisms converging toward a common logic of deterrence?</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0392B"/>
          </a:solidFill>
          <a:ln/>
        </p:spPr>
        <p:txBody>
          <a:bodyPr/>
          <a:lstStyle/>
          <a:p>
            <a:endParaRPr lang="fr-CA"/>
          </a:p>
        </p:txBody>
      </p:sp>
      <p:sp>
        <p:nvSpPr>
          <p:cNvPr id="3" name="Text 1"/>
          <p:cNvSpPr/>
          <p:nvPr/>
        </p:nvSpPr>
        <p:spPr>
          <a:xfrm>
            <a:off x="731520" y="274320"/>
            <a:ext cx="7680960" cy="548640"/>
          </a:xfrm>
          <a:prstGeom prst="rect">
            <a:avLst/>
          </a:prstGeom>
          <a:noFill/>
          <a:ln/>
        </p:spPr>
        <p:txBody>
          <a:bodyPr wrap="square" lIns="0" tIns="0" rIns="0" bIns="0" rtlCol="0" anchor="ctr"/>
          <a:lstStyle/>
          <a:p>
            <a:pPr marL="0" indent="0">
              <a:buNone/>
            </a:pPr>
            <a:r>
              <a:rPr lang="en-US" sz="2800" b="1" dirty="0">
                <a:solidFill>
                  <a:srgbClr val="1E2741"/>
                </a:solidFill>
                <a:latin typeface="Georgia" pitchFamily="34" charset="0"/>
                <a:ea typeface="Georgia" pitchFamily="34" charset="-122"/>
                <a:cs typeface="Georgia" pitchFamily="34" charset="-120"/>
              </a:rPr>
              <a:t>Introduction</a:t>
            </a:r>
            <a:endParaRPr lang="en-US" sz="2800" dirty="0"/>
          </a:p>
        </p:txBody>
      </p:sp>
      <p:sp>
        <p:nvSpPr>
          <p:cNvPr id="4" name="Text 2"/>
          <p:cNvSpPr/>
          <p:nvPr/>
        </p:nvSpPr>
        <p:spPr>
          <a:xfrm>
            <a:off x="7498080" y="320040"/>
            <a:ext cx="1188720" cy="365760"/>
          </a:xfrm>
          <a:prstGeom prst="rect">
            <a:avLst/>
          </a:prstGeom>
          <a:noFill/>
          <a:ln/>
        </p:spPr>
        <p:txBody>
          <a:bodyPr wrap="square" rtlCol="0" anchor="ctr"/>
          <a:lstStyle/>
          <a:p>
            <a:pPr marL="0" indent="0" algn="r">
              <a:buNone/>
            </a:pPr>
            <a:endParaRPr lang="en-US" sz="1100" dirty="0"/>
          </a:p>
        </p:txBody>
      </p:sp>
      <p:sp>
        <p:nvSpPr>
          <p:cNvPr id="5" name="Shape 3"/>
          <p:cNvSpPr/>
          <p:nvPr/>
        </p:nvSpPr>
        <p:spPr>
          <a:xfrm>
            <a:off x="731520" y="1005840"/>
            <a:ext cx="7680960" cy="13716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6" name="Shape 4"/>
          <p:cNvSpPr/>
          <p:nvPr/>
        </p:nvSpPr>
        <p:spPr>
          <a:xfrm>
            <a:off x="731520" y="1005840"/>
            <a:ext cx="64008" cy="1371600"/>
          </a:xfrm>
          <a:prstGeom prst="rect">
            <a:avLst/>
          </a:prstGeom>
          <a:solidFill>
            <a:srgbClr val="1E2741"/>
          </a:solidFill>
          <a:ln/>
        </p:spPr>
        <p:txBody>
          <a:bodyPr/>
          <a:lstStyle/>
          <a:p>
            <a:endParaRPr lang="fr-CA"/>
          </a:p>
        </p:txBody>
      </p:sp>
      <p:sp>
        <p:nvSpPr>
          <p:cNvPr id="7" name="Text 5"/>
          <p:cNvSpPr/>
          <p:nvPr/>
        </p:nvSpPr>
        <p:spPr>
          <a:xfrm>
            <a:off x="1005840" y="1051560"/>
            <a:ext cx="7132320" cy="320040"/>
          </a:xfrm>
          <a:prstGeom prst="rect">
            <a:avLst/>
          </a:prstGeom>
          <a:noFill/>
          <a:ln/>
        </p:spPr>
        <p:txBody>
          <a:bodyPr wrap="square" lIns="0" tIns="0" rIns="0" bIns="0" rtlCol="0" anchor="ctr"/>
          <a:lstStyle/>
          <a:p>
            <a:pPr marL="0" indent="0">
              <a:buNone/>
            </a:pPr>
            <a:r>
              <a:rPr lang="en-US" sz="1400" b="1" dirty="0">
                <a:solidFill>
                  <a:srgbClr val="1E2741"/>
                </a:solidFill>
                <a:latin typeface="Georgia" pitchFamily="34" charset="0"/>
                <a:ea typeface="Georgia" pitchFamily="34" charset="-122"/>
                <a:cs typeface="Georgia" pitchFamily="34" charset="-120"/>
              </a:rPr>
              <a:t>Course 2 Recap</a:t>
            </a:r>
            <a:endParaRPr lang="en-US" sz="1400" dirty="0"/>
          </a:p>
        </p:txBody>
      </p:sp>
      <p:sp>
        <p:nvSpPr>
          <p:cNvPr id="8" name="Text 6"/>
          <p:cNvSpPr/>
          <p:nvPr/>
        </p:nvSpPr>
        <p:spPr>
          <a:xfrm>
            <a:off x="1005840" y="1417320"/>
            <a:ext cx="7132320" cy="914400"/>
          </a:xfrm>
          <a:prstGeom prst="rect">
            <a:avLst/>
          </a:prstGeom>
          <a:noFill/>
          <a:ln/>
        </p:spPr>
        <p:txBody>
          <a:bodyPr wrap="square" lIns="0" tIns="0" rIns="0" bIns="0" rtlCol="0" anchor="ctr"/>
          <a:lstStyle/>
          <a:p>
            <a:pPr marL="0" indent="0">
              <a:buNone/>
            </a:pPr>
            <a:r>
              <a:rPr lang="en-US" sz="1200" b="1" dirty="0">
                <a:solidFill>
                  <a:srgbClr val="222222"/>
                </a:solidFill>
                <a:latin typeface="Calibri" pitchFamily="34" charset="0"/>
                <a:ea typeface="Calibri" pitchFamily="34" charset="-122"/>
                <a:cs typeface="Calibri" pitchFamily="34" charset="-120"/>
              </a:rPr>
              <a:t>DFN (2012)</a:t>
            </a:r>
            <a:r>
              <a:rPr lang="en-US" sz="1200" dirty="0">
                <a:solidFill>
                  <a:srgbClr val="222222"/>
                </a:solidFill>
                <a:latin typeface="Calibri" pitchFamily="34" charset="0"/>
                <a:ea typeface="Calibri" pitchFamily="34" charset="-122"/>
                <a:cs typeface="Calibri" pitchFamily="34" charset="-120"/>
              </a:rPr>
              <a:t>  →  </a:t>
            </a:r>
            <a:r>
              <a:rPr lang="en-US" sz="1200" b="1" dirty="0">
                <a:solidFill>
                  <a:srgbClr val="222222"/>
                </a:solidFill>
                <a:latin typeface="Calibri" pitchFamily="34" charset="0"/>
                <a:ea typeface="Calibri" pitchFamily="34" charset="-122"/>
                <a:cs typeface="Calibri" pitchFamily="34" charset="-120"/>
              </a:rPr>
              <a:t>DCO</a:t>
            </a:r>
            <a:r>
              <a:rPr lang="en-US" sz="1200" dirty="0">
                <a:solidFill>
                  <a:srgbClr val="222222"/>
                </a:solidFill>
                <a:latin typeface="Calibri" pitchFamily="34" charset="0"/>
                <a:ea typeface="Calibri" pitchFamily="34" charset="-122"/>
                <a:cs typeface="Calibri" pitchFamily="34" charset="-120"/>
              </a:rPr>
              <a:t>  →  </a:t>
            </a:r>
            <a:r>
              <a:rPr lang="en-US" sz="1200" b="1" dirty="0">
                <a:solidFill>
                  <a:srgbClr val="222222"/>
                </a:solidFill>
                <a:latin typeface="Calibri" pitchFamily="34" charset="0"/>
                <a:ea typeface="Calibri" pitchFamily="34" charset="-122"/>
                <a:cs typeface="Calibri" pitchFamily="34" charset="-120"/>
              </a:rPr>
              <a:t>Five Eyes bar (C-97, 2019)</a:t>
            </a:r>
            <a:r>
              <a:rPr lang="en-US" sz="1200" dirty="0">
                <a:solidFill>
                  <a:srgbClr val="222222"/>
                </a:solidFill>
                <a:latin typeface="Calibri" pitchFamily="34" charset="0"/>
                <a:ea typeface="Calibri" pitchFamily="34" charset="-122"/>
                <a:cs typeface="Calibri" pitchFamily="34" charset="-120"/>
              </a:rPr>
              <a:t>  →  </a:t>
            </a:r>
            <a:r>
              <a:rPr lang="en-US" sz="1200" b="1" dirty="0">
                <a:solidFill>
                  <a:srgbClr val="222222"/>
                </a:solidFill>
                <a:latin typeface="Calibri" pitchFamily="34" charset="0"/>
                <a:ea typeface="Calibri" pitchFamily="34" charset="-122"/>
                <a:cs typeface="Calibri" pitchFamily="34" charset="-120"/>
              </a:rPr>
              <a:t>Bill C-12 inland provisions</a:t>
            </a:r>
            <a:endParaRPr lang="en-US" sz="1200" dirty="0"/>
          </a:p>
          <a:p>
            <a:pPr marL="0" indent="0">
              <a:buNone/>
            </a:pPr>
            <a:r>
              <a:rPr lang="en-US" sz="1200" dirty="0">
                <a:solidFill>
                  <a:srgbClr val="222222"/>
                </a:solidFill>
                <a:latin typeface="Calibri" pitchFamily="34" charset="0"/>
                <a:ea typeface="Calibri" pitchFamily="34" charset="-122"/>
                <a:cs typeface="Calibri" pitchFamily="34" charset="-120"/>
              </a:rPr>
              <a:t>Common thread: progressive diversion of asylum seekers toward executive-controlled processes with fewer procedural safeguards.</a:t>
            </a:r>
            <a:endParaRPr lang="en-US" sz="1200" dirty="0"/>
          </a:p>
        </p:txBody>
      </p:sp>
      <p:sp>
        <p:nvSpPr>
          <p:cNvPr id="9" name="Shape 7"/>
          <p:cNvSpPr/>
          <p:nvPr/>
        </p:nvSpPr>
        <p:spPr>
          <a:xfrm>
            <a:off x="731520" y="2606040"/>
            <a:ext cx="7680960" cy="914400"/>
          </a:xfrm>
          <a:prstGeom prst="rect">
            <a:avLst/>
          </a:prstGeom>
          <a:solidFill>
            <a:srgbClr val="1E2741"/>
          </a:solidFill>
          <a:ln/>
        </p:spPr>
        <p:txBody>
          <a:bodyPr/>
          <a:lstStyle/>
          <a:p>
            <a:endParaRPr lang="fr-CA"/>
          </a:p>
        </p:txBody>
      </p:sp>
      <p:sp>
        <p:nvSpPr>
          <p:cNvPr id="10" name="Text 8"/>
          <p:cNvSpPr/>
          <p:nvPr/>
        </p:nvSpPr>
        <p:spPr>
          <a:xfrm>
            <a:off x="1005840" y="2651760"/>
            <a:ext cx="7223760" cy="822960"/>
          </a:xfrm>
          <a:prstGeom prst="rect">
            <a:avLst/>
          </a:prstGeom>
          <a:noFill/>
          <a:ln/>
        </p:spPr>
        <p:txBody>
          <a:bodyPr wrap="square" rtlCol="0" anchor="ctr"/>
          <a:lstStyle/>
          <a:p>
            <a:pPr marL="0" indent="0">
              <a:buNone/>
            </a:pPr>
            <a:r>
              <a:rPr lang="en-US" sz="1600" b="1" i="1" dirty="0">
                <a:solidFill>
                  <a:srgbClr val="FFFFFF"/>
                </a:solidFill>
                <a:latin typeface="Georgia" pitchFamily="34" charset="0"/>
                <a:ea typeface="Georgia" pitchFamily="34" charset="-122"/>
                <a:cs typeface="Georgia" pitchFamily="34" charset="-120"/>
              </a:rPr>
              <a:t>Central question: How should the law treat the facilitation of irregular entry when the persons entering are refugee claimants?</a:t>
            </a:r>
            <a:endParaRPr lang="en-US" sz="1600" dirty="0"/>
          </a:p>
        </p:txBody>
      </p:sp>
      <p:sp>
        <p:nvSpPr>
          <p:cNvPr id="11" name="Text 9"/>
          <p:cNvSpPr/>
          <p:nvPr/>
        </p:nvSpPr>
        <p:spPr>
          <a:xfrm>
            <a:off x="731520" y="3749040"/>
            <a:ext cx="7680960" cy="320040"/>
          </a:xfrm>
          <a:prstGeom prst="rect">
            <a:avLst/>
          </a:prstGeom>
          <a:noFill/>
          <a:ln/>
        </p:spPr>
        <p:txBody>
          <a:bodyPr wrap="square" lIns="0" tIns="0" rIns="0" bIns="0" rtlCol="0" anchor="ctr"/>
          <a:lstStyle/>
          <a:p>
            <a:pPr marL="0" indent="0">
              <a:buNone/>
            </a:pPr>
            <a:r>
              <a:rPr lang="en-US" sz="1300" b="1" dirty="0">
                <a:solidFill>
                  <a:srgbClr val="222222"/>
                </a:solidFill>
                <a:latin typeface="Calibri" pitchFamily="34" charset="0"/>
                <a:ea typeface="Calibri" pitchFamily="34" charset="-122"/>
                <a:cs typeface="Calibri" pitchFamily="34" charset="-120"/>
              </a:rPr>
              <a:t>Two international regimes in tension:</a:t>
            </a:r>
            <a:endParaRPr lang="en-US" sz="1300" dirty="0"/>
          </a:p>
        </p:txBody>
      </p:sp>
      <p:sp>
        <p:nvSpPr>
          <p:cNvPr id="12" name="Shape 10"/>
          <p:cNvSpPr/>
          <p:nvPr/>
        </p:nvSpPr>
        <p:spPr>
          <a:xfrm>
            <a:off x="731520" y="4114800"/>
            <a:ext cx="3657600" cy="7772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13" name="Shape 11"/>
          <p:cNvSpPr/>
          <p:nvPr/>
        </p:nvSpPr>
        <p:spPr>
          <a:xfrm>
            <a:off x="731520" y="4114800"/>
            <a:ext cx="64008" cy="777240"/>
          </a:xfrm>
          <a:prstGeom prst="rect">
            <a:avLst/>
          </a:prstGeom>
          <a:solidFill>
            <a:srgbClr val="C0392B"/>
          </a:solidFill>
          <a:ln/>
        </p:spPr>
        <p:txBody>
          <a:bodyPr/>
          <a:lstStyle/>
          <a:p>
            <a:endParaRPr lang="fr-CA"/>
          </a:p>
        </p:txBody>
      </p:sp>
      <p:sp>
        <p:nvSpPr>
          <p:cNvPr id="14" name="Text 12"/>
          <p:cNvSpPr/>
          <p:nvPr/>
        </p:nvSpPr>
        <p:spPr>
          <a:xfrm>
            <a:off x="1005840" y="4160520"/>
            <a:ext cx="3200400" cy="685800"/>
          </a:xfrm>
          <a:prstGeom prst="rect">
            <a:avLst/>
          </a:prstGeom>
          <a:noFill/>
          <a:ln/>
        </p:spPr>
        <p:txBody>
          <a:bodyPr wrap="square" lIns="0" tIns="0" rIns="0" bIns="0" rtlCol="0" anchor="ctr"/>
          <a:lstStyle/>
          <a:p>
            <a:pPr marL="0" indent="0">
              <a:buNone/>
            </a:pPr>
            <a:r>
              <a:rPr lang="en-US" sz="1200" b="1" dirty="0">
                <a:solidFill>
                  <a:srgbClr val="222222"/>
                </a:solidFill>
                <a:latin typeface="Calibri" pitchFamily="34" charset="0"/>
                <a:ea typeface="Calibri" pitchFamily="34" charset="-122"/>
                <a:cs typeface="Calibri" pitchFamily="34" charset="-120"/>
              </a:rPr>
              <a:t>Smuggling Protocol (2000)</a:t>
            </a:r>
            <a:endParaRPr lang="en-US" sz="1200" dirty="0"/>
          </a:p>
          <a:p>
            <a:pPr marL="0" indent="0">
              <a:buNone/>
            </a:pPr>
            <a:r>
              <a:rPr lang="en-US" sz="1100" dirty="0">
                <a:solidFill>
                  <a:srgbClr val="222222"/>
                </a:solidFill>
                <a:latin typeface="Calibri" pitchFamily="34" charset="0"/>
                <a:ea typeface="Calibri" pitchFamily="34" charset="-122"/>
                <a:cs typeface="Calibri" pitchFamily="34" charset="-120"/>
              </a:rPr>
              <a:t>Criminalizes organized, for-profit facilitation</a:t>
            </a:r>
            <a:endParaRPr lang="en-US" sz="1200" dirty="0"/>
          </a:p>
        </p:txBody>
      </p:sp>
      <p:sp>
        <p:nvSpPr>
          <p:cNvPr id="15" name="Shape 13"/>
          <p:cNvSpPr/>
          <p:nvPr/>
        </p:nvSpPr>
        <p:spPr>
          <a:xfrm>
            <a:off x="4754880" y="4114800"/>
            <a:ext cx="3657600" cy="7772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16" name="Shape 14"/>
          <p:cNvSpPr/>
          <p:nvPr/>
        </p:nvSpPr>
        <p:spPr>
          <a:xfrm>
            <a:off x="4754880" y="4114800"/>
            <a:ext cx="64008" cy="777240"/>
          </a:xfrm>
          <a:prstGeom prst="rect">
            <a:avLst/>
          </a:prstGeom>
          <a:solidFill>
            <a:srgbClr val="C0392B"/>
          </a:solidFill>
          <a:ln/>
        </p:spPr>
        <p:txBody>
          <a:bodyPr/>
          <a:lstStyle/>
          <a:p>
            <a:endParaRPr lang="fr-CA"/>
          </a:p>
        </p:txBody>
      </p:sp>
      <p:sp>
        <p:nvSpPr>
          <p:cNvPr id="17" name="Text 15"/>
          <p:cNvSpPr/>
          <p:nvPr/>
        </p:nvSpPr>
        <p:spPr>
          <a:xfrm>
            <a:off x="5029200" y="4160520"/>
            <a:ext cx="3200400" cy="685800"/>
          </a:xfrm>
          <a:prstGeom prst="rect">
            <a:avLst/>
          </a:prstGeom>
          <a:noFill/>
          <a:ln/>
        </p:spPr>
        <p:txBody>
          <a:bodyPr wrap="square" lIns="0" tIns="0" rIns="0" bIns="0" rtlCol="0" anchor="ctr"/>
          <a:lstStyle/>
          <a:p>
            <a:pPr marL="0" indent="0">
              <a:buNone/>
            </a:pPr>
            <a:r>
              <a:rPr lang="en-US" sz="1200" b="1" dirty="0">
                <a:solidFill>
                  <a:srgbClr val="222222"/>
                </a:solidFill>
                <a:latin typeface="Calibri" pitchFamily="34" charset="0"/>
                <a:ea typeface="Calibri" pitchFamily="34" charset="-122"/>
                <a:cs typeface="Calibri" pitchFamily="34" charset="-120"/>
              </a:rPr>
              <a:t>Article 31 Refugee Convention (1951)</a:t>
            </a:r>
            <a:endParaRPr lang="en-US" sz="1200" dirty="0"/>
          </a:p>
          <a:p>
            <a:pPr marL="0" indent="0">
              <a:buNone/>
            </a:pPr>
            <a:r>
              <a:rPr lang="en-US" sz="1100" dirty="0">
                <a:solidFill>
                  <a:srgbClr val="222222"/>
                </a:solidFill>
                <a:latin typeface="Calibri" pitchFamily="34" charset="0"/>
                <a:ea typeface="Calibri" pitchFamily="34" charset="-122"/>
                <a:cs typeface="Calibri" pitchFamily="34" charset="-120"/>
              </a:rPr>
              <a:t>No penalties for irregular entry by refugees</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0392B"/>
          </a:solidFill>
          <a:ln/>
        </p:spPr>
        <p:txBody>
          <a:bodyPr/>
          <a:lstStyle/>
          <a:p>
            <a:endParaRPr lang="fr-CA"/>
          </a:p>
        </p:txBody>
      </p:sp>
      <p:sp>
        <p:nvSpPr>
          <p:cNvPr id="3" name="Text 1"/>
          <p:cNvSpPr/>
          <p:nvPr/>
        </p:nvSpPr>
        <p:spPr>
          <a:xfrm>
            <a:off x="731520" y="274320"/>
            <a:ext cx="7680960" cy="548640"/>
          </a:xfrm>
          <a:prstGeom prst="rect">
            <a:avLst/>
          </a:prstGeom>
          <a:noFill/>
          <a:ln/>
        </p:spPr>
        <p:txBody>
          <a:bodyPr wrap="square" lIns="0" tIns="0" rIns="0" bIns="0" rtlCol="0" anchor="ctr"/>
          <a:lstStyle/>
          <a:p>
            <a:pPr marL="0" indent="0">
              <a:buNone/>
            </a:pPr>
            <a:r>
              <a:rPr lang="en-US" sz="2800" b="1" dirty="0">
                <a:solidFill>
                  <a:srgbClr val="1E2741"/>
                </a:solidFill>
                <a:latin typeface="Georgia" pitchFamily="34" charset="0"/>
                <a:ea typeface="Georgia" pitchFamily="34" charset="-122"/>
                <a:cs typeface="Georgia" pitchFamily="34" charset="-120"/>
              </a:rPr>
              <a:t>A. The Normative Tension</a:t>
            </a:r>
            <a:endParaRPr lang="en-US" sz="2800" dirty="0"/>
          </a:p>
        </p:txBody>
      </p:sp>
      <p:sp>
        <p:nvSpPr>
          <p:cNvPr id="4" name="Text 2"/>
          <p:cNvSpPr/>
          <p:nvPr/>
        </p:nvSpPr>
        <p:spPr>
          <a:xfrm>
            <a:off x="7498080" y="320040"/>
            <a:ext cx="1188720" cy="365760"/>
          </a:xfrm>
          <a:prstGeom prst="rect">
            <a:avLst/>
          </a:prstGeom>
          <a:noFill/>
          <a:ln/>
        </p:spPr>
        <p:txBody>
          <a:bodyPr wrap="square" rtlCol="0" anchor="ctr"/>
          <a:lstStyle/>
          <a:p>
            <a:pPr marL="0" indent="0" algn="r">
              <a:buNone/>
            </a:pPr>
            <a:endParaRPr lang="en-US" sz="1100" dirty="0"/>
          </a:p>
        </p:txBody>
      </p:sp>
      <p:sp>
        <p:nvSpPr>
          <p:cNvPr id="5" name="Shape 3"/>
          <p:cNvSpPr/>
          <p:nvPr/>
        </p:nvSpPr>
        <p:spPr>
          <a:xfrm>
            <a:off x="731520" y="1097280"/>
            <a:ext cx="3657600" cy="32918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6" name="Shape 4"/>
          <p:cNvSpPr/>
          <p:nvPr/>
        </p:nvSpPr>
        <p:spPr>
          <a:xfrm>
            <a:off x="731520" y="1097280"/>
            <a:ext cx="3657600" cy="457200"/>
          </a:xfrm>
          <a:prstGeom prst="rect">
            <a:avLst/>
          </a:prstGeom>
          <a:solidFill>
            <a:srgbClr val="1E2741"/>
          </a:solidFill>
          <a:ln/>
        </p:spPr>
        <p:txBody>
          <a:bodyPr/>
          <a:lstStyle/>
          <a:p>
            <a:endParaRPr lang="fr-CA"/>
          </a:p>
        </p:txBody>
      </p:sp>
      <p:sp>
        <p:nvSpPr>
          <p:cNvPr id="7" name="Text 5"/>
          <p:cNvSpPr/>
          <p:nvPr/>
        </p:nvSpPr>
        <p:spPr>
          <a:xfrm>
            <a:off x="731520" y="1097280"/>
            <a:ext cx="3657600" cy="457200"/>
          </a:xfrm>
          <a:prstGeom prst="rect">
            <a:avLst/>
          </a:prstGeom>
          <a:noFill/>
          <a:ln/>
        </p:spPr>
        <p:txBody>
          <a:bodyPr wrap="square"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Smuggling Protocol (2000)</a:t>
            </a:r>
            <a:endParaRPr lang="en-US" sz="1500" dirty="0"/>
          </a:p>
        </p:txBody>
      </p:sp>
      <p:sp>
        <p:nvSpPr>
          <p:cNvPr id="8" name="Text 6"/>
          <p:cNvSpPr/>
          <p:nvPr/>
        </p:nvSpPr>
        <p:spPr>
          <a:xfrm>
            <a:off x="1005840" y="1691640"/>
            <a:ext cx="3108960" cy="2560320"/>
          </a:xfrm>
          <a:prstGeom prst="rect">
            <a:avLst/>
          </a:prstGeom>
          <a:noFill/>
          <a:ln/>
        </p:spPr>
        <p:txBody>
          <a:bodyPr wrap="square" lIns="0" tIns="0" rIns="0" bIns="0" rtlCol="0" anchor="ctr"/>
          <a:lstStyle/>
          <a:p>
            <a:pPr marL="0" indent="0">
              <a:buNone/>
            </a:pPr>
            <a:r>
              <a:rPr lang="en-US" sz="1200" b="1" dirty="0">
                <a:solidFill>
                  <a:srgbClr val="222222"/>
                </a:solidFill>
                <a:latin typeface="Calibri" pitchFamily="34" charset="0"/>
                <a:ea typeface="Calibri" pitchFamily="34" charset="-122"/>
                <a:cs typeface="Calibri" pitchFamily="34" charset="-120"/>
              </a:rPr>
              <a:t>Targets facilitators</a:t>
            </a:r>
            <a:endParaRPr lang="en-US" sz="1200" dirty="0"/>
          </a:p>
          <a:p>
            <a:pPr marL="0" indent="0">
              <a:buNone/>
            </a:pPr>
            <a:endParaRPr lang="en-US" sz="1200" dirty="0"/>
          </a:p>
          <a:p>
            <a:pPr marL="0" indent="0">
              <a:buNone/>
            </a:pPr>
            <a:r>
              <a:rPr lang="en-US" sz="1200" dirty="0">
                <a:solidFill>
                  <a:srgbClr val="222222"/>
                </a:solidFill>
                <a:latin typeface="Calibri" pitchFamily="34" charset="0"/>
                <a:ea typeface="Calibri" pitchFamily="34" charset="-122"/>
                <a:cs typeface="Calibri" pitchFamily="34" charset="-120"/>
              </a:rPr>
              <a:t>Criminalizes organized, for-profit facilitation of irregular entry</a:t>
            </a:r>
            <a:endParaRPr lang="en-US" sz="1200" dirty="0"/>
          </a:p>
          <a:p>
            <a:pPr marL="0" indent="0">
              <a:buNone/>
            </a:pPr>
            <a:endParaRPr lang="en-US" sz="1200" dirty="0"/>
          </a:p>
          <a:p>
            <a:pPr marL="0" indent="0">
              <a:buNone/>
            </a:pPr>
            <a:r>
              <a:rPr lang="en-US" sz="1200" dirty="0">
                <a:solidFill>
                  <a:srgbClr val="222222"/>
                </a:solidFill>
                <a:latin typeface="Calibri" pitchFamily="34" charset="0"/>
                <a:ea typeface="Calibri" pitchFamily="34" charset="-122"/>
                <a:cs typeface="Calibri" pitchFamily="34" charset="-120"/>
              </a:rPr>
              <a:t>Requires </a:t>
            </a:r>
            <a:r>
              <a:rPr lang="en-US" sz="1200" i="1" dirty="0">
                <a:solidFill>
                  <a:srgbClr val="222222"/>
                </a:solidFill>
                <a:latin typeface="Calibri" pitchFamily="34" charset="0"/>
                <a:ea typeface="Calibri" pitchFamily="34" charset="-122"/>
                <a:cs typeface="Calibri" pitchFamily="34" charset="-120"/>
              </a:rPr>
              <a:t>"financial or other material benefit"</a:t>
            </a:r>
            <a:r>
              <a:rPr lang="en-US" sz="1200" dirty="0">
                <a:solidFill>
                  <a:srgbClr val="222222"/>
                </a:solidFill>
                <a:latin typeface="Calibri" pitchFamily="34" charset="0"/>
                <a:ea typeface="Calibri" pitchFamily="34" charset="-122"/>
                <a:cs typeface="Calibri" pitchFamily="34" charset="-120"/>
              </a:rPr>
              <a:t> (Art. 3(a))</a:t>
            </a:r>
            <a:endParaRPr lang="en-US" sz="1200" dirty="0"/>
          </a:p>
          <a:p>
            <a:pPr marL="0" indent="0">
              <a:buNone/>
            </a:pPr>
            <a:endParaRPr lang="en-US" sz="1200" dirty="0"/>
          </a:p>
          <a:p>
            <a:pPr marL="0" indent="0">
              <a:buNone/>
            </a:pPr>
            <a:r>
              <a:rPr lang="en-US" sz="1200" dirty="0">
                <a:solidFill>
                  <a:srgbClr val="222222"/>
                </a:solidFill>
                <a:latin typeface="Calibri" pitchFamily="34" charset="0"/>
                <a:ea typeface="Calibri" pitchFamily="34" charset="-122"/>
                <a:cs typeface="Calibri" pitchFamily="34" charset="-120"/>
              </a:rPr>
              <a:t>Humanitarian assistance falls outside scope</a:t>
            </a:r>
            <a:endParaRPr lang="en-US" sz="1200" dirty="0"/>
          </a:p>
          <a:p>
            <a:pPr marL="0" indent="0">
              <a:buNone/>
            </a:pPr>
            <a:endParaRPr lang="en-US" sz="1200" dirty="0"/>
          </a:p>
          <a:p>
            <a:pPr marL="0" indent="0">
              <a:buNone/>
            </a:pPr>
            <a:r>
              <a:rPr lang="en-US" sz="1200" dirty="0">
                <a:solidFill>
                  <a:srgbClr val="222222"/>
                </a:solidFill>
                <a:latin typeface="Calibri" pitchFamily="34" charset="0"/>
                <a:ea typeface="Calibri" pitchFamily="34" charset="-122"/>
                <a:cs typeface="Calibri" pitchFamily="34" charset="-120"/>
              </a:rPr>
              <a:t>Saving clause (Art. 19(1)): preserves Refugee Convention obligations</a:t>
            </a:r>
            <a:endParaRPr lang="en-US" sz="1200" dirty="0"/>
          </a:p>
        </p:txBody>
      </p:sp>
      <p:sp>
        <p:nvSpPr>
          <p:cNvPr id="9" name="Shape 7"/>
          <p:cNvSpPr/>
          <p:nvPr/>
        </p:nvSpPr>
        <p:spPr>
          <a:xfrm>
            <a:off x="4754880" y="1097280"/>
            <a:ext cx="3657600" cy="32918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10" name="Shape 8"/>
          <p:cNvSpPr/>
          <p:nvPr/>
        </p:nvSpPr>
        <p:spPr>
          <a:xfrm>
            <a:off x="4754880" y="1097280"/>
            <a:ext cx="3657600" cy="457200"/>
          </a:xfrm>
          <a:prstGeom prst="rect">
            <a:avLst/>
          </a:prstGeom>
          <a:solidFill>
            <a:srgbClr val="C0392B"/>
          </a:solidFill>
          <a:ln/>
        </p:spPr>
        <p:txBody>
          <a:bodyPr/>
          <a:lstStyle/>
          <a:p>
            <a:endParaRPr lang="fr-CA"/>
          </a:p>
        </p:txBody>
      </p:sp>
      <p:sp>
        <p:nvSpPr>
          <p:cNvPr id="11" name="Text 9"/>
          <p:cNvSpPr/>
          <p:nvPr/>
        </p:nvSpPr>
        <p:spPr>
          <a:xfrm>
            <a:off x="4754880" y="1097280"/>
            <a:ext cx="3657600" cy="457200"/>
          </a:xfrm>
          <a:prstGeom prst="rect">
            <a:avLst/>
          </a:prstGeom>
          <a:noFill/>
          <a:ln/>
        </p:spPr>
        <p:txBody>
          <a:bodyPr wrap="square"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Article 31 Refugee Convention</a:t>
            </a:r>
            <a:endParaRPr lang="en-US" sz="1500" dirty="0"/>
          </a:p>
        </p:txBody>
      </p:sp>
      <p:sp>
        <p:nvSpPr>
          <p:cNvPr id="12" name="Text 10"/>
          <p:cNvSpPr/>
          <p:nvPr/>
        </p:nvSpPr>
        <p:spPr>
          <a:xfrm>
            <a:off x="5029200" y="1691640"/>
            <a:ext cx="3108960" cy="2560320"/>
          </a:xfrm>
          <a:prstGeom prst="rect">
            <a:avLst/>
          </a:prstGeom>
          <a:noFill/>
          <a:ln/>
        </p:spPr>
        <p:txBody>
          <a:bodyPr wrap="square" lIns="0" tIns="0" rIns="0" bIns="0" rtlCol="0" anchor="ctr"/>
          <a:lstStyle/>
          <a:p>
            <a:pPr marL="0" indent="0">
              <a:buNone/>
            </a:pPr>
            <a:r>
              <a:rPr lang="en-US" sz="1200" b="1" dirty="0">
                <a:solidFill>
                  <a:srgbClr val="222222"/>
                </a:solidFill>
                <a:latin typeface="Calibri" pitchFamily="34" charset="0"/>
                <a:ea typeface="Calibri" pitchFamily="34" charset="-122"/>
                <a:cs typeface="Calibri" pitchFamily="34" charset="-120"/>
              </a:rPr>
              <a:t>Protects asylum seekers</a:t>
            </a:r>
            <a:endParaRPr lang="en-US" sz="1200" dirty="0"/>
          </a:p>
          <a:p>
            <a:pPr marL="0" indent="0">
              <a:buNone/>
            </a:pPr>
            <a:endParaRPr lang="en-US" sz="1200" dirty="0"/>
          </a:p>
          <a:p>
            <a:pPr marL="0" indent="0">
              <a:buNone/>
            </a:pPr>
            <a:r>
              <a:rPr lang="en-US" sz="1200" dirty="0">
                <a:solidFill>
                  <a:srgbClr val="222222"/>
                </a:solidFill>
                <a:latin typeface="Calibri" pitchFamily="34" charset="0"/>
                <a:ea typeface="Calibri" pitchFamily="34" charset="-122"/>
                <a:cs typeface="Calibri" pitchFamily="34" charset="-120"/>
              </a:rPr>
              <a:t>No penalties for irregular entry by refugees (with conditions: present without delay, show good cause)</a:t>
            </a:r>
            <a:endParaRPr lang="en-US" sz="1200" dirty="0"/>
          </a:p>
          <a:p>
            <a:pPr marL="0" indent="0">
              <a:buNone/>
            </a:pPr>
            <a:endParaRPr lang="en-US" sz="1200" dirty="0"/>
          </a:p>
          <a:p>
            <a:pPr marL="0" indent="0">
              <a:buNone/>
            </a:pPr>
            <a:r>
              <a:rPr lang="en-US" sz="1200" dirty="0">
                <a:solidFill>
                  <a:srgbClr val="222222"/>
                </a:solidFill>
                <a:latin typeface="Calibri" pitchFamily="34" charset="0"/>
                <a:ea typeface="Calibri" pitchFamily="34" charset="-122"/>
                <a:cs typeface="Calibri" pitchFamily="34" charset="-120"/>
              </a:rPr>
              <a:t>UNHCR interprets </a:t>
            </a:r>
            <a:r>
              <a:rPr lang="en-US" sz="1200" i="1" dirty="0">
                <a:solidFill>
                  <a:srgbClr val="222222"/>
                </a:solidFill>
                <a:latin typeface="Calibri" pitchFamily="34" charset="0"/>
                <a:ea typeface="Calibri" pitchFamily="34" charset="-122"/>
                <a:cs typeface="Calibri" pitchFamily="34" charset="-120"/>
              </a:rPr>
              <a:t>'penalties'</a:t>
            </a:r>
            <a:r>
              <a:rPr lang="en-US" sz="1200" dirty="0">
                <a:solidFill>
                  <a:srgbClr val="222222"/>
                </a:solidFill>
                <a:latin typeface="Calibri" pitchFamily="34" charset="0"/>
                <a:ea typeface="Calibri" pitchFamily="34" charset="-122"/>
                <a:cs typeface="Calibri" pitchFamily="34" charset="-120"/>
              </a:rPr>
              <a:t> broadly: criminal sanctions, detention, fines, procedural disadvantages</a:t>
            </a:r>
            <a:endParaRPr lang="en-US" sz="1200" dirty="0"/>
          </a:p>
        </p:txBody>
      </p:sp>
      <p:sp>
        <p:nvSpPr>
          <p:cNvPr id="13" name="Shape 11"/>
          <p:cNvSpPr/>
          <p:nvPr/>
        </p:nvSpPr>
        <p:spPr>
          <a:xfrm>
            <a:off x="1828800" y="4526280"/>
            <a:ext cx="5486400" cy="457200"/>
          </a:xfrm>
          <a:prstGeom prst="rect">
            <a:avLst/>
          </a:prstGeom>
          <a:solidFill>
            <a:srgbClr val="1E2741"/>
          </a:solidFill>
          <a:ln/>
        </p:spPr>
        <p:txBody>
          <a:bodyPr/>
          <a:lstStyle/>
          <a:p>
            <a:endParaRPr lang="fr-CA"/>
          </a:p>
        </p:txBody>
      </p:sp>
      <p:sp>
        <p:nvSpPr>
          <p:cNvPr id="14" name="Text 12"/>
          <p:cNvSpPr/>
          <p:nvPr/>
        </p:nvSpPr>
        <p:spPr>
          <a:xfrm>
            <a:off x="1828800" y="4526280"/>
            <a:ext cx="5486400" cy="45720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Tension: when the facilitator is herself a refugee assisting others in collective flight</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0392B"/>
          </a:solidFill>
          <a:ln/>
        </p:spPr>
        <p:txBody>
          <a:bodyPr/>
          <a:lstStyle/>
          <a:p>
            <a:endParaRPr lang="fr-CA"/>
          </a:p>
        </p:txBody>
      </p:sp>
      <p:sp>
        <p:nvSpPr>
          <p:cNvPr id="3" name="Text 1"/>
          <p:cNvSpPr/>
          <p:nvPr/>
        </p:nvSpPr>
        <p:spPr>
          <a:xfrm>
            <a:off x="731520" y="274320"/>
            <a:ext cx="7680960" cy="548640"/>
          </a:xfrm>
          <a:prstGeom prst="rect">
            <a:avLst/>
          </a:prstGeom>
          <a:noFill/>
          <a:ln/>
        </p:spPr>
        <p:txBody>
          <a:bodyPr wrap="square" lIns="0" tIns="0" rIns="0" bIns="0" rtlCol="0" anchor="ctr"/>
          <a:lstStyle/>
          <a:p>
            <a:pPr marL="0" indent="0">
              <a:buNone/>
            </a:pPr>
            <a:r>
              <a:rPr lang="en-US" sz="2400" b="1" dirty="0">
                <a:solidFill>
                  <a:srgbClr val="1E2741"/>
                </a:solidFill>
                <a:latin typeface="Georgia" pitchFamily="34" charset="0"/>
                <a:ea typeface="Georgia" pitchFamily="34" charset="-122"/>
                <a:cs typeface="Georgia" pitchFamily="34" charset="-120"/>
              </a:rPr>
              <a:t>B. Canadian Law and the Supreme Court's Response</a:t>
            </a:r>
            <a:endParaRPr lang="en-US" sz="2400" dirty="0"/>
          </a:p>
        </p:txBody>
      </p:sp>
      <p:sp>
        <p:nvSpPr>
          <p:cNvPr id="4" name="Text 2"/>
          <p:cNvSpPr/>
          <p:nvPr/>
        </p:nvSpPr>
        <p:spPr>
          <a:xfrm>
            <a:off x="7498080" y="320040"/>
            <a:ext cx="1188720" cy="365760"/>
          </a:xfrm>
          <a:prstGeom prst="rect">
            <a:avLst/>
          </a:prstGeom>
          <a:noFill/>
          <a:ln/>
        </p:spPr>
        <p:txBody>
          <a:bodyPr wrap="square" rtlCol="0" anchor="ctr"/>
          <a:lstStyle/>
          <a:p>
            <a:pPr marL="0" indent="0" algn="r">
              <a:buNone/>
            </a:pPr>
            <a:endParaRPr lang="en-US" sz="1100" dirty="0"/>
          </a:p>
        </p:txBody>
      </p:sp>
      <p:sp>
        <p:nvSpPr>
          <p:cNvPr id="5" name="Text 3"/>
          <p:cNvSpPr/>
          <p:nvPr/>
        </p:nvSpPr>
        <p:spPr>
          <a:xfrm>
            <a:off x="731520" y="914400"/>
            <a:ext cx="7680960" cy="274320"/>
          </a:xfrm>
          <a:prstGeom prst="rect">
            <a:avLst/>
          </a:prstGeom>
          <a:noFill/>
          <a:ln/>
        </p:spPr>
        <p:txBody>
          <a:bodyPr wrap="square" lIns="0" tIns="0" rIns="0" bIns="0" rtlCol="0" anchor="ctr"/>
          <a:lstStyle/>
          <a:p>
            <a:pPr marL="0" indent="0">
              <a:buNone/>
            </a:pPr>
            <a:r>
              <a:rPr lang="en-US" sz="1300" b="1" dirty="0">
                <a:solidFill>
                  <a:srgbClr val="222222"/>
                </a:solidFill>
                <a:latin typeface="Calibri" pitchFamily="34" charset="0"/>
                <a:ea typeface="Calibri" pitchFamily="34" charset="-122"/>
                <a:cs typeface="Calibri" pitchFamily="34" charset="-120"/>
              </a:rPr>
              <a:t>Two provisions, no humanitarian exception:</a:t>
            </a:r>
            <a:endParaRPr lang="en-US" sz="1300" dirty="0"/>
          </a:p>
        </p:txBody>
      </p:sp>
      <p:sp>
        <p:nvSpPr>
          <p:cNvPr id="6" name="Shape 4"/>
          <p:cNvSpPr/>
          <p:nvPr/>
        </p:nvSpPr>
        <p:spPr>
          <a:xfrm>
            <a:off x="731520" y="1280160"/>
            <a:ext cx="3657600" cy="5943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7" name="Shape 5"/>
          <p:cNvSpPr/>
          <p:nvPr/>
        </p:nvSpPr>
        <p:spPr>
          <a:xfrm>
            <a:off x="731520" y="1280160"/>
            <a:ext cx="64008" cy="594360"/>
          </a:xfrm>
          <a:prstGeom prst="rect">
            <a:avLst/>
          </a:prstGeom>
          <a:solidFill>
            <a:srgbClr val="C0392B"/>
          </a:solidFill>
          <a:ln/>
        </p:spPr>
        <p:txBody>
          <a:bodyPr/>
          <a:lstStyle/>
          <a:p>
            <a:endParaRPr lang="fr-CA"/>
          </a:p>
        </p:txBody>
      </p:sp>
      <p:sp>
        <p:nvSpPr>
          <p:cNvPr id="8" name="Text 6"/>
          <p:cNvSpPr/>
          <p:nvPr/>
        </p:nvSpPr>
        <p:spPr>
          <a:xfrm>
            <a:off x="1005840" y="1280160"/>
            <a:ext cx="3200400" cy="594360"/>
          </a:xfrm>
          <a:prstGeom prst="rect">
            <a:avLst/>
          </a:prstGeom>
          <a:noFill/>
          <a:ln/>
        </p:spPr>
        <p:txBody>
          <a:bodyPr wrap="square" lIns="0" tIns="0" rIns="0" bIns="0" rtlCol="0" anchor="ctr"/>
          <a:lstStyle/>
          <a:p>
            <a:pPr marL="0" indent="0">
              <a:buNone/>
            </a:pPr>
            <a:r>
              <a:rPr lang="en-US" sz="1100" b="1" dirty="0">
                <a:solidFill>
                  <a:srgbClr val="222222"/>
                </a:solidFill>
                <a:latin typeface="Calibri" pitchFamily="34" charset="0"/>
                <a:ea typeface="Calibri" pitchFamily="34" charset="-122"/>
                <a:cs typeface="Calibri" pitchFamily="34" charset="-120"/>
              </a:rPr>
              <a:t>s. 117 IRPA </a:t>
            </a:r>
            <a:r>
              <a:rPr lang="en-US" sz="1100" dirty="0">
                <a:solidFill>
                  <a:srgbClr val="222222"/>
                </a:solidFill>
                <a:latin typeface="Calibri" pitchFamily="34" charset="0"/>
                <a:ea typeface="Calibri" pitchFamily="34" charset="-122"/>
                <a:cs typeface="Calibri" pitchFamily="34" charset="-120"/>
              </a:rPr>
              <a:t>(criminal) — offence to organize unauthorized entry; up to life imprisonment</a:t>
            </a:r>
            <a:endParaRPr lang="en-US" sz="1100" dirty="0"/>
          </a:p>
        </p:txBody>
      </p:sp>
      <p:sp>
        <p:nvSpPr>
          <p:cNvPr id="9" name="Shape 7"/>
          <p:cNvSpPr/>
          <p:nvPr/>
        </p:nvSpPr>
        <p:spPr>
          <a:xfrm>
            <a:off x="4754880" y="1280160"/>
            <a:ext cx="3657600" cy="5943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10" name="Shape 8"/>
          <p:cNvSpPr/>
          <p:nvPr/>
        </p:nvSpPr>
        <p:spPr>
          <a:xfrm>
            <a:off x="4754880" y="1280160"/>
            <a:ext cx="64008" cy="594360"/>
          </a:xfrm>
          <a:prstGeom prst="rect">
            <a:avLst/>
          </a:prstGeom>
          <a:solidFill>
            <a:srgbClr val="C0392B"/>
          </a:solidFill>
          <a:ln/>
        </p:spPr>
        <p:txBody>
          <a:bodyPr/>
          <a:lstStyle/>
          <a:p>
            <a:endParaRPr lang="fr-CA"/>
          </a:p>
        </p:txBody>
      </p:sp>
      <p:sp>
        <p:nvSpPr>
          <p:cNvPr id="11" name="Text 9"/>
          <p:cNvSpPr/>
          <p:nvPr/>
        </p:nvSpPr>
        <p:spPr>
          <a:xfrm>
            <a:off x="5029200" y="1280160"/>
            <a:ext cx="3200400" cy="594360"/>
          </a:xfrm>
          <a:prstGeom prst="rect">
            <a:avLst/>
          </a:prstGeom>
          <a:noFill/>
          <a:ln/>
        </p:spPr>
        <p:txBody>
          <a:bodyPr wrap="square" lIns="0" tIns="0" rIns="0" bIns="0" rtlCol="0" anchor="ctr"/>
          <a:lstStyle/>
          <a:p>
            <a:pPr marL="0" indent="0">
              <a:buNone/>
            </a:pPr>
            <a:r>
              <a:rPr lang="en-US" sz="1100" b="1" dirty="0">
                <a:solidFill>
                  <a:srgbClr val="222222"/>
                </a:solidFill>
                <a:latin typeface="Calibri" pitchFamily="34" charset="0"/>
                <a:ea typeface="Calibri" pitchFamily="34" charset="-122"/>
                <a:cs typeface="Calibri" pitchFamily="34" charset="-120"/>
              </a:rPr>
              <a:t>s. 37(1)(b) IRPA </a:t>
            </a:r>
            <a:r>
              <a:rPr lang="en-US" sz="1100" dirty="0">
                <a:solidFill>
                  <a:srgbClr val="222222"/>
                </a:solidFill>
                <a:latin typeface="Calibri" pitchFamily="34" charset="0"/>
                <a:ea typeface="Calibri" pitchFamily="34" charset="-122"/>
                <a:cs typeface="Calibri" pitchFamily="34" charset="-120"/>
              </a:rPr>
              <a:t>(inadmissibility) — bars refugee protection for 'people smuggling'</a:t>
            </a:r>
            <a:endParaRPr lang="en-US" sz="1100" dirty="0"/>
          </a:p>
        </p:txBody>
      </p:sp>
      <p:graphicFrame>
        <p:nvGraphicFramePr>
          <p:cNvPr id="12" name="Table 0"/>
          <p:cNvGraphicFramePr>
            <a:graphicFrameLocks noGrp="1"/>
          </p:cNvGraphicFramePr>
          <p:nvPr>
            <p:extLst>
              <p:ext uri="{D42A27DB-BD31-4B8C-83A1-F6EECF244321}">
                <p14:modId xmlns:p14="http://schemas.microsoft.com/office/powerpoint/2010/main" val="3201075618"/>
              </p:ext>
            </p:extLst>
          </p:nvPr>
        </p:nvGraphicFramePr>
        <p:xfrm>
          <a:off x="731520" y="2103120"/>
          <a:ext cx="7680960" cy="2758440"/>
        </p:xfrm>
        <a:graphic>
          <a:graphicData uri="http://schemas.openxmlformats.org/drawingml/2006/table">
            <a:tbl>
              <a:tblPr/>
              <a:tblGrid>
                <a:gridCol w="1188720">
                  <a:extLst>
                    <a:ext uri="{9D8B030D-6E8A-4147-A177-3AD203B41FA5}">
                      <a16:colId xmlns:a16="http://schemas.microsoft.com/office/drawing/2014/main" val="20000"/>
                    </a:ext>
                  </a:extLst>
                </a:gridCol>
                <a:gridCol w="3246120">
                  <a:extLst>
                    <a:ext uri="{9D8B030D-6E8A-4147-A177-3AD203B41FA5}">
                      <a16:colId xmlns:a16="http://schemas.microsoft.com/office/drawing/2014/main" val="20001"/>
                    </a:ext>
                  </a:extLst>
                </a:gridCol>
                <a:gridCol w="3246120">
                  <a:extLst>
                    <a:ext uri="{9D8B030D-6E8A-4147-A177-3AD203B41FA5}">
                      <a16:colId xmlns:a16="http://schemas.microsoft.com/office/drawing/2014/main" val="20002"/>
                    </a:ext>
                  </a:extLst>
                </a:gridCol>
              </a:tblGrid>
              <a:tr h="320040">
                <a:tc>
                  <a:txBody>
                    <a:bodyPr/>
                    <a:lstStyle/>
                    <a:p>
                      <a:pPr marL="0" indent="0">
                        <a:buNone/>
                      </a:pPr>
                      <a:endParaRPr lang="en-US" sz="1100" dirty="0">
                        <a:latin typeface="Georgia" charset="0"/>
                        <a:ea typeface="Georgia" charset="0"/>
                        <a:cs typeface="Georgia"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1E2741"/>
                    </a:solidFill>
                  </a:tcPr>
                </a:tc>
                <a:tc>
                  <a:txBody>
                    <a:bodyPr/>
                    <a:lstStyle/>
                    <a:p>
                      <a:pPr marL="0" indent="0">
                        <a:buNone/>
                      </a:pPr>
                      <a:r>
                        <a:rPr lang="en-US" sz="1100" b="1" i="1" dirty="0">
                          <a:solidFill>
                            <a:srgbClr val="FFFFFF"/>
                          </a:solidFill>
                          <a:latin typeface="Georgia" pitchFamily="34" charset="0"/>
                          <a:ea typeface="Georgia" pitchFamily="34" charset="-122"/>
                          <a:cs typeface="Georgia" pitchFamily="34" charset="-120"/>
                        </a:rPr>
                        <a:t>Appulonappa (SCC 59)</a:t>
                      </a:r>
                      <a:endParaRPr lang="en-US" sz="1100" dirty="0">
                        <a:latin typeface="Georgia" charset="0"/>
                        <a:ea typeface="Georgia" charset="0"/>
                        <a:cs typeface="Georgia"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1E2741"/>
                    </a:solidFill>
                  </a:tcPr>
                </a:tc>
                <a:tc>
                  <a:txBody>
                    <a:bodyPr/>
                    <a:lstStyle/>
                    <a:p>
                      <a:pPr marL="0" indent="0">
                        <a:buNone/>
                      </a:pPr>
                      <a:r>
                        <a:rPr lang="en-US" sz="1100" b="1" i="1" dirty="0">
                          <a:solidFill>
                            <a:srgbClr val="FFFFFF"/>
                          </a:solidFill>
                          <a:latin typeface="Georgia" pitchFamily="34" charset="0"/>
                          <a:ea typeface="Georgia" pitchFamily="34" charset="-122"/>
                          <a:cs typeface="Georgia" pitchFamily="34" charset="-120"/>
                        </a:rPr>
                        <a:t>B010 (SCC 58)</a:t>
                      </a:r>
                      <a:endParaRPr lang="en-US" sz="1100" dirty="0">
                        <a:latin typeface="Georgia" charset="0"/>
                        <a:ea typeface="Georgia" charset="0"/>
                        <a:cs typeface="Georgia"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1E2741"/>
                    </a:solidFill>
                  </a:tcPr>
                </a:tc>
                <a:extLst>
                  <a:ext uri="{0D108BD9-81ED-4DB2-BD59-A6C34878D82A}">
                    <a16:rowId xmlns:a16="http://schemas.microsoft.com/office/drawing/2014/main" val="10000"/>
                  </a:ext>
                </a:extLst>
              </a:tr>
              <a:tr h="320040">
                <a:tc>
                  <a:txBody>
                    <a:bodyPr/>
                    <a:lstStyle/>
                    <a:p>
                      <a:pPr marL="0" indent="0">
                        <a:buNone/>
                      </a:pPr>
                      <a:r>
                        <a:rPr lang="en-US" sz="1100" b="1" dirty="0">
                          <a:solidFill>
                            <a:srgbClr val="222222"/>
                          </a:solidFill>
                          <a:latin typeface="Calibri" pitchFamily="34" charset="0"/>
                          <a:ea typeface="Calibri" pitchFamily="34" charset="-122"/>
                          <a:cs typeface="Calibri" pitchFamily="34" charset="-120"/>
                        </a:rPr>
                        <a:t>Provision</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E8E8E8"/>
                    </a:solidFill>
                  </a:tcPr>
                </a:tc>
                <a:tc>
                  <a:txBody>
                    <a:bodyPr/>
                    <a:lstStyle/>
                    <a:p>
                      <a:pPr marL="0" indent="0">
                        <a:buNone/>
                      </a:pPr>
                      <a:r>
                        <a:rPr lang="en-US" sz="1100" dirty="0">
                          <a:solidFill>
                            <a:srgbClr val="222222"/>
                          </a:solidFill>
                          <a:latin typeface="Calibri" pitchFamily="34" charset="0"/>
                          <a:ea typeface="Calibri" pitchFamily="34" charset="-122"/>
                          <a:cs typeface="Calibri" pitchFamily="34" charset="-120"/>
                        </a:rPr>
                        <a:t>s. 117 IRPA (criminal) (NEXT SLIDE)</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E8E8E8"/>
                    </a:solidFill>
                  </a:tcPr>
                </a:tc>
                <a:tc>
                  <a:txBody>
                    <a:bodyPr/>
                    <a:lstStyle/>
                    <a:p>
                      <a:pPr marL="0" indent="0">
                        <a:buNone/>
                      </a:pPr>
                      <a:r>
                        <a:rPr lang="en-US" sz="1100" dirty="0">
                          <a:solidFill>
                            <a:srgbClr val="222222"/>
                          </a:solidFill>
                          <a:latin typeface="Calibri" pitchFamily="34" charset="0"/>
                          <a:ea typeface="Calibri" pitchFamily="34" charset="-122"/>
                          <a:cs typeface="Calibri" pitchFamily="34" charset="-120"/>
                        </a:rPr>
                        <a:t>s. 37(1)(b) IRPA (inadmissibility)</a:t>
                      </a:r>
                    </a:p>
                    <a:p>
                      <a:pPr lvl="0"/>
                      <a:r>
                        <a:rPr lang="en-CA" sz="1000" b="1" kern="1200" dirty="0">
                          <a:solidFill>
                            <a:schemeClr val="tx1"/>
                          </a:solidFill>
                          <a:effectLst/>
                          <a:latin typeface="+mn-lt"/>
                          <a:ea typeface="+mn-ea"/>
                          <a:cs typeface="+mn-cs"/>
                        </a:rPr>
                        <a:t>(1)</a:t>
                      </a:r>
                      <a:r>
                        <a:rPr lang="en-CA" sz="1000" kern="1200" dirty="0">
                          <a:solidFill>
                            <a:schemeClr val="tx1"/>
                          </a:solidFill>
                          <a:effectLst/>
                          <a:latin typeface="+mn-lt"/>
                          <a:ea typeface="+mn-ea"/>
                          <a:cs typeface="+mn-cs"/>
                        </a:rPr>
                        <a:t> A permanent resident or a foreign national is inadmissible on grounds of organized criminality for</a:t>
                      </a:r>
                      <a:endParaRPr lang="fr-CA" sz="1000" kern="1200" dirty="0">
                        <a:solidFill>
                          <a:schemeClr val="tx1"/>
                        </a:solidFill>
                        <a:effectLst/>
                        <a:latin typeface="+mn-lt"/>
                        <a:ea typeface="+mn-ea"/>
                        <a:cs typeface="+mn-cs"/>
                      </a:endParaRPr>
                    </a:p>
                    <a:p>
                      <a:r>
                        <a:rPr lang="en-CA" sz="1000" b="1" kern="1200" dirty="0">
                          <a:solidFill>
                            <a:schemeClr val="tx1"/>
                          </a:solidFill>
                          <a:effectLst/>
                          <a:latin typeface="+mn-lt"/>
                          <a:ea typeface="+mn-ea"/>
                          <a:cs typeface="+mn-cs"/>
                        </a:rPr>
                        <a:t>(…)</a:t>
                      </a:r>
                      <a:endParaRPr lang="fr-CA" sz="1000" kern="1200" dirty="0">
                        <a:solidFill>
                          <a:schemeClr val="tx1"/>
                        </a:solidFill>
                        <a:effectLst/>
                        <a:latin typeface="+mn-lt"/>
                        <a:ea typeface="+mn-ea"/>
                        <a:cs typeface="+mn-cs"/>
                      </a:endParaRPr>
                    </a:p>
                    <a:p>
                      <a:r>
                        <a:rPr lang="en-CA" sz="1000" b="1" kern="1200" dirty="0">
                          <a:solidFill>
                            <a:schemeClr val="tx1"/>
                          </a:solidFill>
                          <a:effectLst/>
                          <a:latin typeface="+mn-lt"/>
                          <a:ea typeface="+mn-ea"/>
                          <a:cs typeface="+mn-cs"/>
                        </a:rPr>
                        <a:t>(b)</a:t>
                      </a:r>
                      <a:r>
                        <a:rPr lang="en-CA" sz="1000" kern="1200" dirty="0">
                          <a:solidFill>
                            <a:schemeClr val="tx1"/>
                          </a:solidFill>
                          <a:effectLst/>
                          <a:latin typeface="+mn-lt"/>
                          <a:ea typeface="+mn-ea"/>
                          <a:cs typeface="+mn-cs"/>
                        </a:rPr>
                        <a:t> engaging, in the context of transnational crime, in activities such as people smuggling, trafficking in persons or laundering of money or other proceeds of crime.</a:t>
                      </a:r>
                      <a:endParaRPr lang="fr-CA" sz="1000" kern="1200" dirty="0">
                        <a:solidFill>
                          <a:schemeClr val="tx1"/>
                        </a:solidFill>
                        <a:effectLst/>
                        <a:latin typeface="+mn-lt"/>
                        <a:ea typeface="+mn-ea"/>
                        <a:cs typeface="+mn-cs"/>
                      </a:endParaRPr>
                    </a:p>
                    <a:p>
                      <a:pPr marL="0" indent="0">
                        <a:buNone/>
                      </a:pP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E8E8E8"/>
                    </a:solidFill>
                  </a:tcPr>
                </a:tc>
                <a:extLst>
                  <a:ext uri="{0D108BD9-81ED-4DB2-BD59-A6C34878D82A}">
                    <a16:rowId xmlns:a16="http://schemas.microsoft.com/office/drawing/2014/main" val="10001"/>
                  </a:ext>
                </a:extLst>
              </a:tr>
              <a:tr h="502920">
                <a:tc>
                  <a:txBody>
                    <a:bodyPr/>
                    <a:lstStyle/>
                    <a:p>
                      <a:pPr marL="0" indent="0">
                        <a:buNone/>
                      </a:pPr>
                      <a:r>
                        <a:rPr lang="en-US" sz="1100" b="1" dirty="0">
                          <a:solidFill>
                            <a:srgbClr val="222222"/>
                          </a:solidFill>
                          <a:latin typeface="Calibri" pitchFamily="34" charset="0"/>
                          <a:ea typeface="Calibri" pitchFamily="34" charset="-122"/>
                          <a:cs typeface="Calibri" pitchFamily="34" charset="-120"/>
                        </a:rPr>
                        <a:t>Issue</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tcPr>
                </a:tc>
                <a:tc>
                  <a:txBody>
                    <a:bodyPr/>
                    <a:lstStyle/>
                    <a:p>
                      <a:pPr marL="0" indent="0">
                        <a:buNone/>
                      </a:pPr>
                      <a:r>
                        <a:rPr lang="en-US" sz="1100" dirty="0">
                          <a:solidFill>
                            <a:srgbClr val="222222"/>
                          </a:solidFill>
                          <a:latin typeface="Calibri" pitchFamily="34" charset="0"/>
                          <a:ea typeface="Calibri" pitchFamily="34" charset="-122"/>
                          <a:cs typeface="Calibri" pitchFamily="34" charset="-120"/>
                        </a:rPr>
                        <a:t>Criminal prosecution of refugees who organized the MV Sun Sea voyage</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tcPr>
                </a:tc>
                <a:tc>
                  <a:txBody>
                    <a:bodyPr/>
                    <a:lstStyle/>
                    <a:p>
                      <a:pPr marL="0" indent="0">
                        <a:buNone/>
                      </a:pPr>
                      <a:r>
                        <a:rPr lang="en-US" sz="1100" dirty="0">
                          <a:solidFill>
                            <a:srgbClr val="222222"/>
                          </a:solidFill>
                          <a:latin typeface="Calibri" pitchFamily="34" charset="0"/>
                          <a:ea typeface="Calibri" pitchFamily="34" charset="-122"/>
                          <a:cs typeface="Calibri" pitchFamily="34" charset="-120"/>
                        </a:rPr>
                        <a:t>Exclusion from refugee protection — permanently bars claim at IRB; risk of refoulement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tcPr>
                </a:tc>
                <a:extLst>
                  <a:ext uri="{0D108BD9-81ED-4DB2-BD59-A6C34878D82A}">
                    <a16:rowId xmlns:a16="http://schemas.microsoft.com/office/drawing/2014/main" val="10002"/>
                  </a:ext>
                </a:extLst>
              </a:tr>
              <a:tr h="548640">
                <a:tc>
                  <a:txBody>
                    <a:bodyPr/>
                    <a:lstStyle/>
                    <a:p>
                      <a:pPr marL="0" indent="0">
                        <a:buNone/>
                      </a:pPr>
                      <a:r>
                        <a:rPr lang="en-US" sz="1100" b="1" dirty="0">
                          <a:solidFill>
                            <a:srgbClr val="222222"/>
                          </a:solidFill>
                          <a:latin typeface="Calibri" pitchFamily="34" charset="0"/>
                          <a:ea typeface="Calibri" pitchFamily="34" charset="-122"/>
                          <a:cs typeface="Calibri" pitchFamily="34" charset="-120"/>
                        </a:rPr>
                        <a:t>Holding</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E8E8E8"/>
                    </a:solidFill>
                  </a:tcPr>
                </a:tc>
                <a:tc>
                  <a:txBody>
                    <a:bodyPr/>
                    <a:lstStyle/>
                    <a:p>
                      <a:pPr marL="0" indent="0">
                        <a:buNone/>
                      </a:pPr>
                      <a:r>
                        <a:rPr lang="en-US" sz="1100" dirty="0">
                          <a:solidFill>
                            <a:srgbClr val="222222"/>
                          </a:solidFill>
                          <a:latin typeface="Calibri" pitchFamily="34" charset="0"/>
                          <a:ea typeface="Calibri" pitchFamily="34" charset="-122"/>
                          <a:cs typeface="Calibri" pitchFamily="34" charset="-120"/>
                        </a:rPr>
                        <a:t>s. 117 read down: does not apply to refugees organizing own entry, mutual aid, or family assistance without profit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E8E8E8"/>
                    </a:solidFill>
                  </a:tcPr>
                </a:tc>
                <a:tc>
                  <a:txBody>
                    <a:bodyPr/>
                    <a:lstStyle/>
                    <a:p>
                      <a:pPr marL="0" indent="0">
                        <a:buNone/>
                      </a:pPr>
                      <a:r>
                        <a:rPr lang="en-US" sz="1100" dirty="0">
                          <a:solidFill>
                            <a:srgbClr val="222222"/>
                          </a:solidFill>
                          <a:latin typeface="Calibri" pitchFamily="34" charset="0"/>
                          <a:ea typeface="Calibri" pitchFamily="34" charset="-122"/>
                          <a:cs typeface="Calibri" pitchFamily="34" charset="-120"/>
                        </a:rPr>
                        <a:t>'People smuggling' requires profit/organized crime element per Smuggling Protocol</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E8E8E8"/>
                    </a:solidFill>
                  </a:tcPr>
                </a:tc>
                <a:extLst>
                  <a:ext uri="{0D108BD9-81ED-4DB2-BD59-A6C34878D82A}">
                    <a16:rowId xmlns:a16="http://schemas.microsoft.com/office/drawing/2014/main" val="10003"/>
                  </a:ext>
                </a:extLst>
              </a:tr>
            </a:tbl>
          </a:graphicData>
        </a:graphic>
      </p:graphicFrame>
      <p:sp>
        <p:nvSpPr>
          <p:cNvPr id="13" name="Shape 10"/>
          <p:cNvSpPr/>
          <p:nvPr/>
        </p:nvSpPr>
        <p:spPr>
          <a:xfrm>
            <a:off x="731520" y="4274820"/>
            <a:ext cx="7680960" cy="868680"/>
          </a:xfrm>
          <a:prstGeom prst="rect">
            <a:avLst/>
          </a:prstGeom>
          <a:solidFill>
            <a:srgbClr val="1E2741"/>
          </a:solidFill>
          <a:ln/>
        </p:spPr>
        <p:txBody>
          <a:bodyPr/>
          <a:lstStyle/>
          <a:p>
            <a:endParaRPr lang="fr-CA"/>
          </a:p>
        </p:txBody>
      </p:sp>
      <p:sp>
        <p:nvSpPr>
          <p:cNvPr id="14" name="Text 11"/>
          <p:cNvSpPr/>
          <p:nvPr/>
        </p:nvSpPr>
        <p:spPr>
          <a:xfrm>
            <a:off x="869329" y="4274820"/>
            <a:ext cx="7223760" cy="77724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Common principle </a:t>
            </a:r>
            <a:r>
              <a:rPr lang="en-US" sz="1300" dirty="0">
                <a:solidFill>
                  <a:srgbClr val="FFFFFF"/>
                </a:solidFill>
                <a:latin typeface="Calibri" pitchFamily="34" charset="0"/>
                <a:ea typeface="Calibri" pitchFamily="34" charset="-122"/>
                <a:cs typeface="Calibri" pitchFamily="34" charset="-120"/>
              </a:rPr>
              <a:t>(unanimous, McLachlin CJ): A refugee who assists others in collective flight to safety is </a:t>
            </a:r>
            <a:r>
              <a:rPr lang="en-US" sz="1300" b="1" dirty="0">
                <a:solidFill>
                  <a:srgbClr val="FFFFFF"/>
                </a:solidFill>
                <a:latin typeface="Calibri" pitchFamily="34" charset="0"/>
                <a:ea typeface="Calibri" pitchFamily="34" charset="-122"/>
                <a:cs typeface="Calibri" pitchFamily="34" charset="-120"/>
              </a:rPr>
              <a:t>neither a criminal nor inadmissible</a:t>
            </a:r>
            <a:r>
              <a:rPr lang="en-US" sz="1300" dirty="0">
                <a:solidFill>
                  <a:srgbClr val="FFFFFF"/>
                </a:solidFill>
                <a:latin typeface="Calibri" pitchFamily="34" charset="0"/>
                <a:ea typeface="Calibri" pitchFamily="34" charset="-122"/>
                <a:cs typeface="Calibri" pitchFamily="34" charset="-120"/>
              </a:rPr>
              <a:t>. The commercial, exploitative dimension distinguishes smuggling from protected flight.</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D40C9FA-5FB2-4D41-D844-4D727932BDB3}"/>
              </a:ext>
            </a:extLst>
          </p:cNvPr>
          <p:cNvSpPr txBox="1"/>
          <p:nvPr/>
        </p:nvSpPr>
        <p:spPr>
          <a:xfrm>
            <a:off x="0" y="0"/>
            <a:ext cx="9143999" cy="5470728"/>
          </a:xfrm>
          <a:prstGeom prst="rect">
            <a:avLst/>
          </a:prstGeom>
          <a:noFill/>
        </p:spPr>
        <p:txBody>
          <a:bodyPr wrap="square" rtlCol="0">
            <a:spAutoFit/>
          </a:bodyPr>
          <a:lstStyle/>
          <a:p>
            <a:r>
              <a:rPr lang="en-CA" sz="975" b="1" dirty="0"/>
              <a:t>Organizing entry into Canada</a:t>
            </a:r>
            <a:endParaRPr lang="fr-CA" sz="975" dirty="0"/>
          </a:p>
          <a:p>
            <a:r>
              <a:rPr lang="en-CA" sz="975" b="1" dirty="0"/>
              <a:t>117</a:t>
            </a:r>
            <a:r>
              <a:rPr lang="en-CA" sz="975" dirty="0"/>
              <a:t> </a:t>
            </a:r>
            <a:r>
              <a:rPr lang="en-CA" sz="975" b="1" dirty="0"/>
              <a:t>(1)</a:t>
            </a:r>
            <a:r>
              <a:rPr lang="en-CA" sz="975" dirty="0"/>
              <a:t> No person shall organize, induce, aid or abet the coming into Canada of one or more persons knowing that, or being reckless as to whether, their coming into Canada is or would be in contravention of this Act.</a:t>
            </a:r>
            <a:endParaRPr lang="fr-CA" sz="975" dirty="0"/>
          </a:p>
          <a:p>
            <a:r>
              <a:rPr lang="en-CA" sz="975" b="1" dirty="0"/>
              <a:t>Penalties — fewer than 10 persons</a:t>
            </a:r>
            <a:endParaRPr lang="fr-CA" sz="975" dirty="0"/>
          </a:p>
          <a:p>
            <a:r>
              <a:rPr lang="en-CA" sz="975" b="1" dirty="0"/>
              <a:t>(2)</a:t>
            </a:r>
            <a:r>
              <a:rPr lang="en-CA" sz="975" dirty="0"/>
              <a:t> A person who contravenes subsection (1) with respect to fewer than 10 persons is guilty of an offence and liable</a:t>
            </a:r>
            <a:endParaRPr lang="fr-CA" sz="975" dirty="0"/>
          </a:p>
          <a:p>
            <a:r>
              <a:rPr lang="fr-CA" sz="975" b="1" dirty="0"/>
              <a:t>(a)</a:t>
            </a:r>
            <a:r>
              <a:rPr lang="fr-CA" sz="975" dirty="0"/>
              <a:t> on conviction on </a:t>
            </a:r>
            <a:r>
              <a:rPr lang="fr-CA" sz="975" dirty="0" err="1"/>
              <a:t>indictment</a:t>
            </a:r>
            <a:endParaRPr lang="fr-CA" sz="975" dirty="0"/>
          </a:p>
          <a:p>
            <a:r>
              <a:rPr lang="en-CA" sz="975" b="1" dirty="0"/>
              <a:t>(</a:t>
            </a:r>
            <a:r>
              <a:rPr lang="en-CA" sz="975" b="1" dirty="0" err="1"/>
              <a:t>i</a:t>
            </a:r>
            <a:r>
              <a:rPr lang="en-CA" sz="975" b="1" dirty="0"/>
              <a:t>)</a:t>
            </a:r>
            <a:r>
              <a:rPr lang="en-CA" sz="975" dirty="0"/>
              <a:t> for a first offence, to a fine of not more than $500,000 or to a term of imprisonment of not more than 10 years, or to both, or</a:t>
            </a:r>
            <a:endParaRPr lang="fr-CA" sz="975" dirty="0"/>
          </a:p>
          <a:p>
            <a:r>
              <a:rPr lang="en-CA" sz="975" b="1" dirty="0"/>
              <a:t>(ii)</a:t>
            </a:r>
            <a:r>
              <a:rPr lang="en-CA" sz="975" dirty="0"/>
              <a:t> for a subsequent offence, to a fine of not more than $1,000,000 or to a term of imprisonment of not more than 14 years, or to both; and</a:t>
            </a:r>
            <a:endParaRPr lang="fr-CA" sz="975" dirty="0"/>
          </a:p>
          <a:p>
            <a:r>
              <a:rPr lang="en-CA" sz="975" b="1" dirty="0"/>
              <a:t>(b)</a:t>
            </a:r>
            <a:r>
              <a:rPr lang="en-CA" sz="975" dirty="0"/>
              <a:t> on summary conviction, to a fine of not more than $100,000 or to a term of imprisonment of not more than two years, or to both.</a:t>
            </a:r>
            <a:endParaRPr lang="fr-CA" sz="975" dirty="0"/>
          </a:p>
          <a:p>
            <a:r>
              <a:rPr lang="en-CA" sz="975" b="1" dirty="0"/>
              <a:t>Penalty — 10 persons or more</a:t>
            </a:r>
            <a:endParaRPr lang="fr-CA" sz="975" dirty="0"/>
          </a:p>
          <a:p>
            <a:r>
              <a:rPr lang="en-CA" sz="975" b="1" dirty="0"/>
              <a:t>(3)</a:t>
            </a:r>
            <a:r>
              <a:rPr lang="en-CA" sz="975" dirty="0"/>
              <a:t> A person who contravenes subsection (1) with respect to a group of 10 persons or more is guilty of an offence and liable on conviction by way of indictment to a fine of not more than $1,000,000 or to life imprisonment, or to both.</a:t>
            </a:r>
            <a:endParaRPr lang="fr-CA" sz="975" dirty="0"/>
          </a:p>
          <a:p>
            <a:r>
              <a:rPr lang="en-CA" sz="975" b="1" dirty="0"/>
              <a:t>Minimum penalty — fewer than 50 persons</a:t>
            </a:r>
            <a:endParaRPr lang="fr-CA" sz="975" dirty="0"/>
          </a:p>
          <a:p>
            <a:r>
              <a:rPr lang="en-CA" sz="975" b="1" dirty="0"/>
              <a:t>(3.1)</a:t>
            </a:r>
            <a:r>
              <a:rPr lang="en-CA" sz="975" dirty="0"/>
              <a:t> A person who is convicted on indictment of an offence under subsection (2) or (3) with respect to fewer than 50 persons is also liable to a minimum punishment of imprisonment for a term of</a:t>
            </a:r>
            <a:endParaRPr lang="fr-CA" sz="975" dirty="0"/>
          </a:p>
          <a:p>
            <a:r>
              <a:rPr lang="fr-CA" sz="975" b="1" dirty="0"/>
              <a:t>(a)</a:t>
            </a:r>
            <a:r>
              <a:rPr lang="fr-CA" sz="975" dirty="0"/>
              <a:t> </a:t>
            </a:r>
            <a:r>
              <a:rPr lang="fr-CA" sz="975" dirty="0" err="1"/>
              <a:t>three</a:t>
            </a:r>
            <a:r>
              <a:rPr lang="fr-CA" sz="975" dirty="0"/>
              <a:t> </a:t>
            </a:r>
            <a:r>
              <a:rPr lang="fr-CA" sz="975" dirty="0" err="1"/>
              <a:t>years</a:t>
            </a:r>
            <a:r>
              <a:rPr lang="fr-CA" sz="975" dirty="0"/>
              <a:t>, if </a:t>
            </a:r>
            <a:r>
              <a:rPr lang="fr-CA" sz="975" dirty="0" err="1"/>
              <a:t>either</a:t>
            </a:r>
            <a:endParaRPr lang="fr-CA" sz="975" dirty="0"/>
          </a:p>
          <a:p>
            <a:r>
              <a:rPr lang="en-CA" sz="975" b="1" dirty="0"/>
              <a:t>(</a:t>
            </a:r>
            <a:r>
              <a:rPr lang="en-CA" sz="975" b="1" dirty="0" err="1"/>
              <a:t>i</a:t>
            </a:r>
            <a:r>
              <a:rPr lang="en-CA" sz="975" b="1" dirty="0"/>
              <a:t>)</a:t>
            </a:r>
            <a:r>
              <a:rPr lang="en-CA" sz="975" dirty="0"/>
              <a:t> the person, in committing the offence, endangered the life or safety of, or caused bodily harm or death to, any of the persons with respect to whom the offence was committed, or</a:t>
            </a:r>
            <a:endParaRPr lang="fr-CA" sz="975" dirty="0"/>
          </a:p>
          <a:p>
            <a:r>
              <a:rPr lang="en-CA" sz="975" b="1" dirty="0"/>
              <a:t>(ii)</a:t>
            </a:r>
            <a:r>
              <a:rPr lang="en-CA" sz="975" dirty="0"/>
              <a:t> the commission of the offence was for profit, or was for the benefit of, at the direction of or in association with a criminal organization or terrorist group; or</a:t>
            </a:r>
            <a:endParaRPr lang="fr-CA" sz="975" dirty="0"/>
          </a:p>
          <a:p>
            <a:r>
              <a:rPr lang="en-CA" sz="975" b="1" dirty="0"/>
              <a:t>(b)</a:t>
            </a:r>
            <a:r>
              <a:rPr lang="en-CA" sz="975" dirty="0"/>
              <a:t> five years, if both</a:t>
            </a:r>
            <a:endParaRPr lang="fr-CA" sz="975" dirty="0"/>
          </a:p>
          <a:p>
            <a:r>
              <a:rPr lang="en-CA" sz="975" b="1" dirty="0"/>
              <a:t>(</a:t>
            </a:r>
            <a:r>
              <a:rPr lang="en-CA" sz="975" b="1" dirty="0" err="1"/>
              <a:t>i</a:t>
            </a:r>
            <a:r>
              <a:rPr lang="en-CA" sz="975" b="1" dirty="0"/>
              <a:t>)</a:t>
            </a:r>
            <a:r>
              <a:rPr lang="en-CA" sz="975" dirty="0"/>
              <a:t> the person, in committing the offence, endangered the life or safety of, or caused bodily harm or death to, any of the persons with respect to whom the offence was committed, and</a:t>
            </a:r>
            <a:endParaRPr lang="fr-CA" sz="975" dirty="0"/>
          </a:p>
          <a:p>
            <a:r>
              <a:rPr lang="en-CA" sz="975" b="1" dirty="0"/>
              <a:t>(ii)</a:t>
            </a:r>
            <a:r>
              <a:rPr lang="en-CA" sz="975" dirty="0"/>
              <a:t> the commission of the offence was for profit, or was for the benefit of, at the direction of or in association with a criminal organization or terrorist group.</a:t>
            </a:r>
            <a:endParaRPr lang="fr-CA" sz="975" dirty="0"/>
          </a:p>
          <a:p>
            <a:r>
              <a:rPr lang="en-CA" sz="975" b="1" dirty="0"/>
              <a:t>Minimum penalty — 50 persons or more</a:t>
            </a:r>
            <a:endParaRPr lang="fr-CA" sz="975" dirty="0"/>
          </a:p>
          <a:p>
            <a:r>
              <a:rPr lang="en-CA" sz="975" b="1" dirty="0"/>
              <a:t>(3.2)</a:t>
            </a:r>
            <a:r>
              <a:rPr lang="en-CA" sz="975" dirty="0"/>
              <a:t> A person who is convicted of an offence under subsection (3) with respect to a group of 50 persons or more is also liable to a minimum punishment of imprisonment for a term of</a:t>
            </a:r>
            <a:endParaRPr lang="fr-CA" sz="975" dirty="0"/>
          </a:p>
          <a:p>
            <a:r>
              <a:rPr lang="fr-CA" sz="975" b="1" dirty="0"/>
              <a:t>(a)</a:t>
            </a:r>
            <a:r>
              <a:rPr lang="fr-CA" sz="975" dirty="0"/>
              <a:t> five </a:t>
            </a:r>
            <a:r>
              <a:rPr lang="fr-CA" sz="975" dirty="0" err="1"/>
              <a:t>years</a:t>
            </a:r>
            <a:r>
              <a:rPr lang="fr-CA" sz="975" dirty="0"/>
              <a:t>, if </a:t>
            </a:r>
            <a:r>
              <a:rPr lang="fr-CA" sz="975" dirty="0" err="1"/>
              <a:t>either</a:t>
            </a:r>
            <a:endParaRPr lang="fr-CA" sz="975" dirty="0"/>
          </a:p>
          <a:p>
            <a:r>
              <a:rPr lang="en-CA" sz="975" b="1" dirty="0"/>
              <a:t>(</a:t>
            </a:r>
            <a:r>
              <a:rPr lang="en-CA" sz="975" b="1" dirty="0" err="1"/>
              <a:t>i</a:t>
            </a:r>
            <a:r>
              <a:rPr lang="en-CA" sz="975" b="1" dirty="0"/>
              <a:t>)</a:t>
            </a:r>
            <a:r>
              <a:rPr lang="en-CA" sz="975" dirty="0"/>
              <a:t> the person, in committing the offence, endangered the life or safety of, or caused bodily harm or death to, any of the persons with respect to whom the offence was committed, or</a:t>
            </a:r>
            <a:endParaRPr lang="fr-CA" sz="975" dirty="0"/>
          </a:p>
          <a:p>
            <a:r>
              <a:rPr lang="en-CA" sz="975" b="1" dirty="0"/>
              <a:t>(ii)</a:t>
            </a:r>
            <a:r>
              <a:rPr lang="en-CA" sz="975" dirty="0"/>
              <a:t> the commission of the offence was for profit, or was for the benefit of, at the direction of or in association with a criminal organization or terrorist group; or</a:t>
            </a:r>
            <a:endParaRPr lang="fr-CA" sz="975" dirty="0"/>
          </a:p>
          <a:p>
            <a:r>
              <a:rPr lang="fr-CA" sz="975" b="1" dirty="0"/>
              <a:t>(b)</a:t>
            </a:r>
            <a:r>
              <a:rPr lang="fr-CA" sz="975" dirty="0"/>
              <a:t> 10 </a:t>
            </a:r>
            <a:r>
              <a:rPr lang="fr-CA" sz="975" dirty="0" err="1"/>
              <a:t>years</a:t>
            </a:r>
            <a:r>
              <a:rPr lang="fr-CA" sz="975" dirty="0"/>
              <a:t>, if </a:t>
            </a:r>
            <a:r>
              <a:rPr lang="fr-CA" sz="975" dirty="0" err="1"/>
              <a:t>both</a:t>
            </a:r>
            <a:endParaRPr lang="fr-CA" sz="975" dirty="0"/>
          </a:p>
          <a:p>
            <a:r>
              <a:rPr lang="en-CA" sz="975" b="1" dirty="0"/>
              <a:t>(</a:t>
            </a:r>
            <a:r>
              <a:rPr lang="en-CA" sz="975" b="1" dirty="0" err="1"/>
              <a:t>i</a:t>
            </a:r>
            <a:r>
              <a:rPr lang="en-CA" sz="975" b="1" dirty="0"/>
              <a:t>)</a:t>
            </a:r>
            <a:r>
              <a:rPr lang="en-CA" sz="975" dirty="0"/>
              <a:t> the person, in committing the offence, endangered the life or safety of, or caused bodily harm or death to, any of the persons with respect to whom the offence was committed, and</a:t>
            </a:r>
            <a:endParaRPr lang="fr-CA" sz="975" dirty="0"/>
          </a:p>
          <a:p>
            <a:r>
              <a:rPr lang="en-CA" sz="975" b="1" dirty="0"/>
              <a:t>(ii)</a:t>
            </a:r>
            <a:r>
              <a:rPr lang="en-CA" sz="975" dirty="0"/>
              <a:t> the commission of the offence was for profit, or was for the benefit of, at the direction of or in association with a criminal organization or terrorist group.</a:t>
            </a:r>
            <a:endParaRPr lang="fr-CA" sz="975" dirty="0"/>
          </a:p>
          <a:p>
            <a:endParaRPr lang="fr-CA" dirty="0"/>
          </a:p>
        </p:txBody>
      </p:sp>
    </p:spTree>
    <p:extLst>
      <p:ext uri="{BB962C8B-B14F-4D97-AF65-F5344CB8AC3E}">
        <p14:creationId xmlns:p14="http://schemas.microsoft.com/office/powerpoint/2010/main" val="1559851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5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0392B"/>
          </a:solidFill>
          <a:ln/>
        </p:spPr>
        <p:txBody>
          <a:bodyPr/>
          <a:lstStyle/>
          <a:p>
            <a:endParaRPr lang="fr-CA"/>
          </a:p>
        </p:txBody>
      </p:sp>
      <p:sp>
        <p:nvSpPr>
          <p:cNvPr id="3" name="Text 1"/>
          <p:cNvSpPr/>
          <p:nvPr/>
        </p:nvSpPr>
        <p:spPr>
          <a:xfrm>
            <a:off x="731520" y="274320"/>
            <a:ext cx="7680960" cy="548640"/>
          </a:xfrm>
          <a:prstGeom prst="rect">
            <a:avLst/>
          </a:prstGeom>
          <a:noFill/>
          <a:ln/>
        </p:spPr>
        <p:txBody>
          <a:bodyPr wrap="square" lIns="0" tIns="0" rIns="0" bIns="0" rtlCol="0" anchor="ctr"/>
          <a:lstStyle/>
          <a:p>
            <a:pPr marL="0" indent="0">
              <a:buNone/>
            </a:pPr>
            <a:r>
              <a:rPr lang="en-US" sz="2800" b="1" dirty="0">
                <a:solidFill>
                  <a:srgbClr val="1E2741"/>
                </a:solidFill>
                <a:latin typeface="Georgia" pitchFamily="34" charset="0"/>
                <a:ea typeface="Georgia" pitchFamily="34" charset="-122"/>
                <a:cs typeface="Georgia" pitchFamily="34" charset="-120"/>
              </a:rPr>
              <a:t>C. Limits of the Jurisprudence</a:t>
            </a:r>
            <a:endParaRPr lang="en-US" sz="2800" dirty="0"/>
          </a:p>
        </p:txBody>
      </p:sp>
      <p:sp>
        <p:nvSpPr>
          <p:cNvPr id="4" name="Text 2"/>
          <p:cNvSpPr/>
          <p:nvPr/>
        </p:nvSpPr>
        <p:spPr>
          <a:xfrm>
            <a:off x="7498080" y="320040"/>
            <a:ext cx="1188720" cy="365760"/>
          </a:xfrm>
          <a:prstGeom prst="rect">
            <a:avLst/>
          </a:prstGeom>
          <a:noFill/>
          <a:ln/>
        </p:spPr>
        <p:txBody>
          <a:bodyPr wrap="square" rtlCol="0" anchor="ctr"/>
          <a:lstStyle/>
          <a:p>
            <a:pPr marL="0" indent="0" algn="r">
              <a:buNone/>
            </a:pPr>
            <a:endParaRPr lang="en-US" sz="1100" dirty="0"/>
          </a:p>
        </p:txBody>
      </p:sp>
      <p:sp>
        <p:nvSpPr>
          <p:cNvPr id="5" name="Text 3"/>
          <p:cNvSpPr/>
          <p:nvPr/>
        </p:nvSpPr>
        <p:spPr>
          <a:xfrm>
            <a:off x="731520" y="1005840"/>
            <a:ext cx="7680960" cy="320040"/>
          </a:xfrm>
          <a:prstGeom prst="rect">
            <a:avLst/>
          </a:prstGeom>
          <a:noFill/>
          <a:ln/>
        </p:spPr>
        <p:txBody>
          <a:bodyPr wrap="square" lIns="0" tIns="0" rIns="0" bIns="0" rtlCol="0" anchor="ctr"/>
          <a:lstStyle/>
          <a:p>
            <a:pPr marL="0" indent="0">
              <a:buNone/>
            </a:pPr>
            <a:r>
              <a:rPr lang="en-US" sz="1400" i="1" dirty="0">
                <a:solidFill>
                  <a:srgbClr val="222222"/>
                </a:solidFill>
                <a:latin typeface="Calibri" pitchFamily="34" charset="0"/>
                <a:ea typeface="Calibri" pitchFamily="34" charset="-122"/>
                <a:cs typeface="Calibri" pitchFamily="34" charset="-120"/>
              </a:rPr>
              <a:t>Appulonappa and B010 do not reach everything:</a:t>
            </a:r>
            <a:endParaRPr lang="en-US" sz="1400" dirty="0"/>
          </a:p>
        </p:txBody>
      </p:sp>
      <p:sp>
        <p:nvSpPr>
          <p:cNvPr id="6" name="Shape 4"/>
          <p:cNvSpPr/>
          <p:nvPr/>
        </p:nvSpPr>
        <p:spPr>
          <a:xfrm>
            <a:off x="731520" y="1508760"/>
            <a:ext cx="7680960" cy="9144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7" name="Shape 5"/>
          <p:cNvSpPr/>
          <p:nvPr/>
        </p:nvSpPr>
        <p:spPr>
          <a:xfrm>
            <a:off x="731520" y="1508760"/>
            <a:ext cx="64008" cy="914400"/>
          </a:xfrm>
          <a:prstGeom prst="rect">
            <a:avLst/>
          </a:prstGeom>
          <a:solidFill>
            <a:srgbClr val="C0392B"/>
          </a:solidFill>
          <a:ln/>
        </p:spPr>
        <p:txBody>
          <a:bodyPr/>
          <a:lstStyle/>
          <a:p>
            <a:endParaRPr lang="fr-CA"/>
          </a:p>
        </p:txBody>
      </p:sp>
      <p:sp>
        <p:nvSpPr>
          <p:cNvPr id="8" name="Text 6"/>
          <p:cNvSpPr/>
          <p:nvPr/>
        </p:nvSpPr>
        <p:spPr>
          <a:xfrm>
            <a:off x="1051560" y="1554480"/>
            <a:ext cx="7132320" cy="822960"/>
          </a:xfrm>
          <a:prstGeom prst="rect">
            <a:avLst/>
          </a:prstGeom>
          <a:noFill/>
          <a:ln/>
        </p:spPr>
        <p:txBody>
          <a:bodyPr wrap="square" lIns="0" tIns="0" rIns="0" bIns="0" rtlCol="0" anchor="ctr"/>
          <a:lstStyle/>
          <a:p>
            <a:pPr marL="0" indent="0">
              <a:buNone/>
            </a:pPr>
            <a:r>
              <a:rPr lang="en-US" sz="1400" b="1" dirty="0">
                <a:solidFill>
                  <a:srgbClr val="222222"/>
                </a:solidFill>
                <a:latin typeface="Calibri" pitchFamily="34" charset="0"/>
                <a:ea typeface="Calibri" pitchFamily="34" charset="-122"/>
                <a:cs typeface="Calibri" pitchFamily="34" charset="-120"/>
              </a:rPr>
              <a:t>1. DFN regime remains in force</a:t>
            </a:r>
            <a:endParaRPr lang="en-US" sz="1400" dirty="0"/>
          </a:p>
          <a:p>
            <a:pPr marL="0" indent="0">
              <a:buNone/>
            </a:pPr>
            <a:r>
              <a:rPr lang="en-US" sz="1200" dirty="0">
                <a:solidFill>
                  <a:srgbClr val="222222"/>
                </a:solidFill>
                <a:latin typeface="Calibri" pitchFamily="34" charset="0"/>
                <a:ea typeface="Calibri" pitchFamily="34" charset="-122"/>
                <a:cs typeface="Calibri" pitchFamily="34" charset="-120"/>
              </a:rPr>
              <a:t>Administrative consequences — mandatory detention, reduced review, exclusion from appeal — are not affected by these decisions.</a:t>
            </a:r>
            <a:endParaRPr lang="en-US" sz="1400" dirty="0"/>
          </a:p>
        </p:txBody>
      </p:sp>
      <p:sp>
        <p:nvSpPr>
          <p:cNvPr id="9" name="Shape 7"/>
          <p:cNvSpPr/>
          <p:nvPr/>
        </p:nvSpPr>
        <p:spPr>
          <a:xfrm>
            <a:off x="731520" y="2606040"/>
            <a:ext cx="768096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10" name="Shape 8"/>
          <p:cNvSpPr/>
          <p:nvPr/>
        </p:nvSpPr>
        <p:spPr>
          <a:xfrm>
            <a:off x="731520" y="2606040"/>
            <a:ext cx="64008" cy="1097280"/>
          </a:xfrm>
          <a:prstGeom prst="rect">
            <a:avLst/>
          </a:prstGeom>
          <a:solidFill>
            <a:srgbClr val="C0392B"/>
          </a:solidFill>
          <a:ln/>
        </p:spPr>
        <p:txBody>
          <a:bodyPr/>
          <a:lstStyle/>
          <a:p>
            <a:endParaRPr lang="fr-CA"/>
          </a:p>
        </p:txBody>
      </p:sp>
      <p:sp>
        <p:nvSpPr>
          <p:cNvPr id="11" name="Text 9"/>
          <p:cNvSpPr/>
          <p:nvPr/>
        </p:nvSpPr>
        <p:spPr>
          <a:xfrm>
            <a:off x="1051560" y="2651760"/>
            <a:ext cx="7132320" cy="1005840"/>
          </a:xfrm>
          <a:prstGeom prst="rect">
            <a:avLst/>
          </a:prstGeom>
          <a:noFill/>
          <a:ln/>
        </p:spPr>
        <p:txBody>
          <a:bodyPr wrap="square" lIns="0" tIns="0" rIns="0" bIns="0" rtlCol="0" anchor="ctr"/>
          <a:lstStyle/>
          <a:p>
            <a:pPr marL="0" indent="0">
              <a:buNone/>
            </a:pPr>
            <a:r>
              <a:rPr lang="en-US" sz="1400" b="1" dirty="0">
                <a:solidFill>
                  <a:srgbClr val="222222"/>
                </a:solidFill>
                <a:latin typeface="Calibri" pitchFamily="34" charset="0"/>
                <a:ea typeface="Calibri" pitchFamily="34" charset="-122"/>
                <a:cs typeface="Calibri" pitchFamily="34" charset="-120"/>
              </a:rPr>
              <a:t>2. Bill C-12 circumvents the jurisprudence entirely</a:t>
            </a:r>
            <a:endParaRPr lang="en-US" sz="1400" dirty="0"/>
          </a:p>
          <a:p>
            <a:pPr marL="0" indent="0">
              <a:buNone/>
            </a:pPr>
            <a:r>
              <a:rPr lang="en-US" sz="1200" dirty="0">
                <a:solidFill>
                  <a:srgbClr val="222222"/>
                </a:solidFill>
                <a:latin typeface="Calibri" pitchFamily="34" charset="0"/>
                <a:ea typeface="Calibri" pitchFamily="34" charset="-122"/>
                <a:cs typeface="Calibri" pitchFamily="34" charset="-120"/>
              </a:rPr>
              <a:t>Targets the mode of entry itself rather than smuggling involvement: the one-year bar and the 14-day border bar penalize irregular arrival regardless of whether smugglers were involved.</a:t>
            </a:r>
            <a:endParaRPr lang="en-US" sz="1400" dirty="0"/>
          </a:p>
        </p:txBody>
      </p:sp>
      <p:sp>
        <p:nvSpPr>
          <p:cNvPr id="12" name="Shape 10"/>
          <p:cNvSpPr/>
          <p:nvPr/>
        </p:nvSpPr>
        <p:spPr>
          <a:xfrm>
            <a:off x="731520" y="4023360"/>
            <a:ext cx="7680960" cy="777240"/>
          </a:xfrm>
          <a:prstGeom prst="rect">
            <a:avLst/>
          </a:prstGeom>
          <a:solidFill>
            <a:srgbClr val="1E2741"/>
          </a:solidFill>
          <a:ln/>
        </p:spPr>
        <p:txBody>
          <a:bodyPr/>
          <a:lstStyle/>
          <a:p>
            <a:endParaRPr lang="fr-CA"/>
          </a:p>
        </p:txBody>
      </p:sp>
      <p:sp>
        <p:nvSpPr>
          <p:cNvPr id="13" name="Text 11"/>
          <p:cNvSpPr/>
          <p:nvPr/>
        </p:nvSpPr>
        <p:spPr>
          <a:xfrm>
            <a:off x="1005840" y="4069080"/>
            <a:ext cx="7223760" cy="68580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 The 14-day border bar brings us to the externalization of border control through the Canada–US Safe Third Country Agreement.</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5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0392B"/>
          </a:solidFill>
          <a:ln/>
        </p:spPr>
        <p:txBody>
          <a:bodyPr/>
          <a:lstStyle/>
          <a:p>
            <a:endParaRPr lang="fr-CA"/>
          </a:p>
        </p:txBody>
      </p:sp>
      <p:sp>
        <p:nvSpPr>
          <p:cNvPr id="3" name="Text 1"/>
          <p:cNvSpPr/>
          <p:nvPr/>
        </p:nvSpPr>
        <p:spPr>
          <a:xfrm>
            <a:off x="731520" y="274320"/>
            <a:ext cx="7680960" cy="548640"/>
          </a:xfrm>
          <a:prstGeom prst="rect">
            <a:avLst/>
          </a:prstGeom>
          <a:noFill/>
          <a:ln/>
        </p:spPr>
        <p:txBody>
          <a:bodyPr wrap="square" lIns="0" tIns="0" rIns="0" bIns="0" rtlCol="0" anchor="ctr"/>
          <a:lstStyle/>
          <a:p>
            <a:pPr marL="0" indent="0">
              <a:buNone/>
            </a:pPr>
            <a:r>
              <a:rPr lang="en-US" sz="2800" b="1" dirty="0">
                <a:solidFill>
                  <a:srgbClr val="1E2741"/>
                </a:solidFill>
                <a:latin typeface="Georgia" pitchFamily="34" charset="0"/>
                <a:ea typeface="Georgia" pitchFamily="34" charset="-122"/>
                <a:cs typeface="Georgia" pitchFamily="34" charset="-120"/>
              </a:rPr>
              <a:t>D. Externalization and the STCA</a:t>
            </a:r>
            <a:endParaRPr lang="en-US" sz="2800" dirty="0"/>
          </a:p>
        </p:txBody>
      </p:sp>
      <p:sp>
        <p:nvSpPr>
          <p:cNvPr id="4" name="Text 2"/>
          <p:cNvSpPr/>
          <p:nvPr/>
        </p:nvSpPr>
        <p:spPr>
          <a:xfrm>
            <a:off x="7498080" y="320040"/>
            <a:ext cx="1188720" cy="365760"/>
          </a:xfrm>
          <a:prstGeom prst="rect">
            <a:avLst/>
          </a:prstGeom>
          <a:noFill/>
          <a:ln/>
        </p:spPr>
        <p:txBody>
          <a:bodyPr wrap="square" rtlCol="0" anchor="ctr"/>
          <a:lstStyle/>
          <a:p>
            <a:pPr marL="0" indent="0" algn="r">
              <a:buNone/>
            </a:pPr>
            <a:endParaRPr lang="en-US" sz="1100" dirty="0"/>
          </a:p>
        </p:txBody>
      </p:sp>
      <p:sp>
        <p:nvSpPr>
          <p:cNvPr id="5" name="Text 3"/>
          <p:cNvSpPr/>
          <p:nvPr/>
        </p:nvSpPr>
        <p:spPr>
          <a:xfrm>
            <a:off x="731520" y="960120"/>
            <a:ext cx="7680960" cy="274320"/>
          </a:xfrm>
          <a:prstGeom prst="rect">
            <a:avLst/>
          </a:prstGeom>
          <a:noFill/>
          <a:ln/>
        </p:spPr>
        <p:txBody>
          <a:bodyPr wrap="square" lIns="0" tIns="0" rIns="0" bIns="0" rtlCol="0" anchor="ctr"/>
          <a:lstStyle/>
          <a:p>
            <a:pPr marL="0" indent="0">
              <a:buNone/>
            </a:pPr>
            <a:r>
              <a:rPr lang="en-US" sz="1300" b="1" i="1" dirty="0">
                <a:solidFill>
                  <a:srgbClr val="222222"/>
                </a:solidFill>
                <a:latin typeface="Calibri" pitchFamily="34" charset="0"/>
                <a:ea typeface="Calibri" pitchFamily="34" charset="-122"/>
                <a:cs typeface="Calibri" pitchFamily="34" charset="-120"/>
              </a:rPr>
              <a:t>Externalization: preventing arrival rather than penalizing it</a:t>
            </a:r>
            <a:endParaRPr lang="en-US" sz="1300" dirty="0"/>
          </a:p>
        </p:txBody>
      </p:sp>
      <p:sp>
        <p:nvSpPr>
          <p:cNvPr id="6" name="Shape 4"/>
          <p:cNvSpPr/>
          <p:nvPr/>
        </p:nvSpPr>
        <p:spPr>
          <a:xfrm>
            <a:off x="731520" y="1371600"/>
            <a:ext cx="3657600" cy="25603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7" name="Shape 5"/>
          <p:cNvSpPr/>
          <p:nvPr/>
        </p:nvSpPr>
        <p:spPr>
          <a:xfrm>
            <a:off x="731520" y="1371600"/>
            <a:ext cx="3657600" cy="411480"/>
          </a:xfrm>
          <a:prstGeom prst="rect">
            <a:avLst/>
          </a:prstGeom>
          <a:solidFill>
            <a:srgbClr val="1E2741"/>
          </a:solidFill>
          <a:ln/>
        </p:spPr>
        <p:txBody>
          <a:bodyPr/>
          <a:lstStyle/>
          <a:p>
            <a:endParaRPr lang="fr-CA"/>
          </a:p>
        </p:txBody>
      </p:sp>
      <p:sp>
        <p:nvSpPr>
          <p:cNvPr id="8" name="Text 6"/>
          <p:cNvSpPr/>
          <p:nvPr/>
        </p:nvSpPr>
        <p:spPr>
          <a:xfrm>
            <a:off x="731520" y="1371600"/>
            <a:ext cx="3657600" cy="411480"/>
          </a:xfrm>
          <a:prstGeom prst="rect">
            <a:avLst/>
          </a:prstGeom>
          <a:noFill/>
          <a:ln/>
        </p:spPr>
        <p:txBody>
          <a:bodyPr wrap="square"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The STCA (in force Dec. 29, 2004)</a:t>
            </a:r>
            <a:endParaRPr lang="en-US" sz="1300" dirty="0"/>
          </a:p>
        </p:txBody>
      </p:sp>
      <p:sp>
        <p:nvSpPr>
          <p:cNvPr id="9" name="Text 7"/>
          <p:cNvSpPr/>
          <p:nvPr/>
        </p:nvSpPr>
        <p:spPr>
          <a:xfrm>
            <a:off x="914400" y="1874520"/>
            <a:ext cx="3291840" cy="196596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222222"/>
                </a:solidFill>
                <a:latin typeface="Calibri" pitchFamily="34" charset="0"/>
                <a:ea typeface="Calibri" pitchFamily="34" charset="-122"/>
                <a:cs typeface="Calibri" pitchFamily="34" charset="-120"/>
              </a:rPr>
              <a:t>Bilateral treaty at Canada–US land border</a:t>
            </a:r>
            <a:endParaRPr lang="en-US" sz="1100" dirty="0"/>
          </a:p>
          <a:p>
            <a:pPr marL="342900" indent="-342900">
              <a:spcAft>
                <a:spcPts val="400"/>
              </a:spcAft>
              <a:buSzPct val="100000"/>
              <a:buChar char="•"/>
            </a:pPr>
            <a:r>
              <a:rPr lang="en-US" sz="1100" dirty="0">
                <a:solidFill>
                  <a:srgbClr val="222222"/>
                </a:solidFill>
                <a:latin typeface="Calibri" pitchFamily="34" charset="0"/>
                <a:ea typeface="Calibri" pitchFamily="34" charset="-122"/>
                <a:cs typeface="Calibri" pitchFamily="34" charset="-120"/>
              </a:rPr>
              <a:t>Each country designates the other as 'safe'</a:t>
            </a:r>
            <a:endParaRPr lang="en-US" sz="1100" dirty="0"/>
          </a:p>
          <a:p>
            <a:pPr marL="342900" indent="-342900">
              <a:spcAft>
                <a:spcPts val="400"/>
              </a:spcAft>
              <a:buSzPct val="100000"/>
              <a:buChar char="•"/>
            </a:pPr>
            <a:r>
              <a:rPr lang="en-US" sz="1100" dirty="0">
                <a:solidFill>
                  <a:srgbClr val="222222"/>
                </a:solidFill>
                <a:latin typeface="Calibri" pitchFamily="34" charset="0"/>
                <a:ea typeface="Calibri" pitchFamily="34" charset="-122"/>
                <a:cs typeface="Calibri" pitchFamily="34" charset="-120"/>
              </a:rPr>
              <a:t>Narrow exceptions: unaccompanied minor, family ties, death penalty risk</a:t>
            </a:r>
            <a:endParaRPr lang="en-US" sz="1100" dirty="0"/>
          </a:p>
          <a:p>
            <a:pPr marL="342900" indent="-342900">
              <a:spcAft>
                <a:spcPts val="400"/>
              </a:spcAft>
              <a:buSzPct val="100000"/>
              <a:buChar char="•"/>
            </a:pPr>
            <a:r>
              <a:rPr lang="en-US" sz="1100" dirty="0">
                <a:solidFill>
                  <a:srgbClr val="222222"/>
                </a:solidFill>
                <a:latin typeface="Calibri" pitchFamily="34" charset="0"/>
                <a:ea typeface="Calibri" pitchFamily="34" charset="-122"/>
                <a:cs typeface="Calibri" pitchFamily="34" charset="-120"/>
              </a:rPr>
              <a:t>Ineligible claimants returned same day, barred for life (Arbel, 2025)</a:t>
            </a:r>
            <a:endParaRPr lang="en-US" sz="1100" dirty="0"/>
          </a:p>
          <a:p>
            <a:pPr marL="342900" indent="-342900">
              <a:spcAft>
                <a:spcPts val="400"/>
              </a:spcAft>
              <a:buSzPct val="100000"/>
              <a:buChar char="•"/>
            </a:pPr>
            <a:r>
              <a:rPr lang="en-US" sz="1100" dirty="0">
                <a:solidFill>
                  <a:srgbClr val="222222"/>
                </a:solidFill>
                <a:latin typeface="Calibri" pitchFamily="34" charset="0"/>
                <a:ea typeface="Calibri" pitchFamily="34" charset="-122"/>
                <a:cs typeface="Calibri" pitchFamily="34" charset="-120"/>
              </a:rPr>
              <a:t>Legal basis: s. 101(1)(e) IRPA + s. 159.3 IRPR</a:t>
            </a:r>
            <a:endParaRPr lang="en-US" sz="1100" dirty="0"/>
          </a:p>
          <a:p>
            <a:pPr marL="342900" indent="-342900">
              <a:spcAft>
                <a:spcPts val="400"/>
              </a:spcAft>
              <a:buSzPct val="100000"/>
              <a:buChar char="•"/>
            </a:pPr>
            <a:r>
              <a:rPr lang="en-US" sz="1100" dirty="0">
                <a:solidFill>
                  <a:srgbClr val="222222"/>
                </a:solidFill>
                <a:latin typeface="Calibri" pitchFamily="34" charset="0"/>
                <a:ea typeface="Calibri" pitchFamily="34" charset="-122"/>
                <a:cs typeface="Calibri" pitchFamily="34" charset="-120"/>
              </a:rPr>
              <a:t>Claims at ports of entry dropped by ~50%</a:t>
            </a:r>
            <a:endParaRPr lang="en-US" sz="1100" dirty="0"/>
          </a:p>
        </p:txBody>
      </p:sp>
      <p:sp>
        <p:nvSpPr>
          <p:cNvPr id="10" name="Shape 8"/>
          <p:cNvSpPr/>
          <p:nvPr/>
        </p:nvSpPr>
        <p:spPr>
          <a:xfrm>
            <a:off x="4754880" y="1371600"/>
            <a:ext cx="3657600" cy="25603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11" name="Shape 9"/>
          <p:cNvSpPr/>
          <p:nvPr/>
        </p:nvSpPr>
        <p:spPr>
          <a:xfrm>
            <a:off x="4754880" y="1371600"/>
            <a:ext cx="3657600" cy="411480"/>
          </a:xfrm>
          <a:prstGeom prst="rect">
            <a:avLst/>
          </a:prstGeom>
          <a:solidFill>
            <a:srgbClr val="C0392B"/>
          </a:solidFill>
          <a:ln/>
        </p:spPr>
        <p:txBody>
          <a:bodyPr/>
          <a:lstStyle/>
          <a:p>
            <a:endParaRPr lang="fr-CA"/>
          </a:p>
        </p:txBody>
      </p:sp>
      <p:sp>
        <p:nvSpPr>
          <p:cNvPr id="12" name="Text 10"/>
          <p:cNvSpPr/>
          <p:nvPr/>
        </p:nvSpPr>
        <p:spPr>
          <a:xfrm>
            <a:off x="4754880" y="1371600"/>
            <a:ext cx="3657600" cy="411480"/>
          </a:xfrm>
          <a:prstGeom prst="rect">
            <a:avLst/>
          </a:prstGeom>
          <a:noFill/>
          <a:ln/>
        </p:spPr>
        <p:txBody>
          <a:bodyPr wrap="square"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Admissibility Interview in Practice</a:t>
            </a:r>
            <a:endParaRPr lang="en-US" sz="1300" dirty="0"/>
          </a:p>
        </p:txBody>
      </p:sp>
      <p:sp>
        <p:nvSpPr>
          <p:cNvPr id="13" name="Text 11"/>
          <p:cNvSpPr/>
          <p:nvPr/>
        </p:nvSpPr>
        <p:spPr>
          <a:xfrm>
            <a:off x="4937760" y="1874520"/>
            <a:ext cx="3291840" cy="196596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222222"/>
                </a:solidFill>
                <a:latin typeface="Calibri" pitchFamily="34" charset="0"/>
                <a:ea typeface="Calibri" pitchFamily="34" charset="-122"/>
                <a:cs typeface="Calibri" pitchFamily="34" charset="-120"/>
              </a:rPr>
              <a:t>No officer discretion in assessing return</a:t>
            </a:r>
            <a:endParaRPr lang="en-US" sz="1100" dirty="0"/>
          </a:p>
          <a:p>
            <a:pPr marL="342900" indent="-342900">
              <a:spcAft>
                <a:spcPts val="400"/>
              </a:spcAft>
              <a:buSzPct val="100000"/>
              <a:buChar char="•"/>
            </a:pPr>
            <a:r>
              <a:rPr lang="en-US" sz="1100" dirty="0">
                <a:solidFill>
                  <a:srgbClr val="222222"/>
                </a:solidFill>
                <a:latin typeface="Calibri" pitchFamily="34" charset="0"/>
                <a:ea typeface="Calibri" pitchFamily="34" charset="-122"/>
                <a:cs typeface="Calibri" pitchFamily="34" charset="-120"/>
              </a:rPr>
              <a:t>Removal processed same day</a:t>
            </a:r>
            <a:endParaRPr lang="en-US" sz="1100" dirty="0"/>
          </a:p>
          <a:p>
            <a:pPr marL="342900" indent="-342900">
              <a:spcAft>
                <a:spcPts val="400"/>
              </a:spcAft>
              <a:buSzPct val="100000"/>
              <a:buChar char="•"/>
            </a:pPr>
            <a:r>
              <a:rPr lang="en-US" sz="1100" dirty="0">
                <a:solidFill>
                  <a:srgbClr val="222222"/>
                </a:solidFill>
                <a:latin typeface="Calibri" pitchFamily="34" charset="0"/>
                <a:ea typeface="Calibri" pitchFamily="34" charset="-122"/>
                <a:cs typeface="Calibri" pitchFamily="34" charset="-120"/>
              </a:rPr>
              <a:t>Questions limited to STCA exceptions only</a:t>
            </a:r>
            <a:endParaRPr lang="en-US" sz="1100" dirty="0"/>
          </a:p>
          <a:p>
            <a:pPr marL="342900" indent="-342900">
              <a:spcAft>
                <a:spcPts val="400"/>
              </a:spcAft>
              <a:buSzPct val="100000"/>
              <a:buChar char="•"/>
            </a:pPr>
            <a:r>
              <a:rPr lang="en-US" sz="1100" dirty="0">
                <a:solidFill>
                  <a:srgbClr val="222222"/>
                </a:solidFill>
                <a:latin typeface="Calibri" pitchFamily="34" charset="0"/>
                <a:ea typeface="Calibri" pitchFamily="34" charset="-122"/>
                <a:cs typeface="Calibri" pitchFamily="34" charset="-120"/>
              </a:rPr>
              <a:t>No guidance to consider curative mechanisms</a:t>
            </a:r>
            <a:endParaRPr lang="en-US" sz="1100" dirty="0"/>
          </a:p>
          <a:p>
            <a:pPr marL="342900" indent="-342900">
              <a:spcAft>
                <a:spcPts val="400"/>
              </a:spcAft>
              <a:buSzPct val="100000"/>
              <a:buChar char="•"/>
            </a:pPr>
            <a:r>
              <a:rPr lang="en-US" sz="1100" dirty="0">
                <a:solidFill>
                  <a:srgbClr val="222222"/>
                </a:solidFill>
                <a:latin typeface="Calibri" pitchFamily="34" charset="0"/>
                <a:ea typeface="Calibri" pitchFamily="34" charset="-122"/>
                <a:cs typeface="Calibri" pitchFamily="34" charset="-120"/>
              </a:rPr>
              <a:t>Experienced as traumatic by asylum seekers (Arbel, 2025)</a:t>
            </a:r>
            <a:endParaRPr lang="en-US" sz="1100" dirty="0"/>
          </a:p>
          <a:p>
            <a:pPr marL="342900" indent="-342900">
              <a:spcAft>
                <a:spcPts val="400"/>
              </a:spcAft>
              <a:buSzPct val="100000"/>
              <a:buChar char="•"/>
            </a:pPr>
            <a:r>
              <a:rPr lang="en-US" sz="1100" dirty="0">
                <a:solidFill>
                  <a:srgbClr val="222222"/>
                </a:solidFill>
                <a:latin typeface="Calibri" pitchFamily="34" charset="0"/>
                <a:ea typeface="Calibri" pitchFamily="34" charset="-122"/>
                <a:cs typeface="Calibri" pitchFamily="34" charset="-120"/>
              </a:rPr>
              <a:t>Acute vulnerability, limited language/legal knowledge, limited means</a:t>
            </a:r>
            <a:endParaRPr lang="en-US" sz="1100" dirty="0"/>
          </a:p>
        </p:txBody>
      </p:sp>
      <p:sp>
        <p:nvSpPr>
          <p:cNvPr id="14" name="Text 12"/>
          <p:cNvSpPr/>
          <p:nvPr/>
        </p:nvSpPr>
        <p:spPr>
          <a:xfrm>
            <a:off x="731520" y="4160520"/>
            <a:ext cx="7680960" cy="457200"/>
          </a:xfrm>
          <a:prstGeom prst="rect">
            <a:avLst/>
          </a:prstGeom>
          <a:noFill/>
          <a:ln/>
        </p:spPr>
        <p:txBody>
          <a:bodyPr wrap="square" lIns="0" tIns="0" rIns="0" bIns="0" rtlCol="0" anchor="ctr"/>
          <a:lstStyle/>
          <a:p>
            <a:pPr marL="0" indent="0">
              <a:buNone/>
            </a:pPr>
            <a:r>
              <a:rPr lang="en-US" sz="1200" i="1" dirty="0">
                <a:solidFill>
                  <a:srgbClr val="5A5A5A"/>
                </a:solidFill>
                <a:latin typeface="Calibri" pitchFamily="34" charset="0"/>
                <a:ea typeface="Calibri" pitchFamily="34" charset="-122"/>
                <a:cs typeface="Calibri" pitchFamily="34" charset="-120"/>
              </a:rPr>
              <a:t>Stated goal: "responsibility sharing" — actual objective: restrict access to Canadian refugee determination system</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5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0392B"/>
          </a:solidFill>
          <a:ln/>
        </p:spPr>
        <p:txBody>
          <a:bodyPr/>
          <a:lstStyle/>
          <a:p>
            <a:endParaRPr lang="fr-CA"/>
          </a:p>
        </p:txBody>
      </p:sp>
      <p:sp>
        <p:nvSpPr>
          <p:cNvPr id="3" name="Text 1"/>
          <p:cNvSpPr/>
          <p:nvPr/>
        </p:nvSpPr>
        <p:spPr>
          <a:xfrm>
            <a:off x="731520" y="274320"/>
            <a:ext cx="7680960" cy="548640"/>
          </a:xfrm>
          <a:prstGeom prst="rect">
            <a:avLst/>
          </a:prstGeom>
          <a:noFill/>
          <a:ln/>
        </p:spPr>
        <p:txBody>
          <a:bodyPr wrap="square" lIns="0" tIns="0" rIns="0" bIns="0" rtlCol="0" anchor="ctr"/>
          <a:lstStyle/>
          <a:p>
            <a:pPr marL="0" indent="0">
              <a:buNone/>
            </a:pPr>
            <a:r>
              <a:rPr lang="en-US" sz="2800" b="1" dirty="0">
                <a:solidFill>
                  <a:srgbClr val="1E2741"/>
                </a:solidFill>
                <a:latin typeface="Georgia" pitchFamily="34" charset="0"/>
                <a:ea typeface="Georgia" pitchFamily="34" charset="-122"/>
                <a:cs typeface="Georgia" pitchFamily="34" charset="-120"/>
              </a:rPr>
              <a:t>From Roxham Road to Total Closure</a:t>
            </a:r>
            <a:endParaRPr lang="en-US" sz="2800" dirty="0"/>
          </a:p>
        </p:txBody>
      </p:sp>
      <p:sp>
        <p:nvSpPr>
          <p:cNvPr id="4" name="Shape 2"/>
          <p:cNvSpPr/>
          <p:nvPr/>
        </p:nvSpPr>
        <p:spPr>
          <a:xfrm>
            <a:off x="731520" y="1005840"/>
            <a:ext cx="2468880" cy="25603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5" name="Shape 3"/>
          <p:cNvSpPr/>
          <p:nvPr/>
        </p:nvSpPr>
        <p:spPr>
          <a:xfrm>
            <a:off x="731520" y="1005840"/>
            <a:ext cx="2468880" cy="365760"/>
          </a:xfrm>
          <a:prstGeom prst="rect">
            <a:avLst/>
          </a:prstGeom>
          <a:solidFill>
            <a:srgbClr val="1E2741"/>
          </a:solidFill>
          <a:ln/>
        </p:spPr>
        <p:txBody>
          <a:bodyPr/>
          <a:lstStyle/>
          <a:p>
            <a:endParaRPr lang="fr-CA"/>
          </a:p>
        </p:txBody>
      </p:sp>
      <p:sp>
        <p:nvSpPr>
          <p:cNvPr id="6" name="Text 4"/>
          <p:cNvSpPr/>
          <p:nvPr/>
        </p:nvSpPr>
        <p:spPr>
          <a:xfrm>
            <a:off x="731520" y="1005840"/>
            <a:ext cx="2468880" cy="36576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2004–2023: Original STCA</a:t>
            </a:r>
            <a:endParaRPr lang="en-US" sz="1100" dirty="0"/>
          </a:p>
        </p:txBody>
      </p:sp>
      <p:sp>
        <p:nvSpPr>
          <p:cNvPr id="7" name="Text 5"/>
          <p:cNvSpPr/>
          <p:nvPr/>
        </p:nvSpPr>
        <p:spPr>
          <a:xfrm>
            <a:off x="914400" y="1463040"/>
            <a:ext cx="2103120" cy="2011680"/>
          </a:xfrm>
          <a:prstGeom prst="rect">
            <a:avLst/>
          </a:prstGeom>
          <a:noFill/>
          <a:ln/>
        </p:spPr>
        <p:txBody>
          <a:bodyPr wrap="square" lIns="0" tIns="0" rIns="0" bIns="0" rtlCol="0" anchor="ctr"/>
          <a:lstStyle/>
          <a:p>
            <a:pPr marL="0" indent="0">
              <a:buNone/>
            </a:pPr>
            <a:r>
              <a:rPr lang="en-US" sz="1100" dirty="0">
                <a:solidFill>
                  <a:srgbClr val="222222"/>
                </a:solidFill>
                <a:latin typeface="Calibri" pitchFamily="34" charset="0"/>
                <a:ea typeface="Calibri" pitchFamily="34" charset="-122"/>
                <a:cs typeface="Calibri" pitchFamily="34" charset="-120"/>
              </a:rPr>
              <a:t>Applied only at official ports of entry</a:t>
            </a:r>
          </a:p>
          <a:p>
            <a:pPr marL="0" indent="0">
              <a:buNone/>
            </a:pPr>
            <a:r>
              <a:rPr lang="en-US" sz="1100" dirty="0">
                <a:solidFill>
                  <a:srgbClr val="222222"/>
                </a:solidFill>
                <a:latin typeface="Calibri" pitchFamily="34" charset="0"/>
                <a:ea typeface="Calibri" pitchFamily="34" charset="-122"/>
                <a:cs typeface="Calibri" pitchFamily="34" charset="-120"/>
              </a:rPr>
              <a:t>The 14-day rule</a:t>
            </a:r>
            <a:endParaRPr lang="en-US" sz="1100" dirty="0"/>
          </a:p>
          <a:p>
            <a:pPr marL="0" indent="0">
              <a:buNone/>
            </a:pPr>
            <a:endParaRPr lang="en-US" sz="1100" dirty="0"/>
          </a:p>
          <a:p>
            <a:pPr marL="0" indent="0">
              <a:buNone/>
            </a:pPr>
            <a:r>
              <a:rPr lang="en-US" sz="1100" b="1" dirty="0">
                <a:solidFill>
                  <a:srgbClr val="222222"/>
                </a:solidFill>
                <a:latin typeface="Calibri" pitchFamily="34" charset="0"/>
                <a:ea typeface="Calibri" pitchFamily="34" charset="-122"/>
                <a:cs typeface="Calibri" pitchFamily="34" charset="-120"/>
              </a:rPr>
              <a:t>'Roxham Road loophole'</a:t>
            </a:r>
            <a:endParaRPr lang="en-US" sz="1100" dirty="0"/>
          </a:p>
          <a:p>
            <a:pPr marL="0" indent="0">
              <a:buNone/>
            </a:pPr>
            <a:endParaRPr lang="en-US" sz="1100" dirty="0"/>
          </a:p>
          <a:p>
            <a:pPr marL="0" indent="0">
              <a:buNone/>
            </a:pPr>
            <a:r>
              <a:rPr lang="en-US" sz="1100" dirty="0">
                <a:solidFill>
                  <a:srgbClr val="222222"/>
                </a:solidFill>
                <a:latin typeface="Calibri" pitchFamily="34" charset="0"/>
                <a:ea typeface="Calibri" pitchFamily="34" charset="-122"/>
                <a:cs typeface="Calibri" pitchFamily="34" charset="-120"/>
              </a:rPr>
              <a:t>~20,000 irregular crossings/year (2017–19)</a:t>
            </a:r>
            <a:endParaRPr lang="en-US" sz="1100" dirty="0"/>
          </a:p>
          <a:p>
            <a:pPr marL="0" indent="0">
              <a:buNone/>
            </a:pPr>
            <a:r>
              <a:rPr lang="en-US" sz="1100" dirty="0">
                <a:solidFill>
                  <a:srgbClr val="222222"/>
                </a:solidFill>
                <a:latin typeface="Calibri" pitchFamily="34" charset="0"/>
                <a:ea typeface="Calibri" pitchFamily="34" charset="-122"/>
                <a:cs typeface="Calibri" pitchFamily="34" charset="-120"/>
              </a:rPr>
              <a:t>~40,000 in 2022</a:t>
            </a:r>
            <a:endParaRPr lang="en-US" sz="1100" dirty="0"/>
          </a:p>
        </p:txBody>
      </p:sp>
      <p:sp>
        <p:nvSpPr>
          <p:cNvPr id="8" name="Shape 6"/>
          <p:cNvSpPr/>
          <p:nvPr/>
        </p:nvSpPr>
        <p:spPr>
          <a:xfrm>
            <a:off x="3383280" y="1005840"/>
            <a:ext cx="2468880" cy="25603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9" name="Shape 7"/>
          <p:cNvSpPr/>
          <p:nvPr/>
        </p:nvSpPr>
        <p:spPr>
          <a:xfrm>
            <a:off x="3383280" y="1005840"/>
            <a:ext cx="2468880" cy="365760"/>
          </a:xfrm>
          <a:prstGeom prst="rect">
            <a:avLst/>
          </a:prstGeom>
          <a:solidFill>
            <a:srgbClr val="C0392B"/>
          </a:solidFill>
          <a:ln/>
        </p:spPr>
        <p:txBody>
          <a:bodyPr/>
          <a:lstStyle/>
          <a:p>
            <a:endParaRPr lang="fr-CA"/>
          </a:p>
        </p:txBody>
      </p:sp>
      <p:sp>
        <p:nvSpPr>
          <p:cNvPr id="10" name="Text 8"/>
          <p:cNvSpPr/>
          <p:nvPr/>
        </p:nvSpPr>
        <p:spPr>
          <a:xfrm>
            <a:off x="3383280" y="1005840"/>
            <a:ext cx="2468880" cy="36576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March 2023: Expansion</a:t>
            </a:r>
            <a:endParaRPr lang="en-US" sz="1100" dirty="0"/>
          </a:p>
        </p:txBody>
      </p:sp>
      <p:sp>
        <p:nvSpPr>
          <p:cNvPr id="11" name="Text 9"/>
          <p:cNvSpPr/>
          <p:nvPr/>
        </p:nvSpPr>
        <p:spPr>
          <a:xfrm>
            <a:off x="3519467" y="1417320"/>
            <a:ext cx="2103120" cy="2011680"/>
          </a:xfrm>
          <a:prstGeom prst="rect">
            <a:avLst/>
          </a:prstGeom>
          <a:noFill/>
          <a:ln/>
        </p:spPr>
        <p:txBody>
          <a:bodyPr wrap="square" lIns="0" tIns="0" rIns="0" bIns="0" rtlCol="0" anchor="ctr"/>
          <a:lstStyle/>
          <a:p>
            <a:pPr marL="0" indent="0">
              <a:buNone/>
            </a:pPr>
            <a:r>
              <a:rPr lang="en-US" sz="1100" b="1" dirty="0">
                <a:solidFill>
                  <a:srgbClr val="222222"/>
                </a:solidFill>
                <a:latin typeface="Calibri" pitchFamily="34" charset="0"/>
                <a:ea typeface="Calibri" pitchFamily="34" charset="-122"/>
                <a:cs typeface="Calibri" pitchFamily="34" charset="-120"/>
              </a:rPr>
              <a:t>Extended to entire land border (you have to claim within 14 days)</a:t>
            </a:r>
            <a:endParaRPr lang="en-US" sz="1100" dirty="0"/>
          </a:p>
          <a:p>
            <a:pPr marL="0" indent="0">
              <a:buNone/>
            </a:pPr>
            <a:endParaRPr lang="en-US" sz="1100" dirty="0"/>
          </a:p>
          <a:p>
            <a:pPr marL="0" indent="0">
              <a:buNone/>
            </a:pPr>
            <a:r>
              <a:rPr lang="en-US" sz="1000" dirty="0">
                <a:solidFill>
                  <a:srgbClr val="222222"/>
                </a:solidFill>
                <a:latin typeface="Calibri" pitchFamily="34" charset="0"/>
                <a:ea typeface="Calibri" pitchFamily="34" charset="-122"/>
                <a:cs typeface="Calibri" pitchFamily="34" charset="-120"/>
              </a:rPr>
              <a:t>Roxham Road shut down (4,000 → 30)</a:t>
            </a:r>
            <a:endParaRPr lang="en-US" sz="1000" dirty="0"/>
          </a:p>
          <a:p>
            <a:pPr marL="0" indent="0">
              <a:buNone/>
            </a:pPr>
            <a:endParaRPr lang="en-US" sz="1000" dirty="0"/>
          </a:p>
          <a:p>
            <a:pPr marL="0" indent="0">
              <a:buNone/>
            </a:pPr>
            <a:r>
              <a:rPr lang="en-US" sz="1000" dirty="0">
                <a:solidFill>
                  <a:srgbClr val="222222"/>
                </a:solidFill>
                <a:latin typeface="Calibri" pitchFamily="34" charset="0"/>
                <a:ea typeface="Calibri" pitchFamily="34" charset="-122"/>
                <a:cs typeface="Calibri" pitchFamily="34" charset="-120"/>
              </a:rPr>
              <a:t>15,000 migrants 'compensation' (CCR: downgrading — TFW ≠ humanitarian)</a:t>
            </a:r>
            <a:endParaRPr lang="en-US" sz="1000" dirty="0"/>
          </a:p>
          <a:p>
            <a:pPr marL="0" indent="0">
              <a:buNone/>
            </a:pPr>
            <a:endParaRPr lang="en-US" sz="1000" dirty="0"/>
          </a:p>
          <a:p>
            <a:pPr marL="0" indent="0">
              <a:buNone/>
            </a:pPr>
            <a:r>
              <a:rPr lang="en-US" sz="1000" dirty="0">
                <a:solidFill>
                  <a:srgbClr val="222222"/>
                </a:solidFill>
                <a:latin typeface="Calibri" pitchFamily="34" charset="0"/>
                <a:ea typeface="Calibri" pitchFamily="34" charset="-122"/>
                <a:cs typeface="Calibri" pitchFamily="34" charset="-120"/>
              </a:rPr>
              <a:t>Adaptation: airports, inland claims (×3)</a:t>
            </a:r>
            <a:endParaRPr lang="en-US" sz="1000" dirty="0"/>
          </a:p>
          <a:p>
            <a:pPr marL="0" indent="0">
              <a:buNone/>
            </a:pPr>
            <a:r>
              <a:rPr lang="en-US" sz="1000" dirty="0">
                <a:solidFill>
                  <a:srgbClr val="222222"/>
                </a:solidFill>
                <a:latin typeface="Calibri" pitchFamily="34" charset="0"/>
                <a:ea typeface="Calibri" pitchFamily="34" charset="-122"/>
                <a:cs typeface="Calibri" pitchFamily="34" charset="-120"/>
              </a:rPr>
              <a:t>More dangerous crossings (drownings)</a:t>
            </a:r>
            <a:endParaRPr lang="en-US" sz="1000" dirty="0"/>
          </a:p>
        </p:txBody>
      </p:sp>
      <p:sp>
        <p:nvSpPr>
          <p:cNvPr id="12" name="Shape 10"/>
          <p:cNvSpPr/>
          <p:nvPr/>
        </p:nvSpPr>
        <p:spPr>
          <a:xfrm>
            <a:off x="6035040" y="1005840"/>
            <a:ext cx="2468880" cy="25603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CA"/>
          </a:p>
        </p:txBody>
      </p:sp>
      <p:sp>
        <p:nvSpPr>
          <p:cNvPr id="13" name="Shape 11"/>
          <p:cNvSpPr/>
          <p:nvPr/>
        </p:nvSpPr>
        <p:spPr>
          <a:xfrm>
            <a:off x="6035040" y="1005840"/>
            <a:ext cx="2468880" cy="365760"/>
          </a:xfrm>
          <a:prstGeom prst="rect">
            <a:avLst/>
          </a:prstGeom>
          <a:solidFill>
            <a:srgbClr val="1E2741"/>
          </a:solidFill>
          <a:ln/>
        </p:spPr>
        <p:txBody>
          <a:bodyPr/>
          <a:lstStyle/>
          <a:p>
            <a:endParaRPr lang="fr-CA"/>
          </a:p>
        </p:txBody>
      </p:sp>
      <p:sp>
        <p:nvSpPr>
          <p:cNvPr id="14" name="Text 12"/>
          <p:cNvSpPr/>
          <p:nvPr/>
        </p:nvSpPr>
        <p:spPr>
          <a:xfrm>
            <a:off x="6035040" y="1005840"/>
            <a:ext cx="2468880" cy="36576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2025–26: Bill C-12</a:t>
            </a:r>
            <a:endParaRPr lang="en-US" sz="1100" dirty="0"/>
          </a:p>
        </p:txBody>
      </p:sp>
      <p:sp>
        <p:nvSpPr>
          <p:cNvPr id="15" name="Text 13"/>
          <p:cNvSpPr/>
          <p:nvPr/>
        </p:nvSpPr>
        <p:spPr>
          <a:xfrm>
            <a:off x="6217920" y="1463040"/>
            <a:ext cx="2103120" cy="2011680"/>
          </a:xfrm>
          <a:prstGeom prst="rect">
            <a:avLst/>
          </a:prstGeom>
          <a:noFill/>
          <a:ln/>
        </p:spPr>
        <p:txBody>
          <a:bodyPr wrap="square" lIns="0" tIns="0" rIns="0" bIns="0" rtlCol="0" anchor="ctr"/>
          <a:lstStyle/>
          <a:p>
            <a:pPr marL="0" indent="0">
              <a:buNone/>
            </a:pPr>
            <a:r>
              <a:rPr lang="en-US" sz="1100" b="1" dirty="0">
                <a:solidFill>
                  <a:srgbClr val="222222"/>
                </a:solidFill>
                <a:latin typeface="Calibri" pitchFamily="34" charset="0"/>
                <a:ea typeface="Calibri" pitchFamily="34" charset="-122"/>
                <a:cs typeface="Calibri" pitchFamily="34" charset="-120"/>
              </a:rPr>
              <a:t>14-day bar for irregular crossers</a:t>
            </a:r>
            <a:endParaRPr lang="en-US" sz="1100" dirty="0"/>
          </a:p>
          <a:p>
            <a:pPr marL="0" indent="0">
              <a:buNone/>
            </a:pPr>
            <a:endParaRPr lang="en-US" sz="1100" dirty="0"/>
          </a:p>
          <a:p>
            <a:pPr marL="0" indent="0">
              <a:buNone/>
            </a:pPr>
            <a:r>
              <a:rPr lang="en-US" sz="1100" dirty="0">
                <a:solidFill>
                  <a:srgbClr val="222222"/>
                </a:solidFill>
                <a:latin typeface="Calibri" pitchFamily="34" charset="0"/>
                <a:ea typeface="Calibri" pitchFamily="34" charset="-122"/>
                <a:cs typeface="Calibri" pitchFamily="34" charset="-120"/>
              </a:rPr>
              <a:t>Combined with expanded STCA:</a:t>
            </a:r>
            <a:endParaRPr lang="en-US" sz="1100" dirty="0"/>
          </a:p>
          <a:p>
            <a:pPr marL="0" indent="0">
              <a:buNone/>
            </a:pPr>
            <a:endParaRPr lang="en-US" sz="1100" dirty="0"/>
          </a:p>
          <a:p>
            <a:pPr marL="0" indent="0">
              <a:buNone/>
            </a:pPr>
            <a:r>
              <a:rPr lang="en-US" sz="1100" dirty="0">
                <a:solidFill>
                  <a:srgbClr val="222222"/>
                </a:solidFill>
                <a:latin typeface="Calibri" pitchFamily="34" charset="0"/>
                <a:ea typeface="Calibri" pitchFamily="34" charset="-122"/>
                <a:cs typeface="Calibri" pitchFamily="34" charset="-120"/>
              </a:rPr>
              <a:t>Claim at port of entry → ineligible (STCA)</a:t>
            </a:r>
            <a:endParaRPr lang="en-US" sz="1100" dirty="0"/>
          </a:p>
          <a:p>
            <a:pPr marL="0" indent="0">
              <a:buNone/>
            </a:pPr>
            <a:r>
              <a:rPr lang="en-US" sz="1100" dirty="0">
                <a:solidFill>
                  <a:srgbClr val="222222"/>
                </a:solidFill>
                <a:latin typeface="Calibri" pitchFamily="34" charset="0"/>
                <a:ea typeface="Calibri" pitchFamily="34" charset="-122"/>
                <a:cs typeface="Calibri" pitchFamily="34" charset="-120"/>
              </a:rPr>
              <a:t>Claim &lt; 14 days → ineligible (STCA)</a:t>
            </a:r>
            <a:endParaRPr lang="en-US" sz="1100" dirty="0"/>
          </a:p>
          <a:p>
            <a:pPr marL="0" indent="0">
              <a:buNone/>
            </a:pPr>
            <a:r>
              <a:rPr lang="en-US" sz="1100" dirty="0">
                <a:solidFill>
                  <a:srgbClr val="222222"/>
                </a:solidFill>
                <a:latin typeface="Calibri" pitchFamily="34" charset="0"/>
                <a:ea typeface="Calibri" pitchFamily="34" charset="-122"/>
                <a:cs typeface="Calibri" pitchFamily="34" charset="-120"/>
              </a:rPr>
              <a:t>Claim ≥ 14 days → ineligible (C-12)</a:t>
            </a:r>
            <a:endParaRPr lang="en-US" sz="1100" dirty="0"/>
          </a:p>
        </p:txBody>
      </p:sp>
      <p:sp>
        <p:nvSpPr>
          <p:cNvPr id="16" name="Shape 14"/>
          <p:cNvSpPr/>
          <p:nvPr/>
        </p:nvSpPr>
        <p:spPr>
          <a:xfrm>
            <a:off x="731520" y="3840480"/>
            <a:ext cx="7680960" cy="640080"/>
          </a:xfrm>
          <a:prstGeom prst="rect">
            <a:avLst/>
          </a:prstGeom>
          <a:solidFill>
            <a:srgbClr val="1E2741"/>
          </a:solidFill>
          <a:ln/>
        </p:spPr>
        <p:txBody>
          <a:bodyPr/>
          <a:lstStyle/>
          <a:p>
            <a:endParaRPr lang="fr-CA"/>
          </a:p>
        </p:txBody>
      </p:sp>
      <p:sp>
        <p:nvSpPr>
          <p:cNvPr id="17" name="Text 15"/>
          <p:cNvSpPr/>
          <p:nvPr/>
        </p:nvSpPr>
        <p:spPr>
          <a:xfrm>
            <a:off x="1005840" y="3886200"/>
            <a:ext cx="7223760" cy="54864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Result: access to the IRB is effectively closed for all irregular border crossers from the U.S., regardless of when they claim.</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0392B"/>
          </a:solidFill>
          <a:ln/>
        </p:spPr>
        <p:txBody>
          <a:bodyPr/>
          <a:lstStyle/>
          <a:p>
            <a:endParaRPr lang="fr-CA"/>
          </a:p>
        </p:txBody>
      </p:sp>
      <p:sp>
        <p:nvSpPr>
          <p:cNvPr id="3" name="Text 1"/>
          <p:cNvSpPr/>
          <p:nvPr/>
        </p:nvSpPr>
        <p:spPr>
          <a:xfrm>
            <a:off x="457200" y="137160"/>
            <a:ext cx="8229600" cy="457200"/>
          </a:xfrm>
          <a:prstGeom prst="rect">
            <a:avLst/>
          </a:prstGeom>
          <a:noFill/>
          <a:ln/>
        </p:spPr>
        <p:txBody>
          <a:bodyPr wrap="square" lIns="0" tIns="0" rIns="0" bIns="0" rtlCol="0" anchor="ctr"/>
          <a:lstStyle/>
          <a:p>
            <a:pPr marL="0" indent="0">
              <a:buNone/>
            </a:pPr>
            <a:r>
              <a:rPr lang="en-US" sz="2600" b="1" dirty="0">
                <a:solidFill>
                  <a:srgbClr val="1B2541"/>
                </a:solidFill>
                <a:latin typeface="Georgia" pitchFamily="34" charset="0"/>
                <a:ea typeface="Georgia" pitchFamily="34" charset="-122"/>
                <a:cs typeface="Georgia" pitchFamily="34" charset="-120"/>
              </a:rPr>
              <a:t>Constitutional Challenges and Critique</a:t>
            </a:r>
            <a:endParaRPr lang="en-US" sz="2600" dirty="0"/>
          </a:p>
        </p:txBody>
      </p:sp>
      <p:sp>
        <p:nvSpPr>
          <p:cNvPr id="4" name="Shape 2"/>
          <p:cNvSpPr/>
          <p:nvPr/>
        </p:nvSpPr>
        <p:spPr>
          <a:xfrm>
            <a:off x="457200" y="731520"/>
            <a:ext cx="8229600" cy="1188720"/>
          </a:xfrm>
          <a:prstGeom prst="rect">
            <a:avLst/>
          </a:prstGeom>
          <a:solidFill>
            <a:srgbClr val="FFFFFF"/>
          </a:solidFill>
          <a:ln/>
          <a:effectLst>
            <a:outerShdw blurRad="50800" dist="12700" dir="8100000" algn="bl" rotWithShape="0">
              <a:srgbClr val="000000">
                <a:alpha val="8000"/>
              </a:srgbClr>
            </a:outerShdw>
          </a:effectLst>
        </p:spPr>
        <p:txBody>
          <a:bodyPr/>
          <a:lstStyle/>
          <a:p>
            <a:endParaRPr lang="fr-CA"/>
          </a:p>
        </p:txBody>
      </p:sp>
      <p:sp>
        <p:nvSpPr>
          <p:cNvPr id="5" name="Shape 3"/>
          <p:cNvSpPr/>
          <p:nvPr/>
        </p:nvSpPr>
        <p:spPr>
          <a:xfrm>
            <a:off x="457200" y="731520"/>
            <a:ext cx="54864" cy="1188720"/>
          </a:xfrm>
          <a:prstGeom prst="rect">
            <a:avLst/>
          </a:prstGeom>
          <a:solidFill>
            <a:srgbClr val="27AE60"/>
          </a:solidFill>
          <a:ln/>
        </p:spPr>
        <p:txBody>
          <a:bodyPr/>
          <a:lstStyle/>
          <a:p>
            <a:endParaRPr lang="fr-CA"/>
          </a:p>
        </p:txBody>
      </p:sp>
      <p:sp>
        <p:nvSpPr>
          <p:cNvPr id="6" name="Text 4"/>
          <p:cNvSpPr/>
          <p:nvPr/>
        </p:nvSpPr>
        <p:spPr>
          <a:xfrm>
            <a:off x="685800" y="777240"/>
            <a:ext cx="7772400" cy="256032"/>
          </a:xfrm>
          <a:prstGeom prst="rect">
            <a:avLst/>
          </a:prstGeom>
          <a:noFill/>
          <a:ln/>
        </p:spPr>
        <p:txBody>
          <a:bodyPr wrap="square" lIns="0" tIns="0" rIns="0" bIns="0" rtlCol="0" anchor="ctr"/>
          <a:lstStyle/>
          <a:p>
            <a:pPr marL="0" indent="0">
              <a:buNone/>
            </a:pPr>
            <a:r>
              <a:rPr lang="en-US" sz="1300" b="1" dirty="0">
                <a:solidFill>
                  <a:srgbClr val="1B2541"/>
                </a:solidFill>
                <a:latin typeface="Georgia" pitchFamily="34" charset="0"/>
                <a:ea typeface="Georgia" pitchFamily="34" charset="-122"/>
                <a:cs typeface="Georgia" pitchFamily="34" charset="-120"/>
              </a:rPr>
              <a:t>First Litigation (2007–2008)</a:t>
            </a:r>
            <a:endParaRPr lang="en-US" sz="1300" dirty="0"/>
          </a:p>
        </p:txBody>
      </p:sp>
      <p:sp>
        <p:nvSpPr>
          <p:cNvPr id="7" name="Text 5"/>
          <p:cNvSpPr/>
          <p:nvPr/>
        </p:nvSpPr>
        <p:spPr>
          <a:xfrm>
            <a:off x="685800" y="1060704"/>
            <a:ext cx="7818120" cy="777240"/>
          </a:xfrm>
          <a:prstGeom prst="rect">
            <a:avLst/>
          </a:prstGeom>
          <a:noFill/>
          <a:ln/>
        </p:spPr>
        <p:txBody>
          <a:bodyPr wrap="square" lIns="0" tIns="0" rIns="0" bIns="0" rtlCol="0" anchor="ctr"/>
          <a:lstStyle/>
          <a:p>
            <a:pPr marL="0" indent="0">
              <a:lnSpc>
                <a:spcPct val="115000"/>
              </a:lnSpc>
              <a:buNone/>
            </a:pPr>
            <a:r>
              <a:rPr lang="en-US" sz="1000" dirty="0">
                <a:solidFill>
                  <a:srgbClr val="2D3748"/>
                </a:solidFill>
                <a:latin typeface="Calibri" pitchFamily="34" charset="0"/>
                <a:ea typeface="Calibri" pitchFamily="34" charset="-122"/>
                <a:cs typeface="Calibri" pitchFamily="34" charset="-120"/>
              </a:rPr>
              <a:t>Challenge brought by the CCR, Canadian Council of Churches, and Amnesty International, with pseudonymous claimant John Doe. The Federal Court declared the STCA unconstitutional (2007), but the Court of Appeal reversed (2008), holding John Doe had never presented at a Canadian port of entry — “no factual basis upon which to assess the alleged Charter breaches.” Dismissed on technical grounds, without meaningful evaluation of constitutionality — reflecting a mistaken understanding of admissibility interviews at the border.</a:t>
            </a:r>
            <a:endParaRPr lang="en-US" sz="1000" dirty="0"/>
          </a:p>
        </p:txBody>
      </p:sp>
      <p:sp>
        <p:nvSpPr>
          <p:cNvPr id="8" name="Shape 6"/>
          <p:cNvSpPr/>
          <p:nvPr/>
        </p:nvSpPr>
        <p:spPr>
          <a:xfrm>
            <a:off x="457200" y="2057400"/>
            <a:ext cx="8229600" cy="1508760"/>
          </a:xfrm>
          <a:prstGeom prst="rect">
            <a:avLst/>
          </a:prstGeom>
          <a:solidFill>
            <a:srgbClr val="FFFFFF"/>
          </a:solidFill>
          <a:ln/>
          <a:effectLst>
            <a:outerShdw blurRad="50800" dist="12700" dir="8100000" algn="bl" rotWithShape="0">
              <a:srgbClr val="000000">
                <a:alpha val="8000"/>
              </a:srgbClr>
            </a:outerShdw>
          </a:effectLst>
        </p:spPr>
        <p:txBody>
          <a:bodyPr/>
          <a:lstStyle/>
          <a:p>
            <a:endParaRPr lang="fr-CA"/>
          </a:p>
        </p:txBody>
      </p:sp>
      <p:sp>
        <p:nvSpPr>
          <p:cNvPr id="9" name="Shape 7"/>
          <p:cNvSpPr/>
          <p:nvPr/>
        </p:nvSpPr>
        <p:spPr>
          <a:xfrm>
            <a:off x="457200" y="2057400"/>
            <a:ext cx="54864" cy="1508760"/>
          </a:xfrm>
          <a:prstGeom prst="rect">
            <a:avLst/>
          </a:prstGeom>
          <a:solidFill>
            <a:srgbClr val="C0392B"/>
          </a:solidFill>
          <a:ln/>
        </p:spPr>
        <p:txBody>
          <a:bodyPr/>
          <a:lstStyle/>
          <a:p>
            <a:endParaRPr lang="fr-CA"/>
          </a:p>
        </p:txBody>
      </p:sp>
      <p:sp>
        <p:nvSpPr>
          <p:cNvPr id="10" name="Text 8"/>
          <p:cNvSpPr/>
          <p:nvPr/>
        </p:nvSpPr>
        <p:spPr>
          <a:xfrm>
            <a:off x="685800" y="2103120"/>
            <a:ext cx="7772400" cy="256032"/>
          </a:xfrm>
          <a:prstGeom prst="rect">
            <a:avLst/>
          </a:prstGeom>
          <a:noFill/>
          <a:ln/>
        </p:spPr>
        <p:txBody>
          <a:bodyPr wrap="square" lIns="0" tIns="0" rIns="0" bIns="0" rtlCol="0" anchor="ctr"/>
          <a:lstStyle/>
          <a:p>
            <a:pPr marL="0" indent="0">
              <a:buNone/>
            </a:pPr>
            <a:r>
              <a:rPr lang="en-US" sz="1300" b="1" dirty="0">
                <a:solidFill>
                  <a:srgbClr val="1B2541"/>
                </a:solidFill>
                <a:latin typeface="Georgia" pitchFamily="34" charset="0"/>
                <a:ea typeface="Georgia" pitchFamily="34" charset="-122"/>
                <a:cs typeface="Georgia" pitchFamily="34" charset="-120"/>
              </a:rPr>
              <a:t>Second Litigation (2017–2021)</a:t>
            </a:r>
            <a:endParaRPr lang="en-US" sz="1300" dirty="0"/>
          </a:p>
        </p:txBody>
      </p:sp>
      <p:sp>
        <p:nvSpPr>
          <p:cNvPr id="11" name="Text 9"/>
          <p:cNvSpPr/>
          <p:nvPr/>
        </p:nvSpPr>
        <p:spPr>
          <a:xfrm>
            <a:off x="685800" y="2395728"/>
            <a:ext cx="7818120" cy="1078992"/>
          </a:xfrm>
          <a:prstGeom prst="rect">
            <a:avLst/>
          </a:prstGeom>
          <a:noFill/>
          <a:ln/>
        </p:spPr>
        <p:txBody>
          <a:bodyPr wrap="square" lIns="0" tIns="0" rIns="0" bIns="0" rtlCol="0" anchor="ctr"/>
          <a:lstStyle/>
          <a:p>
            <a:pPr marL="0" indent="0">
              <a:lnSpc>
                <a:spcPct val="115000"/>
              </a:lnSpc>
              <a:buNone/>
            </a:pPr>
            <a:r>
              <a:rPr lang="en-US" sz="1000" dirty="0">
                <a:solidFill>
                  <a:srgbClr val="2D3748"/>
                </a:solidFill>
                <a:latin typeface="Calibri" pitchFamily="34" charset="0"/>
                <a:ea typeface="Calibri" pitchFamily="34" charset="-122"/>
                <a:cs typeface="Calibri" pitchFamily="34" charset="-120"/>
              </a:rPr>
              <a:t>Same organisations, joined by three asylum seekers (El Salvador, Syria, Ethiopia) who had each presented at a port of entry, undergone eligibility interviews, and been deemed ineligible. All three detained in the USA under gruelling conditions. Vastly expanded evidentiary record (10 anonymous asylum seekers + experts).</a:t>
            </a:r>
            <a:endParaRPr lang="en-US" sz="1000" dirty="0"/>
          </a:p>
          <a:p>
            <a:pPr marL="0" indent="0">
              <a:lnSpc>
                <a:spcPct val="115000"/>
              </a:lnSpc>
              <a:buNone/>
            </a:pPr>
            <a:endParaRPr lang="en-US" sz="1000" dirty="0"/>
          </a:p>
          <a:p>
            <a:pPr marL="0" indent="0">
              <a:lnSpc>
                <a:spcPct val="115000"/>
              </a:lnSpc>
              <a:buNone/>
            </a:pPr>
            <a:r>
              <a:rPr lang="en-US" sz="1000" dirty="0">
                <a:solidFill>
                  <a:srgbClr val="2D3748"/>
                </a:solidFill>
                <a:latin typeface="Calibri" pitchFamily="34" charset="0"/>
                <a:ea typeface="Calibri" pitchFamily="34" charset="-122"/>
                <a:cs typeface="Calibri" pitchFamily="34" charset="-120"/>
              </a:rPr>
              <a:t>Federal Court (2020 FC 770): STCA again declared unconstitutional — focused on US detention regime and refoulement risk; alternative remedies ‘illusory’ and ‘out of reach.’</a:t>
            </a:r>
            <a:endParaRPr lang="en-US" sz="1000" dirty="0"/>
          </a:p>
          <a:p>
            <a:pPr marL="0" indent="0">
              <a:lnSpc>
                <a:spcPct val="115000"/>
              </a:lnSpc>
              <a:buNone/>
            </a:pPr>
            <a:r>
              <a:rPr lang="en-US" sz="1000" dirty="0">
                <a:solidFill>
                  <a:srgbClr val="2D3748"/>
                </a:solidFill>
                <a:latin typeface="Calibri" pitchFamily="34" charset="0"/>
                <a:ea typeface="Calibri" pitchFamily="34" charset="-122"/>
                <a:cs typeface="Calibri" pitchFamily="34" charset="-120"/>
              </a:rPr>
              <a:t>Court of Appeal (2021): Reversed again on technical grounds — record ‘incomplete,’ ‘hobbled,’ ‘too thin’ — no meaningful constitutional analysis.</a:t>
            </a:r>
            <a:endParaRPr lang="en-US" sz="1000" dirty="0"/>
          </a:p>
        </p:txBody>
      </p:sp>
      <p:sp>
        <p:nvSpPr>
          <p:cNvPr id="12" name="Shape 10"/>
          <p:cNvSpPr/>
          <p:nvPr/>
        </p:nvSpPr>
        <p:spPr>
          <a:xfrm>
            <a:off x="457200" y="3703320"/>
            <a:ext cx="8229600" cy="1280160"/>
          </a:xfrm>
          <a:prstGeom prst="rect">
            <a:avLst/>
          </a:prstGeom>
          <a:solidFill>
            <a:srgbClr val="FFFFFF"/>
          </a:solidFill>
          <a:ln/>
          <a:effectLst>
            <a:outerShdw blurRad="50800" dist="12700" dir="8100000" algn="bl" rotWithShape="0">
              <a:srgbClr val="000000">
                <a:alpha val="8000"/>
              </a:srgbClr>
            </a:outerShdw>
          </a:effectLst>
        </p:spPr>
        <p:txBody>
          <a:bodyPr/>
          <a:lstStyle/>
          <a:p>
            <a:endParaRPr lang="fr-CA"/>
          </a:p>
        </p:txBody>
      </p:sp>
      <p:sp>
        <p:nvSpPr>
          <p:cNvPr id="13" name="Shape 11"/>
          <p:cNvSpPr/>
          <p:nvPr/>
        </p:nvSpPr>
        <p:spPr>
          <a:xfrm>
            <a:off x="457200" y="3703320"/>
            <a:ext cx="54864" cy="1280160"/>
          </a:xfrm>
          <a:prstGeom prst="rect">
            <a:avLst/>
          </a:prstGeom>
          <a:solidFill>
            <a:srgbClr val="1B2541"/>
          </a:solidFill>
          <a:ln/>
        </p:spPr>
        <p:txBody>
          <a:bodyPr/>
          <a:lstStyle/>
          <a:p>
            <a:endParaRPr lang="fr-CA"/>
          </a:p>
        </p:txBody>
      </p:sp>
      <p:sp>
        <p:nvSpPr>
          <p:cNvPr id="14" name="Text 12"/>
          <p:cNvSpPr/>
          <p:nvPr/>
        </p:nvSpPr>
        <p:spPr>
          <a:xfrm>
            <a:off x="685800" y="3749040"/>
            <a:ext cx="7772400" cy="256032"/>
          </a:xfrm>
          <a:prstGeom prst="rect">
            <a:avLst/>
          </a:prstGeom>
          <a:noFill/>
          <a:ln/>
        </p:spPr>
        <p:txBody>
          <a:bodyPr wrap="square" lIns="0" tIns="0" rIns="0" bIns="0" rtlCol="0" anchor="ctr"/>
          <a:lstStyle/>
          <a:p>
            <a:pPr marL="0" indent="0">
              <a:buNone/>
            </a:pPr>
            <a:r>
              <a:rPr lang="en-US" sz="1300" b="1" dirty="0">
                <a:solidFill>
                  <a:srgbClr val="1B2541"/>
                </a:solidFill>
                <a:latin typeface="Georgia" pitchFamily="34" charset="0"/>
                <a:ea typeface="Georgia" pitchFamily="34" charset="-122"/>
                <a:cs typeface="Georgia" pitchFamily="34" charset="-120"/>
              </a:rPr>
              <a:t>Supreme Court of Canada (2023 SCC 17)</a:t>
            </a:r>
            <a:endParaRPr lang="en-US" sz="1300" dirty="0"/>
          </a:p>
        </p:txBody>
      </p:sp>
      <p:sp>
        <p:nvSpPr>
          <p:cNvPr id="15" name="Text 13"/>
          <p:cNvSpPr/>
          <p:nvPr/>
        </p:nvSpPr>
        <p:spPr>
          <a:xfrm>
            <a:off x="685800" y="4041648"/>
            <a:ext cx="7818120" cy="850392"/>
          </a:xfrm>
          <a:prstGeom prst="rect">
            <a:avLst/>
          </a:prstGeom>
          <a:noFill/>
          <a:ln/>
        </p:spPr>
        <p:txBody>
          <a:bodyPr wrap="square" lIns="0" tIns="0" rIns="0" bIns="0" rtlCol="0" anchor="ctr"/>
          <a:lstStyle/>
          <a:p>
            <a:pPr marL="0" indent="0">
              <a:lnSpc>
                <a:spcPct val="115000"/>
              </a:lnSpc>
              <a:buNone/>
            </a:pPr>
            <a:r>
              <a:rPr lang="en-US" sz="1000" dirty="0">
                <a:solidFill>
                  <a:srgbClr val="2D3748"/>
                </a:solidFill>
                <a:latin typeface="Calibri" pitchFamily="34" charset="0"/>
                <a:ea typeface="Calibri" pitchFamily="34" charset="-122"/>
                <a:cs typeface="Calibri" pitchFamily="34" charset="-120"/>
              </a:rPr>
              <a:t>Confirmed challenge properly constituted; record ‘voluminous’ (contrast with CA). Found no breach of s. 7, but acknowledged: liberty and security interests engaged; causal link between Canada’s actions and harms upon return; STCA exposes returned claimants to risk of harm. Relied on ‘safety valves’ — curative mechanisms to limit risk. Declined to rule on s. 15 (equality) challenge → remanded to Federal Court (pending).</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212</TotalTime>
  <Words>2209</Words>
  <Application>Microsoft Office PowerPoint</Application>
  <PresentationFormat>Affichage à l'écran (16:9)</PresentationFormat>
  <Paragraphs>181</Paragraphs>
  <Slides>11</Slides>
  <Notes>10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11</vt:i4>
      </vt:variant>
    </vt:vector>
  </HeadingPairs>
  <TitlesOfParts>
    <vt:vector size="15" baseType="lpstr">
      <vt:lpstr>Arial</vt:lpstr>
      <vt:lpstr>Calibri</vt:lpstr>
      <vt:lpstr>Georgia</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Criminalization to Externalization</dc:title>
  <dc:subject>PptxGenJS Presentation</dc:subject>
  <dc:creator>Course 3</dc:creator>
  <cp:lastModifiedBy>Delphine Nakache</cp:lastModifiedBy>
  <cp:revision>3</cp:revision>
  <dcterms:created xsi:type="dcterms:W3CDTF">2026-03-02T22:02:12Z</dcterms:created>
  <dcterms:modified xsi:type="dcterms:W3CDTF">2026-03-03T15:30:04Z</dcterms:modified>
</cp:coreProperties>
</file>