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98" r:id="rId5"/>
    <p:sldId id="299" r:id="rId6"/>
    <p:sldId id="300" r:id="rId7"/>
    <p:sldId id="301" r:id="rId8"/>
    <p:sldId id="302" r:id="rId9"/>
    <p:sldId id="303" r:id="rId10"/>
    <p:sldId id="310" r:id="rId11"/>
    <p:sldId id="311" r:id="rId12"/>
    <p:sldId id="312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8E146-70F6-43DF-AB22-33C53262EC4D}" v="61" dt="2026-02-24T22:21:03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Nakache" userId="34dcdbf4-d6bb-473d-971a-913c55d2f158" providerId="ADAL" clId="{19F92206-FEB2-493E-A392-68E5A327FA76}"/>
    <pc:docChg chg="undo redo custSel addSld delSld modSld">
      <pc:chgData name="Delphine Nakache" userId="34dcdbf4-d6bb-473d-971a-913c55d2f158" providerId="ADAL" clId="{19F92206-FEB2-493E-A392-68E5A327FA76}" dt="2026-03-02T22:16:53.284" v="1471" actId="47"/>
      <pc:docMkLst>
        <pc:docMk/>
      </pc:docMkLst>
      <pc:sldChg chg="modSp mod">
        <pc:chgData name="Delphine Nakache" userId="34dcdbf4-d6bb-473d-971a-913c55d2f158" providerId="ADAL" clId="{19F92206-FEB2-493E-A392-68E5A327FA76}" dt="2026-02-24T21:30:25.408" v="1022" actId="255"/>
        <pc:sldMkLst>
          <pc:docMk/>
          <pc:sldMk cId="193143965" sldId="298"/>
        </pc:sldMkLst>
        <pc:spChg chg="mod">
          <ac:chgData name="Delphine Nakache" userId="34dcdbf4-d6bb-473d-971a-913c55d2f158" providerId="ADAL" clId="{19F92206-FEB2-493E-A392-68E5A327FA76}" dt="2026-02-24T21:29:02.720" v="1002" actId="20577"/>
          <ac:spMkLst>
            <pc:docMk/>
            <pc:sldMk cId="193143965" sldId="298"/>
            <ac:spMk id="2" creationId="{9AB2EA78-AEB3-469B-9025-3B17201A457B}"/>
          </ac:spMkLst>
        </pc:spChg>
        <pc:spChg chg="mod">
          <ac:chgData name="Delphine Nakache" userId="34dcdbf4-d6bb-473d-971a-913c55d2f158" providerId="ADAL" clId="{19F92206-FEB2-493E-A392-68E5A327FA76}" dt="2026-02-24T21:30:25.408" v="1022" actId="255"/>
          <ac:spMkLst>
            <pc:docMk/>
            <pc:sldMk cId="193143965" sldId="298"/>
            <ac:spMk id="3" creationId="{255E1F2F-E259-4EA8-9FFD-3A10AF541859}"/>
          </ac:spMkLst>
        </pc:spChg>
        <pc:picChg chg="mod">
          <ac:chgData name="Delphine Nakache" userId="34dcdbf4-d6bb-473d-971a-913c55d2f158" providerId="ADAL" clId="{19F92206-FEB2-493E-A392-68E5A327FA76}" dt="2026-02-24T21:30:03.843" v="1019" actId="1076"/>
          <ac:picMkLst>
            <pc:docMk/>
            <pc:sldMk cId="193143965" sldId="298"/>
            <ac:picMk id="4" creationId="{65810330-F0B5-43C9-BC34-094FFB5C0529}"/>
          </ac:picMkLst>
        </pc:picChg>
      </pc:sldChg>
      <pc:sldChg chg="modSp new mod">
        <pc:chgData name="Delphine Nakache" userId="34dcdbf4-d6bb-473d-971a-913c55d2f158" providerId="ADAL" clId="{19F92206-FEB2-493E-A392-68E5A327FA76}" dt="2026-03-02T22:16:02.668" v="1470" actId="20577"/>
        <pc:sldMkLst>
          <pc:docMk/>
          <pc:sldMk cId="608714003" sldId="299"/>
        </pc:sldMkLst>
        <pc:spChg chg="mod">
          <ac:chgData name="Delphine Nakache" userId="34dcdbf4-d6bb-473d-971a-913c55d2f158" providerId="ADAL" clId="{19F92206-FEB2-493E-A392-68E5A327FA76}" dt="2026-02-24T21:30:31.222" v="1029" actId="20577"/>
          <ac:spMkLst>
            <pc:docMk/>
            <pc:sldMk cId="608714003" sldId="299"/>
            <ac:spMk id="2" creationId="{AFBAC4A4-B1AA-CA19-9594-F6D60E8F2DB5}"/>
          </ac:spMkLst>
        </pc:spChg>
        <pc:spChg chg="mod">
          <ac:chgData name="Delphine Nakache" userId="34dcdbf4-d6bb-473d-971a-913c55d2f158" providerId="ADAL" clId="{19F92206-FEB2-493E-A392-68E5A327FA76}" dt="2026-03-02T22:16:02.668" v="1470" actId="20577"/>
          <ac:spMkLst>
            <pc:docMk/>
            <pc:sldMk cId="608714003" sldId="299"/>
            <ac:spMk id="3" creationId="{474F7093-677C-EE56-0981-745537D8B468}"/>
          </ac:spMkLst>
        </pc:spChg>
      </pc:sldChg>
      <pc:sldChg chg="addSp delSp modSp new mod">
        <pc:chgData name="Delphine Nakache" userId="34dcdbf4-d6bb-473d-971a-913c55d2f158" providerId="ADAL" clId="{19F92206-FEB2-493E-A392-68E5A327FA76}" dt="2026-02-24T21:38:49.170" v="1083" actId="5793"/>
        <pc:sldMkLst>
          <pc:docMk/>
          <pc:sldMk cId="3755663678" sldId="300"/>
        </pc:sldMkLst>
        <pc:spChg chg="mod">
          <ac:chgData name="Delphine Nakache" userId="34dcdbf4-d6bb-473d-971a-913c55d2f158" providerId="ADAL" clId="{19F92206-FEB2-493E-A392-68E5A327FA76}" dt="2026-02-24T21:33:26.252" v="1050"/>
          <ac:spMkLst>
            <pc:docMk/>
            <pc:sldMk cId="3755663678" sldId="300"/>
            <ac:spMk id="2" creationId="{A077D423-AA4F-374A-9738-3DA71F853A09}"/>
          </ac:spMkLst>
        </pc:spChg>
        <pc:spChg chg="add del mod">
          <ac:chgData name="Delphine Nakache" userId="34dcdbf4-d6bb-473d-971a-913c55d2f158" providerId="ADAL" clId="{19F92206-FEB2-493E-A392-68E5A327FA76}" dt="2026-02-24T21:34:27.498" v="1060" actId="47"/>
          <ac:spMkLst>
            <pc:docMk/>
            <pc:sldMk cId="3755663678" sldId="300"/>
            <ac:spMk id="6" creationId="{066E7E9E-6235-BF71-02BD-F5E81C8CB291}"/>
          </ac:spMkLst>
        </pc:spChg>
        <pc:graphicFrameChg chg="add mod modGraphic">
          <ac:chgData name="Delphine Nakache" userId="34dcdbf4-d6bb-473d-971a-913c55d2f158" providerId="ADAL" clId="{19F92206-FEB2-493E-A392-68E5A327FA76}" dt="2026-02-24T21:36:11.461" v="1068" actId="20577"/>
          <ac:graphicFrameMkLst>
            <pc:docMk/>
            <pc:sldMk cId="3755663678" sldId="300"/>
            <ac:graphicFrameMk id="3" creationId="{787AA1FF-4A0F-A861-F9C4-0122ADF6228C}"/>
          </ac:graphicFrameMkLst>
        </pc:graphicFrameChg>
        <pc:graphicFrameChg chg="add mod modGraphic">
          <ac:chgData name="Delphine Nakache" userId="34dcdbf4-d6bb-473d-971a-913c55d2f158" providerId="ADAL" clId="{19F92206-FEB2-493E-A392-68E5A327FA76}" dt="2026-02-24T21:38:49.170" v="1083" actId="5793"/>
          <ac:graphicFrameMkLst>
            <pc:docMk/>
            <pc:sldMk cId="3755663678" sldId="300"/>
            <ac:graphicFrameMk id="4" creationId="{7DCA5ADE-8438-0271-C1D3-7464F696B6DF}"/>
          </ac:graphicFrameMkLst>
        </pc:graphicFrameChg>
      </pc:sldChg>
      <pc:sldChg chg="addSp delSp modSp new mod">
        <pc:chgData name="Delphine Nakache" userId="34dcdbf4-d6bb-473d-971a-913c55d2f158" providerId="ADAL" clId="{19F92206-FEB2-493E-A392-68E5A327FA76}" dt="2026-02-24T21:42:52.317" v="1100" actId="27636"/>
        <pc:sldMkLst>
          <pc:docMk/>
          <pc:sldMk cId="801256940" sldId="301"/>
        </pc:sldMkLst>
        <pc:spChg chg="mod">
          <ac:chgData name="Delphine Nakache" userId="34dcdbf4-d6bb-473d-971a-913c55d2f158" providerId="ADAL" clId="{19F92206-FEB2-493E-A392-68E5A327FA76}" dt="2026-02-24T21:39:59.597" v="1088" actId="27636"/>
          <ac:spMkLst>
            <pc:docMk/>
            <pc:sldMk cId="801256940" sldId="301"/>
            <ac:spMk id="2" creationId="{AB726421-EBDF-8D33-D0E3-9E567B10188F}"/>
          </ac:spMkLst>
        </pc:spChg>
        <pc:spChg chg="mod">
          <ac:chgData name="Delphine Nakache" userId="34dcdbf4-d6bb-473d-971a-913c55d2f158" providerId="ADAL" clId="{19F92206-FEB2-493E-A392-68E5A327FA76}" dt="2026-02-24T21:42:52.317" v="1100" actId="27636"/>
          <ac:spMkLst>
            <pc:docMk/>
            <pc:sldMk cId="801256940" sldId="301"/>
            <ac:spMk id="3" creationId="{5229A313-EA97-F13C-7958-920F550440CA}"/>
          </ac:spMkLst>
        </pc:spChg>
        <pc:graphicFrameChg chg="add mod modGraphic">
          <ac:chgData name="Delphine Nakache" userId="34dcdbf4-d6bb-473d-971a-913c55d2f158" providerId="ADAL" clId="{19F92206-FEB2-493E-A392-68E5A327FA76}" dt="2026-02-24T21:42:41.912" v="1098" actId="14100"/>
          <ac:graphicFrameMkLst>
            <pc:docMk/>
            <pc:sldMk cId="801256940" sldId="301"/>
            <ac:graphicFrameMk id="5" creationId="{802487D5-DB8F-4291-A736-12A9B664E196}"/>
          </ac:graphicFrameMkLst>
        </pc:graphicFrameChg>
      </pc:sldChg>
      <pc:sldChg chg="addSp delSp modSp new mod">
        <pc:chgData name="Delphine Nakache" userId="34dcdbf4-d6bb-473d-971a-913c55d2f158" providerId="ADAL" clId="{19F92206-FEB2-493E-A392-68E5A327FA76}" dt="2026-02-24T21:47:49.638" v="1149" actId="20577"/>
        <pc:sldMkLst>
          <pc:docMk/>
          <pc:sldMk cId="992222134" sldId="302"/>
        </pc:sldMkLst>
        <pc:spChg chg="mod">
          <ac:chgData name="Delphine Nakache" userId="34dcdbf4-d6bb-473d-971a-913c55d2f158" providerId="ADAL" clId="{19F92206-FEB2-493E-A392-68E5A327FA76}" dt="2026-02-24T21:43:19.007" v="1103"/>
          <ac:spMkLst>
            <pc:docMk/>
            <pc:sldMk cId="992222134" sldId="302"/>
            <ac:spMk id="2" creationId="{B8EA44A6-703D-ADBC-252A-8D1DCA8066A6}"/>
          </ac:spMkLst>
        </pc:spChg>
        <pc:spChg chg="add mod">
          <ac:chgData name="Delphine Nakache" userId="34dcdbf4-d6bb-473d-971a-913c55d2f158" providerId="ADAL" clId="{19F92206-FEB2-493E-A392-68E5A327FA76}" dt="2026-02-24T21:47:49.638" v="1149" actId="20577"/>
          <ac:spMkLst>
            <pc:docMk/>
            <pc:sldMk cId="992222134" sldId="302"/>
            <ac:spMk id="7" creationId="{49E1F979-EC8B-2A12-00B9-DEDF83279C10}"/>
          </ac:spMkLst>
        </pc:spChg>
      </pc:sldChg>
      <pc:sldChg chg="addSp delSp modSp new mod">
        <pc:chgData name="Delphine Nakache" userId="34dcdbf4-d6bb-473d-971a-913c55d2f158" providerId="ADAL" clId="{19F92206-FEB2-493E-A392-68E5A327FA76}" dt="2026-02-24T21:53:03.308" v="1180" actId="20577"/>
        <pc:sldMkLst>
          <pc:docMk/>
          <pc:sldMk cId="2419589295" sldId="303"/>
        </pc:sldMkLst>
        <pc:spChg chg="mod">
          <ac:chgData name="Delphine Nakache" userId="34dcdbf4-d6bb-473d-971a-913c55d2f158" providerId="ADAL" clId="{19F92206-FEB2-493E-A392-68E5A327FA76}" dt="2026-02-24T21:49:05.773" v="1161"/>
          <ac:spMkLst>
            <pc:docMk/>
            <pc:sldMk cId="2419589295" sldId="303"/>
            <ac:spMk id="2" creationId="{10ED9D9B-65F4-BFB5-0586-4D97DBD9ACBD}"/>
          </ac:spMkLst>
        </pc:spChg>
        <pc:spChg chg="add mod">
          <ac:chgData name="Delphine Nakache" userId="34dcdbf4-d6bb-473d-971a-913c55d2f158" providerId="ADAL" clId="{19F92206-FEB2-493E-A392-68E5A327FA76}" dt="2026-02-24T21:51:35.326" v="1172" actId="20577"/>
          <ac:spMkLst>
            <pc:docMk/>
            <pc:sldMk cId="2419589295" sldId="303"/>
            <ac:spMk id="5" creationId="{E7E8F9CC-2C42-40ED-2E67-32771FDFE653}"/>
          </ac:spMkLst>
        </pc:spChg>
        <pc:spChg chg="add mod">
          <ac:chgData name="Delphine Nakache" userId="34dcdbf4-d6bb-473d-971a-913c55d2f158" providerId="ADAL" clId="{19F92206-FEB2-493E-A392-68E5A327FA76}" dt="2026-02-24T21:53:03.308" v="1180" actId="20577"/>
          <ac:spMkLst>
            <pc:docMk/>
            <pc:sldMk cId="2419589295" sldId="303"/>
            <ac:spMk id="7" creationId="{B1EBF79F-BF4F-3EE1-9B17-0D11671555D3}"/>
          </ac:spMkLst>
        </pc:spChg>
        <pc:graphicFrameChg chg="add mod ord modGraphic">
          <ac:chgData name="Delphine Nakache" userId="34dcdbf4-d6bb-473d-971a-913c55d2f158" providerId="ADAL" clId="{19F92206-FEB2-493E-A392-68E5A327FA76}" dt="2026-02-24T21:51:45.231" v="1173" actId="1076"/>
          <ac:graphicFrameMkLst>
            <pc:docMk/>
            <pc:sldMk cId="2419589295" sldId="303"/>
            <ac:graphicFrameMk id="4" creationId="{02AF93E1-5B32-7C2C-7B74-F637F404C9D4}"/>
          </ac:graphicFrameMkLst>
        </pc:graphicFrameChg>
      </pc:sldChg>
      <pc:sldChg chg="addSp delSp modSp new mod">
        <pc:chgData name="Delphine Nakache" userId="34dcdbf4-d6bb-473d-971a-913c55d2f158" providerId="ADAL" clId="{19F92206-FEB2-493E-A392-68E5A327FA76}" dt="2026-02-24T22:04:28.324" v="1273" actId="20577"/>
        <pc:sldMkLst>
          <pc:docMk/>
          <pc:sldMk cId="1328145916" sldId="310"/>
        </pc:sldMkLst>
        <pc:spChg chg="mod">
          <ac:chgData name="Delphine Nakache" userId="34dcdbf4-d6bb-473d-971a-913c55d2f158" providerId="ADAL" clId="{19F92206-FEB2-493E-A392-68E5A327FA76}" dt="2026-02-24T22:03:02.554" v="1254" actId="20577"/>
          <ac:spMkLst>
            <pc:docMk/>
            <pc:sldMk cId="1328145916" sldId="310"/>
            <ac:spMk id="2" creationId="{B5350160-8E10-03D2-E3C3-9B2DE29D0B7E}"/>
          </ac:spMkLst>
        </pc:spChg>
        <pc:graphicFrameChg chg="add mod ord modGraphic">
          <ac:chgData name="Delphine Nakache" userId="34dcdbf4-d6bb-473d-971a-913c55d2f158" providerId="ADAL" clId="{19F92206-FEB2-493E-A392-68E5A327FA76}" dt="2026-02-24T22:04:28.324" v="1273" actId="20577"/>
          <ac:graphicFrameMkLst>
            <pc:docMk/>
            <pc:sldMk cId="1328145916" sldId="310"/>
            <ac:graphicFrameMk id="4" creationId="{BC678663-BCB6-3FA8-A2A2-415D1FEC8AD7}"/>
          </ac:graphicFrameMkLst>
        </pc:graphicFrameChg>
      </pc:sldChg>
      <pc:sldChg chg="modSp new mod">
        <pc:chgData name="Delphine Nakache" userId="34dcdbf4-d6bb-473d-971a-913c55d2f158" providerId="ADAL" clId="{19F92206-FEB2-493E-A392-68E5A327FA76}" dt="2026-02-24T22:09:06.404" v="1332" actId="20577"/>
        <pc:sldMkLst>
          <pc:docMk/>
          <pc:sldMk cId="350339886" sldId="311"/>
        </pc:sldMkLst>
        <pc:spChg chg="mod">
          <ac:chgData name="Delphine Nakache" userId="34dcdbf4-d6bb-473d-971a-913c55d2f158" providerId="ADAL" clId="{19F92206-FEB2-493E-A392-68E5A327FA76}" dt="2026-02-24T22:07:23.175" v="1276"/>
          <ac:spMkLst>
            <pc:docMk/>
            <pc:sldMk cId="350339886" sldId="311"/>
            <ac:spMk id="2" creationId="{DA3AA607-A4BE-E469-0EB2-9CF0D21B5DA2}"/>
          </ac:spMkLst>
        </pc:spChg>
        <pc:spChg chg="mod">
          <ac:chgData name="Delphine Nakache" userId="34dcdbf4-d6bb-473d-971a-913c55d2f158" providerId="ADAL" clId="{19F92206-FEB2-493E-A392-68E5A327FA76}" dt="2026-02-24T22:09:06.404" v="1332" actId="20577"/>
          <ac:spMkLst>
            <pc:docMk/>
            <pc:sldMk cId="350339886" sldId="311"/>
            <ac:spMk id="3" creationId="{53F86AD0-9AF4-427E-5C27-4856DF939546}"/>
          </ac:spMkLst>
        </pc:spChg>
      </pc:sldChg>
      <pc:sldChg chg="modSp new mod">
        <pc:chgData name="Delphine Nakache" userId="34dcdbf4-d6bb-473d-971a-913c55d2f158" providerId="ADAL" clId="{19F92206-FEB2-493E-A392-68E5A327FA76}" dt="2026-02-24T22:11:21.716" v="1389" actId="27636"/>
        <pc:sldMkLst>
          <pc:docMk/>
          <pc:sldMk cId="3935652888" sldId="312"/>
        </pc:sldMkLst>
        <pc:spChg chg="mod">
          <ac:chgData name="Delphine Nakache" userId="34dcdbf4-d6bb-473d-971a-913c55d2f158" providerId="ADAL" clId="{19F92206-FEB2-493E-A392-68E5A327FA76}" dt="2026-02-24T22:09:30.552" v="1334"/>
          <ac:spMkLst>
            <pc:docMk/>
            <pc:sldMk cId="3935652888" sldId="312"/>
            <ac:spMk id="2" creationId="{CE335884-9D2C-B566-04EC-CDD8027515AE}"/>
          </ac:spMkLst>
        </pc:spChg>
        <pc:spChg chg="mod">
          <ac:chgData name="Delphine Nakache" userId="34dcdbf4-d6bb-473d-971a-913c55d2f158" providerId="ADAL" clId="{19F92206-FEB2-493E-A392-68E5A327FA76}" dt="2026-02-24T22:11:21.716" v="1389" actId="27636"/>
          <ac:spMkLst>
            <pc:docMk/>
            <pc:sldMk cId="3935652888" sldId="312"/>
            <ac:spMk id="3" creationId="{49143F0E-DF18-0767-C89B-A9BFA496405D}"/>
          </ac:spMkLst>
        </pc:spChg>
      </pc:sldChg>
      <pc:sldChg chg="modSp new del mod">
        <pc:chgData name="Delphine Nakache" userId="34dcdbf4-d6bb-473d-971a-913c55d2f158" providerId="ADAL" clId="{19F92206-FEB2-493E-A392-68E5A327FA76}" dt="2026-03-02T22:16:53.284" v="1471" actId="47"/>
        <pc:sldMkLst>
          <pc:docMk/>
          <pc:sldMk cId="25825885" sldId="313"/>
        </pc:sldMkLst>
        <pc:spChg chg="mod">
          <ac:chgData name="Delphine Nakache" userId="34dcdbf4-d6bb-473d-971a-913c55d2f158" providerId="ADAL" clId="{19F92206-FEB2-493E-A392-68E5A327FA76}" dt="2026-02-24T22:12:10.795" v="1392" actId="113"/>
          <ac:spMkLst>
            <pc:docMk/>
            <pc:sldMk cId="25825885" sldId="313"/>
            <ac:spMk id="2" creationId="{E49EBD68-A4F8-09B1-40B5-E57ED2FC3616}"/>
          </ac:spMkLst>
        </pc:spChg>
        <pc:spChg chg="mod">
          <ac:chgData name="Delphine Nakache" userId="34dcdbf4-d6bb-473d-971a-913c55d2f158" providerId="ADAL" clId="{19F92206-FEB2-493E-A392-68E5A327FA76}" dt="2026-02-24T22:13:26.425" v="1422" actId="12"/>
          <ac:spMkLst>
            <pc:docMk/>
            <pc:sldMk cId="25825885" sldId="313"/>
            <ac:spMk id="3" creationId="{4F2A2626-59A8-A501-9416-F634582DD96E}"/>
          </ac:spMkLst>
        </pc:spChg>
      </pc:sldChg>
      <pc:sldChg chg="addSp delSp modSp new del mod">
        <pc:chgData name="Delphine Nakache" userId="34dcdbf4-d6bb-473d-971a-913c55d2f158" providerId="ADAL" clId="{19F92206-FEB2-493E-A392-68E5A327FA76}" dt="2026-03-02T22:16:53.284" v="1471" actId="47"/>
        <pc:sldMkLst>
          <pc:docMk/>
          <pc:sldMk cId="4109612003" sldId="314"/>
        </pc:sldMkLst>
        <pc:spChg chg="mod">
          <ac:chgData name="Delphine Nakache" userId="34dcdbf4-d6bb-473d-971a-913c55d2f158" providerId="ADAL" clId="{19F92206-FEB2-493E-A392-68E5A327FA76}" dt="2026-02-24T22:17:25.415" v="1427" actId="255"/>
          <ac:spMkLst>
            <pc:docMk/>
            <pc:sldMk cId="4109612003" sldId="314"/>
            <ac:spMk id="2" creationId="{4A477631-3EE9-AB07-0B7A-0585A43FB9C8}"/>
          </ac:spMkLst>
        </pc:spChg>
        <pc:spChg chg="mod">
          <ac:chgData name="Delphine Nakache" userId="34dcdbf4-d6bb-473d-971a-913c55d2f158" providerId="ADAL" clId="{19F92206-FEB2-493E-A392-68E5A327FA76}" dt="2026-02-24T22:20:11.351" v="1464" actId="115"/>
          <ac:spMkLst>
            <pc:docMk/>
            <pc:sldMk cId="4109612003" sldId="314"/>
            <ac:spMk id="3" creationId="{CF5E733C-D8E5-FE00-BFD5-4888EEBD7CC3}"/>
          </ac:spMkLst>
        </pc:spChg>
        <pc:graphicFrameChg chg="add mod modGraphic">
          <ac:chgData name="Delphine Nakache" userId="34dcdbf4-d6bb-473d-971a-913c55d2f158" providerId="ADAL" clId="{19F92206-FEB2-493E-A392-68E5A327FA76}" dt="2026-02-24T22:20:01.424" v="1461" actId="1076"/>
          <ac:graphicFrameMkLst>
            <pc:docMk/>
            <pc:sldMk cId="4109612003" sldId="314"/>
            <ac:graphicFrameMk id="5" creationId="{C69E0F9B-C45E-ABBE-BDF3-145771B0C487}"/>
          </ac:graphicFrameMkLst>
        </pc:graphicFrameChg>
      </pc:sldChg>
      <pc:sldChg chg="modSp new del mod">
        <pc:chgData name="Delphine Nakache" userId="34dcdbf4-d6bb-473d-971a-913c55d2f158" providerId="ADAL" clId="{19F92206-FEB2-493E-A392-68E5A327FA76}" dt="2026-03-02T22:16:53.284" v="1471" actId="47"/>
        <pc:sldMkLst>
          <pc:docMk/>
          <pc:sldMk cId="1274438731" sldId="315"/>
        </pc:sldMkLst>
        <pc:spChg chg="mod">
          <ac:chgData name="Delphine Nakache" userId="34dcdbf4-d6bb-473d-971a-913c55d2f158" providerId="ADAL" clId="{19F92206-FEB2-493E-A392-68E5A327FA76}" dt="2026-02-24T22:20:44.155" v="1467" actId="113"/>
          <ac:spMkLst>
            <pc:docMk/>
            <pc:sldMk cId="1274438731" sldId="315"/>
            <ac:spMk id="2" creationId="{CE7D0771-BBB1-9FC2-C929-7F4733F283C3}"/>
          </ac:spMkLst>
        </pc:spChg>
        <pc:spChg chg="mod">
          <ac:chgData name="Delphine Nakache" userId="34dcdbf4-d6bb-473d-971a-913c55d2f158" providerId="ADAL" clId="{19F92206-FEB2-493E-A392-68E5A327FA76}" dt="2026-02-24T22:21:03.404" v="1468"/>
          <ac:spMkLst>
            <pc:docMk/>
            <pc:sldMk cId="1274438731" sldId="315"/>
            <ac:spMk id="3" creationId="{E3926069-0C7F-0E94-12CB-FE2C4E9544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D11A-4A4C-4762-9A3D-38B816BFA086}" type="datetimeFigureOut">
              <a:rPr lang="fr-FR" smtClean="0"/>
              <a:t>02/03/2026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9993-E93F-4628-BDE0-2946103AC1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9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8838-E61C-436D-81FA-CFC9A861CF2C}" type="datetimeFigureOut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C060-F7D4-4C65-826A-795CA5BE88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71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9AA3-688F-4FAF-9C70-2EAED5DE0A5F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79C31-26A2-4001-8DD7-CEA4A5920D6F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3840B-CA9A-47D8-8CE3-2CB262B633CE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1C57D-29E7-4B9C-9AAF-84272FBE0476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313F57-3095-42DA-A8AD-EACF93632B45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03AE6-69D7-49FE-895F-AE1B6FEC6457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76EA5-DE82-4067-88F3-4BF0BABA598F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1C46C69-7F73-47D5-86D5-FDA507AE9AA8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73E1055-39CE-418F-9B0E-741B5617658E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F708A2A-6F02-48A2-99AD-832CF5AA71DA}" type="datetime1">
              <a:rPr lang="fr-FR" noProof="0" smtClean="0"/>
              <a:t>02/03/2026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 3" descr="Gros plan sur une feuille de papier avec un crayon en hau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6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64" y="1475234"/>
            <a:ext cx="3309459" cy="2901694"/>
          </a:xfrm>
        </p:spPr>
        <p:txBody>
          <a:bodyPr rtlCol="0" anchor="b">
            <a:norm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Course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64" y="4508519"/>
            <a:ext cx="3408944" cy="995131"/>
          </a:xfrm>
        </p:spPr>
        <p:txBody>
          <a:bodyPr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Securitization of Asylum &amp; Criminalization of Migrant Smuggling in </a:t>
            </a:r>
            <a:r>
              <a:rPr lang="en-US" sz="1600" dirty="0" err="1"/>
              <a:t>canada</a:t>
            </a:r>
            <a:endParaRPr lang="fr-FR" sz="1600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AC4A4-B1AA-CA19-9594-F6D60E8F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F7093-677C-EE56-0981-745537D8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76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400" b="1" dirty="0"/>
              <a:t>The </a:t>
            </a:r>
            <a:r>
              <a:rPr lang="fr-CA" sz="2400" b="1" dirty="0" err="1"/>
              <a:t>Securitization</a:t>
            </a:r>
            <a:r>
              <a:rPr lang="fr-CA" sz="2400" b="1" dirty="0"/>
              <a:t> of </a:t>
            </a:r>
            <a:r>
              <a:rPr lang="fr-CA" sz="2400" b="1" dirty="0" err="1"/>
              <a:t>Inland</a:t>
            </a:r>
            <a:r>
              <a:rPr lang="fr-CA" sz="2400" b="1" dirty="0"/>
              <a:t> </a:t>
            </a:r>
            <a:r>
              <a:rPr lang="fr-CA" sz="2400" b="1" dirty="0" err="1"/>
              <a:t>Asylum</a:t>
            </a:r>
            <a:endParaRPr lang="fr-CA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Crisis narratives → </a:t>
            </a:r>
            <a:r>
              <a:rPr lang="fr-CA" sz="2400" dirty="0" err="1"/>
              <a:t>legislative</a:t>
            </a:r>
            <a:r>
              <a:rPr lang="fr-CA" sz="2400" dirty="0"/>
              <a:t> </a:t>
            </a:r>
            <a:r>
              <a:rPr lang="fr-CA" sz="2400" dirty="0" err="1"/>
              <a:t>reform</a:t>
            </a:r>
            <a:endParaRPr lang="fr-CA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DFN (2012) → DCO → C-97 → Bill C-12 (2025–26)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The </a:t>
            </a:r>
            <a:r>
              <a:rPr lang="fr-CA" sz="2400" dirty="0" err="1"/>
              <a:t>accountability</a:t>
            </a:r>
            <a:r>
              <a:rPr lang="fr-CA" sz="2400" dirty="0"/>
              <a:t> gap: IRCC vs. CBSA</a:t>
            </a:r>
          </a:p>
          <a:p>
            <a:pPr marL="201168" lvl="1" indent="0">
              <a:buNone/>
            </a:pPr>
            <a:endParaRPr lang="fr-CA" sz="24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71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7D423-AA4F-374A-9738-3DA71F85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1617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b="1" dirty="0"/>
              <a:t>THE TAMIL BOAT ARRIVALS (2009–2010)</a:t>
            </a:r>
            <a:br>
              <a:rPr lang="fr-CA" sz="3600" dirty="0"/>
            </a:br>
            <a:endParaRPr lang="fr-CA" sz="3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DCA5ADE-8438-0271-C1D3-7464F696B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85503"/>
              </p:ext>
            </p:extLst>
          </p:nvPr>
        </p:nvGraphicFramePr>
        <p:xfrm>
          <a:off x="506083" y="1875287"/>
          <a:ext cx="11179834" cy="5172493"/>
        </p:xfrm>
        <a:graphic>
          <a:graphicData uri="http://schemas.openxmlformats.org/drawingml/2006/table">
            <a:tbl>
              <a:tblPr/>
              <a:tblGrid>
                <a:gridCol w="227162">
                  <a:extLst>
                    <a:ext uri="{9D8B030D-6E8A-4147-A177-3AD203B41FA5}">
                      <a16:colId xmlns:a16="http://schemas.microsoft.com/office/drawing/2014/main" val="178435281"/>
                    </a:ext>
                  </a:extLst>
                </a:gridCol>
                <a:gridCol w="10179170">
                  <a:extLst>
                    <a:ext uri="{9D8B030D-6E8A-4147-A177-3AD203B41FA5}">
                      <a16:colId xmlns:a16="http://schemas.microsoft.com/office/drawing/2014/main" val="1152149452"/>
                    </a:ext>
                  </a:extLst>
                </a:gridCol>
                <a:gridCol w="773502">
                  <a:extLst>
                    <a:ext uri="{9D8B030D-6E8A-4147-A177-3AD203B41FA5}">
                      <a16:colId xmlns:a16="http://schemas.microsoft.com/office/drawing/2014/main" val="3128119255"/>
                    </a:ext>
                  </a:extLst>
                </a:gridCol>
              </a:tblGrid>
              <a:tr h="5082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637845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67578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err="1"/>
                        <a:t>Context</a:t>
                      </a:r>
                      <a:r>
                        <a:rPr lang="fr-CA" sz="1800" b="1" dirty="0"/>
                        <a:t>:</a:t>
                      </a:r>
                      <a:r>
                        <a:rPr lang="fr-CA" sz="1800" dirty="0"/>
                        <a:t> ~8 </a:t>
                      </a:r>
                      <a:r>
                        <a:rPr lang="fr-CA" sz="1800" dirty="0" err="1"/>
                        <a:t>ships</a:t>
                      </a:r>
                      <a:r>
                        <a:rPr lang="fr-CA" sz="1800" dirty="0"/>
                        <a:t> / ~1,500 people over 30 </a:t>
                      </a:r>
                      <a:r>
                        <a:rPr lang="fr-CA" sz="1800" dirty="0" err="1"/>
                        <a:t>years</a:t>
                      </a:r>
                      <a:r>
                        <a:rPr lang="fr-CA" sz="1800" dirty="0"/>
                        <a:t> = 0.2% of </a:t>
                      </a:r>
                      <a:r>
                        <a:rPr lang="fr-CA" sz="1800" dirty="0" err="1"/>
                        <a:t>refugee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arrivals</a:t>
                      </a:r>
                      <a:endParaRPr lang="fr-CA" sz="1800" dirty="0"/>
                    </a:p>
                    <a:p>
                      <a:endParaRPr lang="fr-CA" sz="1800" dirty="0"/>
                    </a:p>
                    <a:p>
                      <a:r>
                        <a:rPr lang="fr-CA" sz="1800" b="1" dirty="0" err="1"/>
                        <a:t>Government</a:t>
                      </a:r>
                      <a:r>
                        <a:rPr lang="fr-CA" sz="1800" b="1" dirty="0"/>
                        <a:t> </a:t>
                      </a:r>
                      <a:r>
                        <a:rPr lang="fr-CA" sz="1800" b="1" dirty="0" err="1"/>
                        <a:t>response</a:t>
                      </a:r>
                      <a:r>
                        <a:rPr lang="fr-CA" sz="1800" b="1" dirty="0"/>
                        <a:t>:</a:t>
                      </a:r>
                      <a:endParaRPr lang="fr-CA" sz="1800" dirty="0"/>
                    </a:p>
                    <a:p>
                      <a:r>
                        <a:rPr lang="fr-CA" sz="1800" dirty="0"/>
                        <a:t>- </a:t>
                      </a:r>
                      <a:r>
                        <a:rPr lang="fr-CA" sz="1800" dirty="0" err="1"/>
                        <a:t>Labelled</a:t>
                      </a:r>
                      <a:r>
                        <a:rPr lang="fr-CA" sz="1800" dirty="0"/>
                        <a:t> "</a:t>
                      </a:r>
                      <a:r>
                        <a:rPr lang="fr-CA" sz="1800" dirty="0" err="1"/>
                        <a:t>terrorists</a:t>
                      </a:r>
                      <a:r>
                        <a:rPr lang="fr-CA" sz="1800" dirty="0"/>
                        <a:t>," "</a:t>
                      </a:r>
                      <a:r>
                        <a:rPr lang="fr-CA" sz="1800" dirty="0" err="1"/>
                        <a:t>bogus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refugees</a:t>
                      </a:r>
                      <a:r>
                        <a:rPr lang="fr-CA" sz="1800" dirty="0"/>
                        <a:t>," "migrant smugglers"</a:t>
                      </a:r>
                    </a:p>
                    <a:p>
                      <a:r>
                        <a:rPr lang="fr-CA" sz="1800" dirty="0"/>
                        <a:t>- CBSA memos: "</a:t>
                      </a:r>
                      <a:r>
                        <a:rPr lang="fr-CA" sz="1800" dirty="0" err="1"/>
                        <a:t>aggressive</a:t>
                      </a:r>
                      <a:r>
                        <a:rPr lang="fr-CA" sz="1800" dirty="0"/>
                        <a:t>" </a:t>
                      </a:r>
                      <a:r>
                        <a:rPr lang="fr-CA" sz="1800" dirty="0" err="1"/>
                        <a:t>inadmissibility</a:t>
                      </a:r>
                      <a:r>
                        <a:rPr lang="fr-CA" sz="1800" dirty="0"/>
                        <a:t> arguments; "</a:t>
                      </a:r>
                      <a:r>
                        <a:rPr lang="fr-CA" sz="1800" dirty="0" err="1"/>
                        <a:t>detention</a:t>
                      </a:r>
                      <a:r>
                        <a:rPr lang="fr-CA" sz="1800" dirty="0"/>
                        <a:t> as an effective </a:t>
                      </a:r>
                      <a:r>
                        <a:rPr lang="fr-CA" sz="1800" dirty="0" err="1"/>
                        <a:t>tool</a:t>
                      </a:r>
                      <a:r>
                        <a:rPr lang="fr-CA" sz="1800" dirty="0"/>
                        <a:t>"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800" dirty="0" err="1"/>
                        <a:t>Government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intervened</a:t>
                      </a:r>
                      <a:r>
                        <a:rPr lang="fr-CA" sz="1800" dirty="0"/>
                        <a:t> in </a:t>
                      </a:r>
                      <a:r>
                        <a:rPr lang="fr-CA" sz="1800" i="1" dirty="0" err="1"/>
                        <a:t>every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passenger's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refugee</a:t>
                      </a:r>
                      <a:r>
                        <a:rPr lang="fr-CA" sz="1800" dirty="0"/>
                        <a:t> claim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1800" dirty="0"/>
                    </a:p>
                    <a:p>
                      <a:r>
                        <a:rPr lang="fr-CA" sz="1800" dirty="0"/>
                        <a:t>→ </a:t>
                      </a:r>
                      <a:r>
                        <a:rPr lang="fr-CA" sz="1800" dirty="0" err="1"/>
                        <a:t>Impetus</a:t>
                      </a:r>
                      <a:r>
                        <a:rPr lang="fr-CA" sz="1800" dirty="0"/>
                        <a:t> for the </a:t>
                      </a:r>
                      <a:r>
                        <a:rPr lang="en-C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 Refugee Reform Act</a:t>
                      </a: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(BRRA, S.C. 2010, c. 8) and the </a:t>
                      </a:r>
                      <a:r>
                        <a:rPr lang="en-C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Protecting Canada's Immigration System Ac</a:t>
                      </a: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(PCISA, S.C. 2012, c. 17).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048017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62883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6E7E9E-6235-BF71-02BD-F5E81C8CB291}"/>
              </a:ext>
            </a:extLst>
          </p:cNvPr>
          <p:cNvSpPr txBox="1"/>
          <p:nvPr/>
        </p:nvSpPr>
        <p:spPr>
          <a:xfrm>
            <a:off x="391064" y="5513239"/>
            <a:ext cx="11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87AA1FF-4A0F-A861-F9C4-0122ADF62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85969"/>
              </p:ext>
            </p:extLst>
          </p:nvPr>
        </p:nvGraphicFramePr>
        <p:xfrm>
          <a:off x="1781834" y="199637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16199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03353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9718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MV Ocean Lady (2009)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/>
                        <a:t>MV Sun </a:t>
                      </a:r>
                      <a:r>
                        <a:rPr lang="fr-CA" dirty="0" err="1"/>
                        <a:t>Sea</a:t>
                      </a:r>
                      <a:r>
                        <a:rPr lang="fr-CA" dirty="0"/>
                        <a:t> (2010)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8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 err="1"/>
                        <a:t>Passengers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/>
                        <a:t>493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97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Sri Lanka (Tamil)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/>
                        <a:t>Sri Lanka (Tamil)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318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66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26421-EBDF-8D33-D0E3-9E567B1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THE DFN REGIME (PCISA, 2012)</a:t>
            </a:r>
            <a:br>
              <a:rPr lang="fr-CA" sz="3600" b="1" dirty="0"/>
            </a:br>
            <a:r>
              <a:rPr lang="fr-CA" sz="2200" b="1" dirty="0"/>
              <a:t>Trigger:</a:t>
            </a:r>
            <a:r>
              <a:rPr lang="fr-CA" sz="2200" dirty="0"/>
              <a:t> </a:t>
            </a:r>
            <a:r>
              <a:rPr lang="fr-CA" sz="2200" dirty="0" err="1"/>
              <a:t>Minister</a:t>
            </a:r>
            <a:r>
              <a:rPr lang="fr-CA" sz="2200" dirty="0"/>
              <a:t> </a:t>
            </a:r>
            <a:r>
              <a:rPr lang="fr-CA" sz="2200" dirty="0" err="1"/>
              <a:t>designates</a:t>
            </a:r>
            <a:r>
              <a:rPr lang="fr-CA" sz="2200" dirty="0"/>
              <a:t> a group as "</a:t>
            </a:r>
            <a:r>
              <a:rPr lang="fr-CA" sz="2200" dirty="0" err="1"/>
              <a:t>irregular</a:t>
            </a:r>
            <a:r>
              <a:rPr lang="fr-CA" sz="2200" dirty="0"/>
              <a:t> </a:t>
            </a:r>
            <a:r>
              <a:rPr lang="fr-CA" sz="2200" dirty="0" err="1"/>
              <a:t>arrival</a:t>
            </a:r>
            <a:r>
              <a:rPr lang="fr-CA" sz="2200" dirty="0"/>
              <a:t>" (s. 20.1(2) IRPA)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9A313-EA97-F13C-7958-920F5504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02487D5-DB8F-4291-A736-12A9B664E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27854"/>
              </p:ext>
            </p:extLst>
          </p:nvPr>
        </p:nvGraphicFramePr>
        <p:xfrm>
          <a:off x="1454030" y="1927364"/>
          <a:ext cx="976893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312">
                  <a:extLst>
                    <a:ext uri="{9D8B030D-6E8A-4147-A177-3AD203B41FA5}">
                      <a16:colId xmlns:a16="http://schemas.microsoft.com/office/drawing/2014/main" val="2853207966"/>
                    </a:ext>
                  </a:extLst>
                </a:gridCol>
                <a:gridCol w="3256312">
                  <a:extLst>
                    <a:ext uri="{9D8B030D-6E8A-4147-A177-3AD203B41FA5}">
                      <a16:colId xmlns:a16="http://schemas.microsoft.com/office/drawing/2014/main" val="1969645899"/>
                    </a:ext>
                  </a:extLst>
                </a:gridCol>
                <a:gridCol w="3256312">
                  <a:extLst>
                    <a:ext uri="{9D8B030D-6E8A-4147-A177-3AD203B41FA5}">
                      <a16:colId xmlns:a16="http://schemas.microsoft.com/office/drawing/2014/main" val="3024307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DFN</a:t>
                      </a:r>
                    </a:p>
                    <a:p>
                      <a:pPr>
                        <a:buNone/>
                      </a:pP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err="1"/>
                        <a:t>Ordinary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regime</a:t>
                      </a:r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8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Detention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14 days, then every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48h → 7 days → every 30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Hearing preparation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45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60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21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Appeal to 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80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Stay of removal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42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Work permit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After 180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 err="1"/>
                        <a:t>Earlier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access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1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5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A44A6-703D-ADBC-252A-8D1DCA80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DFN: IMPACT AND PARADOX</a:t>
            </a:r>
            <a:endParaRPr lang="fr-CA" sz="3600" b="1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E1F979-EC8B-2A12-00B9-DEDF83279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Human rights impact</a:t>
            </a:r>
            <a:r>
              <a:rPr lang="en-US" dirty="0"/>
              <a:t> (Atak, 2018)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Accelerated timelines + mandatory detention → barriers to counsel, legal aid, 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"Attrition through enforcement": making life unlivable to deter or spur self-deportation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Canadian Doctors for Refugee Care</a:t>
            </a:r>
            <a:r>
              <a:rPr lang="en-US" dirty="0"/>
              <a:t> (FC, 2014): "the executive branch has intentionally set out to make the lives of these disadvantaged individuals even more difficult"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The paradox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Used </a:t>
            </a:r>
            <a:r>
              <a:rPr lang="en-US" b="1" dirty="0"/>
              <a:t>once</a:t>
            </a:r>
            <a:r>
              <a:rPr lang="en-US" dirty="0"/>
              <a:t> — retroactively, for 85 individuals (incl. 35 children)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Likely unconstitutional → explains minimal application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Primary function: </a:t>
            </a:r>
            <a:r>
              <a:rPr lang="en-US" b="1" dirty="0"/>
              <a:t>discursive and deterrent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Remains in force under the current Liberal government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22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D9D9B-65F4-BFB5-0586-4D97DBD9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ACCOUNTABILITY GAP: IRCC VS. CBSA</a:t>
            </a:r>
            <a:endParaRPr lang="fr-CA" sz="360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2AF93E1-5B32-7C2C-7B74-F637F404C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21564"/>
              </p:ext>
            </p:extLst>
          </p:nvPr>
        </p:nvGraphicFramePr>
        <p:xfrm>
          <a:off x="2296034" y="3044845"/>
          <a:ext cx="6705598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735691748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2616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/>
                        <a:t>IRCC (ex-CIC)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CBSA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2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Adjudicates claims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Border control, enforcement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78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Issues visas/permits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Detention &amp; removals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10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Settlement, citizenship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DFN enforcement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5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Minister of Immigration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 err="1"/>
                        <a:t>Minister</a:t>
                      </a:r>
                      <a:r>
                        <a:rPr lang="fr-CA" dirty="0"/>
                        <a:t> of Public </a:t>
                      </a:r>
                      <a:r>
                        <a:rPr lang="fr-CA" dirty="0" err="1"/>
                        <a:t>Safety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64318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7E8F9CC-2C42-40ED-2E67-32771FDFE653}"/>
              </a:ext>
            </a:extLst>
          </p:cNvPr>
          <p:cNvSpPr txBox="1"/>
          <p:nvPr/>
        </p:nvSpPr>
        <p:spPr>
          <a:xfrm>
            <a:off x="1261612" y="2121515"/>
            <a:ext cx="10058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Before 2003:</a:t>
            </a:r>
            <a:r>
              <a:rPr lang="en-US" dirty="0"/>
              <a:t> One department — CIC — handled everything (processing, protection, enforcement)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After 2003 (post-9/11):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EBF79F-BF4F-3EE1-9B17-0D11671555D3}"/>
              </a:ext>
            </a:extLst>
          </p:cNvPr>
          <p:cNvSpPr txBox="1"/>
          <p:nvPr/>
        </p:nvSpPr>
        <p:spPr>
          <a:xfrm>
            <a:off x="1261612" y="5063077"/>
            <a:ext cx="10340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→ The agency that </a:t>
            </a:r>
            <a:r>
              <a:rPr lang="en-US" b="1" dirty="0"/>
              <a:t>grants protection</a:t>
            </a:r>
            <a:r>
              <a:rPr lang="en-US" dirty="0"/>
              <a:t> ≠ the agency that </a:t>
            </a:r>
            <a:r>
              <a:rPr lang="en-US" b="1" dirty="0"/>
              <a:t>detains and removes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CBSA:</a:t>
            </a:r>
            <a:r>
              <a:rPr lang="en-US" dirty="0"/>
              <a:t> No independent oversight until Bill C-20 (Oct. 2024) — not yet operational as of early 2025</a:t>
            </a:r>
          </a:p>
        </p:txBody>
      </p:sp>
    </p:spTree>
    <p:extLst>
      <p:ext uri="{BB962C8B-B14F-4D97-AF65-F5344CB8AC3E}">
        <p14:creationId xmlns:p14="http://schemas.microsoft.com/office/powerpoint/2010/main" val="241958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50160-8E10-03D2-E3C3-9B2DE29D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286603"/>
            <a:ext cx="11645661" cy="1450757"/>
          </a:xfrm>
        </p:spPr>
        <p:txBody>
          <a:bodyPr>
            <a:normAutofit/>
          </a:bodyPr>
          <a:lstStyle/>
          <a:p>
            <a:r>
              <a:rPr lang="en-US" sz="2800" b="1" dirty="0"/>
              <a:t>THE TRAJECTORY: CATEGORICAL EXCLUSIONS FROM THE ASYLUM PROCESS</a:t>
            </a:r>
            <a:br>
              <a:rPr lang="en-US" sz="2800" dirty="0"/>
            </a:br>
            <a:r>
              <a:rPr lang="en-US" sz="2800" b="1" dirty="0"/>
              <a:t>Starting point:</a:t>
            </a:r>
            <a:r>
              <a:rPr lang="en-US" sz="2800" dirty="0"/>
              <a:t> DFN (2012) — see preceding slide</a:t>
            </a:r>
            <a:endParaRPr lang="fr-CA" sz="28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C678663-BCB6-3FA8-A2A2-415D1FEC8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762975"/>
              </p:ext>
            </p:extLst>
          </p:nvPr>
        </p:nvGraphicFramePr>
        <p:xfrm>
          <a:off x="674269" y="1832154"/>
          <a:ext cx="10058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66153209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1734005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54237079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1065667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58087724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95945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Reform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Gov't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Key consequences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/>
                        <a:t>Outcome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11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 dirty="0"/>
                        <a:t>DCO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CPC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Claimants from 42 "safe"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Shorter timelines; no RAD; restricted work permits; 36-month PRRA 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RAD exclusion struck down (</a:t>
                      </a:r>
                      <a:r>
                        <a:rPr lang="en-US" sz="1400" i="1" dirty="0"/>
                        <a:t>Y.Z.</a:t>
                      </a:r>
                      <a:r>
                        <a:rPr lang="en-US" sz="1400" dirty="0"/>
                        <a:t>, 2015 FC 892). De-designated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22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/>
                        <a:t>C-97</a:t>
                      </a:r>
                      <a:endParaRPr lang="fr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dirty="0"/>
                        <a:t>LPC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Prior claim in Five Eyes 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Barred from IRB → diverted to PRRA (~9% acceptance);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dirty="0"/>
                        <a:t>In force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34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/>
                        <a:t>C-12</a:t>
                      </a:r>
                      <a:endParaRPr lang="fr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2025–26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LPC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Late claimants (&gt;1 year); irregular border crossers (&gt;14 days); + all inland claimants (new gatekeeping)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One-year bar; 14-day bar → PRRA; new ministerial "consideration" stage before referral; power to reverse eligibility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dirty="0" err="1"/>
                        <a:t>Before</a:t>
                      </a:r>
                      <a:r>
                        <a:rPr lang="fr-CA" sz="1400" dirty="0"/>
                        <a:t> </a:t>
                      </a:r>
                      <a:r>
                        <a:rPr lang="fr-CA" sz="1400" dirty="0" err="1"/>
                        <a:t>Senate</a:t>
                      </a:r>
                      <a:r>
                        <a:rPr lang="fr-CA" sz="1400" dirty="0"/>
                        <a:t> (SOCI), </a:t>
                      </a:r>
                      <a:r>
                        <a:rPr lang="fr-CA" sz="1400" dirty="0" err="1"/>
                        <a:t>Secod</a:t>
                      </a:r>
                      <a:r>
                        <a:rPr lang="fr-CA" sz="1400" dirty="0"/>
                        <a:t> Reading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37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4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AA607-A4BE-E469-0EB2-9CF0D21B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C-12: The One-Year Bar &amp; the PRRA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86AD0-9AF4-427E-5C27-4856DF93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01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One-year bar</a:t>
            </a:r>
            <a:r>
              <a:rPr lang="en-US" dirty="0"/>
              <a:t> (amended s. 101(1))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Claim &gt;1 year after arrival → ineligible for IRB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Triggered by </a:t>
            </a:r>
            <a:r>
              <a:rPr lang="en-US" i="1" dirty="0"/>
              <a:t>first</a:t>
            </a:r>
            <a:r>
              <a:rPr lang="en-US" dirty="0"/>
              <a:t> entry since June 2020 (cf. US: most recent entry)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Retroactive to claims after June 3,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time limit in the 1951 Refugee Convention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Fails to account for </a:t>
            </a:r>
            <a:r>
              <a:rPr lang="en-US" i="1" dirty="0"/>
              <a:t>sur place</a:t>
            </a:r>
            <a:r>
              <a:rPr lang="en-US" dirty="0"/>
              <a:t> claims, GBV survivors, LGBTQIA+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The PRRA is not an adequate substitute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guaranteed oral hearing (cf. </a:t>
            </a:r>
            <a:r>
              <a:rPr lang="en-US" i="1" dirty="0"/>
              <a:t>Singh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appeal; no automatic stay of removal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Decisions by IRCC officials, not independent IRB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Moratorium countries</a:t>
            </a:r>
            <a:r>
              <a:rPr lang="en-US" dirty="0"/>
              <a:t> (Haiti, Afghanistan, Venezuela): no removal possible → no PRRA triggered → </a:t>
            </a:r>
            <a:r>
              <a:rPr lang="en-US" b="1" dirty="0"/>
              <a:t>legal limbo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33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35884-9D2C-B566-04EC-CDD80275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C-12: New Ministerial Gatekeeping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43F0E-DF18-0767-C89B-A9BFA496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Current IRPA:</a:t>
            </a:r>
            <a:r>
              <a:rPr lang="en-US" dirty="0"/>
              <a:t> Eligible claim → referred to RPD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Bill C-12 — new intermediate stage: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Step 1: Officer determines eligibility </a:t>
            </a:r>
            <a:r>
              <a:rPr lang="en-US" i="1" dirty="0"/>
              <a:t>(unchanged)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Step 2: Minister "considers further" within prescribed time limit </a:t>
            </a:r>
            <a:r>
              <a:rPr lang="en-US" i="1" dirty="0"/>
              <a:t>(</a:t>
            </a:r>
            <a:r>
              <a:rPr lang="en-US" i="1" dirty="0">
                <a:solidFill>
                  <a:srgbClr val="FF0000"/>
                </a:solidFill>
              </a:rPr>
              <a:t>NEW</a:t>
            </a:r>
            <a:r>
              <a:rPr lang="en-US" i="1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Claimant must submit all documents specified by Minister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Step 3: Referral to RPD — only once Minister has received and considered all documents </a:t>
            </a:r>
            <a:r>
              <a:rPr lang="en-US" i="1" dirty="0"/>
              <a:t>(</a:t>
            </a:r>
            <a:r>
              <a:rPr lang="en-US" i="1" dirty="0">
                <a:solidFill>
                  <a:srgbClr val="FF0000"/>
                </a:solidFill>
              </a:rPr>
              <a:t>NEW)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Three concerns: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Prescribed time limit" undefined → risk of new backlogs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Minister can </a:t>
            </a:r>
            <a:r>
              <a:rPr lang="en-US" b="1" dirty="0"/>
              <a:t>reverse</a:t>
            </a:r>
            <a:r>
              <a:rPr lang="en-US" dirty="0"/>
              <a:t> eligibility finding (new s. 100(3)) → two bites at the cherry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Minister defines required documents → sets terms of access to independent tribunal</a:t>
            </a:r>
          </a:p>
          <a:p>
            <a:r>
              <a:rPr lang="en-US" dirty="0"/>
              <a:t>→ Fundamental shift in institutional balance: executive gatekeeping </a:t>
            </a:r>
            <a:r>
              <a:rPr lang="en-US" b="1" dirty="0"/>
              <a:t>before</a:t>
            </a:r>
            <a:r>
              <a:rPr lang="en-US" dirty="0"/>
              <a:t> the IRB has jurisdiction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56528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28_TF22712842.potx" id="{B4DAF7E4-72E6-4CEF-992D-0FA86C3D6F40}" vid="{25F68A61-38D2-42D2-A3C0-ED26A71F6D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{1F095264-44DB-4A6A-9163-BA8BFC755EA7}tf22712842_win32</Template>
  <TotalTime>7450</TotalTime>
  <Words>844</Words>
  <Application>Microsoft Office PowerPoint</Application>
  <PresentationFormat>Grand écran</PresentationFormat>
  <Paragraphs>124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Wingdings</vt:lpstr>
      <vt:lpstr>1_RetrospectVTI</vt:lpstr>
      <vt:lpstr>Course 2</vt:lpstr>
      <vt:lpstr>ROADMAP</vt:lpstr>
      <vt:lpstr>THE TAMIL BOAT ARRIVALS (2009–2010) </vt:lpstr>
      <vt:lpstr>THE DFN REGIME (PCISA, 2012) Trigger: Minister designates a group as "irregular arrival" (s. 20.1(2) IRPA)</vt:lpstr>
      <vt:lpstr>THE DFN: IMPACT AND PARADOX</vt:lpstr>
      <vt:lpstr>THE ACCOUNTABILITY GAP: IRCC VS. CBSA</vt:lpstr>
      <vt:lpstr>THE TRAJECTORY: CATEGORICAL EXCLUSIONS FROM THE ASYLUM PROCESS Starting point: DFN (2012) — see preceding slide</vt:lpstr>
      <vt:lpstr>Bill C-12: The One-Year Bar &amp; the PRRA</vt:lpstr>
      <vt:lpstr>Bill C-12: New Ministerial Gatekeeping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</dc:title>
  <dc:creator>Delphine Nakache</dc:creator>
  <cp:lastModifiedBy>Delphine Nakache</cp:lastModifiedBy>
  <cp:revision>1</cp:revision>
  <dcterms:created xsi:type="dcterms:W3CDTF">2023-01-30T20:43:32Z</dcterms:created>
  <dcterms:modified xsi:type="dcterms:W3CDTF">2026-03-02T22:16:56Z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