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98" d="100"/>
          <a:sy n="98" d="100"/>
        </p:scale>
        <p:origin x="36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263791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332"/>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8B1A2B"/>
          </a:solidFill>
          <a:ln/>
        </p:spPr>
        <p:txBody>
          <a:bodyPr/>
          <a:lstStyle/>
          <a:p>
            <a:endParaRPr lang="fr-CA"/>
          </a:p>
        </p:txBody>
      </p:sp>
      <p:sp>
        <p:nvSpPr>
          <p:cNvPr id="3" name="Text 1"/>
          <p:cNvSpPr/>
          <p:nvPr/>
        </p:nvSpPr>
        <p:spPr>
          <a:xfrm>
            <a:off x="731520" y="731520"/>
            <a:ext cx="7680960" cy="2011680"/>
          </a:xfrm>
          <a:prstGeom prst="rect">
            <a:avLst/>
          </a:prstGeom>
          <a:noFill/>
          <a:ln/>
        </p:spPr>
        <p:txBody>
          <a:bodyPr wrap="square" rtlCol="0" anchor="ctr"/>
          <a:lstStyle/>
          <a:p>
            <a:pPr marL="0" indent="0">
              <a:lnSpc>
                <a:spcPct val="110000"/>
              </a:lnSpc>
              <a:buNone/>
            </a:pPr>
            <a:r>
              <a:rPr lang="en-US" sz="4000" b="1" dirty="0">
                <a:solidFill>
                  <a:srgbClr val="FFFFFF"/>
                </a:solidFill>
                <a:latin typeface="Georgia" pitchFamily="34" charset="0"/>
                <a:ea typeface="Georgia" pitchFamily="34" charset="-122"/>
                <a:cs typeface="Georgia" pitchFamily="34" charset="-120"/>
              </a:rPr>
              <a:t>Human Trafficking</a:t>
            </a:r>
            <a:endParaRPr lang="en-US" sz="4000" dirty="0"/>
          </a:p>
          <a:p>
            <a:pPr marL="0" indent="0">
              <a:lnSpc>
                <a:spcPct val="110000"/>
              </a:lnSpc>
              <a:buNone/>
            </a:pPr>
            <a:r>
              <a:rPr lang="en-US" sz="4000" b="1" dirty="0">
                <a:solidFill>
                  <a:srgbClr val="FFFFFF"/>
                </a:solidFill>
                <a:latin typeface="Georgia" pitchFamily="34" charset="0"/>
                <a:ea typeface="Georgia" pitchFamily="34" charset="-122"/>
                <a:cs typeface="Georgia" pitchFamily="34" charset="-120"/>
              </a:rPr>
              <a:t>in Canada</a:t>
            </a:r>
            <a:endParaRPr lang="en-US" sz="4000" dirty="0"/>
          </a:p>
        </p:txBody>
      </p:sp>
      <p:sp>
        <p:nvSpPr>
          <p:cNvPr id="4" name="Text 2"/>
          <p:cNvSpPr/>
          <p:nvPr/>
        </p:nvSpPr>
        <p:spPr>
          <a:xfrm>
            <a:off x="731520" y="2743200"/>
            <a:ext cx="7680960" cy="914400"/>
          </a:xfrm>
          <a:prstGeom prst="rect">
            <a:avLst/>
          </a:prstGeom>
          <a:noFill/>
          <a:ln/>
        </p:spPr>
        <p:txBody>
          <a:bodyPr wrap="square" rtlCol="0" anchor="ctr"/>
          <a:lstStyle/>
          <a:p>
            <a:pPr marL="0" indent="0">
              <a:lnSpc>
                <a:spcPct val="130000"/>
              </a:lnSpc>
              <a:buNone/>
            </a:pPr>
            <a:r>
              <a:rPr lang="en-US" sz="1800" b="1" dirty="0">
                <a:solidFill>
                  <a:srgbClr val="A0B0C0"/>
                </a:solidFill>
                <a:latin typeface="Calibri" pitchFamily="34" charset="0"/>
                <a:ea typeface="Calibri" pitchFamily="34" charset="-122"/>
                <a:cs typeface="Calibri" pitchFamily="34" charset="-120"/>
              </a:rPr>
              <a:t>Course 4</a:t>
            </a:r>
            <a:endParaRPr lang="en-US" sz="1800" b="1" dirty="0"/>
          </a:p>
        </p:txBody>
      </p:sp>
      <p:sp>
        <p:nvSpPr>
          <p:cNvPr id="5" name="Shape 3"/>
          <p:cNvSpPr/>
          <p:nvPr/>
        </p:nvSpPr>
        <p:spPr>
          <a:xfrm>
            <a:off x="731520" y="3931920"/>
            <a:ext cx="2286000" cy="36576"/>
          </a:xfrm>
          <a:prstGeom prst="rect">
            <a:avLst/>
          </a:prstGeom>
          <a:solidFill>
            <a:srgbClr val="8B1A2B"/>
          </a:solidFill>
          <a:ln/>
        </p:spPr>
        <p:txBody>
          <a:bodyPr/>
          <a:lstStyle/>
          <a:p>
            <a:endParaRPr lang="fr-CA"/>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4F5F7"/>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548640"/>
          </a:xfrm>
          <a:prstGeom prst="rect">
            <a:avLst/>
          </a:prstGeom>
          <a:noFill/>
          <a:ln/>
        </p:spPr>
        <p:txBody>
          <a:bodyPr wrap="square" lIns="0" tIns="0" rIns="0" bIns="0" rtlCol="0" anchor="ctr"/>
          <a:lstStyle/>
          <a:p>
            <a:pPr marL="0" indent="0">
              <a:buNone/>
            </a:pPr>
            <a:r>
              <a:rPr lang="en-US" sz="2600" b="1" dirty="0">
                <a:solidFill>
                  <a:srgbClr val="1A2332"/>
                </a:solidFill>
                <a:latin typeface="Georgia" pitchFamily="34" charset="0"/>
                <a:ea typeface="Georgia" pitchFamily="34" charset="-122"/>
                <a:cs typeface="Georgia" pitchFamily="34" charset="-120"/>
              </a:rPr>
              <a:t>E. Anti-Trafficking &amp; Border Securitization</a:t>
            </a:r>
            <a:endParaRPr lang="en-US" sz="2600" dirty="0"/>
          </a:p>
        </p:txBody>
      </p:sp>
      <p:sp>
        <p:nvSpPr>
          <p:cNvPr id="3" name="Text 1"/>
          <p:cNvSpPr/>
          <p:nvPr/>
        </p:nvSpPr>
        <p:spPr>
          <a:xfrm>
            <a:off x="640080" y="868680"/>
            <a:ext cx="7863840" cy="274320"/>
          </a:xfrm>
          <a:prstGeom prst="rect">
            <a:avLst/>
          </a:prstGeom>
          <a:noFill/>
          <a:ln/>
        </p:spPr>
        <p:txBody>
          <a:bodyPr wrap="square" lIns="0" tIns="0" rIns="0" bIns="0" rtlCol="0" anchor="ctr"/>
          <a:lstStyle/>
          <a:p>
            <a:pPr marL="0" indent="0">
              <a:buNone/>
            </a:pPr>
            <a:r>
              <a:rPr lang="en-US" sz="1100" i="1" dirty="0">
                <a:solidFill>
                  <a:srgbClr val="5A6368"/>
                </a:solidFill>
                <a:latin typeface="Calibri" pitchFamily="34" charset="0"/>
                <a:ea typeface="Calibri" pitchFamily="34" charset="-122"/>
                <a:cs typeface="Calibri" pitchFamily="34" charset="-120"/>
              </a:rPr>
              <a:t>Source: J. Kaye (2017) — 56 interviews, 3 group interviews, 2 focus groups</a:t>
            </a:r>
            <a:endParaRPr lang="en-US" sz="1100" dirty="0"/>
          </a:p>
        </p:txBody>
      </p:sp>
      <p:sp>
        <p:nvSpPr>
          <p:cNvPr id="4" name="Shape 2"/>
          <p:cNvSpPr/>
          <p:nvPr/>
        </p:nvSpPr>
        <p:spPr>
          <a:xfrm>
            <a:off x="640080" y="1371600"/>
            <a:ext cx="3749040" cy="246888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5" name="Shape 3"/>
          <p:cNvSpPr/>
          <p:nvPr/>
        </p:nvSpPr>
        <p:spPr>
          <a:xfrm>
            <a:off x="640080" y="1371600"/>
            <a:ext cx="3749040" cy="457200"/>
          </a:xfrm>
          <a:prstGeom prst="rect">
            <a:avLst/>
          </a:prstGeom>
          <a:solidFill>
            <a:srgbClr val="1A2332"/>
          </a:solidFill>
          <a:ln/>
        </p:spPr>
        <p:txBody>
          <a:bodyPr/>
          <a:lstStyle/>
          <a:p>
            <a:endParaRPr lang="fr-CA"/>
          </a:p>
        </p:txBody>
      </p:sp>
      <p:sp>
        <p:nvSpPr>
          <p:cNvPr id="6" name="Text 4"/>
          <p:cNvSpPr/>
          <p:nvPr/>
        </p:nvSpPr>
        <p:spPr>
          <a:xfrm>
            <a:off x="640080" y="1371600"/>
            <a:ext cx="3749040" cy="457200"/>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National Action Plan (2012)</a:t>
            </a:r>
            <a:endParaRPr lang="en-US" sz="1400" dirty="0"/>
          </a:p>
        </p:txBody>
      </p:sp>
      <p:sp>
        <p:nvSpPr>
          <p:cNvPr id="7" name="Text 5"/>
          <p:cNvSpPr/>
          <p:nvPr/>
        </p:nvSpPr>
        <p:spPr>
          <a:xfrm>
            <a:off x="914400" y="1965960"/>
            <a:ext cx="3200400" cy="1645920"/>
          </a:xfrm>
          <a:prstGeom prst="rect">
            <a:avLst/>
          </a:prstGeom>
          <a:noFill/>
          <a:ln/>
        </p:spPr>
        <p:txBody>
          <a:bodyPr wrap="square" rtlCol="0" anchor="t"/>
          <a:lstStyle/>
          <a:p>
            <a:pPr marL="0" indent="0">
              <a:lnSpc>
                <a:spcPct val="125000"/>
              </a:lnSpc>
              <a:buNone/>
            </a:pPr>
            <a:r>
              <a:rPr lang="en-US" sz="1200" i="1" dirty="0">
                <a:solidFill>
                  <a:srgbClr val="2D3436"/>
                </a:solidFill>
              </a:rPr>
              <a:t>Proposed: “more stringent immigration procedures for women entering Canada alone”</a:t>
            </a:r>
            <a:endParaRPr lang="en-US" sz="1200" dirty="0"/>
          </a:p>
          <a:p>
            <a:pPr marL="0" indent="0">
              <a:lnSpc>
                <a:spcPct val="125000"/>
              </a:lnSpc>
              <a:buNone/>
            </a:pPr>
            <a:endParaRPr lang="en-US" sz="1200" dirty="0"/>
          </a:p>
          <a:p>
            <a:pPr marL="0" indent="0">
              <a:lnSpc>
                <a:spcPct val="125000"/>
              </a:lnSpc>
              <a:buNone/>
            </a:pPr>
            <a:r>
              <a:rPr lang="en-US" sz="1200" dirty="0">
                <a:solidFill>
                  <a:srgbClr val="2D3436"/>
                </a:solidFill>
              </a:rPr>
              <a:t>Identifies “at-risk” populations as including women who “may migrate there voluntarily”</a:t>
            </a:r>
            <a:endParaRPr lang="en-US" sz="1200" dirty="0"/>
          </a:p>
          <a:p>
            <a:pPr marL="0" indent="0">
              <a:lnSpc>
                <a:spcPct val="125000"/>
              </a:lnSpc>
              <a:buNone/>
            </a:pPr>
            <a:endParaRPr lang="en-US" sz="1200" dirty="0"/>
          </a:p>
          <a:p>
            <a:pPr marL="0" indent="0">
              <a:lnSpc>
                <a:spcPct val="125000"/>
              </a:lnSpc>
              <a:buNone/>
            </a:pPr>
            <a:r>
              <a:rPr lang="en-US" sz="1200" b="1" dirty="0">
                <a:solidFill>
                  <a:srgbClr val="8B1A2B"/>
                </a:solidFill>
              </a:rPr>
              <a:t>→ Voluntary migration reframed as risk to be managed</a:t>
            </a:r>
            <a:endParaRPr lang="en-US" sz="1200" dirty="0"/>
          </a:p>
        </p:txBody>
      </p:sp>
      <p:sp>
        <p:nvSpPr>
          <p:cNvPr id="8" name="Shape 6"/>
          <p:cNvSpPr/>
          <p:nvPr/>
        </p:nvSpPr>
        <p:spPr>
          <a:xfrm>
            <a:off x="4754880" y="1371600"/>
            <a:ext cx="3749040" cy="246888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9" name="Shape 7"/>
          <p:cNvSpPr/>
          <p:nvPr/>
        </p:nvSpPr>
        <p:spPr>
          <a:xfrm>
            <a:off x="4754880" y="1371600"/>
            <a:ext cx="3749040" cy="457200"/>
          </a:xfrm>
          <a:prstGeom prst="rect">
            <a:avLst/>
          </a:prstGeom>
          <a:solidFill>
            <a:srgbClr val="1A2332"/>
          </a:solidFill>
          <a:ln/>
        </p:spPr>
        <p:txBody>
          <a:bodyPr/>
          <a:lstStyle/>
          <a:p>
            <a:endParaRPr lang="fr-CA"/>
          </a:p>
        </p:txBody>
      </p:sp>
      <p:sp>
        <p:nvSpPr>
          <p:cNvPr id="10" name="Text 8"/>
          <p:cNvSpPr/>
          <p:nvPr/>
        </p:nvSpPr>
        <p:spPr>
          <a:xfrm>
            <a:off x="4754880" y="1371600"/>
            <a:ext cx="3749040" cy="457200"/>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CBSA: Enforcement over Protection</a:t>
            </a:r>
            <a:endParaRPr lang="en-US" sz="1400" dirty="0"/>
          </a:p>
        </p:txBody>
      </p:sp>
      <p:sp>
        <p:nvSpPr>
          <p:cNvPr id="11" name="Text 9"/>
          <p:cNvSpPr/>
          <p:nvPr/>
        </p:nvSpPr>
        <p:spPr>
          <a:xfrm>
            <a:off x="5029200" y="1965960"/>
            <a:ext cx="3200400" cy="1645920"/>
          </a:xfrm>
          <a:prstGeom prst="rect">
            <a:avLst/>
          </a:prstGeom>
          <a:noFill/>
          <a:ln/>
        </p:spPr>
        <p:txBody>
          <a:bodyPr wrap="square" rtlCol="0" anchor="t"/>
          <a:lstStyle/>
          <a:p>
            <a:pPr marL="0" indent="0">
              <a:lnSpc>
                <a:spcPct val="125000"/>
              </a:lnSpc>
              <a:buNone/>
            </a:pPr>
            <a:r>
              <a:rPr lang="en-US" sz="1200" i="1" dirty="0">
                <a:solidFill>
                  <a:srgbClr val="2D3436"/>
                </a:solidFill>
              </a:rPr>
              <a:t>Former officer: removed “dozens upon dozens of people that are victims of trafficking” as immigration violators</a:t>
            </a:r>
            <a:endParaRPr lang="en-US" sz="1200" dirty="0"/>
          </a:p>
          <a:p>
            <a:pPr marL="0" indent="0">
              <a:lnSpc>
                <a:spcPct val="125000"/>
              </a:lnSpc>
              <a:buNone/>
            </a:pPr>
            <a:endParaRPr lang="en-US" sz="1200" dirty="0"/>
          </a:p>
          <a:p>
            <a:pPr marL="0" indent="0">
              <a:lnSpc>
                <a:spcPct val="125000"/>
              </a:lnSpc>
              <a:buNone/>
            </a:pPr>
            <a:r>
              <a:rPr lang="en-US" sz="1200" dirty="0">
                <a:solidFill>
                  <a:srgbClr val="2D3436"/>
                </a:solidFill>
              </a:rPr>
              <a:t>No training on trafficking in 14 years of service</a:t>
            </a:r>
            <a:endParaRPr lang="en-US" sz="1200" dirty="0"/>
          </a:p>
          <a:p>
            <a:pPr marL="0" indent="0">
              <a:lnSpc>
                <a:spcPct val="125000"/>
              </a:lnSpc>
              <a:buNone/>
            </a:pPr>
            <a:endParaRPr lang="en-US" sz="1200" dirty="0"/>
          </a:p>
          <a:p>
            <a:pPr marL="0" indent="0">
              <a:lnSpc>
                <a:spcPct val="125000"/>
              </a:lnSpc>
              <a:buNone/>
            </a:pPr>
            <a:r>
              <a:rPr lang="en-US" sz="1200" b="1" dirty="0">
                <a:solidFill>
                  <a:srgbClr val="8B1A2B"/>
                </a:solidFill>
              </a:rPr>
              <a:t>→ Border controls = mechanisms for exclusion, not protection</a:t>
            </a:r>
            <a:endParaRPr lang="en-US" sz="1200" dirty="0"/>
          </a:p>
        </p:txBody>
      </p:sp>
      <p:sp>
        <p:nvSpPr>
          <p:cNvPr id="12" name="Shape 10"/>
          <p:cNvSpPr/>
          <p:nvPr/>
        </p:nvSpPr>
        <p:spPr>
          <a:xfrm>
            <a:off x="640080" y="4114800"/>
            <a:ext cx="7863840" cy="685800"/>
          </a:xfrm>
          <a:prstGeom prst="rect">
            <a:avLst/>
          </a:prstGeom>
          <a:solidFill>
            <a:srgbClr val="1A2332"/>
          </a:solidFill>
          <a:ln/>
        </p:spPr>
        <p:txBody>
          <a:bodyPr/>
          <a:lstStyle/>
          <a:p>
            <a:endParaRPr lang="fr-CA"/>
          </a:p>
        </p:txBody>
      </p:sp>
      <p:sp>
        <p:nvSpPr>
          <p:cNvPr id="13" name="Text 11"/>
          <p:cNvSpPr/>
          <p:nvPr/>
        </p:nvSpPr>
        <p:spPr>
          <a:xfrm>
            <a:off x="914400" y="4114800"/>
            <a:ext cx="7315200" cy="68580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Anti-trafficking discourse becomes a tool for controlling movements of marginalized populations</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4F5F7"/>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548640"/>
          </a:xfrm>
          <a:prstGeom prst="rect">
            <a:avLst/>
          </a:prstGeom>
          <a:noFill/>
          <a:ln/>
        </p:spPr>
        <p:txBody>
          <a:bodyPr wrap="square" lIns="0" tIns="0" rIns="0" bIns="0" rtlCol="0" anchor="ctr"/>
          <a:lstStyle/>
          <a:p>
            <a:pPr marL="0" indent="0">
              <a:buNone/>
            </a:pPr>
            <a:r>
              <a:rPr lang="en-US" sz="2600" b="1" dirty="0">
                <a:solidFill>
                  <a:srgbClr val="1A2332"/>
                </a:solidFill>
                <a:latin typeface="Georgia" pitchFamily="34" charset="0"/>
                <a:ea typeface="Georgia" pitchFamily="34" charset="-122"/>
                <a:cs typeface="Georgia" pitchFamily="34" charset="-120"/>
              </a:rPr>
              <a:t>The Exotic Dancer Visa Program</a:t>
            </a:r>
            <a:endParaRPr lang="en-US" sz="2600" dirty="0"/>
          </a:p>
        </p:txBody>
      </p:sp>
      <p:sp>
        <p:nvSpPr>
          <p:cNvPr id="3" name="Text 1"/>
          <p:cNvSpPr/>
          <p:nvPr/>
        </p:nvSpPr>
        <p:spPr>
          <a:xfrm>
            <a:off x="640080" y="868680"/>
            <a:ext cx="7863840" cy="274320"/>
          </a:xfrm>
          <a:prstGeom prst="rect">
            <a:avLst/>
          </a:prstGeom>
          <a:noFill/>
          <a:ln/>
        </p:spPr>
        <p:txBody>
          <a:bodyPr wrap="square" lIns="0" tIns="0" rIns="0" bIns="0" rtlCol="0" anchor="ctr"/>
          <a:lstStyle/>
          <a:p>
            <a:pPr marL="0" indent="0">
              <a:buNone/>
            </a:pPr>
            <a:r>
              <a:rPr lang="en-US" sz="1200" i="1" dirty="0">
                <a:solidFill>
                  <a:srgbClr val="5A6368"/>
                </a:solidFill>
                <a:latin typeface="Calibri" pitchFamily="34" charset="0"/>
                <a:ea typeface="Calibri" pitchFamily="34" charset="-122"/>
                <a:cs typeface="Calibri" pitchFamily="34" charset="-120"/>
              </a:rPr>
              <a:t>A case study in anti-trafficking discourse and migration restriction</a:t>
            </a:r>
            <a:endParaRPr lang="en-US" sz="1200" dirty="0"/>
          </a:p>
        </p:txBody>
      </p:sp>
      <p:sp>
        <p:nvSpPr>
          <p:cNvPr id="4" name="Shape 2"/>
          <p:cNvSpPr/>
          <p:nvPr/>
        </p:nvSpPr>
        <p:spPr>
          <a:xfrm>
            <a:off x="640080" y="1371600"/>
            <a:ext cx="7863840" cy="146304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5" name="Text 3"/>
          <p:cNvSpPr/>
          <p:nvPr/>
        </p:nvSpPr>
        <p:spPr>
          <a:xfrm>
            <a:off x="822960" y="1417320"/>
            <a:ext cx="1371600" cy="365760"/>
          </a:xfrm>
          <a:prstGeom prst="rect">
            <a:avLst/>
          </a:prstGeom>
          <a:noFill/>
          <a:ln/>
        </p:spPr>
        <p:txBody>
          <a:bodyPr wrap="square" lIns="0" tIns="0" rIns="0" bIns="0" rtlCol="0" anchor="ctr"/>
          <a:lstStyle/>
          <a:p>
            <a:pPr marL="0" indent="0" algn="ctr">
              <a:buNone/>
            </a:pPr>
            <a:r>
              <a:rPr lang="en-US" sz="1200" b="1" dirty="0">
                <a:solidFill>
                  <a:srgbClr val="8B1A2B"/>
                </a:solidFill>
                <a:latin typeface="Georgia" pitchFamily="34" charset="0"/>
                <a:ea typeface="Georgia" pitchFamily="34" charset="-122"/>
                <a:cs typeface="Georgia" pitchFamily="34" charset="-120"/>
              </a:rPr>
              <a:t>1970s–80s</a:t>
            </a:r>
            <a:endParaRPr lang="en-US" sz="1200" dirty="0"/>
          </a:p>
        </p:txBody>
      </p:sp>
      <p:sp>
        <p:nvSpPr>
          <p:cNvPr id="6" name="Text 4"/>
          <p:cNvSpPr/>
          <p:nvPr/>
        </p:nvSpPr>
        <p:spPr>
          <a:xfrm>
            <a:off x="822960" y="1783080"/>
            <a:ext cx="1371600" cy="822960"/>
          </a:xfrm>
          <a:prstGeom prst="rect">
            <a:avLst/>
          </a:prstGeom>
          <a:noFill/>
          <a:ln/>
        </p:spPr>
        <p:txBody>
          <a:bodyPr wrap="square" lIns="0" tIns="0" rIns="0" bIns="0" rtlCol="0" anchor="ctr"/>
          <a:lstStyle/>
          <a:p>
            <a:pPr marL="0" indent="0" algn="ctr">
              <a:lnSpc>
                <a:spcPct val="130000"/>
              </a:lnSpc>
              <a:buNone/>
            </a:pPr>
            <a:r>
              <a:rPr lang="en-US" sz="1000" dirty="0">
                <a:solidFill>
                  <a:srgbClr val="2D3436"/>
                </a:solidFill>
                <a:latin typeface="Calibri" pitchFamily="34" charset="0"/>
                <a:ea typeface="Calibri" pitchFamily="34" charset="-122"/>
                <a:cs typeface="Calibri" pitchFamily="34" charset="-120"/>
              </a:rPr>
              <a:t>Informal exchange</a:t>
            </a:r>
            <a:endParaRPr lang="en-US" sz="1000" dirty="0"/>
          </a:p>
          <a:p>
            <a:pPr marL="0" indent="0" algn="ctr">
              <a:lnSpc>
                <a:spcPct val="130000"/>
              </a:lnSpc>
              <a:buNone/>
            </a:pPr>
            <a:r>
              <a:rPr lang="en-US" sz="1000" dirty="0">
                <a:solidFill>
                  <a:srgbClr val="2D3436"/>
                </a:solidFill>
                <a:latin typeface="Calibri" pitchFamily="34" charset="0"/>
                <a:ea typeface="Calibri" pitchFamily="34" charset="-122"/>
                <a:cs typeface="Calibri" pitchFamily="34" charset="-120"/>
              </a:rPr>
              <a:t>(CAN/US women)</a:t>
            </a:r>
            <a:endParaRPr lang="en-US" sz="1000" dirty="0"/>
          </a:p>
        </p:txBody>
      </p:sp>
      <p:sp>
        <p:nvSpPr>
          <p:cNvPr id="7" name="Shape 5"/>
          <p:cNvSpPr/>
          <p:nvPr/>
        </p:nvSpPr>
        <p:spPr>
          <a:xfrm>
            <a:off x="2240280" y="1600200"/>
            <a:ext cx="137160" cy="0"/>
          </a:xfrm>
          <a:prstGeom prst="line">
            <a:avLst/>
          </a:prstGeom>
          <a:noFill/>
          <a:ln w="12700">
            <a:solidFill>
              <a:srgbClr val="CCCCCC"/>
            </a:solidFill>
            <a:prstDash val="solid"/>
          </a:ln>
        </p:spPr>
        <p:txBody>
          <a:bodyPr/>
          <a:lstStyle/>
          <a:p>
            <a:endParaRPr lang="fr-CA"/>
          </a:p>
        </p:txBody>
      </p:sp>
      <p:sp>
        <p:nvSpPr>
          <p:cNvPr id="8" name="Text 6"/>
          <p:cNvSpPr/>
          <p:nvPr/>
        </p:nvSpPr>
        <p:spPr>
          <a:xfrm>
            <a:off x="2395728" y="1417320"/>
            <a:ext cx="1371600" cy="365760"/>
          </a:xfrm>
          <a:prstGeom prst="rect">
            <a:avLst/>
          </a:prstGeom>
          <a:noFill/>
          <a:ln/>
        </p:spPr>
        <p:txBody>
          <a:bodyPr wrap="square" lIns="0" tIns="0" rIns="0" bIns="0" rtlCol="0" anchor="ctr"/>
          <a:lstStyle/>
          <a:p>
            <a:pPr marL="0" indent="0" algn="ctr">
              <a:buNone/>
            </a:pPr>
            <a:r>
              <a:rPr lang="en-US" sz="1200" b="1" dirty="0">
                <a:solidFill>
                  <a:srgbClr val="8B1A2B"/>
                </a:solidFill>
                <a:latin typeface="Georgia" pitchFamily="34" charset="0"/>
                <a:ea typeface="Georgia" pitchFamily="34" charset="-122"/>
                <a:cs typeface="Georgia" pitchFamily="34" charset="-120"/>
              </a:rPr>
              <a:t>1990s</a:t>
            </a:r>
            <a:endParaRPr lang="en-US" sz="1200" dirty="0"/>
          </a:p>
        </p:txBody>
      </p:sp>
      <p:sp>
        <p:nvSpPr>
          <p:cNvPr id="9" name="Text 7"/>
          <p:cNvSpPr/>
          <p:nvPr/>
        </p:nvSpPr>
        <p:spPr>
          <a:xfrm>
            <a:off x="2395728" y="1783080"/>
            <a:ext cx="1371600" cy="822960"/>
          </a:xfrm>
          <a:prstGeom prst="rect">
            <a:avLst/>
          </a:prstGeom>
          <a:noFill/>
          <a:ln/>
        </p:spPr>
        <p:txBody>
          <a:bodyPr wrap="square" lIns="0" tIns="0" rIns="0" bIns="0" rtlCol="0" anchor="ctr"/>
          <a:lstStyle/>
          <a:p>
            <a:pPr marL="0" indent="0" algn="ctr">
              <a:lnSpc>
                <a:spcPct val="130000"/>
              </a:lnSpc>
              <a:buNone/>
            </a:pPr>
            <a:r>
              <a:rPr lang="en-US" sz="1000" dirty="0">
                <a:solidFill>
                  <a:srgbClr val="2D3436"/>
                </a:solidFill>
                <a:latin typeface="Calibri" pitchFamily="34" charset="0"/>
                <a:ea typeface="Calibri" pitchFamily="34" charset="-122"/>
                <a:cs typeface="Calibri" pitchFamily="34" charset="-120"/>
              </a:rPr>
              <a:t>Source shifts to</a:t>
            </a:r>
            <a:endParaRPr lang="en-US" sz="1000" dirty="0"/>
          </a:p>
          <a:p>
            <a:pPr marL="0" indent="0" algn="ctr">
              <a:lnSpc>
                <a:spcPct val="130000"/>
              </a:lnSpc>
              <a:buNone/>
            </a:pPr>
            <a:r>
              <a:rPr lang="en-US" sz="1000" dirty="0">
                <a:solidFill>
                  <a:srgbClr val="2D3436"/>
                </a:solidFill>
                <a:latin typeface="Calibri" pitchFamily="34" charset="0"/>
                <a:ea typeface="Calibri" pitchFamily="34" charset="-122"/>
                <a:cs typeface="Calibri" pitchFamily="34" charset="-120"/>
              </a:rPr>
              <a:t>E. Europe &amp; Asia</a:t>
            </a:r>
            <a:endParaRPr lang="en-US" sz="1000" dirty="0"/>
          </a:p>
        </p:txBody>
      </p:sp>
      <p:sp>
        <p:nvSpPr>
          <p:cNvPr id="10" name="Shape 8"/>
          <p:cNvSpPr/>
          <p:nvPr/>
        </p:nvSpPr>
        <p:spPr>
          <a:xfrm>
            <a:off x="3813048" y="1600200"/>
            <a:ext cx="137160" cy="0"/>
          </a:xfrm>
          <a:prstGeom prst="line">
            <a:avLst/>
          </a:prstGeom>
          <a:noFill/>
          <a:ln w="12700">
            <a:solidFill>
              <a:srgbClr val="CCCCCC"/>
            </a:solidFill>
            <a:prstDash val="solid"/>
          </a:ln>
        </p:spPr>
        <p:txBody>
          <a:bodyPr/>
          <a:lstStyle/>
          <a:p>
            <a:endParaRPr lang="fr-CA"/>
          </a:p>
        </p:txBody>
      </p:sp>
      <p:sp>
        <p:nvSpPr>
          <p:cNvPr id="11" name="Text 9"/>
          <p:cNvSpPr/>
          <p:nvPr/>
        </p:nvSpPr>
        <p:spPr>
          <a:xfrm>
            <a:off x="3968496" y="1417320"/>
            <a:ext cx="1371600" cy="365760"/>
          </a:xfrm>
          <a:prstGeom prst="rect">
            <a:avLst/>
          </a:prstGeom>
          <a:noFill/>
          <a:ln/>
        </p:spPr>
        <p:txBody>
          <a:bodyPr wrap="square" lIns="0" tIns="0" rIns="0" bIns="0" rtlCol="0" anchor="ctr"/>
          <a:lstStyle/>
          <a:p>
            <a:pPr marL="0" indent="0" algn="ctr">
              <a:buNone/>
            </a:pPr>
            <a:r>
              <a:rPr lang="en-US" sz="1200" b="1" dirty="0">
                <a:solidFill>
                  <a:srgbClr val="8B1A2B"/>
                </a:solidFill>
                <a:latin typeface="Georgia" pitchFamily="34" charset="0"/>
                <a:ea typeface="Georgia" pitchFamily="34" charset="-122"/>
                <a:cs typeface="Georgia" pitchFamily="34" charset="-120"/>
              </a:rPr>
              <a:t>2004</a:t>
            </a:r>
            <a:endParaRPr lang="en-US" sz="1200" dirty="0"/>
          </a:p>
        </p:txBody>
      </p:sp>
      <p:sp>
        <p:nvSpPr>
          <p:cNvPr id="12" name="Text 10"/>
          <p:cNvSpPr/>
          <p:nvPr/>
        </p:nvSpPr>
        <p:spPr>
          <a:xfrm>
            <a:off x="3968496" y="1783080"/>
            <a:ext cx="1371600" cy="822960"/>
          </a:xfrm>
          <a:prstGeom prst="rect">
            <a:avLst/>
          </a:prstGeom>
          <a:noFill/>
          <a:ln/>
        </p:spPr>
        <p:txBody>
          <a:bodyPr wrap="square" lIns="0" tIns="0" rIns="0" bIns="0" rtlCol="0" anchor="ctr"/>
          <a:lstStyle/>
          <a:p>
            <a:pPr marL="0" indent="0" algn="ctr">
              <a:lnSpc>
                <a:spcPct val="130000"/>
              </a:lnSpc>
              <a:buNone/>
            </a:pPr>
            <a:r>
              <a:rPr lang="en-US" sz="1000" dirty="0">
                <a:solidFill>
                  <a:srgbClr val="2D3436"/>
                </a:solidFill>
                <a:latin typeface="Calibri" pitchFamily="34" charset="0"/>
                <a:ea typeface="Calibri" pitchFamily="34" charset="-122"/>
                <a:cs typeface="Calibri" pitchFamily="34" charset="-120"/>
              </a:rPr>
              <a:t>342 permits</a:t>
            </a:r>
            <a:endParaRPr lang="en-US" sz="1000" dirty="0"/>
          </a:p>
          <a:p>
            <a:pPr marL="0" indent="0" algn="ctr">
              <a:lnSpc>
                <a:spcPct val="130000"/>
              </a:lnSpc>
              <a:buNone/>
            </a:pPr>
            <a:r>
              <a:rPr lang="en-US" sz="1000" dirty="0">
                <a:solidFill>
                  <a:srgbClr val="2D3436"/>
                </a:solidFill>
                <a:latin typeface="Calibri" pitchFamily="34" charset="0"/>
                <a:ea typeface="Calibri" pitchFamily="34" charset="-122"/>
                <a:cs typeface="Calibri" pitchFamily="34" charset="-120"/>
              </a:rPr>
              <a:t>(political scandal)</a:t>
            </a:r>
            <a:endParaRPr lang="en-US" sz="1000" dirty="0"/>
          </a:p>
        </p:txBody>
      </p:sp>
      <p:sp>
        <p:nvSpPr>
          <p:cNvPr id="13" name="Shape 11"/>
          <p:cNvSpPr/>
          <p:nvPr/>
        </p:nvSpPr>
        <p:spPr>
          <a:xfrm>
            <a:off x="5385816" y="1600200"/>
            <a:ext cx="137160" cy="0"/>
          </a:xfrm>
          <a:prstGeom prst="line">
            <a:avLst/>
          </a:prstGeom>
          <a:noFill/>
          <a:ln w="12700">
            <a:solidFill>
              <a:srgbClr val="CCCCCC"/>
            </a:solidFill>
            <a:prstDash val="solid"/>
          </a:ln>
        </p:spPr>
        <p:txBody>
          <a:bodyPr/>
          <a:lstStyle/>
          <a:p>
            <a:endParaRPr lang="fr-CA"/>
          </a:p>
        </p:txBody>
      </p:sp>
      <p:sp>
        <p:nvSpPr>
          <p:cNvPr id="14" name="Text 12"/>
          <p:cNvSpPr/>
          <p:nvPr/>
        </p:nvSpPr>
        <p:spPr>
          <a:xfrm>
            <a:off x="5541264" y="1417320"/>
            <a:ext cx="1371600" cy="365760"/>
          </a:xfrm>
          <a:prstGeom prst="rect">
            <a:avLst/>
          </a:prstGeom>
          <a:noFill/>
          <a:ln/>
        </p:spPr>
        <p:txBody>
          <a:bodyPr wrap="square" lIns="0" tIns="0" rIns="0" bIns="0" rtlCol="0" anchor="ctr"/>
          <a:lstStyle/>
          <a:p>
            <a:pPr marL="0" indent="0" algn="ctr">
              <a:buNone/>
            </a:pPr>
            <a:r>
              <a:rPr lang="en-US" sz="1200" b="1" dirty="0">
                <a:solidFill>
                  <a:srgbClr val="8B1A2B"/>
                </a:solidFill>
                <a:latin typeface="Georgia" pitchFamily="34" charset="0"/>
                <a:ea typeface="Georgia" pitchFamily="34" charset="-122"/>
                <a:cs typeface="Georgia" pitchFamily="34" charset="-120"/>
              </a:rPr>
              <a:t>2010</a:t>
            </a:r>
            <a:endParaRPr lang="en-US" sz="1200" dirty="0"/>
          </a:p>
        </p:txBody>
      </p:sp>
      <p:sp>
        <p:nvSpPr>
          <p:cNvPr id="15" name="Text 13"/>
          <p:cNvSpPr/>
          <p:nvPr/>
        </p:nvSpPr>
        <p:spPr>
          <a:xfrm>
            <a:off x="5541264" y="1783080"/>
            <a:ext cx="1371600" cy="822960"/>
          </a:xfrm>
          <a:prstGeom prst="rect">
            <a:avLst/>
          </a:prstGeom>
          <a:noFill/>
          <a:ln/>
        </p:spPr>
        <p:txBody>
          <a:bodyPr wrap="square" lIns="0" tIns="0" rIns="0" bIns="0" rtlCol="0" anchor="ctr"/>
          <a:lstStyle/>
          <a:p>
            <a:pPr marL="0" indent="0" algn="ctr">
              <a:lnSpc>
                <a:spcPct val="130000"/>
              </a:lnSpc>
              <a:buNone/>
            </a:pPr>
            <a:r>
              <a:rPr lang="en-US" sz="1000" dirty="0">
                <a:solidFill>
                  <a:srgbClr val="2D3436"/>
                </a:solidFill>
                <a:latin typeface="Calibri" pitchFamily="34" charset="0"/>
                <a:ea typeface="Calibri" pitchFamily="34" charset="-122"/>
                <a:cs typeface="Calibri" pitchFamily="34" charset="-120"/>
              </a:rPr>
              <a:t>Only 6 permits</a:t>
            </a:r>
            <a:endParaRPr lang="en-US" sz="1000" dirty="0"/>
          </a:p>
          <a:p>
            <a:pPr marL="0" indent="0" algn="ctr">
              <a:lnSpc>
                <a:spcPct val="130000"/>
              </a:lnSpc>
              <a:buNone/>
            </a:pPr>
            <a:r>
              <a:rPr lang="en-US" sz="1000" dirty="0">
                <a:solidFill>
                  <a:srgbClr val="2D3436"/>
                </a:solidFill>
                <a:latin typeface="Calibri" pitchFamily="34" charset="0"/>
                <a:ea typeface="Calibri" pitchFamily="34" charset="-122"/>
                <a:cs typeface="Calibri" pitchFamily="34" charset="-120"/>
              </a:rPr>
              <a:t>remain</a:t>
            </a:r>
            <a:endParaRPr lang="en-US" sz="1000" dirty="0"/>
          </a:p>
        </p:txBody>
      </p:sp>
      <p:sp>
        <p:nvSpPr>
          <p:cNvPr id="16" name="Shape 14"/>
          <p:cNvSpPr/>
          <p:nvPr/>
        </p:nvSpPr>
        <p:spPr>
          <a:xfrm>
            <a:off x="6958584" y="1600200"/>
            <a:ext cx="137160" cy="0"/>
          </a:xfrm>
          <a:prstGeom prst="line">
            <a:avLst/>
          </a:prstGeom>
          <a:noFill/>
          <a:ln w="12700">
            <a:solidFill>
              <a:srgbClr val="CCCCCC"/>
            </a:solidFill>
            <a:prstDash val="solid"/>
          </a:ln>
        </p:spPr>
        <p:txBody>
          <a:bodyPr/>
          <a:lstStyle/>
          <a:p>
            <a:endParaRPr lang="fr-CA"/>
          </a:p>
        </p:txBody>
      </p:sp>
      <p:sp>
        <p:nvSpPr>
          <p:cNvPr id="17" name="Text 15"/>
          <p:cNvSpPr/>
          <p:nvPr/>
        </p:nvSpPr>
        <p:spPr>
          <a:xfrm>
            <a:off x="7114032" y="1417320"/>
            <a:ext cx="1371600" cy="365760"/>
          </a:xfrm>
          <a:prstGeom prst="rect">
            <a:avLst/>
          </a:prstGeom>
          <a:noFill/>
          <a:ln/>
        </p:spPr>
        <p:txBody>
          <a:bodyPr wrap="square" lIns="0" tIns="0" rIns="0" bIns="0" rtlCol="0" anchor="ctr"/>
          <a:lstStyle/>
          <a:p>
            <a:pPr marL="0" indent="0" algn="ctr">
              <a:buNone/>
            </a:pPr>
            <a:r>
              <a:rPr lang="en-US" sz="1200" b="1" dirty="0">
                <a:solidFill>
                  <a:srgbClr val="8B1A2B"/>
                </a:solidFill>
                <a:latin typeface="Georgia" pitchFamily="34" charset="0"/>
                <a:ea typeface="Georgia" pitchFamily="34" charset="-122"/>
                <a:cs typeface="Georgia" pitchFamily="34" charset="-120"/>
              </a:rPr>
              <a:t>2012</a:t>
            </a:r>
            <a:endParaRPr lang="en-US" sz="1200" dirty="0"/>
          </a:p>
        </p:txBody>
      </p:sp>
      <p:sp>
        <p:nvSpPr>
          <p:cNvPr id="18" name="Text 16"/>
          <p:cNvSpPr/>
          <p:nvPr/>
        </p:nvSpPr>
        <p:spPr>
          <a:xfrm>
            <a:off x="7114032" y="1783080"/>
            <a:ext cx="1371600" cy="822960"/>
          </a:xfrm>
          <a:prstGeom prst="rect">
            <a:avLst/>
          </a:prstGeom>
          <a:noFill/>
          <a:ln/>
        </p:spPr>
        <p:txBody>
          <a:bodyPr wrap="square" lIns="0" tIns="0" rIns="0" bIns="0" rtlCol="0" anchor="ctr"/>
          <a:lstStyle/>
          <a:p>
            <a:pPr marL="0" indent="0" algn="ctr">
              <a:lnSpc>
                <a:spcPct val="130000"/>
              </a:lnSpc>
              <a:buNone/>
            </a:pPr>
            <a:r>
              <a:rPr lang="en-US" sz="1000" dirty="0">
                <a:solidFill>
                  <a:srgbClr val="2D3436"/>
                </a:solidFill>
                <a:latin typeface="Calibri" pitchFamily="34" charset="0"/>
                <a:ea typeface="Calibri" pitchFamily="34" charset="-122"/>
                <a:cs typeface="Calibri" pitchFamily="34" charset="-120"/>
              </a:rPr>
              <a:t>Bills C-10 &amp; C-38</a:t>
            </a:r>
            <a:endParaRPr lang="en-US" sz="1000" dirty="0"/>
          </a:p>
          <a:p>
            <a:pPr marL="0" indent="0" algn="ctr">
              <a:lnSpc>
                <a:spcPct val="130000"/>
              </a:lnSpc>
              <a:buNone/>
            </a:pPr>
            <a:r>
              <a:rPr lang="en-US" sz="1000" dirty="0">
                <a:solidFill>
                  <a:srgbClr val="2D3436"/>
                </a:solidFill>
                <a:latin typeface="Calibri" pitchFamily="34" charset="0"/>
                <a:ea typeface="Calibri" pitchFamily="34" charset="-122"/>
                <a:cs typeface="Calibri" pitchFamily="34" charset="-120"/>
              </a:rPr>
              <a:t>eliminate program</a:t>
            </a:r>
            <a:endParaRPr lang="en-US" sz="1000" dirty="0"/>
          </a:p>
        </p:txBody>
      </p:sp>
      <p:sp>
        <p:nvSpPr>
          <p:cNvPr id="19" name="Text 17"/>
          <p:cNvSpPr/>
          <p:nvPr/>
        </p:nvSpPr>
        <p:spPr>
          <a:xfrm>
            <a:off x="640080" y="3063240"/>
            <a:ext cx="7863840" cy="320040"/>
          </a:xfrm>
          <a:prstGeom prst="rect">
            <a:avLst/>
          </a:prstGeom>
          <a:noFill/>
          <a:ln/>
        </p:spPr>
        <p:txBody>
          <a:bodyPr wrap="square" lIns="0" tIns="0" rIns="0" bIns="0" rtlCol="0" anchor="ctr"/>
          <a:lstStyle/>
          <a:p>
            <a:pPr marL="0" indent="0">
              <a:buNone/>
            </a:pPr>
            <a:r>
              <a:rPr lang="en-US" sz="1400" b="1" dirty="0">
                <a:solidFill>
                  <a:srgbClr val="1A2332"/>
                </a:solidFill>
                <a:latin typeface="Calibri" pitchFamily="34" charset="0"/>
                <a:ea typeface="Calibri" pitchFamily="34" charset="-122"/>
                <a:cs typeface="Calibri" pitchFamily="34" charset="-120"/>
              </a:rPr>
              <a:t>Three problems:</a:t>
            </a:r>
            <a:endParaRPr lang="en-US" sz="1400" dirty="0"/>
          </a:p>
        </p:txBody>
      </p:sp>
      <p:sp>
        <p:nvSpPr>
          <p:cNvPr id="20" name="Shape 18"/>
          <p:cNvSpPr/>
          <p:nvPr/>
        </p:nvSpPr>
        <p:spPr>
          <a:xfrm>
            <a:off x="640080" y="3474720"/>
            <a:ext cx="2606040" cy="128016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21" name="Shape 19"/>
          <p:cNvSpPr/>
          <p:nvPr/>
        </p:nvSpPr>
        <p:spPr>
          <a:xfrm>
            <a:off x="640080" y="3474720"/>
            <a:ext cx="64008" cy="1280160"/>
          </a:xfrm>
          <a:prstGeom prst="rect">
            <a:avLst/>
          </a:prstGeom>
          <a:solidFill>
            <a:srgbClr val="8B1A2B"/>
          </a:solidFill>
          <a:ln/>
        </p:spPr>
        <p:txBody>
          <a:bodyPr/>
          <a:lstStyle/>
          <a:p>
            <a:endParaRPr lang="fr-CA"/>
          </a:p>
        </p:txBody>
      </p:sp>
      <p:sp>
        <p:nvSpPr>
          <p:cNvPr id="22" name="Text 20"/>
          <p:cNvSpPr/>
          <p:nvPr/>
        </p:nvSpPr>
        <p:spPr>
          <a:xfrm>
            <a:off x="822960" y="3520440"/>
            <a:ext cx="2240280" cy="320040"/>
          </a:xfrm>
          <a:prstGeom prst="rect">
            <a:avLst/>
          </a:prstGeom>
          <a:noFill/>
          <a:ln/>
        </p:spPr>
        <p:txBody>
          <a:bodyPr wrap="square" lIns="0" tIns="0" rIns="0" bIns="0" rtlCol="0" anchor="ctr"/>
          <a:lstStyle/>
          <a:p>
            <a:pPr marL="0" indent="0">
              <a:buNone/>
            </a:pPr>
            <a:r>
              <a:rPr lang="en-US" sz="1300" b="1" dirty="0">
                <a:solidFill>
                  <a:srgbClr val="8B1A2B"/>
                </a:solidFill>
                <a:latin typeface="Calibri" pitchFamily="34" charset="0"/>
                <a:ea typeface="Calibri" pitchFamily="34" charset="-122"/>
                <a:cs typeface="Calibri" pitchFamily="34" charset="-120"/>
              </a:rPr>
              <a:t>No evidentiary basis</a:t>
            </a:r>
            <a:endParaRPr lang="en-US" sz="1300" dirty="0"/>
          </a:p>
        </p:txBody>
      </p:sp>
      <p:sp>
        <p:nvSpPr>
          <p:cNvPr id="23" name="Text 21"/>
          <p:cNvSpPr/>
          <p:nvPr/>
        </p:nvSpPr>
        <p:spPr>
          <a:xfrm>
            <a:off x="822960" y="3840480"/>
            <a:ext cx="2240280" cy="777240"/>
          </a:xfrm>
          <a:prstGeom prst="rect">
            <a:avLst/>
          </a:prstGeom>
          <a:noFill/>
          <a:ln/>
        </p:spPr>
        <p:txBody>
          <a:bodyPr wrap="square" lIns="0" tIns="0" rIns="0" bIns="0" rtlCol="0" anchor="ctr"/>
          <a:lstStyle/>
          <a:p>
            <a:pPr marL="0" indent="0">
              <a:lnSpc>
                <a:spcPct val="130000"/>
              </a:lnSpc>
              <a:buNone/>
            </a:pPr>
            <a:r>
              <a:rPr lang="en-US" sz="1100" dirty="0">
                <a:solidFill>
                  <a:srgbClr val="2D3436"/>
                </a:solidFill>
                <a:latin typeface="Calibri" pitchFamily="34" charset="0"/>
                <a:ea typeface="Calibri" pitchFamily="34" charset="-122"/>
                <a:cs typeface="Calibri" pitchFamily="34" charset="-120"/>
              </a:rPr>
              <a:t>RCMP found allegations unsubstantiated</a:t>
            </a:r>
            <a:endParaRPr lang="en-US" sz="1100" dirty="0"/>
          </a:p>
        </p:txBody>
      </p:sp>
      <p:sp>
        <p:nvSpPr>
          <p:cNvPr id="24" name="Shape 22"/>
          <p:cNvSpPr/>
          <p:nvPr/>
        </p:nvSpPr>
        <p:spPr>
          <a:xfrm>
            <a:off x="3429000" y="3474720"/>
            <a:ext cx="2606040" cy="128016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25" name="Shape 23"/>
          <p:cNvSpPr/>
          <p:nvPr/>
        </p:nvSpPr>
        <p:spPr>
          <a:xfrm>
            <a:off x="3429000" y="3474720"/>
            <a:ext cx="64008" cy="1280160"/>
          </a:xfrm>
          <a:prstGeom prst="rect">
            <a:avLst/>
          </a:prstGeom>
          <a:solidFill>
            <a:srgbClr val="8B1A2B"/>
          </a:solidFill>
          <a:ln/>
        </p:spPr>
        <p:txBody>
          <a:bodyPr/>
          <a:lstStyle/>
          <a:p>
            <a:endParaRPr lang="fr-CA"/>
          </a:p>
        </p:txBody>
      </p:sp>
      <p:sp>
        <p:nvSpPr>
          <p:cNvPr id="26" name="Text 24"/>
          <p:cNvSpPr/>
          <p:nvPr/>
        </p:nvSpPr>
        <p:spPr>
          <a:xfrm>
            <a:off x="3611880" y="3520440"/>
            <a:ext cx="2240280" cy="320040"/>
          </a:xfrm>
          <a:prstGeom prst="rect">
            <a:avLst/>
          </a:prstGeom>
          <a:noFill/>
          <a:ln/>
        </p:spPr>
        <p:txBody>
          <a:bodyPr wrap="square" lIns="0" tIns="0" rIns="0" bIns="0" rtlCol="0" anchor="ctr"/>
          <a:lstStyle/>
          <a:p>
            <a:pPr marL="0" indent="0">
              <a:buNone/>
            </a:pPr>
            <a:r>
              <a:rPr lang="en-US" sz="1300" b="1" dirty="0">
                <a:solidFill>
                  <a:srgbClr val="8B1A2B"/>
                </a:solidFill>
                <a:latin typeface="Calibri" pitchFamily="34" charset="0"/>
                <a:ea typeface="Calibri" pitchFamily="34" charset="-122"/>
                <a:cs typeface="Calibri" pitchFamily="34" charset="-120"/>
              </a:rPr>
              <a:t>Displaces risk</a:t>
            </a:r>
            <a:endParaRPr lang="en-US" sz="1300" dirty="0"/>
          </a:p>
        </p:txBody>
      </p:sp>
      <p:sp>
        <p:nvSpPr>
          <p:cNvPr id="27" name="Text 25"/>
          <p:cNvSpPr/>
          <p:nvPr/>
        </p:nvSpPr>
        <p:spPr>
          <a:xfrm>
            <a:off x="3611880" y="3840480"/>
            <a:ext cx="2240280" cy="777240"/>
          </a:xfrm>
          <a:prstGeom prst="rect">
            <a:avLst/>
          </a:prstGeom>
          <a:noFill/>
          <a:ln/>
        </p:spPr>
        <p:txBody>
          <a:bodyPr wrap="square" lIns="0" tIns="0" rIns="0" bIns="0" rtlCol="0" anchor="ctr"/>
          <a:lstStyle/>
          <a:p>
            <a:pPr marL="0" indent="0">
              <a:lnSpc>
                <a:spcPct val="130000"/>
              </a:lnSpc>
              <a:buNone/>
            </a:pPr>
            <a:r>
              <a:rPr lang="en-US" sz="1100" dirty="0">
                <a:solidFill>
                  <a:srgbClr val="2D3436"/>
                </a:solidFill>
                <a:latin typeface="Calibri" pitchFamily="34" charset="0"/>
                <a:ea typeface="Calibri" pitchFamily="34" charset="-122"/>
                <a:cs typeface="Calibri" pitchFamily="34" charset="-120"/>
              </a:rPr>
              <a:t>Closes legal route → pushes women to irregularized paths</a:t>
            </a:r>
            <a:endParaRPr lang="en-US" sz="1100" dirty="0"/>
          </a:p>
        </p:txBody>
      </p:sp>
      <p:sp>
        <p:nvSpPr>
          <p:cNvPr id="28" name="Shape 26"/>
          <p:cNvSpPr/>
          <p:nvPr/>
        </p:nvSpPr>
        <p:spPr>
          <a:xfrm>
            <a:off x="6217920" y="3474720"/>
            <a:ext cx="2606040" cy="128016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29" name="Shape 27"/>
          <p:cNvSpPr/>
          <p:nvPr/>
        </p:nvSpPr>
        <p:spPr>
          <a:xfrm>
            <a:off x="6217920" y="3474720"/>
            <a:ext cx="64008" cy="1280160"/>
          </a:xfrm>
          <a:prstGeom prst="rect">
            <a:avLst/>
          </a:prstGeom>
          <a:solidFill>
            <a:srgbClr val="8B1A2B"/>
          </a:solidFill>
          <a:ln/>
        </p:spPr>
        <p:txBody>
          <a:bodyPr/>
          <a:lstStyle/>
          <a:p>
            <a:endParaRPr lang="fr-CA"/>
          </a:p>
        </p:txBody>
      </p:sp>
      <p:sp>
        <p:nvSpPr>
          <p:cNvPr id="30" name="Text 28"/>
          <p:cNvSpPr/>
          <p:nvPr/>
        </p:nvSpPr>
        <p:spPr>
          <a:xfrm>
            <a:off x="6400800" y="3520440"/>
            <a:ext cx="2240280" cy="320040"/>
          </a:xfrm>
          <a:prstGeom prst="rect">
            <a:avLst/>
          </a:prstGeom>
          <a:noFill/>
          <a:ln/>
        </p:spPr>
        <p:txBody>
          <a:bodyPr wrap="square" lIns="0" tIns="0" rIns="0" bIns="0" rtlCol="0" anchor="ctr"/>
          <a:lstStyle/>
          <a:p>
            <a:pPr marL="0" indent="0">
              <a:buNone/>
            </a:pPr>
            <a:r>
              <a:rPr lang="en-US" sz="1300" b="1" dirty="0">
                <a:solidFill>
                  <a:srgbClr val="8B1A2B"/>
                </a:solidFill>
                <a:latin typeface="Calibri" pitchFamily="34" charset="0"/>
                <a:ea typeface="Calibri" pitchFamily="34" charset="-122"/>
                <a:cs typeface="Calibri" pitchFamily="34" charset="-120"/>
              </a:rPr>
              <a:t>One-directional logic</a:t>
            </a:r>
            <a:endParaRPr lang="en-US" sz="1300" dirty="0"/>
          </a:p>
        </p:txBody>
      </p:sp>
      <p:sp>
        <p:nvSpPr>
          <p:cNvPr id="31" name="Text 29"/>
          <p:cNvSpPr/>
          <p:nvPr/>
        </p:nvSpPr>
        <p:spPr>
          <a:xfrm>
            <a:off x="6400800" y="3840480"/>
            <a:ext cx="2240280" cy="777240"/>
          </a:xfrm>
          <a:prstGeom prst="rect">
            <a:avLst/>
          </a:prstGeom>
          <a:noFill/>
          <a:ln/>
        </p:spPr>
        <p:txBody>
          <a:bodyPr wrap="square" lIns="0" tIns="0" rIns="0" bIns="0" rtlCol="0" anchor="ctr"/>
          <a:lstStyle/>
          <a:p>
            <a:pPr marL="0" indent="0">
              <a:lnSpc>
                <a:spcPct val="130000"/>
              </a:lnSpc>
              <a:buNone/>
            </a:pPr>
            <a:r>
              <a:rPr lang="en-US" sz="1100" dirty="0">
                <a:solidFill>
                  <a:srgbClr val="2D3436"/>
                </a:solidFill>
                <a:latin typeface="Calibri" pitchFamily="34" charset="0"/>
                <a:ea typeface="Calibri" pitchFamily="34" charset="-122"/>
                <a:cs typeface="Calibri" pitchFamily="34" charset="-120"/>
              </a:rPr>
              <a:t>“Risk” invoked to block entry, never to prevent deportation</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4F5F7"/>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548640"/>
          </a:xfrm>
          <a:prstGeom prst="rect">
            <a:avLst/>
          </a:prstGeom>
          <a:noFill/>
          <a:ln/>
        </p:spPr>
        <p:txBody>
          <a:bodyPr wrap="square" lIns="0" tIns="0" rIns="0" bIns="0" rtlCol="0" anchor="ctr"/>
          <a:lstStyle/>
          <a:p>
            <a:r>
              <a:rPr lang="en-CA" sz="2800" b="1" i="1" dirty="0"/>
              <a:t>R v. Domotor, </a:t>
            </a:r>
            <a:r>
              <a:rPr lang="en-CA" sz="2800" b="1" dirty="0"/>
              <a:t>[2012] OJ No. 3225 (</a:t>
            </a:r>
            <a:r>
              <a:rPr lang="en-CA" sz="2800" b="1" dirty="0" err="1"/>
              <a:t>Ont</a:t>
            </a:r>
            <a:r>
              <a:rPr lang="en-CA" sz="2800" b="1" dirty="0"/>
              <a:t> SCJ)</a:t>
            </a:r>
            <a:endParaRPr lang="fr-CA" sz="2800" b="1" dirty="0"/>
          </a:p>
        </p:txBody>
      </p:sp>
      <p:sp>
        <p:nvSpPr>
          <p:cNvPr id="4" name="Shape 2"/>
          <p:cNvSpPr/>
          <p:nvPr/>
        </p:nvSpPr>
        <p:spPr>
          <a:xfrm>
            <a:off x="640080" y="1371600"/>
            <a:ext cx="5029200" cy="228600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5" name="Shape 3"/>
          <p:cNvSpPr/>
          <p:nvPr/>
        </p:nvSpPr>
        <p:spPr>
          <a:xfrm>
            <a:off x="640080" y="1371600"/>
            <a:ext cx="5029200" cy="411480"/>
          </a:xfrm>
          <a:prstGeom prst="rect">
            <a:avLst/>
          </a:prstGeom>
          <a:solidFill>
            <a:srgbClr val="1A2332"/>
          </a:solidFill>
          <a:ln/>
        </p:spPr>
        <p:txBody>
          <a:bodyPr/>
          <a:lstStyle/>
          <a:p>
            <a:endParaRPr lang="fr-CA"/>
          </a:p>
        </p:txBody>
      </p:sp>
      <p:sp>
        <p:nvSpPr>
          <p:cNvPr id="6" name="Text 4"/>
          <p:cNvSpPr/>
          <p:nvPr/>
        </p:nvSpPr>
        <p:spPr>
          <a:xfrm>
            <a:off x="640080" y="1371600"/>
            <a:ext cx="5029200" cy="411480"/>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The Facts</a:t>
            </a:r>
            <a:endParaRPr lang="en-US" sz="1400" dirty="0"/>
          </a:p>
        </p:txBody>
      </p:sp>
      <p:sp>
        <p:nvSpPr>
          <p:cNvPr id="7" name="Text 5"/>
          <p:cNvSpPr/>
          <p:nvPr/>
        </p:nvSpPr>
        <p:spPr>
          <a:xfrm>
            <a:off x="914400" y="1920240"/>
            <a:ext cx="4480560" cy="1554480"/>
          </a:xfrm>
          <a:prstGeom prst="rect">
            <a:avLst/>
          </a:prstGeom>
          <a:noFill/>
          <a:ln/>
        </p:spPr>
        <p:txBody>
          <a:bodyPr wrap="square" rtlCol="0" anchor="t"/>
          <a:lstStyle/>
          <a:p>
            <a:pPr marL="342900" indent="-342900">
              <a:spcAft>
                <a:spcPts val="400"/>
              </a:spcAft>
              <a:buSzPct val="100000"/>
              <a:buChar char="•"/>
            </a:pPr>
            <a:r>
              <a:rPr lang="en-US" sz="1200" dirty="0">
                <a:solidFill>
                  <a:srgbClr val="2D3436"/>
                </a:solidFill>
              </a:rPr>
              <a:t>Hungarian Roma workers recruited with promises of “steady work, good pay, and a better life”</a:t>
            </a:r>
            <a:endParaRPr lang="en-US" sz="1200" dirty="0"/>
          </a:p>
          <a:p>
            <a:pPr marL="342900" indent="-342900">
              <a:spcAft>
                <a:spcPts val="400"/>
              </a:spcAft>
              <a:buSzPct val="100000"/>
              <a:buChar char="•"/>
            </a:pPr>
            <a:r>
              <a:rPr lang="en-US" sz="1200" dirty="0">
                <a:solidFill>
                  <a:srgbClr val="2D3436"/>
                </a:solidFill>
              </a:rPr>
              <a:t>Documents withheld, forced to sleep in basements</a:t>
            </a:r>
            <a:endParaRPr lang="en-US" sz="1200" dirty="0"/>
          </a:p>
          <a:p>
            <a:pPr marL="342900" indent="-342900">
              <a:spcAft>
                <a:spcPts val="400"/>
              </a:spcAft>
              <a:buSzPct val="100000"/>
              <a:buChar char="•"/>
            </a:pPr>
            <a:r>
              <a:rPr lang="en-US" sz="1200" dirty="0">
                <a:solidFill>
                  <a:srgbClr val="2D3436"/>
                </a:solidFill>
              </a:rPr>
              <a:t>Coerced into filing false refugee claims — benefits appropriated by traffickers</a:t>
            </a:r>
            <a:endParaRPr lang="en-US" sz="1200" dirty="0"/>
          </a:p>
          <a:p>
            <a:pPr marL="342900" indent="-342900">
              <a:spcAft>
                <a:spcPts val="400"/>
              </a:spcAft>
              <a:buSzPct val="100000"/>
              <a:buChar char="•"/>
            </a:pPr>
            <a:r>
              <a:rPr lang="en-US" sz="1200" dirty="0">
                <a:solidFill>
                  <a:srgbClr val="2D3436"/>
                </a:solidFill>
              </a:rPr>
              <a:t>Large-scale organized criminal operation</a:t>
            </a:r>
            <a:endParaRPr lang="en-US" sz="1200" dirty="0"/>
          </a:p>
          <a:p>
            <a:pPr marL="342900" indent="-342900">
              <a:spcAft>
                <a:spcPts val="400"/>
              </a:spcAft>
              <a:buSzPct val="100000"/>
              <a:buChar char="•"/>
            </a:pPr>
            <a:r>
              <a:rPr lang="en-US" sz="1200" dirty="0">
                <a:solidFill>
                  <a:srgbClr val="2D3436"/>
                </a:solidFill>
              </a:rPr>
              <a:t>Convictions obtained under Criminal Code</a:t>
            </a:r>
            <a:endParaRPr lang="en-US" sz="1200" dirty="0"/>
          </a:p>
        </p:txBody>
      </p:sp>
      <p:sp>
        <p:nvSpPr>
          <p:cNvPr id="8" name="Shape 6"/>
          <p:cNvSpPr/>
          <p:nvPr/>
        </p:nvSpPr>
        <p:spPr>
          <a:xfrm>
            <a:off x="5943600" y="1371600"/>
            <a:ext cx="2560320" cy="2286000"/>
          </a:xfrm>
          <a:prstGeom prst="rect">
            <a:avLst/>
          </a:prstGeom>
          <a:solidFill>
            <a:srgbClr val="8B1A2B"/>
          </a:solidFill>
          <a:ln/>
        </p:spPr>
        <p:txBody>
          <a:bodyPr/>
          <a:lstStyle/>
          <a:p>
            <a:endParaRPr lang="fr-CA"/>
          </a:p>
        </p:txBody>
      </p:sp>
      <p:sp>
        <p:nvSpPr>
          <p:cNvPr id="9" name="Text 7"/>
          <p:cNvSpPr/>
          <p:nvPr/>
        </p:nvSpPr>
        <p:spPr>
          <a:xfrm>
            <a:off x="5943600" y="1508760"/>
            <a:ext cx="2560320" cy="365760"/>
          </a:xfrm>
          <a:prstGeom prst="rect">
            <a:avLst/>
          </a:prstGeom>
          <a:noFill/>
          <a:ln/>
        </p:spPr>
        <p:txBody>
          <a:bodyPr wrap="square" rtlCol="0" anchor="ctr"/>
          <a:lstStyle/>
          <a:p>
            <a:pPr marL="0" indent="0" algn="ctr">
              <a:buNone/>
            </a:pPr>
            <a:r>
              <a:rPr lang="en-US" sz="1300" b="1" kern="0" spc="300" dirty="0">
                <a:solidFill>
                  <a:srgbClr val="FFFFFF"/>
                </a:solidFill>
                <a:latin typeface="Calibri" pitchFamily="34" charset="0"/>
                <a:ea typeface="Calibri" pitchFamily="34" charset="-122"/>
                <a:cs typeface="Calibri" pitchFamily="34" charset="-120"/>
              </a:rPr>
              <a:t>THE PARADOX</a:t>
            </a:r>
            <a:endParaRPr lang="en-US" sz="1300" dirty="0"/>
          </a:p>
        </p:txBody>
      </p:sp>
      <p:sp>
        <p:nvSpPr>
          <p:cNvPr id="10" name="Text 8"/>
          <p:cNvSpPr/>
          <p:nvPr/>
        </p:nvSpPr>
        <p:spPr>
          <a:xfrm>
            <a:off x="6126480" y="1965960"/>
            <a:ext cx="2194560" cy="1463040"/>
          </a:xfrm>
          <a:prstGeom prst="rect">
            <a:avLst/>
          </a:prstGeom>
          <a:noFill/>
          <a:ln/>
        </p:spPr>
        <p:txBody>
          <a:bodyPr wrap="square" rtlCol="0" anchor="ctr"/>
          <a:lstStyle/>
          <a:p>
            <a:pPr marL="0" indent="0" algn="ctr">
              <a:lnSpc>
                <a:spcPct val="135000"/>
              </a:lnSpc>
              <a:buNone/>
            </a:pPr>
            <a:r>
              <a:rPr lang="en-US" sz="1300" dirty="0">
                <a:solidFill>
                  <a:srgbClr val="FFFFFF"/>
                </a:solidFill>
                <a:latin typeface="Calibri" pitchFamily="34" charset="0"/>
                <a:ea typeface="Calibri" pitchFamily="34" charset="-122"/>
                <a:cs typeface="Calibri" pitchFamily="34" charset="-120"/>
              </a:rPr>
              <a:t>Baranyai’s wife and stepdaughter were deported back to Hungary — despite documented threats by the trafficking network</a:t>
            </a:r>
            <a:endParaRPr lang="en-US" sz="1300" dirty="0"/>
          </a:p>
        </p:txBody>
      </p:sp>
      <p:sp>
        <p:nvSpPr>
          <p:cNvPr id="11" name="Shape 9"/>
          <p:cNvSpPr/>
          <p:nvPr/>
        </p:nvSpPr>
        <p:spPr>
          <a:xfrm>
            <a:off x="640080" y="3886200"/>
            <a:ext cx="7863840" cy="96012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12" name="Shape 10"/>
          <p:cNvSpPr/>
          <p:nvPr/>
        </p:nvSpPr>
        <p:spPr>
          <a:xfrm>
            <a:off x="640080" y="3886200"/>
            <a:ext cx="64008" cy="960120"/>
          </a:xfrm>
          <a:prstGeom prst="rect">
            <a:avLst/>
          </a:prstGeom>
          <a:solidFill>
            <a:srgbClr val="1A2332"/>
          </a:solidFill>
          <a:ln/>
        </p:spPr>
        <p:txBody>
          <a:bodyPr/>
          <a:lstStyle/>
          <a:p>
            <a:endParaRPr lang="fr-CA"/>
          </a:p>
        </p:txBody>
      </p:sp>
      <p:sp>
        <p:nvSpPr>
          <p:cNvPr id="13" name="Text 11"/>
          <p:cNvSpPr/>
          <p:nvPr/>
        </p:nvSpPr>
        <p:spPr>
          <a:xfrm>
            <a:off x="960120" y="3931920"/>
            <a:ext cx="7315200" cy="822960"/>
          </a:xfrm>
          <a:prstGeom prst="rect">
            <a:avLst/>
          </a:prstGeom>
          <a:noFill/>
          <a:ln/>
        </p:spPr>
        <p:txBody>
          <a:bodyPr wrap="square" rtlCol="0" anchor="ctr"/>
          <a:lstStyle/>
          <a:p>
            <a:pPr marL="0" indent="0">
              <a:lnSpc>
                <a:spcPct val="130000"/>
              </a:lnSpc>
              <a:buNone/>
            </a:pPr>
            <a:r>
              <a:rPr lang="en-US" sz="1300" b="1" dirty="0">
                <a:solidFill>
                  <a:srgbClr val="1A2332"/>
                </a:solidFill>
              </a:rPr>
              <a:t>How? </a:t>
            </a:r>
            <a:r>
              <a:rPr lang="en-US" sz="1200" dirty="0">
                <a:solidFill>
                  <a:srgbClr val="2D3436"/>
                </a:solidFill>
              </a:rPr>
              <a:t>Post-2012 reforms: failed refugee claimants face 1-year wait (36 months for “designated countries”) before PRRA eligibility. Typically deported within that window. No legal mechanism to account for changed circumstances.</a:t>
            </a:r>
            <a:endParaRPr lang="en-US" sz="13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1A2332"/>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8B1A2B"/>
          </a:solidFill>
          <a:ln/>
        </p:spPr>
        <p:txBody>
          <a:bodyPr/>
          <a:lstStyle/>
          <a:p>
            <a:endParaRPr lang="fr-CA"/>
          </a:p>
        </p:txBody>
      </p:sp>
      <p:pic>
        <p:nvPicPr>
          <p:cNvPr id="3" name="Image 0" descr="preencoded.png"/>
          <p:cNvPicPr>
            <a:picLocks noChangeAspect="1"/>
          </p:cNvPicPr>
          <p:nvPr/>
        </p:nvPicPr>
        <p:blipFill>
          <a:blip r:embed="rId3"/>
          <a:stretch>
            <a:fillRect/>
          </a:stretch>
        </p:blipFill>
        <p:spPr>
          <a:xfrm>
            <a:off x="1097280" y="731520"/>
            <a:ext cx="457200" cy="457200"/>
          </a:xfrm>
          <a:prstGeom prst="rect">
            <a:avLst/>
          </a:prstGeom>
        </p:spPr>
      </p:pic>
      <p:sp>
        <p:nvSpPr>
          <p:cNvPr id="4" name="Text 1"/>
          <p:cNvSpPr/>
          <p:nvPr/>
        </p:nvSpPr>
        <p:spPr>
          <a:xfrm>
            <a:off x="1097280" y="1280160"/>
            <a:ext cx="6949440" cy="2560320"/>
          </a:xfrm>
          <a:prstGeom prst="rect">
            <a:avLst/>
          </a:prstGeom>
          <a:noFill/>
          <a:ln/>
        </p:spPr>
        <p:txBody>
          <a:bodyPr wrap="square" rtlCol="0" anchor="ctr"/>
          <a:lstStyle/>
          <a:p>
            <a:pPr marL="0" indent="0">
              <a:lnSpc>
                <a:spcPct val="145000"/>
              </a:lnSpc>
              <a:buNone/>
            </a:pPr>
            <a:r>
              <a:rPr lang="en-US" sz="1800" i="1" dirty="0">
                <a:solidFill>
                  <a:srgbClr val="FFFFFF"/>
                </a:solidFill>
                <a:latin typeface="Georgia" pitchFamily="34" charset="0"/>
                <a:ea typeface="Georgia" pitchFamily="34" charset="-122"/>
                <a:cs typeface="Georgia" pitchFamily="34" charset="-120"/>
              </a:rPr>
              <a:t>I want to say I feel used. The traffickers used me for my labour, Canada used me as a witness to get a prosecution. Both Canada and the traffickers would deny me the basic thing I need as a human: to be loved, to love, and be supported by a family that I can see and touch. You would deny those I love safety.</a:t>
            </a:r>
            <a:endParaRPr lang="en-US" sz="1800" dirty="0"/>
          </a:p>
        </p:txBody>
      </p:sp>
      <p:sp>
        <p:nvSpPr>
          <p:cNvPr id="5" name="Text 2"/>
          <p:cNvSpPr/>
          <p:nvPr/>
        </p:nvSpPr>
        <p:spPr>
          <a:xfrm>
            <a:off x="1097280" y="4114800"/>
            <a:ext cx="6949440" cy="457200"/>
          </a:xfrm>
          <a:prstGeom prst="rect">
            <a:avLst/>
          </a:prstGeom>
          <a:noFill/>
          <a:ln/>
        </p:spPr>
        <p:txBody>
          <a:bodyPr wrap="square" rtlCol="0" anchor="ctr"/>
          <a:lstStyle/>
          <a:p>
            <a:pPr marL="0" indent="0">
              <a:buNone/>
            </a:pPr>
            <a:r>
              <a:rPr lang="en-US" sz="1400" dirty="0">
                <a:solidFill>
                  <a:srgbClr val="A0B0C0"/>
                </a:solidFill>
                <a:latin typeface="Calibri" pitchFamily="34" charset="0"/>
                <a:ea typeface="Calibri" pitchFamily="34" charset="-122"/>
                <a:cs typeface="Calibri" pitchFamily="34" charset="-120"/>
              </a:rPr>
              <a:t>— Tibor Baranyai, Victim Impact Statement</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4F5F7"/>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548640"/>
          </a:xfrm>
          <a:prstGeom prst="rect">
            <a:avLst/>
          </a:prstGeom>
          <a:noFill/>
          <a:ln/>
        </p:spPr>
        <p:txBody>
          <a:bodyPr wrap="square" lIns="0" tIns="0" rIns="0" bIns="0" rtlCol="0" anchor="ctr"/>
          <a:lstStyle/>
          <a:p>
            <a:pPr marL="0" indent="0">
              <a:buNone/>
            </a:pPr>
            <a:r>
              <a:rPr lang="en-US" sz="2800" b="1" dirty="0">
                <a:solidFill>
                  <a:srgbClr val="1A2332"/>
                </a:solidFill>
                <a:latin typeface="Georgia" pitchFamily="34" charset="0"/>
                <a:ea typeface="Georgia" pitchFamily="34" charset="-122"/>
                <a:cs typeface="Georgia" pitchFamily="34" charset="-120"/>
              </a:rPr>
              <a:t>F. Critical Assessment</a:t>
            </a:r>
            <a:endParaRPr lang="en-US" sz="2800" dirty="0"/>
          </a:p>
        </p:txBody>
      </p:sp>
      <p:sp>
        <p:nvSpPr>
          <p:cNvPr id="3" name="Shape 1"/>
          <p:cNvSpPr/>
          <p:nvPr/>
        </p:nvSpPr>
        <p:spPr>
          <a:xfrm>
            <a:off x="640080" y="1097280"/>
            <a:ext cx="7863840" cy="64008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4" name="Shape 2"/>
          <p:cNvSpPr/>
          <p:nvPr/>
        </p:nvSpPr>
        <p:spPr>
          <a:xfrm>
            <a:off x="640080" y="1097280"/>
            <a:ext cx="64008" cy="640080"/>
          </a:xfrm>
          <a:prstGeom prst="rect">
            <a:avLst/>
          </a:prstGeom>
          <a:solidFill>
            <a:srgbClr val="8B1A2B"/>
          </a:solidFill>
          <a:ln/>
        </p:spPr>
        <p:txBody>
          <a:bodyPr/>
          <a:lstStyle/>
          <a:p>
            <a:endParaRPr lang="fr-CA"/>
          </a:p>
        </p:txBody>
      </p:sp>
      <p:sp>
        <p:nvSpPr>
          <p:cNvPr id="5" name="Text 3"/>
          <p:cNvSpPr/>
          <p:nvPr/>
        </p:nvSpPr>
        <p:spPr>
          <a:xfrm>
            <a:off x="914400" y="1097280"/>
            <a:ext cx="365760" cy="640080"/>
          </a:xfrm>
          <a:prstGeom prst="rect">
            <a:avLst/>
          </a:prstGeom>
          <a:noFill/>
          <a:ln/>
        </p:spPr>
        <p:txBody>
          <a:bodyPr wrap="square" lIns="0" tIns="0" rIns="0" bIns="0" rtlCol="0" anchor="ctr"/>
          <a:lstStyle/>
          <a:p>
            <a:pPr marL="0" indent="0">
              <a:buNone/>
            </a:pPr>
            <a:r>
              <a:rPr lang="en-US" sz="1800" b="1" dirty="0">
                <a:solidFill>
                  <a:srgbClr val="8B1A2B"/>
                </a:solidFill>
                <a:latin typeface="Georgia" pitchFamily="34" charset="0"/>
                <a:ea typeface="Georgia" pitchFamily="34" charset="-122"/>
                <a:cs typeface="Georgia" pitchFamily="34" charset="-120"/>
              </a:rPr>
              <a:t>1</a:t>
            </a:r>
            <a:endParaRPr lang="en-US" sz="1800" dirty="0"/>
          </a:p>
        </p:txBody>
      </p:sp>
      <p:sp>
        <p:nvSpPr>
          <p:cNvPr id="6" name="Text 4"/>
          <p:cNvSpPr/>
          <p:nvPr/>
        </p:nvSpPr>
        <p:spPr>
          <a:xfrm>
            <a:off x="1325880" y="1143000"/>
            <a:ext cx="3474720" cy="274320"/>
          </a:xfrm>
          <a:prstGeom prst="rect">
            <a:avLst/>
          </a:prstGeom>
          <a:noFill/>
          <a:ln/>
        </p:spPr>
        <p:txBody>
          <a:bodyPr wrap="square" lIns="0" tIns="0" rIns="0" bIns="0" rtlCol="0" anchor="ctr"/>
          <a:lstStyle/>
          <a:p>
            <a:pPr marL="0" indent="0">
              <a:buNone/>
            </a:pPr>
            <a:r>
              <a:rPr lang="en-US" sz="1300" b="1" dirty="0">
                <a:solidFill>
                  <a:srgbClr val="1A2332"/>
                </a:solidFill>
                <a:latin typeface="Calibri" pitchFamily="34" charset="0"/>
                <a:ea typeface="Calibri" pitchFamily="34" charset="-122"/>
                <a:cs typeface="Calibri" pitchFamily="34" charset="-120"/>
              </a:rPr>
              <a:t>Crime-control prevails over human rights</a:t>
            </a:r>
            <a:endParaRPr lang="en-US" sz="1300" dirty="0"/>
          </a:p>
        </p:txBody>
      </p:sp>
      <p:sp>
        <p:nvSpPr>
          <p:cNvPr id="7" name="Text 5"/>
          <p:cNvSpPr/>
          <p:nvPr/>
        </p:nvSpPr>
        <p:spPr>
          <a:xfrm>
            <a:off x="1325880" y="1417320"/>
            <a:ext cx="6858000" cy="274320"/>
          </a:xfrm>
          <a:prstGeom prst="rect">
            <a:avLst/>
          </a:prstGeom>
          <a:noFill/>
          <a:ln/>
        </p:spPr>
        <p:txBody>
          <a:bodyPr wrap="square" lIns="0" tIns="0" rIns="0" bIns="0" rtlCol="0" anchor="ctr"/>
          <a:lstStyle/>
          <a:p>
            <a:pPr marL="0" indent="0">
              <a:buNone/>
            </a:pPr>
            <a:r>
              <a:rPr lang="en-US" sz="1100" i="1" dirty="0">
                <a:solidFill>
                  <a:srgbClr val="5A6368"/>
                </a:solidFill>
                <a:latin typeface="Calibri" pitchFamily="34" charset="0"/>
                <a:ea typeface="Calibri" pitchFamily="34" charset="-122"/>
                <a:cs typeface="Calibri" pitchFamily="34" charset="-120"/>
              </a:rPr>
              <a:t>“These laws were not written with the victim at the core”</a:t>
            </a:r>
            <a:endParaRPr lang="en-US" sz="1100" dirty="0"/>
          </a:p>
        </p:txBody>
      </p:sp>
      <p:sp>
        <p:nvSpPr>
          <p:cNvPr id="8" name="Shape 6"/>
          <p:cNvSpPr/>
          <p:nvPr/>
        </p:nvSpPr>
        <p:spPr>
          <a:xfrm>
            <a:off x="640080" y="1847088"/>
            <a:ext cx="7863840" cy="64008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9" name="Shape 7"/>
          <p:cNvSpPr/>
          <p:nvPr/>
        </p:nvSpPr>
        <p:spPr>
          <a:xfrm>
            <a:off x="640080" y="1847088"/>
            <a:ext cx="64008" cy="640080"/>
          </a:xfrm>
          <a:prstGeom prst="rect">
            <a:avLst/>
          </a:prstGeom>
          <a:solidFill>
            <a:srgbClr val="8B1A2B"/>
          </a:solidFill>
          <a:ln/>
        </p:spPr>
        <p:txBody>
          <a:bodyPr/>
          <a:lstStyle/>
          <a:p>
            <a:endParaRPr lang="fr-CA"/>
          </a:p>
        </p:txBody>
      </p:sp>
      <p:sp>
        <p:nvSpPr>
          <p:cNvPr id="10" name="Text 8"/>
          <p:cNvSpPr/>
          <p:nvPr/>
        </p:nvSpPr>
        <p:spPr>
          <a:xfrm>
            <a:off x="914400" y="1847088"/>
            <a:ext cx="365760" cy="640080"/>
          </a:xfrm>
          <a:prstGeom prst="rect">
            <a:avLst/>
          </a:prstGeom>
          <a:noFill/>
          <a:ln/>
        </p:spPr>
        <p:txBody>
          <a:bodyPr wrap="square" lIns="0" tIns="0" rIns="0" bIns="0" rtlCol="0" anchor="ctr"/>
          <a:lstStyle/>
          <a:p>
            <a:pPr marL="0" indent="0">
              <a:buNone/>
            </a:pPr>
            <a:r>
              <a:rPr lang="en-US" sz="1800" b="1" dirty="0">
                <a:solidFill>
                  <a:srgbClr val="8B1A2B"/>
                </a:solidFill>
                <a:latin typeface="Georgia" pitchFamily="34" charset="0"/>
                <a:ea typeface="Georgia" pitchFamily="34" charset="-122"/>
                <a:cs typeface="Georgia" pitchFamily="34" charset="-120"/>
              </a:rPr>
              <a:t>2</a:t>
            </a:r>
            <a:endParaRPr lang="en-US" sz="1800" dirty="0"/>
          </a:p>
        </p:txBody>
      </p:sp>
      <p:sp>
        <p:nvSpPr>
          <p:cNvPr id="11" name="Text 9"/>
          <p:cNvSpPr/>
          <p:nvPr/>
        </p:nvSpPr>
        <p:spPr>
          <a:xfrm>
            <a:off x="1325880" y="1892808"/>
            <a:ext cx="3474720" cy="274320"/>
          </a:xfrm>
          <a:prstGeom prst="rect">
            <a:avLst/>
          </a:prstGeom>
          <a:noFill/>
          <a:ln/>
        </p:spPr>
        <p:txBody>
          <a:bodyPr wrap="square" lIns="0" tIns="0" rIns="0" bIns="0" rtlCol="0" anchor="ctr"/>
          <a:lstStyle/>
          <a:p>
            <a:pPr marL="0" indent="0">
              <a:buNone/>
            </a:pPr>
            <a:r>
              <a:rPr lang="en-US" sz="1300" b="1" dirty="0">
                <a:solidFill>
                  <a:srgbClr val="1A2332"/>
                </a:solidFill>
                <a:latin typeface="Calibri" pitchFamily="34" charset="0"/>
                <a:ea typeface="Calibri" pitchFamily="34" charset="-122"/>
                <a:cs typeface="Calibri" pitchFamily="34" charset="-120"/>
              </a:rPr>
              <a:t>“Deserving” vs. “undeserving”</a:t>
            </a:r>
            <a:endParaRPr lang="en-US" sz="1300" dirty="0"/>
          </a:p>
        </p:txBody>
      </p:sp>
      <p:sp>
        <p:nvSpPr>
          <p:cNvPr id="12" name="Text 10"/>
          <p:cNvSpPr/>
          <p:nvPr/>
        </p:nvSpPr>
        <p:spPr>
          <a:xfrm>
            <a:off x="1325880" y="2167128"/>
            <a:ext cx="6858000" cy="274320"/>
          </a:xfrm>
          <a:prstGeom prst="rect">
            <a:avLst/>
          </a:prstGeom>
          <a:noFill/>
          <a:ln/>
        </p:spPr>
        <p:txBody>
          <a:bodyPr wrap="square" lIns="0" tIns="0" rIns="0" bIns="0" rtlCol="0" anchor="ctr"/>
          <a:lstStyle/>
          <a:p>
            <a:pPr marL="0" indent="0">
              <a:buNone/>
            </a:pPr>
            <a:r>
              <a:rPr lang="en-US" sz="1100" i="1" dirty="0">
                <a:solidFill>
                  <a:srgbClr val="5A6368"/>
                </a:solidFill>
                <a:latin typeface="Calibri" pitchFamily="34" charset="0"/>
                <a:ea typeface="Calibri" pitchFamily="34" charset="-122"/>
                <a:cs typeface="Calibri" pitchFamily="34" charset="-120"/>
              </a:rPr>
              <a:t>Policy divides victims from “the masses that remain undeserving of rights” (O’Connell Davidson)</a:t>
            </a:r>
            <a:endParaRPr lang="en-US" sz="1100" dirty="0"/>
          </a:p>
        </p:txBody>
      </p:sp>
      <p:sp>
        <p:nvSpPr>
          <p:cNvPr id="13" name="Shape 11"/>
          <p:cNvSpPr/>
          <p:nvPr/>
        </p:nvSpPr>
        <p:spPr>
          <a:xfrm>
            <a:off x="640080" y="2596896"/>
            <a:ext cx="7863840" cy="64008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14" name="Shape 12"/>
          <p:cNvSpPr/>
          <p:nvPr/>
        </p:nvSpPr>
        <p:spPr>
          <a:xfrm>
            <a:off x="640080" y="2596896"/>
            <a:ext cx="64008" cy="640080"/>
          </a:xfrm>
          <a:prstGeom prst="rect">
            <a:avLst/>
          </a:prstGeom>
          <a:solidFill>
            <a:srgbClr val="8B1A2B"/>
          </a:solidFill>
          <a:ln/>
        </p:spPr>
        <p:txBody>
          <a:bodyPr/>
          <a:lstStyle/>
          <a:p>
            <a:endParaRPr lang="fr-CA"/>
          </a:p>
        </p:txBody>
      </p:sp>
      <p:sp>
        <p:nvSpPr>
          <p:cNvPr id="15" name="Text 13"/>
          <p:cNvSpPr/>
          <p:nvPr/>
        </p:nvSpPr>
        <p:spPr>
          <a:xfrm>
            <a:off x="914400" y="2596896"/>
            <a:ext cx="365760" cy="640080"/>
          </a:xfrm>
          <a:prstGeom prst="rect">
            <a:avLst/>
          </a:prstGeom>
          <a:noFill/>
          <a:ln/>
        </p:spPr>
        <p:txBody>
          <a:bodyPr wrap="square" lIns="0" tIns="0" rIns="0" bIns="0" rtlCol="0" anchor="ctr"/>
          <a:lstStyle/>
          <a:p>
            <a:pPr marL="0" indent="0">
              <a:buNone/>
            </a:pPr>
            <a:r>
              <a:rPr lang="en-US" sz="1800" b="1" dirty="0">
                <a:solidFill>
                  <a:srgbClr val="8B1A2B"/>
                </a:solidFill>
                <a:latin typeface="Georgia" pitchFamily="34" charset="0"/>
                <a:ea typeface="Georgia" pitchFamily="34" charset="-122"/>
                <a:cs typeface="Georgia" pitchFamily="34" charset="-120"/>
              </a:rPr>
              <a:t>3</a:t>
            </a:r>
            <a:endParaRPr lang="en-US" sz="1800" dirty="0"/>
          </a:p>
        </p:txBody>
      </p:sp>
      <p:sp>
        <p:nvSpPr>
          <p:cNvPr id="16" name="Text 14"/>
          <p:cNvSpPr/>
          <p:nvPr/>
        </p:nvSpPr>
        <p:spPr>
          <a:xfrm>
            <a:off x="1325880" y="2642616"/>
            <a:ext cx="3474720" cy="274320"/>
          </a:xfrm>
          <a:prstGeom prst="rect">
            <a:avLst/>
          </a:prstGeom>
          <a:noFill/>
          <a:ln/>
        </p:spPr>
        <p:txBody>
          <a:bodyPr wrap="square" lIns="0" tIns="0" rIns="0" bIns="0" rtlCol="0" anchor="ctr"/>
          <a:lstStyle/>
          <a:p>
            <a:pPr marL="0" indent="0">
              <a:buNone/>
            </a:pPr>
            <a:r>
              <a:rPr lang="en-US" sz="1300" b="1" dirty="0">
                <a:solidFill>
                  <a:srgbClr val="1A2332"/>
                </a:solidFill>
                <a:latin typeface="Calibri" pitchFamily="34" charset="0"/>
                <a:ea typeface="Calibri" pitchFamily="34" charset="-122"/>
                <a:cs typeface="Calibri" pitchFamily="34" charset="-120"/>
              </a:rPr>
              <a:t>Colonial dimensions</a:t>
            </a:r>
            <a:endParaRPr lang="en-US" sz="1300" dirty="0"/>
          </a:p>
        </p:txBody>
      </p:sp>
      <p:sp>
        <p:nvSpPr>
          <p:cNvPr id="17" name="Text 15"/>
          <p:cNvSpPr/>
          <p:nvPr/>
        </p:nvSpPr>
        <p:spPr>
          <a:xfrm>
            <a:off x="1325880" y="2916936"/>
            <a:ext cx="6858000" cy="274320"/>
          </a:xfrm>
          <a:prstGeom prst="rect">
            <a:avLst/>
          </a:prstGeom>
          <a:noFill/>
          <a:ln/>
        </p:spPr>
        <p:txBody>
          <a:bodyPr wrap="square" lIns="0" tIns="0" rIns="0" bIns="0" rtlCol="0" anchor="ctr"/>
          <a:lstStyle/>
          <a:p>
            <a:pPr marL="0" indent="0">
              <a:buNone/>
            </a:pPr>
            <a:r>
              <a:rPr lang="en-US" sz="1100" i="1" dirty="0">
                <a:solidFill>
                  <a:srgbClr val="5A6368"/>
                </a:solidFill>
                <a:latin typeface="Calibri" pitchFamily="34" charset="0"/>
                <a:ea typeface="Calibri" pitchFamily="34" charset="-122"/>
                <a:cs typeface="Calibri" pitchFamily="34" charset="-120"/>
              </a:rPr>
              <a:t>State as “benevolent protector” saving racialized victims → reinforces national identity (Kaye)</a:t>
            </a:r>
            <a:endParaRPr lang="en-US" sz="1100" dirty="0"/>
          </a:p>
        </p:txBody>
      </p:sp>
      <p:sp>
        <p:nvSpPr>
          <p:cNvPr id="18" name="Shape 16"/>
          <p:cNvSpPr/>
          <p:nvPr/>
        </p:nvSpPr>
        <p:spPr>
          <a:xfrm>
            <a:off x="640080" y="3346704"/>
            <a:ext cx="7863840" cy="64008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19" name="Shape 17"/>
          <p:cNvSpPr/>
          <p:nvPr/>
        </p:nvSpPr>
        <p:spPr>
          <a:xfrm>
            <a:off x="640080" y="3346704"/>
            <a:ext cx="64008" cy="640080"/>
          </a:xfrm>
          <a:prstGeom prst="rect">
            <a:avLst/>
          </a:prstGeom>
          <a:solidFill>
            <a:srgbClr val="8B1A2B"/>
          </a:solidFill>
          <a:ln/>
        </p:spPr>
        <p:txBody>
          <a:bodyPr/>
          <a:lstStyle/>
          <a:p>
            <a:endParaRPr lang="fr-CA"/>
          </a:p>
        </p:txBody>
      </p:sp>
      <p:sp>
        <p:nvSpPr>
          <p:cNvPr id="20" name="Text 18"/>
          <p:cNvSpPr/>
          <p:nvPr/>
        </p:nvSpPr>
        <p:spPr>
          <a:xfrm>
            <a:off x="914400" y="3346704"/>
            <a:ext cx="365760" cy="640080"/>
          </a:xfrm>
          <a:prstGeom prst="rect">
            <a:avLst/>
          </a:prstGeom>
          <a:noFill/>
          <a:ln/>
        </p:spPr>
        <p:txBody>
          <a:bodyPr wrap="square" lIns="0" tIns="0" rIns="0" bIns="0" rtlCol="0" anchor="ctr"/>
          <a:lstStyle/>
          <a:p>
            <a:pPr marL="0" indent="0">
              <a:buNone/>
            </a:pPr>
            <a:r>
              <a:rPr lang="en-US" sz="1800" b="1" dirty="0">
                <a:solidFill>
                  <a:srgbClr val="8B1A2B"/>
                </a:solidFill>
                <a:latin typeface="Georgia" pitchFamily="34" charset="0"/>
                <a:ea typeface="Georgia" pitchFamily="34" charset="-122"/>
                <a:cs typeface="Georgia" pitchFamily="34" charset="-120"/>
              </a:rPr>
              <a:t>4</a:t>
            </a:r>
            <a:endParaRPr lang="en-US" sz="1800" dirty="0"/>
          </a:p>
        </p:txBody>
      </p:sp>
      <p:sp>
        <p:nvSpPr>
          <p:cNvPr id="21" name="Text 19"/>
          <p:cNvSpPr/>
          <p:nvPr/>
        </p:nvSpPr>
        <p:spPr>
          <a:xfrm>
            <a:off x="1325880" y="3392424"/>
            <a:ext cx="3474720" cy="274320"/>
          </a:xfrm>
          <a:prstGeom prst="rect">
            <a:avLst/>
          </a:prstGeom>
          <a:noFill/>
          <a:ln/>
        </p:spPr>
        <p:txBody>
          <a:bodyPr wrap="square" lIns="0" tIns="0" rIns="0" bIns="0" rtlCol="0" anchor="ctr"/>
          <a:lstStyle/>
          <a:p>
            <a:pPr marL="0" indent="0">
              <a:buNone/>
            </a:pPr>
            <a:r>
              <a:rPr lang="en-US" sz="1300" b="1" dirty="0">
                <a:solidFill>
                  <a:srgbClr val="1A2332"/>
                </a:solidFill>
                <a:latin typeface="Calibri" pitchFamily="34" charset="0"/>
                <a:ea typeface="Calibri" pitchFamily="34" charset="-122"/>
                <a:cs typeface="Calibri" pitchFamily="34" charset="-120"/>
              </a:rPr>
              <a:t>Restrictive policies increase insecurity</a:t>
            </a:r>
            <a:endParaRPr lang="en-US" sz="1300" dirty="0"/>
          </a:p>
        </p:txBody>
      </p:sp>
      <p:sp>
        <p:nvSpPr>
          <p:cNvPr id="22" name="Text 20"/>
          <p:cNvSpPr/>
          <p:nvPr/>
        </p:nvSpPr>
        <p:spPr>
          <a:xfrm>
            <a:off x="1325880" y="3666744"/>
            <a:ext cx="6858000" cy="274320"/>
          </a:xfrm>
          <a:prstGeom prst="rect">
            <a:avLst/>
          </a:prstGeom>
          <a:noFill/>
          <a:ln/>
        </p:spPr>
        <p:txBody>
          <a:bodyPr wrap="square" lIns="0" tIns="0" rIns="0" bIns="0" rtlCol="0" anchor="ctr"/>
          <a:lstStyle/>
          <a:p>
            <a:pPr marL="0" indent="0">
              <a:buNone/>
            </a:pPr>
            <a:r>
              <a:rPr lang="en-US" sz="1100" i="1" dirty="0">
                <a:solidFill>
                  <a:srgbClr val="5A6368"/>
                </a:solidFill>
                <a:latin typeface="Calibri" pitchFamily="34" charset="0"/>
                <a:ea typeface="Calibri" pitchFamily="34" charset="-122"/>
                <a:cs typeface="Calibri" pitchFamily="34" charset="-120"/>
              </a:rPr>
              <a:t>Closing legal routes → irregularized paths → more vulnerability</a:t>
            </a:r>
            <a:endParaRPr lang="en-US" sz="1100" dirty="0"/>
          </a:p>
        </p:txBody>
      </p:sp>
      <p:sp>
        <p:nvSpPr>
          <p:cNvPr id="23" name="Shape 21"/>
          <p:cNvSpPr/>
          <p:nvPr/>
        </p:nvSpPr>
        <p:spPr>
          <a:xfrm>
            <a:off x="640080" y="4096512"/>
            <a:ext cx="7863840" cy="64008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24" name="Shape 22"/>
          <p:cNvSpPr/>
          <p:nvPr/>
        </p:nvSpPr>
        <p:spPr>
          <a:xfrm>
            <a:off x="640080" y="4096512"/>
            <a:ext cx="64008" cy="640080"/>
          </a:xfrm>
          <a:prstGeom prst="rect">
            <a:avLst/>
          </a:prstGeom>
          <a:solidFill>
            <a:srgbClr val="8B1A2B"/>
          </a:solidFill>
          <a:ln/>
        </p:spPr>
        <p:txBody>
          <a:bodyPr/>
          <a:lstStyle/>
          <a:p>
            <a:endParaRPr lang="fr-CA"/>
          </a:p>
        </p:txBody>
      </p:sp>
      <p:sp>
        <p:nvSpPr>
          <p:cNvPr id="25" name="Text 23"/>
          <p:cNvSpPr/>
          <p:nvPr/>
        </p:nvSpPr>
        <p:spPr>
          <a:xfrm>
            <a:off x="914400" y="4096512"/>
            <a:ext cx="365760" cy="640080"/>
          </a:xfrm>
          <a:prstGeom prst="rect">
            <a:avLst/>
          </a:prstGeom>
          <a:noFill/>
          <a:ln/>
        </p:spPr>
        <p:txBody>
          <a:bodyPr wrap="square" lIns="0" tIns="0" rIns="0" bIns="0" rtlCol="0" anchor="ctr"/>
          <a:lstStyle/>
          <a:p>
            <a:pPr marL="0" indent="0">
              <a:buNone/>
            </a:pPr>
            <a:r>
              <a:rPr lang="en-US" sz="1800" b="1" dirty="0">
                <a:solidFill>
                  <a:srgbClr val="8B1A2B"/>
                </a:solidFill>
                <a:latin typeface="Georgia" pitchFamily="34" charset="0"/>
                <a:ea typeface="Georgia" pitchFamily="34" charset="-122"/>
                <a:cs typeface="Georgia" pitchFamily="34" charset="-120"/>
              </a:rPr>
              <a:t>5</a:t>
            </a:r>
            <a:endParaRPr lang="en-US" sz="1800" dirty="0"/>
          </a:p>
        </p:txBody>
      </p:sp>
      <p:sp>
        <p:nvSpPr>
          <p:cNvPr id="26" name="Text 24"/>
          <p:cNvSpPr/>
          <p:nvPr/>
        </p:nvSpPr>
        <p:spPr>
          <a:xfrm>
            <a:off x="1325880" y="4142232"/>
            <a:ext cx="3474720" cy="274320"/>
          </a:xfrm>
          <a:prstGeom prst="rect">
            <a:avLst/>
          </a:prstGeom>
          <a:noFill/>
          <a:ln/>
        </p:spPr>
        <p:txBody>
          <a:bodyPr wrap="square" lIns="0" tIns="0" rIns="0" bIns="0" rtlCol="0" anchor="ctr"/>
          <a:lstStyle/>
          <a:p>
            <a:pPr marL="0" indent="0">
              <a:buNone/>
            </a:pPr>
            <a:r>
              <a:rPr lang="en-US" sz="1300" b="1" dirty="0">
                <a:solidFill>
                  <a:srgbClr val="1A2332"/>
                </a:solidFill>
                <a:latin typeface="Calibri" pitchFamily="34" charset="0"/>
                <a:ea typeface="Calibri" pitchFamily="34" charset="-122"/>
                <a:cs typeface="Calibri" pitchFamily="34" charset="-120"/>
              </a:rPr>
              <a:t>Data limitations impede accountability</a:t>
            </a:r>
            <a:endParaRPr lang="en-US" sz="1300" dirty="0"/>
          </a:p>
        </p:txBody>
      </p:sp>
      <p:sp>
        <p:nvSpPr>
          <p:cNvPr id="27" name="Text 25"/>
          <p:cNvSpPr/>
          <p:nvPr/>
        </p:nvSpPr>
        <p:spPr>
          <a:xfrm>
            <a:off x="1325880" y="4416552"/>
            <a:ext cx="6858000" cy="274320"/>
          </a:xfrm>
          <a:prstGeom prst="rect">
            <a:avLst/>
          </a:prstGeom>
          <a:noFill/>
          <a:ln/>
        </p:spPr>
        <p:txBody>
          <a:bodyPr wrap="square" lIns="0" tIns="0" rIns="0" bIns="0" rtlCol="0" anchor="ctr"/>
          <a:lstStyle/>
          <a:p>
            <a:pPr marL="0" indent="0">
              <a:buNone/>
            </a:pPr>
            <a:r>
              <a:rPr lang="en-US" sz="1100" i="1" dirty="0">
                <a:solidFill>
                  <a:srgbClr val="5A6368"/>
                </a:solidFill>
                <a:latin typeface="Calibri" pitchFamily="34" charset="0"/>
                <a:ea typeface="Calibri" pitchFamily="34" charset="-122"/>
                <a:cs typeface="Calibri" pitchFamily="34" charset="-120"/>
              </a:rPr>
              <a:t>Success measured by charges, not by outcomes for trafficked persons</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1A2332"/>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8B1A2B"/>
          </a:solidFill>
          <a:ln/>
        </p:spPr>
        <p:txBody>
          <a:bodyPr/>
          <a:lstStyle/>
          <a:p>
            <a:endParaRPr lang="fr-CA"/>
          </a:p>
        </p:txBody>
      </p:sp>
      <p:sp>
        <p:nvSpPr>
          <p:cNvPr id="3" name="Text 1"/>
          <p:cNvSpPr/>
          <p:nvPr/>
        </p:nvSpPr>
        <p:spPr>
          <a:xfrm>
            <a:off x="640080" y="457200"/>
            <a:ext cx="7863840" cy="640080"/>
          </a:xfrm>
          <a:prstGeom prst="rect">
            <a:avLst/>
          </a:prstGeom>
          <a:noFill/>
          <a:ln/>
        </p:spPr>
        <p:txBody>
          <a:bodyPr wrap="square" lIns="0" tIns="0" rIns="0" bIns="0"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Conclusion</a:t>
            </a:r>
            <a:endParaRPr lang="en-US" sz="3200" dirty="0"/>
          </a:p>
        </p:txBody>
      </p:sp>
      <p:sp>
        <p:nvSpPr>
          <p:cNvPr id="4" name="Text 2"/>
          <p:cNvSpPr/>
          <p:nvPr/>
        </p:nvSpPr>
        <p:spPr>
          <a:xfrm>
            <a:off x="640080" y="1371600"/>
            <a:ext cx="7863840" cy="1828800"/>
          </a:xfrm>
          <a:prstGeom prst="rect">
            <a:avLst/>
          </a:prstGeom>
          <a:noFill/>
          <a:ln/>
        </p:spPr>
        <p:txBody>
          <a:bodyPr wrap="square" rtlCol="0" anchor="ctr"/>
          <a:lstStyle/>
          <a:p>
            <a:pPr marL="0" indent="0">
              <a:lnSpc>
                <a:spcPct val="150000"/>
              </a:lnSpc>
              <a:buNone/>
            </a:pPr>
            <a:r>
              <a:rPr lang="en-US" sz="1600" b="1" dirty="0">
                <a:solidFill>
                  <a:srgbClr val="FFFFFF"/>
                </a:solidFill>
              </a:rPr>
              <a:t>Anti-trafficking policies can serve as a vehicle for the reinforcement of territorial boundaries, the criminalization of irregular migration, and the reproduction of structural inequality.</a:t>
            </a:r>
            <a:endParaRPr lang="en-US" sz="1600" dirty="0"/>
          </a:p>
          <a:p>
            <a:pPr marL="0" indent="0">
              <a:lnSpc>
                <a:spcPct val="150000"/>
              </a:lnSpc>
              <a:buNone/>
            </a:pPr>
            <a:endParaRPr lang="en-US" sz="1600" dirty="0"/>
          </a:p>
          <a:p>
            <a:pPr marL="0" indent="0">
              <a:lnSpc>
                <a:spcPct val="150000"/>
              </a:lnSpc>
              <a:buNone/>
            </a:pPr>
            <a:endParaRPr lang="en-US" sz="1600" dirty="0"/>
          </a:p>
        </p:txBody>
      </p:sp>
      <p:sp>
        <p:nvSpPr>
          <p:cNvPr id="5" name="Shape 3"/>
          <p:cNvSpPr/>
          <p:nvPr/>
        </p:nvSpPr>
        <p:spPr>
          <a:xfrm>
            <a:off x="640080" y="3291840"/>
            <a:ext cx="2286000" cy="36576"/>
          </a:xfrm>
          <a:prstGeom prst="rect">
            <a:avLst/>
          </a:prstGeom>
          <a:solidFill>
            <a:srgbClr val="8B1A2B"/>
          </a:solidFill>
          <a:ln/>
        </p:spPr>
        <p:txBody>
          <a:bodyPr/>
          <a:lstStyle/>
          <a:p>
            <a:endParaRPr lang="fr-CA"/>
          </a:p>
        </p:txBody>
      </p:sp>
      <p:sp>
        <p:nvSpPr>
          <p:cNvPr id="6" name="Text 4"/>
          <p:cNvSpPr/>
          <p:nvPr/>
        </p:nvSpPr>
        <p:spPr>
          <a:xfrm>
            <a:off x="640080" y="3566160"/>
            <a:ext cx="7863840" cy="1097280"/>
          </a:xfrm>
          <a:prstGeom prst="rect">
            <a:avLst/>
          </a:prstGeom>
          <a:noFill/>
          <a:ln/>
        </p:spPr>
        <p:txBody>
          <a:bodyPr wrap="square" rtlCol="0" anchor="ctr"/>
          <a:lstStyle/>
          <a:p>
            <a:pPr marL="0" indent="0">
              <a:lnSpc>
                <a:spcPct val="140000"/>
              </a:lnSpc>
              <a:buNone/>
            </a:pPr>
            <a:r>
              <a:rPr lang="en-US" sz="1500" i="1" dirty="0">
                <a:solidFill>
                  <a:srgbClr val="A0B0C0"/>
                </a:solidFill>
                <a:latin typeface="Calibri" pitchFamily="34" charset="0"/>
                <a:ea typeface="Calibri" pitchFamily="34" charset="-122"/>
                <a:cs typeface="Calibri" pitchFamily="34" charset="-120"/>
              </a:rPr>
              <a:t>Can the instruments of state power — criminal law, border control, immigration enforcement — be genuinely redirected toward the protection of the most precarious?</a:t>
            </a:r>
            <a:endParaRPr lang="en-US" sz="1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4F5F7"/>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640080"/>
          </a:xfrm>
          <a:prstGeom prst="rect">
            <a:avLst/>
          </a:prstGeom>
          <a:noFill/>
          <a:ln/>
        </p:spPr>
        <p:txBody>
          <a:bodyPr wrap="square" lIns="0" tIns="0" rIns="0" bIns="0" rtlCol="0" anchor="ctr"/>
          <a:lstStyle/>
          <a:p>
            <a:pPr marL="0" indent="0">
              <a:buNone/>
            </a:pPr>
            <a:r>
              <a:rPr lang="en-US" sz="3000" b="1" dirty="0">
                <a:solidFill>
                  <a:srgbClr val="1A2332"/>
                </a:solidFill>
                <a:latin typeface="Georgia" pitchFamily="34" charset="0"/>
                <a:ea typeface="Georgia" pitchFamily="34" charset="-122"/>
                <a:cs typeface="Georgia" pitchFamily="34" charset="-120"/>
              </a:rPr>
              <a:t>Discussion</a:t>
            </a:r>
            <a:endParaRPr lang="en-US" sz="3000" dirty="0"/>
          </a:p>
        </p:txBody>
      </p:sp>
      <p:sp>
        <p:nvSpPr>
          <p:cNvPr id="3" name="Shape 1"/>
          <p:cNvSpPr/>
          <p:nvPr/>
        </p:nvSpPr>
        <p:spPr>
          <a:xfrm>
            <a:off x="640080" y="1188720"/>
            <a:ext cx="7863840" cy="105156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4" name="Shape 2"/>
          <p:cNvSpPr/>
          <p:nvPr/>
        </p:nvSpPr>
        <p:spPr>
          <a:xfrm>
            <a:off x="640080" y="1188720"/>
            <a:ext cx="64008" cy="1051560"/>
          </a:xfrm>
          <a:prstGeom prst="rect">
            <a:avLst/>
          </a:prstGeom>
          <a:solidFill>
            <a:srgbClr val="1A2332"/>
          </a:solidFill>
          <a:ln/>
        </p:spPr>
        <p:txBody>
          <a:bodyPr/>
          <a:lstStyle/>
          <a:p>
            <a:endParaRPr lang="fr-CA"/>
          </a:p>
        </p:txBody>
      </p:sp>
      <p:sp>
        <p:nvSpPr>
          <p:cNvPr id="5" name="Text 3"/>
          <p:cNvSpPr/>
          <p:nvPr/>
        </p:nvSpPr>
        <p:spPr>
          <a:xfrm>
            <a:off x="914400" y="1188720"/>
            <a:ext cx="365760" cy="1051560"/>
          </a:xfrm>
          <a:prstGeom prst="rect">
            <a:avLst/>
          </a:prstGeom>
          <a:noFill/>
          <a:ln/>
        </p:spPr>
        <p:txBody>
          <a:bodyPr wrap="square" lIns="0" tIns="0" rIns="0" bIns="0" rtlCol="0" anchor="ctr"/>
          <a:lstStyle/>
          <a:p>
            <a:pPr marL="0" indent="0">
              <a:buNone/>
            </a:pPr>
            <a:r>
              <a:rPr lang="en-US" sz="2000" b="1" dirty="0">
                <a:solidFill>
                  <a:srgbClr val="1A2332"/>
                </a:solidFill>
                <a:latin typeface="Georgia" pitchFamily="34" charset="0"/>
                <a:ea typeface="Georgia" pitchFamily="34" charset="-122"/>
                <a:cs typeface="Georgia" pitchFamily="34" charset="-120"/>
              </a:rPr>
              <a:t>1</a:t>
            </a:r>
            <a:endParaRPr lang="en-US" sz="2000" dirty="0"/>
          </a:p>
        </p:txBody>
      </p:sp>
      <p:sp>
        <p:nvSpPr>
          <p:cNvPr id="6" name="Text 4"/>
          <p:cNvSpPr/>
          <p:nvPr/>
        </p:nvSpPr>
        <p:spPr>
          <a:xfrm>
            <a:off x="1325880" y="1280160"/>
            <a:ext cx="6858000" cy="868680"/>
          </a:xfrm>
          <a:prstGeom prst="rect">
            <a:avLst/>
          </a:prstGeom>
          <a:noFill/>
          <a:ln/>
        </p:spPr>
        <p:txBody>
          <a:bodyPr wrap="square" rtlCol="0" anchor="ctr"/>
          <a:lstStyle/>
          <a:p>
            <a:pPr marL="0" indent="0">
              <a:lnSpc>
                <a:spcPct val="130000"/>
              </a:lnSpc>
              <a:buNone/>
            </a:pPr>
            <a:r>
              <a:rPr lang="en-US" sz="1300" dirty="0">
                <a:solidFill>
                  <a:srgbClr val="2D3436"/>
                </a:solidFill>
                <a:latin typeface="Calibri" pitchFamily="34" charset="0"/>
                <a:ea typeface="Calibri" pitchFamily="34" charset="-122"/>
                <a:cs typeface="Calibri" pitchFamily="34" charset="-120"/>
              </a:rPr>
              <a:t>Compare how Canadian law defines trafficking (Criminal Code ss. 279.01–.04) with the UN TIP Protocol. What are the implications of Canada’s broader approach? How does the Italian/European approach compare?</a:t>
            </a:r>
            <a:endParaRPr lang="en-US" sz="1300" dirty="0"/>
          </a:p>
        </p:txBody>
      </p:sp>
      <p:sp>
        <p:nvSpPr>
          <p:cNvPr id="7" name="Shape 5"/>
          <p:cNvSpPr/>
          <p:nvPr/>
        </p:nvSpPr>
        <p:spPr>
          <a:xfrm>
            <a:off x="640080" y="2423160"/>
            <a:ext cx="7863840" cy="105156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8" name="Shape 6"/>
          <p:cNvSpPr/>
          <p:nvPr/>
        </p:nvSpPr>
        <p:spPr>
          <a:xfrm>
            <a:off x="640080" y="2423160"/>
            <a:ext cx="64008" cy="1051560"/>
          </a:xfrm>
          <a:prstGeom prst="rect">
            <a:avLst/>
          </a:prstGeom>
          <a:solidFill>
            <a:srgbClr val="1A2332"/>
          </a:solidFill>
          <a:ln/>
        </p:spPr>
        <p:txBody>
          <a:bodyPr/>
          <a:lstStyle/>
          <a:p>
            <a:endParaRPr lang="fr-CA"/>
          </a:p>
        </p:txBody>
      </p:sp>
      <p:sp>
        <p:nvSpPr>
          <p:cNvPr id="9" name="Text 7"/>
          <p:cNvSpPr/>
          <p:nvPr/>
        </p:nvSpPr>
        <p:spPr>
          <a:xfrm>
            <a:off x="914400" y="2423160"/>
            <a:ext cx="365760" cy="1051560"/>
          </a:xfrm>
          <a:prstGeom prst="rect">
            <a:avLst/>
          </a:prstGeom>
          <a:noFill/>
          <a:ln/>
        </p:spPr>
        <p:txBody>
          <a:bodyPr wrap="square" lIns="0" tIns="0" rIns="0" bIns="0" rtlCol="0" anchor="ctr"/>
          <a:lstStyle/>
          <a:p>
            <a:pPr marL="0" indent="0">
              <a:buNone/>
            </a:pPr>
            <a:r>
              <a:rPr lang="en-US" sz="2000" b="1" dirty="0">
                <a:solidFill>
                  <a:srgbClr val="1A2332"/>
                </a:solidFill>
                <a:latin typeface="Georgia" pitchFamily="34" charset="0"/>
                <a:ea typeface="Georgia" pitchFamily="34" charset="-122"/>
                <a:cs typeface="Georgia" pitchFamily="34" charset="-120"/>
              </a:rPr>
              <a:t>2</a:t>
            </a:r>
            <a:endParaRPr lang="en-US" sz="2000" dirty="0"/>
          </a:p>
        </p:txBody>
      </p:sp>
      <p:sp>
        <p:nvSpPr>
          <p:cNvPr id="10" name="Text 8"/>
          <p:cNvSpPr/>
          <p:nvPr/>
        </p:nvSpPr>
        <p:spPr>
          <a:xfrm>
            <a:off x="1325880" y="2514600"/>
            <a:ext cx="6858000" cy="868680"/>
          </a:xfrm>
          <a:prstGeom prst="rect">
            <a:avLst/>
          </a:prstGeom>
          <a:noFill/>
          <a:ln/>
        </p:spPr>
        <p:txBody>
          <a:bodyPr wrap="square" rtlCol="0" anchor="ctr"/>
          <a:lstStyle/>
          <a:p>
            <a:pPr marL="0" indent="0">
              <a:lnSpc>
                <a:spcPct val="130000"/>
              </a:lnSpc>
              <a:buNone/>
            </a:pPr>
            <a:r>
              <a:rPr lang="en-US" sz="1300" dirty="0">
                <a:solidFill>
                  <a:srgbClr val="2D3436"/>
                </a:solidFill>
                <a:latin typeface="Calibri" pitchFamily="34" charset="0"/>
                <a:ea typeface="Calibri" pitchFamily="34" charset="-122"/>
                <a:cs typeface="Calibri" pitchFamily="34" charset="-120"/>
              </a:rPr>
              <a:t>Can you think of analogous examples in the European context where anti-trafficking rhetoric has been mobilized to justify restrictive immigration policies?</a:t>
            </a:r>
            <a:endParaRPr lang="en-US" sz="1300" dirty="0"/>
          </a:p>
        </p:txBody>
      </p:sp>
      <p:sp>
        <p:nvSpPr>
          <p:cNvPr id="11" name="Shape 9"/>
          <p:cNvSpPr/>
          <p:nvPr/>
        </p:nvSpPr>
        <p:spPr>
          <a:xfrm>
            <a:off x="640080" y="3657600"/>
            <a:ext cx="7863840" cy="105156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12" name="Shape 10"/>
          <p:cNvSpPr/>
          <p:nvPr/>
        </p:nvSpPr>
        <p:spPr>
          <a:xfrm>
            <a:off x="640080" y="3657600"/>
            <a:ext cx="64008" cy="1051560"/>
          </a:xfrm>
          <a:prstGeom prst="rect">
            <a:avLst/>
          </a:prstGeom>
          <a:solidFill>
            <a:srgbClr val="1A2332"/>
          </a:solidFill>
          <a:ln/>
        </p:spPr>
        <p:txBody>
          <a:bodyPr/>
          <a:lstStyle/>
          <a:p>
            <a:endParaRPr lang="fr-CA"/>
          </a:p>
        </p:txBody>
      </p:sp>
      <p:sp>
        <p:nvSpPr>
          <p:cNvPr id="13" name="Text 11"/>
          <p:cNvSpPr/>
          <p:nvPr/>
        </p:nvSpPr>
        <p:spPr>
          <a:xfrm>
            <a:off x="914400" y="3657600"/>
            <a:ext cx="365760" cy="1051560"/>
          </a:xfrm>
          <a:prstGeom prst="rect">
            <a:avLst/>
          </a:prstGeom>
          <a:noFill/>
          <a:ln/>
        </p:spPr>
        <p:txBody>
          <a:bodyPr wrap="square" lIns="0" tIns="0" rIns="0" bIns="0" rtlCol="0" anchor="ctr"/>
          <a:lstStyle/>
          <a:p>
            <a:pPr marL="0" indent="0">
              <a:buNone/>
            </a:pPr>
            <a:r>
              <a:rPr lang="en-US" sz="2000" b="1" dirty="0">
                <a:solidFill>
                  <a:srgbClr val="1A2332"/>
                </a:solidFill>
                <a:latin typeface="Georgia" pitchFamily="34" charset="0"/>
                <a:ea typeface="Georgia" pitchFamily="34" charset="-122"/>
                <a:cs typeface="Georgia" pitchFamily="34" charset="-120"/>
              </a:rPr>
              <a:t>3</a:t>
            </a:r>
            <a:endParaRPr lang="en-US" sz="2000" dirty="0"/>
          </a:p>
        </p:txBody>
      </p:sp>
      <p:sp>
        <p:nvSpPr>
          <p:cNvPr id="14" name="Text 12"/>
          <p:cNvSpPr/>
          <p:nvPr/>
        </p:nvSpPr>
        <p:spPr>
          <a:xfrm>
            <a:off x="1325880" y="3749040"/>
            <a:ext cx="6858000" cy="868680"/>
          </a:xfrm>
          <a:prstGeom prst="rect">
            <a:avLst/>
          </a:prstGeom>
          <a:noFill/>
          <a:ln/>
        </p:spPr>
        <p:txBody>
          <a:bodyPr wrap="square" rtlCol="0" anchor="ctr"/>
          <a:lstStyle/>
          <a:p>
            <a:pPr marL="0" indent="0">
              <a:lnSpc>
                <a:spcPct val="130000"/>
              </a:lnSpc>
              <a:buNone/>
            </a:pPr>
            <a:r>
              <a:rPr lang="en-US" sz="1300" dirty="0">
                <a:solidFill>
                  <a:srgbClr val="2D3436"/>
                </a:solidFill>
                <a:latin typeface="Calibri" pitchFamily="34" charset="0"/>
                <a:ea typeface="Calibri" pitchFamily="34" charset="-122"/>
                <a:cs typeface="Calibri" pitchFamily="34" charset="-120"/>
              </a:rPr>
              <a:t>The </a:t>
            </a:r>
            <a:r>
              <a:rPr lang="en-US" sz="1300" i="1" dirty="0">
                <a:solidFill>
                  <a:srgbClr val="2D3436"/>
                </a:solidFill>
                <a:latin typeface="Calibri" pitchFamily="34" charset="0"/>
                <a:ea typeface="Calibri" pitchFamily="34" charset="-122"/>
                <a:cs typeface="Calibri" pitchFamily="34" charset="-120"/>
              </a:rPr>
              <a:t>Domotor </a:t>
            </a:r>
            <a:r>
              <a:rPr lang="en-US" sz="1300" dirty="0">
                <a:solidFill>
                  <a:srgbClr val="2D3436"/>
                </a:solidFill>
                <a:latin typeface="Calibri" pitchFamily="34" charset="0"/>
                <a:ea typeface="Calibri" pitchFamily="34" charset="-122"/>
                <a:cs typeface="Calibri" pitchFamily="34" charset="-120"/>
              </a:rPr>
              <a:t>case reveals that even when every criminal element of trafficking is met, the victim may still be deported. What does this tell us about the relationship between anti-trafficking law and immigration law?</a:t>
            </a:r>
            <a:endParaRPr lang="en-US" sz="1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5F7"/>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640080"/>
          </a:xfrm>
          <a:prstGeom prst="rect">
            <a:avLst/>
          </a:prstGeom>
          <a:noFill/>
          <a:ln/>
        </p:spPr>
        <p:txBody>
          <a:bodyPr wrap="square" lIns="0" tIns="0" rIns="0" bIns="0" rtlCol="0" anchor="ctr"/>
          <a:lstStyle/>
          <a:p>
            <a:pPr marL="0" indent="0">
              <a:buNone/>
            </a:pPr>
            <a:r>
              <a:rPr lang="en-US" sz="3000" b="1" dirty="0">
                <a:solidFill>
                  <a:srgbClr val="1A2332"/>
                </a:solidFill>
                <a:latin typeface="Georgia" pitchFamily="34" charset="0"/>
                <a:ea typeface="Georgia" pitchFamily="34" charset="-122"/>
                <a:cs typeface="Georgia" pitchFamily="34" charset="-120"/>
              </a:rPr>
              <a:t>Three Guiding Questions</a:t>
            </a:r>
            <a:endParaRPr lang="en-US" sz="3000" dirty="0"/>
          </a:p>
        </p:txBody>
      </p:sp>
      <p:sp>
        <p:nvSpPr>
          <p:cNvPr id="3" name="Shape 1"/>
          <p:cNvSpPr/>
          <p:nvPr/>
        </p:nvSpPr>
        <p:spPr>
          <a:xfrm>
            <a:off x="640080" y="1280160"/>
            <a:ext cx="7863840" cy="100584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4" name="Shape 2"/>
          <p:cNvSpPr/>
          <p:nvPr/>
        </p:nvSpPr>
        <p:spPr>
          <a:xfrm>
            <a:off x="640080" y="1280160"/>
            <a:ext cx="64008" cy="1005840"/>
          </a:xfrm>
          <a:prstGeom prst="rect">
            <a:avLst/>
          </a:prstGeom>
          <a:solidFill>
            <a:srgbClr val="8B1A2B"/>
          </a:solidFill>
          <a:ln/>
        </p:spPr>
        <p:txBody>
          <a:bodyPr/>
          <a:lstStyle/>
          <a:p>
            <a:endParaRPr lang="fr-CA"/>
          </a:p>
        </p:txBody>
      </p:sp>
      <p:sp>
        <p:nvSpPr>
          <p:cNvPr id="5" name="Text 3"/>
          <p:cNvSpPr/>
          <p:nvPr/>
        </p:nvSpPr>
        <p:spPr>
          <a:xfrm>
            <a:off x="960120" y="1417320"/>
            <a:ext cx="457200" cy="457200"/>
          </a:xfrm>
          <a:prstGeom prst="rect">
            <a:avLst/>
          </a:prstGeom>
          <a:noFill/>
          <a:ln/>
        </p:spPr>
        <p:txBody>
          <a:bodyPr wrap="square" lIns="0" tIns="0" rIns="0" bIns="0" rtlCol="0" anchor="ctr"/>
          <a:lstStyle/>
          <a:p>
            <a:pPr marL="0" indent="0">
              <a:buNone/>
            </a:pPr>
            <a:r>
              <a:rPr lang="en-US" sz="2200" b="1" dirty="0">
                <a:solidFill>
                  <a:srgbClr val="8B1A2B"/>
                </a:solidFill>
                <a:latin typeface="Georgia" pitchFamily="34" charset="0"/>
                <a:ea typeface="Georgia" pitchFamily="34" charset="-122"/>
                <a:cs typeface="Georgia" pitchFamily="34" charset="-120"/>
              </a:rPr>
              <a:t>1</a:t>
            </a:r>
            <a:endParaRPr lang="en-US" sz="2200" dirty="0"/>
          </a:p>
        </p:txBody>
      </p:sp>
      <p:sp>
        <p:nvSpPr>
          <p:cNvPr id="6" name="Text 4"/>
          <p:cNvSpPr/>
          <p:nvPr/>
        </p:nvSpPr>
        <p:spPr>
          <a:xfrm>
            <a:off x="1417320" y="1371600"/>
            <a:ext cx="6858000" cy="822960"/>
          </a:xfrm>
          <a:prstGeom prst="rect">
            <a:avLst/>
          </a:prstGeom>
          <a:noFill/>
          <a:ln/>
        </p:spPr>
        <p:txBody>
          <a:bodyPr wrap="square" rtlCol="0" anchor="ctr"/>
          <a:lstStyle/>
          <a:p>
            <a:pPr marL="0" indent="0">
              <a:buNone/>
            </a:pPr>
            <a:r>
              <a:rPr lang="en-US" sz="1400" dirty="0">
                <a:solidFill>
                  <a:srgbClr val="2D3436"/>
                </a:solidFill>
                <a:latin typeface="Calibri" pitchFamily="34" charset="0"/>
                <a:ea typeface="Calibri" pitchFamily="34" charset="-122"/>
                <a:cs typeface="Calibri" pitchFamily="34" charset="-120"/>
              </a:rPr>
              <a:t>How does Canadian law define and criminalize human trafficking, and how does this compare with the international framework?</a:t>
            </a:r>
            <a:endParaRPr lang="en-US" sz="1400" dirty="0"/>
          </a:p>
        </p:txBody>
      </p:sp>
      <p:sp>
        <p:nvSpPr>
          <p:cNvPr id="7" name="Shape 5"/>
          <p:cNvSpPr/>
          <p:nvPr/>
        </p:nvSpPr>
        <p:spPr>
          <a:xfrm>
            <a:off x="640080" y="2468880"/>
            <a:ext cx="7863840" cy="100584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8" name="Shape 6"/>
          <p:cNvSpPr/>
          <p:nvPr/>
        </p:nvSpPr>
        <p:spPr>
          <a:xfrm>
            <a:off x="640080" y="2468880"/>
            <a:ext cx="64008" cy="1005840"/>
          </a:xfrm>
          <a:prstGeom prst="rect">
            <a:avLst/>
          </a:prstGeom>
          <a:solidFill>
            <a:srgbClr val="8B1A2B"/>
          </a:solidFill>
          <a:ln/>
        </p:spPr>
        <p:txBody>
          <a:bodyPr/>
          <a:lstStyle/>
          <a:p>
            <a:endParaRPr lang="fr-CA"/>
          </a:p>
        </p:txBody>
      </p:sp>
      <p:sp>
        <p:nvSpPr>
          <p:cNvPr id="9" name="Text 7"/>
          <p:cNvSpPr/>
          <p:nvPr/>
        </p:nvSpPr>
        <p:spPr>
          <a:xfrm>
            <a:off x="960120" y="2606040"/>
            <a:ext cx="457200" cy="457200"/>
          </a:xfrm>
          <a:prstGeom prst="rect">
            <a:avLst/>
          </a:prstGeom>
          <a:noFill/>
          <a:ln/>
        </p:spPr>
        <p:txBody>
          <a:bodyPr wrap="square" lIns="0" tIns="0" rIns="0" bIns="0" rtlCol="0" anchor="ctr"/>
          <a:lstStyle/>
          <a:p>
            <a:pPr marL="0" indent="0">
              <a:buNone/>
            </a:pPr>
            <a:r>
              <a:rPr lang="en-US" sz="2200" b="1" dirty="0">
                <a:solidFill>
                  <a:srgbClr val="8B1A2B"/>
                </a:solidFill>
                <a:latin typeface="Georgia" pitchFamily="34" charset="0"/>
                <a:ea typeface="Georgia" pitchFamily="34" charset="-122"/>
                <a:cs typeface="Georgia" pitchFamily="34" charset="-120"/>
              </a:rPr>
              <a:t>2</a:t>
            </a:r>
            <a:endParaRPr lang="en-US" sz="2200" dirty="0"/>
          </a:p>
        </p:txBody>
      </p:sp>
      <p:sp>
        <p:nvSpPr>
          <p:cNvPr id="10" name="Text 8"/>
          <p:cNvSpPr/>
          <p:nvPr/>
        </p:nvSpPr>
        <p:spPr>
          <a:xfrm>
            <a:off x="1417320" y="2560320"/>
            <a:ext cx="6858000" cy="822960"/>
          </a:xfrm>
          <a:prstGeom prst="rect">
            <a:avLst/>
          </a:prstGeom>
          <a:noFill/>
          <a:ln/>
        </p:spPr>
        <p:txBody>
          <a:bodyPr wrap="square" rtlCol="0" anchor="ctr"/>
          <a:lstStyle/>
          <a:p>
            <a:pPr marL="0" indent="0">
              <a:buNone/>
            </a:pPr>
            <a:r>
              <a:rPr lang="en-US" sz="1400" dirty="0">
                <a:solidFill>
                  <a:srgbClr val="2D3436"/>
                </a:solidFill>
                <a:latin typeface="Calibri" pitchFamily="34" charset="0"/>
                <a:ea typeface="Calibri" pitchFamily="34" charset="-122"/>
                <a:cs typeface="Calibri" pitchFamily="34" charset="-120"/>
              </a:rPr>
              <a:t>Who are the victims of trafficking in Canada, and how does the domestic reality challenge common assumptions?</a:t>
            </a:r>
            <a:endParaRPr lang="en-US" sz="1400" dirty="0"/>
          </a:p>
        </p:txBody>
      </p:sp>
      <p:sp>
        <p:nvSpPr>
          <p:cNvPr id="11" name="Shape 9"/>
          <p:cNvSpPr/>
          <p:nvPr/>
        </p:nvSpPr>
        <p:spPr>
          <a:xfrm>
            <a:off x="640080" y="3657600"/>
            <a:ext cx="7863840" cy="100584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12" name="Shape 10"/>
          <p:cNvSpPr/>
          <p:nvPr/>
        </p:nvSpPr>
        <p:spPr>
          <a:xfrm>
            <a:off x="640080" y="3657600"/>
            <a:ext cx="64008" cy="1005840"/>
          </a:xfrm>
          <a:prstGeom prst="rect">
            <a:avLst/>
          </a:prstGeom>
          <a:solidFill>
            <a:srgbClr val="8B1A2B"/>
          </a:solidFill>
          <a:ln/>
        </p:spPr>
        <p:txBody>
          <a:bodyPr/>
          <a:lstStyle/>
          <a:p>
            <a:endParaRPr lang="fr-CA"/>
          </a:p>
        </p:txBody>
      </p:sp>
      <p:sp>
        <p:nvSpPr>
          <p:cNvPr id="13" name="Text 11"/>
          <p:cNvSpPr/>
          <p:nvPr/>
        </p:nvSpPr>
        <p:spPr>
          <a:xfrm>
            <a:off x="960120" y="3794760"/>
            <a:ext cx="457200" cy="457200"/>
          </a:xfrm>
          <a:prstGeom prst="rect">
            <a:avLst/>
          </a:prstGeom>
          <a:noFill/>
          <a:ln/>
        </p:spPr>
        <p:txBody>
          <a:bodyPr wrap="square" lIns="0" tIns="0" rIns="0" bIns="0" rtlCol="0" anchor="ctr"/>
          <a:lstStyle/>
          <a:p>
            <a:pPr marL="0" indent="0">
              <a:buNone/>
            </a:pPr>
            <a:r>
              <a:rPr lang="en-US" sz="2200" b="1" dirty="0">
                <a:solidFill>
                  <a:srgbClr val="8B1A2B"/>
                </a:solidFill>
                <a:latin typeface="Georgia" pitchFamily="34" charset="0"/>
                <a:ea typeface="Georgia" pitchFamily="34" charset="-122"/>
                <a:cs typeface="Georgia" pitchFamily="34" charset="-120"/>
              </a:rPr>
              <a:t>3</a:t>
            </a:r>
            <a:endParaRPr lang="en-US" sz="2200" dirty="0"/>
          </a:p>
        </p:txBody>
      </p:sp>
      <p:sp>
        <p:nvSpPr>
          <p:cNvPr id="14" name="Text 12"/>
          <p:cNvSpPr/>
          <p:nvPr/>
        </p:nvSpPr>
        <p:spPr>
          <a:xfrm>
            <a:off x="1417320" y="3749040"/>
            <a:ext cx="6858000" cy="822960"/>
          </a:xfrm>
          <a:prstGeom prst="rect">
            <a:avLst/>
          </a:prstGeom>
          <a:noFill/>
          <a:ln/>
        </p:spPr>
        <p:txBody>
          <a:bodyPr wrap="square" rtlCol="0" anchor="ctr"/>
          <a:lstStyle/>
          <a:p>
            <a:pPr marL="0" indent="0">
              <a:buNone/>
            </a:pPr>
            <a:r>
              <a:rPr lang="en-US" sz="1400" dirty="0">
                <a:solidFill>
                  <a:srgbClr val="2D3436"/>
                </a:solidFill>
                <a:latin typeface="Calibri" pitchFamily="34" charset="0"/>
                <a:ea typeface="Calibri" pitchFamily="34" charset="-122"/>
                <a:cs typeface="Calibri" pitchFamily="34" charset="-120"/>
              </a:rPr>
              <a:t>How have anti-trafficking discourses been mobilized to justify restrictive immigration policies — and what are the consequences for non-citizens?</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F5F7"/>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640080"/>
          </a:xfrm>
          <a:prstGeom prst="rect">
            <a:avLst/>
          </a:prstGeom>
          <a:noFill/>
          <a:ln/>
        </p:spPr>
        <p:txBody>
          <a:bodyPr wrap="square" lIns="0" tIns="0" rIns="0" bIns="0" rtlCol="0" anchor="ctr"/>
          <a:lstStyle/>
          <a:p>
            <a:pPr marL="0" indent="0">
              <a:buNone/>
            </a:pPr>
            <a:r>
              <a:rPr lang="en-US" sz="2800" b="1" dirty="0">
                <a:solidFill>
                  <a:srgbClr val="1A2332"/>
                </a:solidFill>
                <a:latin typeface="Georgia" pitchFamily="34" charset="0"/>
                <a:ea typeface="Georgia" pitchFamily="34" charset="-122"/>
                <a:cs typeface="Georgia" pitchFamily="34" charset="-120"/>
              </a:rPr>
              <a:t>A. The International Framework</a:t>
            </a:r>
            <a:endParaRPr lang="en-US" sz="2800" dirty="0"/>
          </a:p>
        </p:txBody>
      </p:sp>
      <p:sp>
        <p:nvSpPr>
          <p:cNvPr id="3" name="Text 1"/>
          <p:cNvSpPr/>
          <p:nvPr/>
        </p:nvSpPr>
        <p:spPr>
          <a:xfrm>
            <a:off x="640080" y="914400"/>
            <a:ext cx="7863840" cy="365760"/>
          </a:xfrm>
          <a:prstGeom prst="rect">
            <a:avLst/>
          </a:prstGeom>
          <a:noFill/>
          <a:ln/>
        </p:spPr>
        <p:txBody>
          <a:bodyPr wrap="square" lIns="0" tIns="0" rIns="0" bIns="0" rtlCol="0" anchor="ctr"/>
          <a:lstStyle/>
          <a:p>
            <a:pPr marL="0" indent="0">
              <a:buNone/>
            </a:pPr>
            <a:r>
              <a:rPr lang="en-US" sz="1300" i="1" dirty="0">
                <a:solidFill>
                  <a:srgbClr val="5A6368"/>
                </a:solidFill>
                <a:latin typeface="Calibri" pitchFamily="34" charset="0"/>
                <a:ea typeface="Calibri" pitchFamily="34" charset="-122"/>
                <a:cs typeface="Calibri" pitchFamily="34" charset="-120"/>
              </a:rPr>
              <a:t>UN Convention against Transnational Organized Crime (Palermo, 2000)</a:t>
            </a:r>
            <a:endParaRPr lang="en-US" sz="1300" dirty="0"/>
          </a:p>
        </p:txBody>
      </p:sp>
      <p:sp>
        <p:nvSpPr>
          <p:cNvPr id="4" name="Shape 2"/>
          <p:cNvSpPr/>
          <p:nvPr/>
        </p:nvSpPr>
        <p:spPr>
          <a:xfrm>
            <a:off x="640080" y="1508760"/>
            <a:ext cx="2606040" cy="1828800"/>
          </a:xfrm>
          <a:prstGeom prst="rect">
            <a:avLst/>
          </a:prstGeom>
          <a:solidFill>
            <a:srgbClr val="1A2332"/>
          </a:solidFill>
          <a:ln/>
        </p:spPr>
        <p:txBody>
          <a:bodyPr/>
          <a:lstStyle/>
          <a:p>
            <a:endParaRPr lang="fr-CA"/>
          </a:p>
        </p:txBody>
      </p:sp>
      <p:sp>
        <p:nvSpPr>
          <p:cNvPr id="5" name="Text 3"/>
          <p:cNvSpPr/>
          <p:nvPr/>
        </p:nvSpPr>
        <p:spPr>
          <a:xfrm>
            <a:off x="640080" y="1600200"/>
            <a:ext cx="2606040" cy="411480"/>
          </a:xfrm>
          <a:prstGeom prst="rect">
            <a:avLst/>
          </a:prstGeom>
          <a:noFill/>
          <a:ln/>
        </p:spPr>
        <p:txBody>
          <a:bodyPr wrap="square" rtlCol="0" anchor="ctr"/>
          <a:lstStyle/>
          <a:p>
            <a:pPr marL="0" indent="0" algn="ctr">
              <a:buNone/>
            </a:pPr>
            <a:r>
              <a:rPr lang="en-US" sz="1600" b="1" kern="0" spc="300" dirty="0">
                <a:solidFill>
                  <a:srgbClr val="FFFFFF"/>
                </a:solidFill>
                <a:latin typeface="Georgia" pitchFamily="34" charset="0"/>
                <a:ea typeface="Georgia" pitchFamily="34" charset="-122"/>
                <a:cs typeface="Georgia" pitchFamily="34" charset="-120"/>
              </a:rPr>
              <a:t>ACT</a:t>
            </a:r>
            <a:endParaRPr lang="en-US" sz="1600" dirty="0"/>
          </a:p>
        </p:txBody>
      </p:sp>
      <p:sp>
        <p:nvSpPr>
          <p:cNvPr id="6" name="Text 4"/>
          <p:cNvSpPr/>
          <p:nvPr/>
        </p:nvSpPr>
        <p:spPr>
          <a:xfrm>
            <a:off x="822960" y="2057400"/>
            <a:ext cx="2240280" cy="1097280"/>
          </a:xfrm>
          <a:prstGeom prst="rect">
            <a:avLst/>
          </a:prstGeom>
          <a:noFill/>
          <a:ln/>
        </p:spPr>
        <p:txBody>
          <a:bodyPr wrap="square" rtlCol="0" anchor="ctr"/>
          <a:lstStyle/>
          <a:p>
            <a:pPr marL="0" indent="0" algn="ctr">
              <a:lnSpc>
                <a:spcPct val="130000"/>
              </a:lnSpc>
              <a:buNone/>
            </a:pPr>
            <a:r>
              <a:rPr lang="en-US" sz="1200" dirty="0">
                <a:solidFill>
                  <a:srgbClr val="C8D6E5"/>
                </a:solidFill>
                <a:latin typeface="Calibri" pitchFamily="34" charset="0"/>
                <a:ea typeface="Calibri" pitchFamily="34" charset="-122"/>
                <a:cs typeface="Calibri" pitchFamily="34" charset="-120"/>
              </a:rPr>
              <a:t>Recruitment, transportation,</a:t>
            </a:r>
            <a:endParaRPr lang="en-US" sz="1200" dirty="0"/>
          </a:p>
          <a:p>
            <a:pPr marL="0" indent="0" algn="ctr">
              <a:lnSpc>
                <a:spcPct val="130000"/>
              </a:lnSpc>
              <a:buNone/>
            </a:pPr>
            <a:r>
              <a:rPr lang="en-US" sz="1200" dirty="0">
                <a:solidFill>
                  <a:srgbClr val="C8D6E5"/>
                </a:solidFill>
                <a:latin typeface="Calibri" pitchFamily="34" charset="0"/>
                <a:ea typeface="Calibri" pitchFamily="34" charset="-122"/>
                <a:cs typeface="Calibri" pitchFamily="34" charset="-120"/>
              </a:rPr>
              <a:t>transfer, harbouring,</a:t>
            </a:r>
            <a:endParaRPr lang="en-US" sz="1200" dirty="0"/>
          </a:p>
          <a:p>
            <a:pPr marL="0" indent="0" algn="ctr">
              <a:lnSpc>
                <a:spcPct val="130000"/>
              </a:lnSpc>
              <a:buNone/>
            </a:pPr>
            <a:r>
              <a:rPr lang="en-US" sz="1200" dirty="0">
                <a:solidFill>
                  <a:srgbClr val="C8D6E5"/>
                </a:solidFill>
                <a:latin typeface="Calibri" pitchFamily="34" charset="0"/>
                <a:ea typeface="Calibri" pitchFamily="34" charset="-122"/>
                <a:cs typeface="Calibri" pitchFamily="34" charset="-120"/>
              </a:rPr>
              <a:t>or receipt of persons</a:t>
            </a:r>
            <a:endParaRPr lang="en-US" sz="1200" dirty="0"/>
          </a:p>
        </p:txBody>
      </p:sp>
      <p:sp>
        <p:nvSpPr>
          <p:cNvPr id="7" name="Shape 5"/>
          <p:cNvSpPr/>
          <p:nvPr/>
        </p:nvSpPr>
        <p:spPr>
          <a:xfrm>
            <a:off x="3429000" y="1508760"/>
            <a:ext cx="2606040" cy="1828800"/>
          </a:xfrm>
          <a:prstGeom prst="rect">
            <a:avLst/>
          </a:prstGeom>
          <a:solidFill>
            <a:srgbClr val="1A2332"/>
          </a:solidFill>
          <a:ln/>
        </p:spPr>
        <p:txBody>
          <a:bodyPr/>
          <a:lstStyle/>
          <a:p>
            <a:endParaRPr lang="fr-CA"/>
          </a:p>
        </p:txBody>
      </p:sp>
      <p:sp>
        <p:nvSpPr>
          <p:cNvPr id="8" name="Text 6"/>
          <p:cNvSpPr/>
          <p:nvPr/>
        </p:nvSpPr>
        <p:spPr>
          <a:xfrm>
            <a:off x="3429000" y="1600200"/>
            <a:ext cx="2606040" cy="411480"/>
          </a:xfrm>
          <a:prstGeom prst="rect">
            <a:avLst/>
          </a:prstGeom>
          <a:noFill/>
          <a:ln/>
        </p:spPr>
        <p:txBody>
          <a:bodyPr wrap="square" rtlCol="0" anchor="ctr"/>
          <a:lstStyle/>
          <a:p>
            <a:pPr marL="0" indent="0" algn="ctr">
              <a:buNone/>
            </a:pPr>
            <a:r>
              <a:rPr lang="en-US" sz="1600" b="1" kern="0" spc="300" dirty="0">
                <a:solidFill>
                  <a:srgbClr val="FFFFFF"/>
                </a:solidFill>
                <a:latin typeface="Georgia" pitchFamily="34" charset="0"/>
                <a:ea typeface="Georgia" pitchFamily="34" charset="-122"/>
                <a:cs typeface="Georgia" pitchFamily="34" charset="-120"/>
              </a:rPr>
              <a:t>MEANS</a:t>
            </a:r>
            <a:endParaRPr lang="en-US" sz="1600" dirty="0"/>
          </a:p>
        </p:txBody>
      </p:sp>
      <p:sp>
        <p:nvSpPr>
          <p:cNvPr id="9" name="Text 7"/>
          <p:cNvSpPr/>
          <p:nvPr/>
        </p:nvSpPr>
        <p:spPr>
          <a:xfrm>
            <a:off x="3611880" y="2057400"/>
            <a:ext cx="2240280" cy="1097280"/>
          </a:xfrm>
          <a:prstGeom prst="rect">
            <a:avLst/>
          </a:prstGeom>
          <a:noFill/>
          <a:ln/>
        </p:spPr>
        <p:txBody>
          <a:bodyPr wrap="square" rtlCol="0" anchor="ctr"/>
          <a:lstStyle/>
          <a:p>
            <a:pPr marL="0" indent="0" algn="ctr">
              <a:lnSpc>
                <a:spcPct val="130000"/>
              </a:lnSpc>
              <a:buNone/>
            </a:pPr>
            <a:r>
              <a:rPr lang="en-US" sz="1200" dirty="0">
                <a:solidFill>
                  <a:srgbClr val="C8D6E5"/>
                </a:solidFill>
                <a:latin typeface="Calibri" pitchFamily="34" charset="0"/>
                <a:ea typeface="Calibri" pitchFamily="34" charset="-122"/>
                <a:cs typeface="Calibri" pitchFamily="34" charset="-120"/>
              </a:rPr>
              <a:t>Threat, force, coercion,</a:t>
            </a:r>
            <a:endParaRPr lang="en-US" sz="1200" dirty="0"/>
          </a:p>
          <a:p>
            <a:pPr marL="0" indent="0" algn="ctr">
              <a:lnSpc>
                <a:spcPct val="130000"/>
              </a:lnSpc>
              <a:buNone/>
            </a:pPr>
            <a:r>
              <a:rPr lang="en-US" sz="1200" dirty="0">
                <a:solidFill>
                  <a:srgbClr val="C8D6E5"/>
                </a:solidFill>
                <a:latin typeface="Calibri" pitchFamily="34" charset="0"/>
                <a:ea typeface="Calibri" pitchFamily="34" charset="-122"/>
                <a:cs typeface="Calibri" pitchFamily="34" charset="-120"/>
              </a:rPr>
              <a:t>abduction, fraud, deception,</a:t>
            </a:r>
            <a:endParaRPr lang="en-US" sz="1200" dirty="0"/>
          </a:p>
          <a:p>
            <a:pPr marL="0" indent="0" algn="ctr">
              <a:lnSpc>
                <a:spcPct val="130000"/>
              </a:lnSpc>
              <a:buNone/>
            </a:pPr>
            <a:r>
              <a:rPr lang="en-US" sz="1200" dirty="0">
                <a:solidFill>
                  <a:srgbClr val="C8D6E5"/>
                </a:solidFill>
                <a:latin typeface="Calibri" pitchFamily="34" charset="0"/>
                <a:ea typeface="Calibri" pitchFamily="34" charset="-122"/>
                <a:cs typeface="Calibri" pitchFamily="34" charset="-120"/>
              </a:rPr>
              <a:t>abuse of power/vulnerability</a:t>
            </a:r>
            <a:endParaRPr lang="en-US" sz="1200" dirty="0"/>
          </a:p>
        </p:txBody>
      </p:sp>
      <p:sp>
        <p:nvSpPr>
          <p:cNvPr id="10" name="Shape 8"/>
          <p:cNvSpPr/>
          <p:nvPr/>
        </p:nvSpPr>
        <p:spPr>
          <a:xfrm>
            <a:off x="6217920" y="1508760"/>
            <a:ext cx="2606040" cy="1828800"/>
          </a:xfrm>
          <a:prstGeom prst="rect">
            <a:avLst/>
          </a:prstGeom>
          <a:solidFill>
            <a:srgbClr val="1A2332"/>
          </a:solidFill>
          <a:ln/>
        </p:spPr>
        <p:txBody>
          <a:bodyPr/>
          <a:lstStyle/>
          <a:p>
            <a:endParaRPr lang="fr-CA"/>
          </a:p>
        </p:txBody>
      </p:sp>
      <p:sp>
        <p:nvSpPr>
          <p:cNvPr id="11" name="Text 9"/>
          <p:cNvSpPr/>
          <p:nvPr/>
        </p:nvSpPr>
        <p:spPr>
          <a:xfrm>
            <a:off x="6217920" y="1600200"/>
            <a:ext cx="2606040" cy="411480"/>
          </a:xfrm>
          <a:prstGeom prst="rect">
            <a:avLst/>
          </a:prstGeom>
          <a:noFill/>
          <a:ln/>
        </p:spPr>
        <p:txBody>
          <a:bodyPr wrap="square" rtlCol="0" anchor="ctr"/>
          <a:lstStyle/>
          <a:p>
            <a:pPr marL="0" indent="0" algn="ctr">
              <a:buNone/>
            </a:pPr>
            <a:r>
              <a:rPr lang="en-US" sz="1600" b="1" kern="0" spc="300" dirty="0">
                <a:solidFill>
                  <a:srgbClr val="FFFFFF"/>
                </a:solidFill>
                <a:latin typeface="Georgia" pitchFamily="34" charset="0"/>
                <a:ea typeface="Georgia" pitchFamily="34" charset="-122"/>
                <a:cs typeface="Georgia" pitchFamily="34" charset="-120"/>
              </a:rPr>
              <a:t>PURPOSE</a:t>
            </a:r>
            <a:endParaRPr lang="en-US" sz="1600" dirty="0"/>
          </a:p>
        </p:txBody>
      </p:sp>
      <p:sp>
        <p:nvSpPr>
          <p:cNvPr id="12" name="Text 10"/>
          <p:cNvSpPr/>
          <p:nvPr/>
        </p:nvSpPr>
        <p:spPr>
          <a:xfrm>
            <a:off x="6400800" y="2057400"/>
            <a:ext cx="2240280" cy="1097280"/>
          </a:xfrm>
          <a:prstGeom prst="rect">
            <a:avLst/>
          </a:prstGeom>
          <a:noFill/>
          <a:ln/>
        </p:spPr>
        <p:txBody>
          <a:bodyPr wrap="square" rtlCol="0" anchor="ctr"/>
          <a:lstStyle/>
          <a:p>
            <a:pPr marL="0" indent="0" algn="ctr">
              <a:lnSpc>
                <a:spcPct val="130000"/>
              </a:lnSpc>
              <a:buNone/>
            </a:pPr>
            <a:r>
              <a:rPr lang="en-US" sz="1200" dirty="0">
                <a:solidFill>
                  <a:srgbClr val="C8D6E5"/>
                </a:solidFill>
                <a:latin typeface="Calibri" pitchFamily="34" charset="0"/>
                <a:ea typeface="Calibri" pitchFamily="34" charset="-122"/>
                <a:cs typeface="Calibri" pitchFamily="34" charset="-120"/>
              </a:rPr>
              <a:t>Exploitation: sexual exploitation,</a:t>
            </a:r>
            <a:endParaRPr lang="en-US" sz="1200" dirty="0"/>
          </a:p>
          <a:p>
            <a:pPr marL="0" indent="0" algn="ctr">
              <a:lnSpc>
                <a:spcPct val="130000"/>
              </a:lnSpc>
              <a:buNone/>
            </a:pPr>
            <a:r>
              <a:rPr lang="en-US" sz="1200" dirty="0">
                <a:solidFill>
                  <a:srgbClr val="C8D6E5"/>
                </a:solidFill>
                <a:latin typeface="Calibri" pitchFamily="34" charset="0"/>
                <a:ea typeface="Calibri" pitchFamily="34" charset="-122"/>
                <a:cs typeface="Calibri" pitchFamily="34" charset="-120"/>
              </a:rPr>
              <a:t>forced labour, slavery,</a:t>
            </a:r>
            <a:endParaRPr lang="en-US" sz="1200" dirty="0"/>
          </a:p>
          <a:p>
            <a:pPr marL="0" indent="0" algn="ctr">
              <a:lnSpc>
                <a:spcPct val="130000"/>
              </a:lnSpc>
              <a:buNone/>
            </a:pPr>
            <a:r>
              <a:rPr lang="en-US" sz="1200" dirty="0">
                <a:solidFill>
                  <a:srgbClr val="C8D6E5"/>
                </a:solidFill>
                <a:latin typeface="Calibri" pitchFamily="34" charset="0"/>
                <a:ea typeface="Calibri" pitchFamily="34" charset="-122"/>
                <a:cs typeface="Calibri" pitchFamily="34" charset="-120"/>
              </a:rPr>
              <a:t>servitude, organ removal</a:t>
            </a:r>
            <a:endParaRPr lang="en-US" sz="1200" dirty="0"/>
          </a:p>
        </p:txBody>
      </p:sp>
      <p:sp>
        <p:nvSpPr>
          <p:cNvPr id="13" name="Shape 11"/>
          <p:cNvSpPr/>
          <p:nvPr/>
        </p:nvSpPr>
        <p:spPr>
          <a:xfrm>
            <a:off x="640080" y="3566160"/>
            <a:ext cx="7863840" cy="118872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14" name="Shape 12"/>
          <p:cNvSpPr/>
          <p:nvPr/>
        </p:nvSpPr>
        <p:spPr>
          <a:xfrm>
            <a:off x="640080" y="3566160"/>
            <a:ext cx="64008" cy="1188720"/>
          </a:xfrm>
          <a:prstGeom prst="rect">
            <a:avLst/>
          </a:prstGeom>
          <a:solidFill>
            <a:srgbClr val="8B1A2B"/>
          </a:solidFill>
          <a:ln/>
        </p:spPr>
        <p:txBody>
          <a:bodyPr/>
          <a:lstStyle/>
          <a:p>
            <a:endParaRPr lang="fr-CA"/>
          </a:p>
        </p:txBody>
      </p:sp>
      <p:sp>
        <p:nvSpPr>
          <p:cNvPr id="15" name="Text 13"/>
          <p:cNvSpPr/>
          <p:nvPr/>
        </p:nvSpPr>
        <p:spPr>
          <a:xfrm>
            <a:off x="960120" y="3611880"/>
            <a:ext cx="7315200" cy="365760"/>
          </a:xfrm>
          <a:prstGeom prst="rect">
            <a:avLst/>
          </a:prstGeom>
          <a:noFill/>
          <a:ln/>
        </p:spPr>
        <p:txBody>
          <a:bodyPr wrap="square" lIns="0" tIns="0" rIns="0" bIns="0" rtlCol="0" anchor="ctr"/>
          <a:lstStyle/>
          <a:p>
            <a:pPr marL="0" indent="0">
              <a:buNone/>
            </a:pPr>
            <a:r>
              <a:rPr lang="en-US" sz="1400" b="1" dirty="0">
                <a:solidFill>
                  <a:srgbClr val="8B1A2B"/>
                </a:solidFill>
                <a:latin typeface="Calibri" pitchFamily="34" charset="0"/>
                <a:ea typeface="Calibri" pitchFamily="34" charset="-122"/>
                <a:cs typeface="Calibri" pitchFamily="34" charset="-120"/>
              </a:rPr>
              <a:t>Key structural asymmetry</a:t>
            </a:r>
            <a:endParaRPr lang="en-US" sz="1400" dirty="0"/>
          </a:p>
        </p:txBody>
      </p:sp>
      <p:sp>
        <p:nvSpPr>
          <p:cNvPr id="16" name="Text 14"/>
          <p:cNvSpPr/>
          <p:nvPr/>
        </p:nvSpPr>
        <p:spPr>
          <a:xfrm>
            <a:off x="960120" y="3977640"/>
            <a:ext cx="7315200" cy="640080"/>
          </a:xfrm>
          <a:prstGeom prst="rect">
            <a:avLst/>
          </a:prstGeom>
          <a:noFill/>
          <a:ln/>
        </p:spPr>
        <p:txBody>
          <a:bodyPr wrap="square" lIns="0" tIns="0" rIns="0" bIns="0" rtlCol="0" anchor="ctr"/>
          <a:lstStyle/>
          <a:p>
            <a:pPr marL="0" indent="0">
              <a:lnSpc>
                <a:spcPct val="140000"/>
              </a:lnSpc>
              <a:buNone/>
            </a:pPr>
            <a:r>
              <a:rPr lang="en-US" sz="1300" dirty="0">
                <a:solidFill>
                  <a:srgbClr val="2D3436"/>
                </a:solidFill>
                <a:latin typeface="Calibri" pitchFamily="34" charset="0"/>
                <a:ea typeface="Calibri" pitchFamily="34" charset="-122"/>
                <a:cs typeface="Calibri" pitchFamily="34" charset="-120"/>
              </a:rPr>
              <a:t>Criminalization obligations = MANDATORY (Art. 5)</a:t>
            </a:r>
            <a:endParaRPr lang="en-US" sz="1300" dirty="0"/>
          </a:p>
          <a:p>
            <a:pPr marL="0" indent="0">
              <a:lnSpc>
                <a:spcPct val="140000"/>
              </a:lnSpc>
              <a:buNone/>
            </a:pPr>
            <a:r>
              <a:rPr lang="en-US" sz="1300" dirty="0">
                <a:solidFill>
                  <a:srgbClr val="2D3436"/>
                </a:solidFill>
                <a:latin typeface="Calibri" pitchFamily="34" charset="0"/>
                <a:ea typeface="Calibri" pitchFamily="34" charset="-122"/>
                <a:cs typeface="Calibri" pitchFamily="34" charset="-120"/>
              </a:rPr>
              <a:t>Victim protection provisions = DISCRETIONARY (“shall consider,” “where appropriate”)</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4F5F7"/>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640080"/>
          </a:xfrm>
          <a:prstGeom prst="rect">
            <a:avLst/>
          </a:prstGeom>
          <a:noFill/>
          <a:ln/>
        </p:spPr>
        <p:txBody>
          <a:bodyPr wrap="square" lIns="0" tIns="0" rIns="0" bIns="0" rtlCol="0" anchor="ctr"/>
          <a:lstStyle/>
          <a:p>
            <a:pPr marL="0" indent="0">
              <a:buNone/>
            </a:pPr>
            <a:r>
              <a:rPr lang="en-US" sz="2800" b="1" dirty="0">
                <a:solidFill>
                  <a:srgbClr val="1A2332"/>
                </a:solidFill>
                <a:latin typeface="Georgia" pitchFamily="34" charset="0"/>
                <a:ea typeface="Georgia" pitchFamily="34" charset="-122"/>
                <a:cs typeface="Georgia" pitchFamily="34" charset="-120"/>
              </a:rPr>
              <a:t>B. Trafficking vs. Smuggling</a:t>
            </a:r>
            <a:endParaRPr lang="en-US" sz="2800" dirty="0"/>
          </a:p>
        </p:txBody>
      </p:sp>
      <p:graphicFrame>
        <p:nvGraphicFramePr>
          <p:cNvPr id="5" name="Table 0"/>
          <p:cNvGraphicFramePr>
            <a:graphicFrameLocks noGrp="1"/>
          </p:cNvGraphicFramePr>
          <p:nvPr>
            <p:extLst>
              <p:ext uri="{D42A27DB-BD31-4B8C-83A1-F6EECF244321}">
                <p14:modId xmlns:p14="http://schemas.microsoft.com/office/powerpoint/2010/main" val="1179875968"/>
              </p:ext>
            </p:extLst>
          </p:nvPr>
        </p:nvGraphicFramePr>
        <p:xfrm>
          <a:off x="640080" y="1143000"/>
          <a:ext cx="7863840" cy="2331720"/>
        </p:xfrm>
        <a:graphic>
          <a:graphicData uri="http://schemas.openxmlformats.org/drawingml/2006/table">
            <a:tbl>
              <a:tblPr/>
              <a:tblGrid>
                <a:gridCol w="1645920">
                  <a:extLst>
                    <a:ext uri="{9D8B030D-6E8A-4147-A177-3AD203B41FA5}">
                      <a16:colId xmlns:a16="http://schemas.microsoft.com/office/drawing/2014/main" val="20000"/>
                    </a:ext>
                  </a:extLst>
                </a:gridCol>
                <a:gridCol w="3108960">
                  <a:extLst>
                    <a:ext uri="{9D8B030D-6E8A-4147-A177-3AD203B41FA5}">
                      <a16:colId xmlns:a16="http://schemas.microsoft.com/office/drawing/2014/main" val="20001"/>
                    </a:ext>
                  </a:extLst>
                </a:gridCol>
                <a:gridCol w="3108960">
                  <a:extLst>
                    <a:ext uri="{9D8B030D-6E8A-4147-A177-3AD203B41FA5}">
                      <a16:colId xmlns:a16="http://schemas.microsoft.com/office/drawing/2014/main" val="20002"/>
                    </a:ext>
                  </a:extLst>
                </a:gridCol>
              </a:tblGrid>
              <a:tr h="411480">
                <a:tc>
                  <a:txBody>
                    <a:bodyPr/>
                    <a:lstStyle/>
                    <a:p>
                      <a:pPr marL="0" indent="0" algn="ctr">
                        <a:buNone/>
                      </a:pPr>
                      <a:endParaRPr lang="en-US" sz="1300" dirty="0">
                        <a:latin typeface="Calibri" charset="0"/>
                        <a:ea typeface="Calibri" charset="0"/>
                        <a:cs typeface="Calibri" charset="0"/>
                      </a:endParaRPr>
                    </a:p>
                  </a:txBody>
                  <a:tcPr anchor="ctr">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1A2332"/>
                    </a:solidFill>
                  </a:tcPr>
                </a:tc>
                <a:tc>
                  <a:txBody>
                    <a:bodyPr/>
                    <a:lstStyle/>
                    <a:p>
                      <a:pPr marL="0" indent="0" algn="ctr">
                        <a:buNone/>
                      </a:pPr>
                      <a:r>
                        <a:rPr lang="en-US" sz="1300" b="1" dirty="0">
                          <a:solidFill>
                            <a:srgbClr val="FFFFFF"/>
                          </a:solidFill>
                          <a:latin typeface="Calibri" pitchFamily="34" charset="0"/>
                          <a:ea typeface="Calibri" pitchFamily="34" charset="-122"/>
                          <a:cs typeface="Calibri" pitchFamily="34" charset="-120"/>
                        </a:rPr>
                        <a:t>TRAFFICKING</a:t>
                      </a:r>
                      <a:endParaRPr lang="en-US" sz="1300" dirty="0">
                        <a:latin typeface="Calibri" charset="0"/>
                        <a:ea typeface="Calibri" charset="0"/>
                        <a:cs typeface="Calibri" charset="0"/>
                      </a:endParaRPr>
                    </a:p>
                  </a:txBody>
                  <a:tcPr anchor="ctr">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1A2332"/>
                    </a:solidFill>
                  </a:tcPr>
                </a:tc>
                <a:tc>
                  <a:txBody>
                    <a:bodyPr/>
                    <a:lstStyle/>
                    <a:p>
                      <a:pPr marL="0" indent="0" algn="ctr">
                        <a:buNone/>
                      </a:pPr>
                      <a:r>
                        <a:rPr lang="en-US" sz="1300" b="1" dirty="0">
                          <a:solidFill>
                            <a:srgbClr val="FFFFFF"/>
                          </a:solidFill>
                          <a:latin typeface="Calibri" pitchFamily="34" charset="0"/>
                          <a:ea typeface="Calibri" pitchFamily="34" charset="-122"/>
                          <a:cs typeface="Calibri" pitchFamily="34" charset="-120"/>
                        </a:rPr>
                        <a:t>SMUGGLING</a:t>
                      </a:r>
                      <a:endParaRPr lang="en-US" sz="1300" dirty="0">
                        <a:latin typeface="Calibri" charset="0"/>
                        <a:ea typeface="Calibri" charset="0"/>
                        <a:cs typeface="Calibri" charset="0"/>
                      </a:endParaRPr>
                    </a:p>
                  </a:txBody>
                  <a:tcPr anchor="ctr">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1A2332"/>
                    </a:solidFill>
                  </a:tcPr>
                </a:tc>
                <a:extLst>
                  <a:ext uri="{0D108BD9-81ED-4DB2-BD59-A6C34878D82A}">
                    <a16:rowId xmlns:a16="http://schemas.microsoft.com/office/drawing/2014/main" val="10000"/>
                  </a:ext>
                </a:extLst>
              </a:tr>
              <a:tr h="640080">
                <a:tc>
                  <a:txBody>
                    <a:bodyPr/>
                    <a:lstStyle/>
                    <a:p>
                      <a:pPr marL="0" indent="0">
                        <a:buNone/>
                      </a:pPr>
                      <a:r>
                        <a:rPr lang="en-US" sz="1200" b="1" dirty="0">
                          <a:solidFill>
                            <a:srgbClr val="8B1A2B"/>
                          </a:solidFill>
                          <a:latin typeface="Calibri" pitchFamily="34" charset="0"/>
                          <a:ea typeface="Calibri" pitchFamily="34" charset="-122"/>
                          <a:cs typeface="Calibri" pitchFamily="34" charset="-120"/>
                        </a:rPr>
                        <a:t>Consent</a:t>
                      </a:r>
                      <a:endParaRPr lang="en-US" sz="1200" dirty="0">
                        <a:latin typeface="Calibri" charset="0"/>
                        <a:ea typeface="Calibri" charset="0"/>
                        <a:cs typeface="Calibri" charset="0"/>
                      </a:endParaRPr>
                    </a:p>
                  </a:txBody>
                  <a:tcPr>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marL="0" indent="0">
                        <a:buNone/>
                      </a:pPr>
                      <a:r>
                        <a:rPr lang="en-US" sz="1200" dirty="0">
                          <a:solidFill>
                            <a:srgbClr val="2D3436"/>
                          </a:solidFill>
                          <a:latin typeface="Calibri" pitchFamily="34" charset="0"/>
                          <a:ea typeface="Calibri" pitchFamily="34" charset="-122"/>
                          <a:cs typeface="Calibri" pitchFamily="34" charset="-120"/>
                        </a:rPr>
                        <a:t>No valid consent (vitiated by coercion, deception, abuse)</a:t>
                      </a:r>
                      <a:endParaRPr lang="en-US" sz="1200" dirty="0">
                        <a:latin typeface="Calibri" charset="0"/>
                        <a:ea typeface="Calibri" charset="0"/>
                        <a:cs typeface="Calibri" charset="0"/>
                      </a:endParaRPr>
                    </a:p>
                  </a:txBody>
                  <a:tcPr>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marL="0" indent="0">
                        <a:buNone/>
                      </a:pPr>
                      <a:r>
                        <a:rPr lang="en-US" sz="1200" dirty="0">
                          <a:solidFill>
                            <a:srgbClr val="2D3436"/>
                          </a:solidFill>
                          <a:latin typeface="Calibri" pitchFamily="34" charset="0"/>
                          <a:ea typeface="Calibri" pitchFamily="34" charset="-122"/>
                          <a:cs typeface="Calibri" pitchFamily="34" charset="-120"/>
                        </a:rPr>
                        <a:t>Presumed voluntary engagement of smuggler’s services</a:t>
                      </a:r>
                      <a:endParaRPr lang="en-US" sz="1200" dirty="0">
                        <a:latin typeface="Calibri" charset="0"/>
                        <a:ea typeface="Calibri" charset="0"/>
                        <a:cs typeface="Calibri" charset="0"/>
                      </a:endParaRPr>
                    </a:p>
                  </a:txBody>
                  <a:tcPr>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640080">
                <a:tc>
                  <a:txBody>
                    <a:bodyPr/>
                    <a:lstStyle/>
                    <a:p>
                      <a:pPr marL="0" indent="0">
                        <a:buNone/>
                      </a:pPr>
                      <a:r>
                        <a:rPr lang="en-US" sz="1200" b="1" dirty="0">
                          <a:solidFill>
                            <a:srgbClr val="8B1A2B"/>
                          </a:solidFill>
                          <a:latin typeface="Calibri" pitchFamily="34" charset="0"/>
                          <a:ea typeface="Calibri" pitchFamily="34" charset="-122"/>
                          <a:cs typeface="Calibri" pitchFamily="34" charset="-120"/>
                        </a:rPr>
                        <a:t>Exploitation</a:t>
                      </a:r>
                      <a:endParaRPr lang="en-US" sz="1200" dirty="0">
                        <a:latin typeface="Calibri" charset="0"/>
                        <a:ea typeface="Calibri" charset="0"/>
                        <a:cs typeface="Calibri" charset="0"/>
                      </a:endParaRPr>
                    </a:p>
                  </a:txBody>
                  <a:tcPr>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0F0F2"/>
                    </a:solidFill>
                  </a:tcPr>
                </a:tc>
                <a:tc>
                  <a:txBody>
                    <a:bodyPr/>
                    <a:lstStyle/>
                    <a:p>
                      <a:pPr marL="0" indent="0">
                        <a:buNone/>
                      </a:pPr>
                      <a:r>
                        <a:rPr lang="en-US" sz="1200" dirty="0">
                          <a:solidFill>
                            <a:srgbClr val="2D3436"/>
                          </a:solidFill>
                          <a:latin typeface="Calibri" pitchFamily="34" charset="0"/>
                          <a:ea typeface="Calibri" pitchFamily="34" charset="-122"/>
                          <a:cs typeface="Calibri" pitchFamily="34" charset="-120"/>
                        </a:rPr>
                        <a:t>Ongoing — victim remains under trafficker’s control</a:t>
                      </a:r>
                      <a:endParaRPr lang="en-US" sz="1200" dirty="0">
                        <a:latin typeface="Calibri" charset="0"/>
                        <a:ea typeface="Calibri" charset="0"/>
                        <a:cs typeface="Calibri" charset="0"/>
                      </a:endParaRPr>
                    </a:p>
                  </a:txBody>
                  <a:tcPr>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0F0F2"/>
                    </a:solidFill>
                  </a:tcPr>
                </a:tc>
                <a:tc>
                  <a:txBody>
                    <a:bodyPr/>
                    <a:lstStyle/>
                    <a:p>
                      <a:pPr marL="0" indent="0">
                        <a:buNone/>
                      </a:pPr>
                      <a:r>
                        <a:rPr lang="en-US" sz="1200" dirty="0">
                          <a:solidFill>
                            <a:srgbClr val="2D3436"/>
                          </a:solidFill>
                          <a:latin typeface="Calibri" pitchFamily="34" charset="0"/>
                          <a:ea typeface="Calibri" pitchFamily="34" charset="-122"/>
                          <a:cs typeface="Calibri" pitchFamily="34" charset="-120"/>
                        </a:rPr>
                        <a:t>No exploitation. Smuggling ends upon arrival at agreed destination</a:t>
                      </a:r>
                      <a:endParaRPr lang="en-US" sz="1200" dirty="0">
                        <a:latin typeface="Calibri" charset="0"/>
                        <a:ea typeface="Calibri" charset="0"/>
                        <a:cs typeface="Calibri" charset="0"/>
                      </a:endParaRPr>
                    </a:p>
                  </a:txBody>
                  <a:tcPr>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0F0F2"/>
                    </a:solidFill>
                  </a:tcPr>
                </a:tc>
                <a:extLst>
                  <a:ext uri="{0D108BD9-81ED-4DB2-BD59-A6C34878D82A}">
                    <a16:rowId xmlns:a16="http://schemas.microsoft.com/office/drawing/2014/main" val="10002"/>
                  </a:ext>
                </a:extLst>
              </a:tr>
              <a:tr h="640080">
                <a:tc>
                  <a:txBody>
                    <a:bodyPr/>
                    <a:lstStyle/>
                    <a:p>
                      <a:pPr marL="0" indent="0">
                        <a:buNone/>
                      </a:pPr>
                      <a:r>
                        <a:rPr lang="en-US" sz="1200" b="1" dirty="0">
                          <a:solidFill>
                            <a:srgbClr val="8B1A2B"/>
                          </a:solidFill>
                          <a:latin typeface="Calibri" pitchFamily="34" charset="0"/>
                          <a:ea typeface="Calibri" pitchFamily="34" charset="-122"/>
                          <a:cs typeface="Calibri" pitchFamily="34" charset="-120"/>
                        </a:rPr>
                        <a:t>Transnationality</a:t>
                      </a:r>
                      <a:endParaRPr lang="en-US" sz="1200" dirty="0">
                        <a:latin typeface="Calibri" charset="0"/>
                        <a:ea typeface="Calibri" charset="0"/>
                        <a:cs typeface="Calibri" charset="0"/>
                      </a:endParaRPr>
                    </a:p>
                  </a:txBody>
                  <a:tcPr>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marL="0" indent="0">
                        <a:buNone/>
                      </a:pPr>
                      <a:r>
                        <a:rPr lang="en-US" sz="1200" dirty="0">
                          <a:solidFill>
                            <a:srgbClr val="2D3436"/>
                          </a:solidFill>
                          <a:latin typeface="Calibri" pitchFamily="34" charset="0"/>
                          <a:ea typeface="Calibri" pitchFamily="34" charset="-122"/>
                          <a:cs typeface="Calibri" pitchFamily="34" charset="-120"/>
                        </a:rPr>
                        <a:t>Not required — can occur domestically</a:t>
                      </a:r>
                      <a:endParaRPr lang="en-US" sz="1200" dirty="0">
                        <a:latin typeface="Calibri" charset="0"/>
                        <a:ea typeface="Calibri" charset="0"/>
                        <a:cs typeface="Calibri" charset="0"/>
                      </a:endParaRPr>
                    </a:p>
                  </a:txBody>
                  <a:tcPr>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marL="0" indent="0">
                        <a:buNone/>
                      </a:pPr>
                      <a:r>
                        <a:rPr lang="en-US" sz="1200" dirty="0">
                          <a:solidFill>
                            <a:srgbClr val="2D3436"/>
                          </a:solidFill>
                          <a:latin typeface="Calibri" pitchFamily="34" charset="0"/>
                          <a:ea typeface="Calibri" pitchFamily="34" charset="-122"/>
                          <a:cs typeface="Calibri" pitchFamily="34" charset="-120"/>
                        </a:rPr>
                        <a:t>Always cross-border</a:t>
                      </a:r>
                      <a:endParaRPr lang="en-US" sz="1200" dirty="0">
                        <a:latin typeface="Calibri" charset="0"/>
                        <a:ea typeface="Calibri" charset="0"/>
                        <a:cs typeface="Calibri" charset="0"/>
                      </a:endParaRPr>
                    </a:p>
                  </a:txBody>
                  <a:tcPr>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bl>
          </a:graphicData>
        </a:graphic>
      </p:graphicFrame>
      <p:sp>
        <p:nvSpPr>
          <p:cNvPr id="4" name="Shape 1"/>
          <p:cNvSpPr/>
          <p:nvPr/>
        </p:nvSpPr>
        <p:spPr>
          <a:xfrm>
            <a:off x="640080" y="3657600"/>
            <a:ext cx="7863840" cy="109728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3" name="Shape 2"/>
          <p:cNvSpPr/>
          <p:nvPr/>
        </p:nvSpPr>
        <p:spPr>
          <a:xfrm>
            <a:off x="640080" y="3657600"/>
            <a:ext cx="64008" cy="1097280"/>
          </a:xfrm>
          <a:prstGeom prst="rect">
            <a:avLst/>
          </a:prstGeom>
          <a:solidFill>
            <a:srgbClr val="8B1A2B"/>
          </a:solidFill>
          <a:ln/>
        </p:spPr>
        <p:txBody>
          <a:bodyPr/>
          <a:lstStyle/>
          <a:p>
            <a:endParaRPr lang="fr-CA"/>
          </a:p>
        </p:txBody>
      </p:sp>
      <p:pic>
        <p:nvPicPr>
          <p:cNvPr id="6" name="Image 0" descr="preencoded.png"/>
          <p:cNvPicPr>
            <a:picLocks noChangeAspect="1"/>
          </p:cNvPicPr>
          <p:nvPr/>
        </p:nvPicPr>
        <p:blipFill>
          <a:blip r:embed="rId3"/>
          <a:stretch>
            <a:fillRect/>
          </a:stretch>
        </p:blipFill>
        <p:spPr>
          <a:xfrm>
            <a:off x="960120" y="3840480"/>
            <a:ext cx="320040" cy="320040"/>
          </a:xfrm>
          <a:prstGeom prst="rect">
            <a:avLst/>
          </a:prstGeom>
        </p:spPr>
      </p:pic>
      <p:sp>
        <p:nvSpPr>
          <p:cNvPr id="7" name="Text 3"/>
          <p:cNvSpPr/>
          <p:nvPr/>
        </p:nvSpPr>
        <p:spPr>
          <a:xfrm>
            <a:off x="1417320" y="3749040"/>
            <a:ext cx="6858000" cy="320040"/>
          </a:xfrm>
          <a:prstGeom prst="rect">
            <a:avLst/>
          </a:prstGeom>
          <a:noFill/>
          <a:ln/>
        </p:spPr>
        <p:txBody>
          <a:bodyPr wrap="square" lIns="0" tIns="0" rIns="0" bIns="0" rtlCol="0" anchor="ctr"/>
          <a:lstStyle/>
          <a:p>
            <a:pPr marL="0" indent="0">
              <a:buNone/>
            </a:pPr>
            <a:r>
              <a:rPr lang="en-US" sz="1300" b="1" i="1" dirty="0">
                <a:solidFill>
                  <a:srgbClr val="8B1A2B"/>
                </a:solidFill>
                <a:latin typeface="Calibri" pitchFamily="34" charset="0"/>
                <a:ea typeface="Calibri" pitchFamily="34" charset="-122"/>
                <a:cs typeface="Calibri" pitchFamily="34" charset="-120"/>
              </a:rPr>
              <a:t>But: “rarely are there ‘pure’ cases of one or the other” (Bhabha, 2005)</a:t>
            </a:r>
            <a:endParaRPr lang="en-US" sz="1300" dirty="0"/>
          </a:p>
        </p:txBody>
      </p:sp>
      <p:sp>
        <p:nvSpPr>
          <p:cNvPr id="8" name="Text 4"/>
          <p:cNvSpPr/>
          <p:nvPr/>
        </p:nvSpPr>
        <p:spPr>
          <a:xfrm>
            <a:off x="791183" y="4114800"/>
            <a:ext cx="7613515" cy="548640"/>
          </a:xfrm>
          <a:prstGeom prst="rect">
            <a:avLst/>
          </a:prstGeom>
          <a:noFill/>
          <a:ln/>
        </p:spPr>
        <p:txBody>
          <a:bodyPr wrap="square" lIns="0" tIns="0" rIns="0" bIns="0" rtlCol="0" anchor="ctr"/>
          <a:lstStyle/>
          <a:p>
            <a:pPr marL="0" indent="0">
              <a:lnSpc>
                <a:spcPct val="130000"/>
              </a:lnSpc>
              <a:buNone/>
            </a:pPr>
            <a:r>
              <a:rPr lang="en-US" sz="1200" dirty="0">
                <a:solidFill>
                  <a:srgbClr val="2D3436"/>
                </a:solidFill>
                <a:latin typeface="Calibri" pitchFamily="34" charset="0"/>
                <a:ea typeface="Calibri" pitchFamily="34" charset="-122"/>
                <a:cs typeface="Calibri" pitchFamily="34" charset="-120"/>
              </a:rPr>
              <a:t>The confusion  legitimizes restrictive</a:t>
            </a:r>
            <a:r>
              <a:rPr lang="en-US" sz="1200" dirty="0"/>
              <a:t> </a:t>
            </a:r>
            <a:r>
              <a:rPr lang="en-US" sz="1200" dirty="0">
                <a:solidFill>
                  <a:srgbClr val="2D3436"/>
                </a:solidFill>
                <a:latin typeface="Calibri" pitchFamily="34" charset="0"/>
                <a:ea typeface="Calibri" pitchFamily="34" charset="-122"/>
                <a:cs typeface="Calibri" pitchFamily="34" charset="-120"/>
              </a:rPr>
              <a:t>border control measures under the guise of anti-trafficking</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4F5F7"/>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548640"/>
          </a:xfrm>
          <a:prstGeom prst="rect">
            <a:avLst/>
          </a:prstGeom>
          <a:noFill/>
          <a:ln/>
        </p:spPr>
        <p:txBody>
          <a:bodyPr wrap="square" lIns="0" tIns="0" rIns="0" bIns="0" rtlCol="0" anchor="ctr"/>
          <a:lstStyle/>
          <a:p>
            <a:pPr marL="0" indent="0">
              <a:buNone/>
            </a:pPr>
            <a:r>
              <a:rPr lang="en-US" sz="2800" b="1" dirty="0">
                <a:solidFill>
                  <a:srgbClr val="1A2332"/>
                </a:solidFill>
                <a:latin typeface="Georgia" pitchFamily="34" charset="0"/>
                <a:ea typeface="Georgia" pitchFamily="34" charset="-122"/>
                <a:cs typeface="Georgia" pitchFamily="34" charset="-120"/>
              </a:rPr>
              <a:t>C. Canadian Legislative Framework</a:t>
            </a:r>
            <a:endParaRPr lang="en-US" sz="2800" dirty="0"/>
          </a:p>
        </p:txBody>
      </p:sp>
      <p:sp>
        <p:nvSpPr>
          <p:cNvPr id="3" name="Text 1"/>
          <p:cNvSpPr/>
          <p:nvPr/>
        </p:nvSpPr>
        <p:spPr>
          <a:xfrm>
            <a:off x="640080" y="868680"/>
            <a:ext cx="7863840" cy="320040"/>
          </a:xfrm>
          <a:prstGeom prst="rect">
            <a:avLst/>
          </a:prstGeom>
          <a:noFill/>
          <a:ln/>
        </p:spPr>
        <p:txBody>
          <a:bodyPr wrap="square" lIns="0" tIns="0" rIns="0" bIns="0" rtlCol="0" anchor="ctr"/>
          <a:lstStyle/>
          <a:p>
            <a:pPr marL="0" indent="0">
              <a:buNone/>
            </a:pPr>
            <a:r>
              <a:rPr lang="en-US" sz="1300" i="1" dirty="0">
                <a:solidFill>
                  <a:srgbClr val="5A6368"/>
                </a:solidFill>
                <a:latin typeface="Calibri" pitchFamily="34" charset="0"/>
                <a:ea typeface="Calibri" pitchFamily="34" charset="-122"/>
                <a:cs typeface="Calibri" pitchFamily="34" charset="-120"/>
              </a:rPr>
              <a:t>Dual framework: IRPA (2002) + Criminal Code (2005)</a:t>
            </a:r>
            <a:endParaRPr lang="en-US" sz="1300" dirty="0"/>
          </a:p>
        </p:txBody>
      </p:sp>
      <p:sp>
        <p:nvSpPr>
          <p:cNvPr id="4" name="Shape 2"/>
          <p:cNvSpPr/>
          <p:nvPr/>
        </p:nvSpPr>
        <p:spPr>
          <a:xfrm>
            <a:off x="640080" y="1371600"/>
            <a:ext cx="3749040" cy="329184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5" name="Shape 3"/>
          <p:cNvSpPr/>
          <p:nvPr/>
        </p:nvSpPr>
        <p:spPr>
          <a:xfrm>
            <a:off x="640080" y="1371600"/>
            <a:ext cx="3749040" cy="502920"/>
          </a:xfrm>
          <a:prstGeom prst="rect">
            <a:avLst/>
          </a:prstGeom>
          <a:solidFill>
            <a:srgbClr val="1A2332"/>
          </a:solidFill>
          <a:ln/>
        </p:spPr>
        <p:txBody>
          <a:bodyPr/>
          <a:lstStyle/>
          <a:p>
            <a:endParaRPr lang="fr-CA"/>
          </a:p>
        </p:txBody>
      </p:sp>
      <p:sp>
        <p:nvSpPr>
          <p:cNvPr id="6" name="Text 4"/>
          <p:cNvSpPr/>
          <p:nvPr/>
        </p:nvSpPr>
        <p:spPr>
          <a:xfrm>
            <a:off x="640080" y="1371600"/>
            <a:ext cx="3749040" cy="502920"/>
          </a:xfrm>
          <a:prstGeom prst="rect">
            <a:avLst/>
          </a:prstGeom>
          <a:noFill/>
          <a:ln/>
        </p:spPr>
        <p:txBody>
          <a:bodyPr wrap="square" rtlCol="0" anchor="ctr"/>
          <a:lstStyle/>
          <a:p>
            <a:pPr marL="0" indent="0" algn="ctr">
              <a:buNone/>
            </a:pPr>
            <a:r>
              <a:rPr lang="en-US" sz="1500" b="1" dirty="0">
                <a:solidFill>
                  <a:srgbClr val="FFFFFF"/>
                </a:solidFill>
                <a:latin typeface="Georgia" pitchFamily="34" charset="0"/>
                <a:ea typeface="Georgia" pitchFamily="34" charset="-122"/>
                <a:cs typeface="Georgia" pitchFamily="34" charset="-120"/>
              </a:rPr>
              <a:t>Immigration Law</a:t>
            </a:r>
          </a:p>
          <a:p>
            <a:pPr marL="0" indent="0" algn="ctr">
              <a:buNone/>
            </a:pPr>
            <a:r>
              <a:rPr lang="en-US" sz="1500" b="1" dirty="0">
                <a:solidFill>
                  <a:srgbClr val="FFFFFF"/>
                </a:solidFill>
                <a:latin typeface="Georgia" pitchFamily="34" charset="0"/>
                <a:ea typeface="Georgia" pitchFamily="34" charset="-122"/>
                <a:cs typeface="Georgia" pitchFamily="34" charset="-120"/>
              </a:rPr>
              <a:t>IRPA, s. 118 (2002)</a:t>
            </a:r>
            <a:endParaRPr lang="en-US" sz="1500" dirty="0"/>
          </a:p>
        </p:txBody>
      </p:sp>
      <p:sp>
        <p:nvSpPr>
          <p:cNvPr id="7" name="Text 5"/>
          <p:cNvSpPr/>
          <p:nvPr/>
        </p:nvSpPr>
        <p:spPr>
          <a:xfrm>
            <a:off x="914400" y="2011680"/>
            <a:ext cx="3200400" cy="2468880"/>
          </a:xfrm>
          <a:prstGeom prst="rect">
            <a:avLst/>
          </a:prstGeom>
          <a:noFill/>
          <a:ln/>
        </p:spPr>
        <p:txBody>
          <a:bodyPr wrap="square" rtlCol="0" anchor="t"/>
          <a:lstStyle/>
          <a:p>
            <a:pPr marL="0" indent="0">
              <a:lnSpc>
                <a:spcPct val="120000"/>
              </a:lnSpc>
              <a:buNone/>
            </a:pPr>
            <a:r>
              <a:rPr lang="en-US" sz="1200" b="1" dirty="0">
                <a:solidFill>
                  <a:srgbClr val="2D3436"/>
                </a:solidFill>
              </a:rPr>
              <a:t>Cross-border only</a:t>
            </a:r>
            <a:endParaRPr lang="en-US" sz="1200" dirty="0"/>
          </a:p>
          <a:p>
            <a:pPr marL="0" indent="0">
              <a:lnSpc>
                <a:spcPct val="120000"/>
              </a:lnSpc>
              <a:buNone/>
            </a:pPr>
            <a:r>
              <a:rPr lang="en-US" sz="1100" dirty="0">
                <a:solidFill>
                  <a:srgbClr val="5A6368"/>
                </a:solidFill>
              </a:rPr>
              <a:t>Organizing entry by fraud, deception, force, coercion</a:t>
            </a:r>
            <a:endParaRPr lang="en-US" sz="1200" dirty="0"/>
          </a:p>
          <a:p>
            <a:pPr marL="0" indent="0">
              <a:lnSpc>
                <a:spcPct val="120000"/>
              </a:lnSpc>
              <a:buNone/>
            </a:pPr>
            <a:endParaRPr lang="en-US" sz="1200" dirty="0"/>
          </a:p>
          <a:p>
            <a:pPr marL="0" indent="0">
              <a:lnSpc>
                <a:spcPct val="120000"/>
              </a:lnSpc>
              <a:buNone/>
            </a:pPr>
            <a:r>
              <a:rPr lang="en-US" sz="1200" b="1" dirty="0">
                <a:solidFill>
                  <a:srgbClr val="2D3436"/>
                </a:solidFill>
              </a:rPr>
              <a:t>Exploitation = aggravating factor only</a:t>
            </a:r>
            <a:endParaRPr lang="en-US" sz="1200" dirty="0"/>
          </a:p>
          <a:p>
            <a:pPr marL="0" indent="0">
              <a:lnSpc>
                <a:spcPct val="120000"/>
              </a:lnSpc>
              <a:buNone/>
            </a:pPr>
            <a:r>
              <a:rPr lang="en-US" sz="1100" dirty="0">
                <a:solidFill>
                  <a:srgbClr val="5A6368"/>
                </a:solidFill>
              </a:rPr>
              <a:t>Not a constituent element of the offence</a:t>
            </a:r>
            <a:endParaRPr lang="en-US" sz="1200" dirty="0"/>
          </a:p>
          <a:p>
            <a:pPr marL="0" indent="0">
              <a:lnSpc>
                <a:spcPct val="120000"/>
              </a:lnSpc>
              <a:buNone/>
            </a:pPr>
            <a:endParaRPr lang="en-US" sz="1200" dirty="0"/>
          </a:p>
          <a:p>
            <a:pPr marL="0" indent="0">
              <a:lnSpc>
                <a:spcPct val="120000"/>
              </a:lnSpc>
              <a:buNone/>
            </a:pPr>
            <a:r>
              <a:rPr lang="en-US" sz="1200" b="1" dirty="0">
                <a:solidFill>
                  <a:srgbClr val="2D3436"/>
                </a:solidFill>
              </a:rPr>
              <a:t>Max: life imprisonment + $1M fine</a:t>
            </a:r>
            <a:endParaRPr lang="en-US" sz="1200" dirty="0"/>
          </a:p>
          <a:p>
            <a:pPr marL="0" indent="0">
              <a:lnSpc>
                <a:spcPct val="120000"/>
              </a:lnSpc>
              <a:buNone/>
            </a:pPr>
            <a:endParaRPr lang="en-US" sz="1200" dirty="0"/>
          </a:p>
          <a:p>
            <a:pPr marL="0" indent="0">
              <a:lnSpc>
                <a:spcPct val="120000"/>
              </a:lnSpc>
              <a:buNone/>
            </a:pPr>
            <a:r>
              <a:rPr lang="en-US" sz="1200" b="1" dirty="0">
                <a:solidFill>
                  <a:srgbClr val="8B1A2B"/>
                </a:solidFill>
              </a:rPr>
              <a:t>No provision for victims</a:t>
            </a:r>
            <a:endParaRPr lang="en-US" sz="1200" dirty="0"/>
          </a:p>
          <a:p>
            <a:pPr marL="0" indent="0">
              <a:lnSpc>
                <a:spcPct val="120000"/>
              </a:lnSpc>
              <a:buNone/>
            </a:pPr>
            <a:r>
              <a:rPr lang="en-US" sz="1100" dirty="0">
                <a:solidFill>
                  <a:srgbClr val="5A6368"/>
                </a:solidFill>
              </a:rPr>
              <a:t>No automatic right to remain in Canada</a:t>
            </a:r>
            <a:endParaRPr lang="en-US" sz="1200" dirty="0"/>
          </a:p>
        </p:txBody>
      </p:sp>
      <p:sp>
        <p:nvSpPr>
          <p:cNvPr id="8" name="Shape 6"/>
          <p:cNvSpPr/>
          <p:nvPr/>
        </p:nvSpPr>
        <p:spPr>
          <a:xfrm>
            <a:off x="4754880" y="1371600"/>
            <a:ext cx="3749040" cy="329184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9" name="Shape 7"/>
          <p:cNvSpPr/>
          <p:nvPr/>
        </p:nvSpPr>
        <p:spPr>
          <a:xfrm>
            <a:off x="4754880" y="1371600"/>
            <a:ext cx="3749040" cy="502920"/>
          </a:xfrm>
          <a:prstGeom prst="rect">
            <a:avLst/>
          </a:prstGeom>
          <a:solidFill>
            <a:srgbClr val="1A2332"/>
          </a:solidFill>
          <a:ln/>
        </p:spPr>
        <p:txBody>
          <a:bodyPr/>
          <a:lstStyle/>
          <a:p>
            <a:endParaRPr lang="fr-CA"/>
          </a:p>
        </p:txBody>
      </p:sp>
      <p:sp>
        <p:nvSpPr>
          <p:cNvPr id="10" name="Text 8"/>
          <p:cNvSpPr/>
          <p:nvPr/>
        </p:nvSpPr>
        <p:spPr>
          <a:xfrm>
            <a:off x="4754880" y="1371600"/>
            <a:ext cx="3749040" cy="502920"/>
          </a:xfrm>
          <a:prstGeom prst="rect">
            <a:avLst/>
          </a:prstGeom>
          <a:noFill/>
          <a:ln/>
        </p:spPr>
        <p:txBody>
          <a:bodyPr wrap="square"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Criminal Law</a:t>
            </a:r>
          </a:p>
          <a:p>
            <a:pPr marL="0" indent="0" algn="ctr">
              <a:buNone/>
            </a:pPr>
            <a:r>
              <a:rPr lang="en-US" sz="1400" b="1" dirty="0">
                <a:solidFill>
                  <a:srgbClr val="FFFFFF"/>
                </a:solidFill>
                <a:latin typeface="Georgia" pitchFamily="34" charset="0"/>
                <a:ea typeface="Georgia" pitchFamily="34" charset="-122"/>
                <a:cs typeface="Georgia" pitchFamily="34" charset="-120"/>
              </a:rPr>
              <a:t>Criminal Code, ss. 279.01–.04 (2005)</a:t>
            </a:r>
            <a:endParaRPr lang="en-US" sz="1400" dirty="0"/>
          </a:p>
        </p:txBody>
      </p:sp>
      <p:sp>
        <p:nvSpPr>
          <p:cNvPr id="11" name="Text 9"/>
          <p:cNvSpPr/>
          <p:nvPr/>
        </p:nvSpPr>
        <p:spPr>
          <a:xfrm>
            <a:off x="5029200" y="2011680"/>
            <a:ext cx="3200400" cy="2468880"/>
          </a:xfrm>
          <a:prstGeom prst="rect">
            <a:avLst/>
          </a:prstGeom>
          <a:noFill/>
          <a:ln/>
        </p:spPr>
        <p:txBody>
          <a:bodyPr wrap="square" rtlCol="0" anchor="t"/>
          <a:lstStyle/>
          <a:p>
            <a:pPr marL="0" indent="0">
              <a:lnSpc>
                <a:spcPct val="120000"/>
              </a:lnSpc>
              <a:buNone/>
            </a:pPr>
            <a:r>
              <a:rPr lang="en-US" sz="1200" b="1" dirty="0">
                <a:solidFill>
                  <a:srgbClr val="2D3436"/>
                </a:solidFill>
              </a:rPr>
              <a:t>International + domestic</a:t>
            </a:r>
            <a:endParaRPr lang="en-US" sz="1200" dirty="0"/>
          </a:p>
          <a:p>
            <a:pPr marL="0" indent="0">
              <a:lnSpc>
                <a:spcPct val="120000"/>
              </a:lnSpc>
              <a:buNone/>
            </a:pPr>
            <a:r>
              <a:rPr lang="en-US" sz="1100" dirty="0">
                <a:solidFill>
                  <a:srgbClr val="5A6368"/>
                </a:solidFill>
              </a:rPr>
              <a:t>No cross-border movement absolutely required</a:t>
            </a:r>
            <a:endParaRPr lang="en-US" sz="1200" dirty="0"/>
          </a:p>
          <a:p>
            <a:pPr marL="0" indent="0">
              <a:lnSpc>
                <a:spcPct val="120000"/>
              </a:lnSpc>
              <a:buNone/>
            </a:pPr>
            <a:endParaRPr lang="en-US" sz="1200" dirty="0"/>
          </a:p>
          <a:p>
            <a:pPr marL="0" indent="0">
              <a:lnSpc>
                <a:spcPct val="120000"/>
              </a:lnSpc>
              <a:buNone/>
            </a:pPr>
            <a:r>
              <a:rPr lang="en-US" sz="1100" b="1" dirty="0">
                <a:solidFill>
                  <a:srgbClr val="2D3436"/>
                </a:solidFill>
              </a:rPr>
              <a:t>s. 279.01  Trafficking (max 14y / life)</a:t>
            </a:r>
            <a:endParaRPr lang="en-US" sz="1200" dirty="0"/>
          </a:p>
          <a:p>
            <a:pPr marL="0" indent="0">
              <a:lnSpc>
                <a:spcPct val="120000"/>
              </a:lnSpc>
              <a:buNone/>
            </a:pPr>
            <a:r>
              <a:rPr lang="en-US" sz="1100" b="1" dirty="0">
                <a:solidFill>
                  <a:srgbClr val="2D3436"/>
                </a:solidFill>
              </a:rPr>
              <a:t>s. 279.02  Material benefit (max 10y)</a:t>
            </a:r>
            <a:endParaRPr lang="en-US" sz="1200" dirty="0"/>
          </a:p>
          <a:p>
            <a:pPr marL="0" indent="0">
              <a:lnSpc>
                <a:spcPct val="120000"/>
              </a:lnSpc>
              <a:buNone/>
            </a:pPr>
            <a:r>
              <a:rPr lang="en-US" sz="1100" b="1" dirty="0">
                <a:solidFill>
                  <a:srgbClr val="2D3436"/>
                </a:solidFill>
              </a:rPr>
              <a:t>s. 279.03  Document withholding (max 5y)</a:t>
            </a:r>
            <a:endParaRPr lang="en-US" sz="1200" dirty="0"/>
          </a:p>
          <a:p>
            <a:pPr marL="0" indent="0">
              <a:lnSpc>
                <a:spcPct val="120000"/>
              </a:lnSpc>
              <a:buNone/>
            </a:pPr>
            <a:r>
              <a:rPr lang="en-US" sz="1100" b="1" dirty="0">
                <a:solidFill>
                  <a:srgbClr val="2D3436"/>
                </a:solidFill>
              </a:rPr>
              <a:t>s. 279.04  Exploitation (reasonable belief)</a:t>
            </a:r>
            <a:endParaRPr lang="en-US" sz="1200" dirty="0"/>
          </a:p>
          <a:p>
            <a:pPr marL="0" indent="0">
              <a:lnSpc>
                <a:spcPct val="120000"/>
              </a:lnSpc>
              <a:buNone/>
            </a:pPr>
            <a:endParaRPr lang="en-US" sz="1200" dirty="0"/>
          </a:p>
          <a:p>
            <a:pPr marL="0" indent="0">
              <a:lnSpc>
                <a:spcPct val="120000"/>
              </a:lnSpc>
              <a:buNone/>
            </a:pPr>
            <a:r>
              <a:rPr lang="en-US" sz="1200" b="1" dirty="0">
                <a:solidFill>
                  <a:srgbClr val="8B1A2B"/>
                </a:solidFill>
              </a:rPr>
              <a:t>Means = aggravating factor only</a:t>
            </a:r>
            <a:endParaRPr lang="en-US" sz="1200" dirty="0"/>
          </a:p>
          <a:p>
            <a:pPr marL="0" indent="0">
              <a:lnSpc>
                <a:spcPct val="120000"/>
              </a:lnSpc>
              <a:buNone/>
            </a:pPr>
            <a:r>
              <a:rPr lang="en-US" sz="1100" dirty="0">
                <a:solidFill>
                  <a:srgbClr val="5A6368"/>
                </a:solidFill>
              </a:rPr>
              <a:t>Broader than the UN Protocol</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4F5F7"/>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640080"/>
          </a:xfrm>
          <a:prstGeom prst="rect">
            <a:avLst/>
          </a:prstGeom>
          <a:noFill/>
          <a:ln/>
        </p:spPr>
        <p:txBody>
          <a:bodyPr wrap="square" lIns="0" tIns="0" rIns="0" bIns="0" rtlCol="0" anchor="ctr"/>
          <a:lstStyle/>
          <a:p>
            <a:pPr marL="0" indent="0">
              <a:buNone/>
            </a:pPr>
            <a:r>
              <a:rPr lang="en-US" sz="2600" b="1" dirty="0">
                <a:solidFill>
                  <a:srgbClr val="1A2332"/>
                </a:solidFill>
                <a:latin typeface="Georgia" pitchFamily="34" charset="0"/>
                <a:ea typeface="Georgia" pitchFamily="34" charset="-122"/>
                <a:cs typeface="Georgia" pitchFamily="34" charset="-120"/>
              </a:rPr>
              <a:t>Broader Definition: Good for Victims?</a:t>
            </a:r>
            <a:endParaRPr lang="en-US" sz="2600" dirty="0"/>
          </a:p>
        </p:txBody>
      </p:sp>
      <p:sp>
        <p:nvSpPr>
          <p:cNvPr id="3" name="Shape 1"/>
          <p:cNvSpPr/>
          <p:nvPr/>
        </p:nvSpPr>
        <p:spPr>
          <a:xfrm>
            <a:off x="640080" y="1188720"/>
            <a:ext cx="3749040" cy="146304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4" name="Shape 2"/>
          <p:cNvSpPr/>
          <p:nvPr/>
        </p:nvSpPr>
        <p:spPr>
          <a:xfrm>
            <a:off x="640080" y="1188720"/>
            <a:ext cx="64008" cy="1463040"/>
          </a:xfrm>
          <a:prstGeom prst="rect">
            <a:avLst/>
          </a:prstGeom>
          <a:solidFill>
            <a:srgbClr val="27AE60"/>
          </a:solidFill>
          <a:ln/>
        </p:spPr>
        <p:txBody>
          <a:bodyPr/>
          <a:lstStyle/>
          <a:p>
            <a:endParaRPr lang="fr-CA"/>
          </a:p>
        </p:txBody>
      </p:sp>
      <p:sp>
        <p:nvSpPr>
          <p:cNvPr id="5" name="Text 3"/>
          <p:cNvSpPr/>
          <p:nvPr/>
        </p:nvSpPr>
        <p:spPr>
          <a:xfrm>
            <a:off x="960120" y="1234440"/>
            <a:ext cx="3200400" cy="320040"/>
          </a:xfrm>
          <a:prstGeom prst="rect">
            <a:avLst/>
          </a:prstGeom>
          <a:noFill/>
          <a:ln/>
        </p:spPr>
        <p:txBody>
          <a:bodyPr wrap="square" lIns="0" tIns="0" rIns="0" bIns="0" rtlCol="0" anchor="ctr"/>
          <a:lstStyle/>
          <a:p>
            <a:pPr marL="0" indent="0">
              <a:buNone/>
            </a:pPr>
            <a:r>
              <a:rPr lang="en-US" sz="1400" b="1" dirty="0">
                <a:solidFill>
                  <a:srgbClr val="27AE60"/>
                </a:solidFill>
                <a:latin typeface="Calibri" pitchFamily="34" charset="0"/>
                <a:ea typeface="Calibri" pitchFamily="34" charset="-122"/>
                <a:cs typeface="Calibri" pitchFamily="34" charset="-120"/>
              </a:rPr>
              <a:t>Lower evidentiary threshold</a:t>
            </a:r>
            <a:endParaRPr lang="en-US" sz="1400" dirty="0"/>
          </a:p>
        </p:txBody>
      </p:sp>
      <p:sp>
        <p:nvSpPr>
          <p:cNvPr id="6" name="Text 4"/>
          <p:cNvSpPr/>
          <p:nvPr/>
        </p:nvSpPr>
        <p:spPr>
          <a:xfrm>
            <a:off x="960120" y="1554480"/>
            <a:ext cx="3200400" cy="914400"/>
          </a:xfrm>
          <a:prstGeom prst="rect">
            <a:avLst/>
          </a:prstGeom>
          <a:noFill/>
          <a:ln/>
        </p:spPr>
        <p:txBody>
          <a:bodyPr wrap="square" lIns="0" tIns="0" rIns="0" bIns="0" rtlCol="0" anchor="ctr"/>
          <a:lstStyle/>
          <a:p>
            <a:pPr marL="0" indent="0">
              <a:lnSpc>
                <a:spcPct val="135000"/>
              </a:lnSpc>
              <a:buNone/>
            </a:pPr>
            <a:r>
              <a:rPr lang="en-US" sz="1200" dirty="0">
                <a:solidFill>
                  <a:srgbClr val="2D3436"/>
                </a:solidFill>
                <a:latin typeface="Calibri" pitchFamily="34" charset="0"/>
                <a:ea typeface="Calibri" pitchFamily="34" charset="-122"/>
                <a:cs typeface="Calibri" pitchFamily="34" charset="-120"/>
              </a:rPr>
              <a:t>No need to prove exploitation objectively occurred.</a:t>
            </a:r>
            <a:endParaRPr lang="en-US" sz="1200" dirty="0"/>
          </a:p>
          <a:p>
            <a:pPr marL="0" indent="0">
              <a:lnSpc>
                <a:spcPct val="135000"/>
              </a:lnSpc>
              <a:buNone/>
            </a:pPr>
            <a:r>
              <a:rPr lang="en-US" sz="1200" dirty="0">
                <a:solidFill>
                  <a:srgbClr val="2D3436"/>
                </a:solidFill>
                <a:latin typeface="Calibri" pitchFamily="34" charset="0"/>
                <a:ea typeface="Calibri" pitchFamily="34" charset="-122"/>
                <a:cs typeface="Calibri" pitchFamily="34" charset="-120"/>
              </a:rPr>
              <a:t>“Reasonable belief” of jeopardy to safety suffices.</a:t>
            </a:r>
            <a:endParaRPr lang="en-US" sz="1200" dirty="0"/>
          </a:p>
          <a:p>
            <a:pPr marL="0" indent="0">
              <a:lnSpc>
                <a:spcPct val="135000"/>
              </a:lnSpc>
              <a:buNone/>
            </a:pPr>
            <a:r>
              <a:rPr lang="en-US" sz="1200" dirty="0">
                <a:solidFill>
                  <a:srgbClr val="2D3436"/>
                </a:solidFill>
                <a:latin typeface="Calibri" pitchFamily="34" charset="0"/>
                <a:ea typeface="Calibri" pitchFamily="34" charset="-122"/>
                <a:cs typeface="Calibri" pitchFamily="34" charset="-120"/>
              </a:rPr>
              <a:t>Facilitates prosecution.</a:t>
            </a:r>
            <a:endParaRPr lang="en-US" sz="1200" dirty="0"/>
          </a:p>
        </p:txBody>
      </p:sp>
      <p:sp>
        <p:nvSpPr>
          <p:cNvPr id="7" name="Shape 5"/>
          <p:cNvSpPr/>
          <p:nvPr/>
        </p:nvSpPr>
        <p:spPr>
          <a:xfrm>
            <a:off x="4754880" y="1188720"/>
            <a:ext cx="3749040" cy="146304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8" name="Shape 6"/>
          <p:cNvSpPr/>
          <p:nvPr/>
        </p:nvSpPr>
        <p:spPr>
          <a:xfrm>
            <a:off x="4754880" y="1188720"/>
            <a:ext cx="64008" cy="1463040"/>
          </a:xfrm>
          <a:prstGeom prst="rect">
            <a:avLst/>
          </a:prstGeom>
          <a:solidFill>
            <a:srgbClr val="8B1A2B"/>
          </a:solidFill>
          <a:ln/>
        </p:spPr>
        <p:txBody>
          <a:bodyPr/>
          <a:lstStyle/>
          <a:p>
            <a:endParaRPr lang="fr-CA"/>
          </a:p>
        </p:txBody>
      </p:sp>
      <p:sp>
        <p:nvSpPr>
          <p:cNvPr id="9" name="Text 7"/>
          <p:cNvSpPr/>
          <p:nvPr/>
        </p:nvSpPr>
        <p:spPr>
          <a:xfrm>
            <a:off x="5074920" y="1234440"/>
            <a:ext cx="3200400" cy="320040"/>
          </a:xfrm>
          <a:prstGeom prst="rect">
            <a:avLst/>
          </a:prstGeom>
          <a:noFill/>
          <a:ln/>
        </p:spPr>
        <p:txBody>
          <a:bodyPr wrap="square" lIns="0" tIns="0" rIns="0" bIns="0" rtlCol="0" anchor="ctr"/>
          <a:lstStyle/>
          <a:p>
            <a:pPr marL="0" indent="0">
              <a:buNone/>
            </a:pPr>
            <a:r>
              <a:rPr lang="en-US" sz="1400" b="1" dirty="0">
                <a:solidFill>
                  <a:srgbClr val="8B1A2B"/>
                </a:solidFill>
                <a:latin typeface="Calibri" pitchFamily="34" charset="0"/>
                <a:ea typeface="Calibri" pitchFamily="34" charset="-122"/>
                <a:cs typeface="Calibri" pitchFamily="34" charset="-120"/>
              </a:rPr>
              <a:t>But: prosecution ≠ protection</a:t>
            </a:r>
            <a:endParaRPr lang="en-US" sz="1400" dirty="0"/>
          </a:p>
        </p:txBody>
      </p:sp>
      <p:sp>
        <p:nvSpPr>
          <p:cNvPr id="10" name="Text 8"/>
          <p:cNvSpPr/>
          <p:nvPr/>
        </p:nvSpPr>
        <p:spPr>
          <a:xfrm>
            <a:off x="5074920" y="1554480"/>
            <a:ext cx="3200400" cy="914400"/>
          </a:xfrm>
          <a:prstGeom prst="rect">
            <a:avLst/>
          </a:prstGeom>
          <a:noFill/>
          <a:ln/>
        </p:spPr>
        <p:txBody>
          <a:bodyPr wrap="square" lIns="0" tIns="0" rIns="0" bIns="0" rtlCol="0" anchor="ctr"/>
          <a:lstStyle/>
          <a:p>
            <a:pPr marL="0" indent="0">
              <a:lnSpc>
                <a:spcPct val="135000"/>
              </a:lnSpc>
              <a:buNone/>
            </a:pPr>
            <a:r>
              <a:rPr lang="en-US" sz="1200" dirty="0">
                <a:solidFill>
                  <a:srgbClr val="2D3436"/>
                </a:solidFill>
                <a:latin typeface="Calibri" pitchFamily="34" charset="0"/>
                <a:ea typeface="Calibri" pitchFamily="34" charset="-122"/>
                <a:cs typeface="Calibri" pitchFamily="34" charset="-120"/>
              </a:rPr>
              <a:t>Wider criminal net benefits the state apparatus,</a:t>
            </a:r>
            <a:endParaRPr lang="en-US" sz="1200" dirty="0"/>
          </a:p>
          <a:p>
            <a:pPr marL="0" indent="0">
              <a:lnSpc>
                <a:spcPct val="135000"/>
              </a:lnSpc>
              <a:buNone/>
            </a:pPr>
            <a:r>
              <a:rPr lang="en-US" sz="1200" dirty="0">
                <a:solidFill>
                  <a:srgbClr val="2D3436"/>
                </a:solidFill>
                <a:latin typeface="Calibri" pitchFamily="34" charset="0"/>
                <a:ea typeface="Calibri" pitchFamily="34" charset="-122"/>
                <a:cs typeface="Calibri" pitchFamily="34" charset="-120"/>
              </a:rPr>
              <a:t>not necessarily the victimized person.</a:t>
            </a:r>
            <a:endParaRPr lang="en-US" sz="1200" dirty="0"/>
          </a:p>
          <a:p>
            <a:pPr marL="0" indent="0">
              <a:lnSpc>
                <a:spcPct val="135000"/>
              </a:lnSpc>
              <a:buNone/>
            </a:pPr>
            <a:r>
              <a:rPr lang="en-US" sz="1200" dirty="0">
                <a:solidFill>
                  <a:srgbClr val="2D3436"/>
                </a:solidFill>
                <a:latin typeface="Calibri" pitchFamily="34" charset="0"/>
                <a:ea typeface="Calibri" pitchFamily="34" charset="-122"/>
                <a:cs typeface="Calibri" pitchFamily="34" charset="-120"/>
              </a:rPr>
              <a:t>System remains crime-control oriented.</a:t>
            </a:r>
            <a:endParaRPr lang="en-US" sz="1200" dirty="0"/>
          </a:p>
        </p:txBody>
      </p:sp>
      <p:sp>
        <p:nvSpPr>
          <p:cNvPr id="11" name="Shape 9"/>
          <p:cNvSpPr/>
          <p:nvPr/>
        </p:nvSpPr>
        <p:spPr>
          <a:xfrm>
            <a:off x="640080" y="2926080"/>
            <a:ext cx="7863840" cy="182880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12" name="Shape 10"/>
          <p:cNvSpPr/>
          <p:nvPr/>
        </p:nvSpPr>
        <p:spPr>
          <a:xfrm>
            <a:off x="640080" y="2926080"/>
            <a:ext cx="64008" cy="1828800"/>
          </a:xfrm>
          <a:prstGeom prst="rect">
            <a:avLst/>
          </a:prstGeom>
          <a:solidFill>
            <a:srgbClr val="1A2332"/>
          </a:solidFill>
          <a:ln/>
        </p:spPr>
        <p:txBody>
          <a:bodyPr/>
          <a:lstStyle/>
          <a:p>
            <a:endParaRPr lang="fr-CA"/>
          </a:p>
        </p:txBody>
      </p:sp>
      <p:sp>
        <p:nvSpPr>
          <p:cNvPr id="13" name="Text 11"/>
          <p:cNvSpPr/>
          <p:nvPr/>
        </p:nvSpPr>
        <p:spPr>
          <a:xfrm>
            <a:off x="960120" y="3063240"/>
            <a:ext cx="7315200" cy="1554480"/>
          </a:xfrm>
          <a:prstGeom prst="rect">
            <a:avLst/>
          </a:prstGeom>
          <a:noFill/>
          <a:ln/>
        </p:spPr>
        <p:txBody>
          <a:bodyPr wrap="square" rtlCol="0" anchor="t"/>
          <a:lstStyle/>
          <a:p>
            <a:pPr marL="0" indent="0">
              <a:lnSpc>
                <a:spcPct val="125000"/>
              </a:lnSpc>
              <a:buNone/>
            </a:pPr>
            <a:r>
              <a:rPr lang="en-US" sz="1300" b="1" dirty="0">
                <a:solidFill>
                  <a:srgbClr val="1A2332"/>
                </a:solidFill>
              </a:rPr>
              <a:t>“Exploitation creep” (Chuang, 2014)</a:t>
            </a:r>
            <a:endParaRPr lang="en-US" sz="1300" dirty="0"/>
          </a:p>
          <a:p>
            <a:pPr marL="0" indent="0">
              <a:lnSpc>
                <a:spcPct val="125000"/>
              </a:lnSpc>
              <a:buNone/>
            </a:pPr>
            <a:r>
              <a:rPr lang="en-US" sz="1200" dirty="0">
                <a:solidFill>
                  <a:srgbClr val="2D3436"/>
                </a:solidFill>
              </a:rPr>
              <a:t>Progressive expansion of the trafficking label to situations better addressed through labour law or other regulatory frameworks.</a:t>
            </a:r>
            <a:endParaRPr lang="en-US" sz="1300" dirty="0"/>
          </a:p>
          <a:p>
            <a:pPr marL="0" indent="0">
              <a:lnSpc>
                <a:spcPct val="125000"/>
              </a:lnSpc>
              <a:buNone/>
            </a:pPr>
            <a:endParaRPr lang="en-US" sz="1300" dirty="0"/>
          </a:p>
          <a:p>
            <a:pPr marL="0" indent="0">
              <a:lnSpc>
                <a:spcPct val="125000"/>
              </a:lnSpc>
              <a:buNone/>
            </a:pPr>
            <a:r>
              <a:rPr lang="en-US" sz="1300" b="1" dirty="0">
                <a:solidFill>
                  <a:srgbClr val="1A2332"/>
                </a:solidFill>
              </a:rPr>
              <a:t>Trafficking ≈ procuring in Canadian courts (Plouffe-Malette &amp; Langlois, 2017)</a:t>
            </a:r>
            <a:endParaRPr lang="en-US" sz="1300" dirty="0"/>
          </a:p>
          <a:p>
            <a:pPr marL="0" indent="0">
              <a:lnSpc>
                <a:spcPct val="125000"/>
              </a:lnSpc>
              <a:buNone/>
            </a:pPr>
            <a:r>
              <a:rPr lang="en-US" sz="1200" dirty="0">
                <a:solidFill>
                  <a:srgbClr val="2D3436"/>
                </a:solidFill>
              </a:rPr>
              <a:t>Near-identical Criminal Code provisions → trafficking and prostitution treated interchangeably → serves abolitionist agenda more than victim-centred one.</a:t>
            </a:r>
            <a:endParaRPr lang="en-US" sz="1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4F5F7"/>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640080"/>
          </a:xfrm>
          <a:prstGeom prst="rect">
            <a:avLst/>
          </a:prstGeom>
          <a:noFill/>
          <a:ln/>
        </p:spPr>
        <p:txBody>
          <a:bodyPr wrap="square" lIns="0" tIns="0" rIns="0" bIns="0" rtlCol="0" anchor="ctr"/>
          <a:lstStyle/>
          <a:p>
            <a:pPr marL="0" indent="0">
              <a:buNone/>
            </a:pPr>
            <a:r>
              <a:rPr lang="en-US" sz="2800" b="1" dirty="0">
                <a:solidFill>
                  <a:srgbClr val="1A2332"/>
                </a:solidFill>
                <a:latin typeface="Georgia" pitchFamily="34" charset="0"/>
                <a:ea typeface="Georgia" pitchFamily="34" charset="-122"/>
                <a:cs typeface="Georgia" pitchFamily="34" charset="-120"/>
              </a:rPr>
              <a:t>D. The Reality of Trafficking in Canada</a:t>
            </a:r>
            <a:endParaRPr lang="en-US" sz="2800" dirty="0"/>
          </a:p>
        </p:txBody>
      </p:sp>
      <p:sp>
        <p:nvSpPr>
          <p:cNvPr id="3" name="Text 1"/>
          <p:cNvSpPr/>
          <p:nvPr/>
        </p:nvSpPr>
        <p:spPr>
          <a:xfrm>
            <a:off x="640080" y="914400"/>
            <a:ext cx="7863840" cy="320040"/>
          </a:xfrm>
          <a:prstGeom prst="rect">
            <a:avLst/>
          </a:prstGeom>
          <a:noFill/>
          <a:ln/>
        </p:spPr>
        <p:txBody>
          <a:bodyPr wrap="square" lIns="0" tIns="0" rIns="0" bIns="0" rtlCol="0" anchor="ctr"/>
          <a:lstStyle/>
          <a:p>
            <a:pPr marL="0" indent="0">
              <a:buNone/>
            </a:pPr>
            <a:r>
              <a:rPr lang="en-US" sz="1400" i="1" dirty="0">
                <a:solidFill>
                  <a:srgbClr val="5A6368"/>
                </a:solidFill>
                <a:latin typeface="Calibri" pitchFamily="34" charset="0"/>
                <a:ea typeface="Calibri" pitchFamily="34" charset="-122"/>
                <a:cs typeface="Calibri" pitchFamily="34" charset="-120"/>
              </a:rPr>
              <a:t>Data and Scope</a:t>
            </a:r>
            <a:endParaRPr lang="en-US" sz="1400" dirty="0"/>
          </a:p>
        </p:txBody>
      </p:sp>
      <p:sp>
        <p:nvSpPr>
          <p:cNvPr id="4" name="Shape 2"/>
          <p:cNvSpPr/>
          <p:nvPr/>
        </p:nvSpPr>
        <p:spPr>
          <a:xfrm>
            <a:off x="640080" y="1463040"/>
            <a:ext cx="3200400" cy="1828800"/>
          </a:xfrm>
          <a:prstGeom prst="rect">
            <a:avLst/>
          </a:prstGeom>
          <a:solidFill>
            <a:srgbClr val="1A2332"/>
          </a:solidFill>
          <a:ln/>
        </p:spPr>
        <p:txBody>
          <a:bodyPr/>
          <a:lstStyle/>
          <a:p>
            <a:endParaRPr lang="fr-CA"/>
          </a:p>
        </p:txBody>
      </p:sp>
      <p:sp>
        <p:nvSpPr>
          <p:cNvPr id="5" name="Text 3"/>
          <p:cNvSpPr/>
          <p:nvPr/>
        </p:nvSpPr>
        <p:spPr>
          <a:xfrm>
            <a:off x="640080" y="1554480"/>
            <a:ext cx="3200400" cy="1005840"/>
          </a:xfrm>
          <a:prstGeom prst="rect">
            <a:avLst/>
          </a:prstGeom>
          <a:noFill/>
          <a:ln/>
        </p:spPr>
        <p:txBody>
          <a:bodyPr wrap="square" rtlCol="0" anchor="ctr"/>
          <a:lstStyle/>
          <a:p>
            <a:pPr marL="0" indent="0" algn="ctr">
              <a:buNone/>
            </a:pPr>
            <a:r>
              <a:rPr lang="en-US" sz="5200" b="1" dirty="0">
                <a:solidFill>
                  <a:srgbClr val="FFFFFF"/>
                </a:solidFill>
                <a:latin typeface="Georgia" pitchFamily="34" charset="0"/>
                <a:ea typeface="Georgia" pitchFamily="34" charset="-122"/>
                <a:cs typeface="Georgia" pitchFamily="34" charset="-120"/>
              </a:rPr>
              <a:t>2,977</a:t>
            </a:r>
            <a:endParaRPr lang="en-US" sz="5200" dirty="0"/>
          </a:p>
        </p:txBody>
      </p:sp>
      <p:sp>
        <p:nvSpPr>
          <p:cNvPr id="6" name="Text 4"/>
          <p:cNvSpPr/>
          <p:nvPr/>
        </p:nvSpPr>
        <p:spPr>
          <a:xfrm>
            <a:off x="640080" y="2468880"/>
            <a:ext cx="3200400" cy="640080"/>
          </a:xfrm>
          <a:prstGeom prst="rect">
            <a:avLst/>
          </a:prstGeom>
          <a:noFill/>
          <a:ln/>
        </p:spPr>
        <p:txBody>
          <a:bodyPr wrap="square" rtlCol="0" anchor="ctr"/>
          <a:lstStyle/>
          <a:p>
            <a:pPr marL="0" indent="0" algn="ctr">
              <a:lnSpc>
                <a:spcPct val="130000"/>
              </a:lnSpc>
              <a:buNone/>
            </a:pPr>
            <a:r>
              <a:rPr lang="en-US" sz="1300" dirty="0">
                <a:solidFill>
                  <a:srgbClr val="A0B0C0"/>
                </a:solidFill>
                <a:latin typeface="Calibri" pitchFamily="34" charset="0"/>
                <a:ea typeface="Calibri" pitchFamily="34" charset="-122"/>
                <a:cs typeface="Calibri" pitchFamily="34" charset="-120"/>
              </a:rPr>
              <a:t>police-reported cases</a:t>
            </a:r>
            <a:endParaRPr lang="en-US" sz="1300" dirty="0"/>
          </a:p>
          <a:p>
            <a:pPr marL="0" indent="0" algn="ctr">
              <a:lnSpc>
                <a:spcPct val="130000"/>
              </a:lnSpc>
              <a:buNone/>
            </a:pPr>
            <a:r>
              <a:rPr lang="en-US" sz="1300" dirty="0">
                <a:solidFill>
                  <a:srgbClr val="A0B0C0"/>
                </a:solidFill>
                <a:latin typeface="Calibri" pitchFamily="34" charset="0"/>
                <a:ea typeface="Calibri" pitchFamily="34" charset="-122"/>
                <a:cs typeface="Calibri" pitchFamily="34" charset="-120"/>
              </a:rPr>
              <a:t>2010–2020</a:t>
            </a:r>
            <a:endParaRPr lang="en-US" sz="1300" dirty="0"/>
          </a:p>
        </p:txBody>
      </p:sp>
      <p:sp>
        <p:nvSpPr>
          <p:cNvPr id="7" name="Text 5"/>
          <p:cNvSpPr/>
          <p:nvPr/>
        </p:nvSpPr>
        <p:spPr>
          <a:xfrm>
            <a:off x="4114800" y="1463040"/>
            <a:ext cx="4572000" cy="2286000"/>
          </a:xfrm>
          <a:prstGeom prst="rect">
            <a:avLst/>
          </a:prstGeom>
          <a:noFill/>
          <a:ln/>
        </p:spPr>
        <p:txBody>
          <a:bodyPr wrap="square" rtlCol="0" anchor="t"/>
          <a:lstStyle/>
          <a:p>
            <a:pPr marL="0" indent="0">
              <a:buNone/>
            </a:pPr>
            <a:r>
              <a:rPr lang="en-US" sz="1400" b="1" dirty="0">
                <a:solidFill>
                  <a:srgbClr val="1A2332"/>
                </a:solidFill>
              </a:rPr>
              <a:t>An “invisible crime”</a:t>
            </a:r>
            <a:endParaRPr lang="en-US" sz="1400" dirty="0"/>
          </a:p>
          <a:p>
            <a:pPr marL="0" indent="0">
              <a:buNone/>
            </a:pPr>
            <a:endParaRPr lang="en-US" sz="1400" dirty="0"/>
          </a:p>
          <a:p>
            <a:pPr marL="342900" indent="-342900">
              <a:buSzPct val="100000"/>
              <a:buChar char="•"/>
            </a:pPr>
            <a:r>
              <a:rPr lang="en-US" sz="1200" dirty="0">
                <a:solidFill>
                  <a:srgbClr val="2D3436"/>
                </a:solidFill>
              </a:rPr>
              <a:t>Figures significantly underestimate the true scope</a:t>
            </a:r>
            <a:endParaRPr lang="en-US" sz="1400" dirty="0"/>
          </a:p>
          <a:p>
            <a:pPr marL="342900" indent="-342900">
              <a:buSzPct val="100000"/>
              <a:buChar char="•"/>
            </a:pPr>
            <a:r>
              <a:rPr lang="en-US" sz="1200" dirty="0">
                <a:solidFill>
                  <a:srgbClr val="2D3436"/>
                </a:solidFill>
              </a:rPr>
              <a:t>No nationally held database</a:t>
            </a:r>
            <a:endParaRPr lang="en-US" sz="1400" dirty="0"/>
          </a:p>
          <a:p>
            <a:pPr marL="342900" indent="-342900">
              <a:buSzPct val="100000"/>
              <a:buChar char="•"/>
            </a:pPr>
            <a:r>
              <a:rPr lang="en-US" sz="1200" dirty="0">
                <a:solidFill>
                  <a:srgbClr val="2D3436"/>
                </a:solidFill>
              </a:rPr>
              <a:t>Methodological shortcomings in defining, measuring, and reporting</a:t>
            </a:r>
            <a:endParaRPr lang="en-US" sz="1400" dirty="0"/>
          </a:p>
          <a:p>
            <a:pPr marL="342900" indent="-342900">
              <a:buSzPct val="100000"/>
              <a:buChar char="•"/>
            </a:pPr>
            <a:r>
              <a:rPr lang="en-US" sz="1200" dirty="0">
                <a:solidFill>
                  <a:srgbClr val="2D3436"/>
                </a:solidFill>
              </a:rPr>
              <a:t>Cases appear to be increasing</a:t>
            </a:r>
            <a:endParaRPr lang="en-US" sz="1400" dirty="0"/>
          </a:p>
          <a:p>
            <a:pPr marL="342900" indent="-342900">
              <a:buSzPct val="100000"/>
              <a:buChar char="•"/>
            </a:pPr>
            <a:r>
              <a:rPr lang="en-US" sz="1200" dirty="0">
                <a:solidFill>
                  <a:srgbClr val="2D3436"/>
                </a:solidFill>
              </a:rPr>
              <a:t>Occurs across the country — urban and rural</a:t>
            </a:r>
            <a:endParaRPr lang="en-US" sz="1400" dirty="0"/>
          </a:p>
          <a:p>
            <a:pPr marL="342900" indent="-342900">
              <a:buSzPct val="100000"/>
              <a:buChar char="•"/>
            </a:pPr>
            <a:r>
              <a:rPr lang="en-US" sz="1200" dirty="0">
                <a:solidFill>
                  <a:srgbClr val="2D3436"/>
                </a:solidFill>
              </a:rPr>
              <a:t>Highest incidence: Ontario and Nova Scotia</a:t>
            </a:r>
            <a:endParaRPr lang="en-US" sz="1400" dirty="0"/>
          </a:p>
        </p:txBody>
      </p:sp>
      <p:sp>
        <p:nvSpPr>
          <p:cNvPr id="8" name="Shape 6"/>
          <p:cNvSpPr/>
          <p:nvPr/>
        </p:nvSpPr>
        <p:spPr>
          <a:xfrm>
            <a:off x="640080" y="3657600"/>
            <a:ext cx="7863840" cy="109728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9" name="Shape 7"/>
          <p:cNvSpPr/>
          <p:nvPr/>
        </p:nvSpPr>
        <p:spPr>
          <a:xfrm>
            <a:off x="640080" y="3657600"/>
            <a:ext cx="64008" cy="1097280"/>
          </a:xfrm>
          <a:prstGeom prst="rect">
            <a:avLst/>
          </a:prstGeom>
          <a:solidFill>
            <a:srgbClr val="8B1A2B"/>
          </a:solidFill>
          <a:ln/>
        </p:spPr>
        <p:txBody>
          <a:bodyPr/>
          <a:lstStyle/>
          <a:p>
            <a:endParaRPr lang="fr-CA"/>
          </a:p>
        </p:txBody>
      </p:sp>
      <p:sp>
        <p:nvSpPr>
          <p:cNvPr id="10" name="Text 8"/>
          <p:cNvSpPr/>
          <p:nvPr/>
        </p:nvSpPr>
        <p:spPr>
          <a:xfrm>
            <a:off x="960120" y="3749040"/>
            <a:ext cx="7315200" cy="914400"/>
          </a:xfrm>
          <a:prstGeom prst="rect">
            <a:avLst/>
          </a:prstGeom>
          <a:noFill/>
          <a:ln/>
        </p:spPr>
        <p:txBody>
          <a:bodyPr wrap="square" rtlCol="0" anchor="ctr"/>
          <a:lstStyle/>
          <a:p>
            <a:pPr marL="0" indent="0">
              <a:lnSpc>
                <a:spcPct val="130000"/>
              </a:lnSpc>
              <a:buNone/>
            </a:pPr>
            <a:r>
              <a:rPr lang="en-US" sz="1200" dirty="0">
                <a:solidFill>
                  <a:srgbClr val="2D3436"/>
                </a:solidFill>
                <a:latin typeface="Calibri" pitchFamily="34" charset="0"/>
                <a:ea typeface="Calibri" pitchFamily="34" charset="-122"/>
                <a:cs typeface="Calibri" pitchFamily="34" charset="-120"/>
              </a:rPr>
              <a:t>One of the biggest challenges for the Canadian government is the collection of reliable data on TIP. This is due to the underground nature of the problem and methodological shortcomings in defining, measuring, and reporting the phenomenon.</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4F5F7"/>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640080"/>
          </a:xfrm>
          <a:prstGeom prst="rect">
            <a:avLst/>
          </a:prstGeom>
          <a:noFill/>
          <a:ln/>
        </p:spPr>
        <p:txBody>
          <a:bodyPr wrap="square" lIns="0" tIns="0" rIns="0" bIns="0" rtlCol="0" anchor="ctr"/>
          <a:lstStyle/>
          <a:p>
            <a:pPr marL="0" indent="0">
              <a:buNone/>
            </a:pPr>
            <a:r>
              <a:rPr lang="en-US" sz="2400" b="1" dirty="0">
                <a:solidFill>
                  <a:srgbClr val="1A2332"/>
                </a:solidFill>
                <a:latin typeface="Georgia" pitchFamily="34" charset="0"/>
                <a:ea typeface="Georgia" pitchFamily="34" charset="-122"/>
                <a:cs typeface="Georgia" pitchFamily="34" charset="-120"/>
              </a:rPr>
              <a:t>A Predominantly Domestic &amp; Gendered Phenomenon</a:t>
            </a:r>
            <a:endParaRPr lang="en-US" sz="2400" dirty="0"/>
          </a:p>
        </p:txBody>
      </p:sp>
      <p:sp>
        <p:nvSpPr>
          <p:cNvPr id="3" name="Shape 1"/>
          <p:cNvSpPr/>
          <p:nvPr/>
        </p:nvSpPr>
        <p:spPr>
          <a:xfrm>
            <a:off x="640080" y="1188720"/>
            <a:ext cx="2606040" cy="164592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4" name="Text 2"/>
          <p:cNvSpPr/>
          <p:nvPr/>
        </p:nvSpPr>
        <p:spPr>
          <a:xfrm>
            <a:off x="640080" y="1280160"/>
            <a:ext cx="2606040" cy="640080"/>
          </a:xfrm>
          <a:prstGeom prst="rect">
            <a:avLst/>
          </a:prstGeom>
          <a:noFill/>
          <a:ln/>
        </p:spPr>
        <p:txBody>
          <a:bodyPr wrap="square" rtlCol="0" anchor="ctr"/>
          <a:lstStyle/>
          <a:p>
            <a:pPr marL="0" indent="0" algn="ctr">
              <a:buNone/>
            </a:pPr>
            <a:r>
              <a:rPr lang="en-US" sz="3600" b="1" dirty="0">
                <a:solidFill>
                  <a:srgbClr val="8B1A2B"/>
                </a:solidFill>
                <a:latin typeface="Georgia" pitchFamily="34" charset="0"/>
                <a:ea typeface="Georgia" pitchFamily="34" charset="-122"/>
                <a:cs typeface="Georgia" pitchFamily="34" charset="-120"/>
              </a:rPr>
              <a:t>96%</a:t>
            </a:r>
            <a:endParaRPr lang="en-US" sz="3600" dirty="0"/>
          </a:p>
        </p:txBody>
      </p:sp>
      <p:sp>
        <p:nvSpPr>
          <p:cNvPr id="5" name="Text 3"/>
          <p:cNvSpPr/>
          <p:nvPr/>
        </p:nvSpPr>
        <p:spPr>
          <a:xfrm>
            <a:off x="640080" y="1920240"/>
            <a:ext cx="2606040" cy="777240"/>
          </a:xfrm>
          <a:prstGeom prst="rect">
            <a:avLst/>
          </a:prstGeom>
          <a:noFill/>
          <a:ln/>
        </p:spPr>
        <p:txBody>
          <a:bodyPr wrap="square" rtlCol="0" anchor="ctr"/>
          <a:lstStyle/>
          <a:p>
            <a:pPr marL="0" indent="0" algn="ctr">
              <a:lnSpc>
                <a:spcPct val="130000"/>
              </a:lnSpc>
              <a:buNone/>
            </a:pPr>
            <a:r>
              <a:rPr lang="en-US" sz="1200" dirty="0">
                <a:solidFill>
                  <a:srgbClr val="5A6368"/>
                </a:solidFill>
                <a:latin typeface="Calibri" pitchFamily="34" charset="0"/>
                <a:ea typeface="Calibri" pitchFamily="34" charset="-122"/>
                <a:cs typeface="Calibri" pitchFamily="34" charset="-120"/>
              </a:rPr>
              <a:t>of police-reported</a:t>
            </a:r>
            <a:endParaRPr lang="en-US" sz="1200" dirty="0"/>
          </a:p>
          <a:p>
            <a:pPr marL="0" indent="0" algn="ctr">
              <a:lnSpc>
                <a:spcPct val="130000"/>
              </a:lnSpc>
              <a:buNone/>
            </a:pPr>
            <a:r>
              <a:rPr lang="en-US" sz="1200" dirty="0">
                <a:solidFill>
                  <a:srgbClr val="5A6368"/>
                </a:solidFill>
                <a:latin typeface="Calibri" pitchFamily="34" charset="0"/>
                <a:ea typeface="Calibri" pitchFamily="34" charset="-122"/>
                <a:cs typeface="Calibri" pitchFamily="34" charset="-120"/>
              </a:rPr>
              <a:t>victims are women</a:t>
            </a:r>
            <a:endParaRPr lang="en-US" sz="1200" dirty="0"/>
          </a:p>
          <a:p>
            <a:pPr marL="0" indent="0" algn="ctr">
              <a:lnSpc>
                <a:spcPct val="130000"/>
              </a:lnSpc>
              <a:buNone/>
            </a:pPr>
            <a:r>
              <a:rPr lang="en-US" sz="1200" dirty="0">
                <a:solidFill>
                  <a:srgbClr val="5A6368"/>
                </a:solidFill>
                <a:latin typeface="Calibri" pitchFamily="34" charset="0"/>
                <a:ea typeface="Calibri" pitchFamily="34" charset="-122"/>
                <a:cs typeface="Calibri" pitchFamily="34" charset="-120"/>
              </a:rPr>
              <a:t>and girls</a:t>
            </a:r>
            <a:endParaRPr lang="en-US" sz="1200" dirty="0"/>
          </a:p>
        </p:txBody>
      </p:sp>
      <p:sp>
        <p:nvSpPr>
          <p:cNvPr id="6" name="Shape 4"/>
          <p:cNvSpPr/>
          <p:nvPr/>
        </p:nvSpPr>
        <p:spPr>
          <a:xfrm>
            <a:off x="3429000" y="1188720"/>
            <a:ext cx="2606040" cy="164592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7" name="Text 5"/>
          <p:cNvSpPr/>
          <p:nvPr/>
        </p:nvSpPr>
        <p:spPr>
          <a:xfrm>
            <a:off x="3429000" y="1280160"/>
            <a:ext cx="2606040" cy="640080"/>
          </a:xfrm>
          <a:prstGeom prst="rect">
            <a:avLst/>
          </a:prstGeom>
          <a:noFill/>
          <a:ln/>
        </p:spPr>
        <p:txBody>
          <a:bodyPr wrap="square" rtlCol="0" anchor="ctr"/>
          <a:lstStyle/>
          <a:p>
            <a:pPr marL="0" indent="0" algn="ctr">
              <a:buNone/>
            </a:pPr>
            <a:r>
              <a:rPr lang="en-US" sz="3600" b="1" dirty="0">
                <a:solidFill>
                  <a:srgbClr val="8B1A2B"/>
                </a:solidFill>
                <a:latin typeface="Georgia" pitchFamily="34" charset="0"/>
                <a:ea typeface="Georgia" pitchFamily="34" charset="-122"/>
                <a:cs typeface="Georgia" pitchFamily="34" charset="-120"/>
              </a:rPr>
              <a:t>90%</a:t>
            </a:r>
            <a:endParaRPr lang="en-US" sz="3600" dirty="0"/>
          </a:p>
        </p:txBody>
      </p:sp>
      <p:sp>
        <p:nvSpPr>
          <p:cNvPr id="8" name="Text 6"/>
          <p:cNvSpPr/>
          <p:nvPr/>
        </p:nvSpPr>
        <p:spPr>
          <a:xfrm>
            <a:off x="3429000" y="1920240"/>
            <a:ext cx="2606040" cy="777240"/>
          </a:xfrm>
          <a:prstGeom prst="rect">
            <a:avLst/>
          </a:prstGeom>
          <a:noFill/>
          <a:ln/>
        </p:spPr>
        <p:txBody>
          <a:bodyPr wrap="square" rtlCol="0" anchor="ctr"/>
          <a:lstStyle/>
          <a:p>
            <a:pPr marL="0" indent="0" algn="ctr">
              <a:lnSpc>
                <a:spcPct val="130000"/>
              </a:lnSpc>
              <a:buNone/>
            </a:pPr>
            <a:r>
              <a:rPr lang="en-US" sz="1200" dirty="0">
                <a:solidFill>
                  <a:srgbClr val="5A6368"/>
                </a:solidFill>
                <a:latin typeface="Calibri" pitchFamily="34" charset="0"/>
                <a:ea typeface="Calibri" pitchFamily="34" charset="-122"/>
                <a:cs typeface="Calibri" pitchFamily="34" charset="-120"/>
              </a:rPr>
              <a:t>of Hotline-reported</a:t>
            </a:r>
            <a:endParaRPr lang="en-US" sz="1200" dirty="0"/>
          </a:p>
          <a:p>
            <a:pPr marL="0" indent="0" algn="ctr">
              <a:lnSpc>
                <a:spcPct val="130000"/>
              </a:lnSpc>
              <a:buNone/>
            </a:pPr>
            <a:r>
              <a:rPr lang="en-US" sz="1200" dirty="0">
                <a:solidFill>
                  <a:srgbClr val="5A6368"/>
                </a:solidFill>
                <a:latin typeface="Calibri" pitchFamily="34" charset="0"/>
                <a:ea typeface="Calibri" pitchFamily="34" charset="-122"/>
                <a:cs typeface="Calibri" pitchFamily="34" charset="-120"/>
              </a:rPr>
              <a:t>cases involved</a:t>
            </a:r>
            <a:endParaRPr lang="en-US" sz="1200" dirty="0"/>
          </a:p>
          <a:p>
            <a:pPr marL="0" indent="0" algn="ctr">
              <a:lnSpc>
                <a:spcPct val="130000"/>
              </a:lnSpc>
              <a:buNone/>
            </a:pPr>
            <a:r>
              <a:rPr lang="en-US" sz="1200" dirty="0">
                <a:solidFill>
                  <a:srgbClr val="5A6368"/>
                </a:solidFill>
                <a:latin typeface="Calibri" pitchFamily="34" charset="0"/>
                <a:ea typeface="Calibri" pitchFamily="34" charset="-122"/>
                <a:cs typeface="Calibri" pitchFamily="34" charset="-120"/>
              </a:rPr>
              <a:t>female victims</a:t>
            </a:r>
            <a:endParaRPr lang="en-US" sz="1200" dirty="0"/>
          </a:p>
        </p:txBody>
      </p:sp>
      <p:sp>
        <p:nvSpPr>
          <p:cNvPr id="9" name="Shape 7"/>
          <p:cNvSpPr/>
          <p:nvPr/>
        </p:nvSpPr>
        <p:spPr>
          <a:xfrm>
            <a:off x="6217920" y="1188720"/>
            <a:ext cx="2606040" cy="164592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10" name="Text 8"/>
          <p:cNvSpPr/>
          <p:nvPr/>
        </p:nvSpPr>
        <p:spPr>
          <a:xfrm>
            <a:off x="6217920" y="1280160"/>
            <a:ext cx="2606040" cy="640080"/>
          </a:xfrm>
          <a:prstGeom prst="rect">
            <a:avLst/>
          </a:prstGeom>
          <a:noFill/>
          <a:ln/>
        </p:spPr>
        <p:txBody>
          <a:bodyPr wrap="square" rtlCol="0" anchor="ctr"/>
          <a:lstStyle/>
          <a:p>
            <a:pPr marL="0" indent="0" algn="ctr">
              <a:buNone/>
            </a:pPr>
            <a:r>
              <a:rPr lang="en-US" sz="3600" b="1" dirty="0">
                <a:solidFill>
                  <a:srgbClr val="8B1A2B"/>
                </a:solidFill>
                <a:latin typeface="Georgia" pitchFamily="34" charset="0"/>
                <a:ea typeface="Georgia" pitchFamily="34" charset="-122"/>
                <a:cs typeface="Georgia" pitchFamily="34" charset="-120"/>
              </a:rPr>
              <a:t>50%</a:t>
            </a:r>
            <a:endParaRPr lang="en-US" sz="3600" dirty="0"/>
          </a:p>
        </p:txBody>
      </p:sp>
      <p:sp>
        <p:nvSpPr>
          <p:cNvPr id="11" name="Text 9"/>
          <p:cNvSpPr/>
          <p:nvPr/>
        </p:nvSpPr>
        <p:spPr>
          <a:xfrm>
            <a:off x="6217920" y="1920240"/>
            <a:ext cx="2606040" cy="777240"/>
          </a:xfrm>
          <a:prstGeom prst="rect">
            <a:avLst/>
          </a:prstGeom>
          <a:noFill/>
          <a:ln/>
        </p:spPr>
        <p:txBody>
          <a:bodyPr wrap="square" rtlCol="0" anchor="ctr"/>
          <a:lstStyle/>
          <a:p>
            <a:pPr marL="0" indent="0" algn="ctr">
              <a:lnSpc>
                <a:spcPct val="130000"/>
              </a:lnSpc>
              <a:buNone/>
            </a:pPr>
            <a:r>
              <a:rPr lang="en-US" sz="1200" dirty="0">
                <a:solidFill>
                  <a:srgbClr val="5A6368"/>
                </a:solidFill>
                <a:latin typeface="Calibri" pitchFamily="34" charset="0"/>
                <a:ea typeface="Calibri" pitchFamily="34" charset="-122"/>
                <a:cs typeface="Calibri" pitchFamily="34" charset="-120"/>
              </a:rPr>
              <a:t>of victims are</a:t>
            </a:r>
            <a:endParaRPr lang="en-US" sz="1200" dirty="0"/>
          </a:p>
          <a:p>
            <a:pPr marL="0" indent="0" algn="ctr">
              <a:lnSpc>
                <a:spcPct val="130000"/>
              </a:lnSpc>
              <a:buNone/>
            </a:pPr>
            <a:r>
              <a:rPr lang="en-US" sz="1200" dirty="0">
                <a:solidFill>
                  <a:srgbClr val="5A6368"/>
                </a:solidFill>
                <a:latin typeface="Calibri" pitchFamily="34" charset="0"/>
                <a:ea typeface="Calibri" pitchFamily="34" charset="-122"/>
                <a:cs typeface="Calibri" pitchFamily="34" charset="-120"/>
              </a:rPr>
              <a:t>Indigenous women</a:t>
            </a:r>
            <a:endParaRPr lang="en-US" sz="1200" dirty="0"/>
          </a:p>
          <a:p>
            <a:pPr marL="0" indent="0" algn="ctr">
              <a:lnSpc>
                <a:spcPct val="130000"/>
              </a:lnSpc>
              <a:buNone/>
            </a:pPr>
            <a:r>
              <a:rPr lang="en-US" sz="1200" dirty="0">
                <a:solidFill>
                  <a:srgbClr val="5A6368"/>
                </a:solidFill>
                <a:latin typeface="Calibri" pitchFamily="34" charset="0"/>
                <a:ea typeface="Calibri" pitchFamily="34" charset="-122"/>
                <a:cs typeface="Calibri" pitchFamily="34" charset="-120"/>
              </a:rPr>
              <a:t>and girls (est.)</a:t>
            </a:r>
            <a:endParaRPr lang="en-US" sz="1200" dirty="0"/>
          </a:p>
        </p:txBody>
      </p:sp>
      <p:sp>
        <p:nvSpPr>
          <p:cNvPr id="12" name="Shape 10"/>
          <p:cNvSpPr/>
          <p:nvPr/>
        </p:nvSpPr>
        <p:spPr>
          <a:xfrm>
            <a:off x="640080" y="3108960"/>
            <a:ext cx="7863840" cy="169164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13" name="Shape 11"/>
          <p:cNvSpPr/>
          <p:nvPr/>
        </p:nvSpPr>
        <p:spPr>
          <a:xfrm>
            <a:off x="640080" y="3108960"/>
            <a:ext cx="64008" cy="1691640"/>
          </a:xfrm>
          <a:prstGeom prst="rect">
            <a:avLst/>
          </a:prstGeom>
          <a:solidFill>
            <a:srgbClr val="8B1A2B"/>
          </a:solidFill>
          <a:ln/>
        </p:spPr>
        <p:txBody>
          <a:bodyPr/>
          <a:lstStyle/>
          <a:p>
            <a:endParaRPr lang="fr-CA"/>
          </a:p>
        </p:txBody>
      </p:sp>
      <p:sp>
        <p:nvSpPr>
          <p:cNvPr id="14" name="Text 12"/>
          <p:cNvSpPr/>
          <p:nvPr/>
        </p:nvSpPr>
        <p:spPr>
          <a:xfrm>
            <a:off x="836903" y="3131820"/>
            <a:ext cx="7315200" cy="1508760"/>
          </a:xfrm>
          <a:prstGeom prst="rect">
            <a:avLst/>
          </a:prstGeom>
          <a:noFill/>
          <a:ln/>
        </p:spPr>
        <p:txBody>
          <a:bodyPr wrap="square" rtlCol="0" anchor="t"/>
          <a:lstStyle/>
          <a:p>
            <a:pPr marL="0" indent="0">
              <a:lnSpc>
                <a:spcPct val="120000"/>
              </a:lnSpc>
              <a:buNone/>
            </a:pPr>
            <a:r>
              <a:rPr lang="en-US" sz="1300" b="1" dirty="0">
                <a:solidFill>
                  <a:srgbClr val="1A2332"/>
                </a:solidFill>
              </a:rPr>
              <a:t>Most cases involve sex trafficking of Canadian-born women</a:t>
            </a:r>
            <a:endParaRPr lang="en-US" sz="1300" dirty="0"/>
          </a:p>
          <a:p>
            <a:pPr marL="0" indent="0">
              <a:lnSpc>
                <a:spcPct val="120000"/>
              </a:lnSpc>
              <a:buNone/>
            </a:pPr>
            <a:endParaRPr lang="en-US" sz="1300" dirty="0"/>
          </a:p>
          <a:p>
            <a:pPr marL="0" indent="0">
              <a:lnSpc>
                <a:spcPct val="120000"/>
              </a:lnSpc>
              <a:buNone/>
            </a:pPr>
            <a:r>
              <a:rPr lang="en-US" sz="1200" b="1" dirty="0">
                <a:solidFill>
                  <a:srgbClr val="2D3436"/>
                </a:solidFill>
              </a:rPr>
              <a:t>Indigenous women disproportionally affected</a:t>
            </a:r>
            <a:endParaRPr lang="en-US" sz="1300" b="1" dirty="0"/>
          </a:p>
          <a:p>
            <a:pPr marL="0" indent="0">
              <a:lnSpc>
                <a:spcPct val="120000"/>
              </a:lnSpc>
              <a:buNone/>
            </a:pPr>
            <a:endParaRPr lang="en-US" sz="1300" b="1" dirty="0">
              <a:solidFill>
                <a:srgbClr val="2D3436"/>
              </a:solidFill>
            </a:endParaRPr>
          </a:p>
          <a:p>
            <a:pPr marL="0" indent="0">
              <a:lnSpc>
                <a:spcPct val="120000"/>
              </a:lnSpc>
              <a:buNone/>
            </a:pPr>
            <a:r>
              <a:rPr lang="en-US" sz="1200" dirty="0">
                <a:solidFill>
                  <a:srgbClr val="2D3436"/>
                </a:solidFill>
              </a:rPr>
              <a:t>Structural factors: poverty, isolation, substance abuse, lack of services, intersecting discrimination.</a:t>
            </a:r>
            <a:endParaRPr lang="en-US" sz="1300" dirty="0"/>
          </a:p>
          <a:p>
            <a:pPr marL="0" indent="0">
              <a:lnSpc>
                <a:spcPct val="120000"/>
              </a:lnSpc>
              <a:buNone/>
            </a:pPr>
            <a:endParaRPr lang="en-US" sz="1300" dirty="0"/>
          </a:p>
          <a:p>
            <a:pPr marL="0" indent="0">
              <a:lnSpc>
                <a:spcPct val="120000"/>
              </a:lnSpc>
              <a:buNone/>
            </a:pPr>
            <a:r>
              <a:rPr lang="en-US" sz="1200" dirty="0">
                <a:solidFill>
                  <a:srgbClr val="2D3436"/>
                </a:solidFill>
              </a:rPr>
              <a:t>2SLGBTQI+ people also disproportionately affected - understudied.</a:t>
            </a:r>
            <a:endParaRPr lang="en-US" sz="1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4F5F7"/>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640080"/>
          </a:xfrm>
          <a:prstGeom prst="rect">
            <a:avLst/>
          </a:prstGeom>
          <a:noFill/>
          <a:ln/>
        </p:spPr>
        <p:txBody>
          <a:bodyPr wrap="square" lIns="0" tIns="0" rIns="0" bIns="0" rtlCol="0" anchor="ctr"/>
          <a:lstStyle/>
          <a:p>
            <a:pPr marL="0" indent="0">
              <a:buNone/>
            </a:pPr>
            <a:r>
              <a:rPr lang="en-US" sz="2600" b="1" dirty="0">
                <a:solidFill>
                  <a:srgbClr val="1A2332"/>
                </a:solidFill>
                <a:latin typeface="Georgia" pitchFamily="34" charset="0"/>
                <a:ea typeface="Georgia" pitchFamily="34" charset="-122"/>
                <a:cs typeface="Georgia" pitchFamily="34" charset="-120"/>
              </a:rPr>
              <a:t>Trafficking of Non-Citizens</a:t>
            </a:r>
            <a:endParaRPr lang="en-US" sz="2600" dirty="0"/>
          </a:p>
        </p:txBody>
      </p:sp>
      <p:sp>
        <p:nvSpPr>
          <p:cNvPr id="3" name="Shape 1"/>
          <p:cNvSpPr/>
          <p:nvPr/>
        </p:nvSpPr>
        <p:spPr>
          <a:xfrm>
            <a:off x="640080" y="1188720"/>
            <a:ext cx="2926080" cy="1371600"/>
          </a:xfrm>
          <a:prstGeom prst="rect">
            <a:avLst/>
          </a:prstGeom>
          <a:solidFill>
            <a:srgbClr val="1A2332"/>
          </a:solidFill>
          <a:ln/>
        </p:spPr>
        <p:txBody>
          <a:bodyPr/>
          <a:lstStyle/>
          <a:p>
            <a:endParaRPr lang="fr-CA"/>
          </a:p>
        </p:txBody>
      </p:sp>
      <p:sp>
        <p:nvSpPr>
          <p:cNvPr id="4" name="Text 2"/>
          <p:cNvSpPr/>
          <p:nvPr/>
        </p:nvSpPr>
        <p:spPr>
          <a:xfrm>
            <a:off x="640080" y="1234440"/>
            <a:ext cx="2926080" cy="731520"/>
          </a:xfrm>
          <a:prstGeom prst="rect">
            <a:avLst/>
          </a:prstGeom>
          <a:noFill/>
          <a:ln/>
        </p:spPr>
        <p:txBody>
          <a:bodyPr wrap="square" rtlCol="0" anchor="ctr"/>
          <a:lstStyle/>
          <a:p>
            <a:pPr marL="0" indent="0" algn="ctr">
              <a:buNone/>
            </a:pPr>
            <a:r>
              <a:rPr lang="en-US" sz="4400" b="1" dirty="0">
                <a:solidFill>
                  <a:srgbClr val="FFFFFF"/>
                </a:solidFill>
                <a:latin typeface="Georgia" pitchFamily="34" charset="0"/>
                <a:ea typeface="Georgia" pitchFamily="34" charset="-122"/>
                <a:cs typeface="Georgia" pitchFamily="34" charset="-120"/>
              </a:rPr>
              <a:t>~30%</a:t>
            </a:r>
            <a:endParaRPr lang="en-US" sz="4400" dirty="0"/>
          </a:p>
        </p:txBody>
      </p:sp>
      <p:sp>
        <p:nvSpPr>
          <p:cNvPr id="5" name="Text 3"/>
          <p:cNvSpPr/>
          <p:nvPr/>
        </p:nvSpPr>
        <p:spPr>
          <a:xfrm>
            <a:off x="640080" y="1920240"/>
            <a:ext cx="2926080" cy="548640"/>
          </a:xfrm>
          <a:prstGeom prst="rect">
            <a:avLst/>
          </a:prstGeom>
          <a:noFill/>
          <a:ln/>
        </p:spPr>
        <p:txBody>
          <a:bodyPr wrap="square" rtlCol="0" anchor="ctr"/>
          <a:lstStyle/>
          <a:p>
            <a:pPr marL="0" indent="0" algn="ctr">
              <a:lnSpc>
                <a:spcPct val="130000"/>
              </a:lnSpc>
              <a:buNone/>
            </a:pPr>
            <a:r>
              <a:rPr lang="en-US" sz="1100" dirty="0">
                <a:solidFill>
                  <a:srgbClr val="A0B0C0"/>
                </a:solidFill>
                <a:latin typeface="Calibri" pitchFamily="34" charset="0"/>
                <a:ea typeface="Calibri" pitchFamily="34" charset="-122"/>
                <a:cs typeface="Calibri" pitchFamily="34" charset="-120"/>
              </a:rPr>
              <a:t>of police-reported cases</a:t>
            </a:r>
            <a:endParaRPr lang="en-US" sz="1100" dirty="0"/>
          </a:p>
          <a:p>
            <a:pPr marL="0" indent="0" algn="ctr">
              <a:lnSpc>
                <a:spcPct val="130000"/>
              </a:lnSpc>
              <a:buNone/>
            </a:pPr>
            <a:r>
              <a:rPr lang="en-US" sz="1100" dirty="0">
                <a:solidFill>
                  <a:srgbClr val="A0B0C0"/>
                </a:solidFill>
                <a:latin typeface="Calibri" pitchFamily="34" charset="0"/>
                <a:ea typeface="Calibri" pitchFamily="34" charset="-122"/>
                <a:cs typeface="Calibri" pitchFamily="34" charset="-120"/>
              </a:rPr>
              <a:t>(2010–2020)</a:t>
            </a:r>
            <a:endParaRPr lang="en-US" sz="1100" dirty="0"/>
          </a:p>
        </p:txBody>
      </p:sp>
      <p:sp>
        <p:nvSpPr>
          <p:cNvPr id="6" name="Shape 4"/>
          <p:cNvSpPr/>
          <p:nvPr/>
        </p:nvSpPr>
        <p:spPr>
          <a:xfrm>
            <a:off x="3840480" y="1188720"/>
            <a:ext cx="4663440" cy="137160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7" name="Text 5"/>
          <p:cNvSpPr/>
          <p:nvPr/>
        </p:nvSpPr>
        <p:spPr>
          <a:xfrm>
            <a:off x="4114800" y="1280160"/>
            <a:ext cx="4114800" cy="1188720"/>
          </a:xfrm>
          <a:prstGeom prst="rect">
            <a:avLst/>
          </a:prstGeom>
          <a:noFill/>
          <a:ln/>
        </p:spPr>
        <p:txBody>
          <a:bodyPr wrap="square" rtlCol="0" anchor="t"/>
          <a:lstStyle/>
          <a:p>
            <a:pPr marL="0" indent="0">
              <a:lnSpc>
                <a:spcPct val="120000"/>
              </a:lnSpc>
              <a:buNone/>
            </a:pPr>
            <a:r>
              <a:rPr lang="en-US" sz="1300" b="1" dirty="0">
                <a:solidFill>
                  <a:srgbClr val="1A2332"/>
                </a:solidFill>
              </a:rPr>
              <a:t>Key vulnerability factors:</a:t>
            </a:r>
            <a:endParaRPr lang="en-US" sz="1300" dirty="0"/>
          </a:p>
          <a:p>
            <a:pPr marL="0" indent="0">
              <a:lnSpc>
                <a:spcPct val="120000"/>
              </a:lnSpc>
              <a:buNone/>
            </a:pPr>
            <a:endParaRPr lang="en-US" sz="1300" dirty="0"/>
          </a:p>
          <a:p>
            <a:pPr marL="0" indent="0">
              <a:lnSpc>
                <a:spcPct val="120000"/>
              </a:lnSpc>
              <a:buNone/>
            </a:pPr>
            <a:r>
              <a:rPr lang="en-US" sz="1200" dirty="0">
                <a:solidFill>
                  <a:srgbClr val="2D3436"/>
                </a:solidFill>
              </a:rPr>
              <a:t>Isolation  |  Language barriers  |  Limited access to services</a:t>
            </a:r>
            <a:endParaRPr lang="en-US" sz="1300" dirty="0"/>
          </a:p>
          <a:p>
            <a:pPr marL="0" indent="0">
              <a:lnSpc>
                <a:spcPct val="120000"/>
              </a:lnSpc>
              <a:buNone/>
            </a:pPr>
            <a:endParaRPr lang="en-US" sz="1300" dirty="0"/>
          </a:p>
          <a:p>
            <a:pPr marL="0" indent="0">
              <a:lnSpc>
                <a:spcPct val="120000"/>
              </a:lnSpc>
              <a:buNone/>
            </a:pPr>
            <a:r>
              <a:rPr lang="en-US" sz="1300" b="1" dirty="0">
                <a:solidFill>
                  <a:srgbClr val="8B1A2B"/>
                </a:solidFill>
              </a:rPr>
              <a:t>Precarious immigration status</a:t>
            </a:r>
            <a:endParaRPr lang="en-US" sz="1300" dirty="0"/>
          </a:p>
          <a:p>
            <a:pPr marL="0" indent="0">
              <a:lnSpc>
                <a:spcPct val="120000"/>
              </a:lnSpc>
              <a:buNone/>
            </a:pPr>
            <a:r>
              <a:rPr lang="en-US" sz="1200" dirty="0">
                <a:solidFill>
                  <a:srgbClr val="2D3436"/>
                </a:solidFill>
              </a:rPr>
              <a:t>Deportation and detention threats = tools of control</a:t>
            </a:r>
            <a:endParaRPr lang="en-US" sz="1300" dirty="0"/>
          </a:p>
        </p:txBody>
      </p:sp>
      <p:sp>
        <p:nvSpPr>
          <p:cNvPr id="8" name="Shape 6"/>
          <p:cNvSpPr/>
          <p:nvPr/>
        </p:nvSpPr>
        <p:spPr>
          <a:xfrm>
            <a:off x="640080" y="2834640"/>
            <a:ext cx="7863840" cy="100584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fr-CA"/>
          </a:p>
        </p:txBody>
      </p:sp>
      <p:sp>
        <p:nvSpPr>
          <p:cNvPr id="9" name="Text 7"/>
          <p:cNvSpPr/>
          <p:nvPr/>
        </p:nvSpPr>
        <p:spPr>
          <a:xfrm>
            <a:off x="914400" y="2926080"/>
            <a:ext cx="3474720" cy="365760"/>
          </a:xfrm>
          <a:prstGeom prst="rect">
            <a:avLst/>
          </a:prstGeom>
          <a:noFill/>
          <a:ln/>
        </p:spPr>
        <p:txBody>
          <a:bodyPr wrap="square" lIns="0" tIns="0" rIns="0" bIns="0" rtlCol="0" anchor="ctr"/>
          <a:lstStyle/>
          <a:p>
            <a:pPr marL="0" indent="0">
              <a:buNone/>
            </a:pPr>
            <a:r>
              <a:rPr lang="en-US" sz="1400" b="1" dirty="0">
                <a:solidFill>
                  <a:srgbClr val="1A2332"/>
                </a:solidFill>
                <a:latin typeface="Calibri" pitchFamily="34" charset="0"/>
                <a:ea typeface="Calibri" pitchFamily="34" charset="-122"/>
                <a:cs typeface="Calibri" pitchFamily="34" charset="-120"/>
              </a:rPr>
              <a:t>Sexual exploitation</a:t>
            </a:r>
            <a:endParaRPr lang="en-US" sz="1400" dirty="0"/>
          </a:p>
        </p:txBody>
      </p:sp>
      <p:sp>
        <p:nvSpPr>
          <p:cNvPr id="10" name="Text 8"/>
          <p:cNvSpPr/>
          <p:nvPr/>
        </p:nvSpPr>
        <p:spPr>
          <a:xfrm>
            <a:off x="914400" y="3291840"/>
            <a:ext cx="3474720" cy="320040"/>
          </a:xfrm>
          <a:prstGeom prst="rect">
            <a:avLst/>
          </a:prstGeom>
          <a:noFill/>
          <a:ln/>
        </p:spPr>
        <p:txBody>
          <a:bodyPr wrap="square" lIns="0" tIns="0" rIns="0" bIns="0" rtlCol="0" anchor="ctr"/>
          <a:lstStyle/>
          <a:p>
            <a:pPr marL="0" indent="0">
              <a:buNone/>
            </a:pPr>
            <a:r>
              <a:rPr lang="en-US" sz="1200" dirty="0">
                <a:solidFill>
                  <a:srgbClr val="5A6368"/>
                </a:solidFill>
                <a:latin typeface="Calibri" pitchFamily="34" charset="0"/>
                <a:ea typeface="Calibri" pitchFamily="34" charset="-122"/>
                <a:cs typeface="Calibri" pitchFamily="34" charset="-120"/>
              </a:rPr>
              <a:t>Irregularized young women</a:t>
            </a:r>
            <a:endParaRPr lang="en-US" sz="1200" dirty="0"/>
          </a:p>
        </p:txBody>
      </p:sp>
      <p:sp>
        <p:nvSpPr>
          <p:cNvPr id="11" name="Text 9"/>
          <p:cNvSpPr/>
          <p:nvPr/>
        </p:nvSpPr>
        <p:spPr>
          <a:xfrm>
            <a:off x="4846320" y="2926080"/>
            <a:ext cx="3474720" cy="365760"/>
          </a:xfrm>
          <a:prstGeom prst="rect">
            <a:avLst/>
          </a:prstGeom>
          <a:noFill/>
          <a:ln/>
        </p:spPr>
        <p:txBody>
          <a:bodyPr wrap="square" lIns="0" tIns="0" rIns="0" bIns="0" rtlCol="0" anchor="ctr"/>
          <a:lstStyle/>
          <a:p>
            <a:pPr marL="0" indent="0">
              <a:buNone/>
            </a:pPr>
            <a:r>
              <a:rPr lang="en-US" sz="1400" b="1" dirty="0">
                <a:solidFill>
                  <a:srgbClr val="1A2332"/>
                </a:solidFill>
                <a:latin typeface="Calibri" pitchFamily="34" charset="0"/>
                <a:ea typeface="Calibri" pitchFamily="34" charset="-122"/>
                <a:cs typeface="Calibri" pitchFamily="34" charset="-120"/>
              </a:rPr>
              <a:t>Labour exploitation</a:t>
            </a:r>
            <a:endParaRPr lang="en-US" sz="1400" dirty="0"/>
          </a:p>
        </p:txBody>
      </p:sp>
      <p:sp>
        <p:nvSpPr>
          <p:cNvPr id="12" name="Text 10"/>
          <p:cNvSpPr/>
          <p:nvPr/>
        </p:nvSpPr>
        <p:spPr>
          <a:xfrm>
            <a:off x="4846320" y="3291840"/>
            <a:ext cx="3474720" cy="320040"/>
          </a:xfrm>
          <a:prstGeom prst="rect">
            <a:avLst/>
          </a:prstGeom>
          <a:noFill/>
          <a:ln/>
        </p:spPr>
        <p:txBody>
          <a:bodyPr wrap="square" lIns="0" tIns="0" rIns="0" bIns="0" rtlCol="0" anchor="ctr"/>
          <a:lstStyle/>
          <a:p>
            <a:pPr marL="0" indent="0">
              <a:buNone/>
            </a:pPr>
            <a:r>
              <a:rPr lang="en-US" sz="1200" dirty="0">
                <a:solidFill>
                  <a:srgbClr val="5A6368"/>
                </a:solidFill>
                <a:latin typeface="Calibri" pitchFamily="34" charset="0"/>
                <a:ea typeface="Calibri" pitchFamily="34" charset="-122"/>
                <a:cs typeface="Calibri" pitchFamily="34" charset="-120"/>
              </a:rPr>
              <a:t>Temporary foreign workers</a:t>
            </a:r>
            <a:endParaRPr lang="en-US" sz="1200" dirty="0"/>
          </a:p>
        </p:txBody>
      </p:sp>
      <p:sp>
        <p:nvSpPr>
          <p:cNvPr id="13" name="Shape 11"/>
          <p:cNvSpPr/>
          <p:nvPr/>
        </p:nvSpPr>
        <p:spPr>
          <a:xfrm>
            <a:off x="4572000" y="2971800"/>
            <a:ext cx="0" cy="731520"/>
          </a:xfrm>
          <a:prstGeom prst="line">
            <a:avLst/>
          </a:prstGeom>
          <a:noFill/>
          <a:ln w="12700">
            <a:solidFill>
              <a:srgbClr val="DCDCDC"/>
            </a:solidFill>
            <a:prstDash val="solid"/>
          </a:ln>
        </p:spPr>
        <p:txBody>
          <a:bodyPr/>
          <a:lstStyle/>
          <a:p>
            <a:endParaRPr lang="fr-CA"/>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TotalTime>
  <Words>1398</Words>
  <Application>Microsoft Office PowerPoint</Application>
  <PresentationFormat>Affichage à l'écran (16:9)</PresentationFormat>
  <Paragraphs>222</Paragraphs>
  <Slides>16</Slides>
  <Notes>16</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16</vt:i4>
      </vt:variant>
    </vt:vector>
  </HeadingPairs>
  <TitlesOfParts>
    <vt:vector size="20" baseType="lpstr">
      <vt:lpstr>Arial</vt:lpstr>
      <vt:lpstr>Calibri</vt:lpstr>
      <vt:lpstr>Georgia</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Trafficking in Canada</dc:title>
  <dc:subject>PptxGenJS Presentation</dc:subject>
  <dc:creator>Course Instructor</dc:creator>
  <cp:lastModifiedBy>Delphine Nakache</cp:lastModifiedBy>
  <cp:revision>2</cp:revision>
  <dcterms:created xsi:type="dcterms:W3CDTF">2026-03-03T22:32:34Z</dcterms:created>
  <dcterms:modified xsi:type="dcterms:W3CDTF">2026-03-03T23:09:50Z</dcterms:modified>
</cp:coreProperties>
</file>