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93" r:id="rId11"/>
    <p:sldId id="294" r:id="rId12"/>
    <p:sldId id="292" r:id="rId13"/>
    <p:sldId id="265" r:id="rId14"/>
    <p:sldId id="266" r:id="rId15"/>
    <p:sldId id="267" r:id="rId16"/>
    <p:sldId id="268" r:id="rId17"/>
    <p:sldId id="269" r:id="rId18"/>
    <p:sldId id="270" r:id="rId19"/>
    <p:sldId id="271" r:id="rId20"/>
    <p:sldId id="272" r:id="rId21"/>
    <p:sldId id="295" r:id="rId22"/>
    <p:sldId id="297" r:id="rId23"/>
    <p:sldId id="298" r:id="rId24"/>
    <p:sldId id="299" r:id="rId25"/>
    <p:sldId id="300" r:id="rId26"/>
    <p:sldId id="296" r:id="rId27"/>
    <p:sldId id="273" r:id="rId28"/>
    <p:sldId id="274" r:id="rId29"/>
    <p:sldId id="275" r:id="rId30"/>
    <p:sldId id="276" r:id="rId31"/>
    <p:sldId id="277" r:id="rId32"/>
    <p:sldId id="278" r:id="rId33"/>
    <p:sldId id="279" r:id="rId34"/>
    <p:sldId id="301" r:id="rId35"/>
    <p:sldId id="280" r:id="rId36"/>
    <p:sldId id="302" r:id="rId37"/>
    <p:sldId id="304" r:id="rId38"/>
    <p:sldId id="303" r:id="rId39"/>
    <p:sldId id="305" r:id="rId40"/>
    <p:sldId id="281" r:id="rId41"/>
    <p:sldId id="307" r:id="rId42"/>
    <p:sldId id="306" r:id="rId43"/>
    <p:sldId id="282" r:id="rId44"/>
    <p:sldId id="308" r:id="rId45"/>
    <p:sldId id="309" r:id="rId46"/>
    <p:sldId id="310" r:id="rId47"/>
    <p:sldId id="289" r:id="rId48"/>
    <p:sldId id="291" r:id="rId4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37"/>
    <p:restoredTop sz="94682"/>
  </p:normalViewPr>
  <p:slideViewPr>
    <p:cSldViewPr snapToGrid="0" snapToObjects="1">
      <p:cViewPr varScale="1">
        <p:scale>
          <a:sx n="55" d="100"/>
          <a:sy n="55" d="100"/>
        </p:scale>
        <p:origin x="103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1143000" y="685800"/>
            <a:ext cx="4572000" cy="3429000"/>
          </a:xfrm>
          <a:prstGeom prst="rect">
            <a:avLst/>
          </a:prstGeom>
        </p:spPr>
        <p:txBody>
          <a:bodyPr/>
          <a:lstStyle/>
          <a:p>
            <a:endParaRPr/>
          </a:p>
        </p:txBody>
      </p:sp>
      <p:sp>
        <p:nvSpPr>
          <p:cNvPr id="164" name="Shape 16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44180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87961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903896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424688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9160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87142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olo e sottotitolo">
    <p:bg>
      <p:bgPr>
        <a:solidFill>
          <a:srgbClr val="222222"/>
        </a:solidFill>
        <a:effectLst/>
      </p:bgPr>
    </p:bg>
    <p:spTree>
      <p:nvGrpSpPr>
        <p:cNvPr id="1" name=""/>
        <p:cNvGrpSpPr/>
        <p:nvPr/>
      </p:nvGrpSpPr>
      <p:grpSpPr>
        <a:xfrm>
          <a:off x="0" y="0"/>
          <a:ext cx="0" cy="0"/>
          <a:chOff x="0" y="0"/>
          <a:chExt cx="0" cy="0"/>
        </a:xfrm>
      </p:grpSpPr>
      <p:sp>
        <p:nvSpPr>
          <p:cNvPr id="12" name="Linea"/>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3" name="Titolo Testo"/>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Titolo Testo</a:t>
            </a:r>
          </a:p>
        </p:txBody>
      </p:sp>
      <p:sp>
        <p:nvSpPr>
          <p:cNvPr id="14" name="Corpo livello uno…"/>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 name="Numero diapositiva"/>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unti elenco">
    <p:bg>
      <p:bgPr>
        <a:solidFill>
          <a:srgbClr val="222222"/>
        </a:solidFill>
        <a:effectLst/>
      </p:bgPr>
    </p:bg>
    <p:spTree>
      <p:nvGrpSpPr>
        <p:cNvPr id="1" name=""/>
        <p:cNvGrpSpPr/>
        <p:nvPr/>
      </p:nvGrpSpPr>
      <p:grpSpPr>
        <a:xfrm>
          <a:off x="0" y="0"/>
          <a:ext cx="0" cy="0"/>
          <a:chOff x="0" y="0"/>
          <a:chExt cx="0" cy="0"/>
        </a:xfrm>
      </p:grpSpPr>
      <p:sp>
        <p:nvSpPr>
          <p:cNvPr id="102" name="Testo"/>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Testo</a:t>
            </a:r>
          </a:p>
        </p:txBody>
      </p:sp>
      <p:sp>
        <p:nvSpPr>
          <p:cNvPr id="103" name="Corpo livello uno…"/>
          <p:cNvSpPr txBox="1">
            <a:spLocks noGrp="1"/>
          </p:cNvSpPr>
          <p:nvPr>
            <p:ph type="body" idx="1"/>
          </p:nvPr>
        </p:nvSpPr>
        <p:spPr>
          <a:prstGeom prst="rect">
            <a:avLst/>
          </a:prstGeom>
        </p:spPr>
        <p:txBody>
          <a:bodyPr/>
          <a:lstStyle>
            <a:lvl1pPr>
              <a:buClr>
                <a:schemeClr val="accent1"/>
              </a:buClr>
              <a:buSzPct val="125000"/>
              <a:buChar char="▸"/>
            </a:lvl1pPr>
            <a:lvl2pPr>
              <a:buClr>
                <a:schemeClr val="accent1"/>
              </a:buClr>
              <a:buSzPct val="125000"/>
              <a:buChar char="▸"/>
            </a:lvl2pPr>
            <a:lvl3pPr>
              <a:buClr>
                <a:schemeClr val="accent1"/>
              </a:buClr>
              <a:buSzPct val="125000"/>
              <a:buChar char="▸"/>
            </a:lvl3pPr>
            <a:lvl4pPr>
              <a:buClr>
                <a:schemeClr val="accent1"/>
              </a:buClr>
              <a:buSzPct val="125000"/>
              <a:buChar char="▸"/>
            </a:lvl4pPr>
            <a:lvl5pPr>
              <a:buClr>
                <a:schemeClr val="accent1"/>
              </a:buClr>
              <a:buSzPct val="125000"/>
              <a:buChar char="▸"/>
            </a:lvl5pPr>
          </a:lstStyle>
          <a:p>
            <a:r>
              <a:t>Corpo livello uno</a:t>
            </a:r>
          </a:p>
          <a:p>
            <a:pPr lvl="1"/>
            <a:r>
              <a:t>Corpo livello due</a:t>
            </a:r>
          </a:p>
          <a:p>
            <a:pPr lvl="2"/>
            <a:r>
              <a:t>Corpo livello tre</a:t>
            </a:r>
          </a:p>
          <a:p>
            <a:pPr lvl="3"/>
            <a:r>
              <a:t>Corpo livello quattro</a:t>
            </a:r>
          </a:p>
          <a:p>
            <a:pPr lvl="4"/>
            <a:r>
              <a:t>Corpo livello cinque</a:t>
            </a:r>
          </a:p>
        </p:txBody>
      </p:sp>
      <p:sp>
        <p:nvSpPr>
          <p:cNvPr id="104"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Foto - 3 per pagina">
    <p:bg>
      <p:bgPr>
        <a:solidFill>
          <a:srgbClr val="222222"/>
        </a:solidFill>
        <a:effectLst/>
      </p:bgPr>
    </p:bg>
    <p:spTree>
      <p:nvGrpSpPr>
        <p:cNvPr id="1" name=""/>
        <p:cNvGrpSpPr/>
        <p:nvPr/>
      </p:nvGrpSpPr>
      <p:grpSpPr>
        <a:xfrm>
          <a:off x="0" y="0"/>
          <a:ext cx="0" cy="0"/>
          <a:chOff x="0" y="0"/>
          <a:chExt cx="0" cy="0"/>
        </a:xfrm>
      </p:grpSpPr>
      <p:sp>
        <p:nvSpPr>
          <p:cNvPr id="111" name="Immagine"/>
          <p:cNvSpPr>
            <a:spLocks noGrp="1"/>
          </p:cNvSpPr>
          <p:nvPr>
            <p:ph type="pic" sz="half" idx="13"/>
          </p:nvPr>
        </p:nvSpPr>
        <p:spPr>
          <a:xfrm>
            <a:off x="12192000" y="-177800"/>
            <a:ext cx="12192000" cy="7162800"/>
          </a:xfrm>
          <a:prstGeom prst="rect">
            <a:avLst/>
          </a:prstGeom>
        </p:spPr>
        <p:txBody>
          <a:bodyPr lIns="91439" tIns="45719" rIns="91439" bIns="45719">
            <a:noAutofit/>
          </a:bodyPr>
          <a:lstStyle/>
          <a:p>
            <a:endParaRPr/>
          </a:p>
        </p:txBody>
      </p:sp>
      <p:sp>
        <p:nvSpPr>
          <p:cNvPr id="112" name="Immagine"/>
          <p:cNvSpPr>
            <a:spLocks noGrp="1"/>
          </p:cNvSpPr>
          <p:nvPr>
            <p:ph type="pic" sz="half" idx="14"/>
          </p:nvPr>
        </p:nvSpPr>
        <p:spPr>
          <a:xfrm>
            <a:off x="12192000" y="6451600"/>
            <a:ext cx="12192000" cy="8297334"/>
          </a:xfrm>
          <a:prstGeom prst="rect">
            <a:avLst/>
          </a:prstGeom>
        </p:spPr>
        <p:txBody>
          <a:bodyPr lIns="91439" tIns="45719" rIns="91439" bIns="45719">
            <a:noAutofit/>
          </a:bodyPr>
          <a:lstStyle/>
          <a:p>
            <a:endParaRPr/>
          </a:p>
        </p:txBody>
      </p:sp>
      <p:sp>
        <p:nvSpPr>
          <p:cNvPr id="113" name="Immagine"/>
          <p:cNvSpPr>
            <a:spLocks noGrp="1"/>
          </p:cNvSpPr>
          <p:nvPr>
            <p:ph type="pic" idx="15"/>
          </p:nvPr>
        </p:nvSpPr>
        <p:spPr>
          <a:xfrm>
            <a:off x="-190500" y="0"/>
            <a:ext cx="12428272" cy="13716000"/>
          </a:xfrm>
          <a:prstGeom prst="rect">
            <a:avLst/>
          </a:prstGeom>
        </p:spPr>
        <p:txBody>
          <a:bodyPr lIns="91439" tIns="45719" rIns="91439" bIns="45719">
            <a:noAutofit/>
          </a:bodyPr>
          <a:lstStyle/>
          <a:p>
            <a:endParaRPr/>
          </a:p>
        </p:txBody>
      </p:sp>
      <p:sp>
        <p:nvSpPr>
          <p:cNvPr id="114"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zione">
    <p:bg>
      <p:bgPr>
        <a:solidFill>
          <a:srgbClr val="222222"/>
        </a:solidFill>
        <a:effectLst/>
      </p:bgPr>
    </p:bg>
    <p:spTree>
      <p:nvGrpSpPr>
        <p:cNvPr id="1" name=""/>
        <p:cNvGrpSpPr/>
        <p:nvPr/>
      </p:nvGrpSpPr>
      <p:grpSpPr>
        <a:xfrm>
          <a:off x="0" y="0"/>
          <a:ext cx="0" cy="0"/>
          <a:chOff x="0" y="0"/>
          <a:chExt cx="0" cy="0"/>
        </a:xfrm>
      </p:grpSpPr>
      <p:sp>
        <p:nvSpPr>
          <p:cNvPr id="121" name="Didascalia"/>
          <p:cNvSpPr/>
          <p:nvPr/>
        </p:nvSpPr>
        <p:spPr>
          <a:xfrm>
            <a:off x="876300" y="3314700"/>
            <a:ext cx="22631400" cy="7317185"/>
          </a:xfrm>
          <a:custGeom>
            <a:avLst/>
            <a:gdLst/>
            <a:ahLst/>
            <a:cxnLst>
              <a:cxn ang="0">
                <a:pos x="wd2" y="hd2"/>
              </a:cxn>
              <a:cxn ang="5400000">
                <a:pos x="wd2" y="hd2"/>
              </a:cxn>
              <a:cxn ang="10800000">
                <a:pos x="wd2" y="hd2"/>
              </a:cxn>
              <a:cxn ang="16200000">
                <a:pos x="wd2" y="hd2"/>
              </a:cxn>
            </a:cxnLst>
            <a:rect l="0" t="0" r="r" b="b"/>
            <a:pathLst>
              <a:path w="21600" h="21600"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Bold"/>
              </a:defRPr>
            </a:pPr>
            <a:endParaRPr/>
          </a:p>
        </p:txBody>
      </p:sp>
      <p:sp>
        <p:nvSpPr>
          <p:cNvPr id="122" name="Inserisci qui una citazione."/>
          <p:cNvSpPr txBox="1">
            <a:spLocks noGrp="1"/>
          </p:cNvSpPr>
          <p:nvPr>
            <p:ph type="body" sz="quarter" idx="13"/>
          </p:nvPr>
        </p:nvSpPr>
        <p:spPr>
          <a:xfrm>
            <a:off x="1676400" y="4089400"/>
            <a:ext cx="21056600" cy="1805946"/>
          </a:xfrm>
          <a:prstGeom prst="rect">
            <a:avLst/>
          </a:prstGeom>
        </p:spPr>
        <p:txBody>
          <a:bodyPr>
            <a:spAutoFit/>
          </a:bodyPr>
          <a:lstStyle>
            <a:lvl1pPr marL="0" indent="0">
              <a:lnSpc>
                <a:spcPct val="80000"/>
              </a:lnSpc>
              <a:spcBef>
                <a:spcPts val="0"/>
              </a:spcBef>
              <a:buClrTx/>
              <a:buSzTx/>
              <a:buFontTx/>
              <a:buNone/>
              <a:defRPr sz="13400" cap="all">
                <a:solidFill>
                  <a:srgbClr val="FFFFFF"/>
                </a:solidFill>
                <a:latin typeface="+mn-lt"/>
                <a:ea typeface="+mn-ea"/>
                <a:cs typeface="+mn-cs"/>
                <a:sym typeface="DIN Condensed Bold"/>
              </a:defRPr>
            </a:lvl1pPr>
          </a:lstStyle>
          <a:p>
            <a:r>
              <a:t>Inserisci qui una citazione.</a:t>
            </a:r>
          </a:p>
        </p:txBody>
      </p:sp>
      <p:sp>
        <p:nvSpPr>
          <p:cNvPr id="123" name="Giovanni Mela"/>
          <p:cNvSpPr txBox="1">
            <a:spLocks noGrp="1"/>
          </p:cNvSpPr>
          <p:nvPr>
            <p:ph type="body" sz="quarter" idx="14"/>
          </p:nvPr>
        </p:nvSpPr>
        <p:spPr>
          <a:xfrm>
            <a:off x="762000" y="10953750"/>
            <a:ext cx="22860000" cy="1206500"/>
          </a:xfrm>
          <a:prstGeom prst="rect">
            <a:avLst/>
          </a:prstGeom>
        </p:spPr>
        <p:txBody>
          <a:bodyPr anchor="ctr">
            <a:spAutoFit/>
          </a:bodyPr>
          <a:lstStyle>
            <a:lvl1pPr marL="0" indent="0" algn="r">
              <a:lnSpc>
                <a:spcPct val="80000"/>
              </a:lnSpc>
              <a:spcBef>
                <a:spcPts val="0"/>
              </a:spcBef>
              <a:buClrTx/>
              <a:buSzTx/>
              <a:buFontTx/>
              <a:buNone/>
              <a:defRPr sz="8700">
                <a:latin typeface="+mn-lt"/>
                <a:ea typeface="+mn-ea"/>
                <a:cs typeface="+mn-cs"/>
                <a:sym typeface="DIN Condensed Bold"/>
              </a:defRPr>
            </a:lvl1pPr>
          </a:lstStyle>
          <a:p>
            <a:r>
              <a:t>Giovanni Mela</a:t>
            </a:r>
          </a:p>
        </p:txBody>
      </p:sp>
      <p:sp>
        <p:nvSpPr>
          <p:cNvPr id="124" name="Testo"/>
          <p:cNvSpPr txBox="1">
            <a:spLocks noGrp="1"/>
          </p:cNvSpPr>
          <p:nvPr>
            <p:ph type="body" sz="quarter" idx="15"/>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Testo</a:t>
            </a:r>
          </a:p>
        </p:txBody>
      </p:sp>
      <p:sp>
        <p:nvSpPr>
          <p:cNvPr id="125"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itazione alt">
    <p:bg>
      <p:bgPr>
        <a:solidFill>
          <a:schemeClr val="accent1"/>
        </a:solidFill>
        <a:effectLst/>
      </p:bgPr>
    </p:bg>
    <p:spTree>
      <p:nvGrpSpPr>
        <p:cNvPr id="1" name=""/>
        <p:cNvGrpSpPr/>
        <p:nvPr/>
      </p:nvGrpSpPr>
      <p:grpSpPr>
        <a:xfrm>
          <a:off x="0" y="0"/>
          <a:ext cx="0" cy="0"/>
          <a:chOff x="0" y="0"/>
          <a:chExt cx="0" cy="0"/>
        </a:xfrm>
      </p:grpSpPr>
      <p:sp>
        <p:nvSpPr>
          <p:cNvPr id="132" name="Inserisci qui una citazione."/>
          <p:cNvSpPr txBox="1">
            <a:spLocks noGrp="1"/>
          </p:cNvSpPr>
          <p:nvPr>
            <p:ph type="body" sz="quarter" idx="13"/>
          </p:nvPr>
        </p:nvSpPr>
        <p:spPr>
          <a:xfrm>
            <a:off x="11049000" y="3721100"/>
            <a:ext cx="12573000" cy="3509777"/>
          </a:xfrm>
          <a:prstGeom prst="rect">
            <a:avLst/>
          </a:prstGeom>
        </p:spPr>
        <p:txBody>
          <a:bodyPr>
            <a:spAutoFit/>
          </a:bodyPr>
          <a:lstStyle>
            <a:lvl1pPr marL="0" indent="0">
              <a:lnSpc>
                <a:spcPct val="80000"/>
              </a:lnSpc>
              <a:spcBef>
                <a:spcPts val="0"/>
              </a:spcBef>
              <a:buClrTx/>
              <a:buSzTx/>
              <a:buFontTx/>
              <a:buNone/>
              <a:defRPr sz="13400" cap="all">
                <a:solidFill>
                  <a:srgbClr val="FFFFFF"/>
                </a:solidFill>
                <a:latin typeface="+mn-lt"/>
                <a:ea typeface="+mn-ea"/>
                <a:cs typeface="+mn-cs"/>
                <a:sym typeface="DIN Condensed Bold"/>
              </a:defRPr>
            </a:lvl1pPr>
          </a:lstStyle>
          <a:p>
            <a:r>
              <a:t>Inserisci qui una citazione.</a:t>
            </a:r>
          </a:p>
        </p:txBody>
      </p:sp>
      <p:sp>
        <p:nvSpPr>
          <p:cNvPr id="133" name="Immagine"/>
          <p:cNvSpPr>
            <a:spLocks noGrp="1"/>
          </p:cNvSpPr>
          <p:nvPr>
            <p:ph type="pic" idx="14"/>
          </p:nvPr>
        </p:nvSpPr>
        <p:spPr>
          <a:xfrm>
            <a:off x="-190500" y="0"/>
            <a:ext cx="12428272" cy="13716000"/>
          </a:xfrm>
          <a:prstGeom prst="rect">
            <a:avLst/>
          </a:prstGeom>
        </p:spPr>
        <p:txBody>
          <a:bodyPr lIns="91439" tIns="45719" rIns="91439" bIns="45719">
            <a:noAutofit/>
          </a:bodyPr>
          <a:lstStyle/>
          <a:p>
            <a:endParaRPr/>
          </a:p>
        </p:txBody>
      </p:sp>
      <p:sp>
        <p:nvSpPr>
          <p:cNvPr id="134" name="Giovanni Mela"/>
          <p:cNvSpPr txBox="1">
            <a:spLocks noGrp="1"/>
          </p:cNvSpPr>
          <p:nvPr>
            <p:ph type="body" sz="quarter" idx="15"/>
          </p:nvPr>
        </p:nvSpPr>
        <p:spPr>
          <a:xfrm>
            <a:off x="11049000" y="10953750"/>
            <a:ext cx="12573000" cy="1206500"/>
          </a:xfrm>
          <a:prstGeom prst="rect">
            <a:avLst/>
          </a:prstGeom>
        </p:spPr>
        <p:txBody>
          <a:bodyPr anchor="ctr">
            <a:spAutoFit/>
          </a:bodyPr>
          <a:lstStyle>
            <a:lvl1pPr marL="0" indent="0" defTabSz="647700">
              <a:spcBef>
                <a:spcPts val="0"/>
              </a:spcBef>
              <a:buClrTx/>
              <a:buSzTx/>
              <a:buFontTx/>
              <a:buNone/>
              <a:defRPr sz="8700">
                <a:solidFill>
                  <a:srgbClr val="232323"/>
                </a:solidFill>
                <a:latin typeface="+mn-lt"/>
                <a:ea typeface="+mn-ea"/>
                <a:cs typeface="+mn-cs"/>
                <a:sym typeface="DIN Condensed Bold"/>
              </a:defRPr>
            </a:lvl1pPr>
          </a:lstStyle>
          <a:p>
            <a:r>
              <a:t>Giovanni Mela</a:t>
            </a:r>
          </a:p>
        </p:txBody>
      </p:sp>
      <p:sp>
        <p:nvSpPr>
          <p:cNvPr id="135"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Foto">
    <p:bg>
      <p:bgPr>
        <a:solidFill>
          <a:srgbClr val="222222"/>
        </a:solidFill>
        <a:effectLst/>
      </p:bgPr>
    </p:bg>
    <p:spTree>
      <p:nvGrpSpPr>
        <p:cNvPr id="1" name=""/>
        <p:cNvGrpSpPr/>
        <p:nvPr/>
      </p:nvGrpSpPr>
      <p:grpSpPr>
        <a:xfrm>
          <a:off x="0" y="0"/>
          <a:ext cx="0" cy="0"/>
          <a:chOff x="0" y="0"/>
          <a:chExt cx="0" cy="0"/>
        </a:xfrm>
      </p:grpSpPr>
      <p:sp>
        <p:nvSpPr>
          <p:cNvPr id="142" name="Immagine"/>
          <p:cNvSpPr>
            <a:spLocks noGrp="1"/>
          </p:cNvSpPr>
          <p:nvPr>
            <p:ph type="pic" idx="13"/>
          </p:nvPr>
        </p:nvSpPr>
        <p:spPr>
          <a:xfrm>
            <a:off x="-38100" y="-1219200"/>
            <a:ext cx="24460200" cy="16145934"/>
          </a:xfrm>
          <a:prstGeom prst="rect">
            <a:avLst/>
          </a:prstGeom>
        </p:spPr>
        <p:txBody>
          <a:bodyPr lIns="91439" tIns="45719" rIns="91439" bIns="45719">
            <a:noAutofit/>
          </a:bodyPr>
          <a:lstStyle/>
          <a:p>
            <a:endParaRPr/>
          </a:p>
        </p:txBody>
      </p:sp>
      <p:sp>
        <p:nvSpPr>
          <p:cNvPr id="143"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Vuota">
    <p:bg>
      <p:bgPr>
        <a:solidFill>
          <a:srgbClr val="222222"/>
        </a:solidFill>
        <a:effectLst/>
      </p:bgPr>
    </p:bg>
    <p:spTree>
      <p:nvGrpSpPr>
        <p:cNvPr id="1" name=""/>
        <p:cNvGrpSpPr/>
        <p:nvPr/>
      </p:nvGrpSpPr>
      <p:grpSpPr>
        <a:xfrm>
          <a:off x="0" y="0"/>
          <a:ext cx="0" cy="0"/>
          <a:chOff x="0" y="0"/>
          <a:chExt cx="0" cy="0"/>
        </a:xfrm>
      </p:grpSpPr>
      <p:sp>
        <p:nvSpPr>
          <p:cNvPr id="150"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Vuoto alternativo">
    <p:spTree>
      <p:nvGrpSpPr>
        <p:cNvPr id="1" name=""/>
        <p:cNvGrpSpPr/>
        <p:nvPr/>
      </p:nvGrpSpPr>
      <p:grpSpPr>
        <a:xfrm>
          <a:off x="0" y="0"/>
          <a:ext cx="0" cy="0"/>
          <a:chOff x="0" y="0"/>
          <a:chExt cx="0" cy="0"/>
        </a:xfrm>
      </p:grpSpPr>
      <p:sp>
        <p:nvSpPr>
          <p:cNvPr id="157"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oto - Orizzontale">
    <p:bg>
      <p:bgPr>
        <a:solidFill>
          <a:srgbClr val="222222"/>
        </a:solidFill>
        <a:effectLst/>
      </p:bgPr>
    </p:bg>
    <p:spTree>
      <p:nvGrpSpPr>
        <p:cNvPr id="1" name=""/>
        <p:cNvGrpSpPr/>
        <p:nvPr/>
      </p:nvGrpSpPr>
      <p:grpSpPr>
        <a:xfrm>
          <a:off x="0" y="0"/>
          <a:ext cx="0" cy="0"/>
          <a:chOff x="0" y="0"/>
          <a:chExt cx="0" cy="0"/>
        </a:xfrm>
      </p:grpSpPr>
      <p:sp>
        <p:nvSpPr>
          <p:cNvPr id="22" name="Immagine"/>
          <p:cNvSpPr>
            <a:spLocks noGrp="1"/>
          </p:cNvSpPr>
          <p:nvPr>
            <p:ph type="pic" idx="13"/>
          </p:nvPr>
        </p:nvSpPr>
        <p:spPr>
          <a:xfrm>
            <a:off x="-38100" y="-1219200"/>
            <a:ext cx="24460200" cy="16145934"/>
          </a:xfrm>
          <a:prstGeom prst="rect">
            <a:avLst/>
          </a:prstGeom>
        </p:spPr>
        <p:txBody>
          <a:bodyPr lIns="91439" tIns="45719" rIns="91439" bIns="45719">
            <a:noAutofit/>
          </a:bodyPr>
          <a:lstStyle/>
          <a:p>
            <a:endParaRPr/>
          </a:p>
        </p:txBody>
      </p:sp>
      <p:sp>
        <p:nvSpPr>
          <p:cNvPr id="23" name="Linea"/>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24" name="Titolo Testo"/>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Titolo Testo</a:t>
            </a:r>
          </a:p>
        </p:txBody>
      </p:sp>
      <p:sp>
        <p:nvSpPr>
          <p:cNvPr id="25" name="Corpo livello uno…"/>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Corpo livello uno</a:t>
            </a:r>
          </a:p>
          <a:p>
            <a:pPr lvl="1"/>
            <a:r>
              <a:t>Corpo livello due</a:t>
            </a:r>
          </a:p>
          <a:p>
            <a:pPr lvl="2"/>
            <a:r>
              <a:t>Corpo livello tre</a:t>
            </a:r>
          </a:p>
          <a:p>
            <a:pPr lvl="3"/>
            <a:r>
              <a:t>Corpo livello quattro</a:t>
            </a:r>
          </a:p>
          <a:p>
            <a:pPr lvl="4"/>
            <a:r>
              <a:t>Corpo livello cinque</a:t>
            </a:r>
          </a:p>
        </p:txBody>
      </p:sp>
      <p:sp>
        <p:nvSpPr>
          <p:cNvPr id="26" name="Numero diapositiva"/>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olo e sottotitolo alt">
    <p:spTree>
      <p:nvGrpSpPr>
        <p:cNvPr id="1" name=""/>
        <p:cNvGrpSpPr/>
        <p:nvPr/>
      </p:nvGrpSpPr>
      <p:grpSpPr>
        <a:xfrm>
          <a:off x="0" y="0"/>
          <a:ext cx="0" cy="0"/>
          <a:chOff x="0" y="0"/>
          <a:chExt cx="0" cy="0"/>
        </a:xfrm>
      </p:grpSpPr>
      <p:sp>
        <p:nvSpPr>
          <p:cNvPr id="33" name="Linea"/>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4" name="Titolo Testo"/>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Titolo Testo</a:t>
            </a:r>
          </a:p>
        </p:txBody>
      </p:sp>
      <p:sp>
        <p:nvSpPr>
          <p:cNvPr id="35" name="Corpo livello uno…"/>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Corpo livello uno</a:t>
            </a:r>
          </a:p>
          <a:p>
            <a:pPr lvl="1"/>
            <a:r>
              <a:t>Corpo livello due</a:t>
            </a:r>
          </a:p>
          <a:p>
            <a:pPr lvl="2"/>
            <a:r>
              <a:t>Corpo livello tre</a:t>
            </a:r>
          </a:p>
          <a:p>
            <a:pPr lvl="3"/>
            <a:r>
              <a:t>Corpo livello quattro</a:t>
            </a:r>
          </a:p>
          <a:p>
            <a:pPr lvl="4"/>
            <a:r>
              <a:t>Corpo livello cinque</a:t>
            </a:r>
          </a:p>
        </p:txBody>
      </p:sp>
      <p:sp>
        <p:nvSpPr>
          <p:cNvPr id="36" name="Numero diapositiva"/>
          <p:cNvSpPr txBox="1">
            <a:spLocks noGrp="1"/>
          </p:cNvSpPr>
          <p:nvPr>
            <p:ph type="sldNum" sz="quarter" idx="2"/>
          </p:nvPr>
        </p:nvSpPr>
        <p:spPr>
          <a:xfrm>
            <a:off x="23013221" y="584200"/>
            <a:ext cx="553195" cy="635000"/>
          </a:xfrm>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olo - Centrato">
    <p:bg>
      <p:bgPr>
        <a:solidFill>
          <a:srgbClr val="222222"/>
        </a:solidFill>
        <a:effectLst/>
      </p:bgPr>
    </p:bg>
    <p:spTree>
      <p:nvGrpSpPr>
        <p:cNvPr id="1" name=""/>
        <p:cNvGrpSpPr/>
        <p:nvPr/>
      </p:nvGrpSpPr>
      <p:grpSpPr>
        <a:xfrm>
          <a:off x="0" y="0"/>
          <a:ext cx="0" cy="0"/>
          <a:chOff x="0" y="0"/>
          <a:chExt cx="0" cy="0"/>
        </a:xfrm>
      </p:grpSpPr>
      <p:sp>
        <p:nvSpPr>
          <p:cNvPr id="43" name="Titolo Testo"/>
          <p:cNvSpPr txBox="1">
            <a:spLocks noGrp="1"/>
          </p:cNvSpPr>
          <p:nvPr>
            <p:ph type="title"/>
          </p:nvPr>
        </p:nvSpPr>
        <p:spPr>
          <a:xfrm>
            <a:off x="762000" y="5676900"/>
            <a:ext cx="22860000" cy="6350000"/>
          </a:xfrm>
          <a:prstGeom prst="rect">
            <a:avLst/>
          </a:prstGeom>
        </p:spPr>
        <p:txBody>
          <a:bodyPr/>
          <a:lstStyle>
            <a:lvl1pPr>
              <a:spcBef>
                <a:spcPts val="0"/>
              </a:spcBef>
              <a:defRPr sz="30300"/>
            </a:lvl1pPr>
          </a:lstStyle>
          <a:p>
            <a:r>
              <a:t>Titolo Testo</a:t>
            </a:r>
          </a:p>
        </p:txBody>
      </p:sp>
      <p:sp>
        <p:nvSpPr>
          <p:cNvPr id="44" name="Numero diapositiva"/>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Foto - Verticale">
    <p:bg>
      <p:bgPr>
        <a:solidFill>
          <a:srgbClr val="222222"/>
        </a:solidFill>
        <a:effectLst/>
      </p:bgPr>
    </p:bg>
    <p:spTree>
      <p:nvGrpSpPr>
        <p:cNvPr id="1" name=""/>
        <p:cNvGrpSpPr/>
        <p:nvPr/>
      </p:nvGrpSpPr>
      <p:grpSpPr>
        <a:xfrm>
          <a:off x="0" y="0"/>
          <a:ext cx="0" cy="0"/>
          <a:chOff x="0" y="0"/>
          <a:chExt cx="0" cy="0"/>
        </a:xfrm>
      </p:grpSpPr>
      <p:sp>
        <p:nvSpPr>
          <p:cNvPr id="51" name="Linea"/>
          <p:cNvSpPr/>
          <p:nvPr/>
        </p:nvSpPr>
        <p:spPr>
          <a:xfrm flipV="1">
            <a:off x="11049000" y="8635798"/>
            <a:ext cx="12572997" cy="203"/>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2" name="Immagine"/>
          <p:cNvSpPr>
            <a:spLocks noGrp="1"/>
          </p:cNvSpPr>
          <p:nvPr>
            <p:ph type="pic" idx="13"/>
          </p:nvPr>
        </p:nvSpPr>
        <p:spPr>
          <a:xfrm>
            <a:off x="-190500" y="0"/>
            <a:ext cx="12428272" cy="13716000"/>
          </a:xfrm>
          <a:prstGeom prst="rect">
            <a:avLst/>
          </a:prstGeom>
        </p:spPr>
        <p:txBody>
          <a:bodyPr lIns="91439" tIns="45719" rIns="91439" bIns="45719">
            <a:noAutofit/>
          </a:bodyPr>
          <a:lstStyle/>
          <a:p>
            <a:endParaRPr/>
          </a:p>
        </p:txBody>
      </p:sp>
      <p:sp>
        <p:nvSpPr>
          <p:cNvPr id="53" name="Titolo Testo"/>
          <p:cNvSpPr txBox="1">
            <a:spLocks noGrp="1"/>
          </p:cNvSpPr>
          <p:nvPr>
            <p:ph type="title"/>
          </p:nvPr>
        </p:nvSpPr>
        <p:spPr>
          <a:xfrm>
            <a:off x="11049000" y="9042400"/>
            <a:ext cx="12573000" cy="3810000"/>
          </a:xfrm>
          <a:prstGeom prst="rect">
            <a:avLst/>
          </a:prstGeom>
        </p:spPr>
        <p:txBody>
          <a:bodyPr/>
          <a:lstStyle>
            <a:lvl1pPr>
              <a:spcBef>
                <a:spcPts val="0"/>
              </a:spcBef>
              <a:defRPr sz="30300"/>
            </a:lvl1pPr>
          </a:lstStyle>
          <a:p>
            <a:r>
              <a:t>Titolo Testo</a:t>
            </a:r>
          </a:p>
        </p:txBody>
      </p:sp>
      <p:sp>
        <p:nvSpPr>
          <p:cNvPr id="54" name="Corpo livello uno…"/>
          <p:cNvSpPr txBox="1">
            <a:spLocks noGrp="1"/>
          </p:cNvSpPr>
          <p:nvPr>
            <p:ph type="body" sz="quarter" idx="1"/>
          </p:nvPr>
        </p:nvSpPr>
        <p:spPr>
          <a:xfrm>
            <a:off x="11049000" y="5994400"/>
            <a:ext cx="12573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Corpo livello uno</a:t>
            </a:r>
          </a:p>
          <a:p>
            <a:pPr lvl="1"/>
            <a:r>
              <a:t>Corpo livello due</a:t>
            </a:r>
          </a:p>
          <a:p>
            <a:pPr lvl="2"/>
            <a:r>
              <a:t>Corpo livello tre</a:t>
            </a:r>
          </a:p>
          <a:p>
            <a:pPr lvl="3"/>
            <a:r>
              <a:t>Corpo livello quattro</a:t>
            </a:r>
          </a:p>
          <a:p>
            <a:pPr lvl="4"/>
            <a:r>
              <a:t>Corpo livello cinque</a:t>
            </a:r>
          </a:p>
        </p:txBody>
      </p:sp>
      <p:sp>
        <p:nvSpPr>
          <p:cNvPr id="55" name="Numero diapositiva"/>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62" name="Testo"/>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Testo</a:t>
            </a:r>
          </a:p>
        </p:txBody>
      </p:sp>
      <p:sp>
        <p:nvSpPr>
          <p:cNvPr id="63" name="Titolo Testo"/>
          <p:cNvSpPr txBox="1">
            <a:spLocks noGrp="1"/>
          </p:cNvSpPr>
          <p:nvPr>
            <p:ph type="title"/>
          </p:nvPr>
        </p:nvSpPr>
        <p:spPr>
          <a:prstGeom prst="rect">
            <a:avLst/>
          </a:prstGeom>
        </p:spPr>
        <p:txBody>
          <a:bodyPr/>
          <a:lstStyle/>
          <a:p>
            <a:r>
              <a:t>Titolo Testo</a:t>
            </a:r>
          </a:p>
        </p:txBody>
      </p:sp>
      <p:sp>
        <p:nvSpPr>
          <p:cNvPr id="64"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e punti elenco">
    <p:bg>
      <p:bgPr>
        <a:solidFill>
          <a:srgbClr val="222222"/>
        </a:solidFill>
        <a:effectLst/>
      </p:bgPr>
    </p:bg>
    <p:spTree>
      <p:nvGrpSpPr>
        <p:cNvPr id="1" name=""/>
        <p:cNvGrpSpPr/>
        <p:nvPr/>
      </p:nvGrpSpPr>
      <p:grpSpPr>
        <a:xfrm>
          <a:off x="0" y="0"/>
          <a:ext cx="0" cy="0"/>
          <a:chOff x="0" y="0"/>
          <a:chExt cx="0" cy="0"/>
        </a:xfrm>
      </p:grpSpPr>
      <p:sp>
        <p:nvSpPr>
          <p:cNvPr id="71" name="Testo"/>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Testo</a:t>
            </a:r>
          </a:p>
        </p:txBody>
      </p:sp>
      <p:sp>
        <p:nvSpPr>
          <p:cNvPr id="72" name="Titolo Testo"/>
          <p:cNvSpPr txBox="1">
            <a:spLocks noGrp="1"/>
          </p:cNvSpPr>
          <p:nvPr>
            <p:ph type="title"/>
          </p:nvPr>
        </p:nvSpPr>
        <p:spPr>
          <a:prstGeom prst="rect">
            <a:avLst/>
          </a:prstGeom>
        </p:spPr>
        <p:txBody>
          <a:bodyPr/>
          <a:lstStyle/>
          <a:p>
            <a:r>
              <a:t>Titolo Testo</a:t>
            </a:r>
          </a:p>
        </p:txBody>
      </p:sp>
      <p:sp>
        <p:nvSpPr>
          <p:cNvPr id="73" name="Corpo livello uno…"/>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Corpo livello uno</a:t>
            </a:r>
          </a:p>
          <a:p>
            <a:pPr lvl="1"/>
            <a:r>
              <a:t>Corpo livello due</a:t>
            </a:r>
          </a:p>
          <a:p>
            <a:pPr lvl="2"/>
            <a:r>
              <a:t>Corpo livello tre</a:t>
            </a:r>
          </a:p>
          <a:p>
            <a:pPr lvl="3"/>
            <a:r>
              <a:t>Corpo livello quattro</a:t>
            </a:r>
          </a:p>
          <a:p>
            <a:pPr lvl="4"/>
            <a:r>
              <a:t>Corpo livello cinque</a:t>
            </a:r>
          </a:p>
        </p:txBody>
      </p:sp>
      <p:sp>
        <p:nvSpPr>
          <p:cNvPr id="74"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olo e punti elenco alternativi">
    <p:spTree>
      <p:nvGrpSpPr>
        <p:cNvPr id="1" name=""/>
        <p:cNvGrpSpPr/>
        <p:nvPr/>
      </p:nvGrpSpPr>
      <p:grpSpPr>
        <a:xfrm>
          <a:off x="0" y="0"/>
          <a:ext cx="0" cy="0"/>
          <a:chOff x="0" y="0"/>
          <a:chExt cx="0" cy="0"/>
        </a:xfrm>
      </p:grpSpPr>
      <p:sp>
        <p:nvSpPr>
          <p:cNvPr id="81" name="Testo"/>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Testo</a:t>
            </a:r>
          </a:p>
        </p:txBody>
      </p:sp>
      <p:sp>
        <p:nvSpPr>
          <p:cNvPr id="82" name="Titolo Testo"/>
          <p:cNvSpPr txBox="1">
            <a:spLocks noGrp="1"/>
          </p:cNvSpPr>
          <p:nvPr>
            <p:ph type="title"/>
          </p:nvPr>
        </p:nvSpPr>
        <p:spPr>
          <a:prstGeom prst="rect">
            <a:avLst/>
          </a:prstGeom>
        </p:spPr>
        <p:txBody>
          <a:bodyPr/>
          <a:lstStyle/>
          <a:p>
            <a:r>
              <a:t>Titolo Testo</a:t>
            </a:r>
          </a:p>
        </p:txBody>
      </p:sp>
      <p:sp>
        <p:nvSpPr>
          <p:cNvPr id="83" name="Corpo livello uno…"/>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Corpo livello uno</a:t>
            </a:r>
          </a:p>
          <a:p>
            <a:pPr lvl="1"/>
            <a:r>
              <a:t>Corpo livello due</a:t>
            </a:r>
          </a:p>
          <a:p>
            <a:pPr lvl="2"/>
            <a:r>
              <a:t>Corpo livello tre</a:t>
            </a:r>
          </a:p>
          <a:p>
            <a:pPr lvl="3"/>
            <a:r>
              <a:t>Corpo livello quattro</a:t>
            </a:r>
          </a:p>
          <a:p>
            <a:pPr lvl="4"/>
            <a:r>
              <a:t>Corpo livello cinque</a:t>
            </a:r>
          </a:p>
        </p:txBody>
      </p:sp>
      <p:sp>
        <p:nvSpPr>
          <p:cNvPr id="84"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olo, punti elenco e foto">
    <p:bg>
      <p:bgPr>
        <a:solidFill>
          <a:srgbClr val="222222"/>
        </a:solidFill>
        <a:effectLst/>
      </p:bgPr>
    </p:bg>
    <p:spTree>
      <p:nvGrpSpPr>
        <p:cNvPr id="1" name=""/>
        <p:cNvGrpSpPr/>
        <p:nvPr/>
      </p:nvGrpSpPr>
      <p:grpSpPr>
        <a:xfrm>
          <a:off x="0" y="0"/>
          <a:ext cx="0" cy="0"/>
          <a:chOff x="0" y="0"/>
          <a:chExt cx="0" cy="0"/>
        </a:xfrm>
      </p:grpSpPr>
      <p:sp>
        <p:nvSpPr>
          <p:cNvPr id="91" name="Testo"/>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Testo</a:t>
            </a:r>
          </a:p>
        </p:txBody>
      </p:sp>
      <p:sp>
        <p:nvSpPr>
          <p:cNvPr id="92" name="Immagine"/>
          <p:cNvSpPr>
            <a:spLocks noGrp="1"/>
          </p:cNvSpPr>
          <p:nvPr>
            <p:ph type="pic" idx="14"/>
          </p:nvPr>
        </p:nvSpPr>
        <p:spPr>
          <a:xfrm>
            <a:off x="13258800" y="0"/>
            <a:ext cx="12428272" cy="13716000"/>
          </a:xfrm>
          <a:prstGeom prst="rect">
            <a:avLst/>
          </a:prstGeom>
        </p:spPr>
        <p:txBody>
          <a:bodyPr lIns="91439" tIns="45719" rIns="91439" bIns="45719">
            <a:noAutofit/>
          </a:bodyPr>
          <a:lstStyle/>
          <a:p>
            <a:endParaRPr/>
          </a:p>
        </p:txBody>
      </p:sp>
      <p:sp>
        <p:nvSpPr>
          <p:cNvPr id="93" name="Titolo Testo"/>
          <p:cNvSpPr txBox="1">
            <a:spLocks noGrp="1"/>
          </p:cNvSpPr>
          <p:nvPr>
            <p:ph type="title"/>
          </p:nvPr>
        </p:nvSpPr>
        <p:spPr>
          <a:xfrm>
            <a:off x="762000" y="2159000"/>
            <a:ext cx="11811000" cy="1016000"/>
          </a:xfrm>
          <a:prstGeom prst="rect">
            <a:avLst/>
          </a:prstGeom>
        </p:spPr>
        <p:txBody>
          <a:bodyPr/>
          <a:lstStyle/>
          <a:p>
            <a:r>
              <a:t>Titolo Testo</a:t>
            </a:r>
          </a:p>
        </p:txBody>
      </p:sp>
      <p:sp>
        <p:nvSpPr>
          <p:cNvPr id="94" name="Corpo livello uno…"/>
          <p:cNvSpPr txBox="1">
            <a:spLocks noGrp="1"/>
          </p:cNvSpPr>
          <p:nvPr>
            <p:ph type="body" sz="half" idx="1"/>
          </p:nvPr>
        </p:nvSpPr>
        <p:spPr>
          <a:xfrm>
            <a:off x="762000" y="3860800"/>
            <a:ext cx="11811000" cy="8585200"/>
          </a:xfrm>
          <a:prstGeom prst="rect">
            <a:avLst/>
          </a:prstGeom>
        </p:spPr>
        <p:txBody>
          <a:bodyPr/>
          <a:lstStyle>
            <a:lvl1pPr>
              <a:buClr>
                <a:schemeClr val="accent1"/>
              </a:buClr>
              <a:buChar char="▸"/>
              <a:defRPr sz="4000"/>
            </a:lvl1pPr>
            <a:lvl2pPr>
              <a:buClr>
                <a:schemeClr val="accent1"/>
              </a:buClr>
              <a:buChar char="▸"/>
              <a:defRPr sz="4000"/>
            </a:lvl2pPr>
            <a:lvl3pPr>
              <a:buClr>
                <a:schemeClr val="accent1"/>
              </a:buClr>
              <a:buChar char="▸"/>
              <a:defRPr sz="4000"/>
            </a:lvl3pPr>
            <a:lvl4pPr>
              <a:buClr>
                <a:schemeClr val="accent1"/>
              </a:buClr>
              <a:buChar char="▸"/>
              <a:defRPr sz="4000"/>
            </a:lvl4pPr>
            <a:lvl5pPr>
              <a:buClr>
                <a:schemeClr val="accent1"/>
              </a:buClr>
              <a:buChar char="▸"/>
              <a:defRPr sz="4000"/>
            </a:lvl5pPr>
          </a:lstStyle>
          <a:p>
            <a:r>
              <a:t>Corpo livello uno</a:t>
            </a:r>
          </a:p>
          <a:p>
            <a:pPr lvl="1"/>
            <a:r>
              <a:t>Corpo livello due</a:t>
            </a:r>
          </a:p>
          <a:p>
            <a:pPr lvl="2"/>
            <a:r>
              <a:t>Corpo livello tre</a:t>
            </a:r>
          </a:p>
          <a:p>
            <a:pPr lvl="3"/>
            <a:r>
              <a:t>Corpo livello quattro</a:t>
            </a:r>
          </a:p>
          <a:p>
            <a:pPr lvl="4"/>
            <a:r>
              <a:t>Corpo livello cinque</a:t>
            </a:r>
          </a:p>
        </p:txBody>
      </p:sp>
      <p:sp>
        <p:nvSpPr>
          <p:cNvPr id="95"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a"/>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Titolo Testo"/>
          <p:cNvSpPr txBox="1">
            <a:spLocks noGrp="1"/>
          </p:cNvSpPr>
          <p:nvPr>
            <p:ph type="title"/>
          </p:nvPr>
        </p:nvSpPr>
        <p:spPr>
          <a:xfrm>
            <a:off x="762000" y="2159000"/>
            <a:ext cx="22860000" cy="101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Titolo Testo</a:t>
            </a:r>
          </a:p>
        </p:txBody>
      </p:sp>
      <p:sp>
        <p:nvSpPr>
          <p:cNvPr id="4" name="Corpo livello uno…"/>
          <p:cNvSpPr txBox="1">
            <a:spLocks noGrp="1"/>
          </p:cNvSpPr>
          <p:nvPr>
            <p:ph type="body" idx="1"/>
          </p:nvPr>
        </p:nvSpPr>
        <p:spPr>
          <a:xfrm>
            <a:off x="762000" y="3860800"/>
            <a:ext cx="22860000" cy="858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5" name="Numero diapositiva"/>
          <p:cNvSpPr txBox="1">
            <a:spLocks noGrp="1"/>
          </p:cNvSpPr>
          <p:nvPr>
            <p:ph type="sldNum" sz="quarter" idx="2"/>
          </p:nvPr>
        </p:nvSpPr>
        <p:spPr>
          <a:xfrm>
            <a:off x="23059652" y="609600"/>
            <a:ext cx="553196" cy="635000"/>
          </a:xfrm>
          <a:prstGeom prst="rect">
            <a:avLst/>
          </a:prstGeom>
          <a:ln w="12700">
            <a:miter lim="400000"/>
          </a:ln>
        </p:spPr>
        <p:txBody>
          <a:bodyPr wrap="none" lIns="50800" tIns="50800" rIns="50800" bIns="50800">
            <a:spAutoFit/>
          </a:bodyPr>
          <a:lstStyle>
            <a:lvl1pPr algn="r">
              <a:lnSpc>
                <a:spcPct val="80000"/>
              </a:lnSpc>
              <a:spcBef>
                <a:spcPts val="0"/>
              </a:spcBef>
              <a:defRPr sz="3600">
                <a:latin typeface="DIN Alternate Bold"/>
                <a:ea typeface="DIN Alternate Bold"/>
                <a:cs typeface="DIN Alternate Bold"/>
                <a:sym typeface="DIN Alternate Bold"/>
              </a:defRPr>
            </a:lvl1pPr>
          </a:lstStyle>
          <a:p>
            <a:fld id="{86CB4B4D-7CA3-9044-876B-883B54F8677D}" type="slidenum">
              <a:rPr/>
              <a:t>‹N›</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1pPr>
      <a:lvl2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2pPr>
      <a:lvl3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3pPr>
      <a:lvl4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4pPr>
      <a:lvl5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5pPr>
      <a:lvl6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6pPr>
      <a:lvl7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7pPr>
      <a:lvl8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8pPr>
      <a:lvl9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9pPr>
    </p:titleStyle>
    <p:bodyStyle>
      <a:lvl1pPr marL="63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1pPr>
      <a:lvl2pPr marL="127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2pPr>
      <a:lvl3pPr marL="190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3pPr>
      <a:lvl4pPr marL="254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4pPr>
      <a:lvl5pPr marL="317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5pPr>
      <a:lvl6pPr marL="381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6pPr>
      <a:lvl7pPr marL="444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7pPr>
      <a:lvl8pPr marL="508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8pPr>
      <a:lvl9pPr marL="571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9pPr>
    </p:bodyStyle>
    <p:otherStyle>
      <a:lvl1pPr marL="0" marR="0" indent="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1pPr>
      <a:lvl2pPr marL="0" marR="0" indent="2286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2pPr>
      <a:lvl3pPr marL="0" marR="0" indent="4572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3pPr>
      <a:lvl4pPr marL="0" marR="0" indent="6858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4pPr>
      <a:lvl5pPr marL="0" marR="0" indent="9144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5pPr>
      <a:lvl6pPr marL="0" marR="0" indent="11430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6pPr>
      <a:lvl7pPr marL="0" marR="0" indent="13716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7pPr>
      <a:lvl8pPr marL="0" marR="0" indent="16002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8pPr>
      <a:lvl9pPr marL="0" marR="0" indent="18288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mailto:fabrizio.daniello@unimc.it"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Fabrizio d’aniello…"/>
          <p:cNvSpPr txBox="1">
            <a:spLocks noGrp="1"/>
          </p:cNvSpPr>
          <p:nvPr>
            <p:ph type="ctrTitle"/>
          </p:nvPr>
        </p:nvSpPr>
        <p:spPr>
          <a:prstGeom prst="rect">
            <a:avLst/>
          </a:prstGeom>
        </p:spPr>
        <p:txBody>
          <a:bodyPr/>
          <a:lstStyle/>
          <a:p>
            <a:pPr algn="ctr" defTabSz="330200">
              <a:defRPr sz="9200">
                <a:solidFill>
                  <a:srgbClr val="FFFFFF"/>
                </a:solidFill>
              </a:defRPr>
            </a:pPr>
            <a:r>
              <a:rPr dirty="0"/>
              <a:t>Fabrizio </a:t>
            </a:r>
            <a:r>
              <a:rPr dirty="0" err="1"/>
              <a:t>d’aniello</a:t>
            </a:r>
            <a:endParaRPr/>
          </a:p>
          <a:p>
            <a:pPr algn="ctr" defTabSz="330200">
              <a:defRPr sz="9200">
                <a:solidFill>
                  <a:srgbClr val="FFFFFF"/>
                </a:solidFill>
              </a:defRPr>
            </a:pPr>
            <a:r>
              <a:rPr err="1"/>
              <a:t>Università</a:t>
            </a:r>
            <a:r>
              <a:t> di </a:t>
            </a:r>
            <a:r>
              <a:rPr err="1"/>
              <a:t>macerata</a:t>
            </a:r>
            <a:endParaRPr/>
          </a:p>
        </p:txBody>
      </p:sp>
      <p:sp>
        <p:nvSpPr>
          <p:cNvPr id="167" name="IL NESSO FORMAZIONE E LAVORO IN PROSPETTIVA PEDAGOGICA:…"/>
          <p:cNvSpPr txBox="1">
            <a:spLocks noGrp="1"/>
          </p:cNvSpPr>
          <p:nvPr>
            <p:ph type="subTitle" idx="1"/>
          </p:nvPr>
        </p:nvSpPr>
        <p:spPr>
          <a:xfrm>
            <a:off x="762000" y="1339272"/>
            <a:ext cx="22860000" cy="5028871"/>
          </a:xfrm>
          <a:prstGeom prst="rect">
            <a:avLst/>
          </a:prstGeom>
        </p:spPr>
        <p:txBody>
          <a:bodyPr>
            <a:normAutofit/>
          </a:bodyPr>
          <a:lstStyle/>
          <a:p>
            <a:pPr algn="ctr" defTabSz="278892">
              <a:lnSpc>
                <a:spcPct val="100000"/>
              </a:lnSpc>
              <a:spcBef>
                <a:spcPts val="0"/>
              </a:spcBef>
              <a:defRPr sz="2623" cap="none">
                <a:solidFill>
                  <a:srgbClr val="000000"/>
                </a:solidFill>
                <a:latin typeface="Helvetica"/>
                <a:ea typeface="Helvetica"/>
                <a:cs typeface="Helvetica"/>
                <a:sym typeface="Helvetica"/>
              </a:defRPr>
            </a:pPr>
            <a:endParaRPr/>
          </a:p>
          <a:p>
            <a:pPr algn="ctr" defTabSz="278892">
              <a:lnSpc>
                <a:spcPct val="100000"/>
              </a:lnSpc>
              <a:spcBef>
                <a:spcPts val="0"/>
              </a:spcBef>
              <a:defRPr sz="2623" cap="none">
                <a:solidFill>
                  <a:srgbClr val="000000"/>
                </a:solidFill>
                <a:latin typeface="Helvetica"/>
                <a:ea typeface="Helvetica"/>
                <a:cs typeface="Helvetica"/>
                <a:sym typeface="Helvetica"/>
              </a:defRPr>
            </a:pPr>
            <a:r>
              <a:rPr lang="it-IT" sz="8000">
                <a:solidFill>
                  <a:schemeClr val="accent1"/>
                </a:solidFill>
              </a:rPr>
              <a:t>PEDAGOGIA DEL LAVORO </a:t>
            </a:r>
          </a:p>
          <a:p>
            <a:pPr algn="ctr" defTabSz="278892">
              <a:lnSpc>
                <a:spcPct val="100000"/>
              </a:lnSpc>
              <a:spcBef>
                <a:spcPts val="0"/>
              </a:spcBef>
              <a:defRPr sz="2623" cap="none">
                <a:solidFill>
                  <a:srgbClr val="000000"/>
                </a:solidFill>
                <a:latin typeface="Helvetica"/>
                <a:ea typeface="Helvetica"/>
                <a:cs typeface="Helvetica"/>
                <a:sym typeface="Helvetica"/>
              </a:defRPr>
            </a:pPr>
            <a:r>
              <a:rPr lang="it-IT" sz="8000">
                <a:solidFill>
                  <a:schemeClr val="accent1"/>
                </a:solidFill>
              </a:rPr>
              <a:t>E RAZIONALITÀ NEOLIBERISTA</a:t>
            </a:r>
            <a:endParaRPr sz="8000">
              <a:solidFill>
                <a:schemeClr val="accent1"/>
              </a:solidFill>
            </a:endParaRPr>
          </a:p>
          <a:p>
            <a:pPr algn="ctr" defTabSz="278892">
              <a:lnSpc>
                <a:spcPct val="100000"/>
              </a:lnSpc>
              <a:spcBef>
                <a:spcPts val="0"/>
              </a:spcBef>
              <a:defRPr sz="2623" cap="none">
                <a:solidFill>
                  <a:srgbClr val="000000"/>
                </a:solidFill>
                <a:latin typeface="Helvetica"/>
                <a:ea typeface="Helvetica"/>
                <a:cs typeface="Helvetica"/>
                <a:sym typeface="Helvetica"/>
              </a:defRPr>
            </a:pPr>
            <a:r>
              <a:rPr sz="5246">
                <a:solidFill>
                  <a:schemeClr val="accent1"/>
                </a:solidFill>
              </a:rPr>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OUCAULT E “NASCITA DELLA BIOPOLITICA”"/>
          <p:cNvSpPr txBox="1">
            <a:spLocks noGrp="1"/>
          </p:cNvSpPr>
          <p:nvPr>
            <p:ph type="ctrTitle"/>
          </p:nvPr>
        </p:nvSpPr>
        <p:spPr>
          <a:xfrm>
            <a:off x="762000" y="10221686"/>
            <a:ext cx="22860000" cy="2630714"/>
          </a:xfrm>
          <a:prstGeom prst="rect">
            <a:avLst/>
          </a:prstGeom>
        </p:spPr>
        <p:txBody>
          <a:bodyPr/>
          <a:lstStyle>
            <a:lvl1pPr algn="ctr" defTabSz="396239">
              <a:defRPr sz="14544"/>
            </a:lvl1pPr>
          </a:lstStyle>
          <a:p>
            <a:r>
              <a:rPr lang="it-IT"/>
              <a:t>OLTRE IL POST-FORDISMO</a:t>
            </a:r>
            <a:endParaRPr/>
          </a:p>
        </p:txBody>
      </p:sp>
      <p:sp>
        <p:nvSpPr>
          <p:cNvPr id="198" name="Il pericolo di un governo funzionalistico della vita (risorse immateriali oltre che materiali del soggetto), fagocitata totalmente dal lavoro per il lavoro in sé, è stato approfondito sotto plurimi profili, ma in origine fu Foucault…"/>
          <p:cNvSpPr txBox="1">
            <a:spLocks noGrp="1"/>
          </p:cNvSpPr>
          <p:nvPr>
            <p:ph type="subTitle" sz="half" idx="1"/>
          </p:nvPr>
        </p:nvSpPr>
        <p:spPr>
          <a:xfrm>
            <a:off x="228599" y="0"/>
            <a:ext cx="23807057" cy="8556171"/>
          </a:xfrm>
          <a:prstGeom prst="rect">
            <a:avLst/>
          </a:prstGeom>
        </p:spPr>
        <p:txBody>
          <a:bodyPr>
            <a:normAutofit fontScale="70000" lnSpcReduction="20000"/>
          </a:bodyPr>
          <a:lstStyle>
            <a:lvl1pPr algn="ctr" defTabSz="449580">
              <a:lnSpc>
                <a:spcPct val="100000"/>
              </a:lnSpc>
              <a:spcBef>
                <a:spcPts val="0"/>
              </a:spcBef>
              <a:defRPr sz="5700" cap="none">
                <a:solidFill>
                  <a:srgbClr val="FFFFFF"/>
                </a:solidFill>
                <a:latin typeface="Times Roman"/>
                <a:ea typeface="Times Roman"/>
                <a:cs typeface="Times Roman"/>
                <a:sym typeface="Times Roman"/>
              </a:defRPr>
            </a:lvl1pPr>
          </a:lstStyle>
          <a:p>
            <a:r>
              <a:rPr lang="it-IT">
                <a:solidFill>
                  <a:srgbClr val="00B050"/>
                </a:solidFill>
              </a:rPr>
              <a:t>La </a:t>
            </a:r>
            <a:r>
              <a:rPr lang="it-IT" err="1">
                <a:solidFill>
                  <a:srgbClr val="00B050"/>
                </a:solidFill>
              </a:rPr>
              <a:t>coinvenzione</a:t>
            </a:r>
            <a:r>
              <a:rPr lang="it-IT">
                <a:solidFill>
                  <a:srgbClr val="00B050"/>
                </a:solidFill>
              </a:rPr>
              <a:t> tra alta tecnologia e organizzazione-gestione-produzione, propria della «seconda età delle macchine» (</a:t>
            </a:r>
            <a:r>
              <a:rPr lang="it-IT" err="1">
                <a:solidFill>
                  <a:srgbClr val="00B050"/>
                </a:solidFill>
              </a:rPr>
              <a:t>Brynjolfsson</a:t>
            </a:r>
            <a:r>
              <a:rPr lang="it-IT">
                <a:solidFill>
                  <a:srgbClr val="00B050"/>
                </a:solidFill>
              </a:rPr>
              <a:t> and McAfee, 2015), al di là dalle previsioni poi ridimensionate (</a:t>
            </a:r>
            <a:r>
              <a:rPr lang="it-IT" err="1">
                <a:solidFill>
                  <a:srgbClr val="00B050"/>
                </a:solidFill>
              </a:rPr>
              <a:t>Arntz</a:t>
            </a:r>
            <a:r>
              <a:rPr lang="it-IT">
                <a:solidFill>
                  <a:srgbClr val="00B050"/>
                </a:solidFill>
              </a:rPr>
              <a:t>, Gregory and </a:t>
            </a:r>
            <a:r>
              <a:rPr lang="it-IT" err="1">
                <a:solidFill>
                  <a:srgbClr val="00B050"/>
                </a:solidFill>
              </a:rPr>
              <a:t>Zierahn</a:t>
            </a:r>
            <a:r>
              <a:rPr lang="it-IT">
                <a:solidFill>
                  <a:srgbClr val="00B050"/>
                </a:solidFill>
              </a:rPr>
              <a:t>, 2016; </a:t>
            </a:r>
            <a:r>
              <a:rPr lang="it-IT" err="1">
                <a:solidFill>
                  <a:srgbClr val="00B050"/>
                </a:solidFill>
              </a:rPr>
              <a:t>Brynjolfsson</a:t>
            </a:r>
            <a:r>
              <a:rPr lang="it-IT">
                <a:solidFill>
                  <a:srgbClr val="00B050"/>
                </a:solidFill>
              </a:rPr>
              <a:t>, Rock and </a:t>
            </a:r>
            <a:r>
              <a:rPr lang="it-IT" err="1">
                <a:solidFill>
                  <a:srgbClr val="00B050"/>
                </a:solidFill>
              </a:rPr>
              <a:t>Syverson</a:t>
            </a:r>
            <a:r>
              <a:rPr lang="it-IT">
                <a:solidFill>
                  <a:srgbClr val="00B050"/>
                </a:solidFill>
              </a:rPr>
              <a:t>, 2017) circa un futuro prossimo fortemente privato di lavoro umano, </a:t>
            </a:r>
            <a:r>
              <a:rPr lang="it-IT" err="1">
                <a:solidFill>
                  <a:srgbClr val="00B050"/>
                </a:solidFill>
              </a:rPr>
              <a:t>macchinicamente</a:t>
            </a:r>
            <a:r>
              <a:rPr lang="it-IT">
                <a:solidFill>
                  <a:srgbClr val="00B050"/>
                </a:solidFill>
              </a:rPr>
              <a:t> sostituito, sospinge verso l’agire insieme alle macchine medesime e l’agire sempre più insieme </a:t>
            </a:r>
            <a:r>
              <a:rPr lang="it-IT" i="1">
                <a:solidFill>
                  <a:srgbClr val="00B050"/>
                </a:solidFill>
              </a:rPr>
              <a:t>tout court</a:t>
            </a:r>
            <a:r>
              <a:rPr lang="it-IT">
                <a:solidFill>
                  <a:srgbClr val="00B050"/>
                </a:solidFill>
              </a:rPr>
              <a:t>, votandosi alla finalità dell’innovazione creativa per mezzo di trame interpersonali significativamente alimentate all’interno di ambienti auto-organizzati di apprendimento in dialogo costante con le macchine intelligenti.</a:t>
            </a:r>
          </a:p>
          <a:p>
            <a:endParaRPr lang="it-IT"/>
          </a:p>
          <a:p>
            <a:r>
              <a:rPr lang="it-IT"/>
              <a:t>Lo sviluppo delle Nano-</a:t>
            </a:r>
            <a:r>
              <a:rPr lang="it-IT" err="1"/>
              <a:t>Bio</a:t>
            </a:r>
            <a:r>
              <a:rPr lang="it-IT"/>
              <a:t>-Info-Cognitive Science and Technology, che ha dato avvio al paradigma </a:t>
            </a:r>
            <a:r>
              <a:rPr lang="it-IT" err="1"/>
              <a:t>Industry</a:t>
            </a:r>
            <a:r>
              <a:rPr lang="it-IT"/>
              <a:t> 4.0, stravolgendo le modalità di organizzazione e l’interpretazione stessa del lavoro, pungola la cooperazione in gruppi di lavoro </a:t>
            </a:r>
            <a:r>
              <a:rPr lang="it-IT" err="1"/>
              <a:t>disintermediato</a:t>
            </a:r>
            <a:r>
              <a:rPr lang="it-IT"/>
              <a:t> animati dal «principio di </a:t>
            </a:r>
            <a:r>
              <a:rPr lang="it-IT" i="1"/>
              <a:t>interdipendenza</a:t>
            </a:r>
            <a:r>
              <a:rPr lang="it-IT"/>
              <a:t>» (</a:t>
            </a:r>
            <a:r>
              <a:rPr lang="it-IT" err="1"/>
              <a:t>Ellerani</a:t>
            </a:r>
            <a:r>
              <a:rPr lang="it-IT"/>
              <a:t>, 2020, 133).</a:t>
            </a:r>
          </a:p>
          <a:p>
            <a:endParaRPr lang="it-IT"/>
          </a:p>
          <a:p>
            <a:r>
              <a:rPr lang="it-IT">
                <a:solidFill>
                  <a:srgbClr val="00B050"/>
                </a:solidFill>
              </a:rPr>
              <a:t>L’intelligenza artificiale e l’economia digitale in genere consentono di ridelineare i confini dell’operare entro il perimetro eco-sistemico di una sinergia inscindibile tra pensiero e azione nutrita da processi di significazione inter-soggettiva (Costa, 2019a) che chiamano in causa «l’etica relazionale pedagogica» (Costa, 2019b, 95).</a:t>
            </a:r>
          </a:p>
          <a:p>
            <a:endParaRPr lang="it-IT"/>
          </a:p>
          <a:p>
            <a:endParaRPr/>
          </a:p>
        </p:txBody>
      </p:sp>
    </p:spTree>
    <p:extLst>
      <p:ext uri="{BB962C8B-B14F-4D97-AF65-F5344CB8AC3E}">
        <p14:creationId xmlns:p14="http://schemas.microsoft.com/office/powerpoint/2010/main" val="362686558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OUCAULT E “NASCITA DELLA BIOPOLITICA”"/>
          <p:cNvSpPr txBox="1">
            <a:spLocks noGrp="1"/>
          </p:cNvSpPr>
          <p:nvPr>
            <p:ph type="ctrTitle"/>
          </p:nvPr>
        </p:nvSpPr>
        <p:spPr>
          <a:xfrm>
            <a:off x="762000" y="10221686"/>
            <a:ext cx="22860000" cy="2630714"/>
          </a:xfrm>
          <a:prstGeom prst="rect">
            <a:avLst/>
          </a:prstGeom>
        </p:spPr>
        <p:txBody>
          <a:bodyPr>
            <a:normAutofit fontScale="90000"/>
          </a:bodyPr>
          <a:lstStyle>
            <a:lvl1pPr algn="ctr" defTabSz="396239">
              <a:defRPr sz="14544"/>
            </a:lvl1pPr>
          </a:lstStyle>
          <a:p>
            <a:r>
              <a:rPr lang="it-IT"/>
              <a:t>OLTRE IL POST-FORDISMO: NUOVI TIMORI</a:t>
            </a:r>
            <a:endParaRPr/>
          </a:p>
        </p:txBody>
      </p:sp>
      <p:sp>
        <p:nvSpPr>
          <p:cNvPr id="198" name="Il pericolo di un governo funzionalistico della vita (risorse immateriali oltre che materiali del soggetto), fagocitata totalmente dal lavoro per il lavoro in sé, è stato approfondito sotto plurimi profili, ma in origine fu Foucault…"/>
          <p:cNvSpPr txBox="1">
            <a:spLocks noGrp="1"/>
          </p:cNvSpPr>
          <p:nvPr>
            <p:ph type="subTitle" sz="half" idx="1"/>
          </p:nvPr>
        </p:nvSpPr>
        <p:spPr>
          <a:xfrm>
            <a:off x="228599" y="0"/>
            <a:ext cx="23807057" cy="8556171"/>
          </a:xfrm>
          <a:prstGeom prst="rect">
            <a:avLst/>
          </a:prstGeom>
        </p:spPr>
        <p:txBody>
          <a:bodyPr>
            <a:normAutofit fontScale="92500" lnSpcReduction="20000"/>
          </a:bodyPr>
          <a:lstStyle>
            <a:lvl1pPr algn="ctr" defTabSz="449580">
              <a:lnSpc>
                <a:spcPct val="100000"/>
              </a:lnSpc>
              <a:spcBef>
                <a:spcPts val="0"/>
              </a:spcBef>
              <a:defRPr sz="5700" cap="none">
                <a:solidFill>
                  <a:srgbClr val="FFFFFF"/>
                </a:solidFill>
                <a:latin typeface="Times Roman"/>
                <a:ea typeface="Times Roman"/>
                <a:cs typeface="Times Roman"/>
                <a:sym typeface="Times Roman"/>
              </a:defRPr>
            </a:lvl1pPr>
          </a:lstStyle>
          <a:p>
            <a:r>
              <a:rPr lang="it-IT">
                <a:solidFill>
                  <a:srgbClr val="00B050"/>
                </a:solidFill>
              </a:rPr>
              <a:t>Per esempio, </a:t>
            </a:r>
            <a:r>
              <a:rPr lang="it-IT" err="1">
                <a:solidFill>
                  <a:srgbClr val="00B050"/>
                </a:solidFill>
              </a:rPr>
              <a:t>Cegolon</a:t>
            </a:r>
            <a:r>
              <a:rPr lang="it-IT">
                <a:solidFill>
                  <a:srgbClr val="00B050"/>
                </a:solidFill>
              </a:rPr>
              <a:t> (2019, 79 and 144) si chiede se la preoccupazione digitale per il rafforzamento del capitale relazionale e delle soft </a:t>
            </a:r>
            <a:r>
              <a:rPr lang="it-IT" err="1">
                <a:solidFill>
                  <a:srgbClr val="00B050"/>
                </a:solidFill>
              </a:rPr>
              <a:t>skills</a:t>
            </a:r>
            <a:r>
              <a:rPr lang="it-IT">
                <a:solidFill>
                  <a:srgbClr val="00B050"/>
                </a:solidFill>
              </a:rPr>
              <a:t> in generale dimostri una reale premura per il loro «valore in sé» (educativamente e </a:t>
            </a:r>
            <a:r>
              <a:rPr lang="it-IT" err="1">
                <a:solidFill>
                  <a:srgbClr val="00B050"/>
                </a:solidFill>
              </a:rPr>
              <a:t>formativamente</a:t>
            </a:r>
            <a:r>
              <a:rPr lang="it-IT">
                <a:solidFill>
                  <a:srgbClr val="00B050"/>
                </a:solidFill>
              </a:rPr>
              <a:t> parlando) o per il loro «valore per», quest’ultimo ascrivibile </a:t>
            </a:r>
            <a:r>
              <a:rPr lang="it-IT" err="1">
                <a:solidFill>
                  <a:srgbClr val="00B050"/>
                </a:solidFill>
              </a:rPr>
              <a:t>neoliberisticamente</a:t>
            </a:r>
            <a:r>
              <a:rPr lang="it-IT">
                <a:solidFill>
                  <a:srgbClr val="00B050"/>
                </a:solidFill>
              </a:rPr>
              <a:t> allo «spirito del capitalismo tecno-nichilista». </a:t>
            </a:r>
          </a:p>
          <a:p>
            <a:r>
              <a:rPr lang="it-IT" err="1">
                <a:solidFill>
                  <a:schemeClr val="bg1">
                    <a:lumMod val="10000"/>
                    <a:lumOff val="90000"/>
                  </a:schemeClr>
                </a:solidFill>
              </a:rPr>
              <a:t>Ellerani</a:t>
            </a:r>
            <a:r>
              <a:rPr lang="it-IT">
                <a:solidFill>
                  <a:schemeClr val="bg1">
                    <a:lumMod val="10000"/>
                    <a:lumOff val="90000"/>
                  </a:schemeClr>
                </a:solidFill>
              </a:rPr>
              <a:t> (2020, 136) si interroga sulla possibilità di trovarci al cospetto di un «nuovo umanesimo del lavoro», ovvero di una «riduzione dell’umano potenziato come vantaggio competitivo non negoziabile». </a:t>
            </a:r>
          </a:p>
          <a:p>
            <a:r>
              <a:rPr lang="it-IT">
                <a:solidFill>
                  <a:srgbClr val="00B050"/>
                </a:solidFill>
              </a:rPr>
              <a:t>Dato (2018), trattando di rinnovata cura per le propensioni relazionali e di benessere al lavoro </a:t>
            </a:r>
            <a:r>
              <a:rPr lang="it-IT" i="1">
                <a:solidFill>
                  <a:srgbClr val="00B050"/>
                </a:solidFill>
              </a:rPr>
              <a:t>lato </a:t>
            </a:r>
            <a:r>
              <a:rPr lang="it-IT" i="1" err="1">
                <a:solidFill>
                  <a:srgbClr val="00B050"/>
                </a:solidFill>
              </a:rPr>
              <a:t>sensu</a:t>
            </a:r>
            <a:r>
              <a:rPr lang="it-IT">
                <a:solidFill>
                  <a:srgbClr val="00B050"/>
                </a:solidFill>
              </a:rPr>
              <a:t>, non nasconde l’ipotesi di risvolti puramente efficientistici e funzionalistici, ma auspica una risolutiva convergenza di interessi, economici e di sviluppo umano. Convergenza, peraltro, a cui punta da sempre la pedagogia del lavoro (Bocca, 1999).</a:t>
            </a:r>
            <a:endParaRPr/>
          </a:p>
        </p:txBody>
      </p:sp>
    </p:spTree>
    <p:extLst>
      <p:ext uri="{BB962C8B-B14F-4D97-AF65-F5344CB8AC3E}">
        <p14:creationId xmlns:p14="http://schemas.microsoft.com/office/powerpoint/2010/main" val="233006710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OUCAULT E “NASCITA DELLA BIOPOLITICA”"/>
          <p:cNvSpPr txBox="1">
            <a:spLocks noGrp="1"/>
          </p:cNvSpPr>
          <p:nvPr>
            <p:ph type="ctrTitle"/>
          </p:nvPr>
        </p:nvSpPr>
        <p:spPr>
          <a:prstGeom prst="rect">
            <a:avLst/>
          </a:prstGeom>
        </p:spPr>
        <p:txBody>
          <a:bodyPr/>
          <a:lstStyle>
            <a:lvl1pPr algn="ctr" defTabSz="396239">
              <a:defRPr sz="14544"/>
            </a:lvl1pPr>
          </a:lstStyle>
          <a:p>
            <a:r>
              <a:t>FOUCAULT E </a:t>
            </a:r>
            <a:r>
              <a:rPr lang="it-IT"/>
              <a:t>…</a:t>
            </a:r>
            <a:br>
              <a:rPr lang="it-IT"/>
            </a:br>
            <a:r>
              <a:rPr i="1"/>
              <a:t>NASCITA DELLA BIOPOLITICA</a:t>
            </a:r>
          </a:p>
        </p:txBody>
      </p:sp>
      <p:sp>
        <p:nvSpPr>
          <p:cNvPr id="198" name="Il pericolo di un governo funzionalistico della vita (risorse immateriali oltre che materiali del soggetto), fagocitata totalmente dal lavoro per il lavoro in sé, è stato approfondito sotto plurimi profili, ma in origine fu Foucault…"/>
          <p:cNvSpPr txBox="1">
            <a:spLocks noGrp="1"/>
          </p:cNvSpPr>
          <p:nvPr>
            <p:ph type="subTitle" sz="half" idx="1"/>
          </p:nvPr>
        </p:nvSpPr>
        <p:spPr>
          <a:xfrm>
            <a:off x="762000" y="1403176"/>
            <a:ext cx="22860000" cy="4317944"/>
          </a:xfrm>
          <a:prstGeom prst="rect">
            <a:avLst/>
          </a:prstGeom>
        </p:spPr>
        <p:txBody>
          <a:bodyPr/>
          <a:lstStyle>
            <a:lvl1pPr algn="ctr" defTabSz="449580">
              <a:lnSpc>
                <a:spcPct val="100000"/>
              </a:lnSpc>
              <a:spcBef>
                <a:spcPts val="0"/>
              </a:spcBef>
              <a:defRPr sz="5700" cap="none">
                <a:solidFill>
                  <a:srgbClr val="FFFFFF"/>
                </a:solidFill>
                <a:latin typeface="Times Roman"/>
                <a:ea typeface="Times Roman"/>
                <a:cs typeface="Times Roman"/>
                <a:sym typeface="Times Roman"/>
              </a:defRPr>
            </a:lvl1pPr>
          </a:lstStyle>
          <a:p>
            <a:r>
              <a:t>Il pericolo di un governo funzionalistico della vita (risorse immateriali oltre che materiali del soggetto), fagocitata totalmente dal lavoro per il lavoro in sé, è stato approfondito sotto plurimi profili, ma in origine fu Foucault…</a:t>
            </a:r>
          </a:p>
        </p:txBody>
      </p:sp>
    </p:spTree>
    <p:extLst>
      <p:ext uri="{BB962C8B-B14F-4D97-AF65-F5344CB8AC3E}">
        <p14:creationId xmlns:p14="http://schemas.microsoft.com/office/powerpoint/2010/main" val="369510697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Human capital"/>
          <p:cNvSpPr txBox="1">
            <a:spLocks noGrp="1"/>
          </p:cNvSpPr>
          <p:nvPr>
            <p:ph type="ctrTitle"/>
          </p:nvPr>
        </p:nvSpPr>
        <p:spPr>
          <a:xfrm>
            <a:off x="762000" y="9042400"/>
            <a:ext cx="22860000" cy="2867776"/>
          </a:xfrm>
          <a:prstGeom prst="rect">
            <a:avLst/>
          </a:prstGeom>
        </p:spPr>
        <p:txBody>
          <a:bodyPr/>
          <a:lstStyle>
            <a:lvl1pPr algn="ctr" defTabSz="586104">
              <a:defRPr sz="21512"/>
            </a:lvl1pPr>
          </a:lstStyle>
          <a:p>
            <a:r>
              <a:t>Human capital</a:t>
            </a:r>
          </a:p>
        </p:txBody>
      </p:sp>
      <p:sp>
        <p:nvSpPr>
          <p:cNvPr id="201" name="Schultz, Mincer, Becker, la scuola di Chicago e…"/>
          <p:cNvSpPr txBox="1">
            <a:spLocks noGrp="1"/>
          </p:cNvSpPr>
          <p:nvPr>
            <p:ph type="subTitle" sz="half" idx="1"/>
          </p:nvPr>
        </p:nvSpPr>
        <p:spPr>
          <a:xfrm>
            <a:off x="762000" y="2223461"/>
            <a:ext cx="22860000" cy="3598834"/>
          </a:xfrm>
          <a:prstGeom prst="rect">
            <a:avLst/>
          </a:prstGeom>
        </p:spPr>
        <p:txBody>
          <a:bodyPr/>
          <a:lstStyle/>
          <a:p>
            <a:pPr algn="ctr" defTabSz="457200">
              <a:lnSpc>
                <a:spcPct val="100000"/>
              </a:lnSpc>
              <a:spcBef>
                <a:spcPts val="0"/>
              </a:spcBef>
              <a:defRPr sz="7600" cap="none">
                <a:solidFill>
                  <a:srgbClr val="FFFFFF"/>
                </a:solidFill>
                <a:latin typeface="Times Roman"/>
                <a:ea typeface="Times Roman"/>
                <a:cs typeface="Times Roman"/>
                <a:sym typeface="Times Roman"/>
              </a:defRPr>
            </a:pPr>
            <a:r>
              <a:t>Schultz, Mincer, Becker, la scuola di Chicago e </a:t>
            </a:r>
          </a:p>
          <a:p>
            <a:pPr algn="ctr" defTabSz="457200">
              <a:lnSpc>
                <a:spcPct val="100000"/>
              </a:lnSpc>
              <a:spcBef>
                <a:spcPts val="0"/>
              </a:spcBef>
              <a:defRPr sz="7600" cap="none">
                <a:solidFill>
                  <a:srgbClr val="FFFFFF"/>
                </a:solidFill>
                <a:latin typeface="Times Roman"/>
                <a:ea typeface="Times Roman"/>
                <a:cs typeface="Times Roman"/>
                <a:sym typeface="Times Roman"/>
              </a:defRPr>
            </a:pPr>
            <a:r>
              <a:t>la teoria del Capitale Umano</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L’analisi foucaltiana del…"/>
          <p:cNvSpPr txBox="1">
            <a:spLocks noGrp="1"/>
          </p:cNvSpPr>
          <p:nvPr>
            <p:ph type="ctrTitle"/>
          </p:nvPr>
        </p:nvSpPr>
        <p:spPr>
          <a:xfrm>
            <a:off x="762000" y="9708053"/>
            <a:ext cx="22860000" cy="3144347"/>
          </a:xfrm>
          <a:prstGeom prst="rect">
            <a:avLst/>
          </a:prstGeom>
        </p:spPr>
        <p:txBody>
          <a:bodyPr/>
          <a:lstStyle/>
          <a:p>
            <a:pPr algn="ctr" defTabSz="330200">
              <a:defRPr sz="11800"/>
            </a:pPr>
            <a:r>
              <a:rPr err="1"/>
              <a:t>L’analisi</a:t>
            </a:r>
            <a:r>
              <a:t> </a:t>
            </a:r>
            <a:r>
              <a:rPr err="1"/>
              <a:t>foucaltiana</a:t>
            </a:r>
            <a:r>
              <a:t> del </a:t>
            </a:r>
          </a:p>
          <a:p>
            <a:pPr algn="ctr" defTabSz="330200">
              <a:defRPr sz="11800"/>
            </a:pPr>
            <a:r>
              <a:rPr err="1"/>
              <a:t>capitale</a:t>
            </a:r>
            <a:r>
              <a:t> </a:t>
            </a:r>
            <a:r>
              <a:rPr err="1"/>
              <a:t>umano</a:t>
            </a:r>
            <a:r>
              <a:t> - 1° </a:t>
            </a:r>
            <a:r>
              <a:rPr lang="it-IT"/>
              <a:t>PASSAGGIO</a:t>
            </a:r>
            <a:endParaRPr/>
          </a:p>
        </p:txBody>
      </p:sp>
      <p:sp>
        <p:nvSpPr>
          <p:cNvPr id="204" name="Il primo step di Foucault (2005) riguarda la ricomprensione neoliberale del lavoro entro una nuova visione dell’oggetto dell’analisi economica.…"/>
          <p:cNvSpPr txBox="1">
            <a:spLocks noGrp="1"/>
          </p:cNvSpPr>
          <p:nvPr>
            <p:ph type="subTitle" idx="1"/>
          </p:nvPr>
        </p:nvSpPr>
        <p:spPr>
          <a:xfrm>
            <a:off x="762000" y="0"/>
            <a:ext cx="22860000" cy="8001000"/>
          </a:xfrm>
          <a:prstGeom prst="rect">
            <a:avLst/>
          </a:prstGeom>
        </p:spPr>
        <p:txBody>
          <a:bodyPr>
            <a:normAutofit/>
          </a:bodyPr>
          <a:lstStyle/>
          <a:p>
            <a:pPr algn="just" defTabSz="431596">
              <a:lnSpc>
                <a:spcPct val="100000"/>
              </a:lnSpc>
              <a:spcBef>
                <a:spcPts val="0"/>
              </a:spcBef>
              <a:defRPr sz="5087" cap="none">
                <a:solidFill>
                  <a:schemeClr val="accent3"/>
                </a:solidFill>
                <a:latin typeface="Helvetica"/>
                <a:ea typeface="Helvetica"/>
                <a:cs typeface="Helvetica"/>
                <a:sym typeface="Helvetica"/>
              </a:defRPr>
            </a:pPr>
            <a:r>
              <a:t> </a:t>
            </a:r>
          </a:p>
          <a:p>
            <a:pPr algn="just" defTabSz="431596">
              <a:lnSpc>
                <a:spcPct val="100000"/>
              </a:lnSpc>
              <a:spcBef>
                <a:spcPts val="0"/>
              </a:spcBef>
              <a:defRPr sz="5087" cap="none">
                <a:solidFill>
                  <a:schemeClr val="accent3"/>
                </a:solidFill>
                <a:latin typeface="Helvetica"/>
                <a:ea typeface="Helvetica"/>
                <a:cs typeface="Helvetica"/>
                <a:sym typeface="Helvetica"/>
              </a:defRPr>
            </a:pPr>
            <a:r>
              <a:rPr lang="it-IT" sz="5600"/>
              <a:t>D</a:t>
            </a:r>
            <a:r>
              <a:rPr sz="5600" err="1"/>
              <a:t>iversamente</a:t>
            </a:r>
            <a:r>
              <a:rPr sz="5600"/>
              <a:t> </a:t>
            </a:r>
            <a:r>
              <a:rPr sz="5600" err="1"/>
              <a:t>dalla</a:t>
            </a:r>
            <a:r>
              <a:rPr sz="5600"/>
              <a:t> </a:t>
            </a:r>
            <a:r>
              <a:rPr sz="5600" err="1"/>
              <a:t>teoria</a:t>
            </a:r>
            <a:r>
              <a:rPr sz="5600"/>
              <a:t> </a:t>
            </a:r>
            <a:r>
              <a:rPr sz="5600" err="1"/>
              <a:t>economica</a:t>
            </a:r>
            <a:r>
              <a:rPr sz="5600"/>
              <a:t> </a:t>
            </a:r>
            <a:r>
              <a:rPr sz="5600" err="1"/>
              <a:t>classica</a:t>
            </a:r>
            <a:r>
              <a:rPr sz="5600"/>
              <a:t>, </a:t>
            </a:r>
            <a:r>
              <a:rPr lang="it-IT" sz="5600"/>
              <a:t>l’analisi economica neo-liberale </a:t>
            </a:r>
            <a:r>
              <a:rPr sz="5600"/>
              <a:t>non </a:t>
            </a:r>
            <a:r>
              <a:rPr sz="5600" err="1"/>
              <a:t>si</a:t>
            </a:r>
            <a:r>
              <a:rPr sz="5600"/>
              <a:t> </a:t>
            </a:r>
            <a:r>
              <a:rPr sz="5600" err="1"/>
              <a:t>interessa</a:t>
            </a:r>
            <a:r>
              <a:rPr sz="5600"/>
              <a:t> </a:t>
            </a:r>
            <a:r>
              <a:rPr sz="5600" err="1"/>
              <a:t>ai</a:t>
            </a:r>
            <a:r>
              <a:rPr sz="5600"/>
              <a:t> </a:t>
            </a:r>
            <a:r>
              <a:rPr lang="it-IT" sz="5600"/>
              <a:t>rapporti </a:t>
            </a:r>
            <a:r>
              <a:rPr sz="5600" err="1"/>
              <a:t>tra</a:t>
            </a:r>
            <a:r>
              <a:rPr sz="5600"/>
              <a:t> </a:t>
            </a:r>
            <a:r>
              <a:rPr sz="5600" err="1"/>
              <a:t>capitale</a:t>
            </a:r>
            <a:r>
              <a:rPr sz="5600"/>
              <a:t>, </a:t>
            </a:r>
            <a:r>
              <a:rPr sz="5600" err="1"/>
              <a:t>investimento</a:t>
            </a:r>
            <a:r>
              <a:rPr sz="5600"/>
              <a:t> e </a:t>
            </a:r>
            <a:r>
              <a:rPr sz="5600" err="1"/>
              <a:t>produzione</a:t>
            </a:r>
            <a:r>
              <a:rPr sz="5600"/>
              <a:t>, ma all’«</a:t>
            </a:r>
            <a:r>
              <a:rPr sz="5600" err="1"/>
              <a:t>attività</a:t>
            </a:r>
            <a:r>
              <a:rPr sz="5600"/>
              <a:t> </a:t>
            </a:r>
            <a:r>
              <a:rPr sz="5600" err="1"/>
              <a:t>degli</a:t>
            </a:r>
            <a:r>
              <a:rPr sz="5600"/>
              <a:t> </a:t>
            </a:r>
            <a:r>
              <a:rPr sz="5600" err="1"/>
              <a:t>individui</a:t>
            </a:r>
            <a:r>
              <a:rPr sz="5600"/>
              <a:t>», </a:t>
            </a:r>
            <a:r>
              <a:rPr sz="5600" err="1"/>
              <a:t>alla</a:t>
            </a:r>
            <a:r>
              <a:rPr sz="5600"/>
              <a:t> </a:t>
            </a:r>
            <a:r>
              <a:rPr sz="5600" err="1"/>
              <a:t>sua</a:t>
            </a:r>
            <a:r>
              <a:rPr sz="5600"/>
              <a:t> «</a:t>
            </a:r>
            <a:r>
              <a:rPr sz="5600" err="1"/>
              <a:t>razionalità</a:t>
            </a:r>
            <a:r>
              <a:rPr sz="5600"/>
              <a:t> </a:t>
            </a:r>
            <a:r>
              <a:rPr sz="5600" err="1"/>
              <a:t>interna</a:t>
            </a:r>
            <a:r>
              <a:rPr sz="5600"/>
              <a:t>» e </a:t>
            </a:r>
            <a:r>
              <a:rPr sz="5600" err="1"/>
              <a:t>alla</a:t>
            </a:r>
            <a:r>
              <a:rPr sz="5600"/>
              <a:t> </a:t>
            </a:r>
            <a:r>
              <a:rPr sz="5600" err="1"/>
              <a:t>sua</a:t>
            </a:r>
            <a:r>
              <a:rPr sz="5600"/>
              <a:t> «</a:t>
            </a:r>
            <a:r>
              <a:rPr sz="5600" err="1"/>
              <a:t>programmazione</a:t>
            </a:r>
            <a:r>
              <a:rPr sz="5600"/>
              <a:t> </a:t>
            </a:r>
            <a:r>
              <a:rPr sz="5600" err="1"/>
              <a:t>strategica</a:t>
            </a:r>
            <a:r>
              <a:rPr sz="5600"/>
              <a:t>»: in </a:t>
            </a:r>
            <a:r>
              <a:rPr sz="5600" err="1"/>
              <a:t>che</a:t>
            </a:r>
            <a:r>
              <a:rPr sz="5600"/>
              <a:t> </a:t>
            </a:r>
            <a:r>
              <a:rPr sz="5600" err="1"/>
              <a:t>modo</a:t>
            </a:r>
            <a:r>
              <a:rPr sz="5600"/>
              <a:t> </a:t>
            </a:r>
            <a:r>
              <a:rPr sz="5600" err="1"/>
              <a:t>il</a:t>
            </a:r>
            <a:r>
              <a:rPr sz="5600"/>
              <a:t> </a:t>
            </a:r>
            <a:r>
              <a:rPr sz="5600" err="1"/>
              <a:t>lavoratore</a:t>
            </a:r>
            <a:r>
              <a:rPr sz="5600"/>
              <a:t> </a:t>
            </a:r>
            <a:r>
              <a:rPr sz="5600" err="1"/>
              <a:t>usa</a:t>
            </a:r>
            <a:r>
              <a:rPr sz="5600"/>
              <a:t> le </a:t>
            </a:r>
            <a:r>
              <a:rPr sz="5600" err="1"/>
              <a:t>risorse</a:t>
            </a:r>
            <a:r>
              <a:rPr sz="5600"/>
              <a:t> di cui dispone?</a:t>
            </a:r>
          </a:p>
          <a:p>
            <a:pPr algn="just" defTabSz="431596">
              <a:lnSpc>
                <a:spcPct val="100000"/>
              </a:lnSpc>
              <a:spcBef>
                <a:spcPts val="0"/>
              </a:spcBef>
              <a:defRPr sz="5087" cap="none">
                <a:solidFill>
                  <a:schemeClr val="accent3"/>
                </a:solidFill>
                <a:latin typeface="Helvetica"/>
                <a:ea typeface="Helvetica"/>
                <a:cs typeface="Helvetica"/>
                <a:sym typeface="Helvetica"/>
              </a:defRPr>
            </a:pPr>
            <a:r>
              <a:rPr sz="5600"/>
              <a:t>Il </a:t>
            </a:r>
            <a:r>
              <a:rPr sz="5600" err="1"/>
              <a:t>lavoro</a:t>
            </a:r>
            <a:r>
              <a:rPr sz="5600"/>
              <a:t>, </a:t>
            </a:r>
            <a:r>
              <a:rPr sz="5600" err="1"/>
              <a:t>quindi</a:t>
            </a:r>
            <a:r>
              <a:rPr sz="5600"/>
              <a:t>, </a:t>
            </a:r>
            <a:r>
              <a:rPr sz="5600" err="1"/>
              <a:t>deve</a:t>
            </a:r>
            <a:r>
              <a:rPr sz="5600"/>
              <a:t> </a:t>
            </a:r>
            <a:r>
              <a:rPr sz="5600" err="1"/>
              <a:t>essere</a:t>
            </a:r>
            <a:r>
              <a:rPr sz="5600"/>
              <a:t> </a:t>
            </a:r>
            <a:r>
              <a:rPr sz="5600" err="1"/>
              <a:t>pensato</a:t>
            </a:r>
            <a:r>
              <a:rPr sz="5600"/>
              <a:t> e </a:t>
            </a:r>
            <a:r>
              <a:rPr sz="5600" err="1"/>
              <a:t>studiato</a:t>
            </a:r>
            <a:r>
              <a:rPr sz="5600"/>
              <a:t> come «</a:t>
            </a:r>
            <a:r>
              <a:rPr sz="5600" err="1"/>
              <a:t>comportamento</a:t>
            </a:r>
            <a:r>
              <a:rPr sz="5600"/>
              <a:t> </a:t>
            </a:r>
            <a:r>
              <a:rPr sz="5600" err="1"/>
              <a:t>economico</a:t>
            </a:r>
            <a:r>
              <a:rPr sz="5600"/>
              <a:t>, e come </a:t>
            </a:r>
            <a:r>
              <a:rPr sz="5600" err="1"/>
              <a:t>comportamento</a:t>
            </a:r>
            <a:r>
              <a:rPr sz="5600"/>
              <a:t> </a:t>
            </a:r>
            <a:r>
              <a:rPr sz="5600" err="1"/>
              <a:t>pratico</a:t>
            </a:r>
            <a:r>
              <a:rPr sz="5600"/>
              <a:t>, </a:t>
            </a:r>
            <a:r>
              <a:rPr sz="5600" err="1"/>
              <a:t>messo</a:t>
            </a:r>
            <a:r>
              <a:rPr sz="5600"/>
              <a:t> in </a:t>
            </a:r>
            <a:r>
              <a:rPr sz="5600" err="1"/>
              <a:t>atto</a:t>
            </a:r>
            <a:r>
              <a:rPr sz="5600"/>
              <a:t>, </a:t>
            </a:r>
            <a:r>
              <a:rPr sz="5600" err="1"/>
              <a:t>razionalizzato</a:t>
            </a:r>
            <a:r>
              <a:rPr sz="5600"/>
              <a:t>, </a:t>
            </a:r>
            <a:r>
              <a:rPr sz="5600" err="1"/>
              <a:t>calcolato</a:t>
            </a:r>
            <a:r>
              <a:rPr sz="5600"/>
              <a:t>, </a:t>
            </a:r>
            <a:r>
              <a:rPr sz="5600" err="1"/>
              <a:t>dallo</a:t>
            </a:r>
            <a:r>
              <a:rPr sz="5600"/>
              <a:t> </a:t>
            </a:r>
            <a:r>
              <a:rPr sz="5600" err="1"/>
              <a:t>stesso</a:t>
            </a:r>
            <a:r>
              <a:rPr sz="5600"/>
              <a:t> </a:t>
            </a:r>
            <a:r>
              <a:rPr sz="5600" err="1"/>
              <a:t>individuo</a:t>
            </a:r>
            <a:r>
              <a:rPr sz="5600"/>
              <a:t> </a:t>
            </a:r>
            <a:r>
              <a:rPr sz="5600" err="1"/>
              <a:t>che</a:t>
            </a:r>
            <a:r>
              <a:rPr sz="5600"/>
              <a:t> </a:t>
            </a:r>
            <a:r>
              <a:rPr sz="5600" err="1"/>
              <a:t>lavora</a:t>
            </a:r>
            <a:r>
              <a:rPr sz="5600"/>
              <a:t>».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L’analisi foucaltiana del…"/>
          <p:cNvSpPr txBox="1">
            <a:spLocks noGrp="1"/>
          </p:cNvSpPr>
          <p:nvPr>
            <p:ph type="ctrTitle"/>
          </p:nvPr>
        </p:nvSpPr>
        <p:spPr>
          <a:xfrm>
            <a:off x="762000" y="9552767"/>
            <a:ext cx="22860000" cy="3299634"/>
          </a:xfrm>
          <a:prstGeom prst="rect">
            <a:avLst/>
          </a:prstGeom>
        </p:spPr>
        <p:txBody>
          <a:bodyPr/>
          <a:lstStyle/>
          <a:p>
            <a:pPr algn="ctr" defTabSz="346709">
              <a:defRPr sz="12389"/>
            </a:pPr>
            <a:r>
              <a:rPr err="1"/>
              <a:t>L’analisi</a:t>
            </a:r>
            <a:r>
              <a:t> </a:t>
            </a:r>
            <a:r>
              <a:rPr err="1"/>
              <a:t>foucaltiana</a:t>
            </a:r>
            <a:r>
              <a:t> del </a:t>
            </a:r>
          </a:p>
          <a:p>
            <a:pPr algn="ctr" defTabSz="346709">
              <a:defRPr sz="12389"/>
            </a:pPr>
            <a:r>
              <a:rPr err="1"/>
              <a:t>capitale</a:t>
            </a:r>
            <a:r>
              <a:t> </a:t>
            </a:r>
            <a:r>
              <a:rPr err="1"/>
              <a:t>umano</a:t>
            </a:r>
            <a:r>
              <a:t> - 2° </a:t>
            </a:r>
            <a:r>
              <a:rPr lang="it-IT"/>
              <a:t>passaggio</a:t>
            </a:r>
            <a:endParaRPr/>
          </a:p>
        </p:txBody>
      </p:sp>
      <p:sp>
        <p:nvSpPr>
          <p:cNvPr id="207" name="Il secondo step riguarda l’approfondimento di tale comportamento: per i neoliberali, indagare l’“attività” lavorativa necessita di porsi nell’ottica del lavoratore, interrogando il significato che assume il lavoro, domandandosi «a quale sistema di scelte"/>
          <p:cNvSpPr txBox="1">
            <a:spLocks noGrp="1"/>
          </p:cNvSpPr>
          <p:nvPr>
            <p:ph type="subTitle" idx="1"/>
          </p:nvPr>
        </p:nvSpPr>
        <p:spPr>
          <a:xfrm>
            <a:off x="762000" y="634422"/>
            <a:ext cx="22860000" cy="7899978"/>
          </a:xfrm>
          <a:prstGeom prst="rect">
            <a:avLst/>
          </a:prstGeom>
        </p:spPr>
        <p:txBody>
          <a:bodyPr/>
          <a:lstStyle>
            <a:lvl1pPr algn="just" defTabSz="449580">
              <a:lnSpc>
                <a:spcPct val="100000"/>
              </a:lnSpc>
              <a:spcBef>
                <a:spcPts val="0"/>
              </a:spcBef>
              <a:defRPr sz="5600" cap="none">
                <a:solidFill>
                  <a:schemeClr val="accent3"/>
                </a:solidFill>
                <a:latin typeface="Helvetica"/>
                <a:ea typeface="Helvetica"/>
                <a:cs typeface="Helvetica"/>
                <a:sym typeface="Helvetica"/>
              </a:defRPr>
            </a:lvl1pPr>
          </a:lstStyle>
          <a:p>
            <a:r>
              <a:t>Il secondo </a:t>
            </a:r>
            <a:r>
              <a:rPr lang="it-IT"/>
              <a:t>passaggio</a:t>
            </a:r>
            <a:r>
              <a:t> </a:t>
            </a:r>
            <a:r>
              <a:rPr err="1"/>
              <a:t>riguarda</a:t>
            </a:r>
            <a:r>
              <a:t> </a:t>
            </a:r>
            <a:r>
              <a:rPr err="1"/>
              <a:t>l’approfondimento</a:t>
            </a:r>
            <a:r>
              <a:t> di tale </a:t>
            </a:r>
            <a:r>
              <a:rPr err="1"/>
              <a:t>comportamento</a:t>
            </a:r>
            <a:r>
              <a:t>: per </a:t>
            </a:r>
            <a:r>
              <a:rPr err="1"/>
              <a:t>i</a:t>
            </a:r>
            <a:r>
              <a:t> </a:t>
            </a:r>
            <a:r>
              <a:rPr err="1"/>
              <a:t>neoliberali</a:t>
            </a:r>
            <a:r>
              <a:t>, </a:t>
            </a:r>
            <a:r>
              <a:rPr err="1"/>
              <a:t>indagare</a:t>
            </a:r>
            <a:r>
              <a:t> l’“</a:t>
            </a:r>
            <a:r>
              <a:rPr err="1"/>
              <a:t>attività</a:t>
            </a:r>
            <a:r>
              <a:t>” </a:t>
            </a:r>
            <a:r>
              <a:rPr err="1"/>
              <a:t>lavorativa</a:t>
            </a:r>
            <a:r>
              <a:t> </a:t>
            </a:r>
            <a:r>
              <a:rPr err="1"/>
              <a:t>necessita</a:t>
            </a:r>
            <a:r>
              <a:t> di </a:t>
            </a:r>
            <a:r>
              <a:rPr err="1"/>
              <a:t>porsi</a:t>
            </a:r>
            <a:r>
              <a:t> </a:t>
            </a:r>
            <a:r>
              <a:rPr err="1"/>
              <a:t>nell’ottica</a:t>
            </a:r>
            <a:r>
              <a:t> del </a:t>
            </a:r>
            <a:r>
              <a:rPr err="1"/>
              <a:t>lavoratore</a:t>
            </a:r>
            <a:r>
              <a:t>, </a:t>
            </a:r>
            <a:r>
              <a:rPr err="1"/>
              <a:t>interrogando</a:t>
            </a:r>
            <a:r>
              <a:t> </a:t>
            </a:r>
            <a:r>
              <a:rPr err="1"/>
              <a:t>il</a:t>
            </a:r>
            <a:r>
              <a:t> </a:t>
            </a:r>
            <a:r>
              <a:rPr err="1"/>
              <a:t>significato</a:t>
            </a:r>
            <a:r>
              <a:t> </a:t>
            </a:r>
            <a:r>
              <a:rPr err="1"/>
              <a:t>che</a:t>
            </a:r>
            <a:r>
              <a:t> assume </a:t>
            </a:r>
            <a:r>
              <a:rPr err="1"/>
              <a:t>il</a:t>
            </a:r>
            <a:r>
              <a:t> </a:t>
            </a:r>
            <a:r>
              <a:rPr err="1"/>
              <a:t>lavoro</a:t>
            </a:r>
            <a:r>
              <a:t>, </a:t>
            </a:r>
            <a:r>
              <a:rPr err="1"/>
              <a:t>domandandosi</a:t>
            </a:r>
            <a:r>
              <a:t> «a quale </a:t>
            </a:r>
            <a:r>
              <a:rPr err="1"/>
              <a:t>sistema</a:t>
            </a:r>
            <a:r>
              <a:t> di </a:t>
            </a:r>
            <a:r>
              <a:rPr err="1"/>
              <a:t>scelte</a:t>
            </a:r>
            <a:r>
              <a:t> e </a:t>
            </a:r>
            <a:r>
              <a:rPr err="1"/>
              <a:t>razionalità</a:t>
            </a:r>
            <a:r>
              <a:t> </a:t>
            </a:r>
            <a:r>
              <a:rPr err="1"/>
              <a:t>obbedisce</a:t>
            </a:r>
            <a:r>
              <a:t> </a:t>
            </a:r>
            <a:r>
              <a:rPr err="1"/>
              <a:t>questa</a:t>
            </a:r>
            <a:r>
              <a:t> </a:t>
            </a:r>
            <a:r>
              <a:rPr err="1"/>
              <a:t>attività</a:t>
            </a:r>
            <a:r>
              <a:t>» e, </a:t>
            </a:r>
            <a:r>
              <a:rPr err="1"/>
              <a:t>così</a:t>
            </a:r>
            <a:r>
              <a:t>, </a:t>
            </a:r>
            <a:r>
              <a:rPr err="1"/>
              <a:t>giungendo</a:t>
            </a:r>
            <a:r>
              <a:t> a </a:t>
            </a:r>
            <a:r>
              <a:rPr err="1"/>
              <a:t>capire</a:t>
            </a:r>
            <a:r>
              <a:t> «in </a:t>
            </a:r>
            <a:r>
              <a:rPr err="1"/>
              <a:t>che</a:t>
            </a:r>
            <a:r>
              <a:t> </a:t>
            </a:r>
            <a:r>
              <a:rPr err="1"/>
              <a:t>cosa</a:t>
            </a:r>
            <a:r>
              <a:t> e come le </a:t>
            </a:r>
            <a:r>
              <a:rPr err="1"/>
              <a:t>differenze</a:t>
            </a:r>
            <a:r>
              <a:t> qualitative del </a:t>
            </a:r>
            <a:r>
              <a:rPr err="1"/>
              <a:t>lavoro</a:t>
            </a:r>
            <a:r>
              <a:t> </a:t>
            </a:r>
            <a:r>
              <a:rPr err="1"/>
              <a:t>possono</a:t>
            </a:r>
            <a:r>
              <a:t> </a:t>
            </a:r>
            <a:r>
              <a:rPr err="1"/>
              <a:t>avere</a:t>
            </a:r>
            <a:r>
              <a:t> un </a:t>
            </a:r>
            <a:r>
              <a:rPr err="1"/>
              <a:t>effetto</a:t>
            </a:r>
            <a:r>
              <a:t> di </a:t>
            </a:r>
            <a:r>
              <a:rPr err="1"/>
              <a:t>tipo</a:t>
            </a:r>
            <a:r>
              <a:t> </a:t>
            </a:r>
            <a:r>
              <a:rPr err="1"/>
              <a:t>economico</a:t>
            </a:r>
            <a:r>
              <a:t>». In </a:t>
            </a:r>
            <a:r>
              <a:rPr err="1"/>
              <a:t>definitiva</a:t>
            </a:r>
            <a:r>
              <a:t>, </a:t>
            </a:r>
            <a:r>
              <a:rPr err="1"/>
              <a:t>il</a:t>
            </a:r>
            <a:r>
              <a:t> </a:t>
            </a:r>
            <a:r>
              <a:rPr err="1"/>
              <a:t>lavoratore</a:t>
            </a:r>
            <a:r>
              <a:t>, da «</a:t>
            </a:r>
            <a:r>
              <a:rPr err="1"/>
              <a:t>oggetto</a:t>
            </a:r>
            <a:r>
              <a:t> di </a:t>
            </a:r>
            <a:r>
              <a:rPr err="1"/>
              <a:t>una</a:t>
            </a:r>
            <a:r>
              <a:t> </a:t>
            </a:r>
            <a:r>
              <a:rPr err="1"/>
              <a:t>domanda</a:t>
            </a:r>
            <a:r>
              <a:t> e di </a:t>
            </a:r>
            <a:r>
              <a:rPr err="1"/>
              <a:t>una</a:t>
            </a:r>
            <a:r>
              <a:t> </a:t>
            </a:r>
            <a:r>
              <a:rPr err="1"/>
              <a:t>offerta</a:t>
            </a:r>
            <a:r>
              <a:t> in forma di </a:t>
            </a:r>
            <a:r>
              <a:rPr err="1"/>
              <a:t>forza</a:t>
            </a:r>
            <a:r>
              <a:t> </a:t>
            </a:r>
            <a:r>
              <a:rPr err="1"/>
              <a:t>lavoro</a:t>
            </a:r>
            <a:r>
              <a:t>», </a:t>
            </a:r>
            <a:r>
              <a:rPr err="1"/>
              <a:t>è</a:t>
            </a:r>
            <a:r>
              <a:t> “</a:t>
            </a:r>
            <a:r>
              <a:rPr err="1"/>
              <a:t>osservato</a:t>
            </a:r>
            <a:r>
              <a:t>” in </a:t>
            </a:r>
            <a:r>
              <a:rPr err="1"/>
              <a:t>qualità</a:t>
            </a:r>
            <a:r>
              <a:t> di «</a:t>
            </a:r>
            <a:r>
              <a:rPr err="1"/>
              <a:t>soggetto</a:t>
            </a:r>
            <a:r>
              <a:t> </a:t>
            </a:r>
            <a:r>
              <a:rPr err="1"/>
              <a:t>economico</a:t>
            </a:r>
            <a:r>
              <a:t> </a:t>
            </a:r>
            <a:r>
              <a:rPr err="1"/>
              <a:t>attivo</a:t>
            </a:r>
            <a:r>
              <a: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L’analisi foucaltiana del…"/>
          <p:cNvSpPr txBox="1">
            <a:spLocks noGrp="1"/>
          </p:cNvSpPr>
          <p:nvPr>
            <p:ph type="ctrTitle"/>
          </p:nvPr>
        </p:nvSpPr>
        <p:spPr>
          <a:xfrm>
            <a:off x="762000" y="9650845"/>
            <a:ext cx="22860000" cy="3201555"/>
          </a:xfrm>
          <a:prstGeom prst="rect">
            <a:avLst/>
          </a:prstGeom>
        </p:spPr>
        <p:txBody>
          <a:bodyPr/>
          <a:lstStyle/>
          <a:p>
            <a:pPr algn="ctr" defTabSz="338454">
              <a:defRPr sz="12095"/>
            </a:pPr>
            <a:r>
              <a:rPr err="1"/>
              <a:t>L’analisi</a:t>
            </a:r>
            <a:r>
              <a:t> </a:t>
            </a:r>
            <a:r>
              <a:rPr err="1"/>
              <a:t>foucaltiana</a:t>
            </a:r>
            <a:r>
              <a:t> del </a:t>
            </a:r>
          </a:p>
          <a:p>
            <a:pPr algn="ctr" defTabSz="338454">
              <a:defRPr sz="12095"/>
            </a:pPr>
            <a:r>
              <a:rPr err="1"/>
              <a:t>capitale</a:t>
            </a:r>
            <a:r>
              <a:t> </a:t>
            </a:r>
            <a:r>
              <a:rPr err="1"/>
              <a:t>umano</a:t>
            </a:r>
            <a:r>
              <a:t> - 3° </a:t>
            </a:r>
            <a:r>
              <a:rPr lang="it-IT"/>
              <a:t>passaggio</a:t>
            </a:r>
            <a:endParaRPr/>
          </a:p>
        </p:txBody>
      </p:sp>
      <p:sp>
        <p:nvSpPr>
          <p:cNvPr id="210" name="Il terzo ed ultimo step riguarda proprio questa “soggettivazione” e, nello specifico, la traduzione neoliberale del lavoratore (e del suo lavoro) in capitale. Per i neoliberali l’uomo lavora per il salario e il salario «non è il prezzo di vendita della s"/>
          <p:cNvSpPr txBox="1">
            <a:spLocks noGrp="1"/>
          </p:cNvSpPr>
          <p:nvPr>
            <p:ph type="subTitle" idx="1"/>
          </p:nvPr>
        </p:nvSpPr>
        <p:spPr>
          <a:xfrm>
            <a:off x="762000" y="718300"/>
            <a:ext cx="22860000" cy="7688942"/>
          </a:xfrm>
          <a:prstGeom prst="rect">
            <a:avLst/>
          </a:prstGeom>
        </p:spPr>
        <p:txBody>
          <a:bodyPr>
            <a:normAutofit lnSpcReduction="10000"/>
          </a:bodyPr>
          <a:lstStyle>
            <a:lvl1pPr algn="just" defTabSz="422605">
              <a:lnSpc>
                <a:spcPct val="100000"/>
              </a:lnSpc>
              <a:spcBef>
                <a:spcPts val="0"/>
              </a:spcBef>
              <a:defRPr sz="4982" cap="none">
                <a:solidFill>
                  <a:schemeClr val="accent3"/>
                </a:solidFill>
                <a:latin typeface="Helvetica"/>
                <a:ea typeface="Helvetica"/>
                <a:cs typeface="Helvetica"/>
                <a:sym typeface="Helvetica"/>
              </a:defRPr>
            </a:lvl1pPr>
          </a:lstStyle>
          <a:p>
            <a:r>
              <a:t>Il </a:t>
            </a:r>
            <a:r>
              <a:rPr err="1"/>
              <a:t>terzo</a:t>
            </a:r>
            <a:r>
              <a:t> </a:t>
            </a:r>
            <a:r>
              <a:rPr lang="it-IT"/>
              <a:t>passaggio</a:t>
            </a:r>
            <a:r>
              <a:t> </a:t>
            </a:r>
            <a:r>
              <a:rPr err="1"/>
              <a:t>riguarda</a:t>
            </a:r>
            <a:r>
              <a:t> </a:t>
            </a:r>
            <a:r>
              <a:rPr err="1"/>
              <a:t>proprio</a:t>
            </a:r>
            <a:r>
              <a:t> </a:t>
            </a:r>
            <a:r>
              <a:rPr err="1"/>
              <a:t>questa</a:t>
            </a:r>
            <a:r>
              <a:t> “</a:t>
            </a:r>
            <a:r>
              <a:rPr err="1"/>
              <a:t>soggettivazione</a:t>
            </a:r>
            <a:r>
              <a:t>” e, </a:t>
            </a:r>
            <a:r>
              <a:rPr err="1"/>
              <a:t>nello</a:t>
            </a:r>
            <a:r>
              <a:t> </a:t>
            </a:r>
            <a:r>
              <a:rPr err="1"/>
              <a:t>specifico</a:t>
            </a:r>
            <a:r>
              <a:t>, la </a:t>
            </a:r>
            <a:r>
              <a:rPr err="1"/>
              <a:t>traduzione</a:t>
            </a:r>
            <a:r>
              <a:t> </a:t>
            </a:r>
            <a:r>
              <a:rPr err="1"/>
              <a:t>neoliberale</a:t>
            </a:r>
            <a:r>
              <a:t> del </a:t>
            </a:r>
            <a:r>
              <a:rPr err="1"/>
              <a:t>lavoratore</a:t>
            </a:r>
            <a:r>
              <a:t> (e del </a:t>
            </a:r>
            <a:r>
              <a:rPr err="1"/>
              <a:t>suo</a:t>
            </a:r>
            <a:r>
              <a:t> </a:t>
            </a:r>
            <a:r>
              <a:rPr err="1"/>
              <a:t>lavoro</a:t>
            </a:r>
            <a:r>
              <a:t>) in </a:t>
            </a:r>
            <a:r>
              <a:rPr err="1"/>
              <a:t>capitale</a:t>
            </a:r>
            <a:r>
              <a:t>. Per </a:t>
            </a:r>
            <a:r>
              <a:rPr err="1"/>
              <a:t>i</a:t>
            </a:r>
            <a:r>
              <a:t> </a:t>
            </a:r>
            <a:r>
              <a:rPr err="1"/>
              <a:t>neoliberali</a:t>
            </a:r>
            <a:r>
              <a:t> </a:t>
            </a:r>
            <a:r>
              <a:rPr err="1"/>
              <a:t>l’uomo</a:t>
            </a:r>
            <a:r>
              <a:t> </a:t>
            </a:r>
            <a:r>
              <a:rPr err="1"/>
              <a:t>lavora</a:t>
            </a:r>
            <a:r>
              <a:t> per </a:t>
            </a:r>
            <a:r>
              <a:rPr err="1"/>
              <a:t>il</a:t>
            </a:r>
            <a:r>
              <a:t> </a:t>
            </a:r>
            <a:r>
              <a:rPr err="1"/>
              <a:t>salario</a:t>
            </a:r>
            <a:r>
              <a:t> e </a:t>
            </a:r>
            <a:r>
              <a:rPr err="1"/>
              <a:t>il</a:t>
            </a:r>
            <a:r>
              <a:t> </a:t>
            </a:r>
            <a:r>
              <a:rPr err="1"/>
              <a:t>salario</a:t>
            </a:r>
            <a:r>
              <a:t> «non </a:t>
            </a:r>
            <a:r>
              <a:rPr err="1"/>
              <a:t>è</a:t>
            </a:r>
            <a:r>
              <a:t> </a:t>
            </a:r>
            <a:r>
              <a:rPr err="1"/>
              <a:t>il</a:t>
            </a:r>
            <a:r>
              <a:t> </a:t>
            </a:r>
            <a:r>
              <a:rPr err="1"/>
              <a:t>prezzo</a:t>
            </a:r>
            <a:r>
              <a:t> di </a:t>
            </a:r>
            <a:r>
              <a:rPr err="1"/>
              <a:t>vendita</a:t>
            </a:r>
            <a:r>
              <a:t> </a:t>
            </a:r>
            <a:r>
              <a:rPr err="1"/>
              <a:t>della</a:t>
            </a:r>
            <a:r>
              <a:t> </a:t>
            </a:r>
            <a:r>
              <a:rPr err="1"/>
              <a:t>sua</a:t>
            </a:r>
            <a:r>
              <a:t> </a:t>
            </a:r>
            <a:r>
              <a:rPr err="1"/>
              <a:t>forza</a:t>
            </a:r>
            <a:r>
              <a:t> </a:t>
            </a:r>
            <a:r>
              <a:rPr err="1"/>
              <a:t>lavoro</a:t>
            </a:r>
            <a:r>
              <a:t>, ma </a:t>
            </a:r>
            <a:r>
              <a:rPr err="1"/>
              <a:t>è</a:t>
            </a:r>
            <a:r>
              <a:t> un </a:t>
            </a:r>
            <a:r>
              <a:rPr err="1"/>
              <a:t>reddito</a:t>
            </a:r>
            <a:r>
              <a:t>»; </a:t>
            </a:r>
            <a:r>
              <a:rPr err="1"/>
              <a:t>il</a:t>
            </a:r>
            <a:r>
              <a:t> </a:t>
            </a:r>
            <a:r>
              <a:rPr err="1"/>
              <a:t>reddito</a:t>
            </a:r>
            <a:r>
              <a:t>, a </a:t>
            </a:r>
            <a:r>
              <a:rPr err="1"/>
              <a:t>sua</a:t>
            </a:r>
            <a:r>
              <a:t> </a:t>
            </a:r>
            <a:r>
              <a:rPr err="1"/>
              <a:t>volta</a:t>
            </a:r>
            <a:r>
              <a:t>, </a:t>
            </a:r>
            <a:r>
              <a:rPr err="1"/>
              <a:t>è</a:t>
            </a:r>
            <a:r>
              <a:t> </a:t>
            </a:r>
            <a:r>
              <a:rPr err="1"/>
              <a:t>il</a:t>
            </a:r>
            <a:r>
              <a:t> «</a:t>
            </a:r>
            <a:r>
              <a:rPr err="1"/>
              <a:t>rendimento</a:t>
            </a:r>
            <a:r>
              <a:t> di un </a:t>
            </a:r>
            <a:r>
              <a:rPr err="1"/>
              <a:t>capitale</a:t>
            </a:r>
            <a:r>
              <a:t>» e </a:t>
            </a:r>
            <a:r>
              <a:rPr err="1"/>
              <a:t>il</a:t>
            </a:r>
            <a:r>
              <a:t> </a:t>
            </a:r>
            <a:r>
              <a:rPr err="1"/>
              <a:t>capitale</a:t>
            </a:r>
            <a:r>
              <a:t> «</a:t>
            </a:r>
            <a:r>
              <a:rPr err="1"/>
              <a:t>consiste</a:t>
            </a:r>
            <a:r>
              <a:t> </a:t>
            </a:r>
            <a:r>
              <a:rPr err="1"/>
              <a:t>nell’insieme</a:t>
            </a:r>
            <a:r>
              <a:t> di </a:t>
            </a:r>
            <a:r>
              <a:rPr err="1"/>
              <a:t>tutti</a:t>
            </a:r>
            <a:r>
              <a:t> </a:t>
            </a:r>
            <a:r>
              <a:rPr err="1"/>
              <a:t>i</a:t>
            </a:r>
            <a:r>
              <a:t> </a:t>
            </a:r>
            <a:r>
              <a:rPr err="1"/>
              <a:t>fattori</a:t>
            </a:r>
            <a:r>
              <a:t> </a:t>
            </a:r>
            <a:r>
              <a:rPr err="1"/>
              <a:t>fisici</a:t>
            </a:r>
            <a:r>
              <a:t> e </a:t>
            </a:r>
            <a:r>
              <a:rPr err="1"/>
              <a:t>psicologici</a:t>
            </a:r>
            <a:r>
              <a:t>, </a:t>
            </a:r>
            <a:r>
              <a:rPr err="1"/>
              <a:t>che</a:t>
            </a:r>
            <a:r>
              <a:t> </a:t>
            </a:r>
            <a:r>
              <a:rPr err="1"/>
              <a:t>rendono</a:t>
            </a:r>
            <a:r>
              <a:t> </a:t>
            </a:r>
            <a:r>
              <a:rPr err="1"/>
              <a:t>qualcuno</a:t>
            </a:r>
            <a:r>
              <a:t> </a:t>
            </a:r>
            <a:r>
              <a:rPr err="1"/>
              <a:t>capace</a:t>
            </a:r>
            <a:r>
              <a:t> di </a:t>
            </a:r>
            <a:r>
              <a:rPr err="1"/>
              <a:t>guadagnare</a:t>
            </a:r>
            <a:r>
              <a:t> un </a:t>
            </a:r>
            <a:r>
              <a:rPr err="1"/>
              <a:t>certo</a:t>
            </a:r>
            <a:r>
              <a:t> </a:t>
            </a:r>
            <a:r>
              <a:rPr err="1"/>
              <a:t>salario</a:t>
            </a:r>
            <a:r>
              <a:t> </a:t>
            </a:r>
            <a:r>
              <a:rPr err="1"/>
              <a:t>piuttosto</a:t>
            </a:r>
            <a:r>
              <a:t> </a:t>
            </a:r>
            <a:r>
              <a:rPr err="1"/>
              <a:t>che</a:t>
            </a:r>
            <a:r>
              <a:t> un </a:t>
            </a:r>
            <a:r>
              <a:rPr err="1"/>
              <a:t>altro</a:t>
            </a:r>
            <a:r>
              <a:t>, di </a:t>
            </a:r>
            <a:r>
              <a:rPr err="1"/>
              <a:t>modo</a:t>
            </a:r>
            <a:r>
              <a:t> </a:t>
            </a:r>
            <a:r>
              <a:rPr err="1"/>
              <a:t>che</a:t>
            </a:r>
            <a:r>
              <a:t>, </a:t>
            </a:r>
            <a:r>
              <a:rPr err="1"/>
              <a:t>visto</a:t>
            </a:r>
            <a:r>
              <a:t> </a:t>
            </a:r>
            <a:r>
              <a:rPr err="1"/>
              <a:t>dalla</a:t>
            </a:r>
            <a:r>
              <a:t> </a:t>
            </a:r>
            <a:r>
              <a:rPr err="1"/>
              <a:t>prospettiva</a:t>
            </a:r>
            <a:r>
              <a:t> del </a:t>
            </a:r>
            <a:r>
              <a:rPr err="1"/>
              <a:t>lavoratore</a:t>
            </a:r>
            <a:r>
              <a:t>, </a:t>
            </a:r>
            <a:r>
              <a:rPr err="1"/>
              <a:t>il</a:t>
            </a:r>
            <a:r>
              <a:t> </a:t>
            </a:r>
            <a:r>
              <a:rPr err="1"/>
              <a:t>lavoro</a:t>
            </a:r>
            <a:r>
              <a:t> non </a:t>
            </a:r>
            <a:r>
              <a:rPr err="1"/>
              <a:t>è</a:t>
            </a:r>
            <a:r>
              <a:t> </a:t>
            </a:r>
            <a:r>
              <a:rPr err="1"/>
              <a:t>una</a:t>
            </a:r>
            <a:r>
              <a:t> </a:t>
            </a:r>
            <a:r>
              <a:rPr err="1"/>
              <a:t>merce</a:t>
            </a:r>
            <a:r>
              <a:t> </a:t>
            </a:r>
            <a:r>
              <a:rPr err="1"/>
              <a:t>ridotta</a:t>
            </a:r>
            <a:r>
              <a:t> per </a:t>
            </a:r>
            <a:r>
              <a:rPr err="1"/>
              <a:t>astrazione</a:t>
            </a:r>
            <a:r>
              <a:t> </a:t>
            </a:r>
            <a:r>
              <a:rPr err="1"/>
              <a:t>alla</a:t>
            </a:r>
            <a:r>
              <a:t> </a:t>
            </a:r>
            <a:r>
              <a:rPr err="1"/>
              <a:t>forza</a:t>
            </a:r>
            <a:r>
              <a:t> </a:t>
            </a:r>
            <a:r>
              <a:rPr err="1"/>
              <a:t>lavoro</a:t>
            </a:r>
            <a:r>
              <a:t> e al tempo </a:t>
            </a:r>
            <a:r>
              <a:rPr err="1"/>
              <a:t>impiegato</a:t>
            </a:r>
            <a:r>
              <a:t> per </a:t>
            </a:r>
            <a:r>
              <a:rPr err="1"/>
              <a:t>utilizzarla</a:t>
            </a:r>
            <a:r>
              <a:t>»; </a:t>
            </a:r>
            <a:r>
              <a:rPr err="1"/>
              <a:t>il</a:t>
            </a:r>
            <a:r>
              <a:t> </a:t>
            </a:r>
            <a:r>
              <a:rPr err="1"/>
              <a:t>capitale</a:t>
            </a:r>
            <a:r>
              <a:t>, </a:t>
            </a:r>
            <a:r>
              <a:rPr err="1"/>
              <a:t>insomma</a:t>
            </a:r>
            <a:r>
              <a:t>, </a:t>
            </a:r>
            <a:r>
              <a:rPr err="1"/>
              <a:t>è</a:t>
            </a:r>
            <a:r>
              <a:t> «</a:t>
            </a:r>
            <a:r>
              <a:rPr err="1"/>
              <a:t>un’attitudine</a:t>
            </a:r>
            <a:r>
              <a:t>, </a:t>
            </a:r>
            <a:r>
              <a:rPr err="1"/>
              <a:t>una</a:t>
            </a:r>
            <a:r>
              <a:t> </a:t>
            </a:r>
            <a:r>
              <a:rPr err="1"/>
              <a:t>competenza</a:t>
            </a:r>
            <a:r>
              <a:t>», </a:t>
            </a:r>
            <a:r>
              <a:rPr err="1"/>
              <a:t>è</a:t>
            </a:r>
            <a:r>
              <a:t> </a:t>
            </a:r>
            <a:r>
              <a:rPr err="1"/>
              <a:t>il</a:t>
            </a:r>
            <a:r>
              <a:t> </a:t>
            </a:r>
            <a:r>
              <a:rPr err="1"/>
              <a:t>lavoratore</a:t>
            </a:r>
            <a:r>
              <a:t> </a:t>
            </a:r>
            <a:r>
              <a:rPr err="1"/>
              <a:t>medesimo</a:t>
            </a:r>
            <a:r>
              <a:t> in </a:t>
            </a:r>
            <a:r>
              <a:rPr err="1"/>
              <a:t>quanto</a:t>
            </a:r>
            <a:r>
              <a:t> «</a:t>
            </a:r>
            <a:r>
              <a:rPr err="1"/>
              <a:t>macchina</a:t>
            </a:r>
            <a:r>
              <a:t>» </a:t>
            </a:r>
            <a:r>
              <a:rPr err="1"/>
              <a:t>che</a:t>
            </a:r>
            <a:r>
              <a:t> produce «</a:t>
            </a:r>
            <a:r>
              <a:rPr err="1"/>
              <a:t>flussi</a:t>
            </a:r>
            <a:r>
              <a:t> di </a:t>
            </a:r>
            <a:r>
              <a:rPr err="1"/>
              <a:t>salari</a:t>
            </a:r>
            <a:r>
              <a: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L’analisi foucaltiana del…"/>
          <p:cNvSpPr txBox="1">
            <a:spLocks noGrp="1"/>
          </p:cNvSpPr>
          <p:nvPr>
            <p:ph type="ctrTitle"/>
          </p:nvPr>
        </p:nvSpPr>
        <p:spPr>
          <a:prstGeom prst="rect">
            <a:avLst/>
          </a:prstGeom>
        </p:spPr>
        <p:txBody>
          <a:bodyPr/>
          <a:lstStyle/>
          <a:p>
            <a:pPr algn="ctr" defTabSz="404495">
              <a:defRPr sz="14455"/>
            </a:pPr>
            <a:r>
              <a:rPr err="1"/>
              <a:t>L’analisi</a:t>
            </a:r>
            <a:r>
              <a:t> </a:t>
            </a:r>
            <a:r>
              <a:rPr err="1"/>
              <a:t>foucaltiana</a:t>
            </a:r>
            <a:r>
              <a:t> del </a:t>
            </a:r>
          </a:p>
          <a:p>
            <a:pPr algn="ctr" defTabSz="404495">
              <a:defRPr sz="14455"/>
            </a:pPr>
            <a:r>
              <a:rPr err="1"/>
              <a:t>capitale</a:t>
            </a:r>
            <a:r>
              <a:t> </a:t>
            </a:r>
            <a:r>
              <a:rPr err="1"/>
              <a:t>umano</a:t>
            </a:r>
            <a:r>
              <a:t> - 4° </a:t>
            </a:r>
            <a:r>
              <a:rPr lang="it-IT"/>
              <a:t>passaggio</a:t>
            </a:r>
            <a:endParaRPr/>
          </a:p>
        </p:txBody>
      </p:sp>
      <p:sp>
        <p:nvSpPr>
          <p:cNvPr id="213" name="Il lavoratore inteso come «capitale-competenza» appare allora come una «sorta di impresa in sé». Di più, la razionalizzazione neoliberale dell’economia e della società concepisce l’economia e la società medesime come costituite da «unità-imprese» in comp"/>
          <p:cNvSpPr txBox="1">
            <a:spLocks noGrp="1"/>
          </p:cNvSpPr>
          <p:nvPr>
            <p:ph type="subTitle" idx="1"/>
          </p:nvPr>
        </p:nvSpPr>
        <p:spPr>
          <a:xfrm>
            <a:off x="762000" y="727361"/>
            <a:ext cx="22860000" cy="7807039"/>
          </a:xfrm>
          <a:prstGeom prst="rect">
            <a:avLst/>
          </a:prstGeom>
        </p:spPr>
        <p:txBody>
          <a:bodyPr>
            <a:normAutofit lnSpcReduction="10000"/>
          </a:bodyPr>
          <a:lstStyle>
            <a:lvl1pPr algn="just" defTabSz="395630">
              <a:lnSpc>
                <a:spcPct val="100000"/>
              </a:lnSpc>
              <a:spcBef>
                <a:spcPts val="0"/>
              </a:spcBef>
              <a:defRPr sz="5632" cap="none">
                <a:solidFill>
                  <a:schemeClr val="accent3"/>
                </a:solidFill>
                <a:latin typeface="Helvetica"/>
                <a:ea typeface="Helvetica"/>
                <a:cs typeface="Helvetica"/>
                <a:sym typeface="Helvetica"/>
              </a:defRPr>
            </a:lvl1pPr>
          </a:lstStyle>
          <a:p>
            <a:r>
              <a:t>Il </a:t>
            </a:r>
            <a:r>
              <a:rPr err="1"/>
              <a:t>lavoratore</a:t>
            </a:r>
            <a:r>
              <a:t> </a:t>
            </a:r>
            <a:r>
              <a:rPr err="1"/>
              <a:t>inteso</a:t>
            </a:r>
            <a:r>
              <a:t> come «</a:t>
            </a:r>
            <a:r>
              <a:rPr err="1"/>
              <a:t>capitale-competenza</a:t>
            </a:r>
            <a:r>
              <a:t>» </a:t>
            </a:r>
            <a:r>
              <a:rPr err="1"/>
              <a:t>appare</a:t>
            </a:r>
            <a:r>
              <a:t> </a:t>
            </a:r>
            <a:r>
              <a:rPr err="1"/>
              <a:t>allora</a:t>
            </a:r>
            <a:r>
              <a:t> come </a:t>
            </a:r>
            <a:r>
              <a:rPr err="1"/>
              <a:t>una</a:t>
            </a:r>
            <a:r>
              <a:t> «</a:t>
            </a:r>
            <a:r>
              <a:rPr err="1"/>
              <a:t>sorta</a:t>
            </a:r>
            <a:r>
              <a:t> di impresa in </a:t>
            </a:r>
            <a:r>
              <a:rPr err="1"/>
              <a:t>sé</a:t>
            </a:r>
            <a:r>
              <a:t>». Di </a:t>
            </a:r>
            <a:r>
              <a:rPr err="1"/>
              <a:t>più</a:t>
            </a:r>
            <a:r>
              <a:t>, la </a:t>
            </a:r>
            <a:r>
              <a:rPr err="1"/>
              <a:t>razionalizzazione</a:t>
            </a:r>
            <a:r>
              <a:t> </a:t>
            </a:r>
            <a:r>
              <a:rPr err="1"/>
              <a:t>neoliberale</a:t>
            </a:r>
            <a:r>
              <a:t> </a:t>
            </a:r>
            <a:r>
              <a:rPr err="1"/>
              <a:t>dell’economia</a:t>
            </a:r>
            <a:r>
              <a:t> e </a:t>
            </a:r>
            <a:r>
              <a:rPr err="1"/>
              <a:t>della</a:t>
            </a:r>
            <a:r>
              <a:t> </a:t>
            </a:r>
            <a:r>
              <a:rPr err="1"/>
              <a:t>società</a:t>
            </a:r>
            <a:r>
              <a:t> </a:t>
            </a:r>
            <a:r>
              <a:rPr err="1"/>
              <a:t>concepisce</a:t>
            </a:r>
            <a:r>
              <a:t> </a:t>
            </a:r>
            <a:r>
              <a:rPr err="1"/>
              <a:t>l’economia</a:t>
            </a:r>
            <a:r>
              <a:t> e la </a:t>
            </a:r>
            <a:r>
              <a:rPr err="1"/>
              <a:t>società</a:t>
            </a:r>
            <a:r>
              <a:t> </a:t>
            </a:r>
            <a:r>
              <a:rPr err="1"/>
              <a:t>medesime</a:t>
            </a:r>
            <a:r>
              <a:t> come </a:t>
            </a:r>
            <a:r>
              <a:rPr err="1"/>
              <a:t>costituite</a:t>
            </a:r>
            <a:r>
              <a:t> da «</a:t>
            </a:r>
            <a:r>
              <a:rPr err="1"/>
              <a:t>unità-imprese</a:t>
            </a:r>
            <a:r>
              <a:t>» in </a:t>
            </a:r>
            <a:r>
              <a:rPr err="1"/>
              <a:t>competizione</a:t>
            </a:r>
            <a:r>
              <a:t> </a:t>
            </a:r>
            <a:r>
              <a:rPr err="1"/>
              <a:t>tra</a:t>
            </a:r>
            <a:r>
              <a:t> </a:t>
            </a:r>
            <a:r>
              <a:rPr err="1"/>
              <a:t>loro</a:t>
            </a:r>
            <a:r>
              <a:t>. Il </a:t>
            </a:r>
            <a:r>
              <a:rPr err="1"/>
              <a:t>neoliberalismo</a:t>
            </a:r>
            <a:r>
              <a:t>, </a:t>
            </a:r>
            <a:r>
              <a:rPr err="1"/>
              <a:t>infatti</a:t>
            </a:r>
            <a:r>
              <a:t> </a:t>
            </a:r>
            <a:r>
              <a:rPr err="1"/>
              <a:t>recupera</a:t>
            </a:r>
            <a:r>
              <a:t> </a:t>
            </a:r>
            <a:r>
              <a:rPr err="1"/>
              <a:t>l’idea</a:t>
            </a:r>
            <a:r>
              <a:t> di homo </a:t>
            </a:r>
            <a:r>
              <a:rPr err="1"/>
              <a:t>oeconomicus</a:t>
            </a:r>
            <a:r>
              <a:t>, ma non </a:t>
            </a:r>
            <a:r>
              <a:rPr err="1"/>
              <a:t>più</a:t>
            </a:r>
            <a:r>
              <a:t> come «partner di </a:t>
            </a:r>
            <a:r>
              <a:rPr err="1"/>
              <a:t>uno</a:t>
            </a:r>
            <a:r>
              <a:t> </a:t>
            </a:r>
            <a:r>
              <a:rPr err="1"/>
              <a:t>scambio</a:t>
            </a:r>
            <a:r>
              <a:t>», </a:t>
            </a:r>
            <a:r>
              <a:rPr err="1"/>
              <a:t>bensì</a:t>
            </a:r>
            <a:r>
              <a:t> come «</a:t>
            </a:r>
            <a:r>
              <a:rPr err="1"/>
              <a:t>imprenditore</a:t>
            </a:r>
            <a:r>
              <a:t>, </a:t>
            </a:r>
            <a:r>
              <a:rPr err="1"/>
              <a:t>imprenditore</a:t>
            </a:r>
            <a:r>
              <a:t> di se </a:t>
            </a:r>
            <a:r>
              <a:rPr err="1"/>
              <a:t>stesso</a:t>
            </a:r>
            <a:r>
              <a:t>, </a:t>
            </a:r>
            <a:r>
              <a:rPr err="1"/>
              <a:t>che</a:t>
            </a:r>
            <a:r>
              <a:t> in </a:t>
            </a:r>
            <a:r>
              <a:rPr err="1"/>
              <a:t>quanto</a:t>
            </a:r>
            <a:r>
              <a:t> tale </a:t>
            </a:r>
            <a:r>
              <a:rPr err="1"/>
              <a:t>è</a:t>
            </a:r>
            <a:r>
              <a:t> </a:t>
            </a:r>
            <a:r>
              <a:rPr err="1"/>
              <a:t>il</a:t>
            </a:r>
            <a:r>
              <a:t> </a:t>
            </a:r>
            <a:r>
              <a:rPr err="1"/>
              <a:t>proprio</a:t>
            </a:r>
            <a:r>
              <a:t> </a:t>
            </a:r>
            <a:r>
              <a:rPr err="1"/>
              <a:t>capitale</a:t>
            </a:r>
            <a:r>
              <a:t>, </a:t>
            </a:r>
            <a:r>
              <a:rPr err="1"/>
              <a:t>il</a:t>
            </a:r>
            <a:r>
              <a:t> </a:t>
            </a:r>
            <a:r>
              <a:rPr err="1"/>
              <a:t>produttore</a:t>
            </a:r>
            <a:r>
              <a:t> di </a:t>
            </a:r>
            <a:r>
              <a:rPr err="1"/>
              <a:t>sé</a:t>
            </a:r>
            <a:r>
              <a:t> e la </a:t>
            </a:r>
            <a:r>
              <a:rPr err="1"/>
              <a:t>fonte</a:t>
            </a:r>
            <a:r>
              <a:t> </a:t>
            </a:r>
            <a:r>
              <a:rPr err="1"/>
              <a:t>dei</a:t>
            </a:r>
            <a:r>
              <a:t> </a:t>
            </a:r>
            <a:r>
              <a:rPr err="1"/>
              <a:t>propri</a:t>
            </a:r>
            <a:r>
              <a:t> </a:t>
            </a:r>
            <a:r>
              <a:rPr err="1"/>
              <a:t>redditi</a:t>
            </a:r>
            <a:r>
              <a:t>» (Foucault, 2005: 178, 183-186).</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Riflessioni sulle “provocazioni” foucaultiane"/>
          <p:cNvSpPr txBox="1">
            <a:spLocks noGrp="1"/>
          </p:cNvSpPr>
          <p:nvPr>
            <p:ph type="ctrTitle"/>
          </p:nvPr>
        </p:nvSpPr>
        <p:spPr>
          <a:xfrm>
            <a:off x="762000" y="11230433"/>
            <a:ext cx="22860000" cy="1621968"/>
          </a:xfrm>
          <a:prstGeom prst="rect">
            <a:avLst/>
          </a:prstGeom>
        </p:spPr>
        <p:txBody>
          <a:bodyPr/>
          <a:lstStyle/>
          <a:p>
            <a:pPr defTabSz="346709">
              <a:defRPr sz="12725"/>
            </a:pPr>
            <a:r>
              <a:rPr sz="11003"/>
              <a:t>Riflessioni sulle “provocazioni” </a:t>
            </a:r>
            <a:r>
              <a:rPr sz="11130"/>
              <a:t>foucaultiane</a:t>
            </a:r>
          </a:p>
        </p:txBody>
      </p:sp>
      <p:sp>
        <p:nvSpPr>
          <p:cNvPr id="216" name="Il lavoratore, divenuto soggetto economico, si trasforma in auto-imprenditore che dispone di un capitale (se stesso, la propria attitudine al lavoro, le proprie capacità e competenze) su cui investire per ottenere una rendita, assumendosi la responsabili"/>
          <p:cNvSpPr txBox="1">
            <a:spLocks noGrp="1"/>
          </p:cNvSpPr>
          <p:nvPr>
            <p:ph type="subTitle" idx="1"/>
          </p:nvPr>
        </p:nvSpPr>
        <p:spPr>
          <a:xfrm>
            <a:off x="762000" y="590932"/>
            <a:ext cx="22860000" cy="7650504"/>
          </a:xfrm>
          <a:prstGeom prst="rect">
            <a:avLst/>
          </a:prstGeom>
        </p:spPr>
        <p:txBody>
          <a:bodyPr/>
          <a:lstStyle>
            <a:lvl1pPr algn="just" defTabSz="440588">
              <a:lnSpc>
                <a:spcPct val="100000"/>
              </a:lnSpc>
              <a:spcBef>
                <a:spcPts val="0"/>
              </a:spcBef>
              <a:defRPr sz="6272" cap="none">
                <a:solidFill>
                  <a:schemeClr val="accent3"/>
                </a:solidFill>
                <a:latin typeface="Helvetica"/>
                <a:ea typeface="Helvetica"/>
                <a:cs typeface="Helvetica"/>
                <a:sym typeface="Helvetica"/>
              </a:defRPr>
            </a:lvl1pPr>
          </a:lstStyle>
          <a:p>
            <a:r>
              <a:t>Il lavoratore, divenuto soggetto economico, si trasforma in auto-imprenditore che dispone di un capitale (se stesso, la propria attitudine al lavoro, le proprie capacità e competenze) su cui investire per ottenere una rendita, assumendosi la responsabilità e il rischio tipicamente imprenditoriali. Il lavoratore ha da mettere a frutto le proprie risorse, ha da auto-investirsi, capitalizzarsi, per garantirsi flussi diversificati di salario.</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Riflessioni sulle “provocazioni” foucaultiane"/>
          <p:cNvSpPr txBox="1">
            <a:spLocks noGrp="1"/>
          </p:cNvSpPr>
          <p:nvPr>
            <p:ph type="ctrTitle"/>
          </p:nvPr>
        </p:nvSpPr>
        <p:spPr>
          <a:xfrm>
            <a:off x="762000" y="10937915"/>
            <a:ext cx="22860000" cy="1914486"/>
          </a:xfrm>
          <a:prstGeom prst="rect">
            <a:avLst/>
          </a:prstGeom>
        </p:spPr>
        <p:txBody>
          <a:bodyPr/>
          <a:lstStyle/>
          <a:p>
            <a:pPr defTabSz="346709">
              <a:defRPr sz="12725"/>
            </a:pPr>
            <a:r>
              <a:rPr sz="11003"/>
              <a:t>Riflessioni sulle “provocazioni” </a:t>
            </a:r>
            <a:r>
              <a:rPr sz="11130"/>
              <a:t>foucaultiane</a:t>
            </a:r>
          </a:p>
        </p:txBody>
      </p:sp>
      <p:sp>
        <p:nvSpPr>
          <p:cNvPr id="219" name="Lavoratore = impresa/capitale-competenza &gt; Risoluzione della dialettica capitale-lavoro &gt; dall’alienazione all’auto-alienazione.…"/>
          <p:cNvSpPr txBox="1">
            <a:spLocks noGrp="1"/>
          </p:cNvSpPr>
          <p:nvPr>
            <p:ph type="subTitle" idx="1"/>
          </p:nvPr>
        </p:nvSpPr>
        <p:spPr>
          <a:xfrm>
            <a:off x="762000" y="359229"/>
            <a:ext cx="22860000" cy="8066315"/>
          </a:xfrm>
          <a:prstGeom prst="rect">
            <a:avLst/>
          </a:prstGeom>
        </p:spPr>
        <p:txBody>
          <a:bodyPr>
            <a:normAutofit lnSpcReduction="10000"/>
          </a:bodyPr>
          <a:lstStyle/>
          <a:p>
            <a:pPr algn="just" defTabSz="179832">
              <a:lnSpc>
                <a:spcPct val="100000"/>
              </a:lnSpc>
              <a:spcBef>
                <a:spcPts val="0"/>
              </a:spcBef>
              <a:defRPr sz="5120" cap="none">
                <a:solidFill>
                  <a:schemeClr val="accent3"/>
                </a:solidFill>
                <a:latin typeface="Helvetica"/>
                <a:ea typeface="Helvetica"/>
                <a:cs typeface="Helvetica"/>
                <a:sym typeface="Helvetica"/>
              </a:defRPr>
            </a:pPr>
            <a:r>
              <a:rPr err="1"/>
              <a:t>Lavoratore</a:t>
            </a:r>
            <a:r>
              <a:t> = impresa/</a:t>
            </a:r>
            <a:r>
              <a:rPr err="1"/>
              <a:t>capitale-competenza</a:t>
            </a:r>
            <a:r>
              <a:t> &gt; </a:t>
            </a:r>
            <a:r>
              <a:rPr err="1"/>
              <a:t>Risoluzione</a:t>
            </a:r>
            <a:r>
              <a:t> </a:t>
            </a:r>
            <a:r>
              <a:rPr err="1"/>
              <a:t>della</a:t>
            </a:r>
            <a:r>
              <a:t> </a:t>
            </a:r>
            <a:r>
              <a:rPr err="1"/>
              <a:t>dialettica</a:t>
            </a:r>
            <a:r>
              <a:t> </a:t>
            </a:r>
            <a:r>
              <a:rPr err="1"/>
              <a:t>capitale-lavoro</a:t>
            </a:r>
            <a:r>
              <a:t> &gt; </a:t>
            </a:r>
            <a:r>
              <a:rPr err="1"/>
              <a:t>dall’alienazione</a:t>
            </a:r>
            <a:r>
              <a:t> </a:t>
            </a:r>
            <a:r>
              <a:rPr err="1"/>
              <a:t>all’auto-alienazione</a:t>
            </a:r>
            <a:r>
              <a:t>.</a:t>
            </a:r>
          </a:p>
          <a:p>
            <a:pPr algn="just" defTabSz="179832">
              <a:lnSpc>
                <a:spcPct val="100000"/>
              </a:lnSpc>
              <a:spcBef>
                <a:spcPts val="0"/>
              </a:spcBef>
              <a:defRPr sz="5120" cap="none">
                <a:solidFill>
                  <a:schemeClr val="accent3"/>
                </a:solidFill>
                <a:latin typeface="Helvetica"/>
                <a:ea typeface="Helvetica"/>
                <a:cs typeface="Helvetica"/>
                <a:sym typeface="Helvetica"/>
              </a:defRPr>
            </a:pPr>
            <a:endParaRPr/>
          </a:p>
          <a:p>
            <a:pPr algn="just" defTabSz="179832">
              <a:lnSpc>
                <a:spcPct val="100000"/>
              </a:lnSpc>
              <a:spcBef>
                <a:spcPts val="0"/>
              </a:spcBef>
              <a:defRPr sz="5120" cap="none">
                <a:solidFill>
                  <a:schemeClr val="accent3"/>
                </a:solidFill>
                <a:latin typeface="Helvetica"/>
                <a:ea typeface="Helvetica"/>
                <a:cs typeface="Helvetica"/>
                <a:sym typeface="Helvetica"/>
              </a:defRPr>
            </a:pPr>
            <a:r>
              <a:t>Auto-</a:t>
            </a:r>
            <a:r>
              <a:rPr err="1"/>
              <a:t>investimento</a:t>
            </a:r>
            <a:r>
              <a:t> </a:t>
            </a:r>
            <a:r>
              <a:rPr err="1"/>
              <a:t>nel</a:t>
            </a:r>
            <a:r>
              <a:t> </a:t>
            </a:r>
            <a:r>
              <a:rPr err="1"/>
              <a:t>lavoro</a:t>
            </a:r>
            <a:r>
              <a:t> </a:t>
            </a:r>
            <a:r>
              <a:rPr err="1"/>
              <a:t>odierno</a:t>
            </a:r>
            <a:r>
              <a:t> &gt; </a:t>
            </a:r>
            <a:r>
              <a:rPr err="1"/>
              <a:t>prodursi</a:t>
            </a:r>
            <a:r>
              <a:t> &gt; </a:t>
            </a:r>
            <a:r>
              <a:rPr err="1"/>
              <a:t>coinvolgimento</a:t>
            </a:r>
            <a:r>
              <a:t> di </a:t>
            </a:r>
            <a:r>
              <a:rPr err="1"/>
              <a:t>tutto</a:t>
            </a:r>
            <a:r>
              <a:t> </a:t>
            </a:r>
            <a:r>
              <a:rPr err="1"/>
              <a:t>il</a:t>
            </a:r>
            <a:r>
              <a:t> </a:t>
            </a:r>
            <a:r>
              <a:rPr err="1"/>
              <a:t>sé</a:t>
            </a:r>
            <a:r>
              <a:t> &gt; </a:t>
            </a:r>
            <a:r>
              <a:rPr err="1"/>
              <a:t>abbattimento</a:t>
            </a:r>
            <a:r>
              <a:t> </a:t>
            </a:r>
            <a:r>
              <a:rPr err="1"/>
              <a:t>della</a:t>
            </a:r>
            <a:r>
              <a:t> </a:t>
            </a:r>
            <a:r>
              <a:rPr err="1"/>
              <a:t>barriera</a:t>
            </a:r>
            <a:r>
              <a:t> </a:t>
            </a:r>
            <a:r>
              <a:rPr err="1"/>
              <a:t>tra</a:t>
            </a:r>
            <a:r>
              <a:t> </a:t>
            </a:r>
            <a:r>
              <a:rPr err="1"/>
              <a:t>gli</a:t>
            </a:r>
            <a:r>
              <a:t> </a:t>
            </a:r>
            <a:r>
              <a:rPr err="1"/>
              <a:t>interessi</a:t>
            </a:r>
            <a:r>
              <a:t> in campo </a:t>
            </a:r>
            <a:r>
              <a:rPr err="1"/>
              <a:t>nel</a:t>
            </a:r>
            <a:r>
              <a:t> </a:t>
            </a:r>
            <a:r>
              <a:rPr err="1"/>
              <a:t>rapporto</a:t>
            </a:r>
            <a:r>
              <a:t> </a:t>
            </a:r>
            <a:r>
              <a:rPr err="1"/>
              <a:t>salariale</a:t>
            </a:r>
            <a:r>
              <a:t> &gt;</a:t>
            </a:r>
            <a:r>
              <a:rPr lang="it-IT"/>
              <a:t> il salariato deve scomparire &gt;</a:t>
            </a:r>
            <a:r>
              <a:t> </a:t>
            </a:r>
            <a:r>
              <a:rPr err="1"/>
              <a:t>imprenditore</a:t>
            </a:r>
            <a:r>
              <a:t> di </a:t>
            </a:r>
            <a:r>
              <a:rPr err="1"/>
              <a:t>sé</a:t>
            </a:r>
            <a:r>
              <a:t> (</a:t>
            </a:r>
            <a:r>
              <a:rPr err="1"/>
              <a:t>Gorz</a:t>
            </a:r>
            <a:r>
              <a:t>, 2003; </a:t>
            </a:r>
            <a:r>
              <a:rPr err="1"/>
              <a:t>Moulier</a:t>
            </a:r>
            <a:r>
              <a:t> </a:t>
            </a:r>
            <a:r>
              <a:rPr err="1"/>
              <a:t>Boutang</a:t>
            </a:r>
            <a:r>
              <a:t>, 2000)</a:t>
            </a:r>
          </a:p>
          <a:p>
            <a:pPr algn="just" defTabSz="179832">
              <a:lnSpc>
                <a:spcPct val="100000"/>
              </a:lnSpc>
              <a:spcBef>
                <a:spcPts val="0"/>
              </a:spcBef>
              <a:defRPr sz="5120" cap="none">
                <a:solidFill>
                  <a:schemeClr val="accent3"/>
                </a:solidFill>
                <a:latin typeface="Helvetica"/>
                <a:ea typeface="Helvetica"/>
                <a:cs typeface="Helvetica"/>
                <a:sym typeface="Helvetica"/>
              </a:defRPr>
            </a:pPr>
            <a:endParaRPr/>
          </a:p>
          <a:p>
            <a:pPr algn="just" defTabSz="179832">
              <a:lnSpc>
                <a:spcPct val="100000"/>
              </a:lnSpc>
              <a:spcBef>
                <a:spcPts val="0"/>
              </a:spcBef>
              <a:defRPr sz="5120" cap="none">
                <a:solidFill>
                  <a:schemeClr val="accent3"/>
                </a:solidFill>
                <a:latin typeface="Helvetica"/>
                <a:ea typeface="Helvetica"/>
                <a:cs typeface="Helvetica"/>
                <a:sym typeface="Helvetica"/>
              </a:defRPr>
            </a:pPr>
            <a:r>
              <a:rPr err="1"/>
              <a:t>Politiche</a:t>
            </a:r>
            <a:r>
              <a:t> del </a:t>
            </a:r>
            <a:r>
              <a:rPr err="1"/>
              <a:t>lavoro</a:t>
            </a:r>
            <a:r>
              <a:t> &gt; </a:t>
            </a:r>
            <a:r>
              <a:rPr err="1"/>
              <a:t>politiche</a:t>
            </a:r>
            <a:r>
              <a:t> del </a:t>
            </a:r>
            <a:r>
              <a:rPr err="1"/>
              <a:t>lavoratore</a:t>
            </a:r>
            <a:r>
              <a:t> &gt; </a:t>
            </a:r>
            <a:r>
              <a:rPr lang="it-IT"/>
              <a:t>entrare nella </a:t>
            </a:r>
            <a:r>
              <a:rPr err="1"/>
              <a:t>razionalità</a:t>
            </a:r>
            <a:r>
              <a:t> </a:t>
            </a:r>
            <a:r>
              <a:rPr err="1"/>
              <a:t>interna</a:t>
            </a:r>
            <a:r>
              <a:t> &gt; </a:t>
            </a:r>
            <a:r>
              <a:rPr err="1"/>
              <a:t>cuore</a:t>
            </a:r>
            <a:r>
              <a:t> </a:t>
            </a:r>
            <a:r>
              <a:rPr err="1"/>
              <a:t>degli</a:t>
            </a:r>
            <a:r>
              <a:t> </a:t>
            </a:r>
            <a:r>
              <a:rPr err="1"/>
              <a:t>uomini</a:t>
            </a:r>
            <a:r>
              <a:t> (Say), anima </a:t>
            </a:r>
            <a:r>
              <a:rPr err="1"/>
              <a:t>dell’uomo</a:t>
            </a:r>
            <a:r>
              <a:t> (Thatcher da </a:t>
            </a:r>
            <a:r>
              <a:rPr err="1"/>
              <a:t>Dardot</a:t>
            </a:r>
            <a:r>
              <a:t> e Laval, 2013)</a:t>
            </a:r>
          </a:p>
          <a:p>
            <a:pPr algn="just" defTabSz="179832">
              <a:lnSpc>
                <a:spcPct val="100000"/>
              </a:lnSpc>
              <a:spcBef>
                <a:spcPts val="0"/>
              </a:spcBef>
              <a:defRPr sz="2560" cap="none">
                <a:solidFill>
                  <a:schemeClr val="accent3"/>
                </a:solidFill>
                <a:latin typeface="Helvetica"/>
                <a:ea typeface="Helvetica"/>
                <a:cs typeface="Helvetica"/>
                <a:sym typeface="Helvetica"/>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sto"/>
          <p:cNvSpPr txBox="1">
            <a:spLocks noGrp="1"/>
          </p:cNvSpPr>
          <p:nvPr>
            <p:ph type="body" idx="13"/>
          </p:nvPr>
        </p:nvSpPr>
        <p:spPr>
          <a:xfrm>
            <a:off x="1714500" y="513954"/>
            <a:ext cx="20955000" cy="792333"/>
          </a:xfrm>
          <a:prstGeom prst="rect">
            <a:avLst/>
          </a:prstGeom>
        </p:spPr>
        <p:txBody>
          <a:bodyPr/>
          <a:lstStyle/>
          <a:p>
            <a:pPr>
              <a:defRPr>
                <a:latin typeface="Helvetica"/>
                <a:ea typeface="Helvetica"/>
                <a:cs typeface="Helvetica"/>
                <a:sym typeface="Helvetica"/>
              </a:defRPr>
            </a:pPr>
            <a:r>
              <a:rPr lang="it-IT" sz="5400">
                <a:solidFill>
                  <a:srgbClr val="00B0F0"/>
                </a:solidFill>
              </a:rPr>
              <a:t>DAL FORDISMO…</a:t>
            </a:r>
            <a:endParaRPr sz="5400">
              <a:solidFill>
                <a:srgbClr val="00B0F0"/>
              </a:solidFill>
            </a:endParaRPr>
          </a:p>
        </p:txBody>
      </p:sp>
      <p:sp>
        <p:nvSpPr>
          <p:cNvPr id="170" name="DAL FORDISMO…"/>
          <p:cNvSpPr txBox="1">
            <a:spLocks noGrp="1"/>
          </p:cNvSpPr>
          <p:nvPr>
            <p:ph type="title"/>
          </p:nvPr>
        </p:nvSpPr>
        <p:spPr>
          <a:prstGeom prst="rect">
            <a:avLst/>
          </a:prstGeom>
        </p:spPr>
        <p:txBody>
          <a:bodyPr/>
          <a:lstStyle>
            <a:lvl1pPr defTabSz="685165">
              <a:spcBef>
                <a:spcPts val="3200"/>
              </a:spcBef>
              <a:defRPr sz="7221"/>
            </a:lvl1pPr>
          </a:lstStyle>
          <a:p>
            <a:r>
              <a:rPr lang="it-IT"/>
              <a:t>Taylor/Ford</a:t>
            </a:r>
            <a:r>
              <a:rPr lang="it-IT">
                <a:solidFill>
                  <a:srgbClr val="FF0000"/>
                </a:solidFill>
              </a:rPr>
              <a:t>1</a:t>
            </a:r>
            <a:r>
              <a:rPr lang="it-IT"/>
              <a:t> – </a:t>
            </a:r>
            <a:r>
              <a:rPr lang="it-IT" err="1"/>
              <a:t>Gorz</a:t>
            </a:r>
            <a:r>
              <a:rPr lang="it-IT"/>
              <a:t> - </a:t>
            </a:r>
            <a:r>
              <a:rPr lang="it-IT" err="1"/>
              <a:t>Céline</a:t>
            </a:r>
            <a:endParaRPr/>
          </a:p>
        </p:txBody>
      </p:sp>
      <p:sp>
        <p:nvSpPr>
          <p:cNvPr id="171" name="Doppio clic per modificare"/>
          <p:cNvSpPr txBox="1">
            <a:spLocks noGrp="1"/>
          </p:cNvSpPr>
          <p:nvPr>
            <p:ph type="body" idx="1"/>
          </p:nvPr>
        </p:nvSpPr>
        <p:spPr>
          <a:xfrm>
            <a:off x="762000" y="3860800"/>
            <a:ext cx="22860000" cy="6537697"/>
          </a:xfrm>
          <a:prstGeom prst="rect">
            <a:avLst/>
          </a:prstGeom>
        </p:spPr>
        <p:txBody>
          <a:bodyPr/>
          <a:lstStyle/>
          <a:p>
            <a:pPr marL="673099" lvl="1" indent="-336549" defTabSz="437514">
              <a:spcBef>
                <a:spcPts val="2000"/>
              </a:spcBef>
              <a:defRPr sz="2543"/>
            </a:pPr>
            <a:endParaRPr/>
          </a:p>
        </p:txBody>
      </p:sp>
      <p:pic>
        <p:nvPicPr>
          <p:cNvPr id="172" name="Immagine" descr="Immagine"/>
          <p:cNvPicPr>
            <a:picLocks noChangeAspect="1"/>
          </p:cNvPicPr>
          <p:nvPr/>
        </p:nvPicPr>
        <p:blipFill>
          <a:blip r:embed="rId2">
            <a:extLst/>
          </a:blip>
          <a:stretch>
            <a:fillRect/>
          </a:stretch>
        </p:blipFill>
        <p:spPr>
          <a:xfrm>
            <a:off x="16415519" y="3860799"/>
            <a:ext cx="7206482" cy="5892800"/>
          </a:xfrm>
          <a:prstGeom prst="rect">
            <a:avLst/>
          </a:prstGeom>
          <a:ln w="12700">
            <a:miter lim="400000"/>
          </a:ln>
        </p:spPr>
      </p:pic>
      <p:pic>
        <p:nvPicPr>
          <p:cNvPr id="173" name="Immagine" descr="Immagine"/>
          <p:cNvPicPr>
            <a:picLocks noChangeAspect="1"/>
          </p:cNvPicPr>
          <p:nvPr/>
        </p:nvPicPr>
        <p:blipFill>
          <a:blip r:embed="rId3">
            <a:extLst/>
          </a:blip>
          <a:stretch>
            <a:fillRect/>
          </a:stretch>
        </p:blipFill>
        <p:spPr>
          <a:xfrm>
            <a:off x="8882605" y="3860798"/>
            <a:ext cx="7532914" cy="5892787"/>
          </a:xfrm>
          <a:prstGeom prst="rect">
            <a:avLst/>
          </a:prstGeom>
          <a:ln w="12700">
            <a:miter lim="400000"/>
          </a:ln>
        </p:spPr>
      </p:pic>
      <p:pic>
        <p:nvPicPr>
          <p:cNvPr id="174" name="Immagine" descr="Immagine"/>
          <p:cNvPicPr>
            <a:picLocks noChangeAspect="1"/>
          </p:cNvPicPr>
          <p:nvPr/>
        </p:nvPicPr>
        <p:blipFill>
          <a:blip r:embed="rId4">
            <a:extLst/>
          </a:blip>
          <a:stretch>
            <a:fillRect/>
          </a:stretch>
        </p:blipFill>
        <p:spPr>
          <a:xfrm>
            <a:off x="762000" y="3860800"/>
            <a:ext cx="8120603" cy="5892800"/>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DISPOSITIVI DI ASSOGGETTAMENTO"/>
          <p:cNvSpPr txBox="1">
            <a:spLocks noGrp="1"/>
          </p:cNvSpPr>
          <p:nvPr>
            <p:ph type="ctrTitle"/>
          </p:nvPr>
        </p:nvSpPr>
        <p:spPr>
          <a:xfrm>
            <a:off x="762000" y="10728579"/>
            <a:ext cx="22860000" cy="2123822"/>
          </a:xfrm>
          <a:prstGeom prst="rect">
            <a:avLst/>
          </a:prstGeom>
        </p:spPr>
        <p:txBody>
          <a:bodyPr/>
          <a:lstStyle>
            <a:lvl1pPr algn="ctr" defTabSz="429259">
              <a:defRPr sz="15756"/>
            </a:lvl1pPr>
          </a:lstStyle>
          <a:p>
            <a:r>
              <a:rPr lang="it-IT"/>
              <a:t>La razionalità neoliberista</a:t>
            </a:r>
            <a:endParaRPr/>
          </a:p>
        </p:txBody>
      </p:sp>
      <p:sp>
        <p:nvSpPr>
          <p:cNvPr id="222" name="Servitù delle passioni (Lordon, 2015), partendo dal concetto di eteronomia del desiderio guidata dal dominio economico di ogni sfera esistenziale (Totaro, 2008; Mancini, 2013; Bazzicalupo, 2013)"/>
          <p:cNvSpPr txBox="1">
            <a:spLocks noGrp="1"/>
          </p:cNvSpPr>
          <p:nvPr>
            <p:ph type="subTitle" idx="1"/>
          </p:nvPr>
        </p:nvSpPr>
        <p:spPr>
          <a:xfrm>
            <a:off x="76200" y="502022"/>
            <a:ext cx="24307800" cy="8065035"/>
          </a:xfrm>
          <a:prstGeom prst="rect">
            <a:avLst/>
          </a:prstGeom>
        </p:spPr>
        <p:txBody>
          <a:bodyPr>
            <a:normAutofit fontScale="55000" lnSpcReduction="20000"/>
          </a:bodyPr>
          <a:lstStyle/>
          <a:p>
            <a:pPr algn="just" defTabSz="346176">
              <a:lnSpc>
                <a:spcPct val="100000"/>
              </a:lnSpc>
              <a:spcBef>
                <a:spcPts val="0"/>
              </a:spcBef>
              <a:defRPr sz="9856" cap="none">
                <a:solidFill>
                  <a:schemeClr val="accent3"/>
                </a:solidFill>
                <a:latin typeface="Helvetica"/>
                <a:ea typeface="Helvetica"/>
                <a:cs typeface="Helvetica"/>
                <a:sym typeface="Helvetica"/>
              </a:defRPr>
            </a:pPr>
            <a:r>
              <a:rPr lang="it-IT"/>
              <a:t>Con neoliberismo ci riferiamo ad una forma di razionalità improntata all’</a:t>
            </a:r>
            <a:r>
              <a:rPr lang="it-IT" err="1"/>
              <a:t>economicizzazione</a:t>
            </a:r>
            <a:r>
              <a:rPr lang="it-IT"/>
              <a:t> di ogni aspetto della vita, capace di trasformare la società in tutti i suoi campi: epistemologici, produttivi e riproduttivi. Un’antropologia e una visione del mondo radicate sui seguenti elementi cardine: </a:t>
            </a:r>
          </a:p>
          <a:p>
            <a:pPr marL="1143000" indent="-1143000" algn="just" defTabSz="346176">
              <a:lnSpc>
                <a:spcPct val="100000"/>
              </a:lnSpc>
              <a:spcBef>
                <a:spcPts val="0"/>
              </a:spcBef>
              <a:buFont typeface="Arial" panose="020B0604020202020204" pitchFamily="34" charset="0"/>
              <a:buChar char="•"/>
              <a:defRPr sz="9856" cap="none">
                <a:solidFill>
                  <a:schemeClr val="accent3"/>
                </a:solidFill>
                <a:latin typeface="Helvetica"/>
                <a:ea typeface="Helvetica"/>
                <a:cs typeface="Helvetica"/>
                <a:sym typeface="Helvetica"/>
              </a:defRPr>
            </a:pPr>
            <a:r>
              <a:rPr lang="it-IT"/>
              <a:t>il dominio della verità economica, che piega ai suoi dettami prospettive e tentativi di </a:t>
            </a:r>
            <a:r>
              <a:rPr lang="it-IT" err="1"/>
              <a:t>veridizione</a:t>
            </a:r>
            <a:r>
              <a:rPr lang="it-IT"/>
              <a:t> altri; </a:t>
            </a:r>
          </a:p>
          <a:p>
            <a:pPr marL="1143000" indent="-1143000" algn="just" defTabSz="346176">
              <a:lnSpc>
                <a:spcPct val="100000"/>
              </a:lnSpc>
              <a:spcBef>
                <a:spcPts val="0"/>
              </a:spcBef>
              <a:buFont typeface="Arial" panose="020B0604020202020204" pitchFamily="34" charset="0"/>
              <a:buChar char="•"/>
              <a:defRPr sz="9856" cap="none">
                <a:solidFill>
                  <a:schemeClr val="accent3"/>
                </a:solidFill>
                <a:latin typeface="Helvetica"/>
                <a:ea typeface="Helvetica"/>
                <a:cs typeface="Helvetica"/>
                <a:sym typeface="Helvetica"/>
              </a:defRPr>
            </a:pPr>
            <a:r>
              <a:rPr lang="it-IT"/>
              <a:t>la concezione dell’uomo-monade “imprenditore di se stesso”;</a:t>
            </a:r>
          </a:p>
          <a:p>
            <a:pPr marL="1143000" indent="-1143000" algn="just" defTabSz="346176">
              <a:lnSpc>
                <a:spcPct val="100000"/>
              </a:lnSpc>
              <a:spcBef>
                <a:spcPts val="0"/>
              </a:spcBef>
              <a:buFont typeface="Arial" panose="020B0604020202020204" pitchFamily="34" charset="0"/>
              <a:buChar char="•"/>
              <a:defRPr sz="9856" cap="none">
                <a:solidFill>
                  <a:schemeClr val="accent3"/>
                </a:solidFill>
                <a:latin typeface="Helvetica"/>
                <a:ea typeface="Helvetica"/>
                <a:cs typeface="Helvetica"/>
                <a:sym typeface="Helvetica"/>
              </a:defRPr>
            </a:pPr>
            <a:r>
              <a:rPr lang="it-IT"/>
              <a:t>la competitività esasperata come leva del successo;</a:t>
            </a:r>
          </a:p>
          <a:p>
            <a:pPr marL="1143000" indent="-1143000" algn="just" defTabSz="346176">
              <a:lnSpc>
                <a:spcPct val="100000"/>
              </a:lnSpc>
              <a:spcBef>
                <a:spcPts val="0"/>
              </a:spcBef>
              <a:buFont typeface="Arial" panose="020B0604020202020204" pitchFamily="34" charset="0"/>
              <a:buChar char="•"/>
              <a:defRPr sz="9856" cap="none">
                <a:solidFill>
                  <a:schemeClr val="accent3"/>
                </a:solidFill>
                <a:latin typeface="Helvetica"/>
                <a:ea typeface="Helvetica"/>
                <a:cs typeface="Helvetica"/>
                <a:sym typeface="Helvetica"/>
              </a:defRPr>
            </a:pPr>
            <a:r>
              <a:rPr lang="it-IT"/>
              <a:t>la riduzione dell’uomo a consumatore di sé (specie nel lavoro) e delle cose; </a:t>
            </a:r>
          </a:p>
          <a:p>
            <a:pPr marL="1143000" indent="-1143000" algn="just" defTabSz="346176">
              <a:lnSpc>
                <a:spcPct val="100000"/>
              </a:lnSpc>
              <a:spcBef>
                <a:spcPts val="0"/>
              </a:spcBef>
              <a:buFont typeface="Arial" panose="020B0604020202020204" pitchFamily="34" charset="0"/>
              <a:buChar char="•"/>
              <a:defRPr sz="9856" cap="none">
                <a:solidFill>
                  <a:schemeClr val="accent3"/>
                </a:solidFill>
                <a:latin typeface="Helvetica"/>
                <a:ea typeface="Helvetica"/>
                <a:cs typeface="Helvetica"/>
                <a:sym typeface="Helvetica"/>
              </a:defRPr>
            </a:pPr>
            <a:r>
              <a:rPr lang="it-IT"/>
              <a:t>l’esaltazione del godimento prestazionale e consumistico </a:t>
            </a:r>
          </a:p>
          <a:p>
            <a:pPr algn="just" defTabSz="346176">
              <a:lnSpc>
                <a:spcPct val="100000"/>
              </a:lnSpc>
              <a:spcBef>
                <a:spcPts val="0"/>
              </a:spcBef>
              <a:defRPr sz="9856" cap="none">
                <a:solidFill>
                  <a:schemeClr val="accent3"/>
                </a:solidFill>
                <a:latin typeface="Helvetica"/>
                <a:ea typeface="Helvetica"/>
                <a:cs typeface="Helvetica"/>
                <a:sym typeface="Helvetica"/>
              </a:defRPr>
            </a:pPr>
            <a:r>
              <a:rPr lang="it-IT"/>
              <a:t>(</a:t>
            </a:r>
            <a:r>
              <a:rPr lang="it-IT" err="1"/>
              <a:t>Casulli</a:t>
            </a:r>
            <a:r>
              <a:rPr lang="it-IT"/>
              <a:t>, d’Aniello, Polenta, 2019). </a:t>
            </a:r>
            <a:endParaRPr/>
          </a:p>
        </p:txBody>
      </p:sp>
      <p:pic>
        <p:nvPicPr>
          <p:cNvPr id="2" name="Immagine 1">
            <a:extLst>
              <a:ext uri="{FF2B5EF4-FFF2-40B4-BE49-F238E27FC236}">
                <a16:creationId xmlns:a16="http://schemas.microsoft.com/office/drawing/2014/main" id="{8C67C614-5738-CE45-A095-1BB64F8908D0}"/>
              </a:ext>
            </a:extLst>
          </p:cNvPr>
          <p:cNvPicPr>
            <a:picLocks noChangeAspect="1"/>
          </p:cNvPicPr>
          <p:nvPr/>
        </p:nvPicPr>
        <p:blipFill>
          <a:blip r:embed="rId2"/>
          <a:stretch>
            <a:fillRect/>
          </a:stretch>
        </p:blipFill>
        <p:spPr>
          <a:xfrm>
            <a:off x="0" y="0"/>
            <a:ext cx="24384000" cy="13716000"/>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DISPOSITIVI DI ASSOGGETTAMENTO"/>
          <p:cNvSpPr txBox="1">
            <a:spLocks noGrp="1"/>
          </p:cNvSpPr>
          <p:nvPr>
            <p:ph type="ctrTitle"/>
          </p:nvPr>
        </p:nvSpPr>
        <p:spPr>
          <a:xfrm>
            <a:off x="762000" y="10728579"/>
            <a:ext cx="22860000" cy="2123822"/>
          </a:xfrm>
          <a:prstGeom prst="rect">
            <a:avLst/>
          </a:prstGeom>
        </p:spPr>
        <p:txBody>
          <a:bodyPr/>
          <a:lstStyle>
            <a:lvl1pPr algn="ctr" defTabSz="429259">
              <a:defRPr sz="15756"/>
            </a:lvl1pPr>
          </a:lstStyle>
          <a:p>
            <a:r>
              <a:rPr lang="it-IT"/>
              <a:t>La razionalità neoliberista</a:t>
            </a:r>
            <a:endParaRPr/>
          </a:p>
        </p:txBody>
      </p:sp>
      <p:sp>
        <p:nvSpPr>
          <p:cNvPr id="222" name="Servitù delle passioni (Lordon, 2015), partendo dal concetto di eteronomia del desiderio guidata dal dominio economico di ogni sfera esistenziale (Totaro, 2008; Mancini, 2013; Bazzicalupo, 2013)"/>
          <p:cNvSpPr txBox="1">
            <a:spLocks noGrp="1"/>
          </p:cNvSpPr>
          <p:nvPr>
            <p:ph type="subTitle" idx="1"/>
          </p:nvPr>
        </p:nvSpPr>
        <p:spPr>
          <a:xfrm>
            <a:off x="457199" y="469365"/>
            <a:ext cx="23513143" cy="7531635"/>
          </a:xfrm>
          <a:prstGeom prst="rect">
            <a:avLst/>
          </a:prstGeom>
        </p:spPr>
        <p:txBody>
          <a:bodyPr>
            <a:normAutofit fontScale="55000" lnSpcReduction="20000"/>
          </a:bodyPr>
          <a:lstStyle/>
          <a:p>
            <a:pPr algn="just" defTabSz="346176">
              <a:lnSpc>
                <a:spcPct val="100000"/>
              </a:lnSpc>
              <a:spcBef>
                <a:spcPts val="0"/>
              </a:spcBef>
              <a:defRPr sz="9856" cap="none">
                <a:solidFill>
                  <a:schemeClr val="accent3"/>
                </a:solidFill>
                <a:latin typeface="Helvetica"/>
                <a:ea typeface="Helvetica"/>
                <a:cs typeface="Helvetica"/>
                <a:sym typeface="Helvetica"/>
              </a:defRPr>
            </a:pPr>
            <a:r>
              <a:rPr lang="it-IT">
                <a:solidFill>
                  <a:schemeClr val="accent6">
                    <a:hueOff val="146492"/>
                    <a:satOff val="27796"/>
                    <a:lumOff val="22179"/>
                  </a:schemeClr>
                </a:solidFill>
              </a:rPr>
              <a:t>In sintesi, con razionalità neoliberista rinviamo a un </a:t>
            </a:r>
            <a:r>
              <a:rPr lang="it-IT">
                <a:solidFill>
                  <a:schemeClr val="bg1">
                    <a:lumMod val="10000"/>
                    <a:lumOff val="90000"/>
                  </a:schemeClr>
                </a:solidFill>
              </a:rPr>
              <a:t>“discorso” anti-umanistico</a:t>
            </a:r>
            <a:r>
              <a:rPr lang="it-IT">
                <a:solidFill>
                  <a:schemeClr val="accent6">
                    <a:hueOff val="146492"/>
                    <a:satOff val="27796"/>
                    <a:lumOff val="22179"/>
                  </a:schemeClr>
                </a:solidFill>
              </a:rPr>
              <a:t> che fa perno attorno alle </a:t>
            </a:r>
            <a:r>
              <a:rPr lang="it-IT">
                <a:solidFill>
                  <a:schemeClr val="bg1">
                    <a:lumMod val="10000"/>
                    <a:lumOff val="90000"/>
                  </a:schemeClr>
                </a:solidFill>
              </a:rPr>
              <a:t>pretese riduzioniste </a:t>
            </a:r>
            <a:r>
              <a:rPr lang="it-IT">
                <a:solidFill>
                  <a:schemeClr val="accent6">
                    <a:hueOff val="146492"/>
                    <a:satOff val="27796"/>
                    <a:lumOff val="22179"/>
                  </a:schemeClr>
                </a:solidFill>
              </a:rPr>
              <a:t>di un agire economico utilitaristicamente distorto e che ipostatizza la </a:t>
            </a:r>
            <a:r>
              <a:rPr lang="it-IT">
                <a:solidFill>
                  <a:schemeClr val="bg1">
                    <a:lumMod val="10000"/>
                    <a:lumOff val="90000"/>
                  </a:schemeClr>
                </a:solidFill>
              </a:rPr>
              <a:t>competizione economica quale unico fattore di sviluppo</a:t>
            </a:r>
            <a:r>
              <a:rPr lang="it-IT">
                <a:solidFill>
                  <a:schemeClr val="accent6">
                    <a:hueOff val="146492"/>
                    <a:satOff val="27796"/>
                    <a:lumOff val="22179"/>
                  </a:schemeClr>
                </a:solidFill>
              </a:rPr>
              <a:t>, sollecitando gli individui ad </a:t>
            </a:r>
            <a:r>
              <a:rPr lang="it-IT">
                <a:solidFill>
                  <a:schemeClr val="bg1">
                    <a:lumMod val="10000"/>
                    <a:lumOff val="90000"/>
                  </a:schemeClr>
                </a:solidFill>
              </a:rPr>
              <a:t>aderirvi integralmente fino ad auto-alienarsi </a:t>
            </a:r>
            <a:r>
              <a:rPr lang="it-IT">
                <a:solidFill>
                  <a:schemeClr val="accent6">
                    <a:hueOff val="146492"/>
                    <a:satOff val="27796"/>
                    <a:lumOff val="22179"/>
                  </a:schemeClr>
                </a:solidFill>
              </a:rPr>
              <a:t>per non essere marginalizzati. Un “pensiero unico”, quindi, nell’ambito del quale l’istruzione, la formazione e in definitiva l’educazione </a:t>
            </a:r>
            <a:r>
              <a:rPr lang="it-IT" i="1">
                <a:solidFill>
                  <a:schemeClr val="accent6">
                    <a:hueOff val="146492"/>
                    <a:satOff val="27796"/>
                    <a:lumOff val="22179"/>
                  </a:schemeClr>
                </a:solidFill>
              </a:rPr>
              <a:t>tout court </a:t>
            </a:r>
            <a:r>
              <a:rPr lang="it-IT">
                <a:solidFill>
                  <a:schemeClr val="accent6">
                    <a:hueOff val="146492"/>
                    <a:satOff val="27796"/>
                    <a:lumOff val="22179"/>
                  </a:schemeClr>
                </a:solidFill>
              </a:rPr>
              <a:t>sono profondamente ricomprese, in quanto gli obiettivi primari della crescita del soggetto e della costruzione democratica della società vengono espunti dalla priorità accordata alle esigenze dell’economia e del meccanismo di mercato</a:t>
            </a:r>
            <a:endParaRPr/>
          </a:p>
        </p:txBody>
      </p:sp>
    </p:spTree>
    <p:extLst>
      <p:ext uri="{BB962C8B-B14F-4D97-AF65-F5344CB8AC3E}">
        <p14:creationId xmlns:p14="http://schemas.microsoft.com/office/powerpoint/2010/main" val="124931564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DISPOSITIVI DI ASSOGGETTAMENTO"/>
          <p:cNvSpPr txBox="1">
            <a:spLocks noGrp="1"/>
          </p:cNvSpPr>
          <p:nvPr>
            <p:ph type="ctrTitle"/>
          </p:nvPr>
        </p:nvSpPr>
        <p:spPr>
          <a:xfrm>
            <a:off x="762000" y="9666514"/>
            <a:ext cx="22860000" cy="3185887"/>
          </a:xfrm>
          <a:prstGeom prst="rect">
            <a:avLst/>
          </a:prstGeom>
        </p:spPr>
        <p:txBody>
          <a:bodyPr>
            <a:normAutofit fontScale="90000"/>
          </a:bodyPr>
          <a:lstStyle>
            <a:lvl1pPr algn="ctr" defTabSz="429259">
              <a:defRPr sz="15756"/>
            </a:lvl1pPr>
          </a:lstStyle>
          <a:p>
            <a:r>
              <a:rPr lang="it-IT"/>
              <a:t>La razionalità neoliberista </a:t>
            </a:r>
            <a:br>
              <a:rPr lang="it-IT"/>
            </a:br>
            <a:r>
              <a:rPr lang="it-IT"/>
              <a:t>al lavoro</a:t>
            </a:r>
            <a:endParaRPr/>
          </a:p>
        </p:txBody>
      </p:sp>
      <p:sp>
        <p:nvSpPr>
          <p:cNvPr id="222" name="Servitù delle passioni (Lordon, 2015), partendo dal concetto di eteronomia del desiderio guidata dal dominio economico di ogni sfera esistenziale (Totaro, 2008; Mancini, 2013; Bazzicalupo, 2013)"/>
          <p:cNvSpPr txBox="1">
            <a:spLocks noGrp="1"/>
          </p:cNvSpPr>
          <p:nvPr>
            <p:ph type="subTitle" idx="1"/>
          </p:nvPr>
        </p:nvSpPr>
        <p:spPr>
          <a:xfrm>
            <a:off x="457199" y="469365"/>
            <a:ext cx="23513143" cy="8065035"/>
          </a:xfrm>
          <a:prstGeom prst="rect">
            <a:avLst/>
          </a:prstGeom>
        </p:spPr>
        <p:txBody>
          <a:bodyPr>
            <a:normAutofit fontScale="47500" lnSpcReduction="20000"/>
          </a:bodyPr>
          <a:lstStyle/>
          <a:p>
            <a:pPr algn="just" defTabSz="346176">
              <a:lnSpc>
                <a:spcPct val="100000"/>
              </a:lnSpc>
              <a:spcBef>
                <a:spcPts val="0"/>
              </a:spcBef>
              <a:defRPr sz="9856" cap="none">
                <a:solidFill>
                  <a:schemeClr val="accent3"/>
                </a:solidFill>
                <a:latin typeface="Helvetica"/>
                <a:ea typeface="Helvetica"/>
                <a:cs typeface="Helvetica"/>
                <a:sym typeface="Helvetica"/>
              </a:defRPr>
            </a:pPr>
            <a:r>
              <a:rPr lang="it-IT" sz="9856" cap="none">
                <a:sym typeface="Helvetica"/>
              </a:rPr>
              <a:t>Il discorso neoliberista </a:t>
            </a:r>
            <a:r>
              <a:rPr lang="it-IT" sz="9856" cap="none">
                <a:solidFill>
                  <a:schemeClr val="bg1">
                    <a:lumMod val="10000"/>
                    <a:lumOff val="90000"/>
                  </a:schemeClr>
                </a:solidFill>
                <a:sym typeface="Helvetica"/>
              </a:rPr>
              <a:t>affida al singolo la responsabilità del suo successo</a:t>
            </a:r>
            <a:r>
              <a:rPr lang="it-IT" sz="9856" cap="none">
                <a:sym typeface="Helvetica"/>
              </a:rPr>
              <a:t>. Egocentricamente sostanziato dalla </a:t>
            </a:r>
            <a:r>
              <a:rPr lang="it-IT" sz="9856" cap="none">
                <a:solidFill>
                  <a:schemeClr val="bg1">
                    <a:lumMod val="10000"/>
                    <a:lumOff val="90000"/>
                  </a:schemeClr>
                </a:solidFill>
                <a:sym typeface="Helvetica"/>
              </a:rPr>
              <a:t>massimizzazione dell’utilità individuale e da una </a:t>
            </a:r>
            <a:r>
              <a:rPr lang="it-IT" sz="9856" i="1" cap="none" err="1">
                <a:solidFill>
                  <a:schemeClr val="bg1">
                    <a:lumMod val="10000"/>
                    <a:lumOff val="90000"/>
                  </a:schemeClr>
                </a:solidFill>
                <a:sym typeface="Helvetica"/>
              </a:rPr>
              <a:t>eudaimonia</a:t>
            </a:r>
            <a:r>
              <a:rPr lang="it-IT" sz="9856" cap="none">
                <a:solidFill>
                  <a:schemeClr val="bg1">
                    <a:lumMod val="10000"/>
                    <a:lumOff val="90000"/>
                  </a:schemeClr>
                </a:solidFill>
                <a:sym typeface="Helvetica"/>
              </a:rPr>
              <a:t> che coincide con il dare libero sfogo al </a:t>
            </a:r>
            <a:r>
              <a:rPr lang="it-IT" sz="9856" i="1" cap="none" err="1">
                <a:solidFill>
                  <a:schemeClr val="bg1">
                    <a:lumMod val="10000"/>
                    <a:lumOff val="90000"/>
                  </a:schemeClr>
                </a:solidFill>
                <a:sym typeface="Helvetica"/>
              </a:rPr>
              <a:t>bios</a:t>
            </a:r>
            <a:r>
              <a:rPr lang="it-IT" sz="9856" cap="none">
                <a:solidFill>
                  <a:schemeClr val="bg1">
                    <a:lumMod val="10000"/>
                    <a:lumOff val="90000"/>
                  </a:schemeClr>
                </a:solidFill>
                <a:sym typeface="Helvetica"/>
              </a:rPr>
              <a:t> desiderante entro la verità economica di produzione-consumo</a:t>
            </a:r>
            <a:r>
              <a:rPr lang="it-IT" sz="9856" cap="none">
                <a:sym typeface="Helvetica"/>
              </a:rPr>
              <a:t> (Bazzicalupo, 2013). </a:t>
            </a:r>
          </a:p>
          <a:p>
            <a:pPr algn="just" defTabSz="346176">
              <a:lnSpc>
                <a:spcPct val="100000"/>
              </a:lnSpc>
              <a:spcBef>
                <a:spcPts val="0"/>
              </a:spcBef>
              <a:defRPr sz="9856" cap="none">
                <a:solidFill>
                  <a:schemeClr val="accent3"/>
                </a:solidFill>
                <a:latin typeface="Helvetica"/>
                <a:ea typeface="Helvetica"/>
                <a:cs typeface="Helvetica"/>
                <a:sym typeface="Helvetica"/>
              </a:defRPr>
            </a:pPr>
            <a:r>
              <a:rPr lang="it-IT" sz="9856" cap="none">
                <a:sym typeface="Helvetica"/>
              </a:rPr>
              <a:t>Coerentemente, nel lavoro e con il lavoro, l’appagamento dell’</a:t>
            </a:r>
            <a:r>
              <a:rPr lang="it-IT" sz="9856" i="1" cap="none">
                <a:sym typeface="Helvetica"/>
              </a:rPr>
              <a:t>homo </a:t>
            </a:r>
            <a:r>
              <a:rPr lang="it-IT" sz="9856" i="1" cap="none" err="1">
                <a:sym typeface="Helvetica"/>
              </a:rPr>
              <a:t>oeconomicus</a:t>
            </a:r>
            <a:r>
              <a:rPr lang="it-IT" sz="9856" cap="none">
                <a:sym typeface="Helvetica"/>
              </a:rPr>
              <a:t> 2.0 si conquista in due modi: </a:t>
            </a:r>
          </a:p>
          <a:p>
            <a:pPr marL="1371600" indent="-1371600" algn="just" defTabSz="346176">
              <a:lnSpc>
                <a:spcPct val="100000"/>
              </a:lnSpc>
              <a:spcBef>
                <a:spcPts val="0"/>
              </a:spcBef>
              <a:buAutoNum type="romanLcParenR"/>
              <a:defRPr sz="9856" cap="none">
                <a:solidFill>
                  <a:schemeClr val="accent3"/>
                </a:solidFill>
                <a:latin typeface="Helvetica"/>
                <a:ea typeface="Helvetica"/>
                <a:cs typeface="Helvetica"/>
                <a:sym typeface="Helvetica"/>
              </a:defRPr>
            </a:pPr>
            <a:r>
              <a:rPr lang="it-IT" sz="9856" cap="none">
                <a:solidFill>
                  <a:schemeClr val="bg1">
                    <a:lumMod val="10000"/>
                    <a:lumOff val="90000"/>
                  </a:schemeClr>
                </a:solidFill>
                <a:sym typeface="Helvetica"/>
              </a:rPr>
              <a:t>attraverso il farsi unità-impresa </a:t>
            </a:r>
            <a:r>
              <a:rPr lang="it-IT" sz="9856" cap="none">
                <a:sym typeface="Helvetica"/>
              </a:rPr>
              <a:t>(Foucault, 2005), in costante concorrenza con se stessa nello sforzo di auto-alienazione, mettendo a frutto il proprio capitale umano senza soluzione di continuità, e in concorrenza con altre unità per mantenere l’occupazione nell’era della precarietà mobilitante (Fumagalli, 2011); </a:t>
            </a:r>
          </a:p>
          <a:p>
            <a:pPr marL="1371600" indent="-1371600" algn="just" defTabSz="346176">
              <a:lnSpc>
                <a:spcPct val="100000"/>
              </a:lnSpc>
              <a:spcBef>
                <a:spcPts val="0"/>
              </a:spcBef>
              <a:buAutoNum type="romanLcParenR"/>
              <a:defRPr sz="9856" cap="none">
                <a:solidFill>
                  <a:schemeClr val="accent3"/>
                </a:solidFill>
                <a:latin typeface="Helvetica"/>
                <a:ea typeface="Helvetica"/>
                <a:cs typeface="Helvetica"/>
                <a:sym typeface="Helvetica"/>
              </a:defRPr>
            </a:pPr>
            <a:r>
              <a:rPr lang="it-IT" sz="9856" cap="none">
                <a:solidFill>
                  <a:schemeClr val="bg1">
                    <a:lumMod val="10000"/>
                    <a:lumOff val="90000"/>
                  </a:schemeClr>
                </a:solidFill>
                <a:sym typeface="Helvetica"/>
              </a:rPr>
              <a:t>ottenendo quella ‘rendita’ dall’auto-investimento </a:t>
            </a:r>
            <a:r>
              <a:rPr lang="it-IT" sz="9856" cap="none">
                <a:sym typeface="Helvetica"/>
              </a:rPr>
              <a:t>che consente di riscontrare una felicità intima nella fusione consumistica con l’oggetto-merce (Foucault, 2005; </a:t>
            </a:r>
            <a:r>
              <a:rPr lang="it-IT" sz="9856" cap="none" err="1">
                <a:sym typeface="Helvetica"/>
              </a:rPr>
              <a:t>Lipovetsky</a:t>
            </a:r>
            <a:r>
              <a:rPr lang="it-IT" sz="9856" cap="none">
                <a:sym typeface="Helvetica"/>
              </a:rPr>
              <a:t>, 2007). </a:t>
            </a:r>
            <a:endParaRPr lang="it-IT"/>
          </a:p>
        </p:txBody>
      </p:sp>
    </p:spTree>
    <p:extLst>
      <p:ext uri="{BB962C8B-B14F-4D97-AF65-F5344CB8AC3E}">
        <p14:creationId xmlns:p14="http://schemas.microsoft.com/office/powerpoint/2010/main" val="300035303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DISPOSITIVI DI ASSOGGETTAMENTO"/>
          <p:cNvSpPr txBox="1">
            <a:spLocks noGrp="1"/>
          </p:cNvSpPr>
          <p:nvPr>
            <p:ph type="ctrTitle"/>
          </p:nvPr>
        </p:nvSpPr>
        <p:spPr>
          <a:xfrm>
            <a:off x="762000" y="8817429"/>
            <a:ext cx="22860000" cy="4898571"/>
          </a:xfrm>
          <a:prstGeom prst="rect">
            <a:avLst/>
          </a:prstGeom>
        </p:spPr>
        <p:txBody>
          <a:bodyPr>
            <a:normAutofit fontScale="90000"/>
          </a:bodyPr>
          <a:lstStyle>
            <a:lvl1pPr algn="ctr" defTabSz="429259">
              <a:defRPr sz="15756"/>
            </a:lvl1pPr>
          </a:lstStyle>
          <a:p>
            <a:r>
              <a:rPr lang="it-IT"/>
              <a:t>La razionalità neoliberista </a:t>
            </a:r>
            <a:br>
              <a:rPr lang="it-IT"/>
            </a:br>
            <a:r>
              <a:rPr lang="it-IT"/>
              <a:t>al lavoro – focus sulla dimensione relazionale</a:t>
            </a:r>
            <a:endParaRPr/>
          </a:p>
        </p:txBody>
      </p:sp>
      <p:sp>
        <p:nvSpPr>
          <p:cNvPr id="222" name="Servitù delle passioni (Lordon, 2015), partendo dal concetto di eteronomia del desiderio guidata dal dominio economico di ogni sfera esistenziale (Totaro, 2008; Mancini, 2013; Bazzicalupo, 2013)"/>
          <p:cNvSpPr txBox="1">
            <a:spLocks noGrp="1"/>
          </p:cNvSpPr>
          <p:nvPr>
            <p:ph type="subTitle" idx="1"/>
          </p:nvPr>
        </p:nvSpPr>
        <p:spPr>
          <a:xfrm>
            <a:off x="457199" y="469365"/>
            <a:ext cx="23513143" cy="7368349"/>
          </a:xfrm>
          <a:prstGeom prst="rect">
            <a:avLst/>
          </a:prstGeom>
        </p:spPr>
        <p:txBody>
          <a:bodyPr>
            <a:normAutofit fontScale="47500" lnSpcReduction="20000"/>
          </a:bodyPr>
          <a:lstStyle/>
          <a:p>
            <a:pPr algn="just" defTabSz="346176">
              <a:lnSpc>
                <a:spcPct val="100000"/>
              </a:lnSpc>
              <a:spcBef>
                <a:spcPts val="0"/>
              </a:spcBef>
              <a:defRPr sz="9856" cap="none">
                <a:solidFill>
                  <a:schemeClr val="accent3"/>
                </a:solidFill>
                <a:latin typeface="Helvetica"/>
                <a:ea typeface="Helvetica"/>
                <a:cs typeface="Helvetica"/>
                <a:sym typeface="Helvetica"/>
              </a:defRPr>
            </a:pPr>
            <a:r>
              <a:rPr lang="it-IT" sz="9856" cap="none" dirty="0">
                <a:sym typeface="Helvetica"/>
              </a:rPr>
              <a:t>Secondo l’ottica </a:t>
            </a:r>
            <a:r>
              <a:rPr lang="it-IT" sz="9856" cap="none" dirty="0" err="1">
                <a:sym typeface="Helvetica"/>
              </a:rPr>
              <a:t>bio</a:t>
            </a:r>
            <a:r>
              <a:rPr lang="it-IT" sz="9856" cap="none" dirty="0">
                <a:sym typeface="Helvetica"/>
              </a:rPr>
              <a:t>-economica della </a:t>
            </a:r>
            <a:r>
              <a:rPr lang="it-IT" sz="9856" i="1" cap="none" dirty="0">
                <a:sym typeface="Helvetica"/>
              </a:rPr>
              <a:t>ratio</a:t>
            </a:r>
            <a:r>
              <a:rPr lang="it-IT" sz="9856" cap="none" dirty="0">
                <a:sym typeface="Helvetica"/>
              </a:rPr>
              <a:t> neoliberista al lavoro, far leva sull’attivazione e mobilitazione delle dinamiche relazionali, oltre a soddisfare bisogni produttivi, consente di innescare e mantenere viva la «communication-cooperation-self control (social control) </a:t>
            </a:r>
            <a:r>
              <a:rPr lang="it-IT" sz="9856" cap="none" dirty="0" err="1">
                <a:sym typeface="Helvetica"/>
              </a:rPr>
              <a:t>dialectic</a:t>
            </a:r>
            <a:r>
              <a:rPr lang="it-IT" sz="9856" cap="none" dirty="0">
                <a:sym typeface="Helvetica"/>
              </a:rPr>
              <a:t>», improntata all’auto-adeguamento prestazionale in termini di costante incremento ed ottimizzazione per via emulativa e competitiva. </a:t>
            </a:r>
            <a:r>
              <a:rPr lang="en-US" sz="9856" cap="none" dirty="0">
                <a:sym typeface="Helvetica"/>
              </a:rPr>
              <a:t>In </a:t>
            </a:r>
            <a:r>
              <a:rPr lang="en-US" sz="9856" cap="none" dirty="0" err="1">
                <a:sym typeface="Helvetica"/>
              </a:rPr>
              <a:t>definitiva</a:t>
            </a:r>
            <a:r>
              <a:rPr lang="en-US" sz="9856" cap="none" dirty="0">
                <a:sym typeface="Helvetica"/>
              </a:rPr>
              <a:t>, «the </a:t>
            </a:r>
            <a:r>
              <a:rPr lang="en-US" sz="9856" cap="none" dirty="0" err="1">
                <a:sym typeface="Helvetica"/>
              </a:rPr>
              <a:t>valorisation</a:t>
            </a:r>
            <a:r>
              <a:rPr lang="en-US" sz="9856" cap="none" dirty="0">
                <a:sym typeface="Helvetica"/>
              </a:rPr>
              <a:t> process works by exploiting the capabilities of learning, relationship, and social (re)production of human beings. It is in effect a kind of primitive accumulation, which is able to put to </a:t>
            </a:r>
            <a:r>
              <a:rPr lang="en-US" sz="9856" cap="none" dirty="0" err="1">
                <a:sym typeface="Helvetica"/>
              </a:rPr>
              <a:t>labour</a:t>
            </a:r>
            <a:r>
              <a:rPr lang="en-US" sz="9856" cap="none" dirty="0">
                <a:sym typeface="Helvetica"/>
              </a:rPr>
              <a:t> and to value those activities that in the Fordist-</a:t>
            </a:r>
            <a:r>
              <a:rPr lang="en-US" sz="9856" cap="none" dirty="0" err="1">
                <a:sym typeface="Helvetica"/>
              </a:rPr>
              <a:t>Taylorist</a:t>
            </a:r>
            <a:r>
              <a:rPr lang="en-US" sz="9856" cap="none" dirty="0">
                <a:sym typeface="Helvetica"/>
              </a:rPr>
              <a:t> paradigm were considered unproductive». </a:t>
            </a:r>
            <a:r>
              <a:rPr lang="it-IT" sz="9856" cap="none" dirty="0">
                <a:sym typeface="Helvetica"/>
              </a:rPr>
              <a:t>Tradotto, ciò che prima era improduttivo, dopo diventa irrinunciabile, purché confinato entro il codice economico di scambio e di ‘messa a valore’ delle qualità personali («</a:t>
            </a:r>
            <a:r>
              <a:rPr lang="it-IT" sz="9856" cap="none" dirty="0">
                <a:solidFill>
                  <a:schemeClr val="bg1">
                    <a:lumMod val="10000"/>
                    <a:lumOff val="90000"/>
                  </a:schemeClr>
                </a:solidFill>
                <a:sym typeface="Helvetica"/>
              </a:rPr>
              <a:t>life </a:t>
            </a:r>
            <a:r>
              <a:rPr lang="it-IT" sz="9856" cap="none" dirty="0" err="1">
                <a:solidFill>
                  <a:schemeClr val="bg1">
                    <a:lumMod val="10000"/>
                    <a:lumOff val="90000"/>
                  </a:schemeClr>
                </a:solidFill>
                <a:sym typeface="Helvetica"/>
              </a:rPr>
              <a:t>subsumption</a:t>
            </a:r>
            <a:r>
              <a:rPr lang="it-IT" sz="9856" cap="none" dirty="0">
                <a:sym typeface="Helvetica"/>
              </a:rPr>
              <a:t>») (Fumagalli, 2015, 8-11). </a:t>
            </a:r>
            <a:endParaRPr dirty="0"/>
          </a:p>
        </p:txBody>
      </p:sp>
    </p:spTree>
    <p:extLst>
      <p:ext uri="{BB962C8B-B14F-4D97-AF65-F5344CB8AC3E}">
        <p14:creationId xmlns:p14="http://schemas.microsoft.com/office/powerpoint/2010/main" val="65347605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DISPOSITIVI DI ASSOGGETTAMENTO"/>
          <p:cNvSpPr txBox="1">
            <a:spLocks noGrp="1"/>
          </p:cNvSpPr>
          <p:nvPr>
            <p:ph type="ctrTitle"/>
          </p:nvPr>
        </p:nvSpPr>
        <p:spPr>
          <a:xfrm>
            <a:off x="762000" y="8817429"/>
            <a:ext cx="22860000" cy="4898571"/>
          </a:xfrm>
          <a:prstGeom prst="rect">
            <a:avLst/>
          </a:prstGeom>
        </p:spPr>
        <p:txBody>
          <a:bodyPr>
            <a:normAutofit fontScale="90000"/>
          </a:bodyPr>
          <a:lstStyle>
            <a:lvl1pPr algn="ctr" defTabSz="429259">
              <a:defRPr sz="15756"/>
            </a:lvl1pPr>
          </a:lstStyle>
          <a:p>
            <a:r>
              <a:rPr lang="it-IT"/>
              <a:t>La razionalità neoliberista </a:t>
            </a:r>
            <a:br>
              <a:rPr lang="it-IT"/>
            </a:br>
            <a:r>
              <a:rPr lang="it-IT"/>
              <a:t>al lavoro – focus sulla dimensione relazionale</a:t>
            </a:r>
            <a:endParaRPr/>
          </a:p>
        </p:txBody>
      </p:sp>
      <p:sp>
        <p:nvSpPr>
          <p:cNvPr id="222" name="Servitù delle passioni (Lordon, 2015), partendo dal concetto di eteronomia del desiderio guidata dal dominio economico di ogni sfera esistenziale (Totaro, 2008; Mancini, 2013; Bazzicalupo, 2013)"/>
          <p:cNvSpPr txBox="1">
            <a:spLocks noGrp="1"/>
          </p:cNvSpPr>
          <p:nvPr>
            <p:ph type="subTitle" idx="1"/>
          </p:nvPr>
        </p:nvSpPr>
        <p:spPr>
          <a:xfrm>
            <a:off x="457199" y="469366"/>
            <a:ext cx="23513143" cy="7825548"/>
          </a:xfrm>
          <a:prstGeom prst="rect">
            <a:avLst/>
          </a:prstGeom>
        </p:spPr>
        <p:txBody>
          <a:bodyPr>
            <a:normAutofit fontScale="47500" lnSpcReduction="20000"/>
          </a:bodyPr>
          <a:lstStyle/>
          <a:p>
            <a:pPr algn="just" defTabSz="346176">
              <a:lnSpc>
                <a:spcPct val="100000"/>
              </a:lnSpc>
              <a:spcBef>
                <a:spcPts val="0"/>
              </a:spcBef>
              <a:defRPr sz="9856" cap="none">
                <a:solidFill>
                  <a:schemeClr val="accent3"/>
                </a:solidFill>
                <a:latin typeface="Helvetica"/>
                <a:ea typeface="Helvetica"/>
                <a:cs typeface="Helvetica"/>
                <a:sym typeface="Helvetica"/>
              </a:defRPr>
            </a:pPr>
            <a:r>
              <a:rPr lang="it-IT" sz="9856" cap="none">
                <a:sym typeface="Helvetica"/>
              </a:rPr>
              <a:t>Anche </a:t>
            </a:r>
            <a:r>
              <a:rPr lang="it-IT" sz="9856" cap="none" err="1">
                <a:sym typeface="Helvetica"/>
              </a:rPr>
              <a:t>Gorz</a:t>
            </a:r>
            <a:r>
              <a:rPr lang="it-IT" sz="9856" cap="none">
                <a:sym typeface="Helvetica"/>
              </a:rPr>
              <a:t> (2003, 14) rinvia alla life </a:t>
            </a:r>
            <a:r>
              <a:rPr lang="it-IT" sz="9856" cap="none" err="1">
                <a:sym typeface="Helvetica"/>
              </a:rPr>
              <a:t>subsumption</a:t>
            </a:r>
            <a:r>
              <a:rPr lang="it-IT" sz="9856" cap="none">
                <a:sym typeface="Helvetica"/>
              </a:rPr>
              <a:t> quando sottolinea che il bagaglio relazionale dei lavoratori post-fordisti, acquisito soprattutto al di fuori del lavoro (nel gioco, nello sport, nelle attività teatrali, negli hobbies, ecc.), entra nel processo di produzione semplicemente perché utile e non perché sia ulteriormente da arricchire anche per la loro ‘umanizzazione’ e realizzazione integrale: «è il loro sapere vernacolare che l’impresa </a:t>
            </a:r>
            <a:r>
              <a:rPr lang="it-IT" sz="9856" cap="none" err="1">
                <a:sym typeface="Helvetica"/>
              </a:rPr>
              <a:t>postfordista</a:t>
            </a:r>
            <a:r>
              <a:rPr lang="it-IT" sz="9856" cap="none">
                <a:sym typeface="Helvetica"/>
              </a:rPr>
              <a:t> mette al lavoro e sfrutta». Similmente, Bazzicalupo (2013, 140): «non c’è simpatia, né con-vivenza, perché non ‘serve’, in quanto entrano nella relazione in modo funzionale al calcolo utilitario: semmai queste affettività possono essere un fine da perseguire sempre con una logica ‘economica’. […]. Questa rivoluzione prospettica può datarsi al marginalismo del XIX secolo ma il suo compimento è oggi, nell’ultimo trentennio».</a:t>
            </a:r>
            <a:endParaRPr/>
          </a:p>
        </p:txBody>
      </p:sp>
    </p:spTree>
    <p:extLst>
      <p:ext uri="{BB962C8B-B14F-4D97-AF65-F5344CB8AC3E}">
        <p14:creationId xmlns:p14="http://schemas.microsoft.com/office/powerpoint/2010/main" val="77102541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DISPOSITIVI DI ASSOGGETTAMENTO"/>
          <p:cNvSpPr txBox="1">
            <a:spLocks noGrp="1"/>
          </p:cNvSpPr>
          <p:nvPr>
            <p:ph type="ctrTitle"/>
          </p:nvPr>
        </p:nvSpPr>
        <p:spPr>
          <a:xfrm>
            <a:off x="762000" y="8817429"/>
            <a:ext cx="22860000" cy="4898571"/>
          </a:xfrm>
          <a:prstGeom prst="rect">
            <a:avLst/>
          </a:prstGeom>
        </p:spPr>
        <p:txBody>
          <a:bodyPr>
            <a:normAutofit/>
          </a:bodyPr>
          <a:lstStyle>
            <a:lvl1pPr algn="ctr" defTabSz="429259">
              <a:defRPr sz="15756"/>
            </a:lvl1pPr>
          </a:lstStyle>
          <a:p>
            <a:r>
              <a:rPr lang="it-IT"/>
              <a:t>La razionalità neoliberista </a:t>
            </a:r>
            <a:br>
              <a:rPr lang="it-IT"/>
            </a:br>
            <a:r>
              <a:rPr lang="it-IT"/>
              <a:t>al lavoro</a:t>
            </a:r>
            <a:endParaRPr/>
          </a:p>
        </p:txBody>
      </p:sp>
      <p:sp>
        <p:nvSpPr>
          <p:cNvPr id="222" name="Servitù delle passioni (Lordon, 2015), partendo dal concetto di eteronomia del desiderio guidata dal dominio economico di ogni sfera esistenziale (Totaro, 2008; Mancini, 2013; Bazzicalupo, 2013)"/>
          <p:cNvSpPr txBox="1">
            <a:spLocks noGrp="1"/>
          </p:cNvSpPr>
          <p:nvPr>
            <p:ph type="subTitle" idx="1"/>
          </p:nvPr>
        </p:nvSpPr>
        <p:spPr>
          <a:xfrm>
            <a:off x="457199" y="469366"/>
            <a:ext cx="23513143" cy="7825548"/>
          </a:xfrm>
          <a:prstGeom prst="rect">
            <a:avLst/>
          </a:prstGeom>
        </p:spPr>
        <p:txBody>
          <a:bodyPr>
            <a:normAutofit fontScale="55000" lnSpcReduction="20000"/>
          </a:bodyPr>
          <a:lstStyle/>
          <a:p>
            <a:pPr algn="just" defTabSz="346176">
              <a:lnSpc>
                <a:spcPct val="100000"/>
              </a:lnSpc>
              <a:spcBef>
                <a:spcPts val="0"/>
              </a:spcBef>
              <a:defRPr sz="9856" cap="none">
                <a:solidFill>
                  <a:schemeClr val="accent3"/>
                </a:solidFill>
                <a:latin typeface="Helvetica"/>
                <a:ea typeface="Helvetica"/>
                <a:cs typeface="Helvetica"/>
                <a:sym typeface="Helvetica"/>
              </a:defRPr>
            </a:pPr>
            <a:r>
              <a:rPr lang="it-IT" sz="9856" cap="none">
                <a:sym typeface="Helvetica"/>
              </a:rPr>
              <a:t>L’appagamento di cui sopra, inoltre, si manifesta nelle passioni gioiose eventualmente suscitate dal riconoscimento performativo da parte del management e si ancora alla possibilità di </a:t>
            </a:r>
            <a:r>
              <a:rPr lang="it-IT" sz="9856" cap="none">
                <a:solidFill>
                  <a:schemeClr val="bg1">
                    <a:lumMod val="10000"/>
                    <a:lumOff val="90000"/>
                  </a:schemeClr>
                </a:solidFill>
                <a:sym typeface="Helvetica"/>
              </a:rPr>
              <a:t>ergersi sugli altri per incontrare l’«amore del datore di lavoro»</a:t>
            </a:r>
            <a:r>
              <a:rPr lang="it-IT" sz="9856" cap="none">
                <a:sym typeface="Helvetica"/>
              </a:rPr>
              <a:t> (</a:t>
            </a:r>
            <a:r>
              <a:rPr lang="it-IT" sz="9856" cap="none" err="1">
                <a:sym typeface="Helvetica"/>
              </a:rPr>
              <a:t>Lordon</a:t>
            </a:r>
            <a:r>
              <a:rPr lang="it-IT" sz="9856" cap="none">
                <a:sym typeface="Helvetica"/>
              </a:rPr>
              <a:t>, 2015, 95). Conseguentemente, la responsabilità è sganciata dall’alterità – con la quale si interagisce con relazioni solo «superficiali» e solo «a breve termine» per non far riaffiorare la fordista solidarietà di gruppo (</a:t>
            </a:r>
            <a:r>
              <a:rPr lang="it-IT" sz="9856" cap="none" err="1">
                <a:sym typeface="Helvetica"/>
              </a:rPr>
              <a:t>Sennett</a:t>
            </a:r>
            <a:r>
              <a:rPr lang="it-IT" sz="9856" cap="none">
                <a:sym typeface="Helvetica"/>
              </a:rPr>
              <a:t>, 2012, 18; </a:t>
            </a:r>
            <a:r>
              <a:rPr lang="it-IT" sz="9856" cap="none" err="1">
                <a:sym typeface="Helvetica"/>
              </a:rPr>
              <a:t>Miegge</a:t>
            </a:r>
            <a:r>
              <a:rPr lang="it-IT" sz="9856" cap="none">
                <a:sym typeface="Helvetica"/>
              </a:rPr>
              <a:t>, 2009) – ed è </a:t>
            </a:r>
            <a:r>
              <a:rPr lang="it-IT" sz="9856" cap="none">
                <a:solidFill>
                  <a:schemeClr val="bg1">
                    <a:lumMod val="10000"/>
                    <a:lumOff val="90000"/>
                  </a:schemeClr>
                </a:solidFill>
                <a:sym typeface="Helvetica"/>
              </a:rPr>
              <a:t>tarata unicamente sull’«</a:t>
            </a:r>
            <a:r>
              <a:rPr lang="it-IT" sz="9856" cap="none" err="1">
                <a:solidFill>
                  <a:schemeClr val="bg1">
                    <a:lumMod val="10000"/>
                    <a:lumOff val="90000"/>
                  </a:schemeClr>
                </a:solidFill>
                <a:sym typeface="Helvetica"/>
              </a:rPr>
              <a:t>accountability</a:t>
            </a:r>
            <a:r>
              <a:rPr lang="it-IT" sz="9856" cap="none">
                <a:solidFill>
                  <a:schemeClr val="bg1">
                    <a:lumMod val="10000"/>
                    <a:lumOff val="90000"/>
                  </a:schemeClr>
                </a:solidFill>
                <a:sym typeface="Helvetica"/>
              </a:rPr>
              <a:t>» dell’efficacia operativa</a:t>
            </a:r>
            <a:r>
              <a:rPr lang="it-IT" sz="9856" cap="none">
                <a:sym typeface="Helvetica"/>
              </a:rPr>
              <a:t> (</a:t>
            </a:r>
            <a:r>
              <a:rPr lang="it-IT" sz="9856" cap="none" err="1">
                <a:sym typeface="Helvetica"/>
              </a:rPr>
              <a:t>Dardot</a:t>
            </a:r>
            <a:r>
              <a:rPr lang="it-IT" sz="9856" cap="none">
                <a:sym typeface="Helvetica"/>
              </a:rPr>
              <a:t> and Laval, 2013, 442), nonché è </a:t>
            </a:r>
            <a:r>
              <a:rPr lang="it-IT" sz="9856" cap="none">
                <a:solidFill>
                  <a:schemeClr val="bg1">
                    <a:lumMod val="10000"/>
                    <a:lumOff val="90000"/>
                  </a:schemeClr>
                </a:solidFill>
                <a:sym typeface="Helvetica"/>
              </a:rPr>
              <a:t>legata a doppio filo alla paura di non capitalizzarsi adeguatamente </a:t>
            </a:r>
            <a:r>
              <a:rPr lang="it-IT" sz="9856" cap="none">
                <a:sym typeface="Helvetica"/>
              </a:rPr>
              <a:t>(</a:t>
            </a:r>
            <a:r>
              <a:rPr lang="it-IT" sz="9856" cap="none" err="1">
                <a:sym typeface="Helvetica"/>
              </a:rPr>
              <a:t>Lordon</a:t>
            </a:r>
            <a:r>
              <a:rPr lang="it-IT" sz="9856" cap="none">
                <a:sym typeface="Helvetica"/>
              </a:rPr>
              <a:t>, 2015).</a:t>
            </a:r>
            <a:endParaRPr/>
          </a:p>
        </p:txBody>
      </p:sp>
    </p:spTree>
    <p:extLst>
      <p:ext uri="{BB962C8B-B14F-4D97-AF65-F5344CB8AC3E}">
        <p14:creationId xmlns:p14="http://schemas.microsoft.com/office/powerpoint/2010/main" val="200212861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DISPOSITIVI DI ASSOGGETTAMENTO"/>
          <p:cNvSpPr txBox="1">
            <a:spLocks noGrp="1"/>
          </p:cNvSpPr>
          <p:nvPr>
            <p:ph type="ctrTitle"/>
          </p:nvPr>
        </p:nvSpPr>
        <p:spPr>
          <a:xfrm>
            <a:off x="762000" y="10728579"/>
            <a:ext cx="22860000" cy="2123822"/>
          </a:xfrm>
          <a:prstGeom prst="rect">
            <a:avLst/>
          </a:prstGeom>
        </p:spPr>
        <p:txBody>
          <a:bodyPr/>
          <a:lstStyle>
            <a:lvl1pPr algn="ctr" defTabSz="429259">
              <a:defRPr sz="15756"/>
            </a:lvl1pPr>
          </a:lstStyle>
          <a:p>
            <a:r>
              <a:rPr lang="it-IT"/>
              <a:t>Passioni al lavoro</a:t>
            </a:r>
            <a:endParaRPr/>
          </a:p>
        </p:txBody>
      </p:sp>
      <p:sp>
        <p:nvSpPr>
          <p:cNvPr id="222" name="Servitù delle passioni (Lordon, 2015), partendo dal concetto di eteronomia del desiderio guidata dal dominio economico di ogni sfera esistenziale (Totaro, 2008; Mancini, 2013; Bazzicalupo, 2013)"/>
          <p:cNvSpPr txBox="1">
            <a:spLocks noGrp="1"/>
          </p:cNvSpPr>
          <p:nvPr>
            <p:ph type="subTitle" idx="1"/>
          </p:nvPr>
        </p:nvSpPr>
        <p:spPr>
          <a:xfrm>
            <a:off x="762000" y="469365"/>
            <a:ext cx="22860000" cy="8065035"/>
          </a:xfrm>
          <a:prstGeom prst="rect">
            <a:avLst/>
          </a:prstGeom>
        </p:spPr>
        <p:txBody>
          <a:bodyPr/>
          <a:lstStyle/>
          <a:p>
            <a:pPr algn="just" defTabSz="346176">
              <a:lnSpc>
                <a:spcPct val="100000"/>
              </a:lnSpc>
              <a:spcBef>
                <a:spcPts val="0"/>
              </a:spcBef>
              <a:defRPr sz="9856" cap="none">
                <a:solidFill>
                  <a:schemeClr val="accent3"/>
                </a:solidFill>
                <a:latin typeface="Helvetica"/>
                <a:ea typeface="Helvetica"/>
                <a:cs typeface="Helvetica"/>
                <a:sym typeface="Helvetica"/>
              </a:defRPr>
            </a:pPr>
            <a:r>
              <a:rPr err="1">
                <a:solidFill>
                  <a:schemeClr val="accent6">
                    <a:hueOff val="146492"/>
                    <a:satOff val="27796"/>
                    <a:lumOff val="22179"/>
                  </a:schemeClr>
                </a:solidFill>
              </a:rPr>
              <a:t>Servitù</a:t>
            </a:r>
            <a:r>
              <a:rPr>
                <a:solidFill>
                  <a:schemeClr val="accent6">
                    <a:hueOff val="146492"/>
                    <a:satOff val="27796"/>
                    <a:lumOff val="22179"/>
                  </a:schemeClr>
                </a:solidFill>
              </a:rPr>
              <a:t> </a:t>
            </a:r>
            <a:r>
              <a:rPr err="1">
                <a:solidFill>
                  <a:schemeClr val="accent6">
                    <a:hueOff val="146492"/>
                    <a:satOff val="27796"/>
                    <a:lumOff val="22179"/>
                  </a:schemeClr>
                </a:solidFill>
              </a:rPr>
              <a:t>delle</a:t>
            </a:r>
            <a:r>
              <a:rPr>
                <a:solidFill>
                  <a:schemeClr val="accent6">
                    <a:hueOff val="146492"/>
                    <a:satOff val="27796"/>
                    <a:lumOff val="22179"/>
                  </a:schemeClr>
                </a:solidFill>
              </a:rPr>
              <a:t> </a:t>
            </a:r>
            <a:r>
              <a:rPr err="1">
                <a:solidFill>
                  <a:schemeClr val="accent6">
                    <a:hueOff val="146492"/>
                    <a:satOff val="27796"/>
                    <a:lumOff val="22179"/>
                  </a:schemeClr>
                </a:solidFill>
              </a:rPr>
              <a:t>passioni</a:t>
            </a:r>
            <a:r>
              <a:t> (</a:t>
            </a:r>
            <a:r>
              <a:rPr err="1"/>
              <a:t>Lordon</a:t>
            </a:r>
            <a:r>
              <a:t>, 2015), </a:t>
            </a:r>
            <a:r>
              <a:rPr err="1"/>
              <a:t>partendo</a:t>
            </a:r>
            <a:r>
              <a:t> dal </a:t>
            </a:r>
            <a:r>
              <a:rPr err="1"/>
              <a:t>concetto</a:t>
            </a:r>
            <a:r>
              <a:t> di </a:t>
            </a:r>
            <a:r>
              <a:rPr err="1"/>
              <a:t>eteronomia</a:t>
            </a:r>
            <a:r>
              <a:t> del </a:t>
            </a:r>
            <a:r>
              <a:rPr err="1"/>
              <a:t>desiderio</a:t>
            </a:r>
            <a:r>
              <a:t> </a:t>
            </a:r>
            <a:r>
              <a:rPr err="1"/>
              <a:t>guidata</a:t>
            </a:r>
            <a:r>
              <a:t> dal </a:t>
            </a:r>
            <a:r>
              <a:rPr err="1"/>
              <a:t>dominio</a:t>
            </a:r>
            <a:r>
              <a:t> </a:t>
            </a:r>
            <a:r>
              <a:rPr err="1"/>
              <a:t>economico</a:t>
            </a:r>
            <a:r>
              <a:t> di </a:t>
            </a:r>
            <a:r>
              <a:rPr err="1"/>
              <a:t>ogni</a:t>
            </a:r>
            <a:r>
              <a:t> </a:t>
            </a:r>
            <a:r>
              <a:rPr err="1"/>
              <a:t>sfera</a:t>
            </a:r>
            <a:r>
              <a:t> </a:t>
            </a:r>
            <a:r>
              <a:rPr err="1"/>
              <a:t>esistenziale</a:t>
            </a:r>
            <a:r>
              <a:t> (</a:t>
            </a:r>
            <a:r>
              <a:rPr err="1"/>
              <a:t>Totaro</a:t>
            </a:r>
            <a:r>
              <a:t>, 2008; Mancini, 2013; </a:t>
            </a:r>
            <a:r>
              <a:rPr err="1"/>
              <a:t>Bazzicalupo</a:t>
            </a:r>
            <a:r>
              <a:t>, 2013)</a:t>
            </a:r>
          </a:p>
        </p:txBody>
      </p:sp>
    </p:spTree>
    <p:extLst>
      <p:ext uri="{BB962C8B-B14F-4D97-AF65-F5344CB8AC3E}">
        <p14:creationId xmlns:p14="http://schemas.microsoft.com/office/powerpoint/2010/main" val="360385563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DISPOSITIVI “amorosi” DI ASSOGGETTAMENTO"/>
          <p:cNvSpPr txBox="1">
            <a:spLocks noGrp="1"/>
          </p:cNvSpPr>
          <p:nvPr>
            <p:ph type="ctrTitle"/>
          </p:nvPr>
        </p:nvSpPr>
        <p:spPr>
          <a:xfrm>
            <a:off x="762000" y="10887952"/>
            <a:ext cx="22860000" cy="1964449"/>
          </a:xfrm>
          <a:prstGeom prst="rect">
            <a:avLst/>
          </a:prstGeom>
        </p:spPr>
        <p:txBody>
          <a:bodyPr/>
          <a:lstStyle>
            <a:lvl1pPr algn="ctr" defTabSz="338454">
              <a:defRPr sz="12423"/>
            </a:lvl1pPr>
          </a:lstStyle>
          <a:p>
            <a:r>
              <a:t>DISPOSITIVI “amorosi” DI ASSOGGETTAMENTO</a:t>
            </a:r>
          </a:p>
        </p:txBody>
      </p:sp>
      <p:sp>
        <p:nvSpPr>
          <p:cNvPr id="225" name="Coinvolgimento nella mission e vision aziendale &gt; lavoro su di sé e accettazione della propria accountability (responsabilità e contabilizzazione) &gt; valutazione comparazione &gt; management dell’anima (indispensabilità del potenziale umano, sua ottimizzazio"/>
          <p:cNvSpPr txBox="1">
            <a:spLocks noGrp="1"/>
          </p:cNvSpPr>
          <p:nvPr>
            <p:ph type="subTitle" idx="1"/>
          </p:nvPr>
        </p:nvSpPr>
        <p:spPr>
          <a:xfrm>
            <a:off x="762000" y="932256"/>
            <a:ext cx="22860000" cy="7602144"/>
          </a:xfrm>
          <a:prstGeom prst="rect">
            <a:avLst/>
          </a:prstGeom>
        </p:spPr>
        <p:txBody>
          <a:bodyPr/>
          <a:lstStyle/>
          <a:p>
            <a:pPr algn="just" defTabSz="188823">
              <a:lnSpc>
                <a:spcPct val="100000"/>
              </a:lnSpc>
              <a:spcBef>
                <a:spcPts val="0"/>
              </a:spcBef>
              <a:defRPr sz="5376" cap="none">
                <a:solidFill>
                  <a:schemeClr val="accent3"/>
                </a:solidFill>
                <a:latin typeface="Helvetica"/>
                <a:ea typeface="Helvetica"/>
                <a:cs typeface="Helvetica"/>
                <a:sym typeface="Helvetica"/>
              </a:defRPr>
            </a:pPr>
            <a:r>
              <a:rPr dirty="0" err="1">
                <a:solidFill>
                  <a:srgbClr val="838787"/>
                </a:solidFill>
              </a:rPr>
              <a:t>Coinvolgimento</a:t>
            </a:r>
            <a:r>
              <a:rPr dirty="0">
                <a:solidFill>
                  <a:srgbClr val="838787"/>
                </a:solidFill>
              </a:rPr>
              <a:t> </a:t>
            </a:r>
            <a:r>
              <a:rPr dirty="0" err="1">
                <a:solidFill>
                  <a:srgbClr val="838787"/>
                </a:solidFill>
              </a:rPr>
              <a:t>nella</a:t>
            </a:r>
            <a:r>
              <a:rPr dirty="0">
                <a:solidFill>
                  <a:srgbClr val="838787"/>
                </a:solidFill>
              </a:rPr>
              <a:t> mission e vision </a:t>
            </a:r>
            <a:r>
              <a:rPr dirty="0" err="1">
                <a:solidFill>
                  <a:srgbClr val="838787"/>
                </a:solidFill>
              </a:rPr>
              <a:t>aziendale</a:t>
            </a:r>
            <a:r>
              <a:rPr dirty="0">
                <a:solidFill>
                  <a:srgbClr val="838787"/>
                </a:solidFill>
              </a:rPr>
              <a:t> &gt; </a:t>
            </a:r>
            <a:r>
              <a:rPr dirty="0" err="1">
                <a:solidFill>
                  <a:srgbClr val="838787"/>
                </a:solidFill>
              </a:rPr>
              <a:t>lavoro</a:t>
            </a:r>
            <a:r>
              <a:rPr dirty="0">
                <a:solidFill>
                  <a:srgbClr val="838787"/>
                </a:solidFill>
              </a:rPr>
              <a:t> </a:t>
            </a:r>
            <a:r>
              <a:rPr dirty="0" err="1">
                <a:solidFill>
                  <a:srgbClr val="838787"/>
                </a:solidFill>
              </a:rPr>
              <a:t>su</a:t>
            </a:r>
            <a:r>
              <a:rPr dirty="0">
                <a:solidFill>
                  <a:srgbClr val="838787"/>
                </a:solidFill>
              </a:rPr>
              <a:t> di </a:t>
            </a:r>
            <a:r>
              <a:rPr dirty="0" err="1">
                <a:solidFill>
                  <a:srgbClr val="838787"/>
                </a:solidFill>
              </a:rPr>
              <a:t>sé</a:t>
            </a:r>
            <a:r>
              <a:rPr dirty="0">
                <a:solidFill>
                  <a:srgbClr val="838787"/>
                </a:solidFill>
              </a:rPr>
              <a:t> e </a:t>
            </a:r>
            <a:r>
              <a:rPr dirty="0" err="1">
                <a:solidFill>
                  <a:srgbClr val="838787"/>
                </a:solidFill>
              </a:rPr>
              <a:t>accettazione</a:t>
            </a:r>
            <a:r>
              <a:rPr dirty="0">
                <a:solidFill>
                  <a:srgbClr val="838787"/>
                </a:solidFill>
              </a:rPr>
              <a:t> </a:t>
            </a:r>
            <a:r>
              <a:rPr dirty="0" err="1">
                <a:solidFill>
                  <a:srgbClr val="838787"/>
                </a:solidFill>
              </a:rPr>
              <a:t>della</a:t>
            </a:r>
            <a:r>
              <a:rPr dirty="0">
                <a:solidFill>
                  <a:srgbClr val="838787"/>
                </a:solidFill>
              </a:rPr>
              <a:t> propria accountability (</a:t>
            </a:r>
            <a:r>
              <a:rPr dirty="0" err="1">
                <a:solidFill>
                  <a:srgbClr val="838787"/>
                </a:solidFill>
              </a:rPr>
              <a:t>responsabilità</a:t>
            </a:r>
            <a:r>
              <a:rPr dirty="0">
                <a:solidFill>
                  <a:srgbClr val="838787"/>
                </a:solidFill>
              </a:rPr>
              <a:t> e </a:t>
            </a:r>
            <a:r>
              <a:rPr dirty="0" err="1">
                <a:solidFill>
                  <a:srgbClr val="838787"/>
                </a:solidFill>
              </a:rPr>
              <a:t>contabilizzazione</a:t>
            </a:r>
            <a:r>
              <a:rPr dirty="0">
                <a:solidFill>
                  <a:srgbClr val="838787"/>
                </a:solidFill>
              </a:rPr>
              <a:t>) &gt; </a:t>
            </a:r>
            <a:r>
              <a:rPr dirty="0" err="1">
                <a:solidFill>
                  <a:srgbClr val="838787"/>
                </a:solidFill>
              </a:rPr>
              <a:t>valutazione</a:t>
            </a:r>
            <a:r>
              <a:rPr dirty="0">
                <a:solidFill>
                  <a:srgbClr val="838787"/>
                </a:solidFill>
              </a:rPr>
              <a:t> </a:t>
            </a:r>
            <a:r>
              <a:rPr dirty="0" err="1">
                <a:solidFill>
                  <a:srgbClr val="838787"/>
                </a:solidFill>
              </a:rPr>
              <a:t>comparazione</a:t>
            </a:r>
            <a:r>
              <a:rPr dirty="0">
                <a:solidFill>
                  <a:srgbClr val="838787"/>
                </a:solidFill>
              </a:rPr>
              <a:t> &gt; management </a:t>
            </a:r>
            <a:r>
              <a:rPr dirty="0" err="1">
                <a:solidFill>
                  <a:srgbClr val="838787"/>
                </a:solidFill>
              </a:rPr>
              <a:t>dell’anima</a:t>
            </a:r>
            <a:r>
              <a:rPr dirty="0">
                <a:solidFill>
                  <a:srgbClr val="838787"/>
                </a:solidFill>
              </a:rPr>
              <a:t> (</a:t>
            </a:r>
            <a:r>
              <a:rPr dirty="0" err="1">
                <a:solidFill>
                  <a:srgbClr val="838787"/>
                </a:solidFill>
              </a:rPr>
              <a:t>indispensabilità</a:t>
            </a:r>
            <a:r>
              <a:rPr dirty="0">
                <a:solidFill>
                  <a:srgbClr val="838787"/>
                </a:solidFill>
              </a:rPr>
              <a:t> del </a:t>
            </a:r>
            <a:r>
              <a:rPr dirty="0" err="1">
                <a:solidFill>
                  <a:srgbClr val="838787"/>
                </a:solidFill>
              </a:rPr>
              <a:t>potenziale</a:t>
            </a:r>
            <a:r>
              <a:rPr dirty="0">
                <a:solidFill>
                  <a:srgbClr val="838787"/>
                </a:solidFill>
              </a:rPr>
              <a:t> </a:t>
            </a:r>
            <a:r>
              <a:rPr dirty="0" err="1">
                <a:solidFill>
                  <a:srgbClr val="838787"/>
                </a:solidFill>
              </a:rPr>
              <a:t>umano</a:t>
            </a:r>
            <a:r>
              <a:rPr dirty="0">
                <a:solidFill>
                  <a:srgbClr val="838787"/>
                </a:solidFill>
              </a:rPr>
              <a:t>, </a:t>
            </a:r>
            <a:r>
              <a:rPr dirty="0" err="1">
                <a:solidFill>
                  <a:srgbClr val="838787"/>
                </a:solidFill>
              </a:rPr>
              <a:t>sua</a:t>
            </a:r>
            <a:r>
              <a:rPr dirty="0">
                <a:solidFill>
                  <a:srgbClr val="838787"/>
                </a:solidFill>
              </a:rPr>
              <a:t> </a:t>
            </a:r>
            <a:r>
              <a:rPr dirty="0" err="1">
                <a:solidFill>
                  <a:srgbClr val="838787"/>
                </a:solidFill>
              </a:rPr>
              <a:t>ottimizzazione</a:t>
            </a:r>
            <a:r>
              <a:rPr dirty="0">
                <a:solidFill>
                  <a:srgbClr val="838787"/>
                </a:solidFill>
              </a:rPr>
              <a:t> e </a:t>
            </a:r>
            <a:r>
              <a:rPr dirty="0" err="1">
                <a:solidFill>
                  <a:srgbClr val="838787"/>
                </a:solidFill>
              </a:rPr>
              <a:t>corrispondenza</a:t>
            </a:r>
            <a:r>
              <a:rPr dirty="0">
                <a:solidFill>
                  <a:srgbClr val="838787"/>
                </a:solidFill>
              </a:rPr>
              <a:t> </a:t>
            </a:r>
            <a:r>
              <a:rPr dirty="0" err="1">
                <a:solidFill>
                  <a:srgbClr val="838787"/>
                </a:solidFill>
              </a:rPr>
              <a:t>tra</a:t>
            </a:r>
            <a:r>
              <a:rPr dirty="0">
                <a:solidFill>
                  <a:srgbClr val="838787"/>
                </a:solidFill>
              </a:rPr>
              <a:t> performance </a:t>
            </a:r>
            <a:r>
              <a:rPr dirty="0" err="1">
                <a:solidFill>
                  <a:srgbClr val="838787"/>
                </a:solidFill>
              </a:rPr>
              <a:t>individuale</a:t>
            </a:r>
            <a:r>
              <a:rPr dirty="0">
                <a:solidFill>
                  <a:srgbClr val="838787"/>
                </a:solidFill>
              </a:rPr>
              <a:t> e </a:t>
            </a:r>
            <a:r>
              <a:rPr dirty="0" err="1">
                <a:solidFill>
                  <a:srgbClr val="838787"/>
                </a:solidFill>
              </a:rPr>
              <a:t>aziendale</a:t>
            </a:r>
            <a:r>
              <a:rPr dirty="0">
                <a:solidFill>
                  <a:srgbClr val="838787"/>
                </a:solidFill>
              </a:rPr>
              <a:t>) (</a:t>
            </a:r>
            <a:r>
              <a:rPr dirty="0" err="1">
                <a:solidFill>
                  <a:srgbClr val="838787"/>
                </a:solidFill>
              </a:rPr>
              <a:t>Dardot</a:t>
            </a:r>
            <a:r>
              <a:rPr dirty="0">
                <a:solidFill>
                  <a:srgbClr val="838787"/>
                </a:solidFill>
              </a:rPr>
              <a:t> e Laval, 2013)</a:t>
            </a:r>
            <a:r>
              <a:rPr dirty="0"/>
              <a:t> &gt; </a:t>
            </a:r>
            <a:r>
              <a:rPr dirty="0" err="1"/>
              <a:t>desiderio</a:t>
            </a:r>
            <a:r>
              <a:rPr dirty="0"/>
              <a:t> di </a:t>
            </a:r>
            <a:r>
              <a:rPr dirty="0" err="1"/>
              <a:t>emergere</a:t>
            </a:r>
            <a:r>
              <a:rPr dirty="0"/>
              <a:t>, di </a:t>
            </a:r>
            <a:r>
              <a:rPr dirty="0" err="1"/>
              <a:t>essere</a:t>
            </a:r>
            <a:r>
              <a:rPr dirty="0"/>
              <a:t> </a:t>
            </a:r>
            <a:r>
              <a:rPr dirty="0" err="1"/>
              <a:t>riconosciuti</a:t>
            </a:r>
            <a:r>
              <a:rPr dirty="0"/>
              <a:t> (</a:t>
            </a:r>
            <a:r>
              <a:rPr dirty="0" err="1"/>
              <a:t>accettazione</a:t>
            </a:r>
            <a:r>
              <a:rPr dirty="0"/>
              <a:t> del monitoring), di </a:t>
            </a:r>
            <a:r>
              <a:rPr dirty="0" err="1"/>
              <a:t>essere</a:t>
            </a:r>
            <a:r>
              <a:rPr dirty="0"/>
              <a:t> </a:t>
            </a:r>
            <a:r>
              <a:rPr dirty="0" err="1"/>
              <a:t>amati</a:t>
            </a:r>
            <a:r>
              <a:rPr dirty="0"/>
              <a:t> &gt; </a:t>
            </a:r>
            <a:r>
              <a:rPr dirty="0" err="1"/>
              <a:t>desiderio</a:t>
            </a:r>
            <a:r>
              <a:rPr dirty="0"/>
              <a:t> di auto-</a:t>
            </a:r>
            <a:r>
              <a:rPr dirty="0" err="1"/>
              <a:t>realizzazione</a:t>
            </a:r>
            <a:r>
              <a:rPr dirty="0"/>
              <a:t> </a:t>
            </a:r>
            <a:r>
              <a:rPr dirty="0" err="1"/>
              <a:t>nel</a:t>
            </a:r>
            <a:r>
              <a:rPr dirty="0"/>
              <a:t> </a:t>
            </a:r>
            <a:r>
              <a:rPr dirty="0" err="1"/>
              <a:t>lavoro</a:t>
            </a:r>
            <a:r>
              <a:rPr dirty="0"/>
              <a:t> (</a:t>
            </a:r>
            <a:r>
              <a:rPr dirty="0" err="1"/>
              <a:t>Lordon</a:t>
            </a:r>
            <a:r>
              <a:rPr dirty="0"/>
              <a:t>, 2015) &gt; </a:t>
            </a:r>
            <a:r>
              <a:rPr dirty="0" err="1"/>
              <a:t>iper-soggettivazione</a:t>
            </a:r>
            <a:r>
              <a:rPr dirty="0"/>
              <a:t> (</a:t>
            </a:r>
            <a:r>
              <a:rPr dirty="0" err="1"/>
              <a:t>autoimprenditorialità</a:t>
            </a:r>
            <a:r>
              <a:rPr dirty="0"/>
              <a:t>) </a:t>
            </a:r>
            <a:r>
              <a:rPr dirty="0" err="1"/>
              <a:t>dettata</a:t>
            </a:r>
            <a:r>
              <a:rPr dirty="0"/>
              <a:t> </a:t>
            </a:r>
            <a:r>
              <a:rPr dirty="0" err="1"/>
              <a:t>dalla</a:t>
            </a:r>
            <a:r>
              <a:rPr dirty="0"/>
              <a:t> </a:t>
            </a:r>
            <a:r>
              <a:rPr dirty="0" err="1"/>
              <a:t>concorrenza</a:t>
            </a:r>
            <a:r>
              <a:rPr dirty="0"/>
              <a:t> (Laval, 2014)</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DISPOSITIVI “paurosi” DI ASSOGGETTAMENTO"/>
          <p:cNvSpPr txBox="1">
            <a:spLocks noGrp="1"/>
          </p:cNvSpPr>
          <p:nvPr>
            <p:ph type="ctrTitle"/>
          </p:nvPr>
        </p:nvSpPr>
        <p:spPr>
          <a:xfrm>
            <a:off x="762000" y="10969042"/>
            <a:ext cx="22860000" cy="1883359"/>
          </a:xfrm>
          <a:prstGeom prst="rect">
            <a:avLst/>
          </a:prstGeom>
        </p:spPr>
        <p:txBody>
          <a:bodyPr>
            <a:normAutofit fontScale="90000"/>
          </a:bodyPr>
          <a:lstStyle>
            <a:lvl1pPr algn="ctr" defTabSz="346709">
              <a:defRPr sz="12725"/>
            </a:lvl1pPr>
          </a:lstStyle>
          <a:p>
            <a:r>
              <a:t>DISPOSITIVI “paurosi” DI ASSOGGETTAMENTO</a:t>
            </a:r>
          </a:p>
        </p:txBody>
      </p:sp>
      <p:sp>
        <p:nvSpPr>
          <p:cNvPr id="228" name="DEREGOLAZIONE &gt; DEREGOLAMENTAZIONE DEI DIRITTI E DEISTITUZIONALIZAZIONE DEI SINDACATI &gt;…"/>
          <p:cNvSpPr txBox="1">
            <a:spLocks noGrp="1"/>
          </p:cNvSpPr>
          <p:nvPr>
            <p:ph type="subTitle" idx="1"/>
          </p:nvPr>
        </p:nvSpPr>
        <p:spPr>
          <a:xfrm>
            <a:off x="261257" y="299273"/>
            <a:ext cx="23360743" cy="8235127"/>
          </a:xfrm>
          <a:prstGeom prst="rect">
            <a:avLst/>
          </a:prstGeom>
        </p:spPr>
        <p:txBody>
          <a:bodyPr/>
          <a:lstStyle/>
          <a:p>
            <a:pPr algn="ctr" defTabSz="179832">
              <a:lnSpc>
                <a:spcPct val="100000"/>
              </a:lnSpc>
              <a:spcBef>
                <a:spcPts val="0"/>
              </a:spcBef>
              <a:defRPr sz="2800" cap="none">
                <a:solidFill>
                  <a:schemeClr val="accent3"/>
                </a:solidFill>
                <a:latin typeface="Helvetica"/>
                <a:ea typeface="Helvetica"/>
                <a:cs typeface="Helvetica"/>
                <a:sym typeface="Helvetica"/>
              </a:defRPr>
            </a:pPr>
            <a:r>
              <a:rPr>
                <a:solidFill>
                  <a:srgbClr val="838787"/>
                </a:solidFill>
              </a:rPr>
              <a:t>DEREGOLAZIONE &gt; DEREGOLAMENTAZIONE DEI DIRITTI E DEISTITUZIONALIZAZIONE DEI SINDACATI &gt; </a:t>
            </a:r>
          </a:p>
          <a:p>
            <a:pPr algn="ctr" defTabSz="179832">
              <a:lnSpc>
                <a:spcPct val="100000"/>
              </a:lnSpc>
              <a:spcBef>
                <a:spcPts val="0"/>
              </a:spcBef>
              <a:defRPr sz="2800" cap="none">
                <a:solidFill>
                  <a:schemeClr val="accent3"/>
                </a:solidFill>
                <a:latin typeface="Helvetica"/>
                <a:ea typeface="Helvetica"/>
                <a:cs typeface="Helvetica"/>
                <a:sym typeface="Helvetica"/>
              </a:defRPr>
            </a:pPr>
            <a:r>
              <a:rPr>
                <a:solidFill>
                  <a:srgbClr val="838787"/>
                </a:solidFill>
              </a:rPr>
              <a:t>PRECARIETA’ E INDIVIDUALIZZAZIONE CONTRATTUALE</a:t>
            </a:r>
          </a:p>
          <a:p>
            <a:pPr algn="ctr" defTabSz="179832">
              <a:lnSpc>
                <a:spcPct val="100000"/>
              </a:lnSpc>
              <a:spcBef>
                <a:spcPts val="0"/>
              </a:spcBef>
              <a:defRPr sz="2800" cap="none">
                <a:solidFill>
                  <a:schemeClr val="accent3"/>
                </a:solidFill>
                <a:latin typeface="Helvetica"/>
                <a:ea typeface="Helvetica"/>
                <a:cs typeface="Helvetica"/>
                <a:sym typeface="Helvetica"/>
              </a:defRPr>
            </a:pPr>
            <a:endParaRPr>
              <a:solidFill>
                <a:srgbClr val="838787"/>
              </a:solidFill>
            </a:endParaRPr>
          </a:p>
          <a:p>
            <a:pPr algn="ctr" defTabSz="179832">
              <a:lnSpc>
                <a:spcPct val="100000"/>
              </a:lnSpc>
              <a:spcBef>
                <a:spcPts val="0"/>
              </a:spcBef>
              <a:defRPr sz="2800" cap="none">
                <a:solidFill>
                  <a:schemeClr val="accent3"/>
                </a:solidFill>
                <a:latin typeface="Helvetica"/>
                <a:ea typeface="Helvetica"/>
                <a:cs typeface="Helvetica"/>
                <a:sym typeface="Helvetica"/>
              </a:defRPr>
            </a:pPr>
            <a:r>
              <a:rPr>
                <a:solidFill>
                  <a:srgbClr val="838787"/>
                </a:solidFill>
              </a:rPr>
              <a:t>IPERTROFIA DELLA SFERA FINANZIARIA E DIMINUZIONE DEL PESO CONTRATTUALE DEL LAVORO VIVO &gt; </a:t>
            </a:r>
          </a:p>
          <a:p>
            <a:pPr algn="ctr" defTabSz="179832">
              <a:lnSpc>
                <a:spcPct val="100000"/>
              </a:lnSpc>
              <a:spcBef>
                <a:spcPts val="0"/>
              </a:spcBef>
              <a:defRPr sz="2800" cap="none">
                <a:solidFill>
                  <a:schemeClr val="accent3"/>
                </a:solidFill>
                <a:latin typeface="Helvetica"/>
                <a:ea typeface="Helvetica"/>
                <a:cs typeface="Helvetica"/>
                <a:sym typeface="Helvetica"/>
              </a:defRPr>
            </a:pPr>
            <a:r>
              <a:rPr>
                <a:solidFill>
                  <a:srgbClr val="838787"/>
                </a:solidFill>
              </a:rPr>
              <a:t>AUTONOMIZZAZIONE DELLA SFERA FINANZIARIA &gt; </a:t>
            </a:r>
          </a:p>
          <a:p>
            <a:pPr algn="ctr" defTabSz="179832">
              <a:lnSpc>
                <a:spcPct val="100000"/>
              </a:lnSpc>
              <a:spcBef>
                <a:spcPts val="0"/>
              </a:spcBef>
              <a:defRPr sz="2800" cap="none">
                <a:solidFill>
                  <a:schemeClr val="accent3"/>
                </a:solidFill>
                <a:latin typeface="Helvetica"/>
                <a:ea typeface="Helvetica"/>
                <a:cs typeface="Helvetica"/>
                <a:sym typeface="Helvetica"/>
              </a:defRPr>
            </a:pPr>
            <a:r>
              <a:rPr>
                <a:solidFill>
                  <a:srgbClr val="838787"/>
                </a:solidFill>
              </a:rPr>
              <a:t>PRECARIETA’ E INDIVIDUALIZZAZIONE CONTRATTUALE</a:t>
            </a:r>
          </a:p>
          <a:p>
            <a:pPr algn="ctr" defTabSz="179832">
              <a:lnSpc>
                <a:spcPct val="100000"/>
              </a:lnSpc>
              <a:spcBef>
                <a:spcPts val="0"/>
              </a:spcBef>
              <a:defRPr sz="2800" cap="none">
                <a:solidFill>
                  <a:schemeClr val="accent3"/>
                </a:solidFill>
                <a:latin typeface="Helvetica"/>
                <a:ea typeface="Helvetica"/>
                <a:cs typeface="Helvetica"/>
                <a:sym typeface="Helvetica"/>
              </a:defRPr>
            </a:pPr>
            <a:endParaRPr>
              <a:solidFill>
                <a:srgbClr val="838787"/>
              </a:solidFill>
            </a:endParaRPr>
          </a:p>
          <a:p>
            <a:pPr algn="ctr" defTabSz="179832">
              <a:lnSpc>
                <a:spcPct val="100000"/>
              </a:lnSpc>
              <a:spcBef>
                <a:spcPts val="0"/>
              </a:spcBef>
              <a:defRPr sz="2800" cap="none">
                <a:solidFill>
                  <a:schemeClr val="accent3"/>
                </a:solidFill>
                <a:latin typeface="Helvetica"/>
                <a:ea typeface="Helvetica"/>
                <a:cs typeface="Helvetica"/>
                <a:sym typeface="Helvetica"/>
              </a:defRPr>
            </a:pPr>
            <a:r>
              <a:t>PRECARIETA’ GENERALIZZATA COME POTENTE LEVA DI AUTO-ATTIVAZIONE (</a:t>
            </a:r>
            <a:r>
              <a:rPr err="1"/>
              <a:t>Fumagalli</a:t>
            </a:r>
            <a:r>
              <a:t>, 2011) &gt; SENSO DI COLPA PERSONALE </a:t>
            </a:r>
          </a:p>
          <a:p>
            <a:pPr algn="ctr" defTabSz="179832">
              <a:lnSpc>
                <a:spcPct val="100000"/>
              </a:lnSpc>
              <a:spcBef>
                <a:spcPts val="0"/>
              </a:spcBef>
              <a:defRPr sz="2800" cap="none">
                <a:solidFill>
                  <a:schemeClr val="accent3"/>
                </a:solidFill>
                <a:latin typeface="Helvetica"/>
                <a:ea typeface="Helvetica"/>
                <a:cs typeface="Helvetica"/>
                <a:sym typeface="Helvetica"/>
              </a:defRPr>
            </a:pPr>
            <a:endParaRPr/>
          </a:p>
          <a:p>
            <a:pPr algn="ctr" defTabSz="179832">
              <a:lnSpc>
                <a:spcPct val="100000"/>
              </a:lnSpc>
              <a:spcBef>
                <a:spcPts val="0"/>
              </a:spcBef>
              <a:defRPr sz="2800" cap="none">
                <a:solidFill>
                  <a:schemeClr val="accent3"/>
                </a:solidFill>
                <a:latin typeface="Helvetica"/>
                <a:ea typeface="Helvetica"/>
                <a:cs typeface="Helvetica"/>
                <a:sym typeface="Helvetica"/>
              </a:defRPr>
            </a:pPr>
            <a:endParaRPr/>
          </a:p>
          <a:p>
            <a:pPr algn="ctr" defTabSz="179832">
              <a:lnSpc>
                <a:spcPct val="100000"/>
              </a:lnSpc>
              <a:spcBef>
                <a:spcPts val="0"/>
              </a:spcBef>
              <a:defRPr sz="2800" cap="none">
                <a:solidFill>
                  <a:schemeClr val="accent3"/>
                </a:solidFill>
                <a:latin typeface="Helvetica"/>
                <a:ea typeface="Helvetica"/>
                <a:cs typeface="Helvetica"/>
                <a:sym typeface="Helvetica"/>
              </a:defRPr>
            </a:pPr>
            <a:endParaRPr/>
          </a:p>
          <a:p>
            <a:pPr algn="ctr" defTabSz="179832">
              <a:lnSpc>
                <a:spcPct val="100000"/>
              </a:lnSpc>
              <a:spcBef>
                <a:spcPts val="0"/>
              </a:spcBef>
              <a:defRPr sz="2800" cap="none">
                <a:solidFill>
                  <a:schemeClr val="accent3"/>
                </a:solidFill>
                <a:latin typeface="Helvetica"/>
                <a:ea typeface="Helvetica"/>
                <a:cs typeface="Helvetica"/>
                <a:sym typeface="Helvetica"/>
              </a:defRPr>
            </a:pPr>
            <a:endParaRPr/>
          </a:p>
          <a:p>
            <a:pPr algn="ctr" defTabSz="179832">
              <a:lnSpc>
                <a:spcPct val="100000"/>
              </a:lnSpc>
              <a:spcBef>
                <a:spcPts val="0"/>
              </a:spcBef>
              <a:defRPr sz="2800" cap="none">
                <a:solidFill>
                  <a:schemeClr val="accent3"/>
                </a:solidFill>
                <a:latin typeface="Helvetica"/>
                <a:ea typeface="Helvetica"/>
                <a:cs typeface="Helvetica"/>
                <a:sym typeface="Helvetica"/>
              </a:defRPr>
            </a:pPr>
            <a:endParaRPr/>
          </a:p>
          <a:p>
            <a:pPr algn="ctr" defTabSz="179832">
              <a:lnSpc>
                <a:spcPct val="100000"/>
              </a:lnSpc>
              <a:spcBef>
                <a:spcPts val="0"/>
              </a:spcBef>
              <a:defRPr sz="2800" cap="none">
                <a:solidFill>
                  <a:schemeClr val="accent3"/>
                </a:solidFill>
                <a:latin typeface="Helvetica"/>
                <a:ea typeface="Helvetica"/>
                <a:cs typeface="Helvetica"/>
                <a:sym typeface="Helvetica"/>
              </a:defRPr>
            </a:pPr>
            <a:endParaRPr/>
          </a:p>
          <a:p>
            <a:pPr algn="ctr" defTabSz="179832">
              <a:lnSpc>
                <a:spcPct val="100000"/>
              </a:lnSpc>
              <a:spcBef>
                <a:spcPts val="0"/>
              </a:spcBef>
              <a:defRPr sz="2800" cap="none">
                <a:solidFill>
                  <a:schemeClr val="accent3"/>
                </a:solidFill>
                <a:latin typeface="Helvetica"/>
                <a:ea typeface="Helvetica"/>
                <a:cs typeface="Helvetica"/>
                <a:sym typeface="Helvetica"/>
              </a:defRPr>
            </a:pPr>
            <a:endParaRPr/>
          </a:p>
          <a:p>
            <a:pPr algn="ctr" defTabSz="179832">
              <a:lnSpc>
                <a:spcPct val="100000"/>
              </a:lnSpc>
              <a:spcBef>
                <a:spcPts val="0"/>
              </a:spcBef>
              <a:defRPr sz="2800" cap="none">
                <a:solidFill>
                  <a:schemeClr val="accent3"/>
                </a:solidFill>
                <a:latin typeface="Helvetica"/>
                <a:ea typeface="Helvetica"/>
                <a:cs typeface="Helvetica"/>
                <a:sym typeface="Helvetica"/>
              </a:defRPr>
            </a:pPr>
            <a:r>
              <a:t>COMPETIZIONE GLOBALE, DELOCALIZZAZIONE, JUST IN TIME</a:t>
            </a:r>
          </a:p>
          <a:p>
            <a:pPr algn="just" defTabSz="179832">
              <a:lnSpc>
                <a:spcPct val="100000"/>
              </a:lnSpc>
              <a:spcBef>
                <a:spcPts val="0"/>
              </a:spcBef>
              <a:defRPr sz="5120" cap="none">
                <a:solidFill>
                  <a:schemeClr val="accent3"/>
                </a:solidFill>
                <a:latin typeface="Helvetica"/>
                <a:ea typeface="Helvetica"/>
                <a:cs typeface="Helvetica"/>
                <a:sym typeface="Helvetica"/>
              </a:defRPr>
            </a:pPr>
            <a:endParaRPr sz="3200"/>
          </a:p>
          <a:p>
            <a:pPr algn="just" defTabSz="179832">
              <a:lnSpc>
                <a:spcPct val="100000"/>
              </a:lnSpc>
              <a:spcBef>
                <a:spcPts val="0"/>
              </a:spcBef>
              <a:defRPr sz="5120" cap="none">
                <a:solidFill>
                  <a:schemeClr val="accent3"/>
                </a:solidFill>
                <a:latin typeface="Helvetica"/>
                <a:ea typeface="Helvetica"/>
                <a:cs typeface="Helvetica"/>
                <a:sym typeface="Helvetica"/>
              </a:defRPr>
            </a:pPr>
            <a:endParaRPr sz="3200"/>
          </a:p>
          <a:p>
            <a:pPr algn="just" defTabSz="179832">
              <a:lnSpc>
                <a:spcPct val="100000"/>
              </a:lnSpc>
              <a:spcBef>
                <a:spcPts val="0"/>
              </a:spcBef>
              <a:defRPr sz="5120" cap="none">
                <a:solidFill>
                  <a:schemeClr val="accent3"/>
                </a:solidFill>
                <a:latin typeface="Helvetica"/>
                <a:ea typeface="Helvetica"/>
                <a:cs typeface="Helvetica"/>
                <a:sym typeface="Helvetica"/>
              </a:defRPr>
            </a:pPr>
            <a:endParaRPr sz="3200"/>
          </a:p>
        </p:txBody>
      </p:sp>
      <p:sp>
        <p:nvSpPr>
          <p:cNvPr id="229" name="Linea"/>
          <p:cNvSpPr/>
          <p:nvPr/>
        </p:nvSpPr>
        <p:spPr>
          <a:xfrm flipV="1">
            <a:off x="12191999" y="3736673"/>
            <a:ext cx="1" cy="2652756"/>
          </a:xfrm>
          <a:prstGeom prst="line">
            <a:avLst/>
          </a:prstGeom>
          <a:ln w="25400">
            <a:solidFill>
              <a:schemeClr val="accent1"/>
            </a:solidFill>
            <a:miter lim="400000"/>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Bold"/>
              </a:defRPr>
            </a:pPr>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DISPOSITIVI “paurosi” DI ASSOGGETTAMENTO"/>
          <p:cNvSpPr txBox="1">
            <a:spLocks noGrp="1"/>
          </p:cNvSpPr>
          <p:nvPr>
            <p:ph type="ctrTitle"/>
          </p:nvPr>
        </p:nvSpPr>
        <p:spPr>
          <a:xfrm>
            <a:off x="762000" y="10985300"/>
            <a:ext cx="22860000" cy="2277348"/>
          </a:xfrm>
          <a:prstGeom prst="rect">
            <a:avLst/>
          </a:prstGeom>
        </p:spPr>
        <p:txBody>
          <a:bodyPr>
            <a:normAutofit fontScale="90000"/>
          </a:bodyPr>
          <a:lstStyle>
            <a:lvl1pPr algn="ctr" defTabSz="346709">
              <a:defRPr sz="12725"/>
            </a:lvl1pPr>
          </a:lstStyle>
          <a:p>
            <a:r>
              <a:t>DISPOSITIVI “paurosi” DI ASSOGGETTAMENTO</a:t>
            </a:r>
          </a:p>
        </p:txBody>
      </p:sp>
      <p:sp>
        <p:nvSpPr>
          <p:cNvPr id="232" name="La concorrenza «acuisce gli appetiti, gli istinti e l’intelligenza degli individui», sollecitando la loro intensa ed estesa mobilitazione (Lazzarato, 2013, p. 18).…"/>
          <p:cNvSpPr txBox="1">
            <a:spLocks noGrp="1"/>
          </p:cNvSpPr>
          <p:nvPr>
            <p:ph type="subTitle" idx="1"/>
          </p:nvPr>
        </p:nvSpPr>
        <p:spPr>
          <a:xfrm>
            <a:off x="762000" y="791404"/>
            <a:ext cx="22860000" cy="7742996"/>
          </a:xfrm>
          <a:prstGeom prst="rect">
            <a:avLst/>
          </a:prstGeom>
        </p:spPr>
        <p:txBody>
          <a:bodyPr/>
          <a:lstStyle/>
          <a:p>
            <a:pPr algn="just" defTabSz="242773">
              <a:lnSpc>
                <a:spcPct val="100000"/>
              </a:lnSpc>
              <a:spcBef>
                <a:spcPts val="0"/>
              </a:spcBef>
              <a:defRPr sz="3780" cap="none">
                <a:solidFill>
                  <a:schemeClr val="accent3"/>
                </a:solidFill>
                <a:latin typeface="Helvetica"/>
                <a:ea typeface="Helvetica"/>
                <a:cs typeface="Helvetica"/>
                <a:sym typeface="Helvetica"/>
              </a:defRPr>
            </a:pPr>
            <a:r>
              <a:rPr dirty="0">
                <a:solidFill>
                  <a:srgbClr val="838787"/>
                </a:solidFill>
              </a:rPr>
              <a:t>La</a:t>
            </a:r>
            <a:r>
              <a:rPr dirty="0"/>
              <a:t> </a:t>
            </a:r>
            <a:r>
              <a:rPr dirty="0" err="1">
                <a:solidFill>
                  <a:srgbClr val="838787"/>
                </a:solidFill>
              </a:rPr>
              <a:t>concorrenza</a:t>
            </a:r>
            <a:r>
              <a:rPr dirty="0">
                <a:solidFill>
                  <a:srgbClr val="838787"/>
                </a:solidFill>
              </a:rPr>
              <a:t> «</a:t>
            </a:r>
            <a:r>
              <a:rPr dirty="0" err="1">
                <a:solidFill>
                  <a:srgbClr val="838787"/>
                </a:solidFill>
              </a:rPr>
              <a:t>acuisce</a:t>
            </a:r>
            <a:r>
              <a:rPr dirty="0">
                <a:solidFill>
                  <a:srgbClr val="838787"/>
                </a:solidFill>
              </a:rPr>
              <a:t> </a:t>
            </a:r>
            <a:r>
              <a:rPr dirty="0" err="1">
                <a:solidFill>
                  <a:srgbClr val="838787"/>
                </a:solidFill>
              </a:rPr>
              <a:t>gli</a:t>
            </a:r>
            <a:r>
              <a:rPr dirty="0">
                <a:solidFill>
                  <a:srgbClr val="838787"/>
                </a:solidFill>
              </a:rPr>
              <a:t> </a:t>
            </a:r>
            <a:r>
              <a:rPr dirty="0" err="1">
                <a:solidFill>
                  <a:srgbClr val="838787"/>
                </a:solidFill>
              </a:rPr>
              <a:t>appetiti</a:t>
            </a:r>
            <a:r>
              <a:rPr dirty="0">
                <a:solidFill>
                  <a:srgbClr val="838787"/>
                </a:solidFill>
              </a:rPr>
              <a:t>, </a:t>
            </a:r>
            <a:r>
              <a:rPr dirty="0" err="1">
                <a:solidFill>
                  <a:srgbClr val="838787"/>
                </a:solidFill>
              </a:rPr>
              <a:t>gli</a:t>
            </a:r>
            <a:r>
              <a:rPr dirty="0">
                <a:solidFill>
                  <a:srgbClr val="838787"/>
                </a:solidFill>
              </a:rPr>
              <a:t> </a:t>
            </a:r>
            <a:r>
              <a:rPr dirty="0" err="1">
                <a:solidFill>
                  <a:srgbClr val="838787"/>
                </a:solidFill>
              </a:rPr>
              <a:t>istinti</a:t>
            </a:r>
            <a:r>
              <a:rPr dirty="0">
                <a:solidFill>
                  <a:srgbClr val="838787"/>
                </a:solidFill>
              </a:rPr>
              <a:t> e </a:t>
            </a:r>
            <a:r>
              <a:rPr dirty="0" err="1">
                <a:solidFill>
                  <a:srgbClr val="838787"/>
                </a:solidFill>
              </a:rPr>
              <a:t>l’intelligenza</a:t>
            </a:r>
            <a:r>
              <a:rPr dirty="0">
                <a:solidFill>
                  <a:srgbClr val="838787"/>
                </a:solidFill>
              </a:rPr>
              <a:t> </a:t>
            </a:r>
            <a:r>
              <a:rPr dirty="0" err="1">
                <a:solidFill>
                  <a:srgbClr val="838787"/>
                </a:solidFill>
              </a:rPr>
              <a:t>degli</a:t>
            </a:r>
            <a:r>
              <a:rPr dirty="0">
                <a:solidFill>
                  <a:srgbClr val="838787"/>
                </a:solidFill>
              </a:rPr>
              <a:t> </a:t>
            </a:r>
            <a:r>
              <a:rPr dirty="0" err="1">
                <a:solidFill>
                  <a:srgbClr val="838787"/>
                </a:solidFill>
              </a:rPr>
              <a:t>individui</a:t>
            </a:r>
            <a:r>
              <a:rPr dirty="0">
                <a:solidFill>
                  <a:srgbClr val="838787"/>
                </a:solidFill>
              </a:rPr>
              <a:t>», </a:t>
            </a:r>
            <a:r>
              <a:rPr dirty="0" err="1">
                <a:solidFill>
                  <a:srgbClr val="838787"/>
                </a:solidFill>
              </a:rPr>
              <a:t>sollecitando</a:t>
            </a:r>
            <a:r>
              <a:rPr dirty="0">
                <a:solidFill>
                  <a:srgbClr val="838787"/>
                </a:solidFill>
              </a:rPr>
              <a:t> la </a:t>
            </a:r>
            <a:r>
              <a:rPr dirty="0" err="1">
                <a:solidFill>
                  <a:srgbClr val="838787"/>
                </a:solidFill>
              </a:rPr>
              <a:t>loro</a:t>
            </a:r>
            <a:r>
              <a:rPr dirty="0">
                <a:solidFill>
                  <a:srgbClr val="838787"/>
                </a:solidFill>
              </a:rPr>
              <a:t> </a:t>
            </a:r>
            <a:r>
              <a:rPr dirty="0" err="1">
                <a:solidFill>
                  <a:srgbClr val="838787"/>
                </a:solidFill>
              </a:rPr>
              <a:t>intensa</a:t>
            </a:r>
            <a:r>
              <a:rPr dirty="0">
                <a:solidFill>
                  <a:srgbClr val="838787"/>
                </a:solidFill>
              </a:rPr>
              <a:t> ed </a:t>
            </a:r>
            <a:r>
              <a:rPr dirty="0" err="1">
                <a:solidFill>
                  <a:srgbClr val="838787"/>
                </a:solidFill>
              </a:rPr>
              <a:t>estesa</a:t>
            </a:r>
            <a:r>
              <a:rPr dirty="0">
                <a:solidFill>
                  <a:srgbClr val="838787"/>
                </a:solidFill>
              </a:rPr>
              <a:t> </a:t>
            </a:r>
            <a:r>
              <a:rPr dirty="0" err="1">
                <a:solidFill>
                  <a:srgbClr val="838787"/>
                </a:solidFill>
              </a:rPr>
              <a:t>mobilitazione</a:t>
            </a:r>
            <a:r>
              <a:rPr dirty="0">
                <a:solidFill>
                  <a:srgbClr val="838787"/>
                </a:solidFill>
              </a:rPr>
              <a:t> (Lazzarato, 2013, p. 18).</a:t>
            </a:r>
          </a:p>
          <a:p>
            <a:pPr algn="just" defTabSz="242773">
              <a:lnSpc>
                <a:spcPct val="100000"/>
              </a:lnSpc>
              <a:spcBef>
                <a:spcPts val="0"/>
              </a:spcBef>
              <a:defRPr sz="3780" cap="none">
                <a:solidFill>
                  <a:schemeClr val="accent3"/>
                </a:solidFill>
                <a:latin typeface="Helvetica"/>
                <a:ea typeface="Helvetica"/>
                <a:cs typeface="Helvetica"/>
                <a:sym typeface="Helvetica"/>
              </a:defRPr>
            </a:pPr>
            <a:endParaRPr dirty="0">
              <a:solidFill>
                <a:srgbClr val="838787"/>
              </a:solidFill>
            </a:endParaRPr>
          </a:p>
          <a:p>
            <a:pPr algn="just" defTabSz="242773">
              <a:lnSpc>
                <a:spcPct val="100000"/>
              </a:lnSpc>
              <a:spcBef>
                <a:spcPts val="0"/>
              </a:spcBef>
              <a:defRPr sz="3780" cap="none">
                <a:solidFill>
                  <a:schemeClr val="accent3"/>
                </a:solidFill>
                <a:latin typeface="Helvetica"/>
                <a:ea typeface="Helvetica"/>
                <a:cs typeface="Helvetica"/>
                <a:sym typeface="Helvetica"/>
              </a:defRPr>
            </a:pPr>
            <a:r>
              <a:rPr dirty="0" err="1"/>
              <a:t>Dardot</a:t>
            </a:r>
            <a:r>
              <a:rPr dirty="0"/>
              <a:t> e Laval (2013, p. 424): «la </a:t>
            </a:r>
            <a:r>
              <a:rPr dirty="0" err="1"/>
              <a:t>razionalità</a:t>
            </a:r>
            <a:r>
              <a:rPr dirty="0"/>
              <a:t> </a:t>
            </a:r>
            <a:r>
              <a:rPr dirty="0" err="1"/>
              <a:t>neoliberista</a:t>
            </a:r>
            <a:r>
              <a:rPr dirty="0"/>
              <a:t> </a:t>
            </a:r>
            <a:r>
              <a:rPr dirty="0" err="1"/>
              <a:t>spinge</a:t>
            </a:r>
            <a:r>
              <a:rPr dirty="0"/>
              <a:t> </a:t>
            </a:r>
            <a:r>
              <a:rPr dirty="0" err="1"/>
              <a:t>l’io</a:t>
            </a:r>
            <a:r>
              <a:rPr dirty="0"/>
              <a:t> a </a:t>
            </a:r>
            <a:r>
              <a:rPr dirty="0" err="1"/>
              <a:t>mutare</a:t>
            </a:r>
            <a:r>
              <a:rPr dirty="0"/>
              <a:t> per </a:t>
            </a:r>
            <a:r>
              <a:rPr dirty="0" err="1"/>
              <a:t>rinforzarsi</a:t>
            </a:r>
            <a:r>
              <a:rPr dirty="0"/>
              <a:t> e </a:t>
            </a:r>
            <a:r>
              <a:rPr dirty="0" err="1"/>
              <a:t>sopravvivere</a:t>
            </a:r>
            <a:r>
              <a:rPr dirty="0"/>
              <a:t> </a:t>
            </a:r>
            <a:r>
              <a:rPr dirty="0" err="1"/>
              <a:t>nella</a:t>
            </a:r>
            <a:r>
              <a:rPr dirty="0"/>
              <a:t> </a:t>
            </a:r>
            <a:r>
              <a:rPr dirty="0" err="1"/>
              <a:t>competizione</a:t>
            </a:r>
            <a:r>
              <a:rPr dirty="0"/>
              <a:t>».</a:t>
            </a:r>
          </a:p>
          <a:p>
            <a:pPr algn="just" defTabSz="242773">
              <a:lnSpc>
                <a:spcPct val="100000"/>
              </a:lnSpc>
              <a:spcBef>
                <a:spcPts val="0"/>
              </a:spcBef>
              <a:defRPr sz="3780" cap="none">
                <a:solidFill>
                  <a:schemeClr val="accent3"/>
                </a:solidFill>
                <a:latin typeface="Helvetica"/>
                <a:ea typeface="Helvetica"/>
                <a:cs typeface="Helvetica"/>
                <a:sym typeface="Helvetica"/>
              </a:defRPr>
            </a:pPr>
            <a:endParaRPr dirty="0"/>
          </a:p>
          <a:p>
            <a:pPr algn="just" defTabSz="242773">
              <a:lnSpc>
                <a:spcPct val="100000"/>
              </a:lnSpc>
              <a:spcBef>
                <a:spcPts val="0"/>
              </a:spcBef>
              <a:defRPr sz="3780" cap="none">
                <a:solidFill>
                  <a:srgbClr val="838787"/>
                </a:solidFill>
                <a:latin typeface="Helvetica"/>
                <a:ea typeface="Helvetica"/>
                <a:cs typeface="Helvetica"/>
                <a:sym typeface="Helvetica"/>
              </a:defRPr>
            </a:pPr>
            <a:r>
              <a:rPr dirty="0" err="1"/>
              <a:t>Lordon</a:t>
            </a:r>
            <a:r>
              <a:rPr dirty="0"/>
              <a:t> (2015, p. 67): </a:t>
            </a:r>
            <a:r>
              <a:rPr dirty="0" err="1"/>
              <a:t>il</a:t>
            </a:r>
            <a:r>
              <a:rPr dirty="0"/>
              <a:t> «</a:t>
            </a:r>
            <a:r>
              <a:rPr dirty="0" err="1"/>
              <a:t>fantasma</a:t>
            </a:r>
            <a:r>
              <a:rPr dirty="0"/>
              <a:t> </a:t>
            </a:r>
            <a:r>
              <a:rPr dirty="0" err="1"/>
              <a:t>padronale</a:t>
            </a:r>
            <a:r>
              <a:rPr dirty="0"/>
              <a:t> </a:t>
            </a:r>
            <a:r>
              <a:rPr dirty="0" err="1"/>
              <a:t>della</a:t>
            </a:r>
            <a:r>
              <a:rPr dirty="0"/>
              <a:t> </a:t>
            </a:r>
            <a:r>
              <a:rPr dirty="0" err="1"/>
              <a:t>liquidità</a:t>
            </a:r>
            <a:r>
              <a:rPr dirty="0"/>
              <a:t>», </a:t>
            </a:r>
            <a:r>
              <a:rPr dirty="0" err="1"/>
              <a:t>parte</a:t>
            </a:r>
            <a:r>
              <a:rPr dirty="0"/>
              <a:t> del </a:t>
            </a:r>
            <a:r>
              <a:rPr dirty="0" err="1"/>
              <a:t>più</a:t>
            </a:r>
            <a:r>
              <a:rPr dirty="0"/>
              <a:t> </a:t>
            </a:r>
            <a:r>
              <a:rPr dirty="0" err="1"/>
              <a:t>ampio</a:t>
            </a:r>
            <a:r>
              <a:rPr dirty="0"/>
              <a:t> </a:t>
            </a:r>
            <a:r>
              <a:rPr dirty="0" err="1"/>
              <a:t>biopotere</a:t>
            </a:r>
            <a:r>
              <a:rPr dirty="0"/>
              <a:t> di </a:t>
            </a:r>
            <a:r>
              <a:rPr dirty="0" err="1"/>
              <a:t>finanziarizzazione</a:t>
            </a:r>
            <a:r>
              <a:rPr dirty="0"/>
              <a:t> del </a:t>
            </a:r>
            <a:r>
              <a:rPr dirty="0" err="1"/>
              <a:t>capitale</a:t>
            </a:r>
            <a:r>
              <a:rPr dirty="0"/>
              <a:t> (Lucarelli, 2009; </a:t>
            </a:r>
            <a:r>
              <a:rPr dirty="0" err="1"/>
              <a:t>Marazzi</a:t>
            </a:r>
            <a:r>
              <a:rPr dirty="0"/>
              <a:t>, 2010; </a:t>
            </a:r>
            <a:r>
              <a:rPr dirty="0" err="1"/>
              <a:t>Gallino</a:t>
            </a:r>
            <a:r>
              <a:rPr dirty="0"/>
              <a:t>, 2011) –, </a:t>
            </a:r>
            <a:r>
              <a:rPr dirty="0" err="1"/>
              <a:t>agendo</a:t>
            </a:r>
            <a:r>
              <a:rPr dirty="0"/>
              <a:t> </a:t>
            </a:r>
            <a:r>
              <a:rPr dirty="0" err="1"/>
              <a:t>sullo</a:t>
            </a:r>
            <a:r>
              <a:rPr dirty="0"/>
              <a:t> </a:t>
            </a:r>
            <a:r>
              <a:rPr dirty="0" err="1"/>
              <a:t>sfondo</a:t>
            </a:r>
            <a:r>
              <a:rPr dirty="0"/>
              <a:t> </a:t>
            </a:r>
            <a:r>
              <a:rPr dirty="0" err="1"/>
              <a:t>della</a:t>
            </a:r>
            <a:r>
              <a:rPr dirty="0"/>
              <a:t> </a:t>
            </a:r>
            <a:r>
              <a:rPr dirty="0" err="1"/>
              <a:t>minaccia</a:t>
            </a:r>
            <a:r>
              <a:rPr dirty="0"/>
              <a:t> di una </a:t>
            </a:r>
            <a:r>
              <a:rPr dirty="0" err="1"/>
              <a:t>disoccupazione</a:t>
            </a:r>
            <a:r>
              <a:rPr dirty="0"/>
              <a:t> </a:t>
            </a:r>
            <a:r>
              <a:rPr dirty="0" err="1"/>
              <a:t>facilitata</a:t>
            </a:r>
            <a:r>
              <a:rPr dirty="0"/>
              <a:t> </a:t>
            </a:r>
            <a:r>
              <a:rPr dirty="0" err="1"/>
              <a:t>dall’indebolimento</a:t>
            </a:r>
            <a:r>
              <a:rPr dirty="0"/>
              <a:t> </a:t>
            </a:r>
            <a:r>
              <a:rPr dirty="0" err="1"/>
              <a:t>delle</a:t>
            </a:r>
            <a:r>
              <a:rPr dirty="0"/>
              <a:t> </a:t>
            </a:r>
            <a:r>
              <a:rPr dirty="0" err="1"/>
              <a:t>norme</a:t>
            </a:r>
            <a:r>
              <a:rPr dirty="0"/>
              <a:t> di </a:t>
            </a:r>
            <a:r>
              <a:rPr dirty="0" err="1"/>
              <a:t>licenziamento</a:t>
            </a:r>
            <a:r>
              <a:rPr dirty="0"/>
              <a:t>, </a:t>
            </a:r>
            <a:r>
              <a:rPr dirty="0" err="1"/>
              <a:t>impone</a:t>
            </a:r>
            <a:r>
              <a:rPr dirty="0"/>
              <a:t> di </a:t>
            </a:r>
            <a:r>
              <a:rPr dirty="0" err="1"/>
              <a:t>uniformarsi</a:t>
            </a:r>
            <a:r>
              <a:rPr dirty="0"/>
              <a:t> </a:t>
            </a:r>
            <a:r>
              <a:rPr dirty="0" err="1"/>
              <a:t>istantaneamente</a:t>
            </a:r>
            <a:r>
              <a:rPr dirty="0"/>
              <a:t>, con la </a:t>
            </a:r>
            <a:r>
              <a:rPr dirty="0" err="1"/>
              <a:t>globalità</a:t>
            </a:r>
            <a:r>
              <a:rPr dirty="0"/>
              <a:t> del </a:t>
            </a:r>
            <a:r>
              <a:rPr dirty="0" err="1"/>
              <a:t>sé</a:t>
            </a:r>
            <a:r>
              <a:rPr dirty="0"/>
              <a:t>, ai «</a:t>
            </a:r>
            <a:r>
              <a:rPr dirty="0" err="1"/>
              <a:t>requisiti</a:t>
            </a:r>
            <a:r>
              <a:rPr dirty="0"/>
              <a:t> del </a:t>
            </a:r>
            <a:r>
              <a:rPr dirty="0" err="1"/>
              <a:t>desiderio</a:t>
            </a:r>
            <a:r>
              <a:rPr dirty="0"/>
              <a:t>-padrone» e </a:t>
            </a:r>
            <a:r>
              <a:rPr dirty="0" err="1"/>
              <a:t>alla</a:t>
            </a:r>
            <a:r>
              <a:rPr dirty="0"/>
              <a:t> </a:t>
            </a:r>
            <a:r>
              <a:rPr dirty="0" err="1"/>
              <a:t>tensione</a:t>
            </a:r>
            <a:r>
              <a:rPr dirty="0"/>
              <a:t> verso </a:t>
            </a:r>
            <a:r>
              <a:rPr dirty="0" err="1"/>
              <a:t>l’aumento</a:t>
            </a:r>
            <a:r>
              <a:rPr dirty="0"/>
              <a:t> </a:t>
            </a:r>
            <a:r>
              <a:rPr dirty="0" err="1"/>
              <a:t>indefinito</a:t>
            </a:r>
            <a:r>
              <a:rPr dirty="0"/>
              <a:t> di </a:t>
            </a:r>
            <a:r>
              <a:rPr dirty="0" err="1"/>
              <a:t>produttività</a:t>
            </a:r>
            <a:r>
              <a:rPr dirty="0"/>
              <a:t>, </a:t>
            </a:r>
            <a:r>
              <a:rPr dirty="0" err="1"/>
              <a:t>sottoponendo</a:t>
            </a:r>
            <a:r>
              <a:rPr dirty="0"/>
              <a:t> </a:t>
            </a:r>
            <a:r>
              <a:rPr dirty="0" err="1"/>
              <a:t>i</a:t>
            </a:r>
            <a:r>
              <a:rPr dirty="0"/>
              <a:t> </a:t>
            </a:r>
            <a:r>
              <a:rPr dirty="0" err="1"/>
              <a:t>lavoratori</a:t>
            </a:r>
            <a:r>
              <a:rPr dirty="0"/>
              <a:t> a </a:t>
            </a:r>
            <a:r>
              <a:rPr dirty="0" err="1"/>
              <a:t>tensioni</a:t>
            </a:r>
            <a:r>
              <a:rPr dirty="0"/>
              <a:t> </a:t>
            </a:r>
            <a:r>
              <a:rPr dirty="0" err="1"/>
              <a:t>inaudite</a:t>
            </a:r>
            <a:r>
              <a:rPr dirty="0"/>
              <a:t> aggravate </a:t>
            </a:r>
            <a:r>
              <a:rPr dirty="0" err="1"/>
              <a:t>dalla</a:t>
            </a:r>
            <a:r>
              <a:rPr dirty="0"/>
              <a:t> </a:t>
            </a:r>
            <a:r>
              <a:rPr dirty="0" err="1"/>
              <a:t>summenzionata</a:t>
            </a:r>
            <a:r>
              <a:rPr dirty="0"/>
              <a:t> </a:t>
            </a:r>
            <a:r>
              <a:rPr dirty="0" err="1"/>
              <a:t>responsabilità</a:t>
            </a:r>
            <a:r>
              <a:rPr dirty="0"/>
              <a:t> </a:t>
            </a:r>
            <a:r>
              <a:rPr dirty="0" err="1"/>
              <a:t>dell’auto-capitalizzazione</a:t>
            </a:r>
            <a:r>
              <a:rPr dirty="0"/>
              <a: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sto"/>
          <p:cNvSpPr txBox="1">
            <a:spLocks noGrp="1"/>
          </p:cNvSpPr>
          <p:nvPr>
            <p:ph type="body" idx="13"/>
          </p:nvPr>
        </p:nvSpPr>
        <p:spPr>
          <a:xfrm>
            <a:off x="762000" y="571553"/>
            <a:ext cx="20955000" cy="767390"/>
          </a:xfrm>
          <a:prstGeom prst="rect">
            <a:avLst/>
          </a:prstGeom>
        </p:spPr>
        <p:txBody>
          <a:bodyPr/>
          <a:lstStyle/>
          <a:p>
            <a:r>
              <a:rPr lang="it-IT" sz="5400">
                <a:solidFill>
                  <a:srgbClr val="00B0F0"/>
                </a:solidFill>
              </a:rPr>
              <a:t>… AL POST-FORDISMO E OLTRE</a:t>
            </a:r>
            <a:endParaRPr sz="5400">
              <a:solidFill>
                <a:srgbClr val="00B0F0"/>
              </a:solidFill>
            </a:endParaRPr>
          </a:p>
        </p:txBody>
      </p:sp>
      <p:sp>
        <p:nvSpPr>
          <p:cNvPr id="177" name="… AL POST-FORDISMO"/>
          <p:cNvSpPr txBox="1">
            <a:spLocks noGrp="1"/>
          </p:cNvSpPr>
          <p:nvPr>
            <p:ph type="title"/>
          </p:nvPr>
        </p:nvSpPr>
        <p:spPr>
          <a:prstGeom prst="rect">
            <a:avLst/>
          </a:prstGeom>
        </p:spPr>
        <p:txBody>
          <a:bodyPr/>
          <a:lstStyle>
            <a:lvl1pPr defTabSz="685165">
              <a:spcBef>
                <a:spcPts val="3200"/>
              </a:spcBef>
              <a:defRPr sz="7221"/>
            </a:lvl1pPr>
          </a:lstStyle>
          <a:p>
            <a:r>
              <a:rPr lang="it-IT"/>
              <a:t>Crisi di un modello</a:t>
            </a:r>
            <a:r>
              <a:rPr lang="it-IT">
                <a:solidFill>
                  <a:srgbClr val="FF0000"/>
                </a:solidFill>
              </a:rPr>
              <a:t>2</a:t>
            </a:r>
            <a:r>
              <a:rPr lang="it-IT"/>
              <a:t> – post-fordismo occidentale</a:t>
            </a:r>
            <a:r>
              <a:rPr lang="it-IT">
                <a:solidFill>
                  <a:srgbClr val="FF0000"/>
                </a:solidFill>
              </a:rPr>
              <a:t>3</a:t>
            </a:r>
            <a:endParaRPr>
              <a:solidFill>
                <a:srgbClr val="FF0000"/>
              </a:solidFill>
            </a:endParaRPr>
          </a:p>
        </p:txBody>
      </p:sp>
      <p:sp>
        <p:nvSpPr>
          <p:cNvPr id="178" name="Doppio clic per modificare"/>
          <p:cNvSpPr txBox="1">
            <a:spLocks noGrp="1"/>
          </p:cNvSpPr>
          <p:nvPr>
            <p:ph type="body" idx="1"/>
          </p:nvPr>
        </p:nvSpPr>
        <p:spPr>
          <a:xfrm>
            <a:off x="2003073" y="3711015"/>
            <a:ext cx="22860001" cy="8585201"/>
          </a:xfrm>
          <a:prstGeom prst="rect">
            <a:avLst/>
          </a:prstGeom>
        </p:spPr>
        <p:txBody>
          <a:bodyPr/>
          <a:lstStyle/>
          <a:p>
            <a:pPr marL="254000" indent="-254000" defTabSz="330200">
              <a:spcBef>
                <a:spcPts val="1500"/>
              </a:spcBef>
              <a:defRPr sz="1920"/>
            </a:pPr>
            <a:endParaRPr/>
          </a:p>
        </p:txBody>
      </p:sp>
      <p:pic>
        <p:nvPicPr>
          <p:cNvPr id="179" name="images.jpg" descr="images.jpg"/>
          <p:cNvPicPr>
            <a:picLocks noChangeAspect="1"/>
          </p:cNvPicPr>
          <p:nvPr/>
        </p:nvPicPr>
        <p:blipFill>
          <a:blip r:embed="rId2">
            <a:extLst/>
          </a:blip>
          <a:stretch>
            <a:fillRect/>
          </a:stretch>
        </p:blipFill>
        <p:spPr>
          <a:xfrm>
            <a:off x="2003073" y="3711015"/>
            <a:ext cx="10535877" cy="8483474"/>
          </a:xfrm>
          <a:prstGeom prst="rect">
            <a:avLst/>
          </a:prstGeom>
          <a:ln w="12700">
            <a:miter lim="400000"/>
          </a:ln>
        </p:spPr>
      </p:pic>
      <p:pic>
        <p:nvPicPr>
          <p:cNvPr id="180" name="Immagine" descr="Immagine"/>
          <p:cNvPicPr>
            <a:picLocks noChangeAspect="1"/>
          </p:cNvPicPr>
          <p:nvPr/>
        </p:nvPicPr>
        <p:blipFill>
          <a:blip r:embed="rId3">
            <a:extLst/>
          </a:blip>
          <a:stretch>
            <a:fillRect/>
          </a:stretch>
        </p:blipFill>
        <p:spPr>
          <a:xfrm>
            <a:off x="12538950" y="3730065"/>
            <a:ext cx="10602686" cy="8483474"/>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ompetizione ESASPERATA"/>
          <p:cNvSpPr txBox="1">
            <a:spLocks noGrp="1"/>
          </p:cNvSpPr>
          <p:nvPr>
            <p:ph type="ctrTitle"/>
          </p:nvPr>
        </p:nvSpPr>
        <p:spPr>
          <a:xfrm>
            <a:off x="762000" y="10778848"/>
            <a:ext cx="22860000" cy="2073552"/>
          </a:xfrm>
          <a:prstGeom prst="rect">
            <a:avLst/>
          </a:prstGeom>
        </p:spPr>
        <p:txBody>
          <a:bodyPr/>
          <a:lstStyle>
            <a:lvl1pPr algn="ctr" defTabSz="412750">
              <a:defRPr sz="15150"/>
            </a:lvl1pPr>
          </a:lstStyle>
          <a:p>
            <a:r>
              <a:rPr err="1"/>
              <a:t>Competizione</a:t>
            </a:r>
            <a:endParaRPr/>
          </a:p>
        </p:txBody>
      </p:sp>
      <p:sp>
        <p:nvSpPr>
          <p:cNvPr id="235" name="Competizione &gt; sfaldamento solidarietà di gruppo…"/>
          <p:cNvSpPr txBox="1">
            <a:spLocks noGrp="1"/>
          </p:cNvSpPr>
          <p:nvPr>
            <p:ph type="subTitle" idx="1"/>
          </p:nvPr>
        </p:nvSpPr>
        <p:spPr>
          <a:xfrm>
            <a:off x="762000" y="708869"/>
            <a:ext cx="22860000" cy="7699469"/>
          </a:xfrm>
          <a:prstGeom prst="rect">
            <a:avLst/>
          </a:prstGeom>
        </p:spPr>
        <p:txBody>
          <a:bodyPr/>
          <a:lstStyle/>
          <a:p>
            <a:pPr algn="just" defTabSz="413613">
              <a:lnSpc>
                <a:spcPct val="100000"/>
              </a:lnSpc>
              <a:spcBef>
                <a:spcPts val="0"/>
              </a:spcBef>
              <a:defRPr sz="6440" cap="none">
                <a:solidFill>
                  <a:schemeClr val="accent3"/>
                </a:solidFill>
                <a:latin typeface="Helvetica"/>
                <a:ea typeface="Helvetica"/>
                <a:cs typeface="Helvetica"/>
                <a:sym typeface="Helvetica"/>
              </a:defRPr>
            </a:pPr>
            <a:r>
              <a:rPr dirty="0" err="1"/>
              <a:t>Competizione</a:t>
            </a:r>
            <a:r>
              <a:rPr dirty="0"/>
              <a:t> &gt; </a:t>
            </a:r>
            <a:r>
              <a:rPr dirty="0" err="1"/>
              <a:t>sfaldamento</a:t>
            </a:r>
            <a:r>
              <a:rPr dirty="0"/>
              <a:t> </a:t>
            </a:r>
            <a:r>
              <a:rPr dirty="0" err="1"/>
              <a:t>solidarietà</a:t>
            </a:r>
            <a:r>
              <a:rPr dirty="0"/>
              <a:t> di </a:t>
            </a:r>
            <a:r>
              <a:rPr dirty="0" err="1"/>
              <a:t>gruppo</a:t>
            </a:r>
            <a:endParaRPr dirty="0"/>
          </a:p>
          <a:p>
            <a:pPr algn="just" defTabSz="413613">
              <a:lnSpc>
                <a:spcPct val="100000"/>
              </a:lnSpc>
              <a:spcBef>
                <a:spcPts val="0"/>
              </a:spcBef>
              <a:defRPr sz="6440" cap="none">
                <a:solidFill>
                  <a:schemeClr val="accent3"/>
                </a:solidFill>
                <a:latin typeface="Helvetica"/>
                <a:ea typeface="Helvetica"/>
                <a:cs typeface="Helvetica"/>
                <a:sym typeface="Helvetica"/>
              </a:defRPr>
            </a:pPr>
            <a:endParaRPr dirty="0"/>
          </a:p>
          <a:p>
            <a:pPr algn="just" defTabSz="413613">
              <a:lnSpc>
                <a:spcPct val="100000"/>
              </a:lnSpc>
              <a:spcBef>
                <a:spcPts val="0"/>
              </a:spcBef>
              <a:defRPr sz="6440" cap="none">
                <a:solidFill>
                  <a:schemeClr val="accent3"/>
                </a:solidFill>
                <a:latin typeface="Helvetica"/>
                <a:ea typeface="Helvetica"/>
                <a:cs typeface="Helvetica"/>
                <a:sym typeface="Helvetica"/>
              </a:defRPr>
            </a:pPr>
            <a:r>
              <a:rPr dirty="0" err="1"/>
              <a:t>Competizione</a:t>
            </a:r>
            <a:r>
              <a:rPr dirty="0"/>
              <a:t> &gt; </a:t>
            </a:r>
            <a:r>
              <a:rPr dirty="0" err="1"/>
              <a:t>relazioni</a:t>
            </a:r>
            <a:r>
              <a:rPr dirty="0"/>
              <a:t> </a:t>
            </a:r>
            <a:r>
              <a:rPr dirty="0" err="1"/>
              <a:t>superficiali</a:t>
            </a:r>
            <a:r>
              <a:rPr dirty="0"/>
              <a:t>, </a:t>
            </a:r>
            <a:r>
              <a:rPr dirty="0" err="1"/>
              <a:t>politica</a:t>
            </a:r>
            <a:r>
              <a:rPr dirty="0"/>
              <a:t> del Q.B. (Sennett, 2012)</a:t>
            </a:r>
          </a:p>
          <a:p>
            <a:pPr algn="just" defTabSz="413613">
              <a:lnSpc>
                <a:spcPct val="100000"/>
              </a:lnSpc>
              <a:spcBef>
                <a:spcPts val="0"/>
              </a:spcBef>
              <a:defRPr sz="6440" cap="none">
                <a:solidFill>
                  <a:schemeClr val="accent3"/>
                </a:solidFill>
                <a:latin typeface="Helvetica"/>
                <a:ea typeface="Helvetica"/>
                <a:cs typeface="Helvetica"/>
                <a:sym typeface="Helvetica"/>
              </a:defRPr>
            </a:pPr>
            <a:endParaRPr dirty="0"/>
          </a:p>
          <a:p>
            <a:pPr algn="just" defTabSz="413613">
              <a:lnSpc>
                <a:spcPct val="100000"/>
              </a:lnSpc>
              <a:spcBef>
                <a:spcPts val="0"/>
              </a:spcBef>
              <a:defRPr sz="6440" cap="none">
                <a:solidFill>
                  <a:schemeClr val="accent3"/>
                </a:solidFill>
                <a:latin typeface="Helvetica"/>
                <a:ea typeface="Helvetica"/>
                <a:cs typeface="Helvetica"/>
                <a:sym typeface="Helvetica"/>
              </a:defRPr>
            </a:pPr>
            <a:r>
              <a:rPr dirty="0" err="1"/>
              <a:t>Competizione</a:t>
            </a:r>
            <a:r>
              <a:rPr dirty="0"/>
              <a:t> &gt; </a:t>
            </a:r>
            <a:r>
              <a:rPr dirty="0" err="1"/>
              <a:t>solitudine</a:t>
            </a:r>
            <a:r>
              <a:rPr dirty="0"/>
              <a:t> del </a:t>
            </a:r>
            <a:r>
              <a:rPr dirty="0" err="1"/>
              <a:t>lavoratore</a:t>
            </a:r>
            <a:r>
              <a:rPr dirty="0"/>
              <a:t>, </a:t>
            </a:r>
            <a:r>
              <a:rPr dirty="0" err="1"/>
              <a:t>cooperazione</a:t>
            </a:r>
            <a:r>
              <a:rPr dirty="0"/>
              <a:t> </a:t>
            </a:r>
            <a:r>
              <a:rPr dirty="0" err="1"/>
              <a:t>forzata</a:t>
            </a:r>
            <a:r>
              <a:rPr dirty="0"/>
              <a:t> (</a:t>
            </a:r>
            <a:r>
              <a:rPr dirty="0" err="1"/>
              <a:t>Coutrot</a:t>
            </a:r>
            <a:r>
              <a:rPr dirty="0"/>
              <a:t>, 1998), </a:t>
            </a:r>
            <a:r>
              <a:rPr dirty="0" err="1"/>
              <a:t>collaborazione</a:t>
            </a:r>
            <a:r>
              <a:rPr dirty="0"/>
              <a:t> </a:t>
            </a:r>
            <a:r>
              <a:rPr dirty="0" err="1"/>
              <a:t>funzionale</a:t>
            </a:r>
            <a:r>
              <a:rPr dirty="0"/>
              <a:t> (</a:t>
            </a:r>
            <a:r>
              <a:rPr dirty="0" err="1"/>
              <a:t>Fumagalli</a:t>
            </a:r>
            <a:r>
              <a:rPr dirty="0"/>
              <a:t>, 2011)</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IL LAVORO PRODUTTIVO DI VITA"/>
          <p:cNvSpPr txBox="1">
            <a:spLocks noGrp="1"/>
          </p:cNvSpPr>
          <p:nvPr>
            <p:ph type="ctrTitle"/>
          </p:nvPr>
        </p:nvSpPr>
        <p:spPr>
          <a:xfrm>
            <a:off x="762000" y="10985300"/>
            <a:ext cx="22860000" cy="2277348"/>
          </a:xfrm>
          <a:prstGeom prst="rect">
            <a:avLst/>
          </a:prstGeom>
        </p:spPr>
        <p:txBody>
          <a:bodyPr>
            <a:normAutofit fontScale="90000"/>
          </a:bodyPr>
          <a:lstStyle>
            <a:lvl1pPr algn="ctr" defTabSz="462280">
              <a:defRPr sz="16968"/>
            </a:lvl1pPr>
          </a:lstStyle>
          <a:p>
            <a:r>
              <a:t>IL LAVORO </a:t>
            </a:r>
            <a:r>
              <a:rPr lang="it-IT"/>
              <a:t>e la produzione di vita</a:t>
            </a:r>
            <a:endParaRPr/>
          </a:p>
        </p:txBody>
      </p:sp>
      <p:sp>
        <p:nvSpPr>
          <p:cNvPr id="238" name="Il potere di cui è intriso il lavoro di oggi, di contro a quello di ieri, è «letteralmente ‘produttivo’ nei confronti della vita – quindi biopolitico – perché è in grado di condizionare o disporre un processo di soggettivazione in cui il vivente viene ca"/>
          <p:cNvSpPr txBox="1">
            <a:spLocks noGrp="1"/>
          </p:cNvSpPr>
          <p:nvPr>
            <p:ph type="subTitle" idx="1"/>
          </p:nvPr>
        </p:nvSpPr>
        <p:spPr>
          <a:xfrm>
            <a:off x="762000" y="791404"/>
            <a:ext cx="22860000" cy="7742996"/>
          </a:xfrm>
          <a:prstGeom prst="rect">
            <a:avLst/>
          </a:prstGeom>
        </p:spPr>
        <p:txBody>
          <a:bodyPr/>
          <a:lstStyle/>
          <a:p>
            <a:pPr algn="just" defTabSz="247269">
              <a:lnSpc>
                <a:spcPct val="100000"/>
              </a:lnSpc>
              <a:spcBef>
                <a:spcPts val="0"/>
              </a:spcBef>
              <a:defRPr sz="6600" cap="none">
                <a:solidFill>
                  <a:schemeClr val="accent4">
                    <a:hueOff val="-667846"/>
                    <a:satOff val="2144"/>
                    <a:lumOff val="-5984"/>
                  </a:schemeClr>
                </a:solidFill>
                <a:latin typeface="Times Roman"/>
                <a:ea typeface="Times Roman"/>
                <a:cs typeface="Times Roman"/>
                <a:sym typeface="Times Roman"/>
              </a:defRPr>
            </a:pPr>
            <a:r>
              <a:rPr sz="5500"/>
              <a:t>Il </a:t>
            </a:r>
            <a:r>
              <a:rPr sz="5500" err="1"/>
              <a:t>potere</a:t>
            </a:r>
            <a:r>
              <a:rPr sz="5500"/>
              <a:t> di cui </a:t>
            </a:r>
            <a:r>
              <a:rPr sz="5500" err="1"/>
              <a:t>è</a:t>
            </a:r>
            <a:r>
              <a:rPr sz="5500"/>
              <a:t> </a:t>
            </a:r>
            <a:r>
              <a:rPr sz="5500" err="1"/>
              <a:t>intriso</a:t>
            </a:r>
            <a:r>
              <a:rPr sz="5500"/>
              <a:t> </a:t>
            </a:r>
            <a:r>
              <a:rPr sz="5500" err="1"/>
              <a:t>il</a:t>
            </a:r>
            <a:r>
              <a:rPr sz="5500"/>
              <a:t> </a:t>
            </a:r>
            <a:r>
              <a:rPr sz="5500" err="1"/>
              <a:t>lavoro</a:t>
            </a:r>
            <a:r>
              <a:rPr sz="5500"/>
              <a:t> di </a:t>
            </a:r>
            <a:r>
              <a:rPr sz="5500" err="1"/>
              <a:t>oggi</a:t>
            </a:r>
            <a:r>
              <a:rPr sz="5500"/>
              <a:t>, di </a:t>
            </a:r>
            <a:r>
              <a:rPr sz="5500" err="1"/>
              <a:t>contro</a:t>
            </a:r>
            <a:r>
              <a:rPr sz="5500"/>
              <a:t> a </a:t>
            </a:r>
            <a:r>
              <a:rPr sz="5500" err="1"/>
              <a:t>quello</a:t>
            </a:r>
            <a:r>
              <a:rPr sz="5500"/>
              <a:t> di </a:t>
            </a:r>
            <a:r>
              <a:rPr sz="5500" err="1"/>
              <a:t>ieri</a:t>
            </a:r>
            <a:r>
              <a:rPr sz="5500"/>
              <a:t>, </a:t>
            </a:r>
            <a:r>
              <a:rPr sz="5500" err="1"/>
              <a:t>è</a:t>
            </a:r>
            <a:r>
              <a:rPr sz="5500"/>
              <a:t> «</a:t>
            </a:r>
            <a:r>
              <a:rPr sz="5500" err="1"/>
              <a:t>letteralmente</a:t>
            </a:r>
            <a:r>
              <a:rPr sz="5500"/>
              <a:t> ‘</a:t>
            </a:r>
            <a:r>
              <a:rPr sz="5500" err="1"/>
              <a:t>produttivo</a:t>
            </a:r>
            <a:r>
              <a:rPr sz="5500"/>
              <a:t>’ </a:t>
            </a:r>
            <a:r>
              <a:rPr sz="5500" err="1"/>
              <a:t>nei</a:t>
            </a:r>
            <a:r>
              <a:rPr sz="5500"/>
              <a:t> </a:t>
            </a:r>
            <a:r>
              <a:rPr sz="5500" err="1"/>
              <a:t>confronti</a:t>
            </a:r>
            <a:r>
              <a:rPr sz="5500"/>
              <a:t> </a:t>
            </a:r>
            <a:r>
              <a:rPr sz="5500" err="1"/>
              <a:t>della</a:t>
            </a:r>
            <a:r>
              <a:rPr sz="5500"/>
              <a:t> vita – </a:t>
            </a:r>
            <a:r>
              <a:rPr sz="5500" err="1"/>
              <a:t>quindi</a:t>
            </a:r>
            <a:r>
              <a:rPr sz="5500"/>
              <a:t> </a:t>
            </a:r>
            <a:r>
              <a:rPr sz="5500" err="1"/>
              <a:t>biopolitico</a:t>
            </a:r>
            <a:r>
              <a:rPr sz="5500"/>
              <a:t> – </a:t>
            </a:r>
            <a:r>
              <a:rPr sz="5500" err="1"/>
              <a:t>perché</a:t>
            </a:r>
            <a:r>
              <a:rPr sz="5500"/>
              <a:t> </a:t>
            </a:r>
            <a:r>
              <a:rPr sz="5500" err="1"/>
              <a:t>è</a:t>
            </a:r>
            <a:r>
              <a:rPr sz="5500"/>
              <a:t> in </a:t>
            </a:r>
            <a:r>
              <a:rPr sz="5500" err="1"/>
              <a:t>grado</a:t>
            </a:r>
            <a:r>
              <a:rPr sz="5500"/>
              <a:t> di </a:t>
            </a:r>
            <a:r>
              <a:rPr sz="5500" err="1"/>
              <a:t>condizionare</a:t>
            </a:r>
            <a:r>
              <a:rPr sz="5500"/>
              <a:t> o </a:t>
            </a:r>
            <a:r>
              <a:rPr sz="5500" err="1"/>
              <a:t>disporre</a:t>
            </a:r>
            <a:r>
              <a:rPr sz="5500"/>
              <a:t> un </a:t>
            </a:r>
            <a:r>
              <a:rPr sz="5500" err="1"/>
              <a:t>processo</a:t>
            </a:r>
            <a:r>
              <a:rPr sz="5500"/>
              <a:t> di </a:t>
            </a:r>
            <a:r>
              <a:rPr sz="5500" err="1"/>
              <a:t>soggettivazione</a:t>
            </a:r>
            <a:r>
              <a:rPr sz="5500"/>
              <a:t> in cui </a:t>
            </a:r>
            <a:r>
              <a:rPr sz="5500" err="1"/>
              <a:t>il</a:t>
            </a:r>
            <a:r>
              <a:rPr sz="5500"/>
              <a:t> </a:t>
            </a:r>
            <a:r>
              <a:rPr sz="5500" err="1"/>
              <a:t>vivente</a:t>
            </a:r>
            <a:r>
              <a:rPr sz="5500"/>
              <a:t> </a:t>
            </a:r>
            <a:r>
              <a:rPr sz="5500" err="1"/>
              <a:t>viene</a:t>
            </a:r>
            <a:r>
              <a:rPr sz="5500"/>
              <a:t> </a:t>
            </a:r>
            <a:r>
              <a:rPr sz="5500" err="1"/>
              <a:t>catturato</a:t>
            </a:r>
            <a:r>
              <a:rPr sz="5500"/>
              <a:t> e </a:t>
            </a:r>
            <a:r>
              <a:rPr sz="5500" err="1"/>
              <a:t>orientato</a:t>
            </a:r>
            <a:r>
              <a:rPr sz="5500"/>
              <a:t>» (</a:t>
            </a:r>
            <a:r>
              <a:rPr sz="5500" err="1"/>
              <a:t>Bazzicalupo</a:t>
            </a:r>
            <a:r>
              <a:rPr sz="5500"/>
              <a:t>, 2008, p. 58). </a:t>
            </a:r>
          </a:p>
          <a:p>
            <a:pPr algn="just" defTabSz="247269">
              <a:lnSpc>
                <a:spcPct val="100000"/>
              </a:lnSpc>
              <a:spcBef>
                <a:spcPts val="0"/>
              </a:spcBef>
              <a:defRPr sz="6600" cap="none">
                <a:solidFill>
                  <a:schemeClr val="accent4">
                    <a:hueOff val="-667846"/>
                    <a:satOff val="2144"/>
                    <a:lumOff val="-5984"/>
                  </a:schemeClr>
                </a:solidFill>
                <a:latin typeface="Times Roman"/>
                <a:ea typeface="Times Roman"/>
                <a:cs typeface="Times Roman"/>
                <a:sym typeface="Times Roman"/>
              </a:defRPr>
            </a:pPr>
            <a:endParaRPr sz="5500"/>
          </a:p>
          <a:p>
            <a:pPr algn="just" defTabSz="247269">
              <a:lnSpc>
                <a:spcPct val="100000"/>
              </a:lnSpc>
              <a:spcBef>
                <a:spcPts val="0"/>
              </a:spcBef>
              <a:defRPr sz="6600" cap="none">
                <a:solidFill>
                  <a:schemeClr val="accent4">
                    <a:hueOff val="-667846"/>
                    <a:satOff val="2144"/>
                    <a:lumOff val="-5984"/>
                  </a:schemeClr>
                </a:solidFill>
                <a:latin typeface="Times Roman"/>
                <a:ea typeface="Times Roman"/>
                <a:cs typeface="Times Roman"/>
                <a:sym typeface="Times Roman"/>
              </a:defRPr>
            </a:pPr>
            <a:r>
              <a:rPr sz="5500" err="1"/>
              <a:t>Lavoro</a:t>
            </a:r>
            <a:r>
              <a:rPr sz="5500"/>
              <a:t> </a:t>
            </a:r>
            <a:r>
              <a:rPr sz="5500" err="1"/>
              <a:t>fordista</a:t>
            </a:r>
            <a:r>
              <a:rPr sz="5500"/>
              <a:t> (</a:t>
            </a:r>
            <a:r>
              <a:rPr sz="5500" err="1"/>
              <a:t>disciplinamento</a:t>
            </a:r>
            <a:r>
              <a:rPr sz="5500"/>
              <a:t> </a:t>
            </a:r>
            <a:r>
              <a:rPr sz="5500" err="1"/>
              <a:t>dei</a:t>
            </a:r>
            <a:r>
              <a:rPr sz="5500"/>
              <a:t> </a:t>
            </a:r>
            <a:r>
              <a:rPr sz="5500" err="1"/>
              <a:t>corpi</a:t>
            </a:r>
            <a:r>
              <a:rPr sz="5500"/>
              <a:t>) - post-</a:t>
            </a:r>
            <a:r>
              <a:rPr sz="5500" err="1"/>
              <a:t>fordista</a:t>
            </a:r>
            <a:r>
              <a:rPr sz="5500"/>
              <a:t> (</a:t>
            </a:r>
            <a:r>
              <a:rPr sz="5500" err="1"/>
              <a:t>produzione</a:t>
            </a:r>
            <a:r>
              <a:rPr sz="5500"/>
              <a:t> di </a:t>
            </a:r>
            <a:r>
              <a:rPr sz="5500" err="1"/>
              <a:t>vite</a:t>
            </a:r>
            <a:r>
              <a:rPr sz="5500"/>
              <a:t>)</a:t>
            </a:r>
          </a:p>
          <a:p>
            <a:pPr algn="just" defTabSz="247269">
              <a:lnSpc>
                <a:spcPct val="100000"/>
              </a:lnSpc>
              <a:spcBef>
                <a:spcPts val="0"/>
              </a:spcBef>
              <a:defRPr sz="6600" cap="none">
                <a:solidFill>
                  <a:schemeClr val="accent4">
                    <a:hueOff val="-667846"/>
                    <a:satOff val="2144"/>
                    <a:lumOff val="-5984"/>
                  </a:schemeClr>
                </a:solidFill>
                <a:latin typeface="Times Roman"/>
                <a:ea typeface="Times Roman"/>
                <a:cs typeface="Times Roman"/>
                <a:sym typeface="Times Roman"/>
              </a:defRPr>
            </a:pPr>
            <a:endParaRPr sz="5500"/>
          </a:p>
          <a:p>
            <a:pPr algn="just" defTabSz="247269">
              <a:lnSpc>
                <a:spcPct val="100000"/>
              </a:lnSpc>
              <a:spcBef>
                <a:spcPts val="0"/>
              </a:spcBef>
              <a:defRPr sz="6600" cap="none">
                <a:solidFill>
                  <a:schemeClr val="accent4">
                    <a:hueOff val="-667846"/>
                    <a:satOff val="2144"/>
                    <a:lumOff val="-5984"/>
                  </a:schemeClr>
                </a:solidFill>
                <a:latin typeface="Times Roman"/>
                <a:ea typeface="Times Roman"/>
                <a:cs typeface="Times Roman"/>
                <a:sym typeface="Times Roman"/>
              </a:defRPr>
            </a:pPr>
            <a:r>
              <a:rPr sz="5500" err="1"/>
              <a:t>Soggettivazione</a:t>
            </a:r>
            <a:r>
              <a:rPr sz="5500"/>
              <a:t> &gt; Chi o </a:t>
            </a:r>
            <a:r>
              <a:rPr sz="5500" err="1"/>
              <a:t>che</a:t>
            </a:r>
            <a:r>
              <a:rPr sz="5500"/>
              <a:t> </a:t>
            </a:r>
            <a:r>
              <a:rPr sz="5500" err="1"/>
              <a:t>cosa</a:t>
            </a:r>
            <a:r>
              <a:rPr sz="5500"/>
              <a:t> </a:t>
            </a:r>
            <a:r>
              <a:rPr sz="5500" err="1"/>
              <a:t>stabilisce</a:t>
            </a:r>
            <a:r>
              <a:rPr sz="5500"/>
              <a:t> dove e </a:t>
            </a:r>
            <a:r>
              <a:rPr sz="5500" err="1"/>
              <a:t>perché</a:t>
            </a:r>
            <a:r>
              <a:rPr sz="5500"/>
              <a:t> </a:t>
            </a:r>
            <a:r>
              <a:rPr sz="5500" err="1"/>
              <a:t>indirizzare</a:t>
            </a:r>
            <a:r>
              <a:rPr sz="5500"/>
              <a:t> </a:t>
            </a:r>
            <a:r>
              <a:rPr sz="5500" err="1"/>
              <a:t>il</a:t>
            </a:r>
            <a:r>
              <a:rPr sz="5500"/>
              <a:t> “</a:t>
            </a:r>
            <a:r>
              <a:rPr sz="5500" err="1"/>
              <a:t>personale</a:t>
            </a:r>
            <a:r>
              <a:rPr sz="5500"/>
              <a:t>” </a:t>
            </a:r>
            <a:r>
              <a:rPr sz="5500" err="1"/>
              <a:t>ai</a:t>
            </a:r>
            <a:r>
              <a:rPr sz="5500"/>
              <a:t> </a:t>
            </a:r>
            <a:r>
              <a:rPr sz="5500" err="1"/>
              <a:t>fini</a:t>
            </a:r>
            <a:r>
              <a:rPr sz="5500"/>
              <a:t> </a:t>
            </a:r>
            <a:r>
              <a:rPr sz="5500" err="1"/>
              <a:t>dell’azione</a:t>
            </a:r>
            <a:r>
              <a:rPr sz="5500"/>
              <a:t>? &gt; </a:t>
            </a:r>
            <a:r>
              <a:rPr sz="5500" err="1"/>
              <a:t>Codice</a:t>
            </a:r>
            <a:r>
              <a:rPr sz="5500"/>
              <a:t> </a:t>
            </a:r>
            <a:r>
              <a:rPr sz="5500" err="1"/>
              <a:t>economico</a:t>
            </a:r>
            <a:r>
              <a:rPr sz="5500"/>
              <a:t> e </a:t>
            </a:r>
            <a:r>
              <a:rPr sz="5500" err="1"/>
              <a:t>veridizione</a:t>
            </a:r>
            <a:r>
              <a:rPr sz="5500"/>
              <a:t> </a:t>
            </a:r>
            <a:r>
              <a:rPr sz="5500" err="1"/>
              <a:t>economica</a:t>
            </a:r>
            <a:endParaRPr sz="550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Il codice economico e la verità del mercato"/>
          <p:cNvSpPr txBox="1">
            <a:spLocks noGrp="1"/>
          </p:cNvSpPr>
          <p:nvPr>
            <p:ph type="ctrTitle"/>
          </p:nvPr>
        </p:nvSpPr>
        <p:spPr>
          <a:xfrm>
            <a:off x="762000" y="10927773"/>
            <a:ext cx="22860000" cy="1924628"/>
          </a:xfrm>
          <a:prstGeom prst="rect">
            <a:avLst/>
          </a:prstGeom>
        </p:spPr>
        <p:txBody>
          <a:bodyPr/>
          <a:lstStyle/>
          <a:p>
            <a:pPr algn="ctr" defTabSz="330200">
              <a:defRPr sz="12120"/>
            </a:pPr>
            <a:r>
              <a:rPr sz="11560"/>
              <a:t>Il </a:t>
            </a:r>
            <a:r>
              <a:rPr sz="11560" err="1"/>
              <a:t>codice</a:t>
            </a:r>
            <a:r>
              <a:rPr sz="11560"/>
              <a:t> </a:t>
            </a:r>
            <a:r>
              <a:rPr sz="11560" err="1"/>
              <a:t>economico</a:t>
            </a:r>
            <a:endParaRPr/>
          </a:p>
        </p:txBody>
      </p:sp>
      <p:sp>
        <p:nvSpPr>
          <p:cNvPr id="241" name="“L’espressività e l’identità personali al lavoro acquisiscono una legittimità solo se subordinate al codice dello scambio economico. I dinamismi intimi e vitali che vengono richiesti, gli sforzi affettivi ed interattivi, le attivazioni cognitive e i circ"/>
          <p:cNvSpPr txBox="1">
            <a:spLocks noGrp="1"/>
          </p:cNvSpPr>
          <p:nvPr>
            <p:ph type="subTitle" idx="1"/>
          </p:nvPr>
        </p:nvSpPr>
        <p:spPr>
          <a:xfrm>
            <a:off x="185153" y="32658"/>
            <a:ext cx="24013694" cy="9339942"/>
          </a:xfrm>
          <a:prstGeom prst="rect">
            <a:avLst/>
          </a:prstGeom>
        </p:spPr>
        <p:txBody>
          <a:bodyPr>
            <a:noAutofit/>
          </a:bodyPr>
          <a:lstStyle/>
          <a:p>
            <a:pPr indent="95580" algn="just" defTabSz="238277">
              <a:lnSpc>
                <a:spcPct val="100000"/>
              </a:lnSpc>
              <a:spcBef>
                <a:spcPts val="0"/>
              </a:spcBef>
              <a:tabLst>
                <a:tab pos="50800" algn="l"/>
                <a:tab pos="88900" algn="l"/>
              </a:tabLst>
              <a:defRPr sz="3603" cap="none">
                <a:solidFill>
                  <a:srgbClr val="FFFFFF"/>
                </a:solidFill>
                <a:latin typeface="Times Roman"/>
                <a:ea typeface="Times Roman"/>
                <a:cs typeface="Times Roman"/>
                <a:sym typeface="Times Roman"/>
              </a:defRPr>
            </a:pPr>
            <a:r>
              <a:rPr sz="4000"/>
              <a:t>“</a:t>
            </a:r>
            <a:r>
              <a:rPr sz="4000" err="1"/>
              <a:t>L’espressività</a:t>
            </a:r>
            <a:r>
              <a:rPr sz="4000"/>
              <a:t> e </a:t>
            </a:r>
            <a:r>
              <a:rPr sz="4000" err="1"/>
              <a:t>l’identità</a:t>
            </a:r>
            <a:r>
              <a:rPr sz="4000"/>
              <a:t> </a:t>
            </a:r>
            <a:r>
              <a:rPr sz="4000" err="1"/>
              <a:t>personali</a:t>
            </a:r>
            <a:r>
              <a:rPr sz="4000"/>
              <a:t> al </a:t>
            </a:r>
            <a:r>
              <a:rPr sz="4000" err="1"/>
              <a:t>lavoro</a:t>
            </a:r>
            <a:r>
              <a:rPr sz="4000"/>
              <a:t> </a:t>
            </a:r>
            <a:r>
              <a:rPr sz="4000" err="1"/>
              <a:t>acquisiscono</a:t>
            </a:r>
            <a:r>
              <a:rPr sz="4000"/>
              <a:t> </a:t>
            </a:r>
            <a:r>
              <a:rPr sz="4000" err="1"/>
              <a:t>una</a:t>
            </a:r>
            <a:r>
              <a:rPr sz="4000"/>
              <a:t> </a:t>
            </a:r>
            <a:r>
              <a:rPr sz="4000" err="1"/>
              <a:t>legittimità</a:t>
            </a:r>
            <a:r>
              <a:rPr sz="4000"/>
              <a:t> solo se </a:t>
            </a:r>
            <a:r>
              <a:rPr sz="4000">
                <a:solidFill>
                  <a:schemeClr val="accent4"/>
                </a:solidFill>
              </a:rPr>
              <a:t>subordinate al </a:t>
            </a:r>
            <a:r>
              <a:rPr sz="4000" err="1">
                <a:solidFill>
                  <a:schemeClr val="accent4"/>
                </a:solidFill>
              </a:rPr>
              <a:t>codice</a:t>
            </a:r>
            <a:r>
              <a:rPr sz="4000">
                <a:solidFill>
                  <a:schemeClr val="accent4"/>
                </a:solidFill>
              </a:rPr>
              <a:t> </a:t>
            </a:r>
            <a:r>
              <a:rPr sz="4000" err="1">
                <a:solidFill>
                  <a:schemeClr val="accent4"/>
                </a:solidFill>
              </a:rPr>
              <a:t>dello</a:t>
            </a:r>
            <a:r>
              <a:rPr sz="4000">
                <a:solidFill>
                  <a:schemeClr val="accent4"/>
                </a:solidFill>
              </a:rPr>
              <a:t> </a:t>
            </a:r>
            <a:r>
              <a:rPr sz="4000" err="1">
                <a:solidFill>
                  <a:schemeClr val="accent4"/>
                </a:solidFill>
              </a:rPr>
              <a:t>scambio</a:t>
            </a:r>
            <a:r>
              <a:rPr sz="4000">
                <a:solidFill>
                  <a:schemeClr val="accent4"/>
                </a:solidFill>
              </a:rPr>
              <a:t> </a:t>
            </a:r>
            <a:r>
              <a:rPr sz="4000" err="1">
                <a:solidFill>
                  <a:schemeClr val="accent4"/>
                </a:solidFill>
              </a:rPr>
              <a:t>economico</a:t>
            </a:r>
            <a:r>
              <a:rPr sz="4000"/>
              <a:t>. I </a:t>
            </a:r>
            <a:r>
              <a:rPr sz="4000" err="1"/>
              <a:t>dinamismi</a:t>
            </a:r>
            <a:r>
              <a:rPr sz="4000"/>
              <a:t> </a:t>
            </a:r>
            <a:r>
              <a:rPr sz="4000" err="1"/>
              <a:t>intimi</a:t>
            </a:r>
            <a:r>
              <a:rPr sz="4000"/>
              <a:t> e </a:t>
            </a:r>
            <a:r>
              <a:rPr sz="4000" err="1"/>
              <a:t>vitali</a:t>
            </a:r>
            <a:r>
              <a:rPr sz="4000"/>
              <a:t> </a:t>
            </a:r>
            <a:r>
              <a:rPr sz="4000" err="1"/>
              <a:t>che</a:t>
            </a:r>
            <a:r>
              <a:rPr sz="4000"/>
              <a:t> </a:t>
            </a:r>
            <a:r>
              <a:rPr sz="4000" err="1"/>
              <a:t>vengono</a:t>
            </a:r>
            <a:r>
              <a:rPr sz="4000"/>
              <a:t> </a:t>
            </a:r>
            <a:r>
              <a:rPr sz="4000" err="1"/>
              <a:t>richiesti</a:t>
            </a:r>
            <a:r>
              <a:rPr sz="4000"/>
              <a:t>, </a:t>
            </a:r>
            <a:r>
              <a:rPr sz="4000" err="1"/>
              <a:t>gli</a:t>
            </a:r>
            <a:r>
              <a:rPr sz="4000"/>
              <a:t> </a:t>
            </a:r>
            <a:r>
              <a:rPr sz="4000" err="1"/>
              <a:t>sforzi</a:t>
            </a:r>
            <a:r>
              <a:rPr sz="4000"/>
              <a:t> </a:t>
            </a:r>
            <a:r>
              <a:rPr sz="4000" err="1"/>
              <a:t>affettivi</a:t>
            </a:r>
            <a:r>
              <a:rPr sz="4000"/>
              <a:t> </a:t>
            </a:r>
            <a:r>
              <a:rPr sz="4000" err="1"/>
              <a:t>ed</a:t>
            </a:r>
            <a:r>
              <a:rPr sz="4000"/>
              <a:t> </a:t>
            </a:r>
            <a:r>
              <a:rPr sz="4000" err="1"/>
              <a:t>interattivi</a:t>
            </a:r>
            <a:r>
              <a:rPr sz="4000"/>
              <a:t>, le </a:t>
            </a:r>
            <a:r>
              <a:rPr sz="4000" err="1"/>
              <a:t>attivazioni</a:t>
            </a:r>
            <a:r>
              <a:rPr sz="4000"/>
              <a:t> cognitive e </a:t>
            </a:r>
            <a:r>
              <a:rPr sz="4000" err="1"/>
              <a:t>i</a:t>
            </a:r>
            <a:r>
              <a:rPr sz="4000"/>
              <a:t> </a:t>
            </a:r>
            <a:r>
              <a:rPr sz="4000" err="1"/>
              <a:t>circuiti</a:t>
            </a:r>
            <a:r>
              <a:rPr sz="4000"/>
              <a:t> </a:t>
            </a:r>
            <a:r>
              <a:rPr sz="4000" err="1"/>
              <a:t>linguistici</a:t>
            </a:r>
            <a:r>
              <a:rPr sz="4000"/>
              <a:t>, </a:t>
            </a:r>
            <a:r>
              <a:rPr sz="4000" err="1"/>
              <a:t>comunicativi</a:t>
            </a:r>
            <a:r>
              <a:rPr sz="4000"/>
              <a:t>, </a:t>
            </a:r>
            <a:r>
              <a:rPr sz="4000" err="1"/>
              <a:t>ecc</a:t>
            </a:r>
            <a:r>
              <a:rPr sz="4000"/>
              <a:t>., </a:t>
            </a:r>
            <a:r>
              <a:rPr sz="4000" err="1"/>
              <a:t>valgono</a:t>
            </a:r>
            <a:r>
              <a:rPr sz="4000"/>
              <a:t> solo se </a:t>
            </a:r>
            <a:r>
              <a:rPr sz="4000" err="1"/>
              <a:t>accreditati</a:t>
            </a:r>
            <a:r>
              <a:rPr sz="4000"/>
              <a:t> </a:t>
            </a:r>
            <a:r>
              <a:rPr sz="4000" err="1"/>
              <a:t>entro</a:t>
            </a:r>
            <a:r>
              <a:rPr sz="4000"/>
              <a:t> </a:t>
            </a:r>
            <a:r>
              <a:rPr sz="4000" err="1"/>
              <a:t>questo</a:t>
            </a:r>
            <a:r>
              <a:rPr sz="4000"/>
              <a:t> </a:t>
            </a:r>
            <a:r>
              <a:rPr sz="4000" err="1"/>
              <a:t>codice</a:t>
            </a:r>
            <a:r>
              <a:rPr sz="4000"/>
              <a:t>. </a:t>
            </a:r>
            <a:r>
              <a:rPr sz="4000" err="1">
                <a:solidFill>
                  <a:schemeClr val="accent4"/>
                </a:solidFill>
              </a:rPr>
              <a:t>All’individuo</a:t>
            </a:r>
            <a:r>
              <a:rPr sz="4000">
                <a:solidFill>
                  <a:schemeClr val="accent4"/>
                </a:solidFill>
              </a:rPr>
              <a:t>, </a:t>
            </a:r>
            <a:r>
              <a:rPr sz="4000" err="1">
                <a:solidFill>
                  <a:schemeClr val="accent4"/>
                </a:solidFill>
              </a:rPr>
              <a:t>pertanto</a:t>
            </a:r>
            <a:r>
              <a:rPr sz="4000">
                <a:solidFill>
                  <a:schemeClr val="accent4"/>
                </a:solidFill>
              </a:rPr>
              <a:t>, non </a:t>
            </a:r>
            <a:r>
              <a:rPr sz="4000" err="1">
                <a:solidFill>
                  <a:schemeClr val="accent4"/>
                </a:solidFill>
              </a:rPr>
              <a:t>si</a:t>
            </a:r>
            <a:r>
              <a:rPr sz="4000">
                <a:solidFill>
                  <a:schemeClr val="accent4"/>
                </a:solidFill>
              </a:rPr>
              <a:t> </a:t>
            </a:r>
            <a:r>
              <a:rPr sz="4000" err="1">
                <a:solidFill>
                  <a:schemeClr val="accent4"/>
                </a:solidFill>
              </a:rPr>
              <a:t>domanda</a:t>
            </a:r>
            <a:r>
              <a:rPr sz="4000">
                <a:solidFill>
                  <a:schemeClr val="accent4"/>
                </a:solidFill>
              </a:rPr>
              <a:t> </a:t>
            </a:r>
            <a:r>
              <a:rPr sz="4000" err="1">
                <a:solidFill>
                  <a:schemeClr val="accent4"/>
                </a:solidFill>
              </a:rPr>
              <a:t>una</a:t>
            </a:r>
            <a:r>
              <a:rPr sz="4000">
                <a:solidFill>
                  <a:schemeClr val="accent4"/>
                </a:solidFill>
              </a:rPr>
              <a:t> </a:t>
            </a:r>
            <a:r>
              <a:rPr sz="4000" err="1">
                <a:solidFill>
                  <a:schemeClr val="accent4"/>
                </a:solidFill>
              </a:rPr>
              <a:t>semplice</a:t>
            </a:r>
            <a:r>
              <a:rPr sz="4000">
                <a:solidFill>
                  <a:schemeClr val="accent4"/>
                </a:solidFill>
              </a:rPr>
              <a:t> </a:t>
            </a:r>
            <a:r>
              <a:rPr sz="4000" err="1">
                <a:solidFill>
                  <a:schemeClr val="accent4"/>
                </a:solidFill>
              </a:rPr>
              <a:t>prestazione</a:t>
            </a:r>
            <a:r>
              <a:rPr sz="4000">
                <a:solidFill>
                  <a:schemeClr val="accent4"/>
                </a:solidFill>
              </a:rPr>
              <a:t> </a:t>
            </a:r>
            <a:r>
              <a:rPr sz="4000" err="1">
                <a:solidFill>
                  <a:schemeClr val="accent4"/>
                </a:solidFill>
              </a:rPr>
              <a:t>neutrale</a:t>
            </a:r>
            <a:r>
              <a:rPr sz="4000">
                <a:solidFill>
                  <a:schemeClr val="accent4"/>
                </a:solidFill>
              </a:rPr>
              <a:t>, </a:t>
            </a:r>
            <a:r>
              <a:rPr sz="4000" err="1">
                <a:solidFill>
                  <a:schemeClr val="accent4"/>
                </a:solidFill>
              </a:rPr>
              <a:t>bensì</a:t>
            </a:r>
            <a:r>
              <a:rPr sz="4000">
                <a:solidFill>
                  <a:schemeClr val="accent4"/>
                </a:solidFill>
              </a:rPr>
              <a:t> </a:t>
            </a:r>
            <a:r>
              <a:rPr sz="4000" err="1">
                <a:solidFill>
                  <a:schemeClr val="accent4"/>
                </a:solidFill>
              </a:rPr>
              <a:t>una</a:t>
            </a:r>
            <a:r>
              <a:rPr sz="4000">
                <a:solidFill>
                  <a:schemeClr val="accent4"/>
                </a:solidFill>
              </a:rPr>
              <a:t> </a:t>
            </a:r>
            <a:r>
              <a:rPr sz="4000" err="1">
                <a:solidFill>
                  <a:schemeClr val="accent4"/>
                </a:solidFill>
              </a:rPr>
              <a:t>dimostrazione</a:t>
            </a:r>
            <a:r>
              <a:rPr sz="4000">
                <a:solidFill>
                  <a:schemeClr val="accent4"/>
                </a:solidFill>
              </a:rPr>
              <a:t> di </a:t>
            </a:r>
            <a:r>
              <a:rPr sz="4000" err="1">
                <a:solidFill>
                  <a:schemeClr val="accent4"/>
                </a:solidFill>
              </a:rPr>
              <a:t>fiducia</a:t>
            </a:r>
            <a:r>
              <a:rPr sz="4000"/>
              <a:t> </a:t>
            </a:r>
            <a:r>
              <a:rPr sz="4000" err="1"/>
              <a:t>palesata</a:t>
            </a:r>
            <a:r>
              <a:rPr sz="4000"/>
              <a:t> dal </a:t>
            </a:r>
            <a:r>
              <a:rPr sz="4000" err="1"/>
              <a:t>cointeresse</a:t>
            </a:r>
            <a:r>
              <a:rPr sz="4000"/>
              <a:t> </a:t>
            </a:r>
            <a:r>
              <a:rPr sz="4000" err="1"/>
              <a:t>allo</a:t>
            </a:r>
            <a:r>
              <a:rPr sz="4000"/>
              <a:t> </a:t>
            </a:r>
            <a:r>
              <a:rPr sz="4000" err="1"/>
              <a:t>svolgersi</a:t>
            </a:r>
            <a:r>
              <a:rPr sz="4000"/>
              <a:t> del </a:t>
            </a:r>
            <a:r>
              <a:rPr sz="4000" err="1"/>
              <a:t>codice</a:t>
            </a:r>
            <a:r>
              <a:rPr sz="4000"/>
              <a:t> e </a:t>
            </a:r>
            <a:r>
              <a:rPr sz="4000" err="1"/>
              <a:t>dall’adesione</a:t>
            </a:r>
            <a:r>
              <a:rPr sz="4000"/>
              <a:t> ad </a:t>
            </a:r>
            <a:r>
              <a:rPr sz="4000" err="1"/>
              <a:t>esso</a:t>
            </a:r>
            <a:r>
              <a:rPr sz="4000"/>
              <a:t>, </a:t>
            </a:r>
            <a:r>
              <a:rPr sz="4000" err="1"/>
              <a:t>pena</a:t>
            </a:r>
            <a:r>
              <a:rPr sz="4000"/>
              <a:t> </a:t>
            </a:r>
            <a:r>
              <a:rPr sz="4000" err="1"/>
              <a:t>l’esclusione</a:t>
            </a:r>
            <a:r>
              <a:rPr sz="4000"/>
              <a:t>. </a:t>
            </a:r>
            <a:r>
              <a:rPr sz="4000">
                <a:solidFill>
                  <a:schemeClr val="accent4"/>
                </a:solidFill>
              </a:rPr>
              <a:t>La </a:t>
            </a:r>
            <a:r>
              <a:rPr sz="4000" err="1">
                <a:solidFill>
                  <a:schemeClr val="accent4"/>
                </a:solidFill>
              </a:rPr>
              <a:t>selezione</a:t>
            </a:r>
            <a:r>
              <a:rPr sz="4000">
                <a:solidFill>
                  <a:schemeClr val="accent4"/>
                </a:solidFill>
              </a:rPr>
              <a:t> </a:t>
            </a:r>
            <a:r>
              <a:rPr sz="4000" err="1">
                <a:solidFill>
                  <a:schemeClr val="accent4"/>
                </a:solidFill>
              </a:rPr>
              <a:t>dei</a:t>
            </a:r>
            <a:r>
              <a:rPr sz="4000">
                <a:solidFill>
                  <a:schemeClr val="accent4"/>
                </a:solidFill>
              </a:rPr>
              <a:t> </a:t>
            </a:r>
            <a:r>
              <a:rPr sz="4000" err="1">
                <a:solidFill>
                  <a:schemeClr val="accent4"/>
                </a:solidFill>
              </a:rPr>
              <a:t>collaboratori</a:t>
            </a:r>
            <a:r>
              <a:rPr sz="4000">
                <a:solidFill>
                  <a:schemeClr val="accent4"/>
                </a:solidFill>
              </a:rPr>
              <a:t>, </a:t>
            </a:r>
            <a:r>
              <a:rPr sz="4000" err="1">
                <a:solidFill>
                  <a:schemeClr val="accent4"/>
                </a:solidFill>
              </a:rPr>
              <a:t>dunque</a:t>
            </a:r>
            <a:r>
              <a:rPr sz="4000">
                <a:solidFill>
                  <a:schemeClr val="accent4"/>
                </a:solidFill>
              </a:rPr>
              <a:t>, non </a:t>
            </a:r>
            <a:r>
              <a:rPr sz="4000" err="1">
                <a:solidFill>
                  <a:schemeClr val="accent4"/>
                </a:solidFill>
              </a:rPr>
              <a:t>si</a:t>
            </a:r>
            <a:r>
              <a:rPr sz="4000">
                <a:solidFill>
                  <a:schemeClr val="accent4"/>
                </a:solidFill>
              </a:rPr>
              <a:t> </a:t>
            </a:r>
            <a:r>
              <a:rPr sz="4000" err="1">
                <a:solidFill>
                  <a:schemeClr val="accent4"/>
                </a:solidFill>
              </a:rPr>
              <a:t>realizza</a:t>
            </a:r>
            <a:r>
              <a:rPr sz="4000">
                <a:solidFill>
                  <a:schemeClr val="accent4"/>
                </a:solidFill>
              </a:rPr>
              <a:t> a monte</a:t>
            </a:r>
            <a:r>
              <a:rPr sz="4000"/>
              <a:t>, </a:t>
            </a:r>
            <a:r>
              <a:rPr sz="4000" err="1"/>
              <a:t>tramite</a:t>
            </a:r>
            <a:r>
              <a:rPr sz="4000"/>
              <a:t> </a:t>
            </a:r>
            <a:r>
              <a:rPr sz="4000" err="1"/>
              <a:t>l’accertamento</a:t>
            </a:r>
            <a:r>
              <a:rPr sz="4000"/>
              <a:t> del curriculum e </a:t>
            </a:r>
            <a:r>
              <a:rPr sz="4000" err="1"/>
              <a:t>delle</a:t>
            </a:r>
            <a:r>
              <a:rPr sz="4000"/>
              <a:t> </a:t>
            </a:r>
            <a:r>
              <a:rPr sz="4000" err="1"/>
              <a:t>competenze</a:t>
            </a:r>
            <a:r>
              <a:rPr sz="4000"/>
              <a:t> in </a:t>
            </a:r>
            <a:r>
              <a:rPr sz="4000" err="1"/>
              <a:t>ingresso</a:t>
            </a:r>
            <a:r>
              <a:rPr sz="4000"/>
              <a:t> (</a:t>
            </a:r>
            <a:r>
              <a:rPr sz="4000" err="1"/>
              <a:t>ancorché</a:t>
            </a:r>
            <a:r>
              <a:rPr sz="4000"/>
              <a:t> </a:t>
            </a:r>
            <a:r>
              <a:rPr sz="4000" err="1"/>
              <a:t>sia</a:t>
            </a:r>
            <a:r>
              <a:rPr sz="4000"/>
              <a:t> </a:t>
            </a:r>
            <a:r>
              <a:rPr sz="4000" err="1"/>
              <a:t>ovvio</a:t>
            </a:r>
            <a:r>
              <a:rPr sz="4000"/>
              <a:t> </a:t>
            </a:r>
            <a:r>
              <a:rPr sz="4000" err="1"/>
              <a:t>che</a:t>
            </a:r>
            <a:r>
              <a:rPr sz="4000"/>
              <a:t> un </a:t>
            </a:r>
            <a:r>
              <a:rPr sz="4000" err="1"/>
              <a:t>certo</a:t>
            </a:r>
            <a:r>
              <a:rPr sz="4000"/>
              <a:t> curriculum e </a:t>
            </a:r>
            <a:r>
              <a:rPr sz="4000" err="1"/>
              <a:t>certe</a:t>
            </a:r>
            <a:r>
              <a:rPr sz="4000"/>
              <a:t> </a:t>
            </a:r>
            <a:r>
              <a:rPr sz="4000" err="1"/>
              <a:t>competenze</a:t>
            </a:r>
            <a:r>
              <a:rPr sz="4000"/>
              <a:t> </a:t>
            </a:r>
            <a:r>
              <a:rPr sz="4000" err="1"/>
              <a:t>debbano</a:t>
            </a:r>
            <a:r>
              <a:rPr sz="4000"/>
              <a:t> </a:t>
            </a:r>
            <a:r>
              <a:rPr sz="4000" err="1"/>
              <a:t>esservi</a:t>
            </a:r>
            <a:r>
              <a:rPr sz="4000"/>
              <a:t>), </a:t>
            </a:r>
            <a:r>
              <a:rPr sz="4000">
                <a:solidFill>
                  <a:schemeClr val="accent4"/>
                </a:solidFill>
              </a:rPr>
              <a:t>ma a </a:t>
            </a:r>
            <a:r>
              <a:rPr sz="4000" err="1">
                <a:solidFill>
                  <a:schemeClr val="accent4"/>
                </a:solidFill>
              </a:rPr>
              <a:t>valle</a:t>
            </a:r>
            <a:r>
              <a:rPr sz="4000"/>
              <a:t>, </a:t>
            </a:r>
            <a:r>
              <a:rPr sz="4000" err="1"/>
              <a:t>nella</a:t>
            </a:r>
            <a:r>
              <a:rPr sz="4000"/>
              <a:t> </a:t>
            </a:r>
            <a:r>
              <a:rPr sz="4000" err="1"/>
              <a:t>valutazione</a:t>
            </a:r>
            <a:r>
              <a:rPr sz="4000"/>
              <a:t> </a:t>
            </a:r>
            <a:r>
              <a:rPr sz="4000" err="1"/>
              <a:t>delle</a:t>
            </a:r>
            <a:r>
              <a:rPr sz="4000"/>
              <a:t> </a:t>
            </a:r>
            <a:r>
              <a:rPr sz="4000" err="1"/>
              <a:t>capacità</a:t>
            </a:r>
            <a:r>
              <a:rPr sz="4000"/>
              <a:t> di </a:t>
            </a:r>
            <a:r>
              <a:rPr sz="4000" err="1"/>
              <a:t>condivisione</a:t>
            </a:r>
            <a:r>
              <a:rPr sz="4000"/>
              <a:t> </a:t>
            </a:r>
            <a:r>
              <a:rPr sz="4000" err="1"/>
              <a:t>delle</a:t>
            </a:r>
            <a:r>
              <a:rPr sz="4000"/>
              <a:t> </a:t>
            </a:r>
            <a:r>
              <a:rPr sz="4000" err="1"/>
              <a:t>regole</a:t>
            </a:r>
            <a:r>
              <a:rPr sz="4000"/>
              <a:t> </a:t>
            </a:r>
            <a:r>
              <a:rPr sz="4000" err="1"/>
              <a:t>dell’economico</a:t>
            </a:r>
            <a:r>
              <a:rPr sz="4000"/>
              <a:t> e </a:t>
            </a:r>
            <a:r>
              <a:rPr sz="4000" err="1"/>
              <a:t>della</a:t>
            </a:r>
            <a:r>
              <a:rPr sz="4000"/>
              <a:t> </a:t>
            </a:r>
            <a:r>
              <a:rPr sz="4000" err="1"/>
              <a:t>maturazione</a:t>
            </a:r>
            <a:r>
              <a:rPr sz="4000"/>
              <a:t> di </a:t>
            </a:r>
            <a:r>
              <a:rPr sz="4000" err="1"/>
              <a:t>competenze</a:t>
            </a:r>
            <a:r>
              <a:rPr sz="4000"/>
              <a:t> </a:t>
            </a:r>
            <a:r>
              <a:rPr sz="4000" err="1"/>
              <a:t>atte</a:t>
            </a:r>
            <a:r>
              <a:rPr sz="4000"/>
              <a:t> ad </a:t>
            </a:r>
            <a:r>
              <a:rPr sz="4000" err="1"/>
              <a:t>implementarle</a:t>
            </a:r>
            <a:r>
              <a:rPr sz="4000"/>
              <a:t>. </a:t>
            </a:r>
          </a:p>
          <a:p>
            <a:pPr algn="just" defTabSz="238277">
              <a:lnSpc>
                <a:spcPct val="100000"/>
              </a:lnSpc>
              <a:spcBef>
                <a:spcPts val="0"/>
              </a:spcBef>
              <a:defRPr sz="3603" cap="none">
                <a:solidFill>
                  <a:srgbClr val="FFFFFF"/>
                </a:solidFill>
                <a:latin typeface="Times Roman"/>
                <a:ea typeface="Times Roman"/>
                <a:cs typeface="Times Roman"/>
                <a:sym typeface="Times Roman"/>
              </a:defRPr>
            </a:pPr>
            <a:r>
              <a:rPr sz="4000"/>
              <a:t>Non </a:t>
            </a:r>
            <a:r>
              <a:rPr sz="4000" err="1"/>
              <a:t>si</a:t>
            </a:r>
            <a:r>
              <a:rPr sz="4000"/>
              <a:t> </a:t>
            </a:r>
            <a:r>
              <a:rPr sz="4000" err="1"/>
              <a:t>tratta</a:t>
            </a:r>
            <a:r>
              <a:rPr sz="4000"/>
              <a:t>, </a:t>
            </a:r>
            <a:r>
              <a:rPr sz="4000" err="1"/>
              <a:t>allora</a:t>
            </a:r>
            <a:r>
              <a:rPr sz="4000"/>
              <a:t>, di </a:t>
            </a:r>
            <a:r>
              <a:rPr sz="4000" err="1"/>
              <a:t>imporre</a:t>
            </a:r>
            <a:r>
              <a:rPr sz="4000"/>
              <a:t> </a:t>
            </a:r>
            <a:r>
              <a:rPr sz="4000" err="1"/>
              <a:t>alcunché</a:t>
            </a:r>
            <a:r>
              <a:rPr sz="4000"/>
              <a:t> in </a:t>
            </a:r>
            <a:r>
              <a:rPr sz="4000" err="1"/>
              <a:t>senso</a:t>
            </a:r>
            <a:r>
              <a:rPr sz="4000"/>
              <a:t> </a:t>
            </a:r>
            <a:r>
              <a:rPr sz="4000" err="1"/>
              <a:t>tayloriano</a:t>
            </a:r>
            <a:r>
              <a:rPr sz="4000"/>
              <a:t>, e </a:t>
            </a:r>
            <a:r>
              <a:rPr sz="4000">
                <a:solidFill>
                  <a:schemeClr val="accent4"/>
                </a:solidFill>
              </a:rPr>
              <a:t>la </a:t>
            </a:r>
            <a:r>
              <a:rPr sz="4000" err="1">
                <a:solidFill>
                  <a:schemeClr val="accent4"/>
                </a:solidFill>
              </a:rPr>
              <a:t>libertà</a:t>
            </a:r>
            <a:r>
              <a:rPr sz="4000">
                <a:solidFill>
                  <a:schemeClr val="accent4"/>
                </a:solidFill>
              </a:rPr>
              <a:t> e </a:t>
            </a:r>
            <a:r>
              <a:rPr sz="4000" err="1">
                <a:solidFill>
                  <a:schemeClr val="accent4"/>
                </a:solidFill>
              </a:rPr>
              <a:t>l’autonomia</a:t>
            </a:r>
            <a:r>
              <a:rPr sz="4000">
                <a:solidFill>
                  <a:schemeClr val="accent4"/>
                </a:solidFill>
              </a:rPr>
              <a:t> </a:t>
            </a:r>
            <a:r>
              <a:rPr sz="4000" err="1">
                <a:solidFill>
                  <a:schemeClr val="accent4"/>
                </a:solidFill>
              </a:rPr>
              <a:t>sono</a:t>
            </a:r>
            <a:r>
              <a:rPr sz="4000">
                <a:solidFill>
                  <a:schemeClr val="accent4"/>
                </a:solidFill>
              </a:rPr>
              <a:t> le </a:t>
            </a:r>
            <a:r>
              <a:rPr sz="4000" err="1">
                <a:solidFill>
                  <a:schemeClr val="accent4"/>
                </a:solidFill>
              </a:rPr>
              <a:t>benvenute</a:t>
            </a:r>
            <a:r>
              <a:rPr sz="4000">
                <a:solidFill>
                  <a:schemeClr val="accent4"/>
                </a:solidFill>
              </a:rPr>
              <a:t>, </a:t>
            </a:r>
            <a:r>
              <a:rPr sz="4000" err="1">
                <a:solidFill>
                  <a:schemeClr val="accent4"/>
                </a:solidFill>
              </a:rPr>
              <a:t>purché</a:t>
            </a:r>
            <a:r>
              <a:rPr sz="4000">
                <a:solidFill>
                  <a:schemeClr val="accent4"/>
                </a:solidFill>
              </a:rPr>
              <a:t> </a:t>
            </a:r>
            <a:r>
              <a:rPr sz="4000" err="1">
                <a:solidFill>
                  <a:schemeClr val="accent4"/>
                </a:solidFill>
              </a:rPr>
              <a:t>asservite</a:t>
            </a:r>
            <a:r>
              <a:rPr sz="4000">
                <a:solidFill>
                  <a:schemeClr val="accent4"/>
                </a:solidFill>
              </a:rPr>
              <a:t> </a:t>
            </a:r>
            <a:r>
              <a:rPr sz="4000" err="1">
                <a:solidFill>
                  <a:schemeClr val="accent4"/>
                </a:solidFill>
              </a:rPr>
              <a:t>alla</a:t>
            </a:r>
            <a:r>
              <a:rPr sz="4000">
                <a:solidFill>
                  <a:schemeClr val="accent4"/>
                </a:solidFill>
              </a:rPr>
              <a:t> “</a:t>
            </a:r>
            <a:r>
              <a:rPr sz="4000" err="1">
                <a:solidFill>
                  <a:schemeClr val="accent4"/>
                </a:solidFill>
              </a:rPr>
              <a:t>verità</a:t>
            </a:r>
            <a:r>
              <a:rPr sz="4000">
                <a:solidFill>
                  <a:schemeClr val="accent4"/>
                </a:solidFill>
              </a:rPr>
              <a:t>” del </a:t>
            </a:r>
            <a:r>
              <a:rPr sz="4000" err="1">
                <a:solidFill>
                  <a:schemeClr val="accent4"/>
                </a:solidFill>
              </a:rPr>
              <a:t>mercato</a:t>
            </a:r>
            <a:r>
              <a:rPr sz="4000"/>
              <a:t> e, di </a:t>
            </a:r>
            <a:r>
              <a:rPr sz="4000" err="1"/>
              <a:t>riflesso</a:t>
            </a:r>
            <a:r>
              <a:rPr sz="4000"/>
              <a:t>, </a:t>
            </a:r>
            <a:r>
              <a:rPr sz="4000" err="1"/>
              <a:t>all’efficienza</a:t>
            </a:r>
            <a:r>
              <a:rPr sz="4000"/>
              <a:t> del </a:t>
            </a:r>
            <a:r>
              <a:rPr sz="4000" err="1"/>
              <a:t>suo</a:t>
            </a:r>
            <a:r>
              <a:rPr sz="4000"/>
              <a:t> </a:t>
            </a:r>
            <a:r>
              <a:rPr sz="4000" err="1"/>
              <a:t>servizio</a:t>
            </a:r>
            <a:r>
              <a:rPr sz="4000"/>
              <a:t>. Si </a:t>
            </a:r>
            <a:r>
              <a:rPr sz="4000" err="1"/>
              <a:t>tratta</a:t>
            </a:r>
            <a:r>
              <a:rPr sz="4000"/>
              <a:t>, in </a:t>
            </a:r>
            <a:r>
              <a:rPr sz="4000" err="1"/>
              <a:t>realtà</a:t>
            </a:r>
            <a:r>
              <a:rPr sz="4000"/>
              <a:t>, di </a:t>
            </a:r>
            <a:r>
              <a:rPr sz="4000" err="1"/>
              <a:t>imporre</a:t>
            </a:r>
            <a:r>
              <a:rPr sz="4000"/>
              <a:t> un </a:t>
            </a:r>
            <a:r>
              <a:rPr sz="4000" err="1"/>
              <a:t>codice</a:t>
            </a:r>
            <a:r>
              <a:rPr sz="4000"/>
              <a:t>, </a:t>
            </a:r>
            <a:r>
              <a:rPr sz="4000" err="1"/>
              <a:t>veicolare</a:t>
            </a:r>
            <a:r>
              <a:rPr sz="4000"/>
              <a:t> un “credo” e </a:t>
            </a:r>
            <a:r>
              <a:rPr sz="4000" err="1"/>
              <a:t>creare</a:t>
            </a:r>
            <a:r>
              <a:rPr sz="4000"/>
              <a:t> le </a:t>
            </a:r>
            <a:r>
              <a:rPr sz="4000" err="1"/>
              <a:t>condizioni</a:t>
            </a:r>
            <a:r>
              <a:rPr sz="4000"/>
              <a:t> </a:t>
            </a:r>
            <a:r>
              <a:rPr sz="4000" err="1"/>
              <a:t>perché</a:t>
            </a:r>
            <a:r>
              <a:rPr sz="4000"/>
              <a:t> </a:t>
            </a:r>
            <a:r>
              <a:rPr sz="4000" err="1"/>
              <a:t>si</a:t>
            </a:r>
            <a:r>
              <a:rPr sz="4000"/>
              <a:t> </a:t>
            </a:r>
            <a:r>
              <a:rPr sz="4000" err="1"/>
              <a:t>diffonda</a:t>
            </a:r>
            <a:r>
              <a:rPr sz="4000"/>
              <a:t> </a:t>
            </a:r>
            <a:r>
              <a:rPr sz="4000" err="1"/>
              <a:t>una</a:t>
            </a:r>
            <a:r>
              <a:rPr sz="4000"/>
              <a:t> </a:t>
            </a:r>
            <a:r>
              <a:rPr sz="4000" err="1"/>
              <a:t>cultura</a:t>
            </a:r>
            <a:r>
              <a:rPr sz="4000"/>
              <a:t> di </a:t>
            </a:r>
            <a:r>
              <a:rPr sz="4000" err="1"/>
              <a:t>fidelizzazione</a:t>
            </a:r>
            <a:r>
              <a:rPr sz="4000"/>
              <a:t> </a:t>
            </a:r>
            <a:r>
              <a:rPr sz="4000" err="1"/>
              <a:t>ed</a:t>
            </a:r>
            <a:r>
              <a:rPr sz="4000"/>
              <a:t> auto-</a:t>
            </a:r>
            <a:r>
              <a:rPr sz="4000" err="1"/>
              <a:t>alienazione</a:t>
            </a:r>
            <a:r>
              <a:rPr sz="4000"/>
              <a:t>, </a:t>
            </a:r>
            <a:r>
              <a:rPr sz="4000" err="1"/>
              <a:t>volontaria</a:t>
            </a:r>
            <a:r>
              <a:rPr sz="4000"/>
              <a:t> o </a:t>
            </a:r>
            <a:r>
              <a:rPr sz="4000" err="1"/>
              <a:t>involontaria</a:t>
            </a:r>
            <a:r>
              <a:rPr sz="4000"/>
              <a:t>: la </a:t>
            </a:r>
            <a:r>
              <a:rPr sz="4000" err="1"/>
              <a:t>precarietà</a:t>
            </a:r>
            <a:r>
              <a:rPr sz="4000"/>
              <a:t> </a:t>
            </a:r>
            <a:r>
              <a:rPr sz="4000" err="1"/>
              <a:t>è</a:t>
            </a:r>
            <a:r>
              <a:rPr sz="4000"/>
              <a:t> </a:t>
            </a:r>
            <a:r>
              <a:rPr sz="4000" err="1"/>
              <a:t>già</a:t>
            </a:r>
            <a:r>
              <a:rPr sz="4000"/>
              <a:t> un </a:t>
            </a:r>
            <a:r>
              <a:rPr sz="4000" err="1"/>
              <a:t>potente</a:t>
            </a:r>
            <a:r>
              <a:rPr sz="4000"/>
              <a:t> </a:t>
            </a:r>
            <a:r>
              <a:rPr sz="4000" err="1"/>
              <a:t>stimolo</a:t>
            </a:r>
            <a:r>
              <a:rPr sz="4000"/>
              <a:t> </a:t>
            </a:r>
            <a:r>
              <a:rPr sz="4000" err="1"/>
              <a:t>mobilitante</a:t>
            </a:r>
            <a:r>
              <a:rPr sz="4000"/>
              <a:t> (</a:t>
            </a:r>
            <a:r>
              <a:rPr sz="4000" err="1"/>
              <a:t>assieme</a:t>
            </a:r>
            <a:r>
              <a:rPr sz="4000"/>
              <a:t> </a:t>
            </a:r>
            <a:r>
              <a:rPr sz="4000" err="1"/>
              <a:t>alla</a:t>
            </a:r>
            <a:r>
              <a:rPr sz="4000"/>
              <a:t> </a:t>
            </a:r>
            <a:r>
              <a:rPr sz="4000" err="1"/>
              <a:t>necessità</a:t>
            </a:r>
            <a:r>
              <a:rPr sz="4000"/>
              <a:t> </a:t>
            </a:r>
            <a:r>
              <a:rPr sz="4000" err="1"/>
              <a:t>competitiva</a:t>
            </a:r>
            <a:r>
              <a:rPr sz="4000"/>
              <a:t> </a:t>
            </a:r>
            <a:r>
              <a:rPr sz="4000" err="1"/>
              <a:t>che</a:t>
            </a:r>
            <a:r>
              <a:rPr sz="4000"/>
              <a:t> ne segue), ma non </a:t>
            </a:r>
            <a:r>
              <a:rPr sz="4000" err="1"/>
              <a:t>hanno</a:t>
            </a:r>
            <a:r>
              <a:rPr sz="4000"/>
              <a:t> </a:t>
            </a:r>
            <a:r>
              <a:rPr sz="4000" err="1"/>
              <a:t>sicuramente</a:t>
            </a:r>
            <a:r>
              <a:rPr sz="4000"/>
              <a:t> minor peso le </a:t>
            </a:r>
            <a:r>
              <a:rPr sz="4000" err="1"/>
              <a:t>altre</a:t>
            </a:r>
            <a:r>
              <a:rPr sz="4000"/>
              <a:t> </a:t>
            </a:r>
            <a:r>
              <a:rPr sz="4000" err="1"/>
              <a:t>variabili</a:t>
            </a:r>
            <a:r>
              <a:rPr sz="4000"/>
              <a:t>” (</a:t>
            </a:r>
            <a:r>
              <a:rPr sz="4000" err="1"/>
              <a:t>d’Aniello</a:t>
            </a:r>
            <a:r>
              <a:rPr sz="4000"/>
              <a:t>, 2017).                   &lt;&lt;</a:t>
            </a:r>
            <a:r>
              <a:rPr sz="4000">
                <a:solidFill>
                  <a:schemeClr val="accent3"/>
                </a:solidFill>
              </a:rPr>
              <a:t>ESEMPIO GDO&gt;&gt;</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VULNERABILITà DELLO SCHEMA BIOPOLITICO"/>
          <p:cNvSpPr txBox="1">
            <a:spLocks noGrp="1"/>
          </p:cNvSpPr>
          <p:nvPr>
            <p:ph type="ctrTitle"/>
          </p:nvPr>
        </p:nvSpPr>
        <p:spPr>
          <a:xfrm>
            <a:off x="762000" y="10416630"/>
            <a:ext cx="22860000" cy="2435770"/>
          </a:xfrm>
          <a:prstGeom prst="rect">
            <a:avLst/>
          </a:prstGeom>
        </p:spPr>
        <p:txBody>
          <a:bodyPr/>
          <a:lstStyle>
            <a:lvl1pPr defTabSz="718184">
              <a:defRPr sz="13050"/>
            </a:lvl1pPr>
          </a:lstStyle>
          <a:p>
            <a:pPr algn="ctr"/>
            <a:r>
              <a:rPr lang="it-IT"/>
              <a:t>SOGGETTIVAZIONE IN FUGA…</a:t>
            </a:r>
            <a:endParaRPr/>
          </a:p>
        </p:txBody>
      </p:sp>
      <p:sp>
        <p:nvSpPr>
          <p:cNvPr id="244" name="Tuttavia c’è sempre una possibilità di fuga dal “dispositivo” (Foucault, 1980; Deleuze, 2007; Pesare, 2018).…"/>
          <p:cNvSpPr txBox="1">
            <a:spLocks noGrp="1"/>
          </p:cNvSpPr>
          <p:nvPr>
            <p:ph type="subTitle" idx="1"/>
          </p:nvPr>
        </p:nvSpPr>
        <p:spPr>
          <a:xfrm>
            <a:off x="228600" y="0"/>
            <a:ext cx="23839714" cy="8490857"/>
          </a:xfrm>
          <a:prstGeom prst="rect">
            <a:avLst/>
          </a:prstGeom>
        </p:spPr>
        <p:txBody>
          <a:bodyPr>
            <a:normAutofit fontScale="92500" lnSpcReduction="20000"/>
          </a:bodyPr>
          <a:lstStyle/>
          <a:p>
            <a:pPr indent="124434" algn="just" defTabSz="310210">
              <a:lnSpc>
                <a:spcPct val="100000"/>
              </a:lnSpc>
              <a:spcBef>
                <a:spcPts val="0"/>
              </a:spcBef>
              <a:tabLst>
                <a:tab pos="63500" algn="l"/>
                <a:tab pos="114300" algn="l"/>
              </a:tabLst>
              <a:defRPr sz="4692" cap="none">
                <a:solidFill>
                  <a:srgbClr val="FFFFFF"/>
                </a:solidFill>
                <a:latin typeface="Times Roman"/>
                <a:ea typeface="Times Roman"/>
                <a:cs typeface="Times Roman"/>
                <a:sym typeface="Times Roman"/>
              </a:defRPr>
            </a:pPr>
            <a:r>
              <a:rPr err="1"/>
              <a:t>Tuttavia</a:t>
            </a:r>
            <a:r>
              <a:t> </a:t>
            </a:r>
            <a:r>
              <a:rPr err="1"/>
              <a:t>c’è</a:t>
            </a:r>
            <a:r>
              <a:t> </a:t>
            </a:r>
            <a:r>
              <a:rPr err="1"/>
              <a:t>sempre</a:t>
            </a:r>
            <a:r>
              <a:t> </a:t>
            </a:r>
            <a:r>
              <a:rPr err="1"/>
              <a:t>una</a:t>
            </a:r>
            <a:r>
              <a:t> </a:t>
            </a:r>
            <a:r>
              <a:rPr err="1"/>
              <a:t>possibilità</a:t>
            </a:r>
            <a:r>
              <a:t> di </a:t>
            </a:r>
            <a:r>
              <a:rPr err="1"/>
              <a:t>fuga</a:t>
            </a:r>
            <a:r>
              <a:t> dal “</a:t>
            </a:r>
            <a:r>
              <a:rPr err="1"/>
              <a:t>dispositivo</a:t>
            </a:r>
            <a:r>
              <a:t>” (Foucault, 1980; Deleuze, 2007; </a:t>
            </a:r>
            <a:r>
              <a:rPr err="1"/>
              <a:t>Pesare</a:t>
            </a:r>
            <a:r>
              <a:t>, 2018).</a:t>
            </a:r>
          </a:p>
          <a:p>
            <a:pPr indent="124434" algn="just" defTabSz="310210">
              <a:lnSpc>
                <a:spcPct val="100000"/>
              </a:lnSpc>
              <a:spcBef>
                <a:spcPts val="0"/>
              </a:spcBef>
              <a:tabLst>
                <a:tab pos="63500" algn="l"/>
                <a:tab pos="114300" algn="l"/>
              </a:tabLst>
              <a:defRPr sz="4692" cap="none">
                <a:solidFill>
                  <a:srgbClr val="FFFFFF"/>
                </a:solidFill>
                <a:latin typeface="Times Roman"/>
                <a:ea typeface="Times Roman"/>
                <a:cs typeface="Times Roman"/>
                <a:sym typeface="Times Roman"/>
              </a:defRPr>
            </a:pPr>
            <a:endParaRPr/>
          </a:p>
          <a:p>
            <a:pPr indent="124434" algn="just" defTabSz="310210">
              <a:lnSpc>
                <a:spcPct val="100000"/>
              </a:lnSpc>
              <a:spcBef>
                <a:spcPts val="0"/>
              </a:spcBef>
              <a:tabLst>
                <a:tab pos="63500" algn="l"/>
                <a:tab pos="114300" algn="l"/>
              </a:tabLst>
              <a:defRPr sz="4692" cap="none">
                <a:solidFill>
                  <a:srgbClr val="FFFFFF"/>
                </a:solidFill>
                <a:latin typeface="Times Roman"/>
                <a:ea typeface="Times Roman"/>
                <a:cs typeface="Times Roman"/>
                <a:sym typeface="Times Roman"/>
              </a:defRPr>
            </a:pPr>
            <a:r>
              <a:t>Non </a:t>
            </a:r>
            <a:r>
              <a:rPr err="1"/>
              <a:t>si</a:t>
            </a:r>
            <a:r>
              <a:t> </a:t>
            </a:r>
            <a:r>
              <a:rPr err="1"/>
              <a:t>può</a:t>
            </a:r>
            <a:r>
              <a:t> </a:t>
            </a:r>
            <a:r>
              <a:rPr err="1"/>
              <a:t>impedire</a:t>
            </a:r>
            <a:r>
              <a:t> </a:t>
            </a:r>
            <a:r>
              <a:rPr err="1"/>
              <a:t>alla</a:t>
            </a:r>
            <a:r>
              <a:t> </a:t>
            </a:r>
            <a:r>
              <a:rPr err="1"/>
              <a:t>singolarità</a:t>
            </a:r>
            <a:r>
              <a:t> di </a:t>
            </a:r>
            <a:r>
              <a:rPr err="1"/>
              <a:t>esprimersi</a:t>
            </a:r>
            <a:r>
              <a:t> al di </a:t>
            </a:r>
            <a:r>
              <a:rPr err="1"/>
              <a:t>là</a:t>
            </a:r>
            <a:r>
              <a:t> del </a:t>
            </a:r>
            <a:r>
              <a:rPr err="1"/>
              <a:t>recinto</a:t>
            </a:r>
            <a:r>
              <a:t> </a:t>
            </a:r>
            <a:r>
              <a:rPr err="1"/>
              <a:t>dell’economico</a:t>
            </a:r>
            <a:r>
              <a:t> (</a:t>
            </a:r>
            <a:r>
              <a:rPr err="1"/>
              <a:t>Virno</a:t>
            </a:r>
            <a:r>
              <a:t>, 2001; Revel, 2004; </a:t>
            </a:r>
            <a:r>
              <a:rPr err="1"/>
              <a:t>Morini</a:t>
            </a:r>
            <a:r>
              <a:t>, 2010).</a:t>
            </a:r>
            <a:endParaRPr lang="it-IT"/>
          </a:p>
          <a:p>
            <a:pPr indent="124434" algn="just" defTabSz="310210">
              <a:lnSpc>
                <a:spcPct val="100000"/>
              </a:lnSpc>
              <a:spcBef>
                <a:spcPts val="0"/>
              </a:spcBef>
              <a:tabLst>
                <a:tab pos="63500" algn="l"/>
                <a:tab pos="114300" algn="l"/>
              </a:tabLst>
              <a:defRPr sz="4692" cap="none">
                <a:solidFill>
                  <a:srgbClr val="FFFFFF"/>
                </a:solidFill>
                <a:latin typeface="Times Roman"/>
                <a:ea typeface="Times Roman"/>
                <a:cs typeface="Times Roman"/>
                <a:sym typeface="Times Roman"/>
              </a:defRPr>
            </a:pPr>
            <a:endParaRPr lang="it-IT" sz="4692" cap="none">
              <a:sym typeface="Times Roman"/>
            </a:endParaRPr>
          </a:p>
          <a:p>
            <a:pPr indent="124434" algn="just" defTabSz="310210">
              <a:lnSpc>
                <a:spcPct val="100000"/>
              </a:lnSpc>
              <a:spcBef>
                <a:spcPts val="0"/>
              </a:spcBef>
              <a:tabLst>
                <a:tab pos="63500" algn="l"/>
                <a:tab pos="114300" algn="l"/>
              </a:tabLst>
              <a:defRPr sz="4692" cap="none">
                <a:solidFill>
                  <a:srgbClr val="FFFFFF"/>
                </a:solidFill>
                <a:latin typeface="Times Roman"/>
                <a:ea typeface="Times Roman"/>
                <a:cs typeface="Times Roman"/>
                <a:sym typeface="Times Roman"/>
              </a:defRPr>
            </a:pPr>
            <a:r>
              <a:rPr lang="it-IT" sz="4692" cap="none">
                <a:sym typeface="Times Roman"/>
              </a:rPr>
              <a:t>Agganciandoci a Pesare (2018, pp. 52 e 60) e al suo discorrere intorno al «soggetto […] dell’</a:t>
            </a:r>
            <a:r>
              <a:rPr lang="it-IT" sz="4692" cap="none" err="1">
                <a:sym typeface="Times Roman"/>
              </a:rPr>
              <a:t>après</a:t>
            </a:r>
            <a:r>
              <a:rPr lang="it-IT" sz="4692" cap="none">
                <a:sym typeface="Times Roman"/>
              </a:rPr>
              <a:t>-coup» di Lacan, sappiamo che la “soggettivazione” non è solo etero-fondata. Essa può essere pedagogicamente ricompresa a cavallo tra posizioni strutturaliste di matrice </a:t>
            </a:r>
            <a:r>
              <a:rPr lang="it-IT" sz="4692" cap="none" err="1">
                <a:sym typeface="Times Roman"/>
              </a:rPr>
              <a:t>foucaultiana</a:t>
            </a:r>
            <a:r>
              <a:rPr lang="it-IT" sz="4692" cap="none">
                <a:sym typeface="Times Roman"/>
              </a:rPr>
              <a:t> («il processo attraverso cui viene prodotto un soggetto») e posizioni esistenzialiste di matrice heideggeriana («il processo attraverso cui un soggetto si costituisce nella propria singolarità»). Ossia, l’individuo può sicuramente risemantizzare le pressioni strutturali (economico-lavorative) in cui è gettato, e ricomporre il dissidio tra queste e la propria irriducibilità, in vista di un “poter essere” sempre perseguibile. </a:t>
            </a:r>
            <a:endParaRPr/>
          </a:p>
          <a:p>
            <a:pPr indent="124434" algn="just" defTabSz="310210">
              <a:lnSpc>
                <a:spcPct val="100000"/>
              </a:lnSpc>
              <a:spcBef>
                <a:spcPts val="0"/>
              </a:spcBef>
              <a:tabLst>
                <a:tab pos="63500" algn="l"/>
                <a:tab pos="114300" algn="l"/>
              </a:tabLst>
              <a:defRPr sz="4692" cap="none">
                <a:solidFill>
                  <a:srgbClr val="FFFFFF"/>
                </a:solidFill>
                <a:latin typeface="Times Roman"/>
                <a:ea typeface="Times Roman"/>
                <a:cs typeface="Times Roman"/>
                <a:sym typeface="Times Roman"/>
              </a:defRPr>
            </a:pPr>
            <a:endParaRPr/>
          </a:p>
          <a:p>
            <a:pPr indent="124434" algn="just" defTabSz="310210">
              <a:lnSpc>
                <a:spcPct val="100000"/>
              </a:lnSpc>
              <a:spcBef>
                <a:spcPts val="0"/>
              </a:spcBef>
              <a:tabLst>
                <a:tab pos="63500" algn="l"/>
                <a:tab pos="114300" algn="l"/>
              </a:tabLst>
              <a:defRPr sz="4692" cap="none">
                <a:solidFill>
                  <a:schemeClr val="accent3"/>
                </a:solidFill>
                <a:latin typeface="Times Roman"/>
                <a:ea typeface="Times Roman"/>
                <a:cs typeface="Times Roman"/>
                <a:sym typeface="Times Roman"/>
              </a:defRPr>
            </a:pPr>
            <a:r>
              <a:t>Le </a:t>
            </a:r>
            <a:r>
              <a:rPr err="1"/>
              <a:t>qualità</a:t>
            </a:r>
            <a:r>
              <a:t> </a:t>
            </a:r>
            <a:r>
              <a:rPr err="1"/>
              <a:t>umane</a:t>
            </a:r>
            <a:r>
              <a:t> al </a:t>
            </a:r>
            <a:r>
              <a:rPr err="1"/>
              <a:t>lavoro</a:t>
            </a:r>
            <a:r>
              <a:t> non </a:t>
            </a:r>
            <a:r>
              <a:rPr err="1"/>
              <a:t>sono</a:t>
            </a:r>
            <a:r>
              <a:t> </a:t>
            </a:r>
            <a:r>
              <a:rPr err="1"/>
              <a:t>atrofizzate</a:t>
            </a:r>
            <a:r>
              <a:t>, </a:t>
            </a:r>
            <a:r>
              <a:rPr err="1"/>
              <a:t>sono</a:t>
            </a:r>
            <a:r>
              <a:t> </a:t>
            </a:r>
            <a:r>
              <a:rPr err="1"/>
              <a:t>allenate</a:t>
            </a:r>
            <a:r>
              <a:t> </a:t>
            </a:r>
            <a:r>
              <a:rPr err="1"/>
              <a:t>lavoristicamente</a:t>
            </a:r>
            <a:r>
              <a:t>.</a:t>
            </a:r>
          </a:p>
          <a:p>
            <a:pPr indent="124434" algn="just" defTabSz="310210">
              <a:lnSpc>
                <a:spcPct val="100000"/>
              </a:lnSpc>
              <a:spcBef>
                <a:spcPts val="0"/>
              </a:spcBef>
              <a:tabLst>
                <a:tab pos="63500" algn="l"/>
                <a:tab pos="114300" algn="l"/>
              </a:tabLst>
              <a:defRPr sz="4692" cap="none">
                <a:solidFill>
                  <a:schemeClr val="accent3"/>
                </a:solidFill>
                <a:latin typeface="Times Roman"/>
                <a:ea typeface="Times Roman"/>
                <a:cs typeface="Times Roman"/>
                <a:sym typeface="Times Roman"/>
              </a:defRPr>
            </a:pPr>
            <a:r>
              <a:t>&gt; </a:t>
            </a:r>
            <a:r>
              <a:rPr err="1"/>
              <a:t>Dissonanze</a:t>
            </a:r>
            <a:r>
              <a:t> </a:t>
            </a:r>
            <a:r>
              <a:rPr err="1"/>
              <a:t>motivanti</a:t>
            </a:r>
            <a:r>
              <a:t>, </a:t>
            </a:r>
            <a:r>
              <a:rPr err="1"/>
              <a:t>coscientizzazione</a:t>
            </a:r>
            <a:r>
              <a:t> </a:t>
            </a:r>
            <a:r>
              <a:rPr err="1"/>
              <a:t>alla</a:t>
            </a:r>
            <a:r>
              <a:t> Freire, </a:t>
            </a:r>
            <a:r>
              <a:rPr err="1"/>
              <a:t>contro-finalità</a:t>
            </a:r>
            <a:r>
              <a:t> </a:t>
            </a:r>
            <a:r>
              <a:rPr err="1"/>
              <a:t>politiche</a:t>
            </a:r>
            <a:r>
              <a:t>.</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VULNERABILITà DELLO SCHEMA BIOPOLITICO"/>
          <p:cNvSpPr txBox="1">
            <a:spLocks noGrp="1"/>
          </p:cNvSpPr>
          <p:nvPr>
            <p:ph type="ctrTitle"/>
          </p:nvPr>
        </p:nvSpPr>
        <p:spPr>
          <a:xfrm>
            <a:off x="762000" y="10416630"/>
            <a:ext cx="22860000" cy="2435770"/>
          </a:xfrm>
          <a:prstGeom prst="rect">
            <a:avLst/>
          </a:prstGeom>
        </p:spPr>
        <p:txBody>
          <a:bodyPr/>
          <a:lstStyle>
            <a:lvl1pPr defTabSz="718184">
              <a:defRPr sz="13050"/>
            </a:lvl1pPr>
          </a:lstStyle>
          <a:p>
            <a:pPr algn="ctr"/>
            <a:r>
              <a:rPr lang="it-IT"/>
              <a:t>CRITICHE EMERGENTI</a:t>
            </a:r>
            <a:endParaRPr/>
          </a:p>
        </p:txBody>
      </p:sp>
      <p:sp>
        <p:nvSpPr>
          <p:cNvPr id="244" name="Tuttavia c’è sempre una possibilità di fuga dal “dispositivo” (Foucault, 1980; Deleuze, 2007; Pesare, 2018).…"/>
          <p:cNvSpPr txBox="1">
            <a:spLocks noGrp="1"/>
          </p:cNvSpPr>
          <p:nvPr>
            <p:ph type="subTitle" idx="1"/>
          </p:nvPr>
        </p:nvSpPr>
        <p:spPr>
          <a:xfrm>
            <a:off x="228600" y="564516"/>
            <a:ext cx="23839714" cy="7926341"/>
          </a:xfrm>
          <a:prstGeom prst="rect">
            <a:avLst/>
          </a:prstGeom>
        </p:spPr>
        <p:txBody>
          <a:bodyPr>
            <a:noAutofit/>
          </a:bodyPr>
          <a:lstStyle/>
          <a:p>
            <a:pPr indent="124434" algn="just" defTabSz="310210">
              <a:lnSpc>
                <a:spcPct val="100000"/>
              </a:lnSpc>
              <a:spcBef>
                <a:spcPts val="0"/>
              </a:spcBef>
              <a:tabLst>
                <a:tab pos="63500" algn="l"/>
                <a:tab pos="114300" algn="l"/>
              </a:tabLst>
              <a:defRPr sz="4692" cap="none">
                <a:solidFill>
                  <a:srgbClr val="FFFFFF"/>
                </a:solidFill>
                <a:latin typeface="Times Roman"/>
                <a:ea typeface="Times Roman"/>
                <a:cs typeface="Times Roman"/>
                <a:sym typeface="Times Roman"/>
              </a:defRPr>
            </a:pPr>
            <a:r>
              <a:rPr lang="it-IT" sz="4000" cap="none" dirty="0">
                <a:sym typeface="Times Roman"/>
              </a:rPr>
              <a:t>Una novità risiede nella critica emergente e sempre più diffusa a quella razionalità neoliberista che ha permeato il modello post-fordista, entrato in crisi a seguito del fatidico 2008 e dell’ennesima accelerazione tecnologica sopra abbozzata. La novità sta nell’incipiente smarcamento da questa razionalità e dalla sua concezione essenzialmente funzionalistica e produttivamente strumentale del fattore umano e relazionale (</a:t>
            </a:r>
            <a:r>
              <a:rPr lang="it-IT" sz="4000" cap="none" dirty="0" err="1">
                <a:sym typeface="Times Roman"/>
              </a:rPr>
              <a:t>Cegolon</a:t>
            </a:r>
            <a:r>
              <a:rPr lang="it-IT" sz="4000" cap="none" dirty="0">
                <a:sym typeface="Times Roman"/>
              </a:rPr>
              <a:t>, 2019) </a:t>
            </a:r>
          </a:p>
          <a:p>
            <a:pPr indent="124434" algn="just" defTabSz="310210">
              <a:lnSpc>
                <a:spcPct val="100000"/>
              </a:lnSpc>
              <a:spcBef>
                <a:spcPts val="0"/>
              </a:spcBef>
              <a:tabLst>
                <a:tab pos="63500" algn="l"/>
                <a:tab pos="114300" algn="l"/>
              </a:tabLst>
              <a:defRPr sz="4692" cap="none">
                <a:solidFill>
                  <a:srgbClr val="FFFFFF"/>
                </a:solidFill>
                <a:latin typeface="Times Roman"/>
                <a:ea typeface="Times Roman"/>
                <a:cs typeface="Times Roman"/>
                <a:sym typeface="Times Roman"/>
              </a:defRPr>
            </a:pPr>
            <a:r>
              <a:rPr lang="it-IT" sz="4000" cap="none" dirty="0">
                <a:sym typeface="Times Roman"/>
              </a:rPr>
              <a:t>Non solo le critiche via, via più estese di carattere multidisciplinare e pure da parte della pedagogia nostrana – in precedenza alquanto acritica come rimarcano </a:t>
            </a:r>
            <a:r>
              <a:rPr lang="it-IT" sz="4000" cap="none" dirty="0" err="1">
                <a:sym typeface="Times Roman"/>
              </a:rPr>
              <a:t>Xodo</a:t>
            </a:r>
            <a:r>
              <a:rPr lang="it-IT" sz="4000" cap="none" dirty="0">
                <a:sym typeface="Times Roman"/>
              </a:rPr>
              <a:t> (2018) e lo stesso </a:t>
            </a:r>
            <a:r>
              <a:rPr lang="it-IT" sz="4000" cap="none" dirty="0" err="1">
                <a:sym typeface="Times Roman"/>
              </a:rPr>
              <a:t>Ellerani</a:t>
            </a:r>
            <a:r>
              <a:rPr lang="it-IT" sz="4000" cap="none" dirty="0">
                <a:sym typeface="Times Roman"/>
              </a:rPr>
              <a:t> (2020) –, ma anche:</a:t>
            </a:r>
          </a:p>
          <a:p>
            <a:pPr marL="571500" indent="-571500" algn="just" defTabSz="310210">
              <a:lnSpc>
                <a:spcPct val="100000"/>
              </a:lnSpc>
              <a:spcBef>
                <a:spcPts val="0"/>
              </a:spcBef>
              <a:buFont typeface="Arial" panose="020B0604020202020204" pitchFamily="34" charset="0"/>
              <a:buChar char="•"/>
              <a:tabLst>
                <a:tab pos="63500" algn="l"/>
                <a:tab pos="114300" algn="l"/>
              </a:tabLst>
              <a:defRPr sz="4692" cap="none">
                <a:solidFill>
                  <a:srgbClr val="FFFFFF"/>
                </a:solidFill>
                <a:latin typeface="Times Roman"/>
                <a:ea typeface="Times Roman"/>
                <a:cs typeface="Times Roman"/>
                <a:sym typeface="Times Roman"/>
              </a:defRPr>
            </a:pPr>
            <a:r>
              <a:rPr lang="it-IT" sz="4000" cap="none">
                <a:solidFill>
                  <a:srgbClr val="92D050"/>
                </a:solidFill>
                <a:sym typeface="Times Roman"/>
              </a:rPr>
              <a:t>l’accento ricorsivo posto ultimamente da organismi internazionali e nazionali sulla qualità e dignità del lavoro (Oms, Ilo, </a:t>
            </a:r>
            <a:r>
              <a:rPr lang="it-IT" sz="4000" cap="none" dirty="0" err="1">
                <a:solidFill>
                  <a:srgbClr val="92D050"/>
                </a:solidFill>
                <a:sym typeface="Times Roman"/>
              </a:rPr>
              <a:t>Oecd</a:t>
            </a:r>
            <a:r>
              <a:rPr lang="it-IT" sz="4000" cap="none" dirty="0">
                <a:solidFill>
                  <a:srgbClr val="92D050"/>
                </a:solidFill>
                <a:sym typeface="Times Roman"/>
              </a:rPr>
              <a:t>, Istat); </a:t>
            </a:r>
          </a:p>
          <a:p>
            <a:pPr marL="571500" indent="-571500" algn="just" defTabSz="310210">
              <a:lnSpc>
                <a:spcPct val="100000"/>
              </a:lnSpc>
              <a:spcBef>
                <a:spcPts val="0"/>
              </a:spcBef>
              <a:buFont typeface="Arial" panose="020B0604020202020204" pitchFamily="34" charset="0"/>
              <a:buChar char="•"/>
              <a:tabLst>
                <a:tab pos="63500" algn="l"/>
                <a:tab pos="114300" algn="l"/>
              </a:tabLst>
              <a:defRPr sz="4692" cap="none">
                <a:solidFill>
                  <a:srgbClr val="FFFFFF"/>
                </a:solidFill>
                <a:latin typeface="Times Roman"/>
                <a:ea typeface="Times Roman"/>
                <a:cs typeface="Times Roman"/>
                <a:sym typeface="Times Roman"/>
              </a:defRPr>
            </a:pPr>
            <a:r>
              <a:rPr lang="it-IT" sz="4000" cap="none" dirty="0">
                <a:solidFill>
                  <a:srgbClr val="92D050"/>
                </a:solidFill>
                <a:sym typeface="Times Roman"/>
              </a:rPr>
              <a:t>il richiamo dell’Agenda 2030 (Onu, 2015) ad un lavoro umanamente sostenibile e inclusivo; </a:t>
            </a:r>
          </a:p>
          <a:p>
            <a:pPr marL="571500" indent="-571500" algn="just" defTabSz="310210">
              <a:lnSpc>
                <a:spcPct val="100000"/>
              </a:lnSpc>
              <a:spcBef>
                <a:spcPts val="0"/>
              </a:spcBef>
              <a:buFont typeface="Arial" panose="020B0604020202020204" pitchFamily="34" charset="0"/>
              <a:buChar char="•"/>
              <a:tabLst>
                <a:tab pos="63500" algn="l"/>
                <a:tab pos="114300" algn="l"/>
              </a:tabLst>
              <a:defRPr sz="4692" cap="none">
                <a:solidFill>
                  <a:srgbClr val="FFFFFF"/>
                </a:solidFill>
                <a:latin typeface="Times Roman"/>
                <a:ea typeface="Times Roman"/>
                <a:cs typeface="Times Roman"/>
                <a:sym typeface="Times Roman"/>
              </a:defRPr>
            </a:pPr>
            <a:r>
              <a:rPr lang="it-IT" sz="4000" cap="none" dirty="0">
                <a:solidFill>
                  <a:srgbClr val="92D050"/>
                </a:solidFill>
                <a:sym typeface="Times Roman"/>
              </a:rPr>
              <a:t>l’apparente cambio di politica economica dell’Ue in seguito all’evento pandemico; </a:t>
            </a:r>
          </a:p>
          <a:p>
            <a:pPr marL="571500" indent="-571500" algn="just" defTabSz="310210">
              <a:lnSpc>
                <a:spcPct val="100000"/>
              </a:lnSpc>
              <a:spcBef>
                <a:spcPts val="0"/>
              </a:spcBef>
              <a:buFont typeface="Arial" panose="020B0604020202020204" pitchFamily="34" charset="0"/>
              <a:buChar char="•"/>
              <a:tabLst>
                <a:tab pos="63500" algn="l"/>
                <a:tab pos="114300" algn="l"/>
              </a:tabLst>
              <a:defRPr sz="4692" cap="none">
                <a:solidFill>
                  <a:srgbClr val="FFFFFF"/>
                </a:solidFill>
                <a:latin typeface="Times Roman"/>
                <a:ea typeface="Times Roman"/>
                <a:cs typeface="Times Roman"/>
                <a:sym typeface="Times Roman"/>
              </a:defRPr>
            </a:pPr>
            <a:r>
              <a:rPr lang="it-IT" sz="4000" cap="none" dirty="0">
                <a:solidFill>
                  <a:srgbClr val="92D050"/>
                </a:solidFill>
                <a:sym typeface="Times Roman"/>
              </a:rPr>
              <a:t>la crescita considerevole di aziende che hanno deciso di puntare sullo «scambio ‘lavoro-benessere’» – anziché unicamente lavoro-retribuzione – e su programmi pedagogico-emancipativi di «</a:t>
            </a:r>
            <a:r>
              <a:rPr lang="it-IT" sz="4000" i="1" cap="none" dirty="0" err="1">
                <a:solidFill>
                  <a:srgbClr val="92D050"/>
                </a:solidFill>
                <a:sym typeface="Times Roman"/>
              </a:rPr>
              <a:t>people</a:t>
            </a:r>
            <a:r>
              <a:rPr lang="it-IT" sz="4000" i="1" cap="none" dirty="0">
                <a:solidFill>
                  <a:srgbClr val="92D050"/>
                </a:solidFill>
                <a:sym typeface="Times Roman"/>
              </a:rPr>
              <a:t> care</a:t>
            </a:r>
            <a:r>
              <a:rPr lang="it-IT" sz="4000" cap="none" dirty="0">
                <a:solidFill>
                  <a:srgbClr val="92D050"/>
                </a:solidFill>
                <a:sym typeface="Times Roman"/>
              </a:rPr>
              <a:t>» (Dato, 2018, 28); </a:t>
            </a:r>
          </a:p>
          <a:p>
            <a:pPr marL="571500" indent="-571500" algn="just" defTabSz="310210">
              <a:lnSpc>
                <a:spcPct val="100000"/>
              </a:lnSpc>
              <a:spcBef>
                <a:spcPts val="0"/>
              </a:spcBef>
              <a:buFont typeface="Arial" panose="020B0604020202020204" pitchFamily="34" charset="0"/>
              <a:buChar char="•"/>
              <a:tabLst>
                <a:tab pos="63500" algn="l"/>
                <a:tab pos="114300" algn="l"/>
              </a:tabLst>
              <a:defRPr sz="4692" cap="none">
                <a:solidFill>
                  <a:srgbClr val="FFFFFF"/>
                </a:solidFill>
                <a:latin typeface="Times Roman"/>
                <a:ea typeface="Times Roman"/>
                <a:cs typeface="Times Roman"/>
                <a:sym typeface="Times Roman"/>
              </a:defRPr>
            </a:pPr>
            <a:r>
              <a:rPr lang="it-IT" sz="4000" cap="none" dirty="0">
                <a:solidFill>
                  <a:srgbClr val="92D050"/>
                </a:solidFill>
                <a:sym typeface="Times Roman"/>
              </a:rPr>
              <a:t>il ritorno di sollecitudine per un ‘educativo’ </a:t>
            </a:r>
            <a:r>
              <a:rPr lang="it-IT" sz="4000" cap="none" dirty="0" err="1">
                <a:solidFill>
                  <a:srgbClr val="92D050"/>
                </a:solidFill>
                <a:sym typeface="Times Roman"/>
              </a:rPr>
              <a:t>diversity</a:t>
            </a:r>
            <a:r>
              <a:rPr lang="it-IT" sz="4000" cap="none" dirty="0">
                <a:solidFill>
                  <a:srgbClr val="92D050"/>
                </a:solidFill>
                <a:sym typeface="Times Roman"/>
              </a:rPr>
              <a:t> management (Alessandrini and </a:t>
            </a:r>
            <a:r>
              <a:rPr lang="it-IT" sz="4000" cap="none" dirty="0" err="1">
                <a:solidFill>
                  <a:srgbClr val="92D050"/>
                </a:solidFill>
                <a:sym typeface="Times Roman"/>
              </a:rPr>
              <a:t>Mallen</a:t>
            </a:r>
            <a:r>
              <a:rPr lang="it-IT" sz="4000" cap="none" dirty="0">
                <a:solidFill>
                  <a:srgbClr val="92D050"/>
                </a:solidFill>
                <a:sym typeface="Times Roman"/>
              </a:rPr>
              <a:t>, 2020). </a:t>
            </a:r>
            <a:endParaRPr sz="4000" dirty="0">
              <a:solidFill>
                <a:srgbClr val="92D050"/>
              </a:solidFill>
            </a:endParaRPr>
          </a:p>
        </p:txBody>
      </p:sp>
    </p:spTree>
    <p:extLst>
      <p:ext uri="{BB962C8B-B14F-4D97-AF65-F5344CB8AC3E}">
        <p14:creationId xmlns:p14="http://schemas.microsoft.com/office/powerpoint/2010/main" val="295209719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apacitazione vs. Capitale umano"/>
          <p:cNvSpPr txBox="1">
            <a:spLocks noGrp="1"/>
          </p:cNvSpPr>
          <p:nvPr>
            <p:ph type="ctrTitle"/>
          </p:nvPr>
        </p:nvSpPr>
        <p:spPr>
          <a:xfrm>
            <a:off x="762000" y="10416630"/>
            <a:ext cx="22860000" cy="2435770"/>
          </a:xfrm>
          <a:prstGeom prst="rect">
            <a:avLst/>
          </a:prstGeom>
        </p:spPr>
        <p:txBody>
          <a:bodyPr>
            <a:normAutofit fontScale="90000"/>
          </a:bodyPr>
          <a:lstStyle>
            <a:lvl1pPr>
              <a:defRPr sz="15000"/>
            </a:lvl1pPr>
          </a:lstStyle>
          <a:p>
            <a:pPr algn="ctr"/>
            <a:r>
              <a:rPr lang="it-IT"/>
              <a:t>TRAIETTORIE PEDAGOGICHE E FORMATIVE</a:t>
            </a:r>
            <a:endParaRPr/>
          </a:p>
        </p:txBody>
      </p:sp>
      <p:sp>
        <p:nvSpPr>
          <p:cNvPr id="247" name="La formazione per le persone, per la loro libertà sostanziale,…"/>
          <p:cNvSpPr txBox="1">
            <a:spLocks noGrp="1"/>
          </p:cNvSpPr>
          <p:nvPr>
            <p:ph type="subTitle" idx="1"/>
          </p:nvPr>
        </p:nvSpPr>
        <p:spPr>
          <a:xfrm>
            <a:off x="762000" y="564516"/>
            <a:ext cx="22860000" cy="7501798"/>
          </a:xfrm>
          <a:prstGeom prst="rect">
            <a:avLst/>
          </a:prstGeom>
        </p:spPr>
        <p:txBody>
          <a:bodyPr>
            <a:normAutofit/>
          </a:bodyPr>
          <a:lstStyle/>
          <a:p>
            <a:pPr marL="1143000" indent="-1143000" algn="just" defTabSz="449580">
              <a:lnSpc>
                <a:spcPct val="100000"/>
              </a:lnSpc>
              <a:spcBef>
                <a:spcPts val="0"/>
              </a:spcBef>
              <a:buAutoNum type="arabicPeriod"/>
              <a:tabLst>
                <a:tab pos="101600" algn="l"/>
                <a:tab pos="177800" algn="l"/>
              </a:tabLst>
              <a:defRPr sz="6800" cap="none">
                <a:solidFill>
                  <a:srgbClr val="FFFFFF"/>
                </a:solidFill>
                <a:latin typeface="Times Roman"/>
                <a:ea typeface="Times Roman"/>
                <a:cs typeface="Times Roman"/>
                <a:sym typeface="Times Roman"/>
              </a:defRPr>
            </a:pPr>
            <a:r>
              <a:rPr lang="it-IT"/>
              <a:t>Dal capitale umano alla </a:t>
            </a:r>
            <a:r>
              <a:rPr lang="it-IT" err="1"/>
              <a:t>capacitazione</a:t>
            </a:r>
            <a:r>
              <a:rPr lang="it-IT"/>
              <a:t> umana</a:t>
            </a:r>
          </a:p>
          <a:p>
            <a:pPr marL="1143000" indent="-1143000" algn="just" defTabSz="449580">
              <a:lnSpc>
                <a:spcPct val="100000"/>
              </a:lnSpc>
              <a:spcBef>
                <a:spcPts val="0"/>
              </a:spcBef>
              <a:buAutoNum type="arabicPeriod"/>
              <a:tabLst>
                <a:tab pos="101600" algn="l"/>
                <a:tab pos="177800" algn="l"/>
              </a:tabLst>
              <a:defRPr sz="6800" cap="none">
                <a:solidFill>
                  <a:srgbClr val="FFFFFF"/>
                </a:solidFill>
                <a:latin typeface="Times Roman"/>
                <a:ea typeface="Times Roman"/>
                <a:cs typeface="Times Roman"/>
                <a:sym typeface="Times Roman"/>
              </a:defRPr>
            </a:pPr>
            <a:r>
              <a:rPr lang="it-IT"/>
              <a:t>Dal </a:t>
            </a:r>
            <a:r>
              <a:rPr lang="it-IT" err="1"/>
              <a:t>performare</a:t>
            </a:r>
            <a:r>
              <a:rPr lang="it-IT"/>
              <a:t>/godere all’agire/desiderare</a:t>
            </a:r>
          </a:p>
          <a:p>
            <a:pPr marL="1143000" indent="-1143000" algn="just" defTabSz="449580">
              <a:lnSpc>
                <a:spcPct val="100000"/>
              </a:lnSpc>
              <a:spcBef>
                <a:spcPts val="0"/>
              </a:spcBef>
              <a:buAutoNum type="arabicPeriod"/>
              <a:tabLst>
                <a:tab pos="101600" algn="l"/>
                <a:tab pos="177800" algn="l"/>
              </a:tabLst>
              <a:defRPr sz="6800" cap="none">
                <a:solidFill>
                  <a:srgbClr val="FFFFFF"/>
                </a:solidFill>
                <a:latin typeface="Times Roman"/>
                <a:ea typeface="Times Roman"/>
                <a:cs typeface="Times Roman"/>
                <a:sym typeface="Times Roman"/>
              </a:defRPr>
            </a:pPr>
            <a:r>
              <a:rPr lang="it-IT"/>
              <a:t>Formazione (riflessività, dimensione emotivo-affettiva e biografica)</a:t>
            </a:r>
          </a:p>
          <a:p>
            <a:pPr marL="1143000" indent="-1143000" algn="just" defTabSz="449580">
              <a:lnSpc>
                <a:spcPct val="100000"/>
              </a:lnSpc>
              <a:spcBef>
                <a:spcPts val="0"/>
              </a:spcBef>
              <a:buAutoNum type="arabicPeriod"/>
              <a:tabLst>
                <a:tab pos="101600" algn="l"/>
                <a:tab pos="177800" algn="l"/>
              </a:tabLst>
              <a:defRPr sz="6800" cap="none">
                <a:solidFill>
                  <a:srgbClr val="FFFFFF"/>
                </a:solidFill>
                <a:latin typeface="Times Roman"/>
                <a:ea typeface="Times Roman"/>
                <a:cs typeface="Times Roman"/>
                <a:sym typeface="Times Roman"/>
              </a:defRPr>
            </a:pPr>
            <a:r>
              <a:rPr lang="it-IT"/>
              <a:t>Comunità educante, territorio e </a:t>
            </a:r>
            <a:r>
              <a:rPr lang="it-IT" err="1"/>
              <a:t>boundary</a:t>
            </a:r>
            <a:r>
              <a:rPr lang="it-IT"/>
              <a:t> </a:t>
            </a:r>
            <a:r>
              <a:rPr lang="it-IT" err="1"/>
              <a:t>crossing</a:t>
            </a:r>
            <a:endParaRPr lang="it-IT"/>
          </a:p>
          <a:p>
            <a:pPr marL="1143000" indent="-1143000" algn="just" defTabSz="449580">
              <a:lnSpc>
                <a:spcPct val="100000"/>
              </a:lnSpc>
              <a:spcBef>
                <a:spcPts val="0"/>
              </a:spcBef>
              <a:buAutoNum type="arabicPeriod"/>
              <a:tabLst>
                <a:tab pos="101600" algn="l"/>
                <a:tab pos="177800" algn="l"/>
              </a:tabLst>
              <a:defRPr sz="6800" cap="none">
                <a:solidFill>
                  <a:srgbClr val="FFFFFF"/>
                </a:solidFill>
                <a:latin typeface="Times Roman"/>
                <a:ea typeface="Times Roman"/>
                <a:cs typeface="Times Roman"/>
                <a:sym typeface="Times Roman"/>
              </a:defRPr>
            </a:pPr>
            <a:r>
              <a:rPr lang="it-IT"/>
              <a:t>Formazione dell’homo col-</a:t>
            </a:r>
            <a:r>
              <a:rPr lang="it-IT" err="1"/>
              <a:t>laborans</a:t>
            </a:r>
            <a:r>
              <a:rPr lang="it-IT"/>
              <a:t> e alternanza formativa</a:t>
            </a:r>
          </a:p>
          <a:p>
            <a:pPr marL="1143000" indent="-1143000" algn="just" defTabSz="449580">
              <a:lnSpc>
                <a:spcPct val="100000"/>
              </a:lnSpc>
              <a:spcBef>
                <a:spcPts val="0"/>
              </a:spcBef>
              <a:buAutoNum type="arabicPeriod"/>
              <a:tabLst>
                <a:tab pos="101600" algn="l"/>
                <a:tab pos="177800" algn="l"/>
              </a:tabLst>
              <a:defRPr sz="6800" cap="none">
                <a:solidFill>
                  <a:srgbClr val="FFFFFF"/>
                </a:solidFill>
                <a:latin typeface="Times Roman"/>
                <a:ea typeface="Times Roman"/>
                <a:cs typeface="Times Roman"/>
                <a:sym typeface="Times Roman"/>
              </a:defRPr>
            </a:pPr>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apacitazione vs. Capitale umano"/>
          <p:cNvSpPr txBox="1">
            <a:spLocks noGrp="1"/>
          </p:cNvSpPr>
          <p:nvPr>
            <p:ph type="ctrTitle"/>
          </p:nvPr>
        </p:nvSpPr>
        <p:spPr>
          <a:xfrm>
            <a:off x="762000" y="10416630"/>
            <a:ext cx="22860000" cy="2435770"/>
          </a:xfrm>
          <a:prstGeom prst="rect">
            <a:avLst/>
          </a:prstGeom>
        </p:spPr>
        <p:txBody>
          <a:bodyPr/>
          <a:lstStyle>
            <a:lvl1pPr>
              <a:defRPr sz="15000"/>
            </a:lvl1pPr>
          </a:lstStyle>
          <a:p>
            <a:r>
              <a:rPr lang="it-IT" err="1"/>
              <a:t>Capacitazione</a:t>
            </a:r>
            <a:r>
              <a:rPr lang="it-IT"/>
              <a:t> vs. Capitale umano</a:t>
            </a:r>
            <a:endParaRPr/>
          </a:p>
        </p:txBody>
      </p:sp>
      <p:sp>
        <p:nvSpPr>
          <p:cNvPr id="247" name="La formazione per le persone, per la loro libertà sostanziale,…"/>
          <p:cNvSpPr txBox="1">
            <a:spLocks noGrp="1"/>
          </p:cNvSpPr>
          <p:nvPr>
            <p:ph type="subTitle" idx="1"/>
          </p:nvPr>
        </p:nvSpPr>
        <p:spPr>
          <a:xfrm>
            <a:off x="762000" y="564516"/>
            <a:ext cx="22860000" cy="7795713"/>
          </a:xfrm>
          <a:prstGeom prst="rect">
            <a:avLst/>
          </a:prstGeom>
        </p:spPr>
        <p:txBody>
          <a:bodyPr>
            <a:normAutofit fontScale="70000" lnSpcReduction="20000"/>
          </a:bodyPr>
          <a:lstStyle/>
          <a:p>
            <a:pPr indent="180339" algn="ctr" defTabSz="449580">
              <a:lnSpc>
                <a:spcPct val="100000"/>
              </a:lnSpc>
              <a:spcBef>
                <a:spcPts val="0"/>
              </a:spcBef>
              <a:tabLst>
                <a:tab pos="101600" algn="l"/>
                <a:tab pos="177800" algn="l"/>
              </a:tabLst>
              <a:defRPr sz="6800" cap="none">
                <a:solidFill>
                  <a:srgbClr val="FFFFFF"/>
                </a:solidFill>
                <a:latin typeface="Times Roman"/>
                <a:ea typeface="Times Roman"/>
                <a:cs typeface="Times Roman"/>
                <a:sym typeface="Times Roman"/>
              </a:defRPr>
            </a:pPr>
            <a:r>
              <a:rPr lang="it-IT" sz="6800" cap="none">
                <a:sym typeface="Times Roman"/>
              </a:rPr>
              <a:t>Innanzitutto, sembra giunto il momento di riconoscere il riduzionismo intrinseco a una visione della </a:t>
            </a:r>
            <a:r>
              <a:rPr lang="it-IT" sz="6800" cap="none">
                <a:solidFill>
                  <a:srgbClr val="92D050"/>
                </a:solidFill>
                <a:sym typeface="Times Roman"/>
              </a:rPr>
              <a:t>formazione degli adulti schiacciata sull’implementazione di competenze subordinate all’</a:t>
            </a:r>
            <a:r>
              <a:rPr lang="it-IT" sz="6800" cap="none" err="1">
                <a:solidFill>
                  <a:srgbClr val="92D050"/>
                </a:solidFill>
                <a:sym typeface="Times Roman"/>
              </a:rPr>
              <a:t>occupabilità</a:t>
            </a:r>
            <a:r>
              <a:rPr lang="it-IT" sz="6800" cap="none">
                <a:solidFill>
                  <a:srgbClr val="92D050"/>
                </a:solidFill>
                <a:sym typeface="Times Roman"/>
              </a:rPr>
              <a:t>/</a:t>
            </a:r>
            <a:r>
              <a:rPr lang="it-IT" sz="6800" cap="none" err="1">
                <a:solidFill>
                  <a:srgbClr val="92D050"/>
                </a:solidFill>
                <a:sym typeface="Times Roman"/>
              </a:rPr>
              <a:t>employability</a:t>
            </a:r>
            <a:r>
              <a:rPr lang="it-IT" sz="6800" cap="none">
                <a:solidFill>
                  <a:srgbClr val="92D050"/>
                </a:solidFill>
                <a:sym typeface="Times Roman"/>
              </a:rPr>
              <a:t> e al miglioramento della prestazione </a:t>
            </a:r>
            <a:r>
              <a:rPr lang="it-IT" sz="6800" cap="none">
                <a:sym typeface="Times Roman"/>
              </a:rPr>
              <a:t>e passare ad </a:t>
            </a:r>
            <a:r>
              <a:rPr lang="it-IT" sz="6800" cap="none">
                <a:solidFill>
                  <a:srgbClr val="92D050"/>
                </a:solidFill>
                <a:sym typeface="Times Roman"/>
              </a:rPr>
              <a:t>un’«espansione stessa dell’idea di competenza» </a:t>
            </a:r>
            <a:r>
              <a:rPr lang="it-IT" sz="6800" cap="none">
                <a:sym typeface="Times Roman"/>
              </a:rPr>
              <a:t>(Alessandrini, 2019, 27) </a:t>
            </a:r>
            <a:r>
              <a:rPr lang="it-IT" sz="6800" cap="none">
                <a:solidFill>
                  <a:srgbClr val="92D050"/>
                </a:solidFill>
                <a:sym typeface="Times Roman"/>
              </a:rPr>
              <a:t>in senso capacitante e, quindi, agentivo</a:t>
            </a:r>
            <a:r>
              <a:rPr lang="it-IT" sz="6800" cap="none">
                <a:sym typeface="Times Roman"/>
              </a:rPr>
              <a:t>. Ossia, supportare uno sviluppo interno del soggetto – perciò non rispondente a soli bisogni ‘esterni’ – non indirizzato a un’oggettiva attestazione dell’aver appreso per fare, bensì ad un ampliamento delle opportunità di essere e fare per agire con libertà sostanziale tanto nel contesto di lavoro quanto in quello di vita, dando forma a un’esistenza desiderabile che trascenda il perseguimento del proprio interesse (entro il soddisfacimento dell’interesse economico) e che si poggi sulla facoltà stessa di agire con «impegno» etico (Sen, 2001, 269) o «obbligazione» (Sen, 2006, 61) nei confronti degli altri (d’Aniello, 2021). </a:t>
            </a:r>
            <a:r>
              <a:rPr lang="it-IT" sz="6800" cap="none">
                <a:solidFill>
                  <a:srgbClr val="FF0000"/>
                </a:solidFill>
                <a:sym typeface="Times Roman"/>
              </a:rPr>
              <a:t>5</a:t>
            </a:r>
            <a:endParaRPr>
              <a:solidFill>
                <a:srgbClr val="FF0000"/>
              </a:solidFill>
            </a:endParaRPr>
          </a:p>
        </p:txBody>
      </p:sp>
    </p:spTree>
    <p:extLst>
      <p:ext uri="{BB962C8B-B14F-4D97-AF65-F5344CB8AC3E}">
        <p14:creationId xmlns:p14="http://schemas.microsoft.com/office/powerpoint/2010/main" val="158123166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apacitazione vs. Capitale umano"/>
          <p:cNvSpPr txBox="1">
            <a:spLocks noGrp="1"/>
          </p:cNvSpPr>
          <p:nvPr>
            <p:ph type="ctrTitle"/>
          </p:nvPr>
        </p:nvSpPr>
        <p:spPr>
          <a:xfrm>
            <a:off x="762000" y="10416630"/>
            <a:ext cx="22860000" cy="2435770"/>
          </a:xfrm>
          <a:prstGeom prst="rect">
            <a:avLst/>
          </a:prstGeom>
        </p:spPr>
        <p:txBody>
          <a:bodyPr/>
          <a:lstStyle>
            <a:lvl1pPr>
              <a:defRPr sz="15000"/>
            </a:lvl1pPr>
          </a:lstStyle>
          <a:p>
            <a:r>
              <a:rPr lang="it-IT" err="1"/>
              <a:t>Capacitazione</a:t>
            </a:r>
            <a:r>
              <a:rPr lang="it-IT"/>
              <a:t> vs. Capitale umano</a:t>
            </a:r>
            <a:endParaRPr/>
          </a:p>
        </p:txBody>
      </p:sp>
      <p:sp>
        <p:nvSpPr>
          <p:cNvPr id="247" name="La formazione per le persone, per la loro libertà sostanziale,…"/>
          <p:cNvSpPr txBox="1">
            <a:spLocks noGrp="1"/>
          </p:cNvSpPr>
          <p:nvPr>
            <p:ph type="subTitle" idx="1"/>
          </p:nvPr>
        </p:nvSpPr>
        <p:spPr>
          <a:xfrm>
            <a:off x="424543" y="564516"/>
            <a:ext cx="23197457" cy="7795713"/>
          </a:xfrm>
          <a:prstGeom prst="rect">
            <a:avLst/>
          </a:prstGeom>
        </p:spPr>
        <p:txBody>
          <a:bodyPr>
            <a:normAutofit fontScale="70000" lnSpcReduction="20000"/>
          </a:bodyPr>
          <a:lstStyle/>
          <a:p>
            <a:pPr indent="180339" algn="ctr" defTabSz="449580">
              <a:lnSpc>
                <a:spcPct val="100000"/>
              </a:lnSpc>
              <a:spcBef>
                <a:spcPts val="0"/>
              </a:spcBef>
              <a:tabLst>
                <a:tab pos="101600" algn="l"/>
                <a:tab pos="177800" algn="l"/>
              </a:tabLst>
              <a:defRPr sz="6800" cap="none">
                <a:solidFill>
                  <a:srgbClr val="FFFFFF"/>
                </a:solidFill>
                <a:latin typeface="Times Roman"/>
                <a:ea typeface="Times Roman"/>
                <a:cs typeface="Times Roman"/>
                <a:sym typeface="Times Roman"/>
              </a:defRPr>
            </a:pPr>
            <a:r>
              <a:rPr lang="it-IT" sz="6800" cap="none">
                <a:sym typeface="Times Roman"/>
              </a:rPr>
              <a:t>In questa prospettiva, la formazione si proietta verso l’allargamento delle basi informative, culturali, valutative e valoriali in grado di </a:t>
            </a:r>
            <a:r>
              <a:rPr lang="it-IT" sz="6800" cap="none">
                <a:solidFill>
                  <a:srgbClr val="92D050"/>
                </a:solidFill>
                <a:sym typeface="Times Roman"/>
              </a:rPr>
              <a:t>legittimare e accrescere nell’interdipendenza il potere agentivo</a:t>
            </a:r>
            <a:r>
              <a:rPr lang="it-IT" sz="6800" cap="none">
                <a:sym typeface="Times Roman"/>
              </a:rPr>
              <a:t>. Ciò, a muovere dalla </a:t>
            </a:r>
            <a:r>
              <a:rPr lang="it-IT" sz="6800" cap="none">
                <a:solidFill>
                  <a:srgbClr val="92D050"/>
                </a:solidFill>
                <a:sym typeface="Times Roman"/>
              </a:rPr>
              <a:t>reciprocità di riconoscimento </a:t>
            </a:r>
            <a:r>
              <a:rPr lang="it-IT" sz="6800" cap="none">
                <a:sym typeface="Times Roman"/>
              </a:rPr>
              <a:t>della comune essenza, del valore/fine in sé di ciascuno, delle istanze di senso e realizzative, nonché in vista del bene comune, laddove il bene coincide primariamente con lo sviluppo umano colto secondo i criteri etici della ‘</a:t>
            </a:r>
            <a:r>
              <a:rPr lang="it-IT" sz="6800" cap="none" err="1">
                <a:sym typeface="Times Roman"/>
              </a:rPr>
              <a:t>respons</a:t>
            </a:r>
            <a:r>
              <a:rPr lang="it-IT" sz="6800" cap="none">
                <a:sym typeface="Times Roman"/>
              </a:rPr>
              <a:t>-abilità’ co-educante. Si tratta, allora, come propone Sen (2001), di oltrepassare la teoria del capitale umano in favore della </a:t>
            </a:r>
            <a:r>
              <a:rPr lang="it-IT" sz="6800" cap="none" err="1">
                <a:sym typeface="Times Roman"/>
              </a:rPr>
              <a:t>capacitazione</a:t>
            </a:r>
            <a:r>
              <a:rPr lang="it-IT" sz="6800" cap="none">
                <a:sym typeface="Times Roman"/>
              </a:rPr>
              <a:t> umana, tesa a sostituire la pulsione </a:t>
            </a:r>
            <a:r>
              <a:rPr lang="it-IT" sz="6800" cap="none" err="1">
                <a:sym typeface="Times Roman"/>
              </a:rPr>
              <a:t>apprenditiva</a:t>
            </a:r>
            <a:r>
              <a:rPr lang="it-IT" sz="6800" cap="none">
                <a:sym typeface="Times Roman"/>
              </a:rPr>
              <a:t> in funzione lavoristica e di un incremento remunerativo con il diritto ad apprendere ed ‘educarsi’ e </a:t>
            </a:r>
            <a:r>
              <a:rPr lang="it-IT" sz="6800" cap="none">
                <a:solidFill>
                  <a:srgbClr val="92D050"/>
                </a:solidFill>
                <a:sym typeface="Times Roman"/>
              </a:rPr>
              <a:t>le possibilità effettive di esercitare quel diritto onde coltivare con gli altri e nel rispetto altrui quelle combinazioni di funzionamenti che permettono di agire in ordine alla propria crescita in umanità</a:t>
            </a:r>
            <a:r>
              <a:rPr lang="it-IT" sz="6800" cap="none">
                <a:sym typeface="Times Roman"/>
              </a:rPr>
              <a:t>. Si tratta di sostituire l’individualismo, la solitudine e la ‘cooperazione competitiva’ neoliberisti con il «</a:t>
            </a:r>
            <a:r>
              <a:rPr lang="it-IT" sz="6800" cap="none" err="1">
                <a:sym typeface="Times Roman"/>
              </a:rPr>
              <a:t>deontologismo</a:t>
            </a:r>
            <a:r>
              <a:rPr lang="it-IT" sz="6800" cap="none">
                <a:sym typeface="Times Roman"/>
              </a:rPr>
              <a:t> morale» e «l’universalismo della responsabilità» del </a:t>
            </a:r>
            <a:r>
              <a:rPr lang="it-IT" sz="6800" cap="none" err="1">
                <a:sym typeface="Times Roman"/>
              </a:rPr>
              <a:t>capability</a:t>
            </a:r>
            <a:r>
              <a:rPr lang="it-IT" sz="6800" cap="none">
                <a:sym typeface="Times Roman"/>
              </a:rPr>
              <a:t> </a:t>
            </a:r>
            <a:r>
              <a:rPr lang="it-IT" sz="6800" cap="none" err="1">
                <a:sym typeface="Times Roman"/>
              </a:rPr>
              <a:t>approach</a:t>
            </a:r>
            <a:r>
              <a:rPr lang="it-IT" sz="6800" cap="none">
                <a:sym typeface="Times Roman"/>
              </a:rPr>
              <a:t> (Abbate, 2019, 80-81) (d’Aniello, 2021).</a:t>
            </a:r>
            <a:endParaRPr/>
          </a:p>
        </p:txBody>
      </p:sp>
    </p:spTree>
    <p:extLst>
      <p:ext uri="{BB962C8B-B14F-4D97-AF65-F5344CB8AC3E}">
        <p14:creationId xmlns:p14="http://schemas.microsoft.com/office/powerpoint/2010/main" val="1487211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apacitazione vs. Capitale umano"/>
          <p:cNvSpPr txBox="1">
            <a:spLocks noGrp="1"/>
          </p:cNvSpPr>
          <p:nvPr>
            <p:ph type="ctrTitle"/>
          </p:nvPr>
        </p:nvSpPr>
        <p:spPr>
          <a:xfrm>
            <a:off x="762000" y="10416630"/>
            <a:ext cx="22860000" cy="2435770"/>
          </a:xfrm>
          <a:prstGeom prst="rect">
            <a:avLst/>
          </a:prstGeom>
        </p:spPr>
        <p:txBody>
          <a:bodyPr/>
          <a:lstStyle>
            <a:lvl1pPr>
              <a:defRPr sz="15000"/>
            </a:lvl1pPr>
          </a:lstStyle>
          <a:p>
            <a:r>
              <a:rPr lang="it-IT" err="1"/>
              <a:t>Capacitazione</a:t>
            </a:r>
            <a:r>
              <a:rPr lang="it-IT"/>
              <a:t> vs. Capitale umano</a:t>
            </a:r>
            <a:endParaRPr/>
          </a:p>
        </p:txBody>
      </p:sp>
      <p:sp>
        <p:nvSpPr>
          <p:cNvPr id="247" name="La formazione per le persone, per la loro libertà sostanziale,…"/>
          <p:cNvSpPr txBox="1">
            <a:spLocks noGrp="1"/>
          </p:cNvSpPr>
          <p:nvPr>
            <p:ph type="subTitle" idx="1"/>
          </p:nvPr>
        </p:nvSpPr>
        <p:spPr>
          <a:xfrm>
            <a:off x="762000" y="564516"/>
            <a:ext cx="22860000" cy="7077255"/>
          </a:xfrm>
          <a:prstGeom prst="rect">
            <a:avLst/>
          </a:prstGeom>
        </p:spPr>
        <p:txBody>
          <a:bodyPr>
            <a:normAutofit fontScale="77500" lnSpcReduction="20000"/>
          </a:bodyPr>
          <a:lstStyle/>
          <a:p>
            <a:pPr indent="180339" algn="ctr" defTabSz="449580">
              <a:lnSpc>
                <a:spcPct val="100000"/>
              </a:lnSpc>
              <a:spcBef>
                <a:spcPts val="0"/>
              </a:spcBef>
              <a:tabLst>
                <a:tab pos="101600" algn="l"/>
                <a:tab pos="177800" algn="l"/>
              </a:tabLst>
              <a:defRPr sz="6800" cap="none">
                <a:solidFill>
                  <a:srgbClr val="FFFFFF"/>
                </a:solidFill>
                <a:latin typeface="Times Roman"/>
                <a:ea typeface="Times Roman"/>
                <a:cs typeface="Times Roman"/>
                <a:sym typeface="Times Roman"/>
              </a:defRPr>
            </a:pPr>
            <a:r>
              <a:rPr lang="it-IT" sz="6800" cap="none">
                <a:sym typeface="Times Roman"/>
              </a:rPr>
              <a:t>Il </a:t>
            </a:r>
            <a:r>
              <a:rPr lang="it-IT" sz="6800" cap="none" err="1">
                <a:sym typeface="Times Roman"/>
              </a:rPr>
              <a:t>capability</a:t>
            </a:r>
            <a:r>
              <a:rPr lang="it-IT" sz="6800" cap="none">
                <a:sym typeface="Times Roman"/>
              </a:rPr>
              <a:t> </a:t>
            </a:r>
            <a:r>
              <a:rPr lang="it-IT" sz="6800" cap="none" err="1">
                <a:sym typeface="Times Roman"/>
              </a:rPr>
              <a:t>approach</a:t>
            </a:r>
            <a:r>
              <a:rPr lang="it-IT" sz="6800" cap="none">
                <a:sym typeface="Times Roman"/>
              </a:rPr>
              <a:t> affida al contesto delle pratiche sociali, a formazioni socio-collaborative e alla responsabilità collettiva il successo di un’estensione delle </a:t>
            </a:r>
            <a:r>
              <a:rPr lang="it-IT" sz="6800" cap="none" err="1">
                <a:sym typeface="Times Roman"/>
              </a:rPr>
              <a:t>capabilities</a:t>
            </a:r>
            <a:r>
              <a:rPr lang="it-IT" sz="6800" cap="none">
                <a:sym typeface="Times Roman"/>
              </a:rPr>
              <a:t> per lo sviluppo umano. </a:t>
            </a:r>
            <a:r>
              <a:rPr lang="it-IT" sz="6800" cap="none">
                <a:solidFill>
                  <a:schemeClr val="accent1"/>
                </a:solidFill>
                <a:sym typeface="Times Roman"/>
              </a:rPr>
              <a:t>Il fine non è la massimizzazione dell’utilità individuale, né il proprio esclusivo benessere, e la libertà di agire è sia una libertà negativa, da condizionamenti oppressivi di marca economica, sia una libertà positiva, connessa con una progettualità di vita oltre la verità economica </a:t>
            </a:r>
            <a:r>
              <a:rPr lang="it-IT" sz="6800" cap="none">
                <a:sym typeface="Times Roman"/>
              </a:rPr>
              <a:t>(Sen, 1997; </a:t>
            </a:r>
            <a:r>
              <a:rPr lang="it-IT" sz="6800" cap="none" err="1">
                <a:sym typeface="Times Roman"/>
              </a:rPr>
              <a:t>Ricoeur</a:t>
            </a:r>
            <a:r>
              <a:rPr lang="it-IT" sz="6800" cap="none">
                <a:sym typeface="Times Roman"/>
              </a:rPr>
              <a:t>, 2005), a sua volta connessa con la </a:t>
            </a:r>
            <a:r>
              <a:rPr lang="it-IT" sz="6800" cap="none" err="1">
                <a:sym typeface="Times Roman"/>
              </a:rPr>
              <a:t>capability</a:t>
            </a:r>
            <a:r>
              <a:rPr lang="it-IT" sz="6800" cap="none">
                <a:sym typeface="Times Roman"/>
              </a:rPr>
              <a:t> di attuare quello che Mencarelli (1986, 34) definirebbe il «</a:t>
            </a:r>
            <a:r>
              <a:rPr lang="it-IT" sz="6800" i="1" cap="none">
                <a:sym typeface="Times Roman"/>
              </a:rPr>
              <a:t>diritto ad essere</a:t>
            </a:r>
            <a:r>
              <a:rPr lang="it-IT" sz="6800" cap="none">
                <a:sym typeface="Times Roman"/>
              </a:rPr>
              <a:t>» e a «vivere con pienezza umana» (d’Aniello, 2021). </a:t>
            </a:r>
            <a:endParaRPr/>
          </a:p>
        </p:txBody>
      </p:sp>
    </p:spTree>
    <p:extLst>
      <p:ext uri="{BB962C8B-B14F-4D97-AF65-F5344CB8AC3E}">
        <p14:creationId xmlns:p14="http://schemas.microsoft.com/office/powerpoint/2010/main" val="309223040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apacitazione vs. Capitale umano"/>
          <p:cNvSpPr txBox="1">
            <a:spLocks noGrp="1"/>
          </p:cNvSpPr>
          <p:nvPr>
            <p:ph type="ctrTitle"/>
          </p:nvPr>
        </p:nvSpPr>
        <p:spPr>
          <a:xfrm>
            <a:off x="762000" y="10416630"/>
            <a:ext cx="22860000" cy="2435770"/>
          </a:xfrm>
          <a:prstGeom prst="rect">
            <a:avLst/>
          </a:prstGeom>
        </p:spPr>
        <p:txBody>
          <a:bodyPr/>
          <a:lstStyle>
            <a:lvl1pPr>
              <a:defRPr sz="15000"/>
            </a:lvl1pPr>
          </a:lstStyle>
          <a:p>
            <a:r>
              <a:rPr lang="it-IT" err="1"/>
              <a:t>Capacitazione</a:t>
            </a:r>
            <a:r>
              <a:rPr lang="it-IT"/>
              <a:t> vs. Capitale umano</a:t>
            </a:r>
            <a:endParaRPr/>
          </a:p>
        </p:txBody>
      </p:sp>
      <p:sp>
        <p:nvSpPr>
          <p:cNvPr id="247" name="La formazione per le persone, per la loro libertà sostanziale,…"/>
          <p:cNvSpPr txBox="1">
            <a:spLocks noGrp="1"/>
          </p:cNvSpPr>
          <p:nvPr>
            <p:ph type="subTitle" idx="1"/>
          </p:nvPr>
        </p:nvSpPr>
        <p:spPr>
          <a:xfrm>
            <a:off x="762000" y="564516"/>
            <a:ext cx="22860000" cy="7730398"/>
          </a:xfrm>
          <a:prstGeom prst="rect">
            <a:avLst/>
          </a:prstGeom>
        </p:spPr>
        <p:txBody>
          <a:bodyPr>
            <a:normAutofit fontScale="85000" lnSpcReduction="20000"/>
          </a:bodyPr>
          <a:lstStyle/>
          <a:p>
            <a:pPr indent="180339" algn="ctr" defTabSz="449580">
              <a:lnSpc>
                <a:spcPct val="100000"/>
              </a:lnSpc>
              <a:spcBef>
                <a:spcPts val="0"/>
              </a:spcBef>
              <a:tabLst>
                <a:tab pos="101600" algn="l"/>
                <a:tab pos="177800" algn="l"/>
              </a:tabLst>
              <a:defRPr sz="6800" cap="none">
                <a:solidFill>
                  <a:srgbClr val="FFFFFF"/>
                </a:solidFill>
                <a:latin typeface="Times Roman"/>
                <a:ea typeface="Times Roman"/>
                <a:cs typeface="Times Roman"/>
                <a:sym typeface="Times Roman"/>
              </a:defRPr>
            </a:pPr>
            <a:r>
              <a:rPr lang="it-IT" sz="6800" cap="none">
                <a:sym typeface="Times Roman"/>
              </a:rPr>
              <a:t>Trasposto nel lavoro, dal punto di vista pedagogico i suddetti impegno od obbligazione rinviano all’abilità di rispondere all’altro (</a:t>
            </a:r>
            <a:r>
              <a:rPr lang="it-IT" sz="6800" i="1" cap="none" err="1">
                <a:sym typeface="Times Roman"/>
              </a:rPr>
              <a:t>respondere</a:t>
            </a:r>
            <a:r>
              <a:rPr lang="it-IT" sz="6800" i="1" cap="none">
                <a:sym typeface="Times Roman"/>
              </a:rPr>
              <a:t> </a:t>
            </a:r>
            <a:r>
              <a:rPr lang="it-IT" sz="6800" i="1" cap="none" err="1">
                <a:sym typeface="Times Roman"/>
              </a:rPr>
              <a:t>habilis</a:t>
            </a:r>
            <a:r>
              <a:rPr lang="it-IT" sz="6800" i="1" cap="none">
                <a:sym typeface="Times Roman"/>
              </a:rPr>
              <a:t> </a:t>
            </a:r>
            <a:r>
              <a:rPr lang="it-IT" sz="6800" cap="none">
                <a:sym typeface="Times Roman"/>
              </a:rPr>
              <a:t>&gt; responsabilità) nell’azione avendone cura, edificando con questo stesso altro, e per mezzo della significatività dell’incontro con esso, uno spazio di liberazione del potenziale umano che fa dell’agire lavorativo un agire propriamente co-educativo. Quindi, rinviano all’implementazione di rapporti etico-educativi grazie ai quali il ‘prodursi’ per il lavoro (</a:t>
            </a:r>
            <a:r>
              <a:rPr lang="it-IT" sz="6800" cap="none" err="1">
                <a:sym typeface="Times Roman"/>
              </a:rPr>
              <a:t>Moulier</a:t>
            </a:r>
            <a:r>
              <a:rPr lang="it-IT" sz="6800" cap="none">
                <a:sym typeface="Times Roman"/>
              </a:rPr>
              <a:t> </a:t>
            </a:r>
            <a:r>
              <a:rPr lang="it-IT" sz="6800" cap="none" err="1">
                <a:sym typeface="Times Roman"/>
              </a:rPr>
              <a:t>Boutang</a:t>
            </a:r>
            <a:r>
              <a:rPr lang="it-IT" sz="6800" cap="none">
                <a:sym typeface="Times Roman"/>
              </a:rPr>
              <a:t>, 2000) cede il posto a un </a:t>
            </a:r>
            <a:r>
              <a:rPr lang="it-IT" sz="6800" cap="none">
                <a:solidFill>
                  <a:srgbClr val="92D050"/>
                </a:solidFill>
                <a:sym typeface="Times Roman"/>
              </a:rPr>
              <a:t>‘co-prodursi’, nel confronto proattivo, per l’esplicitazione integrale delle funzioni umane di per sé e a supporto della plasticità cognitiva, cuore della capacità di agire (</a:t>
            </a:r>
            <a:r>
              <a:rPr lang="it-IT" sz="6800" cap="none">
                <a:solidFill>
                  <a:schemeClr val="bg1">
                    <a:lumMod val="10000"/>
                    <a:lumOff val="90000"/>
                  </a:schemeClr>
                </a:solidFill>
                <a:sym typeface="Times Roman"/>
              </a:rPr>
              <a:t>d’Aniello, 2021</a:t>
            </a:r>
            <a:r>
              <a:rPr lang="it-IT" sz="6800" cap="none">
                <a:solidFill>
                  <a:srgbClr val="92D050"/>
                </a:solidFill>
                <a:sym typeface="Times Roman"/>
              </a:rPr>
              <a:t>) </a:t>
            </a:r>
            <a:r>
              <a:rPr lang="it-IT" sz="6800" cap="none">
                <a:solidFill>
                  <a:srgbClr val="FF0000"/>
                </a:solidFill>
                <a:sym typeface="Times Roman"/>
              </a:rPr>
              <a:t>6</a:t>
            </a:r>
            <a:endParaRPr>
              <a:solidFill>
                <a:srgbClr val="FF0000"/>
              </a:solidFill>
            </a:endParaRPr>
          </a:p>
        </p:txBody>
      </p:sp>
    </p:spTree>
    <p:extLst>
      <p:ext uri="{BB962C8B-B14F-4D97-AF65-F5344CB8AC3E}">
        <p14:creationId xmlns:p14="http://schemas.microsoft.com/office/powerpoint/2010/main" val="26336315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MINDSET IMPRENDITORIALE…"/>
          <p:cNvSpPr txBox="1">
            <a:spLocks noGrp="1"/>
          </p:cNvSpPr>
          <p:nvPr>
            <p:ph type="ctrTitle"/>
          </p:nvPr>
        </p:nvSpPr>
        <p:spPr>
          <a:xfrm>
            <a:off x="762000" y="9666514"/>
            <a:ext cx="22860000" cy="3200400"/>
          </a:xfrm>
          <a:prstGeom prst="rect">
            <a:avLst/>
          </a:prstGeom>
        </p:spPr>
        <p:txBody>
          <a:bodyPr>
            <a:normAutofit/>
          </a:bodyPr>
          <a:lstStyle/>
          <a:p>
            <a:pPr algn="ctr" defTabSz="330200">
              <a:defRPr sz="12120">
                <a:solidFill>
                  <a:srgbClr val="A6AAA9"/>
                </a:solidFill>
              </a:defRPr>
            </a:pPr>
            <a:r>
              <a:rPr sz="10920" err="1"/>
              <a:t>soggettività</a:t>
            </a:r>
            <a:r>
              <a:rPr sz="10920"/>
              <a:t> al </a:t>
            </a:r>
            <a:r>
              <a:rPr sz="10920" err="1"/>
              <a:t>lavoro</a:t>
            </a:r>
            <a:br>
              <a:rPr lang="it-IT" sz="10920"/>
            </a:br>
            <a:r>
              <a:rPr lang="it-IT" sz="10920"/>
              <a:t>COINVOLGIMENTO DELLE RISORSE UMANE</a:t>
            </a:r>
            <a:endParaRPr/>
          </a:p>
        </p:txBody>
      </p:sp>
      <p:sp>
        <p:nvSpPr>
          <p:cNvPr id="183" name="Mindset imprenditoriale,«immediacy»,«playfulness», «performativity», «subjectivity» (Hjorth, Kostera, 2007, p. 21):…"/>
          <p:cNvSpPr txBox="1">
            <a:spLocks noGrp="1"/>
          </p:cNvSpPr>
          <p:nvPr>
            <p:ph type="subTitle" idx="1"/>
          </p:nvPr>
        </p:nvSpPr>
        <p:spPr>
          <a:xfrm>
            <a:off x="762000" y="0"/>
            <a:ext cx="22860000" cy="8523514"/>
          </a:xfrm>
          <a:prstGeom prst="rect">
            <a:avLst/>
          </a:prstGeom>
        </p:spPr>
        <p:txBody>
          <a:bodyPr/>
          <a:lstStyle/>
          <a:p>
            <a:pPr algn="ctr" defTabSz="374904">
              <a:lnSpc>
                <a:spcPct val="100000"/>
              </a:lnSpc>
              <a:spcBef>
                <a:spcPts val="0"/>
              </a:spcBef>
              <a:defRPr sz="3525" cap="none">
                <a:solidFill>
                  <a:schemeClr val="accent2"/>
                </a:solidFill>
                <a:latin typeface="Helvetica"/>
                <a:ea typeface="Helvetica"/>
                <a:cs typeface="Helvetica"/>
                <a:sym typeface="Helvetica"/>
              </a:defRPr>
            </a:pPr>
            <a:r>
              <a:t>Mindset </a:t>
            </a:r>
            <a:r>
              <a:rPr err="1"/>
              <a:t>imprenditoriale</a:t>
            </a:r>
            <a:r>
              <a:t>,«</a:t>
            </a:r>
            <a:r>
              <a:rPr err="1"/>
              <a:t>immediacy»,«playfulness</a:t>
            </a:r>
            <a:r>
              <a:t>», «performativity», «subjectivity» (</a:t>
            </a:r>
            <a:r>
              <a:rPr err="1"/>
              <a:t>Hjorth</a:t>
            </a:r>
            <a:r>
              <a:t>, </a:t>
            </a:r>
            <a:r>
              <a:rPr err="1"/>
              <a:t>Kostera</a:t>
            </a:r>
            <a:r>
              <a:t>, 2007, p. 21): </a:t>
            </a:r>
          </a:p>
          <a:p>
            <a:pPr algn="ctr" defTabSz="374904">
              <a:lnSpc>
                <a:spcPct val="100000"/>
              </a:lnSpc>
              <a:spcBef>
                <a:spcPts val="0"/>
              </a:spcBef>
              <a:defRPr sz="3525" cap="none">
                <a:solidFill>
                  <a:schemeClr val="accent2"/>
                </a:solidFill>
                <a:latin typeface="Helvetica"/>
                <a:ea typeface="Helvetica"/>
                <a:cs typeface="Helvetica"/>
                <a:sym typeface="Helvetica"/>
              </a:defRPr>
            </a:pPr>
            <a:r>
              <a:rPr lang="it-IT"/>
              <a:t>THE EXPERIENCE ECONOMY</a:t>
            </a:r>
            <a:r>
              <a:t> </a:t>
            </a:r>
          </a:p>
          <a:p>
            <a:pPr algn="ctr" defTabSz="374904">
              <a:lnSpc>
                <a:spcPct val="100000"/>
              </a:lnSpc>
              <a:spcBef>
                <a:spcPts val="0"/>
              </a:spcBef>
              <a:defRPr sz="3525" cap="none">
                <a:solidFill>
                  <a:schemeClr val="accent2"/>
                </a:solidFill>
                <a:latin typeface="Helvetica"/>
                <a:ea typeface="Helvetica"/>
                <a:cs typeface="Helvetica"/>
                <a:sym typeface="Helvetica"/>
              </a:defRPr>
            </a:pPr>
            <a:r>
              <a:t>ossia </a:t>
            </a:r>
            <a:r>
              <a:rPr err="1"/>
              <a:t>quella</a:t>
            </a:r>
            <a:r>
              <a:t> </a:t>
            </a:r>
            <a:r>
              <a:rPr err="1"/>
              <a:t>prospettiva</a:t>
            </a:r>
            <a:r>
              <a:t> per cui un </a:t>
            </a:r>
            <a:r>
              <a:rPr err="1"/>
              <a:t>servizio</a:t>
            </a:r>
            <a:r>
              <a:t> o un bene </a:t>
            </a:r>
            <a:r>
              <a:rPr err="1"/>
              <a:t>acquistano</a:t>
            </a:r>
            <a:r>
              <a:t> </a:t>
            </a:r>
            <a:r>
              <a:rPr err="1"/>
              <a:t>valore</a:t>
            </a:r>
            <a:r>
              <a:t> </a:t>
            </a:r>
          </a:p>
          <a:p>
            <a:pPr algn="ctr" defTabSz="374904">
              <a:lnSpc>
                <a:spcPct val="100000"/>
              </a:lnSpc>
              <a:spcBef>
                <a:spcPts val="0"/>
              </a:spcBef>
              <a:defRPr sz="3525" cap="none">
                <a:solidFill>
                  <a:schemeClr val="accent2"/>
                </a:solidFill>
                <a:latin typeface="Helvetica"/>
                <a:ea typeface="Helvetica"/>
                <a:cs typeface="Helvetica"/>
                <a:sym typeface="Helvetica"/>
              </a:defRPr>
            </a:pPr>
            <a:r>
              <a:t>in base </a:t>
            </a:r>
            <a:r>
              <a:rPr err="1"/>
              <a:t>alla</a:t>
            </a:r>
            <a:r>
              <a:t> </a:t>
            </a:r>
            <a:r>
              <a:rPr err="1"/>
              <a:t>capacità</a:t>
            </a:r>
            <a:r>
              <a:t> di </a:t>
            </a:r>
            <a:r>
              <a:rPr err="1"/>
              <a:t>offrire</a:t>
            </a:r>
            <a:r>
              <a:t> al </a:t>
            </a:r>
            <a:r>
              <a:rPr err="1"/>
              <a:t>fruitore</a:t>
            </a:r>
            <a:r>
              <a:t> </a:t>
            </a:r>
            <a:r>
              <a:rPr err="1"/>
              <a:t>un’esperienza</a:t>
            </a:r>
            <a:r>
              <a:t> </a:t>
            </a:r>
            <a:r>
              <a:rPr err="1"/>
              <a:t>significativa</a:t>
            </a:r>
            <a:r>
              <a:t>.</a:t>
            </a:r>
          </a:p>
          <a:p>
            <a:pPr algn="ctr" defTabSz="374904">
              <a:lnSpc>
                <a:spcPct val="100000"/>
              </a:lnSpc>
              <a:spcBef>
                <a:spcPts val="0"/>
              </a:spcBef>
              <a:defRPr sz="3525" cap="none">
                <a:solidFill>
                  <a:schemeClr val="accent2"/>
                </a:solidFill>
                <a:latin typeface="Helvetica"/>
                <a:ea typeface="Helvetica"/>
                <a:cs typeface="Helvetica"/>
                <a:sym typeface="Helvetica"/>
              </a:defRPr>
            </a:pPr>
            <a:endParaRPr/>
          </a:p>
          <a:p>
            <a:pPr algn="ctr" defTabSz="374904">
              <a:lnSpc>
                <a:spcPct val="100000"/>
              </a:lnSpc>
              <a:spcBef>
                <a:spcPts val="0"/>
              </a:spcBef>
              <a:defRPr sz="3525" cap="none">
                <a:solidFill>
                  <a:schemeClr val="accent2"/>
                </a:solidFill>
                <a:latin typeface="Helvetica"/>
                <a:ea typeface="Helvetica"/>
                <a:cs typeface="Helvetica"/>
                <a:sym typeface="Helvetica"/>
              </a:defRPr>
            </a:pPr>
            <a:r>
              <a:rPr err="1"/>
              <a:t>Rullani</a:t>
            </a:r>
            <a:r>
              <a:t> (2013) </a:t>
            </a:r>
            <a:r>
              <a:rPr err="1"/>
              <a:t>parlerebbe</a:t>
            </a:r>
            <a:r>
              <a:t> di «world-making» e «sense-making», </a:t>
            </a:r>
          </a:p>
          <a:p>
            <a:pPr algn="ctr" defTabSz="374904">
              <a:lnSpc>
                <a:spcPct val="100000"/>
              </a:lnSpc>
              <a:spcBef>
                <a:spcPts val="0"/>
              </a:spcBef>
              <a:defRPr sz="3525" cap="none">
                <a:solidFill>
                  <a:schemeClr val="accent2"/>
                </a:solidFill>
                <a:latin typeface="Helvetica"/>
                <a:ea typeface="Helvetica"/>
                <a:cs typeface="Helvetica"/>
                <a:sym typeface="Helvetica"/>
              </a:defRPr>
            </a:pPr>
            <a:r>
              <a:rPr err="1"/>
              <a:t>cioè</a:t>
            </a:r>
            <a:r>
              <a:t> di «un </a:t>
            </a:r>
            <a:r>
              <a:rPr err="1"/>
              <a:t>mondo</a:t>
            </a:r>
            <a:r>
              <a:t> di </a:t>
            </a:r>
            <a:r>
              <a:rPr err="1"/>
              <a:t>significati</a:t>
            </a:r>
            <a:r>
              <a:t>» </a:t>
            </a:r>
            <a:r>
              <a:rPr err="1"/>
              <a:t>racchiusi</a:t>
            </a:r>
            <a:r>
              <a:t> in un bene la cui </a:t>
            </a:r>
            <a:r>
              <a:rPr err="1"/>
              <a:t>produzione</a:t>
            </a:r>
            <a:r>
              <a:t> di </a:t>
            </a:r>
            <a:r>
              <a:rPr err="1"/>
              <a:t>senso</a:t>
            </a:r>
            <a:r>
              <a:t> </a:t>
            </a:r>
            <a:r>
              <a:rPr err="1"/>
              <a:t>è</a:t>
            </a:r>
            <a:r>
              <a:t> </a:t>
            </a:r>
            <a:r>
              <a:rPr err="1"/>
              <a:t>demandata</a:t>
            </a:r>
            <a:r>
              <a:t> </a:t>
            </a:r>
            <a:r>
              <a:rPr err="1"/>
              <a:t>all’intero</a:t>
            </a:r>
            <a:r>
              <a:t> </a:t>
            </a:r>
            <a:r>
              <a:rPr err="1"/>
              <a:t>della</a:t>
            </a:r>
            <a:r>
              <a:t> </a:t>
            </a:r>
            <a:r>
              <a:rPr err="1"/>
              <a:t>soggettività</a:t>
            </a:r>
            <a:r>
              <a:t> al </a:t>
            </a:r>
            <a:r>
              <a:rPr err="1"/>
              <a:t>lavoro</a:t>
            </a:r>
            <a:r>
              <a:t>.</a:t>
            </a:r>
          </a:p>
          <a:p>
            <a:pPr algn="ctr" defTabSz="374904">
              <a:lnSpc>
                <a:spcPct val="100000"/>
              </a:lnSpc>
              <a:spcBef>
                <a:spcPts val="0"/>
              </a:spcBef>
              <a:defRPr sz="3525" cap="none">
                <a:solidFill>
                  <a:schemeClr val="accent2"/>
                </a:solidFill>
                <a:latin typeface="Helvetica"/>
                <a:ea typeface="Helvetica"/>
                <a:cs typeface="Helvetica"/>
                <a:sym typeface="Helvetica"/>
              </a:defRPr>
            </a:pPr>
            <a:endParaRPr/>
          </a:p>
          <a:p>
            <a:pPr algn="ctr" defTabSz="374904">
              <a:lnSpc>
                <a:spcPct val="100000"/>
              </a:lnSpc>
              <a:spcBef>
                <a:spcPts val="0"/>
              </a:spcBef>
              <a:defRPr sz="3525" cap="none">
                <a:solidFill>
                  <a:schemeClr val="accent2"/>
                </a:solidFill>
                <a:latin typeface="Helvetica"/>
                <a:ea typeface="Helvetica"/>
                <a:cs typeface="Helvetica"/>
                <a:sym typeface="Helvetica"/>
              </a:defRPr>
            </a:pPr>
            <a:r>
              <a:rPr err="1"/>
              <a:t>Parlare</a:t>
            </a:r>
            <a:r>
              <a:t> di experience economy e di </a:t>
            </a:r>
            <a:r>
              <a:rPr err="1"/>
              <a:t>senso</a:t>
            </a:r>
            <a:r>
              <a:t> </a:t>
            </a:r>
            <a:r>
              <a:rPr err="1"/>
              <a:t>collegato</a:t>
            </a:r>
            <a:r>
              <a:t> ad un </a:t>
            </a:r>
            <a:r>
              <a:rPr err="1"/>
              <a:t>prodotto</a:t>
            </a:r>
            <a:r>
              <a:t> </a:t>
            </a:r>
            <a:r>
              <a:rPr err="1"/>
              <a:t>è</a:t>
            </a:r>
            <a:r>
              <a:t> un </a:t>
            </a:r>
            <a:r>
              <a:rPr err="1"/>
              <a:t>semplice</a:t>
            </a:r>
            <a:r>
              <a:t> </a:t>
            </a:r>
            <a:r>
              <a:rPr err="1"/>
              <a:t>pretesto</a:t>
            </a:r>
            <a:r>
              <a:t>/</a:t>
            </a:r>
            <a:r>
              <a:rPr err="1"/>
              <a:t>esempio</a:t>
            </a:r>
            <a:r>
              <a:t> per </a:t>
            </a:r>
            <a:r>
              <a:rPr err="1"/>
              <a:t>raccontare</a:t>
            </a:r>
            <a:r>
              <a:t> di </a:t>
            </a:r>
            <a:r>
              <a:rPr err="1"/>
              <a:t>quanto</a:t>
            </a:r>
            <a:r>
              <a:t> </a:t>
            </a:r>
            <a:r>
              <a:rPr err="1"/>
              <a:t>sia</a:t>
            </a:r>
            <a:r>
              <a:t> </a:t>
            </a:r>
            <a:r>
              <a:rPr err="1"/>
              <a:t>radicalmente</a:t>
            </a:r>
            <a:r>
              <a:t> </a:t>
            </a:r>
            <a:r>
              <a:rPr err="1"/>
              <a:t>cambiato</a:t>
            </a:r>
            <a:r>
              <a:t> </a:t>
            </a:r>
            <a:r>
              <a:rPr err="1"/>
              <a:t>il</a:t>
            </a:r>
            <a:r>
              <a:t> </a:t>
            </a:r>
            <a:r>
              <a:rPr err="1"/>
              <a:t>mondo</a:t>
            </a:r>
            <a:r>
              <a:t> del </a:t>
            </a:r>
            <a:r>
              <a:rPr err="1"/>
              <a:t>lavoro</a:t>
            </a:r>
            <a:r>
              <a:t> </a:t>
            </a:r>
            <a:r>
              <a:rPr err="1"/>
              <a:t>rispetto</a:t>
            </a:r>
            <a:r>
              <a:t> </a:t>
            </a:r>
            <a:r>
              <a:rPr err="1"/>
              <a:t>all’epoca</a:t>
            </a:r>
            <a:r>
              <a:t> </a:t>
            </a:r>
            <a:r>
              <a:rPr err="1"/>
              <a:t>fordista</a:t>
            </a:r>
            <a:r>
              <a:t> e di </a:t>
            </a:r>
            <a:r>
              <a:rPr err="1"/>
              <a:t>quanto</a:t>
            </a:r>
            <a:r>
              <a:t> </a:t>
            </a:r>
            <a:r>
              <a:rPr err="1"/>
              <a:t>sia</a:t>
            </a:r>
            <a:r>
              <a:t> </a:t>
            </a:r>
            <a:r>
              <a:rPr err="1"/>
              <a:t>mutato</a:t>
            </a:r>
            <a:r>
              <a:t> </a:t>
            </a:r>
            <a:r>
              <a:rPr err="1"/>
              <a:t>il</a:t>
            </a:r>
            <a:r>
              <a:t> </a:t>
            </a:r>
            <a:r>
              <a:rPr i="1" err="1"/>
              <a:t>coinvolgimento</a:t>
            </a:r>
            <a:r>
              <a:rPr i="1"/>
              <a:t> del </a:t>
            </a:r>
            <a:r>
              <a:rPr i="1" err="1"/>
              <a:t>lavoratore</a:t>
            </a:r>
            <a:r>
              <a:t>.</a:t>
            </a:r>
            <a:endParaRPr lang="it-IT"/>
          </a:p>
          <a:p>
            <a:pPr algn="ctr" defTabSz="374904">
              <a:lnSpc>
                <a:spcPct val="100000"/>
              </a:lnSpc>
              <a:spcBef>
                <a:spcPts val="0"/>
              </a:spcBef>
              <a:defRPr sz="3525" cap="none">
                <a:solidFill>
                  <a:schemeClr val="accent2"/>
                </a:solidFill>
                <a:latin typeface="Helvetica"/>
                <a:ea typeface="Helvetica"/>
                <a:cs typeface="Helvetica"/>
                <a:sym typeface="Helvetica"/>
              </a:defRPr>
            </a:pPr>
            <a:endParaRPr lang="it-IT"/>
          </a:p>
          <a:p>
            <a:pPr algn="ctr" defTabSz="374904">
              <a:lnSpc>
                <a:spcPct val="100000"/>
              </a:lnSpc>
              <a:spcBef>
                <a:spcPts val="0"/>
              </a:spcBef>
              <a:defRPr sz="3525" cap="none">
                <a:solidFill>
                  <a:schemeClr val="accent2"/>
                </a:solidFill>
                <a:latin typeface="Helvetica"/>
                <a:ea typeface="Helvetica"/>
                <a:cs typeface="Helvetica"/>
                <a:sym typeface="Helvetica"/>
              </a:defRPr>
            </a:pPr>
            <a:r>
              <a:rPr lang="it-IT">
                <a:solidFill>
                  <a:schemeClr val="bg1">
                    <a:lumMod val="10000"/>
                    <a:lumOff val="90000"/>
                  </a:schemeClr>
                </a:solidFill>
              </a:rPr>
              <a:t>«Femminilizzazione del lavoro» - Produzione snella/</a:t>
            </a:r>
            <a:r>
              <a:rPr lang="it-IT" err="1">
                <a:solidFill>
                  <a:schemeClr val="bg1">
                    <a:lumMod val="10000"/>
                    <a:lumOff val="90000"/>
                  </a:schemeClr>
                </a:solidFill>
              </a:rPr>
              <a:t>lean</a:t>
            </a:r>
            <a:r>
              <a:rPr lang="it-IT">
                <a:solidFill>
                  <a:schemeClr val="bg1">
                    <a:lumMod val="10000"/>
                    <a:lumOff val="90000"/>
                  </a:schemeClr>
                </a:solidFill>
              </a:rPr>
              <a:t> production &gt; coinvolgimento-qualità totale-</a:t>
            </a:r>
            <a:r>
              <a:rPr lang="it-IT" err="1">
                <a:solidFill>
                  <a:schemeClr val="bg1">
                    <a:lumMod val="10000"/>
                    <a:lumOff val="90000"/>
                  </a:schemeClr>
                </a:solidFill>
              </a:rPr>
              <a:t>kaizen</a:t>
            </a:r>
            <a:r>
              <a:rPr lang="it-IT">
                <a:solidFill>
                  <a:schemeClr val="bg1">
                    <a:lumMod val="10000"/>
                    <a:lumOff val="90000"/>
                  </a:schemeClr>
                </a:solidFill>
              </a:rPr>
              <a:t>-coordinamento orizzontale </a:t>
            </a:r>
            <a:r>
              <a:rPr lang="it-IT" b="1">
                <a:solidFill>
                  <a:srgbClr val="FF0000"/>
                </a:solidFill>
              </a:rPr>
              <a:t>4</a:t>
            </a:r>
            <a:endParaRPr b="1">
              <a:solidFill>
                <a:srgbClr val="FF0000"/>
              </a:solidFill>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In nome della libertà"/>
          <p:cNvSpPr txBox="1">
            <a:spLocks noGrp="1"/>
          </p:cNvSpPr>
          <p:nvPr>
            <p:ph type="ctrTitle"/>
          </p:nvPr>
        </p:nvSpPr>
        <p:spPr>
          <a:xfrm>
            <a:off x="762000" y="9764486"/>
            <a:ext cx="22860000" cy="3087914"/>
          </a:xfrm>
          <a:prstGeom prst="rect">
            <a:avLst/>
          </a:prstGeom>
        </p:spPr>
        <p:txBody>
          <a:bodyPr>
            <a:normAutofit fontScale="90000"/>
          </a:bodyPr>
          <a:lstStyle>
            <a:lvl1pPr algn="ctr" defTabSz="817244">
              <a:defRPr sz="14850"/>
            </a:lvl1pPr>
          </a:lstStyle>
          <a:p>
            <a:r>
              <a:rPr lang="it-IT" err="1"/>
              <a:t>Performare</a:t>
            </a:r>
            <a:r>
              <a:rPr lang="it-IT"/>
              <a:t>/godere vs. agire/desiderare</a:t>
            </a:r>
            <a:endParaRPr/>
          </a:p>
        </p:txBody>
      </p:sp>
      <p:sp>
        <p:nvSpPr>
          <p:cNvPr id="250" name="Libertà liberistica, neoliberisticamente alimentata &gt; godimento…"/>
          <p:cNvSpPr txBox="1">
            <a:spLocks noGrp="1"/>
          </p:cNvSpPr>
          <p:nvPr>
            <p:ph type="subTitle" idx="1"/>
          </p:nvPr>
        </p:nvSpPr>
        <p:spPr>
          <a:xfrm>
            <a:off x="762000" y="564516"/>
            <a:ext cx="22860000" cy="7175227"/>
          </a:xfrm>
          <a:prstGeom prst="rect">
            <a:avLst/>
          </a:prstGeom>
        </p:spPr>
        <p:txBody>
          <a:bodyPr>
            <a:normAutofit/>
          </a:bodyPr>
          <a:lstStyle/>
          <a:p>
            <a:pPr indent="142468" algn="ctr" defTabSz="355168">
              <a:lnSpc>
                <a:spcPct val="100000"/>
              </a:lnSpc>
              <a:spcBef>
                <a:spcPts val="0"/>
              </a:spcBef>
              <a:tabLst>
                <a:tab pos="76200" algn="l"/>
                <a:tab pos="139700" algn="l"/>
              </a:tabLst>
              <a:defRPr sz="5372" cap="none">
                <a:solidFill>
                  <a:srgbClr val="FFFFFF"/>
                </a:solidFill>
                <a:latin typeface="Times Roman"/>
                <a:ea typeface="Times Roman"/>
                <a:cs typeface="Times Roman"/>
                <a:sym typeface="Times Roman"/>
              </a:defRPr>
            </a:pPr>
            <a:r>
              <a:rPr err="1"/>
              <a:t>Libertà</a:t>
            </a:r>
            <a:r>
              <a:t> </a:t>
            </a:r>
            <a:r>
              <a:rPr err="1"/>
              <a:t>liberistica</a:t>
            </a:r>
            <a:r>
              <a:t>, </a:t>
            </a:r>
            <a:r>
              <a:rPr err="1"/>
              <a:t>neoliberisticamente</a:t>
            </a:r>
            <a:r>
              <a:t> </a:t>
            </a:r>
            <a:r>
              <a:rPr err="1"/>
              <a:t>alimentata</a:t>
            </a:r>
            <a:r>
              <a:t> &gt; </a:t>
            </a:r>
            <a:r>
              <a:rPr err="1">
                <a:solidFill>
                  <a:schemeClr val="accent1">
                    <a:hueOff val="262910"/>
                    <a:satOff val="3867"/>
                    <a:lumOff val="-18039"/>
                  </a:schemeClr>
                </a:solidFill>
              </a:rPr>
              <a:t>godimento</a:t>
            </a:r>
            <a:endParaRPr>
              <a:solidFill>
                <a:schemeClr val="accent1">
                  <a:hueOff val="262910"/>
                  <a:satOff val="3867"/>
                  <a:lumOff val="-18039"/>
                </a:schemeClr>
              </a:solidFill>
            </a:endParaRPr>
          </a:p>
          <a:p>
            <a:pPr indent="142468" algn="ctr" defTabSz="355168">
              <a:lnSpc>
                <a:spcPct val="100000"/>
              </a:lnSpc>
              <a:spcBef>
                <a:spcPts val="0"/>
              </a:spcBef>
              <a:tabLst>
                <a:tab pos="76200" algn="l"/>
                <a:tab pos="139700" algn="l"/>
              </a:tabLst>
              <a:defRPr sz="5372" cap="none">
                <a:solidFill>
                  <a:srgbClr val="FFFFFF"/>
                </a:solidFill>
                <a:latin typeface="Times Roman"/>
                <a:ea typeface="Times Roman"/>
                <a:cs typeface="Times Roman"/>
                <a:sym typeface="Times Roman"/>
              </a:defRPr>
            </a:pPr>
            <a:r>
              <a:rPr err="1">
                <a:solidFill>
                  <a:schemeClr val="accent1">
                    <a:hueOff val="262910"/>
                    <a:satOff val="3867"/>
                    <a:lumOff val="-18039"/>
                  </a:schemeClr>
                </a:solidFill>
              </a:rPr>
              <a:t>Scomparsa</a:t>
            </a:r>
            <a:r>
              <a:rPr>
                <a:solidFill>
                  <a:schemeClr val="accent1">
                    <a:hueOff val="262910"/>
                    <a:satOff val="3867"/>
                    <a:lumOff val="-18039"/>
                  </a:schemeClr>
                </a:solidFill>
              </a:rPr>
              <a:t> del </a:t>
            </a:r>
            <a:r>
              <a:rPr err="1">
                <a:solidFill>
                  <a:schemeClr val="accent1">
                    <a:hueOff val="262910"/>
                    <a:satOff val="3867"/>
                    <a:lumOff val="-18039"/>
                  </a:schemeClr>
                </a:solidFill>
              </a:rPr>
              <a:t>soggetto</a:t>
            </a:r>
            <a:r>
              <a:rPr>
                <a:solidFill>
                  <a:schemeClr val="accent1">
                    <a:hueOff val="262910"/>
                    <a:satOff val="3867"/>
                    <a:lumOff val="-18039"/>
                  </a:schemeClr>
                </a:solidFill>
              </a:rPr>
              <a:t> </a:t>
            </a:r>
            <a:r>
              <a:rPr err="1">
                <a:solidFill>
                  <a:schemeClr val="accent1">
                    <a:hueOff val="262910"/>
                    <a:satOff val="3867"/>
                    <a:lumOff val="-18039"/>
                  </a:schemeClr>
                </a:solidFill>
              </a:rPr>
              <a:t>nell’oggetto</a:t>
            </a:r>
            <a:r>
              <a:rPr>
                <a:solidFill>
                  <a:schemeClr val="accent1">
                    <a:hueOff val="262910"/>
                    <a:satOff val="3867"/>
                    <a:lumOff val="-18039"/>
                  </a:schemeClr>
                </a:solidFill>
              </a:rPr>
              <a:t> (</a:t>
            </a:r>
            <a:r>
              <a:rPr err="1">
                <a:solidFill>
                  <a:schemeClr val="accent1">
                    <a:hueOff val="262910"/>
                    <a:satOff val="3867"/>
                    <a:lumOff val="-18039"/>
                  </a:schemeClr>
                </a:solidFill>
              </a:rPr>
              <a:t>godimento</a:t>
            </a:r>
            <a:r>
              <a:rPr>
                <a:solidFill>
                  <a:schemeClr val="accent1">
                    <a:hueOff val="262910"/>
                    <a:satOff val="3867"/>
                    <a:lumOff val="-18039"/>
                  </a:schemeClr>
                </a:solidFill>
              </a:rPr>
              <a:t> </a:t>
            </a:r>
            <a:r>
              <a:rPr err="1">
                <a:solidFill>
                  <a:schemeClr val="accent1">
                    <a:hueOff val="262910"/>
                    <a:satOff val="3867"/>
                    <a:lumOff val="-18039"/>
                  </a:schemeClr>
                </a:solidFill>
              </a:rPr>
              <a:t>nella</a:t>
            </a:r>
            <a:r>
              <a:rPr>
                <a:solidFill>
                  <a:schemeClr val="accent1">
                    <a:hueOff val="262910"/>
                    <a:satOff val="3867"/>
                    <a:lumOff val="-18039"/>
                  </a:schemeClr>
                </a:solidFill>
              </a:rPr>
              <a:t> performance-</a:t>
            </a:r>
            <a:r>
              <a:rPr err="1">
                <a:solidFill>
                  <a:schemeClr val="accent1">
                    <a:hueOff val="262910"/>
                    <a:satOff val="3867"/>
                    <a:lumOff val="-18039"/>
                  </a:schemeClr>
                </a:solidFill>
              </a:rPr>
              <a:t>l’amore</a:t>
            </a:r>
            <a:r>
              <a:rPr>
                <a:solidFill>
                  <a:schemeClr val="accent1">
                    <a:hueOff val="262910"/>
                    <a:satOff val="3867"/>
                    <a:lumOff val="-18039"/>
                  </a:schemeClr>
                </a:solidFill>
              </a:rPr>
              <a:t> </a:t>
            </a:r>
            <a:r>
              <a:rPr err="1">
                <a:solidFill>
                  <a:schemeClr val="accent1">
                    <a:hueOff val="262910"/>
                    <a:satOff val="3867"/>
                    <a:lumOff val="-18039"/>
                  </a:schemeClr>
                </a:solidFill>
              </a:rPr>
              <a:t>della</a:t>
            </a:r>
            <a:r>
              <a:rPr>
                <a:solidFill>
                  <a:schemeClr val="accent1">
                    <a:hueOff val="262910"/>
                    <a:satOff val="3867"/>
                    <a:lumOff val="-18039"/>
                  </a:schemeClr>
                </a:solidFill>
              </a:rPr>
              <a:t> </a:t>
            </a:r>
            <a:r>
              <a:rPr err="1">
                <a:solidFill>
                  <a:schemeClr val="accent1">
                    <a:hueOff val="262910"/>
                    <a:satOff val="3867"/>
                    <a:lumOff val="-18039"/>
                  </a:schemeClr>
                </a:solidFill>
              </a:rPr>
              <a:t>madre-datore</a:t>
            </a:r>
            <a:r>
              <a:rPr>
                <a:solidFill>
                  <a:schemeClr val="accent1">
                    <a:hueOff val="262910"/>
                    <a:satOff val="3867"/>
                    <a:lumOff val="-18039"/>
                  </a:schemeClr>
                </a:solidFill>
              </a:rPr>
              <a:t>, </a:t>
            </a:r>
            <a:r>
              <a:rPr err="1">
                <a:solidFill>
                  <a:schemeClr val="accent1">
                    <a:hueOff val="262910"/>
                    <a:satOff val="3867"/>
                    <a:lumOff val="-18039"/>
                  </a:schemeClr>
                </a:solidFill>
              </a:rPr>
              <a:t>godimento</a:t>
            </a:r>
            <a:r>
              <a:rPr>
                <a:solidFill>
                  <a:schemeClr val="accent1">
                    <a:hueOff val="262910"/>
                    <a:satOff val="3867"/>
                    <a:lumOff val="-18039"/>
                  </a:schemeClr>
                </a:solidFill>
              </a:rPr>
              <a:t> </a:t>
            </a:r>
            <a:r>
              <a:rPr err="1">
                <a:solidFill>
                  <a:schemeClr val="accent1">
                    <a:hueOff val="262910"/>
                    <a:satOff val="3867"/>
                    <a:lumOff val="-18039"/>
                  </a:schemeClr>
                </a:solidFill>
              </a:rPr>
              <a:t>della</a:t>
            </a:r>
            <a:r>
              <a:rPr>
                <a:solidFill>
                  <a:schemeClr val="accent1">
                    <a:hueOff val="262910"/>
                    <a:satOff val="3867"/>
                    <a:lumOff val="-18039"/>
                  </a:schemeClr>
                </a:solidFill>
              </a:rPr>
              <a:t> </a:t>
            </a:r>
            <a:r>
              <a:rPr err="1">
                <a:solidFill>
                  <a:schemeClr val="accent1">
                    <a:hueOff val="262910"/>
                    <a:satOff val="3867"/>
                    <a:lumOff val="-18039"/>
                  </a:schemeClr>
                </a:solidFill>
              </a:rPr>
              <a:t>merce-cosa</a:t>
            </a:r>
            <a:r>
              <a:rPr>
                <a:solidFill>
                  <a:schemeClr val="accent1">
                    <a:hueOff val="262910"/>
                    <a:satOff val="3867"/>
                    <a:lumOff val="-18039"/>
                  </a:schemeClr>
                </a:solidFill>
              </a:rPr>
              <a:t> </a:t>
            </a:r>
            <a:r>
              <a:rPr err="1">
                <a:solidFill>
                  <a:schemeClr val="accent1">
                    <a:hueOff val="262910"/>
                    <a:satOff val="3867"/>
                    <a:lumOff val="-18039"/>
                  </a:schemeClr>
                </a:solidFill>
              </a:rPr>
              <a:t>persistente</a:t>
            </a:r>
            <a:r>
              <a:rPr>
                <a:solidFill>
                  <a:schemeClr val="accent1">
                    <a:hueOff val="262910"/>
                    <a:satOff val="3867"/>
                    <a:lumOff val="-18039"/>
                  </a:schemeClr>
                </a:solidFill>
              </a:rPr>
              <a:t>, </a:t>
            </a:r>
            <a:r>
              <a:rPr err="1">
                <a:solidFill>
                  <a:schemeClr val="accent1">
                    <a:hueOff val="262910"/>
                    <a:satOff val="3867"/>
                    <a:lumOff val="-18039"/>
                  </a:schemeClr>
                </a:solidFill>
              </a:rPr>
              <a:t>godimento</a:t>
            </a:r>
            <a:r>
              <a:rPr>
                <a:solidFill>
                  <a:schemeClr val="accent1">
                    <a:hueOff val="262910"/>
                    <a:satOff val="3867"/>
                    <a:lumOff val="-18039"/>
                  </a:schemeClr>
                </a:solidFill>
              </a:rPr>
              <a:t> </a:t>
            </a:r>
            <a:r>
              <a:rPr err="1">
                <a:solidFill>
                  <a:schemeClr val="accent1">
                    <a:hueOff val="262910"/>
                    <a:satOff val="3867"/>
                    <a:lumOff val="-18039"/>
                  </a:schemeClr>
                </a:solidFill>
              </a:rPr>
              <a:t>consumistico</a:t>
            </a:r>
            <a:r>
              <a:rPr>
                <a:solidFill>
                  <a:schemeClr val="accent1">
                    <a:hueOff val="262910"/>
                    <a:satOff val="3867"/>
                    <a:lumOff val="-18039"/>
                  </a:schemeClr>
                </a:solidFill>
              </a:rPr>
              <a:t>)</a:t>
            </a:r>
          </a:p>
          <a:p>
            <a:pPr indent="142468" algn="ctr" defTabSz="355168">
              <a:lnSpc>
                <a:spcPct val="100000"/>
              </a:lnSpc>
              <a:spcBef>
                <a:spcPts val="0"/>
              </a:spcBef>
              <a:tabLst>
                <a:tab pos="76200" algn="l"/>
                <a:tab pos="139700" algn="l"/>
              </a:tabLst>
              <a:defRPr sz="5372" cap="none">
                <a:solidFill>
                  <a:srgbClr val="FFFFFF"/>
                </a:solidFill>
                <a:latin typeface="Times Roman"/>
                <a:ea typeface="Times Roman"/>
                <a:cs typeface="Times Roman"/>
                <a:sym typeface="Times Roman"/>
              </a:defRPr>
            </a:pPr>
            <a:r>
              <a:rPr lang="it-IT" sz="5372" cap="none">
                <a:sym typeface="Times Roman"/>
              </a:rPr>
              <a:t>(Chicchi, Simone, 2017; </a:t>
            </a:r>
            <a:r>
              <a:rPr lang="it-IT" sz="5372" cap="none" err="1">
                <a:sym typeface="Times Roman"/>
              </a:rPr>
              <a:t>Ehrenberg</a:t>
            </a:r>
            <a:r>
              <a:rPr lang="it-IT" sz="5372" cap="none">
                <a:sym typeface="Times Roman"/>
              </a:rPr>
              <a:t>, 2010; Han, 2012)</a:t>
            </a:r>
            <a:endParaRPr lang="it-IT">
              <a:solidFill>
                <a:schemeClr val="accent1">
                  <a:hueOff val="262910"/>
                  <a:satOff val="3867"/>
                  <a:lumOff val="-18039"/>
                </a:schemeClr>
              </a:solidFill>
            </a:endParaRPr>
          </a:p>
          <a:p>
            <a:pPr indent="142468" algn="ctr" defTabSz="355168">
              <a:lnSpc>
                <a:spcPct val="100000"/>
              </a:lnSpc>
              <a:spcBef>
                <a:spcPts val="0"/>
              </a:spcBef>
              <a:tabLst>
                <a:tab pos="76200" algn="l"/>
                <a:tab pos="139700" algn="l"/>
              </a:tabLst>
              <a:defRPr sz="5372" cap="none">
                <a:solidFill>
                  <a:srgbClr val="FFFFFF"/>
                </a:solidFill>
                <a:latin typeface="Times Roman"/>
                <a:ea typeface="Times Roman"/>
                <a:cs typeface="Times Roman"/>
                <a:sym typeface="Times Roman"/>
              </a:defRPr>
            </a:pPr>
            <a:endParaRPr lang="it-IT">
              <a:solidFill>
                <a:schemeClr val="accent1">
                  <a:hueOff val="262910"/>
                  <a:satOff val="3867"/>
                  <a:lumOff val="-18039"/>
                </a:schemeClr>
              </a:solidFill>
            </a:endParaRPr>
          </a:p>
          <a:p>
            <a:pPr indent="142468" algn="ctr" defTabSz="355168">
              <a:lnSpc>
                <a:spcPct val="100000"/>
              </a:lnSpc>
              <a:spcBef>
                <a:spcPts val="0"/>
              </a:spcBef>
              <a:tabLst>
                <a:tab pos="76200" algn="l"/>
                <a:tab pos="139700" algn="l"/>
              </a:tabLst>
              <a:defRPr sz="5372" cap="none">
                <a:solidFill>
                  <a:srgbClr val="FFFFFF"/>
                </a:solidFill>
                <a:latin typeface="Times Roman"/>
                <a:ea typeface="Times Roman"/>
                <a:cs typeface="Times Roman"/>
                <a:sym typeface="Times Roman"/>
              </a:defRPr>
            </a:pPr>
            <a:endParaRPr>
              <a:solidFill>
                <a:schemeClr val="accent1">
                  <a:hueOff val="262910"/>
                  <a:satOff val="3867"/>
                  <a:lumOff val="-18039"/>
                </a:schemeClr>
              </a:solidFill>
            </a:endParaRPr>
          </a:p>
          <a:p>
            <a:pPr indent="142468" algn="ctr" defTabSz="355168">
              <a:lnSpc>
                <a:spcPct val="100000"/>
              </a:lnSpc>
              <a:spcBef>
                <a:spcPts val="0"/>
              </a:spcBef>
              <a:tabLst>
                <a:tab pos="76200" algn="l"/>
                <a:tab pos="139700" algn="l"/>
              </a:tabLst>
              <a:defRPr sz="5372" cap="none">
                <a:solidFill>
                  <a:srgbClr val="FFFFFF"/>
                </a:solidFill>
                <a:latin typeface="Times Roman"/>
                <a:ea typeface="Times Roman"/>
                <a:cs typeface="Times Roman"/>
                <a:sym typeface="Times Roman"/>
              </a:defRPr>
            </a:pPr>
            <a:r>
              <a:rPr err="1">
                <a:solidFill>
                  <a:schemeClr val="accent1">
                    <a:hueOff val="262910"/>
                    <a:satOff val="3867"/>
                    <a:lumOff val="-18039"/>
                  </a:schemeClr>
                </a:solidFill>
              </a:rPr>
              <a:t>Libertà</a:t>
            </a:r>
            <a:r>
              <a:rPr>
                <a:solidFill>
                  <a:schemeClr val="accent1">
                    <a:hueOff val="262910"/>
                    <a:satOff val="3867"/>
                    <a:lumOff val="-18039"/>
                  </a:schemeClr>
                </a:solidFill>
              </a:rPr>
              <a:t> </a:t>
            </a:r>
            <a:r>
              <a:rPr err="1">
                <a:solidFill>
                  <a:schemeClr val="accent1">
                    <a:hueOff val="262910"/>
                    <a:satOff val="3867"/>
                    <a:lumOff val="-18039"/>
                  </a:schemeClr>
                </a:solidFill>
              </a:rPr>
              <a:t>autentica</a:t>
            </a:r>
            <a:r>
              <a:rPr>
                <a:solidFill>
                  <a:schemeClr val="accent1">
                    <a:hueOff val="262910"/>
                    <a:satOff val="3867"/>
                    <a:lumOff val="-18039"/>
                  </a:schemeClr>
                </a:solidFill>
              </a:rPr>
              <a:t> &gt; </a:t>
            </a:r>
            <a:r>
              <a:rPr err="1">
                <a:solidFill>
                  <a:schemeClr val="accent1">
                    <a:hueOff val="262910"/>
                    <a:satOff val="3867"/>
                    <a:lumOff val="-18039"/>
                  </a:schemeClr>
                </a:solidFill>
              </a:rPr>
              <a:t>responsabilità</a:t>
            </a:r>
            <a:r>
              <a:t> &gt; </a:t>
            </a:r>
            <a:r>
              <a:rPr err="1"/>
              <a:t>desiderio</a:t>
            </a:r>
            <a:endParaRPr/>
          </a:p>
          <a:p>
            <a:pPr indent="142468" algn="ctr" defTabSz="355168">
              <a:lnSpc>
                <a:spcPct val="100000"/>
              </a:lnSpc>
              <a:spcBef>
                <a:spcPts val="0"/>
              </a:spcBef>
              <a:tabLst>
                <a:tab pos="76200" algn="l"/>
                <a:tab pos="139700" algn="l"/>
              </a:tabLst>
              <a:defRPr sz="5372" cap="none">
                <a:solidFill>
                  <a:srgbClr val="FFFFFF"/>
                </a:solidFill>
                <a:latin typeface="Times Roman"/>
                <a:ea typeface="Times Roman"/>
                <a:cs typeface="Times Roman"/>
                <a:sym typeface="Times Roman"/>
              </a:defRPr>
            </a:pPr>
            <a:r>
              <a:rPr err="1"/>
              <a:t>Incremento</a:t>
            </a:r>
            <a:r>
              <a:t> </a:t>
            </a:r>
            <a:r>
              <a:rPr err="1"/>
              <a:t>d’essere</a:t>
            </a:r>
            <a:r>
              <a:t> del </a:t>
            </a:r>
            <a:r>
              <a:rPr err="1"/>
              <a:t>soggetto</a:t>
            </a:r>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In nome della libertà"/>
          <p:cNvSpPr txBox="1">
            <a:spLocks noGrp="1"/>
          </p:cNvSpPr>
          <p:nvPr>
            <p:ph type="ctrTitle"/>
          </p:nvPr>
        </p:nvSpPr>
        <p:spPr>
          <a:xfrm>
            <a:off x="762000" y="9764486"/>
            <a:ext cx="22860000" cy="3087914"/>
          </a:xfrm>
          <a:prstGeom prst="rect">
            <a:avLst/>
          </a:prstGeom>
        </p:spPr>
        <p:txBody>
          <a:bodyPr>
            <a:normAutofit fontScale="90000"/>
          </a:bodyPr>
          <a:lstStyle>
            <a:lvl1pPr algn="ctr" defTabSz="817244">
              <a:defRPr sz="14850"/>
            </a:lvl1pPr>
          </a:lstStyle>
          <a:p>
            <a:r>
              <a:rPr lang="it-IT" err="1"/>
              <a:t>Performare</a:t>
            </a:r>
            <a:r>
              <a:rPr lang="it-IT"/>
              <a:t>/godere vs. agire/desiderare</a:t>
            </a:r>
            <a:endParaRPr/>
          </a:p>
        </p:txBody>
      </p:sp>
      <p:sp>
        <p:nvSpPr>
          <p:cNvPr id="250" name="Libertà liberistica, neoliberisticamente alimentata &gt; godimento…"/>
          <p:cNvSpPr txBox="1">
            <a:spLocks noGrp="1"/>
          </p:cNvSpPr>
          <p:nvPr>
            <p:ph type="subTitle" idx="1"/>
          </p:nvPr>
        </p:nvSpPr>
        <p:spPr>
          <a:xfrm>
            <a:off x="293914" y="0"/>
            <a:ext cx="24090086" cy="8360229"/>
          </a:xfrm>
          <a:prstGeom prst="rect">
            <a:avLst/>
          </a:prstGeom>
        </p:spPr>
        <p:txBody>
          <a:bodyPr>
            <a:normAutofit fontScale="85000" lnSpcReduction="10000"/>
          </a:bodyPr>
          <a:lstStyle/>
          <a:p>
            <a:pPr indent="142468" algn="just" defTabSz="355168">
              <a:lnSpc>
                <a:spcPct val="100000"/>
              </a:lnSpc>
              <a:spcBef>
                <a:spcPts val="0"/>
              </a:spcBef>
              <a:tabLst>
                <a:tab pos="76200" algn="l"/>
                <a:tab pos="139700" algn="l"/>
              </a:tabLst>
              <a:defRPr sz="5372" cap="none">
                <a:solidFill>
                  <a:srgbClr val="FFFFFF"/>
                </a:solidFill>
                <a:latin typeface="Times Roman"/>
                <a:ea typeface="Times Roman"/>
                <a:cs typeface="Times Roman"/>
                <a:sym typeface="Times Roman"/>
              </a:defRPr>
            </a:pPr>
            <a:r>
              <a:rPr lang="it-IT" sz="5372" cap="none">
                <a:sym typeface="Times Roman"/>
              </a:rPr>
              <a:t>Riferirsi al desiderare significa riconoscere </a:t>
            </a:r>
            <a:r>
              <a:rPr lang="it-IT" sz="5372" cap="none" err="1">
                <a:sym typeface="Times Roman"/>
              </a:rPr>
              <a:t>lacanianamente</a:t>
            </a:r>
            <a:r>
              <a:rPr lang="it-IT" sz="5372" cap="none">
                <a:sym typeface="Times Roman"/>
              </a:rPr>
              <a:t> nell’altro e nella sua presenza (fisica o virtuale) un </a:t>
            </a:r>
            <a:r>
              <a:rPr lang="it-IT" sz="5372" cap="none">
                <a:solidFill>
                  <a:srgbClr val="00B0F0"/>
                </a:solidFill>
                <a:sym typeface="Times Roman"/>
              </a:rPr>
              <a:t>limite al godimento, generativo di relazioni educativamente significative </a:t>
            </a:r>
            <a:r>
              <a:rPr lang="it-IT" sz="5372" cap="none">
                <a:sym typeface="Times Roman"/>
              </a:rPr>
              <a:t>finalizzate a una progettualità realizzativa che non si esaurisce affatto nel corto-circuito produzione-consumo (d’Aniello, 2019). </a:t>
            </a:r>
          </a:p>
          <a:p>
            <a:pPr indent="142468" algn="just" defTabSz="355168">
              <a:lnSpc>
                <a:spcPct val="100000"/>
              </a:lnSpc>
              <a:spcBef>
                <a:spcPts val="0"/>
              </a:spcBef>
              <a:tabLst>
                <a:tab pos="76200" algn="l"/>
                <a:tab pos="139700" algn="l"/>
              </a:tabLst>
              <a:defRPr sz="5372" cap="none">
                <a:solidFill>
                  <a:srgbClr val="FFFFFF"/>
                </a:solidFill>
                <a:latin typeface="Times Roman"/>
                <a:ea typeface="Times Roman"/>
                <a:cs typeface="Times Roman"/>
                <a:sym typeface="Times Roman"/>
              </a:defRPr>
            </a:pPr>
            <a:r>
              <a:rPr lang="it-IT" sz="5372" cap="none">
                <a:solidFill>
                  <a:srgbClr val="00B0F0"/>
                </a:solidFill>
                <a:sym typeface="Times Roman"/>
              </a:rPr>
              <a:t>Il godimento prestazionale e consumistico è anche frutto dello </a:t>
            </a:r>
            <a:r>
              <a:rPr lang="it-IT" sz="5372" cap="none" err="1">
                <a:solidFill>
                  <a:srgbClr val="00B0F0"/>
                </a:solidFill>
                <a:sym typeface="Times Roman"/>
              </a:rPr>
              <a:t>slegame</a:t>
            </a:r>
            <a:r>
              <a:rPr lang="it-IT" sz="5372" cap="none">
                <a:solidFill>
                  <a:srgbClr val="00B0F0"/>
                </a:solidFill>
                <a:sym typeface="Times Roman"/>
              </a:rPr>
              <a:t> sociale nel lavoro </a:t>
            </a:r>
            <a:r>
              <a:rPr lang="it-IT" sz="5372" cap="none">
                <a:sym typeface="Times Roman"/>
              </a:rPr>
              <a:t>e riflette in entrambi i casi una </a:t>
            </a:r>
            <a:r>
              <a:rPr lang="it-IT" sz="5372" cap="none">
                <a:solidFill>
                  <a:srgbClr val="00B0F0"/>
                </a:solidFill>
                <a:sym typeface="Times Roman"/>
              </a:rPr>
              <a:t>situazione di dipendenza</a:t>
            </a:r>
            <a:r>
              <a:rPr lang="it-IT" sz="5372" cap="none">
                <a:sym typeface="Times Roman"/>
              </a:rPr>
              <a:t>: dall’amore agognato del datore di lavoro e da quell’oggetto di consumo in cui scorgere un’identità negata da relazioni strumentali. Inoltre, riflette l’impantanamento in </a:t>
            </a:r>
            <a:r>
              <a:rPr lang="it-IT" sz="5372" cap="none">
                <a:solidFill>
                  <a:srgbClr val="00B0F0"/>
                </a:solidFill>
                <a:sym typeface="Times Roman"/>
              </a:rPr>
              <a:t>un’insana tensione estetica</a:t>
            </a:r>
            <a:r>
              <a:rPr lang="it-IT" sz="5372" cap="none">
                <a:sym typeface="Times Roman"/>
              </a:rPr>
              <a:t>: l’adesione all’immaginario dell’imprenditore di sé, self made man con illusoria libertà illimitata, e all’immaginario omologato del consumismo; </a:t>
            </a:r>
            <a:r>
              <a:rPr lang="it-IT" sz="5372" cap="none">
                <a:solidFill>
                  <a:srgbClr val="00B0F0"/>
                </a:solidFill>
                <a:sym typeface="Times Roman"/>
              </a:rPr>
              <a:t>tensione che si crogiola in un eterno presente</a:t>
            </a:r>
            <a:r>
              <a:rPr lang="it-IT" sz="5372" cap="none">
                <a:sym typeface="Times Roman"/>
              </a:rPr>
              <a:t>: l’ottimizzazione ricorrente e indefinita della performance e il ‘consuma oggi perché del domani non c’è certezza nella precarietà’. Infine, riflette tutto sommato </a:t>
            </a:r>
            <a:r>
              <a:rPr lang="it-IT" sz="5372" cap="none">
                <a:solidFill>
                  <a:srgbClr val="00B0F0"/>
                </a:solidFill>
                <a:sym typeface="Times Roman"/>
              </a:rPr>
              <a:t>l’incapacità/impraticabilità di gettare educativamente in avanti la propria vita</a:t>
            </a:r>
            <a:r>
              <a:rPr lang="it-IT" sz="5372" cap="none">
                <a:sym typeface="Times Roman"/>
              </a:rPr>
              <a:t>, quindi di maturare (d’Aniello, 2021).</a:t>
            </a:r>
            <a:endParaRPr/>
          </a:p>
        </p:txBody>
      </p:sp>
    </p:spTree>
    <p:extLst>
      <p:ext uri="{BB962C8B-B14F-4D97-AF65-F5344CB8AC3E}">
        <p14:creationId xmlns:p14="http://schemas.microsoft.com/office/powerpoint/2010/main" val="105854784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In nome della libertà"/>
          <p:cNvSpPr txBox="1">
            <a:spLocks noGrp="1"/>
          </p:cNvSpPr>
          <p:nvPr>
            <p:ph type="ctrTitle"/>
          </p:nvPr>
        </p:nvSpPr>
        <p:spPr>
          <a:xfrm>
            <a:off x="762000" y="9764486"/>
            <a:ext cx="22860000" cy="3087914"/>
          </a:xfrm>
          <a:prstGeom prst="rect">
            <a:avLst/>
          </a:prstGeom>
        </p:spPr>
        <p:txBody>
          <a:bodyPr>
            <a:normAutofit fontScale="90000"/>
          </a:bodyPr>
          <a:lstStyle>
            <a:lvl1pPr algn="ctr" defTabSz="817244">
              <a:defRPr sz="14850"/>
            </a:lvl1pPr>
          </a:lstStyle>
          <a:p>
            <a:r>
              <a:rPr lang="it-IT" err="1"/>
              <a:t>Performare</a:t>
            </a:r>
            <a:r>
              <a:rPr lang="it-IT"/>
              <a:t>/godere vs. agire/desiderare</a:t>
            </a:r>
            <a:endParaRPr/>
          </a:p>
        </p:txBody>
      </p:sp>
      <p:sp>
        <p:nvSpPr>
          <p:cNvPr id="250" name="Libertà liberistica, neoliberisticamente alimentata &gt; godimento…"/>
          <p:cNvSpPr txBox="1">
            <a:spLocks noGrp="1"/>
          </p:cNvSpPr>
          <p:nvPr>
            <p:ph type="subTitle" idx="1"/>
          </p:nvPr>
        </p:nvSpPr>
        <p:spPr>
          <a:xfrm>
            <a:off x="762000" y="564517"/>
            <a:ext cx="22860000" cy="6587398"/>
          </a:xfrm>
          <a:prstGeom prst="rect">
            <a:avLst/>
          </a:prstGeom>
        </p:spPr>
        <p:txBody>
          <a:bodyPr>
            <a:normAutofit/>
          </a:bodyPr>
          <a:lstStyle/>
          <a:p>
            <a:pPr indent="142468" algn="just" defTabSz="355168">
              <a:lnSpc>
                <a:spcPct val="100000"/>
              </a:lnSpc>
              <a:spcBef>
                <a:spcPts val="0"/>
              </a:spcBef>
              <a:tabLst>
                <a:tab pos="76200" algn="l"/>
                <a:tab pos="139700" algn="l"/>
              </a:tabLst>
              <a:defRPr sz="5372" cap="none">
                <a:solidFill>
                  <a:srgbClr val="FFFFFF"/>
                </a:solidFill>
                <a:latin typeface="Times Roman"/>
                <a:ea typeface="Times Roman"/>
                <a:cs typeface="Times Roman"/>
                <a:sym typeface="Times Roman"/>
              </a:defRPr>
            </a:pPr>
            <a:r>
              <a:rPr lang="it-IT" sz="5372" cap="none">
                <a:sym typeface="Times Roman"/>
              </a:rPr>
              <a:t>Il desiderio, invece, è </a:t>
            </a:r>
            <a:r>
              <a:rPr lang="it-IT" sz="5372" cap="none">
                <a:solidFill>
                  <a:srgbClr val="00B0F0"/>
                </a:solidFill>
                <a:sym typeface="Times Roman"/>
              </a:rPr>
              <a:t>educativamente progettuale </a:t>
            </a:r>
            <a:r>
              <a:rPr lang="it-IT" sz="5372" cap="none">
                <a:sym typeface="Times Roman"/>
              </a:rPr>
              <a:t>e orientato al futuro, si nutre di tensione etica, coltiva l’indipendenza per mezzo di un’autonomia conquistata nella </a:t>
            </a:r>
            <a:r>
              <a:rPr lang="it-IT" sz="5372" cap="none">
                <a:solidFill>
                  <a:srgbClr val="00B0F0"/>
                </a:solidFill>
                <a:sym typeface="Times Roman"/>
              </a:rPr>
              <a:t>sana interdipendenza </a:t>
            </a:r>
            <a:r>
              <a:rPr lang="it-IT" sz="5372" cap="none">
                <a:sym typeface="Times Roman"/>
              </a:rPr>
              <a:t>ed è costituito proprio dall’opportunità di accompagnare l’agire lavorativo con l’instaurazione di </a:t>
            </a:r>
            <a:r>
              <a:rPr lang="it-IT" sz="5372" cap="none">
                <a:solidFill>
                  <a:srgbClr val="00B0F0"/>
                </a:solidFill>
                <a:sym typeface="Times Roman"/>
              </a:rPr>
              <a:t>relazioni solidali ed educativamente significative</a:t>
            </a:r>
            <a:r>
              <a:rPr lang="it-IT" sz="5372" cap="none">
                <a:sym typeface="Times Roman"/>
              </a:rPr>
              <a:t>. In quest’ottica, il porsi in ascolto del «desiderabile» delle persone, di cui parla Rossi (2012, 88), assume un significato che va al di là dello star bene e della felicità (d’Aniello, 2021).</a:t>
            </a:r>
            <a:endParaRPr/>
          </a:p>
        </p:txBody>
      </p:sp>
    </p:spTree>
    <p:extLst>
      <p:ext uri="{BB962C8B-B14F-4D97-AF65-F5344CB8AC3E}">
        <p14:creationId xmlns:p14="http://schemas.microsoft.com/office/powerpoint/2010/main" val="55510080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Libertà sostanziale e facoltà di agire"/>
          <p:cNvSpPr txBox="1">
            <a:spLocks noGrp="1"/>
          </p:cNvSpPr>
          <p:nvPr>
            <p:ph type="ctrTitle"/>
          </p:nvPr>
        </p:nvSpPr>
        <p:spPr>
          <a:xfrm>
            <a:off x="762000" y="9470571"/>
            <a:ext cx="22860000" cy="3381829"/>
          </a:xfrm>
          <a:prstGeom prst="rect">
            <a:avLst/>
          </a:prstGeom>
        </p:spPr>
        <p:txBody>
          <a:bodyPr>
            <a:normAutofit fontScale="90000"/>
          </a:bodyPr>
          <a:lstStyle>
            <a:lvl1pPr algn="ctr" defTabSz="767715">
              <a:defRPr sz="13950"/>
            </a:lvl1pPr>
          </a:lstStyle>
          <a:p>
            <a:r>
              <a:rPr lang="it-IT"/>
              <a:t>Formazione (riflessività, dimensione emotivo-affettiva e biografica)</a:t>
            </a:r>
            <a:br>
              <a:rPr lang="it-IT"/>
            </a:br>
            <a:endParaRPr/>
          </a:p>
        </p:txBody>
      </p:sp>
      <p:sp>
        <p:nvSpPr>
          <p:cNvPr id="253" name="“La libertà sostanziale promossa da Sen si costruisce entro i dinamismi applicativi di un codice etico, anziché economicamente neutrale rispetto alle istanze etiche. La facoltà di agire intesa come libertà di agire dell’“uomo economico seniano” è, infatt"/>
          <p:cNvSpPr txBox="1">
            <a:spLocks noGrp="1"/>
          </p:cNvSpPr>
          <p:nvPr>
            <p:ph type="subTitle" idx="1"/>
          </p:nvPr>
        </p:nvSpPr>
        <p:spPr>
          <a:xfrm>
            <a:off x="261257" y="1"/>
            <a:ext cx="23872372" cy="8556170"/>
          </a:xfrm>
          <a:prstGeom prst="rect">
            <a:avLst/>
          </a:prstGeom>
        </p:spPr>
        <p:txBody>
          <a:bodyPr>
            <a:normAutofit/>
          </a:bodyPr>
          <a:lstStyle/>
          <a:p>
            <a:pPr indent="120827" algn="just" defTabSz="301218">
              <a:lnSpc>
                <a:spcPct val="100000"/>
              </a:lnSpc>
              <a:spcBef>
                <a:spcPts val="0"/>
              </a:spcBef>
              <a:tabLst>
                <a:tab pos="63500" algn="l"/>
                <a:tab pos="114300" algn="l"/>
              </a:tabLst>
              <a:defRPr sz="4556" cap="none">
                <a:solidFill>
                  <a:srgbClr val="FFFFFF"/>
                </a:solidFill>
                <a:latin typeface="Times Roman"/>
                <a:ea typeface="Times Roman"/>
                <a:cs typeface="Times Roman"/>
                <a:sym typeface="Times Roman"/>
              </a:defRPr>
            </a:pPr>
            <a:r>
              <a:rPr lang="it-IT" sz="4900" dirty="0"/>
              <a:t>A proposito di plasticità cognitiva quale cuore della capacità di agire…</a:t>
            </a:r>
          </a:p>
          <a:p>
            <a:pPr indent="120827" algn="just" defTabSz="301218">
              <a:lnSpc>
                <a:spcPct val="100000"/>
              </a:lnSpc>
              <a:spcBef>
                <a:spcPts val="0"/>
              </a:spcBef>
              <a:tabLst>
                <a:tab pos="63500" algn="l"/>
                <a:tab pos="114300" algn="l"/>
              </a:tabLst>
              <a:defRPr sz="4556" cap="none">
                <a:solidFill>
                  <a:srgbClr val="FFFFFF"/>
                </a:solidFill>
                <a:latin typeface="Times Roman"/>
                <a:ea typeface="Times Roman"/>
                <a:cs typeface="Times Roman"/>
                <a:sym typeface="Times Roman"/>
              </a:defRPr>
            </a:pPr>
            <a:r>
              <a:rPr lang="it-IT" sz="4900" cap="none" dirty="0">
                <a:sym typeface="Times Roman"/>
              </a:rPr>
              <a:t>Una plasticità sorretta </a:t>
            </a:r>
            <a:r>
              <a:rPr lang="it-IT" sz="4900" cap="none" dirty="0" err="1">
                <a:sym typeface="Times Roman"/>
              </a:rPr>
              <a:t>formativamente</a:t>
            </a:r>
            <a:r>
              <a:rPr lang="it-IT" sz="4900" cap="none" dirty="0">
                <a:sym typeface="Times Roman"/>
              </a:rPr>
              <a:t> dal </a:t>
            </a:r>
            <a:r>
              <a:rPr lang="it-IT" sz="4900" cap="none" dirty="0">
                <a:solidFill>
                  <a:srgbClr val="00B0F0"/>
                </a:solidFill>
                <a:sym typeface="Times Roman"/>
              </a:rPr>
              <a:t>focus su una dinamica circolare tra processualità agente, riflessività collegiale e mediazione conoscitiva </a:t>
            </a:r>
            <a:r>
              <a:rPr lang="it-IT" sz="4900" cap="none" dirty="0">
                <a:sym typeface="Times Roman"/>
              </a:rPr>
              <a:t>(Costa, 2014). In grado di partorire apprendimenti per l’evoluzione personale/interpersonale oltre che per finalità tecnico-produttive. E, nella negoziazione inclusiva delle risposte di senso rispetto ai </a:t>
            </a:r>
            <a:r>
              <a:rPr lang="it-IT" sz="4900" cap="none" dirty="0" err="1">
                <a:sym typeface="Times Roman"/>
              </a:rPr>
              <a:t>saperi</a:t>
            </a:r>
            <a:r>
              <a:rPr lang="it-IT" sz="4900" cap="none" dirty="0">
                <a:sym typeface="Times Roman"/>
              </a:rPr>
              <a:t> emergenti, di </a:t>
            </a:r>
            <a:r>
              <a:rPr lang="it-IT" sz="4900" cap="none" dirty="0">
                <a:solidFill>
                  <a:srgbClr val="00B0F0"/>
                </a:solidFill>
                <a:sym typeface="Times Roman"/>
              </a:rPr>
              <a:t>conferire valore extra-economico e significati umani agli stessi apprendimenti e alla stessa processualità agente, trovando in essa il nucleo non trascurabile di un’esperienza inter-soggettiva ricca sul versante del progresso identitario e generalmente maturativo</a:t>
            </a:r>
            <a:r>
              <a:rPr lang="it-IT" sz="4900" cap="none" dirty="0">
                <a:sym typeface="Times Roman"/>
              </a:rPr>
              <a:t>. Partendo sempre dalla predetta pratica di riconoscimento reciproco, le relazioni lavorative possono così trasformarsi in </a:t>
            </a:r>
            <a:r>
              <a:rPr lang="it-IT" sz="4900" cap="none" dirty="0">
                <a:solidFill>
                  <a:srgbClr val="00B0F0"/>
                </a:solidFill>
                <a:sym typeface="Times Roman"/>
              </a:rPr>
              <a:t>relazioni di dono educativo</a:t>
            </a:r>
            <a:r>
              <a:rPr lang="it-IT" sz="4900" cap="none" dirty="0">
                <a:sym typeface="Times Roman"/>
              </a:rPr>
              <a:t> (Labate, 2004), nutrite da interesse sì, ma per l’altro, dunque da </a:t>
            </a:r>
            <a:r>
              <a:rPr lang="it-IT" sz="4900" i="1" cap="none" dirty="0">
                <a:sym typeface="Times Roman"/>
              </a:rPr>
              <a:t>inter-esse</a:t>
            </a:r>
            <a:r>
              <a:rPr lang="it-IT" sz="4900" cap="none" dirty="0">
                <a:sym typeface="Times Roman"/>
              </a:rPr>
              <a:t> (</a:t>
            </a:r>
            <a:r>
              <a:rPr lang="it-IT" sz="4900" cap="none" dirty="0" err="1">
                <a:sym typeface="Times Roman"/>
              </a:rPr>
              <a:t>Caillé</a:t>
            </a:r>
            <a:r>
              <a:rPr lang="it-IT" sz="4900" cap="none" dirty="0">
                <a:sym typeface="Times Roman"/>
              </a:rPr>
              <a:t>, 1998) (d’Aniello, 2021). </a:t>
            </a:r>
            <a:r>
              <a:rPr lang="it-IT" sz="4900" cap="none" dirty="0">
                <a:solidFill>
                  <a:srgbClr val="FF0000"/>
                </a:solidFill>
                <a:sym typeface="Times Roman"/>
              </a:rPr>
              <a:t>7</a:t>
            </a:r>
            <a:endParaRPr sz="4900" dirty="0">
              <a:solidFill>
                <a:srgbClr val="FF0000"/>
              </a:solidFill>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Libertà sostanziale e facoltà di agire"/>
          <p:cNvSpPr txBox="1">
            <a:spLocks noGrp="1"/>
          </p:cNvSpPr>
          <p:nvPr>
            <p:ph type="ctrTitle"/>
          </p:nvPr>
        </p:nvSpPr>
        <p:spPr>
          <a:xfrm>
            <a:off x="762000" y="9470571"/>
            <a:ext cx="22860000" cy="3381829"/>
          </a:xfrm>
          <a:prstGeom prst="rect">
            <a:avLst/>
          </a:prstGeom>
        </p:spPr>
        <p:txBody>
          <a:bodyPr>
            <a:normAutofit fontScale="90000"/>
          </a:bodyPr>
          <a:lstStyle>
            <a:lvl1pPr algn="ctr" defTabSz="767715">
              <a:defRPr sz="13950"/>
            </a:lvl1pPr>
          </a:lstStyle>
          <a:p>
            <a:r>
              <a:rPr lang="it-IT"/>
              <a:t>Formazione (riflessività, dimensione emotivo-affettiva e biografica)</a:t>
            </a:r>
            <a:br>
              <a:rPr lang="it-IT"/>
            </a:br>
            <a:endParaRPr/>
          </a:p>
        </p:txBody>
      </p:sp>
      <p:sp>
        <p:nvSpPr>
          <p:cNvPr id="253" name="“La libertà sostanziale promossa da Sen si costruisce entro i dinamismi applicativi di un codice etico, anziché economicamente neutrale rispetto alle istanze etiche. La facoltà di agire intesa come libertà di agire dell’“uomo economico seniano” è, infatt"/>
          <p:cNvSpPr txBox="1">
            <a:spLocks noGrp="1"/>
          </p:cNvSpPr>
          <p:nvPr>
            <p:ph type="subTitle" idx="1"/>
          </p:nvPr>
        </p:nvSpPr>
        <p:spPr>
          <a:xfrm>
            <a:off x="762000" y="564516"/>
            <a:ext cx="22860000" cy="7109913"/>
          </a:xfrm>
          <a:prstGeom prst="rect">
            <a:avLst/>
          </a:prstGeom>
        </p:spPr>
        <p:txBody>
          <a:bodyPr>
            <a:normAutofit/>
          </a:bodyPr>
          <a:lstStyle/>
          <a:p>
            <a:pPr indent="120827" algn="just" defTabSz="301218">
              <a:lnSpc>
                <a:spcPct val="100000"/>
              </a:lnSpc>
              <a:spcBef>
                <a:spcPts val="0"/>
              </a:spcBef>
              <a:tabLst>
                <a:tab pos="63500" algn="l"/>
                <a:tab pos="114300" algn="l"/>
              </a:tabLst>
              <a:defRPr sz="4556" cap="none">
                <a:solidFill>
                  <a:srgbClr val="FFFFFF"/>
                </a:solidFill>
                <a:latin typeface="Times Roman"/>
                <a:ea typeface="Times Roman"/>
                <a:cs typeface="Times Roman"/>
                <a:sym typeface="Times Roman"/>
              </a:defRPr>
            </a:pPr>
            <a:r>
              <a:rPr lang="it-IT" sz="5400" cap="none">
                <a:sym typeface="Times Roman"/>
              </a:rPr>
              <a:t>Nell’esporsi all’altro è potenzialmente sempre presente </a:t>
            </a:r>
            <a:r>
              <a:rPr lang="it-IT" sz="5400" cap="none">
                <a:solidFill>
                  <a:srgbClr val="00B0F0"/>
                </a:solidFill>
                <a:sym typeface="Times Roman"/>
              </a:rPr>
              <a:t>il rischio di una ferita</a:t>
            </a:r>
            <a:r>
              <a:rPr lang="it-IT" sz="5400" cap="none">
                <a:sym typeface="Times Roman"/>
              </a:rPr>
              <a:t>, reso possibile dalla vulnerabilità implicita nell’apertura ontologica (Bruni, 2007). Pertanto, la formazione degli adulti non può vertere soltanto sulla riflessività per un’</a:t>
            </a:r>
            <a:r>
              <a:rPr lang="it-IT" sz="5400" cap="none" err="1">
                <a:sym typeface="Times Roman"/>
              </a:rPr>
              <a:t>agentività</a:t>
            </a:r>
            <a:r>
              <a:rPr lang="it-IT" sz="5400" cap="none">
                <a:sym typeface="Times Roman"/>
              </a:rPr>
              <a:t> autonoma e responsabile. Dovrebbe nondimeno considerare la </a:t>
            </a:r>
            <a:r>
              <a:rPr lang="it-IT" sz="5400" cap="none">
                <a:solidFill>
                  <a:srgbClr val="00B0F0"/>
                </a:solidFill>
                <a:sym typeface="Times Roman"/>
              </a:rPr>
              <a:t>dimensione emotivo-affettiva </a:t>
            </a:r>
            <a:r>
              <a:rPr lang="it-IT" sz="5400" cap="none">
                <a:sym typeface="Times Roman"/>
              </a:rPr>
              <a:t>(in senso introspettivo ed empatico) (Rossi, 2010), favorendo ‘biograficamente’ il sentirsi e la coscienza di sé e, da qui, la coscienza ermeneutica quale presupposto per la fioritura della coscienza morale (</a:t>
            </a:r>
            <a:r>
              <a:rPr lang="it-IT" sz="5400" cap="none" err="1">
                <a:sym typeface="Times Roman"/>
              </a:rPr>
              <a:t>Chionna</a:t>
            </a:r>
            <a:r>
              <a:rPr lang="it-IT" sz="5400" cap="none">
                <a:sym typeface="Times Roman"/>
              </a:rPr>
              <a:t>, 2014; Serafini, 1986) (d’Aniello, 2021). </a:t>
            </a:r>
            <a:endParaRPr sz="5400"/>
          </a:p>
        </p:txBody>
      </p:sp>
    </p:spTree>
    <p:extLst>
      <p:ext uri="{BB962C8B-B14F-4D97-AF65-F5344CB8AC3E}">
        <p14:creationId xmlns:p14="http://schemas.microsoft.com/office/powerpoint/2010/main" val="1167344136"/>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Libertà sostanziale e facoltà di agire"/>
          <p:cNvSpPr txBox="1">
            <a:spLocks noGrp="1"/>
          </p:cNvSpPr>
          <p:nvPr>
            <p:ph type="ctrTitle"/>
          </p:nvPr>
        </p:nvSpPr>
        <p:spPr>
          <a:xfrm>
            <a:off x="762000" y="9470571"/>
            <a:ext cx="22860000" cy="3381829"/>
          </a:xfrm>
          <a:prstGeom prst="rect">
            <a:avLst/>
          </a:prstGeom>
        </p:spPr>
        <p:txBody>
          <a:bodyPr>
            <a:normAutofit fontScale="90000"/>
          </a:bodyPr>
          <a:lstStyle>
            <a:lvl1pPr algn="ctr" defTabSz="767715">
              <a:defRPr sz="13950"/>
            </a:lvl1pPr>
          </a:lstStyle>
          <a:p>
            <a:r>
              <a:rPr lang="it-IT"/>
              <a:t>Formazione (riflessività, dimensione emotivo-affettiva e biografica)</a:t>
            </a:r>
            <a:br>
              <a:rPr lang="it-IT"/>
            </a:br>
            <a:endParaRPr/>
          </a:p>
        </p:txBody>
      </p:sp>
      <p:sp>
        <p:nvSpPr>
          <p:cNvPr id="253" name="“La libertà sostanziale promossa da Sen si costruisce entro i dinamismi applicativi di un codice etico, anziché economicamente neutrale rispetto alle istanze etiche. La facoltà di agire intesa come libertà di agire dell’“uomo economico seniano” è, infatt"/>
          <p:cNvSpPr txBox="1">
            <a:spLocks noGrp="1"/>
          </p:cNvSpPr>
          <p:nvPr>
            <p:ph type="subTitle" idx="1"/>
          </p:nvPr>
        </p:nvSpPr>
        <p:spPr>
          <a:xfrm>
            <a:off x="424543" y="0"/>
            <a:ext cx="23676428" cy="8394902"/>
          </a:xfrm>
          <a:prstGeom prst="rect">
            <a:avLst/>
          </a:prstGeom>
        </p:spPr>
        <p:txBody>
          <a:bodyPr>
            <a:noAutofit/>
          </a:bodyPr>
          <a:lstStyle/>
          <a:p>
            <a:pPr indent="120827" algn="just" defTabSz="301218">
              <a:lnSpc>
                <a:spcPct val="100000"/>
              </a:lnSpc>
              <a:spcBef>
                <a:spcPts val="0"/>
              </a:spcBef>
              <a:tabLst>
                <a:tab pos="63500" algn="l"/>
                <a:tab pos="114300" algn="l"/>
              </a:tabLst>
              <a:defRPr sz="4556" cap="none">
                <a:solidFill>
                  <a:srgbClr val="FFFFFF"/>
                </a:solidFill>
                <a:latin typeface="Times Roman"/>
                <a:ea typeface="Times Roman"/>
                <a:cs typeface="Times Roman"/>
                <a:sym typeface="Times Roman"/>
              </a:defRPr>
            </a:pPr>
            <a:r>
              <a:rPr lang="it-IT" sz="4800" cap="none">
                <a:sym typeface="Times Roman"/>
              </a:rPr>
              <a:t>Anche nel lavoro con le macchine intelligenti possono verificarsi «difese, collusioni e ostilità nelle relazioni di lavoro», provocando «grandi fatiche soggettive» e «turbamenti, impedimenti, smarrimenti» (Quaglino, 2004, 399). Nondimeno, possono verificarsi momenti alternati di «presenza» e «assenza psicologica» (</a:t>
            </a:r>
            <a:r>
              <a:rPr lang="it-IT" sz="4800" cap="none" err="1">
                <a:sym typeface="Times Roman"/>
              </a:rPr>
              <a:t>Avallone</a:t>
            </a:r>
            <a:r>
              <a:rPr lang="it-IT" sz="4800" cap="none">
                <a:sym typeface="Times Roman"/>
              </a:rPr>
              <a:t>, 2011, 204 and 206), o automatismi esecutivi e routine che riportino in auge la dimensione del «</a:t>
            </a:r>
            <a:r>
              <a:rPr lang="it-IT" sz="4800" cap="none" err="1">
                <a:sym typeface="Times Roman"/>
              </a:rPr>
              <a:t>ponos</a:t>
            </a:r>
            <a:r>
              <a:rPr lang="it-IT" sz="4800" cap="none">
                <a:sym typeface="Times Roman"/>
              </a:rPr>
              <a:t>/</a:t>
            </a:r>
            <a:r>
              <a:rPr lang="it-IT" sz="4800" cap="none" err="1">
                <a:sym typeface="Times Roman"/>
              </a:rPr>
              <a:t>labor</a:t>
            </a:r>
            <a:r>
              <a:rPr lang="it-IT" sz="4800" cap="none">
                <a:sym typeface="Times Roman"/>
              </a:rPr>
              <a:t>» in luogo dell’«ergon/opus» (</a:t>
            </a:r>
            <a:r>
              <a:rPr lang="it-IT" sz="4800" cap="none" err="1">
                <a:sym typeface="Times Roman"/>
              </a:rPr>
              <a:t>Bertagna</a:t>
            </a:r>
            <a:r>
              <a:rPr lang="it-IT" sz="4800" cap="none">
                <a:sym typeface="Times Roman"/>
              </a:rPr>
              <a:t>, 2017, 50 and 55). Allora, </a:t>
            </a:r>
            <a:r>
              <a:rPr lang="it-IT" sz="4800" cap="none">
                <a:solidFill>
                  <a:srgbClr val="00B0F0"/>
                </a:solidFill>
                <a:sym typeface="Times Roman"/>
              </a:rPr>
              <a:t>la formazione appena delineata è pensata per favorire il benessere relazionale e un positivo clima organizzativo </a:t>
            </a:r>
            <a:r>
              <a:rPr lang="it-IT" sz="4800" cap="none">
                <a:sym typeface="Times Roman"/>
              </a:rPr>
              <a:t>(Zini, 2012), </a:t>
            </a:r>
            <a:r>
              <a:rPr lang="it-IT" sz="4800" cap="none">
                <a:solidFill>
                  <a:srgbClr val="00B0F0"/>
                </a:solidFill>
                <a:sym typeface="Times Roman"/>
              </a:rPr>
              <a:t>ma anche per sostenere la presenza vigile dell’io a se stesso</a:t>
            </a:r>
            <a:r>
              <a:rPr lang="it-IT" sz="4800" cap="none">
                <a:sym typeface="Times Roman"/>
              </a:rPr>
              <a:t>, evitando che, nella parentesi più o meno prolungata del </a:t>
            </a:r>
            <a:r>
              <a:rPr lang="it-IT" sz="4800" cap="none" err="1">
                <a:sym typeface="Times Roman"/>
              </a:rPr>
              <a:t>ponos</a:t>
            </a:r>
            <a:r>
              <a:rPr lang="it-IT" sz="4800" cap="none">
                <a:sym typeface="Times Roman"/>
              </a:rPr>
              <a:t>/</a:t>
            </a:r>
            <a:r>
              <a:rPr lang="it-IT" sz="4800" cap="none" err="1">
                <a:sym typeface="Times Roman"/>
              </a:rPr>
              <a:t>labor</a:t>
            </a:r>
            <a:r>
              <a:rPr lang="it-IT" sz="4800" cap="none">
                <a:sym typeface="Times Roman"/>
              </a:rPr>
              <a:t> o dell’assenza, non perda la fiducia nei propri poteri autonomi, il senso di auto-stima e auto-efficacia e la consapevolezza del rapporto mezzi-fini dell’azione in relazione (d’Aniello, 2021). </a:t>
            </a:r>
            <a:endParaRPr sz="4800"/>
          </a:p>
        </p:txBody>
      </p:sp>
    </p:spTree>
    <p:extLst>
      <p:ext uri="{BB962C8B-B14F-4D97-AF65-F5344CB8AC3E}">
        <p14:creationId xmlns:p14="http://schemas.microsoft.com/office/powerpoint/2010/main" val="7982486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Libertà sostanziale e facoltà di agire"/>
          <p:cNvSpPr txBox="1">
            <a:spLocks noGrp="1"/>
          </p:cNvSpPr>
          <p:nvPr>
            <p:ph type="ctrTitle"/>
          </p:nvPr>
        </p:nvSpPr>
        <p:spPr>
          <a:xfrm>
            <a:off x="762000" y="9470571"/>
            <a:ext cx="22860000" cy="3381829"/>
          </a:xfrm>
          <a:prstGeom prst="rect">
            <a:avLst/>
          </a:prstGeom>
        </p:spPr>
        <p:txBody>
          <a:bodyPr>
            <a:normAutofit fontScale="90000"/>
          </a:bodyPr>
          <a:lstStyle>
            <a:lvl1pPr algn="ctr" defTabSz="767715">
              <a:defRPr sz="13950"/>
            </a:lvl1pPr>
          </a:lstStyle>
          <a:p>
            <a:r>
              <a:rPr lang="it-IT"/>
              <a:t>Comunità educante, territorio e </a:t>
            </a:r>
            <a:r>
              <a:rPr lang="it-IT" err="1"/>
              <a:t>boundary</a:t>
            </a:r>
            <a:r>
              <a:rPr lang="it-IT"/>
              <a:t> </a:t>
            </a:r>
            <a:r>
              <a:rPr lang="it-IT" err="1"/>
              <a:t>crossing</a:t>
            </a:r>
            <a:br>
              <a:rPr lang="it-IT"/>
            </a:br>
            <a:endParaRPr lang="it-IT"/>
          </a:p>
        </p:txBody>
      </p:sp>
      <p:sp>
        <p:nvSpPr>
          <p:cNvPr id="253" name="“La libertà sostanziale promossa da Sen si costruisce entro i dinamismi applicativi di un codice etico, anziché economicamente neutrale rispetto alle istanze etiche. La facoltà di agire intesa come libertà di agire dell’“uomo economico seniano” è, infatt"/>
          <p:cNvSpPr txBox="1">
            <a:spLocks noGrp="1"/>
          </p:cNvSpPr>
          <p:nvPr>
            <p:ph type="subTitle" idx="1"/>
          </p:nvPr>
        </p:nvSpPr>
        <p:spPr>
          <a:xfrm>
            <a:off x="424543" y="-1"/>
            <a:ext cx="23676428" cy="8360229"/>
          </a:xfrm>
          <a:prstGeom prst="rect">
            <a:avLst/>
          </a:prstGeom>
        </p:spPr>
        <p:txBody>
          <a:bodyPr>
            <a:noAutofit/>
          </a:bodyPr>
          <a:lstStyle/>
          <a:p>
            <a:pPr indent="120827" algn="just" defTabSz="301218">
              <a:lnSpc>
                <a:spcPct val="100000"/>
              </a:lnSpc>
              <a:spcBef>
                <a:spcPts val="0"/>
              </a:spcBef>
              <a:tabLst>
                <a:tab pos="63500" algn="l"/>
                <a:tab pos="114300" algn="l"/>
              </a:tabLst>
              <a:defRPr sz="4556" cap="none">
                <a:solidFill>
                  <a:srgbClr val="FFFFFF"/>
                </a:solidFill>
                <a:latin typeface="Times Roman"/>
                <a:ea typeface="Times Roman"/>
                <a:cs typeface="Times Roman"/>
                <a:sym typeface="Times Roman"/>
              </a:defRPr>
            </a:pPr>
            <a:r>
              <a:rPr lang="it-IT" sz="4800" cap="none">
                <a:sym typeface="Times Roman"/>
              </a:rPr>
              <a:t>La formazione di una relazionalità agente e desiderante non può essere relegata nel contesto lavorativo. Occorre recuperare </a:t>
            </a:r>
            <a:r>
              <a:rPr lang="it-IT" sz="4800" cap="none">
                <a:solidFill>
                  <a:srgbClr val="00B0F0"/>
                </a:solidFill>
                <a:sym typeface="Times Roman"/>
              </a:rPr>
              <a:t>l’utopia possibile di una comunità educante</a:t>
            </a:r>
            <a:r>
              <a:rPr lang="it-IT" sz="4800" cap="none">
                <a:sym typeface="Times Roman"/>
              </a:rPr>
              <a:t>: integrando nella formazione personale/professionale degli adulti opportunità di carattere non formale e informale; tornando a riscoprire con cura e stimolo pedagogici la funzione relazionale delle città e la cultura dell’incontro-confronto (d’Aniello, 2021b); facendo del </a:t>
            </a:r>
            <a:r>
              <a:rPr lang="it-IT" sz="4800" cap="none">
                <a:solidFill>
                  <a:srgbClr val="00B0F0"/>
                </a:solidFill>
                <a:sym typeface="Times Roman"/>
              </a:rPr>
              <a:t>territorio un ambiente corresponsabile di apprendimento relazionale</a:t>
            </a:r>
            <a:r>
              <a:rPr lang="it-IT" sz="4800" cap="none">
                <a:sym typeface="Times Roman"/>
              </a:rPr>
              <a:t>, favorito da buone pratiche di «</a:t>
            </a:r>
            <a:r>
              <a:rPr lang="it-IT" sz="4800" cap="none" err="1">
                <a:solidFill>
                  <a:srgbClr val="00B0F0"/>
                </a:solidFill>
                <a:sym typeface="Times Roman"/>
              </a:rPr>
              <a:t>boundary</a:t>
            </a:r>
            <a:r>
              <a:rPr lang="it-IT" sz="4800" cap="none">
                <a:solidFill>
                  <a:srgbClr val="00B0F0"/>
                </a:solidFill>
                <a:sym typeface="Times Roman"/>
              </a:rPr>
              <a:t> </a:t>
            </a:r>
            <a:r>
              <a:rPr lang="it-IT" sz="4800" cap="none" err="1">
                <a:solidFill>
                  <a:srgbClr val="00B0F0"/>
                </a:solidFill>
                <a:sym typeface="Times Roman"/>
              </a:rPr>
              <a:t>crossing</a:t>
            </a:r>
            <a:r>
              <a:rPr lang="it-IT" sz="4800" cap="none">
                <a:sym typeface="Times Roman"/>
              </a:rPr>
              <a:t>» (</a:t>
            </a:r>
            <a:r>
              <a:rPr lang="it-IT" sz="4800" cap="none" err="1">
                <a:sym typeface="Times Roman"/>
              </a:rPr>
              <a:t>Engeström</a:t>
            </a:r>
            <a:r>
              <a:rPr lang="it-IT" sz="4800" cap="none">
                <a:sym typeface="Times Roman"/>
              </a:rPr>
              <a:t>, </a:t>
            </a:r>
            <a:r>
              <a:rPr lang="it-IT" sz="4800" cap="none" err="1">
                <a:sym typeface="Times Roman"/>
              </a:rPr>
              <a:t>Engeström</a:t>
            </a:r>
            <a:r>
              <a:rPr lang="it-IT" sz="4800" cap="none">
                <a:sym typeface="Times Roman"/>
              </a:rPr>
              <a:t> and </a:t>
            </a:r>
            <a:r>
              <a:rPr lang="it-IT" sz="4800" cap="none" err="1">
                <a:sym typeface="Times Roman"/>
              </a:rPr>
              <a:t>Kärkkäinen</a:t>
            </a:r>
            <a:r>
              <a:rPr lang="it-IT" sz="4800" cap="none">
                <a:sym typeface="Times Roman"/>
              </a:rPr>
              <a:t>, 1995). </a:t>
            </a:r>
          </a:p>
          <a:p>
            <a:pPr indent="120827" algn="just" defTabSz="301218">
              <a:lnSpc>
                <a:spcPct val="100000"/>
              </a:lnSpc>
              <a:spcBef>
                <a:spcPts val="0"/>
              </a:spcBef>
              <a:tabLst>
                <a:tab pos="63500" algn="l"/>
                <a:tab pos="114300" algn="l"/>
              </a:tabLst>
              <a:defRPr sz="4556" cap="none">
                <a:solidFill>
                  <a:srgbClr val="FFFFFF"/>
                </a:solidFill>
                <a:latin typeface="Times Roman"/>
                <a:ea typeface="Times Roman"/>
                <a:cs typeface="Times Roman"/>
                <a:sym typeface="Times Roman"/>
              </a:defRPr>
            </a:pPr>
            <a:r>
              <a:rPr lang="it-IT" sz="4800" cap="none">
                <a:sym typeface="Times Roman"/>
              </a:rPr>
              <a:t>In fondo, come afferma </a:t>
            </a:r>
            <a:r>
              <a:rPr lang="it-IT" sz="4800" cap="none" err="1">
                <a:sym typeface="Times Roman"/>
              </a:rPr>
              <a:t>Loiodice</a:t>
            </a:r>
            <a:r>
              <a:rPr lang="it-IT" sz="4800" cap="none">
                <a:sym typeface="Times Roman"/>
              </a:rPr>
              <a:t> (2017), «l’innovazione che oggi caratterizza il lavoro e il suo sviluppo si regge proprio sulla dimensione sociale, sulla capacità di costruire reti dentro e fuori dell’organizzazione, sulla possibilità di dare realmente spazio e riconoscimento alla dimensione intersoggettiva» (d’Aniello, 2021).  </a:t>
            </a:r>
            <a:endParaRPr sz="4800"/>
          </a:p>
        </p:txBody>
      </p:sp>
    </p:spTree>
    <p:extLst>
      <p:ext uri="{BB962C8B-B14F-4D97-AF65-F5344CB8AC3E}">
        <p14:creationId xmlns:p14="http://schemas.microsoft.com/office/powerpoint/2010/main" val="971392688"/>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Formazione dell’Homo col-laborans"/>
          <p:cNvSpPr txBox="1">
            <a:spLocks noGrp="1"/>
          </p:cNvSpPr>
          <p:nvPr>
            <p:ph type="ctrTitle"/>
          </p:nvPr>
        </p:nvSpPr>
        <p:spPr>
          <a:xfrm>
            <a:off x="762000" y="10847646"/>
            <a:ext cx="22860000" cy="2004754"/>
          </a:xfrm>
          <a:prstGeom prst="rect">
            <a:avLst/>
          </a:prstGeom>
        </p:spPr>
        <p:txBody>
          <a:bodyPr>
            <a:normAutofit fontScale="90000"/>
          </a:bodyPr>
          <a:lstStyle>
            <a:lvl1pPr algn="ctr" defTabSz="775969">
              <a:defRPr sz="14100"/>
            </a:lvl1pPr>
          </a:lstStyle>
          <a:p>
            <a:r>
              <a:rPr lang="it-IT"/>
              <a:t>Formazione dell’homo col-</a:t>
            </a:r>
            <a:r>
              <a:rPr lang="it-IT" err="1"/>
              <a:t>laborans</a:t>
            </a:r>
            <a:r>
              <a:rPr lang="it-IT"/>
              <a:t> </a:t>
            </a:r>
            <a:br>
              <a:rPr lang="it-IT"/>
            </a:br>
            <a:r>
              <a:rPr lang="it-IT"/>
              <a:t>e alternanza formativa</a:t>
            </a:r>
            <a:br>
              <a:rPr lang="it-IT"/>
            </a:br>
            <a:endParaRPr/>
          </a:p>
        </p:txBody>
      </p:sp>
      <p:sp>
        <p:nvSpPr>
          <p:cNvPr id="274" name="Il lavoro manuale cooperativo per educare alla sana competizione e alla collaborazione"/>
          <p:cNvSpPr txBox="1">
            <a:spLocks noGrp="1"/>
          </p:cNvSpPr>
          <p:nvPr>
            <p:ph type="subTitle" idx="1"/>
          </p:nvPr>
        </p:nvSpPr>
        <p:spPr>
          <a:xfrm>
            <a:off x="762000" y="564516"/>
            <a:ext cx="22860000" cy="7697741"/>
          </a:xfrm>
          <a:prstGeom prst="rect">
            <a:avLst/>
          </a:prstGeom>
        </p:spPr>
        <p:txBody>
          <a:bodyPr>
            <a:normAutofit fontScale="85000" lnSpcReduction="20000"/>
          </a:bodyPr>
          <a:lstStyle>
            <a:lvl1pPr indent="180339" algn="ctr" defTabSz="449580">
              <a:lnSpc>
                <a:spcPct val="100000"/>
              </a:lnSpc>
              <a:spcBef>
                <a:spcPts val="0"/>
              </a:spcBef>
              <a:tabLst>
                <a:tab pos="101600" algn="l"/>
                <a:tab pos="177800" algn="l"/>
              </a:tabLst>
              <a:defRPr sz="6800" cap="none">
                <a:solidFill>
                  <a:srgbClr val="FFFFFF"/>
                </a:solidFill>
                <a:latin typeface="Times Roman"/>
                <a:ea typeface="Times Roman"/>
                <a:cs typeface="Times Roman"/>
                <a:sym typeface="Times Roman"/>
              </a:defRPr>
            </a:lvl1pPr>
          </a:lstStyle>
          <a:p>
            <a:pPr algn="just"/>
            <a:r>
              <a:rPr>
                <a:solidFill>
                  <a:schemeClr val="accent1"/>
                </a:solidFill>
              </a:rPr>
              <a:t>Il </a:t>
            </a:r>
            <a:r>
              <a:rPr err="1">
                <a:solidFill>
                  <a:schemeClr val="accent1"/>
                </a:solidFill>
              </a:rPr>
              <a:t>lavoro</a:t>
            </a:r>
            <a:r>
              <a:rPr>
                <a:solidFill>
                  <a:schemeClr val="accent1"/>
                </a:solidFill>
              </a:rPr>
              <a:t> </a:t>
            </a:r>
            <a:r>
              <a:rPr err="1">
                <a:solidFill>
                  <a:schemeClr val="accent1"/>
                </a:solidFill>
              </a:rPr>
              <a:t>manuale</a:t>
            </a:r>
            <a:r>
              <a:rPr>
                <a:solidFill>
                  <a:schemeClr val="accent1"/>
                </a:solidFill>
              </a:rPr>
              <a:t> </a:t>
            </a:r>
            <a:r>
              <a:rPr err="1">
                <a:solidFill>
                  <a:schemeClr val="accent1"/>
                </a:solidFill>
              </a:rPr>
              <a:t>cooperativo</a:t>
            </a:r>
            <a:r>
              <a:rPr>
                <a:solidFill>
                  <a:schemeClr val="accent1"/>
                </a:solidFill>
              </a:rPr>
              <a:t> </a:t>
            </a:r>
            <a:r>
              <a:t>per </a:t>
            </a:r>
            <a:r>
              <a:rPr err="1"/>
              <a:t>educare</a:t>
            </a:r>
            <a:r>
              <a:t> </a:t>
            </a:r>
            <a:r>
              <a:rPr err="1"/>
              <a:t>alla</a:t>
            </a:r>
            <a:r>
              <a:t> </a:t>
            </a:r>
            <a:r>
              <a:rPr err="1"/>
              <a:t>sana</a:t>
            </a:r>
            <a:r>
              <a:t> </a:t>
            </a:r>
            <a:r>
              <a:rPr err="1"/>
              <a:t>competizione</a:t>
            </a:r>
            <a:r>
              <a:t> e </a:t>
            </a:r>
            <a:r>
              <a:rPr err="1"/>
              <a:t>alla</a:t>
            </a:r>
            <a:r>
              <a:t> </a:t>
            </a:r>
            <a:r>
              <a:rPr err="1"/>
              <a:t>collaborazione</a:t>
            </a:r>
            <a:r>
              <a:rPr lang="it-IT"/>
              <a:t>.</a:t>
            </a:r>
          </a:p>
          <a:p>
            <a:pPr algn="just"/>
            <a:endParaRPr lang="it-IT"/>
          </a:p>
          <a:p>
            <a:pPr algn="just"/>
            <a:r>
              <a:rPr lang="it-IT">
                <a:solidFill>
                  <a:schemeClr val="accent1"/>
                </a:solidFill>
              </a:rPr>
              <a:t>L’alternanza formativa </a:t>
            </a:r>
            <a:r>
              <a:rPr lang="it-IT"/>
              <a:t>pone in luce la natura idiografica e trasformativa della pedagogia come scienza autonoma rispetto alle altre scienze dell’educazione ed evidenzia come non sia sufficiente riflettere sull’esperienza dei singoli in formazione, nella relazione, ma che occorra anche trasformare quello che è in vista di quello che può diventare, sempre riferendosi idiograficamente ai soggetti coinvolti, nella loro irriducibilità (</a:t>
            </a:r>
            <a:r>
              <a:rPr lang="it-IT" err="1"/>
              <a:t>Potestio</a:t>
            </a:r>
            <a:r>
              <a:rPr lang="it-IT"/>
              <a:t>, 2020) &gt; cultura pedagogica del lavoro </a:t>
            </a:r>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fabrizio.daniello@unimc.it"/>
          <p:cNvSpPr txBox="1">
            <a:spLocks noGrp="1"/>
          </p:cNvSpPr>
          <p:nvPr>
            <p:ph type="ctrTitle"/>
          </p:nvPr>
        </p:nvSpPr>
        <p:spPr>
          <a:xfrm>
            <a:off x="762000" y="10847646"/>
            <a:ext cx="22860000" cy="2004754"/>
          </a:xfrm>
          <a:prstGeom prst="rect">
            <a:avLst/>
          </a:prstGeom>
        </p:spPr>
        <p:txBody>
          <a:bodyPr/>
          <a:lstStyle>
            <a:lvl1pPr algn="ctr" defTabSz="817244">
              <a:defRPr sz="14850" u="sng">
                <a:hlinkClick r:id="rId2"/>
              </a:defRPr>
            </a:lvl1pPr>
          </a:lstStyle>
          <a:p>
            <a:pPr>
              <a:defRPr u="none"/>
            </a:pPr>
            <a:r>
              <a:rPr u="sng">
                <a:solidFill>
                  <a:srgbClr val="92D050"/>
                </a:solidFill>
                <a:hlinkClick r:id="rId2">
                  <a:extLst>
                    <a:ext uri="{A12FA001-AC4F-418D-AE19-62706E023703}">
                      <ahyp:hlinkClr xmlns:ahyp="http://schemas.microsoft.com/office/drawing/2018/hyperlinkcolor" val="tx"/>
                    </a:ext>
                  </a:extLst>
                </a:hlinkClick>
              </a:rPr>
              <a:t>fabrizio.daniello@unimc.it</a:t>
            </a:r>
          </a:p>
        </p:txBody>
      </p:sp>
      <p:sp>
        <p:nvSpPr>
          <p:cNvPr id="280" name="Grazie per la vostra pazienza e attenzione…"/>
          <p:cNvSpPr txBox="1">
            <a:spLocks noGrp="1"/>
          </p:cNvSpPr>
          <p:nvPr>
            <p:ph type="subTitle" idx="1"/>
          </p:nvPr>
        </p:nvSpPr>
        <p:spPr>
          <a:xfrm>
            <a:off x="762000" y="564516"/>
            <a:ext cx="22860000" cy="5859471"/>
          </a:xfrm>
          <a:prstGeom prst="rect">
            <a:avLst/>
          </a:prstGeom>
        </p:spPr>
        <p:txBody>
          <a:bodyPr/>
          <a:lstStyle>
            <a:lvl1pPr algn="just" defTabSz="449580">
              <a:lnSpc>
                <a:spcPct val="100000"/>
              </a:lnSpc>
              <a:spcBef>
                <a:spcPts val="0"/>
              </a:spcBef>
              <a:defRPr sz="9000" cap="none">
                <a:solidFill>
                  <a:srgbClr val="FFFFFF"/>
                </a:solidFill>
                <a:latin typeface="Helvetica"/>
                <a:ea typeface="Helvetica"/>
                <a:cs typeface="Helvetica"/>
                <a:sym typeface="Helvetica"/>
              </a:defRPr>
            </a:lvl1pPr>
          </a:lstStyle>
          <a:p>
            <a:r>
              <a:t>Grazie per la vostra pazienza e attenzione…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Esaltazione della soggettività libera o nuova forma di assoggettamento?"/>
          <p:cNvSpPr txBox="1">
            <a:spLocks noGrp="1"/>
          </p:cNvSpPr>
          <p:nvPr>
            <p:ph type="ctrTitle"/>
          </p:nvPr>
        </p:nvSpPr>
        <p:spPr>
          <a:prstGeom prst="rect">
            <a:avLst/>
          </a:prstGeom>
        </p:spPr>
        <p:txBody>
          <a:bodyPr/>
          <a:lstStyle>
            <a:lvl1pPr algn="ctr" defTabSz="371475">
              <a:defRPr sz="13634"/>
            </a:lvl1pPr>
          </a:lstStyle>
          <a:p>
            <a:r>
              <a:rPr dirty="0" err="1"/>
              <a:t>soggettività</a:t>
            </a:r>
            <a:r>
              <a:rPr dirty="0"/>
              <a:t> </a:t>
            </a:r>
            <a:r>
              <a:rPr dirty="0" err="1"/>
              <a:t>libera</a:t>
            </a:r>
            <a:r>
              <a:rPr dirty="0"/>
              <a:t> </a:t>
            </a:r>
            <a:br>
              <a:rPr lang="it-IT" dirty="0"/>
            </a:br>
            <a:r>
              <a:rPr dirty="0"/>
              <a:t>o </a:t>
            </a:r>
            <a:r>
              <a:rPr dirty="0" err="1"/>
              <a:t>nuov</a:t>
            </a:r>
            <a:r>
              <a:rPr lang="it-IT" dirty="0"/>
              <a:t>o</a:t>
            </a:r>
            <a:r>
              <a:rPr dirty="0"/>
              <a:t> </a:t>
            </a:r>
            <a:r>
              <a:rPr dirty="0" err="1"/>
              <a:t>assoggettamento</a:t>
            </a:r>
            <a:r>
              <a:rPr dirty="0"/>
              <a:t>?</a:t>
            </a:r>
          </a:p>
        </p:txBody>
      </p:sp>
      <p:sp>
        <p:nvSpPr>
          <p:cNvPr id="186" name="A proposito di experience economy, mindset imprenditoriale e subjectivity al lavoro,…"/>
          <p:cNvSpPr txBox="1">
            <a:spLocks noGrp="1"/>
          </p:cNvSpPr>
          <p:nvPr>
            <p:ph type="subTitle" idx="1"/>
          </p:nvPr>
        </p:nvSpPr>
        <p:spPr>
          <a:xfrm>
            <a:off x="762000" y="429620"/>
            <a:ext cx="22860000" cy="7922385"/>
          </a:xfrm>
          <a:prstGeom prst="rect">
            <a:avLst/>
          </a:prstGeom>
        </p:spPr>
        <p:txBody>
          <a:bodyPr>
            <a:normAutofit/>
          </a:bodyPr>
          <a:lstStyle/>
          <a:p>
            <a:pPr algn="ctr" defTabSz="448055">
              <a:lnSpc>
                <a:spcPct val="100000"/>
              </a:lnSpc>
              <a:spcBef>
                <a:spcPts val="0"/>
              </a:spcBef>
              <a:defRPr sz="4214" cap="none">
                <a:solidFill>
                  <a:srgbClr val="FFFFFF"/>
                </a:solidFill>
                <a:latin typeface="Helvetica"/>
                <a:ea typeface="Helvetica"/>
                <a:cs typeface="Helvetica"/>
                <a:sym typeface="Helvetica"/>
              </a:defRPr>
            </a:pPr>
            <a:r>
              <a:rPr dirty="0"/>
              <a:t>A </a:t>
            </a:r>
            <a:r>
              <a:rPr dirty="0" err="1"/>
              <a:t>proposito</a:t>
            </a:r>
            <a:r>
              <a:rPr dirty="0"/>
              <a:t> di experience economy, mindset </a:t>
            </a:r>
            <a:r>
              <a:rPr dirty="0" err="1"/>
              <a:t>imprenditoriale</a:t>
            </a:r>
            <a:r>
              <a:rPr dirty="0"/>
              <a:t> e subjectivity al </a:t>
            </a:r>
            <a:r>
              <a:rPr dirty="0" err="1"/>
              <a:t>lavoro</a:t>
            </a:r>
            <a:r>
              <a:rPr dirty="0"/>
              <a:t>, </a:t>
            </a:r>
          </a:p>
          <a:p>
            <a:pPr algn="ctr" defTabSz="448055">
              <a:lnSpc>
                <a:spcPct val="100000"/>
              </a:lnSpc>
              <a:spcBef>
                <a:spcPts val="0"/>
              </a:spcBef>
              <a:defRPr sz="4214" cap="none">
                <a:solidFill>
                  <a:srgbClr val="FFFFFF"/>
                </a:solidFill>
                <a:latin typeface="Helvetica"/>
                <a:ea typeface="Helvetica"/>
                <a:cs typeface="Helvetica"/>
                <a:sym typeface="Helvetica"/>
              </a:defRPr>
            </a:pPr>
            <a:r>
              <a:rPr dirty="0"/>
              <a:t>Bauman (2009, pp. 160-165) </a:t>
            </a:r>
            <a:r>
              <a:rPr dirty="0" err="1"/>
              <a:t>sostiene</a:t>
            </a:r>
            <a:r>
              <a:rPr dirty="0"/>
              <a:t> </a:t>
            </a:r>
            <a:r>
              <a:rPr dirty="0" err="1"/>
              <a:t>che</a:t>
            </a:r>
            <a:r>
              <a:rPr dirty="0"/>
              <a:t>:</a:t>
            </a:r>
          </a:p>
          <a:p>
            <a:pPr algn="ctr" defTabSz="448055">
              <a:lnSpc>
                <a:spcPct val="100000"/>
              </a:lnSpc>
              <a:spcBef>
                <a:spcPts val="0"/>
              </a:spcBef>
              <a:defRPr sz="4214" cap="none">
                <a:solidFill>
                  <a:srgbClr val="FFFFFF"/>
                </a:solidFill>
                <a:latin typeface="Helvetica"/>
                <a:ea typeface="Helvetica"/>
                <a:cs typeface="Helvetica"/>
                <a:sym typeface="Helvetica"/>
              </a:defRPr>
            </a:pPr>
            <a:endParaRPr dirty="0"/>
          </a:p>
          <a:p>
            <a:pPr algn="ctr" defTabSz="448055">
              <a:lnSpc>
                <a:spcPct val="100000"/>
              </a:lnSpc>
              <a:spcBef>
                <a:spcPts val="0"/>
              </a:spcBef>
              <a:defRPr sz="4214" cap="none">
                <a:solidFill>
                  <a:srgbClr val="FFFFFF"/>
                </a:solidFill>
                <a:latin typeface="Helvetica"/>
                <a:ea typeface="Helvetica"/>
                <a:cs typeface="Helvetica"/>
                <a:sym typeface="Helvetica"/>
              </a:defRPr>
            </a:pPr>
            <a:r>
              <a:rPr dirty="0"/>
              <a:t>Se, da </a:t>
            </a:r>
            <a:r>
              <a:rPr dirty="0" err="1"/>
              <a:t>una</a:t>
            </a:r>
            <a:r>
              <a:rPr dirty="0"/>
              <a:t> </a:t>
            </a:r>
            <a:r>
              <a:rPr dirty="0" err="1"/>
              <a:t>parte</a:t>
            </a:r>
            <a:r>
              <a:rPr dirty="0"/>
              <a:t>, </a:t>
            </a:r>
            <a:r>
              <a:rPr dirty="0" err="1"/>
              <a:t>il</a:t>
            </a:r>
            <a:r>
              <a:rPr dirty="0"/>
              <a:t> </a:t>
            </a:r>
            <a:r>
              <a:rPr dirty="0" err="1"/>
              <a:t>riassetto</a:t>
            </a:r>
            <a:r>
              <a:rPr dirty="0"/>
              <a:t> </a:t>
            </a:r>
            <a:r>
              <a:rPr dirty="0" err="1"/>
              <a:t>paradigmatico</a:t>
            </a:r>
            <a:r>
              <a:rPr dirty="0"/>
              <a:t> </a:t>
            </a:r>
            <a:r>
              <a:rPr dirty="0" err="1"/>
              <a:t>delle</a:t>
            </a:r>
            <a:r>
              <a:rPr dirty="0"/>
              <a:t> </a:t>
            </a:r>
            <a:r>
              <a:rPr dirty="0" err="1"/>
              <a:t>organizzazioni</a:t>
            </a:r>
            <a:r>
              <a:rPr dirty="0"/>
              <a:t> in </a:t>
            </a:r>
            <a:r>
              <a:rPr dirty="0" err="1"/>
              <a:t>senso</a:t>
            </a:r>
            <a:r>
              <a:rPr dirty="0"/>
              <a:t> “</a:t>
            </a:r>
            <a:r>
              <a:rPr dirty="0" err="1"/>
              <a:t>imprenditoriale-soggettuale</a:t>
            </a:r>
            <a:r>
              <a:rPr dirty="0"/>
              <a:t>” – con </a:t>
            </a:r>
            <a:r>
              <a:rPr dirty="0" err="1"/>
              <a:t>rimando</a:t>
            </a:r>
            <a:r>
              <a:rPr dirty="0"/>
              <a:t> </a:t>
            </a:r>
            <a:r>
              <a:rPr dirty="0" err="1"/>
              <a:t>generale</a:t>
            </a:r>
            <a:r>
              <a:rPr dirty="0"/>
              <a:t> </a:t>
            </a:r>
            <a:r>
              <a:rPr dirty="0" err="1"/>
              <a:t>all’emergere</a:t>
            </a:r>
            <a:r>
              <a:rPr dirty="0"/>
              <a:t> del </a:t>
            </a:r>
            <a:r>
              <a:rPr dirty="0" err="1"/>
              <a:t>valore</a:t>
            </a:r>
            <a:r>
              <a:rPr dirty="0"/>
              <a:t> </a:t>
            </a:r>
            <a:r>
              <a:rPr dirty="0" err="1"/>
              <a:t>immateriale</a:t>
            </a:r>
            <a:r>
              <a:rPr dirty="0"/>
              <a:t> del </a:t>
            </a:r>
            <a:r>
              <a:rPr dirty="0" err="1"/>
              <a:t>capitale</a:t>
            </a:r>
            <a:r>
              <a:rPr dirty="0"/>
              <a:t> </a:t>
            </a:r>
            <a:r>
              <a:rPr dirty="0" err="1"/>
              <a:t>umano</a:t>
            </a:r>
            <a:r>
              <a:rPr dirty="0"/>
              <a:t> </a:t>
            </a:r>
            <a:r>
              <a:rPr dirty="0" err="1"/>
              <a:t>nella</a:t>
            </a:r>
            <a:r>
              <a:rPr dirty="0"/>
              <a:t> </a:t>
            </a:r>
            <a:r>
              <a:rPr dirty="0" err="1"/>
              <a:t>stagione</a:t>
            </a:r>
            <a:r>
              <a:rPr dirty="0"/>
              <a:t> dell’“</a:t>
            </a:r>
            <a:r>
              <a:rPr dirty="0" err="1"/>
              <a:t>irrazionalità</a:t>
            </a:r>
            <a:r>
              <a:rPr dirty="0"/>
              <a:t>” post-</a:t>
            </a:r>
            <a:r>
              <a:rPr dirty="0" err="1"/>
              <a:t>fordista</a:t>
            </a:r>
            <a:r>
              <a:rPr dirty="0"/>
              <a:t> – </a:t>
            </a:r>
            <a:r>
              <a:rPr dirty="0" err="1"/>
              <a:t>può</a:t>
            </a:r>
            <a:r>
              <a:rPr dirty="0"/>
              <a:t> </a:t>
            </a:r>
            <a:r>
              <a:rPr dirty="0" err="1"/>
              <a:t>dar</a:t>
            </a:r>
            <a:r>
              <a:rPr dirty="0"/>
              <a:t> </a:t>
            </a:r>
            <a:r>
              <a:rPr dirty="0" err="1"/>
              <a:t>sbocco</a:t>
            </a:r>
            <a:r>
              <a:rPr dirty="0"/>
              <a:t> al </a:t>
            </a:r>
            <a:r>
              <a:rPr dirty="0" err="1"/>
              <a:t>manifestarsi</a:t>
            </a:r>
            <a:r>
              <a:rPr dirty="0"/>
              <a:t> </a:t>
            </a:r>
            <a:r>
              <a:rPr dirty="0" err="1"/>
              <a:t>della</a:t>
            </a:r>
            <a:r>
              <a:rPr dirty="0"/>
              <a:t> </a:t>
            </a:r>
            <a:r>
              <a:rPr dirty="0" err="1"/>
              <a:t>libertà</a:t>
            </a:r>
            <a:r>
              <a:rPr dirty="0"/>
              <a:t> del </a:t>
            </a:r>
            <a:r>
              <a:rPr dirty="0" err="1"/>
              <a:t>lavoratore</a:t>
            </a:r>
            <a:r>
              <a:rPr dirty="0"/>
              <a:t>, </a:t>
            </a:r>
          </a:p>
          <a:p>
            <a:pPr algn="ctr" defTabSz="448055">
              <a:lnSpc>
                <a:spcPct val="100000"/>
              </a:lnSpc>
              <a:spcBef>
                <a:spcPts val="0"/>
              </a:spcBef>
              <a:defRPr sz="4214" cap="none">
                <a:solidFill>
                  <a:srgbClr val="FFFFFF"/>
                </a:solidFill>
                <a:latin typeface="Helvetica"/>
                <a:ea typeface="Helvetica"/>
                <a:cs typeface="Helvetica"/>
                <a:sym typeface="Helvetica"/>
              </a:defRPr>
            </a:pPr>
            <a:r>
              <a:rPr dirty="0" err="1"/>
              <a:t>dall’altra</a:t>
            </a:r>
            <a:r>
              <a:rPr dirty="0"/>
              <a:t> </a:t>
            </a:r>
            <a:r>
              <a:rPr dirty="0" err="1"/>
              <a:t>parte</a:t>
            </a:r>
            <a:r>
              <a:rPr dirty="0"/>
              <a:t>, </a:t>
            </a:r>
            <a:r>
              <a:rPr dirty="0" err="1"/>
              <a:t>questo</a:t>
            </a:r>
            <a:r>
              <a:rPr dirty="0"/>
              <a:t> </a:t>
            </a:r>
            <a:r>
              <a:rPr dirty="0" err="1"/>
              <a:t>cambiamento</a:t>
            </a:r>
            <a:r>
              <a:rPr dirty="0"/>
              <a:t> </a:t>
            </a:r>
            <a:r>
              <a:rPr dirty="0" err="1"/>
              <a:t>può</a:t>
            </a:r>
            <a:r>
              <a:rPr dirty="0"/>
              <a:t> </a:t>
            </a:r>
            <a:r>
              <a:rPr dirty="0" err="1"/>
              <a:t>determinare</a:t>
            </a:r>
            <a:r>
              <a:rPr dirty="0"/>
              <a:t> </a:t>
            </a:r>
            <a:r>
              <a:rPr dirty="0" err="1"/>
              <a:t>l’effetto</a:t>
            </a:r>
            <a:r>
              <a:rPr dirty="0"/>
              <a:t> </a:t>
            </a:r>
            <a:r>
              <a:rPr dirty="0" err="1"/>
              <a:t>contrario</a:t>
            </a:r>
            <a:r>
              <a:rPr dirty="0"/>
              <a:t>, </a:t>
            </a:r>
          </a:p>
          <a:p>
            <a:pPr algn="ctr" defTabSz="448055">
              <a:lnSpc>
                <a:spcPct val="100000"/>
              </a:lnSpc>
              <a:spcBef>
                <a:spcPts val="0"/>
              </a:spcBef>
              <a:defRPr sz="4214" cap="none">
                <a:solidFill>
                  <a:srgbClr val="FFFFFF"/>
                </a:solidFill>
                <a:latin typeface="Helvetica"/>
                <a:ea typeface="Helvetica"/>
                <a:cs typeface="Helvetica"/>
                <a:sym typeface="Helvetica"/>
              </a:defRPr>
            </a:pPr>
            <a:r>
              <a:rPr dirty="0" err="1"/>
              <a:t>conducendo</a:t>
            </a:r>
            <a:r>
              <a:rPr dirty="0"/>
              <a:t> la </a:t>
            </a:r>
            <a:r>
              <a:rPr i="1" dirty="0"/>
              <a:t>subjectivity</a:t>
            </a:r>
            <a:r>
              <a:rPr dirty="0"/>
              <a:t> verso un </a:t>
            </a:r>
            <a:r>
              <a:rPr dirty="0" err="1"/>
              <a:t>nuovo</a:t>
            </a:r>
            <a:r>
              <a:rPr dirty="0"/>
              <a:t> </a:t>
            </a:r>
            <a:r>
              <a:rPr dirty="0" err="1"/>
              <a:t>assoggettamento</a:t>
            </a:r>
            <a:r>
              <a:rPr dirty="0"/>
              <a:t>. </a:t>
            </a:r>
          </a:p>
          <a:p>
            <a:pPr algn="ctr" defTabSz="448055">
              <a:lnSpc>
                <a:spcPct val="100000"/>
              </a:lnSpc>
              <a:spcBef>
                <a:spcPts val="0"/>
              </a:spcBef>
              <a:defRPr sz="4214" cap="none">
                <a:solidFill>
                  <a:srgbClr val="FFFFFF"/>
                </a:solidFill>
                <a:latin typeface="Helvetica"/>
                <a:ea typeface="Helvetica"/>
                <a:cs typeface="Helvetica"/>
                <a:sym typeface="Helvetica"/>
              </a:defRPr>
            </a:pPr>
            <a:endParaRPr dirty="0"/>
          </a:p>
          <a:p>
            <a:pPr algn="ctr" defTabSz="448055">
              <a:lnSpc>
                <a:spcPct val="100000"/>
              </a:lnSpc>
              <a:spcBef>
                <a:spcPts val="0"/>
              </a:spcBef>
              <a:defRPr sz="4214" cap="none">
                <a:solidFill>
                  <a:schemeClr val="accent3">
                    <a:hueOff val="1279411"/>
                    <a:satOff val="-9468"/>
                    <a:lumOff val="-15294"/>
                  </a:schemeClr>
                </a:solidFill>
                <a:latin typeface="Helvetica"/>
                <a:ea typeface="Helvetica"/>
                <a:cs typeface="Helvetica"/>
                <a:sym typeface="Helvetica"/>
              </a:defRPr>
            </a:pPr>
            <a:r>
              <a:rPr lang="it-IT" dirty="0" err="1"/>
              <a:t>Bauman</a:t>
            </a:r>
            <a:r>
              <a:rPr lang="it-IT" dirty="0"/>
              <a:t> parla giusto di u</a:t>
            </a:r>
            <a:r>
              <a:rPr dirty="0" err="1"/>
              <a:t>na</a:t>
            </a:r>
            <a:r>
              <a:rPr dirty="0"/>
              <a:t> «forma di </a:t>
            </a:r>
            <a:r>
              <a:rPr dirty="0" err="1"/>
              <a:t>dominio</a:t>
            </a:r>
            <a:r>
              <a:rPr dirty="0"/>
              <a:t>, </a:t>
            </a:r>
            <a:r>
              <a:rPr dirty="0" err="1"/>
              <a:t>ancora</a:t>
            </a:r>
            <a:r>
              <a:rPr dirty="0"/>
              <a:t> </a:t>
            </a:r>
            <a:r>
              <a:rPr dirty="0" err="1"/>
              <a:t>più</a:t>
            </a:r>
            <a:r>
              <a:rPr dirty="0"/>
              <a:t> </a:t>
            </a:r>
            <a:r>
              <a:rPr dirty="0" err="1"/>
              <a:t>avido</a:t>
            </a:r>
            <a:r>
              <a:rPr dirty="0"/>
              <a:t>, </a:t>
            </a:r>
            <a:r>
              <a:rPr dirty="0" err="1"/>
              <a:t>spietato</a:t>
            </a:r>
            <a:r>
              <a:rPr dirty="0"/>
              <a:t> e </a:t>
            </a:r>
            <a:r>
              <a:rPr dirty="0" err="1"/>
              <a:t>diffuso</a:t>
            </a:r>
            <a:r>
              <a:rPr dirty="0"/>
              <a:t>» </a:t>
            </a:r>
            <a:r>
              <a:rPr dirty="0" err="1"/>
              <a:t>rispetto</a:t>
            </a:r>
            <a:r>
              <a:rPr dirty="0"/>
              <a:t> al </a:t>
            </a:r>
            <a:r>
              <a:rPr dirty="0" err="1"/>
              <a:t>passato</a:t>
            </a:r>
            <a:r>
              <a:rPr dirty="0"/>
              <a:t>, </a:t>
            </a:r>
            <a:r>
              <a:rPr dirty="0" err="1"/>
              <a:t>perché</a:t>
            </a:r>
            <a:r>
              <a:rPr dirty="0"/>
              <a:t> </a:t>
            </a:r>
            <a:r>
              <a:rPr dirty="0" err="1"/>
              <a:t>divoratore</a:t>
            </a:r>
            <a:r>
              <a:rPr dirty="0"/>
              <a:t> del </a:t>
            </a:r>
            <a:r>
              <a:rPr dirty="0" err="1"/>
              <a:t>privato</a:t>
            </a:r>
            <a:r>
              <a:rPr dirty="0"/>
              <a:t> e </a:t>
            </a:r>
            <a:r>
              <a:rPr dirty="0" err="1"/>
              <a:t>dell’integralità</a:t>
            </a:r>
            <a:r>
              <a:rPr dirty="0"/>
              <a:t> del “</a:t>
            </a:r>
            <a:r>
              <a:rPr dirty="0" err="1"/>
              <a:t>personale</a:t>
            </a:r>
            <a:r>
              <a:rPr dirty="0"/>
              <a:t>”.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La valorizzazione della vita"/>
          <p:cNvSpPr txBox="1">
            <a:spLocks noGrp="1"/>
          </p:cNvSpPr>
          <p:nvPr>
            <p:ph type="ctrTitle"/>
          </p:nvPr>
        </p:nvSpPr>
        <p:spPr>
          <a:xfrm>
            <a:off x="1963218" y="10221686"/>
            <a:ext cx="20457564" cy="3265714"/>
          </a:xfrm>
          <a:prstGeom prst="rect">
            <a:avLst/>
          </a:prstGeom>
        </p:spPr>
        <p:txBody>
          <a:bodyPr>
            <a:normAutofit fontScale="90000"/>
          </a:bodyPr>
          <a:lstStyle>
            <a:lvl1pPr defTabSz="503555">
              <a:defRPr sz="16531"/>
            </a:lvl1pPr>
          </a:lstStyle>
          <a:p>
            <a:pPr algn="ctr"/>
            <a:r>
              <a:rPr lang="it-IT"/>
              <a:t>IL RISCHIO DI UNA CAPTAZIONE VITALE</a:t>
            </a:r>
            <a:endParaRPr/>
          </a:p>
        </p:txBody>
      </p:sp>
      <p:sp>
        <p:nvSpPr>
          <p:cNvPr id="189" name="Le organizzazioni odierne sono in grado di promettere maggiore autonomia e possibilità di auto-affermazione,…"/>
          <p:cNvSpPr txBox="1">
            <a:spLocks noGrp="1"/>
          </p:cNvSpPr>
          <p:nvPr>
            <p:ph type="subTitle" idx="1"/>
          </p:nvPr>
        </p:nvSpPr>
        <p:spPr>
          <a:xfrm>
            <a:off x="255826" y="154460"/>
            <a:ext cx="23872348" cy="8564997"/>
          </a:xfrm>
          <a:prstGeom prst="rect">
            <a:avLst/>
          </a:prstGeom>
        </p:spPr>
        <p:txBody>
          <a:bodyPr/>
          <a:lstStyle/>
          <a:p>
            <a:pPr indent="140665" algn="ctr" defTabSz="350672">
              <a:lnSpc>
                <a:spcPct val="100000"/>
              </a:lnSpc>
              <a:spcBef>
                <a:spcPts val="0"/>
              </a:spcBef>
              <a:tabLst>
                <a:tab pos="76200" algn="l"/>
                <a:tab pos="139700" algn="l"/>
              </a:tabLst>
              <a:defRPr sz="3666" cap="none">
                <a:solidFill>
                  <a:srgbClr val="FFFFFF"/>
                </a:solidFill>
                <a:latin typeface="Helvetica"/>
                <a:ea typeface="Helvetica"/>
                <a:cs typeface="Helvetica"/>
                <a:sym typeface="Helvetica"/>
              </a:defRPr>
            </a:pPr>
            <a:r>
              <a:t>Le </a:t>
            </a:r>
            <a:r>
              <a:rPr err="1"/>
              <a:t>organizzazioni</a:t>
            </a:r>
            <a:r>
              <a:t> </a:t>
            </a:r>
            <a:r>
              <a:rPr err="1"/>
              <a:t>odierne</a:t>
            </a:r>
            <a:r>
              <a:t> </a:t>
            </a:r>
            <a:r>
              <a:rPr err="1"/>
              <a:t>sono</a:t>
            </a:r>
            <a:r>
              <a:t> in </a:t>
            </a:r>
            <a:r>
              <a:rPr err="1"/>
              <a:t>grado</a:t>
            </a:r>
            <a:r>
              <a:t> di </a:t>
            </a:r>
            <a:r>
              <a:rPr err="1"/>
              <a:t>promettere</a:t>
            </a:r>
            <a:r>
              <a:t> </a:t>
            </a:r>
            <a:r>
              <a:rPr err="1">
                <a:solidFill>
                  <a:schemeClr val="accent1"/>
                </a:solidFill>
              </a:rPr>
              <a:t>maggiore</a:t>
            </a:r>
            <a:r>
              <a:rPr>
                <a:solidFill>
                  <a:schemeClr val="accent1"/>
                </a:solidFill>
              </a:rPr>
              <a:t> </a:t>
            </a:r>
            <a:r>
              <a:rPr err="1">
                <a:solidFill>
                  <a:schemeClr val="accent1"/>
                </a:solidFill>
              </a:rPr>
              <a:t>autonomia</a:t>
            </a:r>
            <a:r>
              <a:rPr>
                <a:solidFill>
                  <a:schemeClr val="accent1"/>
                </a:solidFill>
              </a:rPr>
              <a:t> e </a:t>
            </a:r>
            <a:r>
              <a:rPr err="1">
                <a:solidFill>
                  <a:schemeClr val="accent1"/>
                </a:solidFill>
              </a:rPr>
              <a:t>possibilità</a:t>
            </a:r>
            <a:r>
              <a:rPr>
                <a:solidFill>
                  <a:schemeClr val="accent1"/>
                </a:solidFill>
              </a:rPr>
              <a:t> di auto-</a:t>
            </a:r>
            <a:r>
              <a:rPr err="1">
                <a:solidFill>
                  <a:schemeClr val="accent1"/>
                </a:solidFill>
              </a:rPr>
              <a:t>affermazione</a:t>
            </a:r>
            <a:r>
              <a:t>, </a:t>
            </a:r>
          </a:p>
          <a:p>
            <a:pPr indent="140665" algn="ctr" defTabSz="350672">
              <a:lnSpc>
                <a:spcPct val="100000"/>
              </a:lnSpc>
              <a:spcBef>
                <a:spcPts val="0"/>
              </a:spcBef>
              <a:tabLst>
                <a:tab pos="76200" algn="l"/>
                <a:tab pos="139700" algn="l"/>
              </a:tabLst>
              <a:defRPr sz="3666" cap="none">
                <a:solidFill>
                  <a:srgbClr val="FFFFFF"/>
                </a:solidFill>
                <a:latin typeface="Helvetica"/>
                <a:ea typeface="Helvetica"/>
                <a:cs typeface="Helvetica"/>
                <a:sym typeface="Helvetica"/>
              </a:defRPr>
            </a:pPr>
            <a:r>
              <a:t>ma </a:t>
            </a:r>
            <a:r>
              <a:rPr err="1"/>
              <a:t>poiché</a:t>
            </a:r>
            <a:r>
              <a:t> </a:t>
            </a:r>
            <a:r>
              <a:rPr err="1"/>
              <a:t>esigono</a:t>
            </a:r>
            <a:r>
              <a:t> un </a:t>
            </a:r>
            <a:r>
              <a:rPr err="1"/>
              <a:t>coinvolgimento</a:t>
            </a:r>
            <a:r>
              <a:t> a </a:t>
            </a:r>
            <a:r>
              <a:rPr err="1"/>
              <a:t>tutto</a:t>
            </a:r>
            <a:r>
              <a:t> </a:t>
            </a:r>
            <a:r>
              <a:rPr err="1"/>
              <a:t>tondo</a:t>
            </a:r>
            <a:r>
              <a:t>, </a:t>
            </a:r>
            <a:r>
              <a:rPr err="1"/>
              <a:t>che</a:t>
            </a:r>
            <a:r>
              <a:t> </a:t>
            </a:r>
            <a:r>
              <a:rPr err="1"/>
              <a:t>tende</a:t>
            </a:r>
            <a:r>
              <a:t> a “</a:t>
            </a:r>
            <a:r>
              <a:rPr err="1"/>
              <a:t>valorizzare</a:t>
            </a:r>
            <a:r>
              <a:t>” </a:t>
            </a:r>
            <a:r>
              <a:rPr err="1"/>
              <a:t>quella</a:t>
            </a:r>
            <a:r>
              <a:t> “vita” </a:t>
            </a:r>
            <a:r>
              <a:rPr err="1"/>
              <a:t>dapprima</a:t>
            </a:r>
            <a:r>
              <a:t> </a:t>
            </a:r>
            <a:r>
              <a:rPr err="1"/>
              <a:t>lasciata</a:t>
            </a:r>
            <a:r>
              <a:t> ad </a:t>
            </a:r>
            <a:r>
              <a:rPr err="1"/>
              <a:t>altre</a:t>
            </a:r>
            <a:r>
              <a:t> </a:t>
            </a:r>
            <a:r>
              <a:rPr err="1"/>
              <a:t>sfere</a:t>
            </a:r>
            <a:r>
              <a:t> </a:t>
            </a:r>
            <a:r>
              <a:rPr err="1"/>
              <a:t>dell’esistenza</a:t>
            </a:r>
            <a:r>
              <a:t> </a:t>
            </a:r>
            <a:r>
              <a:rPr err="1"/>
              <a:t>umana</a:t>
            </a:r>
            <a:r>
              <a:t>, </a:t>
            </a:r>
            <a:r>
              <a:rPr err="1"/>
              <a:t>c’è</a:t>
            </a:r>
            <a:r>
              <a:t> </a:t>
            </a:r>
            <a:r>
              <a:rPr err="1"/>
              <a:t>anche</a:t>
            </a:r>
            <a:r>
              <a:t> </a:t>
            </a:r>
            <a:r>
              <a:rPr err="1">
                <a:solidFill>
                  <a:schemeClr val="accent1">
                    <a:hueOff val="104794"/>
                    <a:lumOff val="-8431"/>
                  </a:schemeClr>
                </a:solidFill>
              </a:rPr>
              <a:t>il</a:t>
            </a:r>
            <a:r>
              <a:rPr>
                <a:solidFill>
                  <a:schemeClr val="accent1">
                    <a:hueOff val="104794"/>
                    <a:lumOff val="-8431"/>
                  </a:schemeClr>
                </a:solidFill>
              </a:rPr>
              <a:t> </a:t>
            </a:r>
            <a:r>
              <a:rPr err="1">
                <a:solidFill>
                  <a:schemeClr val="accent1">
                    <a:hueOff val="104794"/>
                    <a:lumOff val="-8431"/>
                  </a:schemeClr>
                </a:solidFill>
              </a:rPr>
              <a:t>rischio</a:t>
            </a:r>
            <a:r>
              <a:rPr>
                <a:solidFill>
                  <a:schemeClr val="accent1">
                    <a:hueOff val="104794"/>
                    <a:lumOff val="-8431"/>
                  </a:schemeClr>
                </a:solidFill>
              </a:rPr>
              <a:t> </a:t>
            </a:r>
            <a:r>
              <a:rPr err="1">
                <a:solidFill>
                  <a:schemeClr val="accent1">
                    <a:hueOff val="104794"/>
                    <a:lumOff val="-8431"/>
                  </a:schemeClr>
                </a:solidFill>
              </a:rPr>
              <a:t>che</a:t>
            </a:r>
            <a:r>
              <a:rPr>
                <a:solidFill>
                  <a:schemeClr val="accent1">
                    <a:hueOff val="104794"/>
                    <a:lumOff val="-8431"/>
                  </a:schemeClr>
                </a:solidFill>
              </a:rPr>
              <a:t> la vita </a:t>
            </a:r>
            <a:r>
              <a:rPr err="1">
                <a:solidFill>
                  <a:schemeClr val="accent1">
                    <a:hueOff val="104794"/>
                    <a:lumOff val="-8431"/>
                  </a:schemeClr>
                </a:solidFill>
              </a:rPr>
              <a:t>stessa</a:t>
            </a:r>
            <a:r>
              <a:rPr>
                <a:solidFill>
                  <a:schemeClr val="accent1">
                    <a:hueOff val="104794"/>
                    <a:lumOff val="-8431"/>
                  </a:schemeClr>
                </a:solidFill>
              </a:rPr>
              <a:t> </a:t>
            </a:r>
            <a:r>
              <a:rPr err="1">
                <a:solidFill>
                  <a:schemeClr val="accent1">
                    <a:hueOff val="104794"/>
                    <a:lumOff val="-8431"/>
                  </a:schemeClr>
                </a:solidFill>
              </a:rPr>
              <a:t>si</a:t>
            </a:r>
            <a:r>
              <a:rPr>
                <a:solidFill>
                  <a:schemeClr val="accent1">
                    <a:hueOff val="104794"/>
                    <a:lumOff val="-8431"/>
                  </a:schemeClr>
                </a:solidFill>
              </a:rPr>
              <a:t> </a:t>
            </a:r>
            <a:r>
              <a:rPr err="1">
                <a:solidFill>
                  <a:schemeClr val="accent1">
                    <a:hueOff val="104794"/>
                    <a:lumOff val="-8431"/>
                  </a:schemeClr>
                </a:solidFill>
              </a:rPr>
              <a:t>liquefaccia</a:t>
            </a:r>
            <a:r>
              <a:rPr>
                <a:solidFill>
                  <a:schemeClr val="accent1">
                    <a:hueOff val="104794"/>
                    <a:lumOff val="-8431"/>
                  </a:schemeClr>
                </a:solidFill>
              </a:rPr>
              <a:t> </a:t>
            </a:r>
            <a:r>
              <a:rPr err="1">
                <a:solidFill>
                  <a:schemeClr val="accent1">
                    <a:hueOff val="104794"/>
                    <a:lumOff val="-8431"/>
                  </a:schemeClr>
                </a:solidFill>
              </a:rPr>
              <a:t>nel</a:t>
            </a:r>
            <a:r>
              <a:rPr>
                <a:solidFill>
                  <a:schemeClr val="accent1">
                    <a:hueOff val="104794"/>
                    <a:lumOff val="-8431"/>
                  </a:schemeClr>
                </a:solidFill>
              </a:rPr>
              <a:t> </a:t>
            </a:r>
            <a:r>
              <a:rPr err="1">
                <a:solidFill>
                  <a:schemeClr val="accent1">
                    <a:hueOff val="104794"/>
                    <a:lumOff val="-8431"/>
                  </a:schemeClr>
                </a:solidFill>
              </a:rPr>
              <a:t>lavoro</a:t>
            </a:r>
            <a:r>
              <a:t>, </a:t>
            </a:r>
          </a:p>
          <a:p>
            <a:pPr indent="140665" algn="ctr" defTabSz="350672">
              <a:lnSpc>
                <a:spcPct val="100000"/>
              </a:lnSpc>
              <a:spcBef>
                <a:spcPts val="0"/>
              </a:spcBef>
              <a:tabLst>
                <a:tab pos="76200" algn="l"/>
                <a:tab pos="139700" algn="l"/>
              </a:tabLst>
              <a:defRPr sz="3666" cap="none">
                <a:solidFill>
                  <a:srgbClr val="FFFFFF"/>
                </a:solidFill>
                <a:latin typeface="Helvetica"/>
                <a:ea typeface="Helvetica"/>
                <a:cs typeface="Helvetica"/>
                <a:sym typeface="Helvetica"/>
              </a:defRPr>
            </a:pPr>
            <a:r>
              <a:rPr err="1"/>
              <a:t>nel</a:t>
            </a:r>
            <a:r>
              <a:t> </a:t>
            </a:r>
            <a:r>
              <a:rPr err="1"/>
              <a:t>nome</a:t>
            </a:r>
            <a:r>
              <a:t> di </a:t>
            </a:r>
            <a:r>
              <a:rPr err="1"/>
              <a:t>una</a:t>
            </a:r>
            <a:r>
              <a:t> «</a:t>
            </a:r>
            <a:r>
              <a:rPr err="1">
                <a:solidFill>
                  <a:schemeClr val="accent3">
                    <a:hueOff val="1971429"/>
                    <a:satOff val="-6114"/>
                    <a:lumOff val="-25490"/>
                  </a:schemeClr>
                </a:solidFill>
              </a:rPr>
              <a:t>dedizione</a:t>
            </a:r>
            <a:r>
              <a:t>» </a:t>
            </a:r>
            <a:r>
              <a:rPr err="1"/>
              <a:t>esclusiva</a:t>
            </a:r>
            <a:r>
              <a:t>. </a:t>
            </a:r>
          </a:p>
          <a:p>
            <a:pPr indent="140665" algn="just" defTabSz="350672">
              <a:lnSpc>
                <a:spcPct val="100000"/>
              </a:lnSpc>
              <a:spcBef>
                <a:spcPts val="0"/>
              </a:spcBef>
              <a:tabLst>
                <a:tab pos="76200" algn="l"/>
                <a:tab pos="139700" algn="l"/>
              </a:tabLst>
              <a:defRPr sz="3666" cap="none">
                <a:solidFill>
                  <a:srgbClr val="FFFFFF"/>
                </a:solidFill>
                <a:latin typeface="Helvetica"/>
                <a:ea typeface="Helvetica"/>
                <a:cs typeface="Helvetica"/>
                <a:sym typeface="Helvetica"/>
              </a:defRPr>
            </a:pPr>
            <a:endParaRPr/>
          </a:p>
          <a:p>
            <a:pPr indent="140665" algn="just" defTabSz="350672">
              <a:lnSpc>
                <a:spcPct val="100000"/>
              </a:lnSpc>
              <a:spcBef>
                <a:spcPts val="0"/>
              </a:spcBef>
              <a:tabLst>
                <a:tab pos="76200" algn="l"/>
                <a:tab pos="139700" algn="l"/>
              </a:tabLst>
              <a:defRPr sz="3666" cap="none">
                <a:solidFill>
                  <a:srgbClr val="FFFFFF"/>
                </a:solidFill>
                <a:latin typeface="Helvetica"/>
                <a:ea typeface="Helvetica"/>
                <a:cs typeface="Helvetica"/>
                <a:sym typeface="Helvetica"/>
              </a:defRPr>
            </a:pPr>
            <a:r>
              <a:t>Una </a:t>
            </a:r>
            <a:r>
              <a:rPr err="1"/>
              <a:t>dedizione</a:t>
            </a:r>
            <a:r>
              <a:t> </a:t>
            </a:r>
            <a:r>
              <a:rPr err="1"/>
              <a:t>giustificata</a:t>
            </a:r>
            <a:r>
              <a:t> da </a:t>
            </a:r>
            <a:r>
              <a:rPr err="1"/>
              <a:t>uno</a:t>
            </a:r>
            <a:r>
              <a:t> </a:t>
            </a:r>
            <a:r>
              <a:rPr err="1"/>
              <a:t>stato</a:t>
            </a:r>
            <a:r>
              <a:t> di continua </a:t>
            </a:r>
            <a:r>
              <a:rPr err="1"/>
              <a:t>emergenza</a:t>
            </a:r>
            <a:r>
              <a:t> – </a:t>
            </a:r>
            <a:r>
              <a:rPr err="1"/>
              <a:t>dettato</a:t>
            </a:r>
            <a:r>
              <a:t> </a:t>
            </a:r>
            <a:r>
              <a:rPr err="1"/>
              <a:t>peraltro</a:t>
            </a:r>
            <a:r>
              <a:t> </a:t>
            </a:r>
            <a:r>
              <a:rPr err="1"/>
              <a:t>dalla</a:t>
            </a:r>
            <a:r>
              <a:t> </a:t>
            </a:r>
            <a:r>
              <a:rPr err="1"/>
              <a:t>concorrenza</a:t>
            </a:r>
            <a:r>
              <a:t> </a:t>
            </a:r>
            <a:r>
              <a:rPr err="1"/>
              <a:t>globale</a:t>
            </a:r>
            <a:r>
              <a:t> e </a:t>
            </a:r>
            <a:r>
              <a:rPr err="1"/>
              <a:t>dalla</a:t>
            </a:r>
            <a:r>
              <a:t> </a:t>
            </a:r>
            <a:r>
              <a:rPr err="1"/>
              <a:t>concorrenza</a:t>
            </a:r>
            <a:r>
              <a:t> </a:t>
            </a:r>
            <a:r>
              <a:rPr err="1"/>
              <a:t>tra</a:t>
            </a:r>
            <a:r>
              <a:t> </a:t>
            </a:r>
            <a:r>
              <a:rPr err="1"/>
              <a:t>dipendenti</a:t>
            </a:r>
            <a:r>
              <a:t> come </a:t>
            </a:r>
            <a:r>
              <a:rPr err="1"/>
              <a:t>esito</a:t>
            </a:r>
            <a:r>
              <a:t> </a:t>
            </a:r>
            <a:r>
              <a:rPr err="1"/>
              <a:t>della</a:t>
            </a:r>
            <a:r>
              <a:t> </a:t>
            </a:r>
            <a:r>
              <a:rPr err="1"/>
              <a:t>precarizzazione</a:t>
            </a:r>
            <a:r>
              <a:t>/</a:t>
            </a:r>
            <a:r>
              <a:rPr err="1"/>
              <a:t>individualizzazione</a:t>
            </a:r>
            <a:r>
              <a:t> del </a:t>
            </a:r>
            <a:r>
              <a:rPr err="1"/>
              <a:t>lavoro</a:t>
            </a:r>
            <a:r>
              <a:t> – </a:t>
            </a:r>
            <a:r>
              <a:rPr err="1"/>
              <a:t>che</a:t>
            </a:r>
            <a:r>
              <a:t> </a:t>
            </a:r>
            <a:r>
              <a:rPr err="1"/>
              <a:t>sospinge</a:t>
            </a:r>
            <a:r>
              <a:t> </a:t>
            </a:r>
            <a:r>
              <a:rPr err="1"/>
              <a:t>all’adesione</a:t>
            </a:r>
            <a:r>
              <a:t> ad </a:t>
            </a:r>
            <a:r>
              <a:rPr err="1"/>
              <a:t>una</a:t>
            </a:r>
            <a:r>
              <a:t> </a:t>
            </a:r>
            <a:r>
              <a:rPr err="1"/>
              <a:t>sorta</a:t>
            </a:r>
            <a:r>
              <a:t> di «“</a:t>
            </a:r>
            <a:r>
              <a:rPr err="1"/>
              <a:t>codice</a:t>
            </a:r>
            <a:r>
              <a:t> </a:t>
            </a:r>
            <a:r>
              <a:rPr err="1"/>
              <a:t>dell’amore</a:t>
            </a:r>
            <a:r>
              <a:t>”»: </a:t>
            </a:r>
            <a:r>
              <a:rPr err="1"/>
              <a:t>all’intrappolamento</a:t>
            </a:r>
            <a:r>
              <a:t> in </a:t>
            </a:r>
            <a:r>
              <a:rPr err="1"/>
              <a:t>una</a:t>
            </a:r>
            <a:r>
              <a:t> </a:t>
            </a:r>
            <a:r>
              <a:rPr err="1"/>
              <a:t>condizione</a:t>
            </a:r>
            <a:r>
              <a:t> di </a:t>
            </a:r>
            <a:r>
              <a:rPr err="1"/>
              <a:t>eterna</a:t>
            </a:r>
            <a:r>
              <a:t> </a:t>
            </a:r>
            <a:r>
              <a:rPr err="1"/>
              <a:t>incertezza</a:t>
            </a:r>
            <a:r>
              <a:t> a causa </a:t>
            </a:r>
            <a:r>
              <a:rPr err="1"/>
              <a:t>della</a:t>
            </a:r>
            <a:r>
              <a:t> quale </a:t>
            </a:r>
            <a:r>
              <a:rPr err="1"/>
              <a:t>si</a:t>
            </a:r>
            <a:r>
              <a:t> </a:t>
            </a:r>
            <a:r>
              <a:rPr err="1"/>
              <a:t>sprigiona</a:t>
            </a:r>
            <a:r>
              <a:t> </a:t>
            </a:r>
            <a:r>
              <a:rPr err="1"/>
              <a:t>una</a:t>
            </a:r>
            <a:r>
              <a:t> </a:t>
            </a:r>
            <a:r>
              <a:rPr err="1"/>
              <a:t>necessaria</a:t>
            </a:r>
            <a:r>
              <a:t> </a:t>
            </a:r>
            <a:r>
              <a:rPr err="1"/>
              <a:t>mobilitazione</a:t>
            </a:r>
            <a:r>
              <a:t> di </a:t>
            </a:r>
            <a:r>
              <a:rPr err="1"/>
              <a:t>sé</a:t>
            </a:r>
            <a:r>
              <a:t>, </a:t>
            </a:r>
            <a:r>
              <a:rPr err="1"/>
              <a:t>razionale</a:t>
            </a:r>
            <a:r>
              <a:t> </a:t>
            </a:r>
            <a:r>
              <a:rPr err="1"/>
              <a:t>ed</a:t>
            </a:r>
            <a:r>
              <a:t> </a:t>
            </a:r>
            <a:r>
              <a:rPr err="1"/>
              <a:t>emotiva</a:t>
            </a:r>
            <a:r>
              <a:t> </a:t>
            </a:r>
            <a:r>
              <a:rPr err="1"/>
              <a:t>insieme</a:t>
            </a:r>
            <a:r>
              <a:t>, al fine di </a:t>
            </a:r>
            <a:r>
              <a:rPr err="1"/>
              <a:t>guadagnarsi</a:t>
            </a:r>
            <a:r>
              <a:t> </a:t>
            </a:r>
            <a:r>
              <a:rPr err="1"/>
              <a:t>l’“amore</a:t>
            </a:r>
            <a:r>
              <a:t>” del </a:t>
            </a:r>
            <a:r>
              <a:rPr err="1"/>
              <a:t>datore</a:t>
            </a:r>
            <a:r>
              <a:t> di </a:t>
            </a:r>
            <a:r>
              <a:rPr err="1"/>
              <a:t>lavoro</a:t>
            </a:r>
            <a:r>
              <a:t>. </a:t>
            </a:r>
          </a:p>
          <a:p>
            <a:pPr indent="140665" algn="ctr" defTabSz="350672">
              <a:lnSpc>
                <a:spcPct val="100000"/>
              </a:lnSpc>
              <a:spcBef>
                <a:spcPts val="0"/>
              </a:spcBef>
              <a:tabLst>
                <a:tab pos="76200" algn="l"/>
                <a:tab pos="139700" algn="l"/>
              </a:tabLst>
              <a:defRPr sz="3666" cap="none">
                <a:solidFill>
                  <a:srgbClr val="FFFFFF"/>
                </a:solidFill>
                <a:latin typeface="Helvetica"/>
                <a:ea typeface="Helvetica"/>
                <a:cs typeface="Helvetica"/>
                <a:sym typeface="Helvetica"/>
              </a:defRPr>
            </a:pPr>
            <a:endParaRPr/>
          </a:p>
          <a:p>
            <a:pPr indent="140665" algn="ctr" defTabSz="350672">
              <a:lnSpc>
                <a:spcPct val="100000"/>
              </a:lnSpc>
              <a:spcBef>
                <a:spcPts val="0"/>
              </a:spcBef>
              <a:tabLst>
                <a:tab pos="76200" algn="l"/>
                <a:tab pos="139700" algn="l"/>
              </a:tabLst>
              <a:defRPr sz="3666" cap="none">
                <a:solidFill>
                  <a:srgbClr val="FFFFFF"/>
                </a:solidFill>
                <a:latin typeface="Helvetica"/>
                <a:ea typeface="Helvetica"/>
                <a:cs typeface="Helvetica"/>
                <a:sym typeface="Helvetica"/>
              </a:defRPr>
            </a:pPr>
            <a:r>
              <a:t>Bauman, </a:t>
            </a:r>
            <a:r>
              <a:rPr err="1"/>
              <a:t>quindi</a:t>
            </a:r>
            <a:r>
              <a:t>, conclude </a:t>
            </a:r>
            <a:r>
              <a:rPr err="1"/>
              <a:t>dichiarando</a:t>
            </a:r>
            <a:r>
              <a:t> </a:t>
            </a:r>
            <a:r>
              <a:rPr err="1"/>
              <a:t>che</a:t>
            </a:r>
            <a:r>
              <a:t> </a:t>
            </a:r>
            <a:r>
              <a:rPr err="1"/>
              <a:t>entrambe</a:t>
            </a:r>
            <a:r>
              <a:t> le </a:t>
            </a:r>
            <a:r>
              <a:rPr err="1"/>
              <a:t>prospettive</a:t>
            </a:r>
            <a:r>
              <a:t>, di </a:t>
            </a:r>
            <a:r>
              <a:rPr err="1"/>
              <a:t>liberazione</a:t>
            </a:r>
            <a:r>
              <a:t> e </a:t>
            </a:r>
            <a:r>
              <a:rPr err="1"/>
              <a:t>soggiogamento</a:t>
            </a:r>
            <a:r>
              <a:t>, </a:t>
            </a:r>
            <a:r>
              <a:rPr err="1"/>
              <a:t>sono</a:t>
            </a:r>
            <a:r>
              <a:t> </a:t>
            </a:r>
            <a:r>
              <a:rPr err="1"/>
              <a:t>plausibili</a:t>
            </a:r>
            <a:r>
              <a:t>, </a:t>
            </a:r>
            <a:r>
              <a:rPr err="1"/>
              <a:t>poiché</a:t>
            </a:r>
            <a:r>
              <a:t> ci </a:t>
            </a:r>
            <a:r>
              <a:rPr err="1"/>
              <a:t>troviamo</a:t>
            </a:r>
            <a:r>
              <a:t> di </a:t>
            </a:r>
            <a:r>
              <a:rPr err="1"/>
              <a:t>fronte</a:t>
            </a:r>
            <a:r>
              <a:t> ad un </a:t>
            </a:r>
            <a:r>
              <a:rPr err="1"/>
              <a:t>processo</a:t>
            </a:r>
            <a:r>
              <a:t> di </a:t>
            </a:r>
            <a:r>
              <a:rPr err="1"/>
              <a:t>cambiamento</a:t>
            </a:r>
            <a:r>
              <a:t> </a:t>
            </a:r>
            <a:r>
              <a:rPr err="1"/>
              <a:t>su</a:t>
            </a:r>
            <a:r>
              <a:t> cui </a:t>
            </a:r>
            <a:r>
              <a:rPr err="1"/>
              <a:t>è</a:t>
            </a:r>
            <a:r>
              <a:t> </a:t>
            </a:r>
            <a:r>
              <a:rPr err="1"/>
              <a:t>impossibile</a:t>
            </a:r>
            <a:r>
              <a:t> </a:t>
            </a:r>
            <a:r>
              <a:rPr err="1"/>
              <a:t>pronunciarsi</a:t>
            </a:r>
            <a:r>
              <a:t> </a:t>
            </a:r>
            <a:r>
              <a:rPr err="1"/>
              <a:t>definitivamente</a:t>
            </a:r>
            <a:r>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LA VITA AL LAVORO"/>
          <p:cNvSpPr txBox="1">
            <a:spLocks noGrp="1"/>
          </p:cNvSpPr>
          <p:nvPr>
            <p:ph type="ctrTitle"/>
          </p:nvPr>
        </p:nvSpPr>
        <p:spPr>
          <a:prstGeom prst="rect">
            <a:avLst/>
          </a:prstGeom>
        </p:spPr>
        <p:txBody>
          <a:bodyPr/>
          <a:lstStyle>
            <a:lvl1pPr algn="ctr">
              <a:spcBef>
                <a:spcPts val="3200"/>
              </a:spcBef>
              <a:defRPr sz="11500">
                <a:latin typeface="DIN Alternate Bold"/>
                <a:ea typeface="DIN Alternate Bold"/>
                <a:cs typeface="DIN Alternate Bold"/>
                <a:sym typeface="DIN Alternate Bold"/>
              </a:defRPr>
            </a:lvl1pPr>
          </a:lstStyle>
          <a:p>
            <a:r>
              <a:rPr lang="it-IT"/>
              <a:t>LA VALORIZZAZIONE DELLA VITA</a:t>
            </a:r>
            <a:endParaRPr/>
          </a:p>
        </p:txBody>
      </p:sp>
      <p:sp>
        <p:nvSpPr>
          <p:cNvPr id="192" name="EXPERIENCE ECONOMY,…"/>
          <p:cNvSpPr txBox="1">
            <a:spLocks noGrp="1"/>
          </p:cNvSpPr>
          <p:nvPr>
            <p:ph type="subTitle" idx="1"/>
          </p:nvPr>
        </p:nvSpPr>
        <p:spPr>
          <a:xfrm>
            <a:off x="762000" y="1546167"/>
            <a:ext cx="22860000" cy="6432147"/>
          </a:xfrm>
          <a:prstGeom prst="rect">
            <a:avLst/>
          </a:prstGeom>
        </p:spPr>
        <p:txBody>
          <a:bodyPr/>
          <a:lstStyle/>
          <a:p>
            <a:pPr algn="ctr" defTabSz="569594">
              <a:spcBef>
                <a:spcPts val="2200"/>
              </a:spcBef>
              <a:defRPr sz="5313"/>
            </a:pPr>
            <a:r>
              <a:t>EXPERIENCE ECONOMY, </a:t>
            </a:r>
          </a:p>
          <a:p>
            <a:pPr algn="ctr" defTabSz="569594">
              <a:spcBef>
                <a:spcPts val="2200"/>
              </a:spcBef>
              <a:defRPr sz="5313"/>
            </a:pPr>
            <a:r>
              <a:t>ATTENTION ECONOMY,</a:t>
            </a:r>
          </a:p>
          <a:p>
            <a:pPr algn="ctr" defTabSz="569594">
              <a:spcBef>
                <a:spcPts val="2200"/>
              </a:spcBef>
              <a:defRPr sz="5313"/>
            </a:pPr>
            <a:r>
              <a:t>ECONOMIA DELLA CONOSCENZA, </a:t>
            </a:r>
          </a:p>
          <a:p>
            <a:pPr algn="ctr" defTabSz="569594">
              <a:spcBef>
                <a:spcPts val="2200"/>
              </a:spcBef>
              <a:defRPr sz="5313"/>
            </a:pPr>
            <a:r>
              <a:t>ECONOMIA DELL’IMMATERIALE, </a:t>
            </a:r>
          </a:p>
          <a:p>
            <a:pPr algn="ctr" defTabSz="569594">
              <a:spcBef>
                <a:spcPts val="2200"/>
              </a:spcBef>
              <a:defRPr sz="5313"/>
            </a:pPr>
            <a:r>
              <a:t>CAPITALISMO COGNITIVO, ECC.</a:t>
            </a:r>
          </a:p>
          <a:p>
            <a:pPr algn="ctr" defTabSz="569594">
              <a:spcBef>
                <a:spcPts val="2200"/>
              </a:spcBef>
              <a:defRPr sz="5313"/>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IL RISCHIO DI UNA VITA…"/>
          <p:cNvSpPr txBox="1">
            <a:spLocks noGrp="1"/>
          </p:cNvSpPr>
          <p:nvPr>
            <p:ph type="ctrTitle"/>
          </p:nvPr>
        </p:nvSpPr>
        <p:spPr>
          <a:prstGeom prst="rect">
            <a:avLst/>
          </a:prstGeom>
        </p:spPr>
        <p:txBody>
          <a:bodyPr/>
          <a:lstStyle/>
          <a:p>
            <a:pPr algn="ctr" defTabSz="396239">
              <a:defRPr sz="14544"/>
            </a:pPr>
            <a:r>
              <a:t>IL RISCHIO DI UNA VITA </a:t>
            </a:r>
          </a:p>
          <a:p>
            <a:pPr algn="ctr" defTabSz="396239">
              <a:defRPr sz="14544"/>
            </a:pPr>
            <a:r>
              <a:t>FAGOCITATA DAL LAVORO</a:t>
            </a:r>
          </a:p>
        </p:txBody>
      </p:sp>
      <p:sp>
        <p:nvSpPr>
          <p:cNvPr id="195" name="Lazzarato, 1997; Marazzi, 1999; Azais, Corsani, Dieuaide, 2000; Hardt, Negri, 2000; Caillé, 2003; Gorz, 2003; Bazzicalupo, 2006; Durand, Le Floch, 2006; Fumagalli, 2007; Amendola, Bazzicalupo, Chicchi, Tucci, 2008; Demichelis, Leghissa, 2008; Totaro, 200"/>
          <p:cNvSpPr txBox="1">
            <a:spLocks noGrp="1"/>
          </p:cNvSpPr>
          <p:nvPr>
            <p:ph type="subTitle" idx="1"/>
          </p:nvPr>
        </p:nvSpPr>
        <p:spPr>
          <a:xfrm>
            <a:off x="762000" y="1516610"/>
            <a:ext cx="22860000" cy="6563246"/>
          </a:xfrm>
          <a:prstGeom prst="rect">
            <a:avLst/>
          </a:prstGeom>
        </p:spPr>
        <p:txBody>
          <a:bodyPr/>
          <a:lstStyle>
            <a:lvl1pPr algn="ctr" defTabSz="449580">
              <a:lnSpc>
                <a:spcPct val="100000"/>
              </a:lnSpc>
              <a:spcBef>
                <a:spcPts val="0"/>
              </a:spcBef>
              <a:defRPr sz="6100" cap="none">
                <a:solidFill>
                  <a:schemeClr val="accent5">
                    <a:hueOff val="343847"/>
                    <a:satOff val="6318"/>
                    <a:lumOff val="8159"/>
                  </a:schemeClr>
                </a:solidFill>
                <a:latin typeface="Helvetica"/>
                <a:ea typeface="Helvetica"/>
                <a:cs typeface="Helvetica"/>
                <a:sym typeface="Helvetica"/>
              </a:defRPr>
            </a:lvl1pPr>
          </a:lstStyle>
          <a:p>
            <a:r>
              <a:t>Lazzarato, 1997; </a:t>
            </a:r>
            <a:r>
              <a:rPr err="1"/>
              <a:t>Marazzi</a:t>
            </a:r>
            <a:r>
              <a:t>, 1999; </a:t>
            </a:r>
            <a:r>
              <a:rPr err="1"/>
              <a:t>Azais</a:t>
            </a:r>
            <a:r>
              <a:t>, </a:t>
            </a:r>
            <a:r>
              <a:rPr err="1"/>
              <a:t>Corsani</a:t>
            </a:r>
            <a:r>
              <a:t>, </a:t>
            </a:r>
            <a:r>
              <a:rPr err="1"/>
              <a:t>Dieuaide</a:t>
            </a:r>
            <a:r>
              <a:t>, 2000; Hardt, Negri, 2000; </a:t>
            </a:r>
            <a:r>
              <a:rPr err="1"/>
              <a:t>Caillé</a:t>
            </a:r>
            <a:r>
              <a:t>, 2003; </a:t>
            </a:r>
            <a:r>
              <a:rPr err="1"/>
              <a:t>Gorz</a:t>
            </a:r>
            <a:r>
              <a:t>, 2003; </a:t>
            </a:r>
            <a:r>
              <a:rPr err="1"/>
              <a:t>Bazzicalupo</a:t>
            </a:r>
            <a:r>
              <a:t>, 2006; Durand, Le </a:t>
            </a:r>
            <a:r>
              <a:rPr err="1"/>
              <a:t>Floch</a:t>
            </a:r>
            <a:r>
              <a:t>, 2006; </a:t>
            </a:r>
            <a:r>
              <a:rPr err="1"/>
              <a:t>Fumagalli</a:t>
            </a:r>
            <a:r>
              <a:t>, 2007; Amendola, </a:t>
            </a:r>
            <a:r>
              <a:rPr err="1"/>
              <a:t>Bazzicalupo</a:t>
            </a:r>
            <a:r>
              <a:t>, </a:t>
            </a:r>
            <a:r>
              <a:rPr err="1"/>
              <a:t>Chicchi</a:t>
            </a:r>
            <a:r>
              <a:t>, Tucci, 2008; </a:t>
            </a:r>
            <a:r>
              <a:rPr err="1"/>
              <a:t>Demichelis</a:t>
            </a:r>
            <a:r>
              <a:t>, </a:t>
            </a:r>
            <a:r>
              <a:rPr err="1"/>
              <a:t>Leghissa</a:t>
            </a:r>
            <a:r>
              <a:t>, 2008; </a:t>
            </a:r>
            <a:r>
              <a:rPr err="1"/>
              <a:t>Totaro</a:t>
            </a:r>
            <a:r>
              <a:t>, 2009; </a:t>
            </a:r>
            <a:r>
              <a:rPr err="1"/>
              <a:t>Chicchi</a:t>
            </a:r>
            <a:r>
              <a:t>, </a:t>
            </a:r>
            <a:r>
              <a:rPr err="1"/>
              <a:t>Leonardi</a:t>
            </a:r>
            <a:r>
              <a:t>, 2011; </a:t>
            </a:r>
            <a:r>
              <a:rPr err="1"/>
              <a:t>Dardot</a:t>
            </a:r>
            <a:r>
              <a:t>, Laval, 2013; </a:t>
            </a:r>
            <a:r>
              <a:rPr err="1"/>
              <a:t>Lordon</a:t>
            </a:r>
            <a:r>
              <a:t>, 2015; Neidich, 2017, </a:t>
            </a:r>
            <a:r>
              <a:rPr err="1"/>
              <a:t>ecc</a:t>
            </a:r>
            <a:r>
              <a:t>. </a:t>
            </a:r>
            <a:r>
              <a:rPr err="1"/>
              <a:t>ecc</a:t>
            </a:r>
            <a:r>
              <a: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OUCAULT E “NASCITA DELLA BIOPOLITICA”"/>
          <p:cNvSpPr txBox="1">
            <a:spLocks noGrp="1"/>
          </p:cNvSpPr>
          <p:nvPr>
            <p:ph type="ctrTitle"/>
          </p:nvPr>
        </p:nvSpPr>
        <p:spPr>
          <a:xfrm>
            <a:off x="762000" y="10221686"/>
            <a:ext cx="22860000" cy="2630714"/>
          </a:xfrm>
          <a:prstGeom prst="rect">
            <a:avLst/>
          </a:prstGeom>
        </p:spPr>
        <p:txBody>
          <a:bodyPr/>
          <a:lstStyle>
            <a:lvl1pPr algn="ctr" defTabSz="396239">
              <a:defRPr sz="14544"/>
            </a:lvl1pPr>
          </a:lstStyle>
          <a:p>
            <a:r>
              <a:rPr lang="it-IT"/>
              <a:t>OLTRE IL POST-FORDISMO</a:t>
            </a:r>
            <a:endParaRPr/>
          </a:p>
        </p:txBody>
      </p:sp>
      <p:sp>
        <p:nvSpPr>
          <p:cNvPr id="198" name="Il pericolo di un governo funzionalistico della vita (risorse immateriali oltre che materiali del soggetto), fagocitata totalmente dal lavoro per il lavoro in sé, è stato approfondito sotto plurimi profili, ma in origine fu Foucault…"/>
          <p:cNvSpPr txBox="1">
            <a:spLocks noGrp="1"/>
          </p:cNvSpPr>
          <p:nvPr>
            <p:ph type="subTitle" sz="half" idx="1"/>
          </p:nvPr>
        </p:nvSpPr>
        <p:spPr>
          <a:xfrm>
            <a:off x="762000" y="1403175"/>
            <a:ext cx="22860000" cy="6042653"/>
          </a:xfrm>
          <a:prstGeom prst="rect">
            <a:avLst/>
          </a:prstGeom>
        </p:spPr>
        <p:txBody>
          <a:bodyPr>
            <a:normAutofit fontScale="92500" lnSpcReduction="10000"/>
          </a:bodyPr>
          <a:lstStyle>
            <a:lvl1pPr algn="ctr" defTabSz="449580">
              <a:lnSpc>
                <a:spcPct val="100000"/>
              </a:lnSpc>
              <a:spcBef>
                <a:spcPts val="0"/>
              </a:spcBef>
              <a:defRPr sz="5700" cap="none">
                <a:solidFill>
                  <a:srgbClr val="FFFFFF"/>
                </a:solidFill>
                <a:latin typeface="Times Roman"/>
                <a:ea typeface="Times Roman"/>
                <a:cs typeface="Times Roman"/>
                <a:sym typeface="Times Roman"/>
              </a:defRPr>
            </a:lvl1pPr>
          </a:lstStyle>
          <a:p>
            <a:r>
              <a:rPr lang="it-IT"/>
              <a:t>Quarta rivoluzione industriale, Nano-</a:t>
            </a:r>
            <a:r>
              <a:rPr lang="it-IT" err="1"/>
              <a:t>Bio</a:t>
            </a:r>
            <a:r>
              <a:rPr lang="it-IT"/>
              <a:t>-Info-Cognitive Science and Technology, </a:t>
            </a:r>
            <a:r>
              <a:rPr lang="it-IT" err="1"/>
              <a:t>Industry</a:t>
            </a:r>
            <a:r>
              <a:rPr lang="it-IT"/>
              <a:t> 4.0, intelligenza artificiale, economia digitale. </a:t>
            </a:r>
          </a:p>
          <a:p>
            <a:r>
              <a:rPr lang="it-IT"/>
              <a:t>Tutti termini che indicano una metamorfosi, un’evoluzione del lavoro, </a:t>
            </a:r>
          </a:p>
          <a:p>
            <a:r>
              <a:rPr lang="it-IT"/>
              <a:t>dell’organizzazione e della produzione. </a:t>
            </a:r>
          </a:p>
          <a:p>
            <a:r>
              <a:rPr lang="it-IT"/>
              <a:t>Il presente del lavoro è già cambiato, delineandone il futuro. </a:t>
            </a:r>
          </a:p>
          <a:p>
            <a:r>
              <a:rPr lang="it-IT"/>
              <a:t>E in questo cambiamento la dimensione relazionale (con tutto quello che vi si accompagna) pare attestarsi come una dimensione centrale e ineludibile (di nuovo…). </a:t>
            </a:r>
            <a:endParaRPr/>
          </a:p>
        </p:txBody>
      </p:sp>
    </p:spTree>
  </p:cSld>
  <p:clrMapOvr>
    <a:masterClrMapping/>
  </p:clrMapOvr>
  <p:transition spd="med"/>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Bold"/>
        <a:ea typeface="DIN Condensed Bold"/>
        <a:cs typeface="DIN Condensed Bold"/>
      </a:majorFont>
      <a:minorFont>
        <a:latin typeface="DIN Condensed Bold"/>
        <a:ea typeface="DIN Condensed Bold"/>
        <a:cs typeface="DIN Condensed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Bold"/>
        <a:ea typeface="DIN Condensed Bold"/>
        <a:cs typeface="DIN Condensed Bold"/>
      </a:majorFont>
      <a:minorFont>
        <a:latin typeface="DIN Condensed Bold"/>
        <a:ea typeface="DIN Condensed Bold"/>
        <a:cs typeface="DIN Condensed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1225</TotalTime>
  <Words>5547</Words>
  <Application>Microsoft Office PowerPoint</Application>
  <PresentationFormat>Personalizzato</PresentationFormat>
  <Paragraphs>215</Paragraphs>
  <Slides>48</Slides>
  <Notes>6</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48</vt:i4>
      </vt:variant>
    </vt:vector>
  </HeadingPairs>
  <TitlesOfParts>
    <vt:vector size="57" baseType="lpstr">
      <vt:lpstr>Arial</vt:lpstr>
      <vt:lpstr>Avenir Next Medium</vt:lpstr>
      <vt:lpstr>Avenir Next Regular</vt:lpstr>
      <vt:lpstr>DIN Alternate Bold</vt:lpstr>
      <vt:lpstr>DIN Condensed Bold</vt:lpstr>
      <vt:lpstr>Helvetica</vt:lpstr>
      <vt:lpstr>Helvetica Neue</vt:lpstr>
      <vt:lpstr>Times Roman</vt:lpstr>
      <vt:lpstr>New_Template7</vt:lpstr>
      <vt:lpstr>Fabrizio d’aniello Università di macerata</vt:lpstr>
      <vt:lpstr>Taylor/Ford1 – Gorz - Céline</vt:lpstr>
      <vt:lpstr>Crisi di un modello2 – post-fordismo occidentale3</vt:lpstr>
      <vt:lpstr>soggettività al lavoro COINVOLGIMENTO DELLE RISORSE UMANE</vt:lpstr>
      <vt:lpstr>soggettività libera  o nuovo assoggettamento?</vt:lpstr>
      <vt:lpstr>IL RISCHIO DI UNA CAPTAZIONE VITALE</vt:lpstr>
      <vt:lpstr>LA VALORIZZAZIONE DELLA VITA</vt:lpstr>
      <vt:lpstr>IL RISCHIO DI UNA VITA  FAGOCITATA DAL LAVORO</vt:lpstr>
      <vt:lpstr>OLTRE IL POST-FORDISMO</vt:lpstr>
      <vt:lpstr>OLTRE IL POST-FORDISMO</vt:lpstr>
      <vt:lpstr>OLTRE IL POST-FORDISMO: NUOVI TIMORI</vt:lpstr>
      <vt:lpstr>FOUCAULT E … NASCITA DELLA BIOPOLITICA</vt:lpstr>
      <vt:lpstr>Human capital</vt:lpstr>
      <vt:lpstr>L’analisi foucaltiana del  capitale umano - 1° PASSAGGIO</vt:lpstr>
      <vt:lpstr>L’analisi foucaltiana del  capitale umano - 2° passaggio</vt:lpstr>
      <vt:lpstr>L’analisi foucaltiana del  capitale umano - 3° passaggio</vt:lpstr>
      <vt:lpstr>L’analisi foucaltiana del  capitale umano - 4° passaggio</vt:lpstr>
      <vt:lpstr>Riflessioni sulle “provocazioni” foucaultiane</vt:lpstr>
      <vt:lpstr>Riflessioni sulle “provocazioni” foucaultiane</vt:lpstr>
      <vt:lpstr>La razionalità neoliberista</vt:lpstr>
      <vt:lpstr>La razionalità neoliberista</vt:lpstr>
      <vt:lpstr>La razionalità neoliberista  al lavoro</vt:lpstr>
      <vt:lpstr>La razionalità neoliberista  al lavoro – focus sulla dimensione relazionale</vt:lpstr>
      <vt:lpstr>La razionalità neoliberista  al lavoro – focus sulla dimensione relazionale</vt:lpstr>
      <vt:lpstr>La razionalità neoliberista  al lavoro</vt:lpstr>
      <vt:lpstr>Passioni al lavoro</vt:lpstr>
      <vt:lpstr>DISPOSITIVI “amorosi” DI ASSOGGETTAMENTO</vt:lpstr>
      <vt:lpstr>DISPOSITIVI “paurosi” DI ASSOGGETTAMENTO</vt:lpstr>
      <vt:lpstr>DISPOSITIVI “paurosi” DI ASSOGGETTAMENTO</vt:lpstr>
      <vt:lpstr>Competizione</vt:lpstr>
      <vt:lpstr>IL LAVORO e la produzione di vita</vt:lpstr>
      <vt:lpstr>Il codice economico</vt:lpstr>
      <vt:lpstr>SOGGETTIVAZIONE IN FUGA…</vt:lpstr>
      <vt:lpstr>CRITICHE EMERGENTI</vt:lpstr>
      <vt:lpstr>TRAIETTORIE PEDAGOGICHE E FORMATIVE</vt:lpstr>
      <vt:lpstr>Capacitazione vs. Capitale umano</vt:lpstr>
      <vt:lpstr>Capacitazione vs. Capitale umano</vt:lpstr>
      <vt:lpstr>Capacitazione vs. Capitale umano</vt:lpstr>
      <vt:lpstr>Capacitazione vs. Capitale umano</vt:lpstr>
      <vt:lpstr>Performare/godere vs. agire/desiderare</vt:lpstr>
      <vt:lpstr>Performare/godere vs. agire/desiderare</vt:lpstr>
      <vt:lpstr>Performare/godere vs. agire/desiderare</vt:lpstr>
      <vt:lpstr>Formazione (riflessività, dimensione emotivo-affettiva e biografica) </vt:lpstr>
      <vt:lpstr>Formazione (riflessività, dimensione emotivo-affettiva e biografica) </vt:lpstr>
      <vt:lpstr>Formazione (riflessività, dimensione emotivo-affettiva e biografica) </vt:lpstr>
      <vt:lpstr>Comunità educante, territorio e boundary crossing </vt:lpstr>
      <vt:lpstr>Formazione dell’homo col-laborans  e alternanza formativa </vt:lpstr>
      <vt:lpstr>fabrizio.daniello@unimc.it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Fabrizio d’aniello Università di macerata</dc:title>
  <cp:lastModifiedBy>fabrizio.daniello@unimc.it</cp:lastModifiedBy>
  <cp:revision>39</cp:revision>
  <dcterms:modified xsi:type="dcterms:W3CDTF">2025-10-15T13:49:51Z</dcterms:modified>
</cp:coreProperties>
</file>