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84" r:id="rId3"/>
    <p:sldId id="278" r:id="rId4"/>
    <p:sldId id="280" r:id="rId5"/>
    <p:sldId id="257" r:id="rId6"/>
    <p:sldId id="275" r:id="rId7"/>
    <p:sldId id="281" r:id="rId8"/>
    <p:sldId id="258" r:id="rId9"/>
    <p:sldId id="262" r:id="rId10"/>
    <p:sldId id="286" r:id="rId11"/>
    <p:sldId id="287" r:id="rId12"/>
    <p:sldId id="288" r:id="rId13"/>
    <p:sldId id="279" r:id="rId14"/>
    <p:sldId id="268" r:id="rId15"/>
    <p:sldId id="276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9B3EAA-A352-4B6D-9F18-AD2F568DD286}" type="datetimeFigureOut">
              <a:rPr lang="it-IT" smtClean="0"/>
              <a:pPr/>
              <a:t>08/03/2022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D24EAE-6482-48B8-A320-421B4D0CA976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Una corsa contro il tempo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57290" y="1214422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it-IT" sz="3600" dirty="0" smtClean="0"/>
              <a:t>La conservazione digitale</a:t>
            </a:r>
            <a:endParaRPr lang="it-IT" sz="3600" dirty="0"/>
          </a:p>
        </p:txBody>
      </p:sp>
      <p:pic>
        <p:nvPicPr>
          <p:cNvPr id="1026" name="Picture 2" descr="C:\Users\Standard\Desktop\GettyImages-647004812-kOOI-U33001453034588DsC-656x492@Corriere-Web-Sezio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586024"/>
            <a:ext cx="5695968" cy="4271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pPr algn="ctr"/>
            <a:r>
              <a:rPr lang="it-IT" i="1" dirty="0" err="1" smtClean="0"/>
              <a:t>Preservation</a:t>
            </a:r>
            <a:r>
              <a:rPr lang="it-IT" i="1" dirty="0" smtClean="0"/>
              <a:t> on the job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i="1" spc="-5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i="1" spc="-5" dirty="0" smtClean="0">
                <a:latin typeface="Times New Roman" pitchFamily="18" charset="0"/>
                <a:cs typeface="Times New Roman" pitchFamily="18" charset="0"/>
              </a:rPr>
              <a:t>At each phase </a:t>
            </a:r>
            <a:r>
              <a:rPr lang="en-US" sz="3200" i="1" spc="-1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i="1" spc="-5" dirty="0" smtClean="0">
                <a:latin typeface="Times New Roman" pitchFamily="18" charset="0"/>
                <a:cs typeface="Times New Roman" pitchFamily="18" charset="0"/>
              </a:rPr>
              <a:t>cycle,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electronic </a:t>
            </a:r>
            <a:r>
              <a:rPr lang="en-US" sz="3200" i="1" spc="-5" dirty="0" smtClean="0">
                <a:latin typeface="Times New Roman" pitchFamily="18" charset="0"/>
                <a:cs typeface="Times New Roman" pitchFamily="18" charset="0"/>
              </a:rPr>
              <a:t>records need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3200" i="1" spc="-5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actively  managed, according to established </a:t>
            </a:r>
            <a:r>
              <a:rPr lang="en-US" sz="3200" i="1" spc="-10" dirty="0" smtClean="0">
                <a:latin typeface="Times New Roman" pitchFamily="18" charset="0"/>
                <a:cs typeface="Times New Roman" pitchFamily="18" charset="0"/>
              </a:rPr>
              <a:t>procedures,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3200" i="1" spc="-10" dirty="0" smtClean="0">
                <a:latin typeface="Times New Roman" pitchFamily="18" charset="0"/>
                <a:cs typeface="Times New Roman" pitchFamily="18" charset="0"/>
              </a:rPr>
              <a:t>ensure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that they </a:t>
            </a:r>
            <a:r>
              <a:rPr lang="en-US" sz="3200" i="1" spc="5" dirty="0" smtClean="0">
                <a:latin typeface="Times New Roman" pitchFamily="18" charset="0"/>
                <a:cs typeface="Times New Roman" pitchFamily="18" charset="0"/>
              </a:rPr>
              <a:t>retain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qualities </a:t>
            </a:r>
            <a:r>
              <a:rPr lang="en-US" sz="3200" i="1" spc="-1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integrity, authenticity </a:t>
            </a:r>
            <a:r>
              <a:rPr lang="en-US" sz="3200" i="1" spc="75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3200" i="1" spc="-3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spc="-65" dirty="0" smtClean="0">
                <a:latin typeface="Times New Roman" pitchFamily="18" charset="0"/>
                <a:cs typeface="Times New Roman" pitchFamily="18" charset="0"/>
              </a:rPr>
              <a:t>reliability“</a:t>
            </a:r>
            <a:r>
              <a:rPr lang="en-US" sz="3200" i="1" spc="-5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spc="-5" dirty="0" smtClean="0"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en-US" sz="2000" spc="-1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pc="20" dirty="0" smtClean="0">
                <a:latin typeface="Times New Roman" pitchFamily="18" charset="0"/>
                <a:cs typeface="Times New Roman" pitchFamily="18" charset="0"/>
              </a:rPr>
              <a:t>Record</a:t>
            </a:r>
            <a:r>
              <a:rPr lang="en-US" sz="2000" spc="-1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Office,</a:t>
            </a:r>
            <a:r>
              <a:rPr lang="en-US" sz="2000" spc="-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pc="-114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000" spc="-1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pc="-10" dirty="0" smtClean="0">
                <a:latin typeface="Times New Roman" pitchFamily="18" charset="0"/>
                <a:cs typeface="Times New Roman" pitchFamily="18" charset="0"/>
              </a:rPr>
              <a:t>National</a:t>
            </a:r>
            <a:r>
              <a:rPr lang="en-US" sz="2000" spc="-1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pc="-65" dirty="0" smtClean="0">
                <a:latin typeface="Times New Roman" pitchFamily="18" charset="0"/>
                <a:cs typeface="Times New Roman" pitchFamily="18" charset="0"/>
              </a:rPr>
              <a:t>Archives,</a:t>
            </a:r>
            <a:r>
              <a:rPr lang="en-US" sz="20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Guidelines</a:t>
            </a:r>
            <a:r>
              <a:rPr lang="en-US" sz="2000" i="1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for management, appraisal </a:t>
            </a:r>
            <a:r>
              <a:rPr lang="en-US" sz="2000" i="1" spc="-5" dirty="0" smtClean="0">
                <a:latin typeface="Times New Roman" pitchFamily="18" charset="0"/>
                <a:cs typeface="Times New Roman" pitchFamily="18" charset="0"/>
              </a:rPr>
              <a:t>and preservation </a:t>
            </a:r>
            <a:r>
              <a:rPr lang="en-US" sz="2000" i="1" spc="-1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electronic</a:t>
            </a:r>
            <a:r>
              <a:rPr lang="en-US" sz="2000" i="1" spc="-1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pc="-5" dirty="0" smtClean="0">
                <a:latin typeface="Times New Roman" pitchFamily="18" charset="0"/>
                <a:cs typeface="Times New Roman" pitchFamily="18" charset="0"/>
              </a:rPr>
              <a:t>records</a:t>
            </a:r>
            <a:r>
              <a:rPr lang="en-US" sz="3200" i="1" spc="-5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La conservazione fuori di </a:t>
            </a:r>
            <a:r>
              <a:rPr lang="it-IT" dirty="0" err="1" smtClean="0"/>
              <a:t>sè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/>
              <a:t>Esigenza di abbandonare una prospettiva che recepisce la conservazione come un’attività, o una serie di attività, che si manifestano in una fase successiva alla gestione e all’utilizzazione a fini giuridici e amministrativi dei documenti</a:t>
            </a:r>
          </a:p>
          <a:p>
            <a:pPr algn="just"/>
            <a:r>
              <a:rPr lang="it-IT" dirty="0" smtClean="0"/>
              <a:t>Le finalità della conservazione si perseguono parallelamente a quelle della produzione e della gestione dei documenti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it-IT" sz="4400" dirty="0" smtClean="0"/>
              <a:t>Dalla conservazione allo sviluppo sostenibile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389120"/>
          </a:xfrm>
        </p:spPr>
        <p:txBody>
          <a:bodyPr>
            <a:normAutofit fontScale="92500"/>
          </a:bodyPr>
          <a:lstStyle/>
          <a:p>
            <a:r>
              <a:rPr lang="it-IT" sz="2800" dirty="0" smtClean="0"/>
              <a:t>“Sviluppo che soddisfa i bisogni delle generazioni presenti senza compromettere la capacità delle generazioni future di soddisfare i propri</a:t>
            </a:r>
            <a:endParaRPr lang="it-IT" dirty="0" smtClean="0"/>
          </a:p>
          <a:p>
            <a:r>
              <a:rPr lang="it-IT" dirty="0" smtClean="0"/>
              <a:t>Perché conservare, non solo memoria</a:t>
            </a:r>
          </a:p>
          <a:p>
            <a:r>
              <a:rPr lang="it-IT" sz="2800" dirty="0" smtClean="0"/>
              <a:t>La sostenibilità ha quindi in sé il futuro e il futuro è il luogo dove si giocherà una partita di decisiva importanza</a:t>
            </a:r>
          </a:p>
          <a:p>
            <a:r>
              <a:rPr lang="it-IT" sz="2800" dirty="0" smtClean="0"/>
              <a:t>Il futuro (soprattutto quello economico e politico)però solo molto raramente accade per accidente. Più spesso è una conseguenza diretta del suo passato.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Archivi e sviluppo: un ruolo duplice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3346" y="2143298"/>
            <a:ext cx="8229600" cy="4389120"/>
          </a:xfrm>
        </p:spPr>
        <p:txBody>
          <a:bodyPr>
            <a:normAutofit/>
          </a:bodyPr>
          <a:lstStyle/>
          <a:p>
            <a:r>
              <a:rPr lang="it-IT" dirty="0" smtClean="0"/>
              <a:t>Il settore archivistico (ma meglio sarebbe dire delle discipline documentarie nel loro insieme) ha una fortissima valenza strategica nei modelli di sviluppo sostenibile</a:t>
            </a:r>
          </a:p>
          <a:p>
            <a:r>
              <a:rPr lang="it-IT" dirty="0" smtClean="0"/>
              <a:t>Il motore dello sviluppo e dello sviluppo sostenibile si nutre di dati e quindi </a:t>
            </a:r>
            <a:r>
              <a:rPr lang="it-IT" smtClean="0"/>
              <a:t>ha </a:t>
            </a:r>
            <a:r>
              <a:rPr lang="it-IT" smtClean="0"/>
              <a:t>necessità di </a:t>
            </a:r>
            <a:r>
              <a:rPr lang="it-IT" dirty="0" smtClean="0"/>
              <a:t>archivi efficienti</a:t>
            </a:r>
          </a:p>
          <a:p>
            <a:r>
              <a:rPr lang="it-IT" dirty="0" smtClean="0"/>
              <a:t>La cultura come pilastro dello sviluppo e gli archivi storici come patrimonio identitario: le radici dello </a:t>
            </a:r>
            <a:r>
              <a:rPr lang="it-IT" dirty="0" smtClean="0"/>
              <a:t>sviluppo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/>
          <a:lstStyle/>
          <a:p>
            <a:pPr algn="ctr"/>
            <a:r>
              <a:rPr lang="it-IT" dirty="0" smtClean="0"/>
              <a:t>Progettare la modernità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389120"/>
          </a:xfrm>
        </p:spPr>
        <p:txBody>
          <a:bodyPr>
            <a:normAutofit/>
          </a:bodyPr>
          <a:lstStyle/>
          <a:p>
            <a:r>
              <a:rPr lang="it-IT" dirty="0" smtClean="0"/>
              <a:t>I sistemi documentali in formazione sono al centro dell’attenzione  in quanto risorse progettuali</a:t>
            </a:r>
          </a:p>
          <a:p>
            <a:r>
              <a:rPr lang="it-IT" dirty="0" smtClean="0"/>
              <a:t>Gli archivi non sono un </a:t>
            </a:r>
            <a:r>
              <a:rPr lang="it-IT" i="1" dirty="0" smtClean="0"/>
              <a:t>residuato eventuale </a:t>
            </a:r>
            <a:r>
              <a:rPr lang="it-IT" dirty="0" smtClean="0"/>
              <a:t>delle attività ma </a:t>
            </a:r>
            <a:r>
              <a:rPr lang="it-IT" i="1" dirty="0" smtClean="0"/>
              <a:t>sono</a:t>
            </a:r>
            <a:r>
              <a:rPr lang="it-IT" dirty="0" smtClean="0"/>
              <a:t> le attività. </a:t>
            </a:r>
          </a:p>
          <a:p>
            <a:r>
              <a:rPr lang="it-IT" dirty="0" smtClean="0"/>
              <a:t>Servono precise logiche organizzative e conservative</a:t>
            </a:r>
          </a:p>
          <a:p>
            <a:r>
              <a:rPr lang="it-IT" dirty="0" smtClean="0"/>
              <a:t>Porre la dovuta attenzione a queste tematiche significa garantire la trasparenza, l’efficienza e la visione prospettica</a:t>
            </a:r>
          </a:p>
          <a:p>
            <a:r>
              <a:rPr lang="it-IT" dirty="0" smtClean="0"/>
              <a:t>La cultura documentaria come garanzia dell’efficacia e dell’affidabilità dei processi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6940" y="1452949"/>
            <a:ext cx="8817060" cy="3908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9" rIns="91416" bIns="45709" numCol="1" anchor="ctr" anchorCtr="0" compatLnSpc="1">
            <a:prstTxWarp prst="textNoShape">
              <a:avLst/>
            </a:prstTxWarp>
            <a:spAutoFit/>
          </a:bodyPr>
          <a:lstStyle/>
          <a:p>
            <a:pPr indent="144427" defTabSz="914165" fontAlgn="base">
              <a:spcBef>
                <a:spcPct val="0"/>
              </a:spcBef>
              <a:spcAft>
                <a:spcPct val="0"/>
              </a:spcAft>
            </a:pPr>
            <a:r>
              <a:rPr lang="it-IT" sz="31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“Si deve incominciare a perdere la memoria, </a:t>
            </a:r>
          </a:p>
          <a:p>
            <a:pPr indent="144427" defTabSz="914165" fontAlgn="base">
              <a:spcBef>
                <a:spcPct val="0"/>
              </a:spcBef>
              <a:spcAft>
                <a:spcPct val="0"/>
              </a:spcAft>
            </a:pPr>
            <a:r>
              <a:rPr lang="it-IT" sz="31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anche solo brandelli di ricordi, </a:t>
            </a:r>
            <a:r>
              <a:rPr lang="it-IT" sz="31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per </a:t>
            </a:r>
            <a:r>
              <a:rPr lang="it-IT" sz="31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capire che in essa consiste la nostra vita. </a:t>
            </a:r>
            <a:r>
              <a:rPr lang="it-IT" sz="31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Senza </a:t>
            </a:r>
            <a:r>
              <a:rPr lang="it-IT" sz="31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memoria la vita non è vita (…). </a:t>
            </a:r>
            <a:r>
              <a:rPr lang="it-IT" sz="31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La </a:t>
            </a:r>
            <a:r>
              <a:rPr lang="it-IT" sz="31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nostra memoria è la nostra coerenza, </a:t>
            </a:r>
          </a:p>
          <a:p>
            <a:pPr indent="144427" defTabSz="914165" fontAlgn="base">
              <a:spcBef>
                <a:spcPct val="0"/>
              </a:spcBef>
              <a:spcAft>
                <a:spcPct val="0"/>
              </a:spcAft>
            </a:pPr>
            <a:r>
              <a:rPr lang="it-IT" sz="31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la nostra ragione, il nostro sentimento, </a:t>
            </a:r>
            <a:r>
              <a:rPr lang="it-IT" sz="31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persino </a:t>
            </a:r>
            <a:r>
              <a:rPr lang="it-IT" sz="31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il nostro agire. </a:t>
            </a:r>
          </a:p>
          <a:p>
            <a:pPr indent="144427" defTabSz="914165" fontAlgn="base">
              <a:spcBef>
                <a:spcPct val="0"/>
              </a:spcBef>
              <a:spcAft>
                <a:spcPct val="0"/>
              </a:spcAft>
            </a:pPr>
            <a:r>
              <a:rPr lang="it-IT" sz="31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Senza di essa non siamo nulla”</a:t>
            </a:r>
            <a:endParaRPr lang="it-IT" sz="3100" dirty="0">
              <a:latin typeface="Arial" pitchFamily="34" charset="0"/>
              <a:cs typeface="Arial" pitchFamily="34" charset="0"/>
            </a:endParaRPr>
          </a:p>
          <a:p>
            <a:pPr indent="144427" algn="r" defTabSz="914165" eaLnBrk="0" fontAlgn="base">
              <a:spcBef>
                <a:spcPct val="0"/>
              </a:spcBef>
              <a:spcAft>
                <a:spcPct val="0"/>
              </a:spcAft>
            </a:pPr>
            <a:r>
              <a:rPr lang="it-IT" sz="31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Luis </a:t>
            </a:r>
            <a:r>
              <a:rPr lang="it-IT" sz="31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Buñuel</a:t>
            </a:r>
            <a:endParaRPr lang="it-IT" sz="3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714348" y="12858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“</a:t>
            </a:r>
            <a:r>
              <a:rPr lang="it-IT" i="1" dirty="0" smtClean="0"/>
              <a:t>Come la modernità dimentica”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100" dirty="0" smtClean="0"/>
              <a:t>(Paul </a:t>
            </a:r>
            <a:r>
              <a:rPr lang="it-IT" sz="3100" dirty="0" err="1" smtClean="0"/>
              <a:t>Connerton</a:t>
            </a:r>
            <a:r>
              <a:rPr lang="it-IT" sz="3100" dirty="0" smtClean="0"/>
              <a:t>, 2009)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357158" y="2285992"/>
            <a:ext cx="8229600" cy="4389120"/>
          </a:xfrm>
        </p:spPr>
        <p:txBody>
          <a:bodyPr>
            <a:normAutofit/>
          </a:bodyPr>
          <a:lstStyle/>
          <a:p>
            <a:r>
              <a:rPr lang="it-IT" dirty="0" smtClean="0"/>
              <a:t>Tra ipermnesia e società </a:t>
            </a:r>
            <a:r>
              <a:rPr lang="it-IT" dirty="0" err="1" smtClean="0"/>
              <a:t>postmnemonica</a:t>
            </a:r>
            <a:r>
              <a:rPr lang="it-IT" dirty="0" smtClean="0"/>
              <a:t>: la modernità che dimentica</a:t>
            </a:r>
          </a:p>
          <a:p>
            <a:r>
              <a:rPr lang="it-IT" dirty="0" smtClean="0"/>
              <a:t>“A partire dall’inizio del XIX secolo, si può dire che l’inquietudine riguardo alla memoria si cristallizzò intorno alla percezione di due fondamentali malesseri: </a:t>
            </a:r>
            <a:r>
              <a:rPr lang="it-IT" i="1" dirty="0" smtClean="0"/>
              <a:t>troppo poca memoria </a:t>
            </a:r>
            <a:r>
              <a:rPr lang="it-IT" dirty="0" smtClean="0"/>
              <a:t>e </a:t>
            </a:r>
            <a:r>
              <a:rPr lang="it-IT" i="1" dirty="0" smtClean="0"/>
              <a:t>troppa memoria</a:t>
            </a:r>
            <a:r>
              <a:rPr lang="it-IT" dirty="0" smtClean="0"/>
              <a:t>” (Richard </a:t>
            </a:r>
            <a:r>
              <a:rPr lang="it-IT" dirty="0" err="1" smtClean="0"/>
              <a:t>Terdiman</a:t>
            </a:r>
            <a:r>
              <a:rPr lang="it-IT" dirty="0" smtClean="0"/>
              <a:t>, 1993)</a:t>
            </a:r>
          </a:p>
          <a:p>
            <a:r>
              <a:rPr lang="it-IT" dirty="0" smtClean="0"/>
              <a:t>L’oblio: un valore, una condanna o un naturale e misurabile processo di selezione?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28604"/>
            <a:ext cx="8229600" cy="1143000"/>
          </a:xfrm>
        </p:spPr>
        <p:txBody>
          <a:bodyPr/>
          <a:lstStyle/>
          <a:p>
            <a:r>
              <a:rPr lang="it-IT" dirty="0" smtClean="0"/>
              <a:t>Una leggenda metropolitana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fragilità innata degli oggetti digitali è una leggenda metropolitana funzionale a una certa inerzia normativa e conservativa. </a:t>
            </a:r>
          </a:p>
          <a:p>
            <a:r>
              <a:rPr lang="it-IT" dirty="0" smtClean="0"/>
              <a:t>Li sappiamo conservare ma hanno bisogno di cure specifiche </a:t>
            </a:r>
          </a:p>
          <a:p>
            <a:r>
              <a:rPr lang="it-IT" dirty="0" smtClean="0"/>
              <a:t>Devono essere accuditi come in genere si fa con quelli analogici che di norma non vengono lasciati alle intemperie che renderebbero molto vulnerabile anche la carta o la pergamena</a:t>
            </a:r>
          </a:p>
          <a:p>
            <a:r>
              <a:rPr lang="it-IT" dirty="0" smtClean="0"/>
              <a:t>La conservazione costa sia in termini di risorse che di riforme ineludibili del modello conservativo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algn="ctr" eaLnBrk="1" hangingPunct="1"/>
            <a:r>
              <a:rPr lang="it-IT" dirty="0" smtClean="0"/>
              <a:t>Quale conservazione?</a:t>
            </a:r>
          </a:p>
        </p:txBody>
      </p:sp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0" y="1643050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endParaRPr lang="it-IT" i="1" dirty="0" smtClean="0"/>
          </a:p>
          <a:p>
            <a:pPr eaLnBrk="1" hangingPunct="1"/>
            <a:r>
              <a:rPr lang="it-IT" sz="4000" i="1" dirty="0" smtClean="0"/>
              <a:t>Long </a:t>
            </a:r>
            <a:r>
              <a:rPr lang="it-IT" sz="4000" i="1" dirty="0" err="1" smtClean="0"/>
              <a:t>time</a:t>
            </a:r>
            <a:r>
              <a:rPr lang="it-IT" sz="4000" i="1" dirty="0" smtClean="0"/>
              <a:t> </a:t>
            </a:r>
            <a:r>
              <a:rPr lang="it-IT" sz="4000" i="1" dirty="0" err="1" smtClean="0"/>
              <a:t>preservation</a:t>
            </a:r>
            <a:r>
              <a:rPr lang="it-IT" sz="4000" i="1" dirty="0" smtClean="0"/>
              <a:t>:</a:t>
            </a:r>
          </a:p>
          <a:p>
            <a:pPr lvl="2" algn="ctr">
              <a:buNone/>
            </a:pPr>
            <a:endParaRPr lang="it-IT" i="1" dirty="0" smtClean="0"/>
          </a:p>
          <a:p>
            <a:pPr lvl="2" algn="ctr">
              <a:buNone/>
            </a:pPr>
            <a:r>
              <a:rPr lang="it-IT" sz="2800" i="1" dirty="0" smtClean="0"/>
              <a:t>     A </a:t>
            </a:r>
            <a:r>
              <a:rPr lang="it-IT" sz="2800" i="1" dirty="0" err="1" smtClean="0"/>
              <a:t>period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of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time</a:t>
            </a:r>
            <a:r>
              <a:rPr lang="it-IT" sz="2800" i="1" dirty="0" smtClean="0"/>
              <a:t> </a:t>
            </a:r>
            <a:r>
              <a:rPr lang="it-IT" sz="2800" i="1" dirty="0" smtClean="0">
                <a:solidFill>
                  <a:srgbClr val="FF0000"/>
                </a:solidFill>
              </a:rPr>
              <a:t>long </a:t>
            </a:r>
            <a:r>
              <a:rPr lang="it-IT" sz="2800" i="1" dirty="0" err="1" smtClean="0">
                <a:solidFill>
                  <a:srgbClr val="FF0000"/>
                </a:solidFill>
              </a:rPr>
              <a:t>enough</a:t>
            </a:r>
            <a:r>
              <a:rPr lang="it-IT" sz="2800" i="1" dirty="0" smtClean="0">
                <a:solidFill>
                  <a:srgbClr val="FF0000"/>
                </a:solidFill>
              </a:rPr>
              <a:t> </a:t>
            </a:r>
            <a:r>
              <a:rPr lang="it-IT" sz="2800" i="1" dirty="0" err="1" smtClean="0"/>
              <a:t>for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there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to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be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concern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about</a:t>
            </a:r>
            <a:r>
              <a:rPr lang="it-IT" sz="2800" i="1" dirty="0" smtClean="0"/>
              <a:t> the </a:t>
            </a:r>
            <a:r>
              <a:rPr lang="it-IT" sz="2800" i="1" dirty="0" err="1" smtClean="0"/>
              <a:t>impacts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of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changing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technologies</a:t>
            </a:r>
            <a:r>
              <a:rPr lang="it-IT" sz="2800" i="1" dirty="0" smtClean="0"/>
              <a:t>, </a:t>
            </a:r>
            <a:r>
              <a:rPr lang="it-IT" sz="2800" i="1" dirty="0" err="1" smtClean="0"/>
              <a:t>including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support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for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new</a:t>
            </a:r>
            <a:r>
              <a:rPr lang="it-IT" sz="2800" i="1" dirty="0" smtClean="0"/>
              <a:t> media and data </a:t>
            </a:r>
            <a:r>
              <a:rPr lang="it-IT" sz="2800" i="1" dirty="0" err="1" smtClean="0"/>
              <a:t>formats</a:t>
            </a:r>
            <a:r>
              <a:rPr lang="it-IT" sz="2800" i="1" dirty="0" smtClean="0"/>
              <a:t>, and </a:t>
            </a:r>
            <a:r>
              <a:rPr lang="it-IT" sz="2800" i="1" dirty="0" err="1" smtClean="0"/>
              <a:t>of</a:t>
            </a:r>
            <a:r>
              <a:rPr lang="it-IT" sz="2800" i="1" dirty="0" smtClean="0"/>
              <a:t> a </a:t>
            </a:r>
            <a:r>
              <a:rPr lang="it-IT" sz="2800" i="1" dirty="0" err="1" smtClean="0"/>
              <a:t>changing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user</a:t>
            </a:r>
            <a:r>
              <a:rPr lang="it-IT" sz="2800" i="1" dirty="0" smtClean="0"/>
              <a:t> community, on the information </a:t>
            </a:r>
            <a:r>
              <a:rPr lang="it-IT" sz="2800" i="1" dirty="0" err="1" smtClean="0"/>
              <a:t>being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held</a:t>
            </a:r>
            <a:r>
              <a:rPr lang="it-IT" sz="2800" i="1" dirty="0" smtClean="0"/>
              <a:t> in a </a:t>
            </a:r>
            <a:r>
              <a:rPr lang="it-IT" sz="2800" i="1" dirty="0" err="1" smtClean="0"/>
              <a:t>repository</a:t>
            </a:r>
            <a:r>
              <a:rPr lang="it-IT" sz="2800" i="1" dirty="0" smtClean="0"/>
              <a:t>. </a:t>
            </a:r>
            <a:r>
              <a:rPr lang="it-IT" sz="2800" i="1" dirty="0" err="1" smtClean="0"/>
              <a:t>This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period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extends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into</a:t>
            </a:r>
            <a:r>
              <a:rPr lang="it-IT" sz="2800" i="1" dirty="0" smtClean="0"/>
              <a:t> </a:t>
            </a:r>
            <a:r>
              <a:rPr lang="it-IT" sz="2800" i="1" dirty="0" smtClean="0">
                <a:solidFill>
                  <a:srgbClr val="FF0000"/>
                </a:solidFill>
              </a:rPr>
              <a:t>the indefinite future</a:t>
            </a:r>
            <a:endParaRPr lang="it-IT" sz="2800" dirty="0" smtClean="0">
              <a:solidFill>
                <a:srgbClr val="FF0000"/>
              </a:solidFill>
            </a:endParaRPr>
          </a:p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="" xmlns:p14="http://schemas.microsoft.com/office/powerpoint/2010/main" val="61321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7224" y="142852"/>
            <a:ext cx="7514035" cy="1752599"/>
          </a:xfrm>
        </p:spPr>
        <p:txBody>
          <a:bodyPr>
            <a:normAutofit/>
          </a:bodyPr>
          <a:lstStyle/>
          <a:p>
            <a:pPr algn="ctr"/>
            <a:r>
              <a:rPr lang="it-IT" sz="4000" dirty="0" smtClean="0"/>
              <a:t>Un termine da chiarire: dematerializzazione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2214554"/>
            <a:ext cx="8715436" cy="5072074"/>
          </a:xfrm>
        </p:spPr>
        <p:txBody>
          <a:bodyPr>
            <a:noAutofit/>
          </a:bodyPr>
          <a:lstStyle/>
          <a:p>
            <a:r>
              <a:rPr lang="it-IT" sz="2400" dirty="0" err="1" smtClean="0"/>
              <a:t>Dematerializzare</a:t>
            </a:r>
            <a:r>
              <a:rPr lang="it-IT" sz="2400" dirty="0" smtClean="0"/>
              <a:t> non significa limitarsi a cambiare tipologia di supporto alla realtà</a:t>
            </a:r>
          </a:p>
          <a:p>
            <a:r>
              <a:rPr lang="it-IT" sz="2400" dirty="0" smtClean="0"/>
              <a:t>La dematerializzazione è innanzitutto un processo politico, economico sociale, antropologico. </a:t>
            </a:r>
          </a:p>
          <a:p>
            <a:r>
              <a:rPr lang="it-IT" sz="2400" dirty="0" err="1" smtClean="0"/>
              <a:t>Dematerializzare</a:t>
            </a:r>
            <a:r>
              <a:rPr lang="it-IT" sz="2400" dirty="0" smtClean="0"/>
              <a:t> significa entrare in profondità negli assetti complessivi di una società, reingegnerizzandone aspetti cruciali, compresi quelli documentari</a:t>
            </a:r>
          </a:p>
          <a:p>
            <a:r>
              <a:rPr lang="it-IT" sz="2400" dirty="0" smtClean="0"/>
              <a:t>Il digitale è la domanda non la risposta già fatta</a:t>
            </a:r>
          </a:p>
          <a:p>
            <a:r>
              <a:rPr lang="it-IT" sz="2400" dirty="0" smtClean="0"/>
              <a:t>Pensare digitale e non essere supinamente </a:t>
            </a:r>
            <a:r>
              <a:rPr lang="it-IT" sz="2400" dirty="0" err="1" smtClean="0"/>
              <a:t>pseudodigitali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xmlns="" val="330991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/>
          <a:lstStyle/>
          <a:p>
            <a:pPr algn="ctr"/>
            <a:r>
              <a:rPr lang="it-IT" dirty="0" err="1" smtClean="0"/>
              <a:t>Universitas</a:t>
            </a:r>
            <a:r>
              <a:rPr lang="it-IT" dirty="0" smtClean="0"/>
              <a:t> rerum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 smtClean="0"/>
              <a:t>“Le città sono un insieme di tante cose: di memoria, di desideri, di segni d'un linguaggio; le città sono luoghi di scambio, come spiegano tutti i libri di storia dell'economia, ma questi scambi non sono soltanto scambi di merci, sono scambi di parole, di desideri, di ricordi” </a:t>
            </a:r>
            <a:r>
              <a:rPr lang="it-IT" sz="2000" dirty="0" smtClean="0"/>
              <a:t>(Italo Calvino, 1972)</a:t>
            </a:r>
            <a:r>
              <a:rPr lang="it-IT" i="1" dirty="0" smtClean="0"/>
              <a:t> </a:t>
            </a:r>
          </a:p>
          <a:p>
            <a:r>
              <a:rPr lang="it-IT" dirty="0" smtClean="0"/>
              <a:t>L’archivio come sistema di relazioni</a:t>
            </a:r>
          </a:p>
          <a:p>
            <a:r>
              <a:rPr lang="it-IT" dirty="0" smtClean="0"/>
              <a:t>Il tutto e non la parte</a:t>
            </a:r>
          </a:p>
          <a:p>
            <a:r>
              <a:rPr lang="it-IT" dirty="0" smtClean="0"/>
              <a:t>Ma la parte per il tutto</a:t>
            </a:r>
          </a:p>
          <a:p>
            <a:r>
              <a:rPr lang="it-IT" dirty="0" smtClean="0"/>
              <a:t>Valori e oggetti</a:t>
            </a:r>
            <a:br>
              <a:rPr lang="it-IT" dirty="0" smtClean="0"/>
            </a:b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La natura dell’archivio digitale</a:t>
            </a:r>
          </a:p>
        </p:txBody>
      </p:sp>
      <p:sp>
        <p:nvSpPr>
          <p:cNvPr id="30723" name="Segnaposto contenuto 2"/>
          <p:cNvSpPr>
            <a:spLocks noGrp="1"/>
          </p:cNvSpPr>
          <p:nvPr>
            <p:ph idx="1"/>
          </p:nvPr>
        </p:nvSpPr>
        <p:spPr>
          <a:xfrm>
            <a:off x="500034" y="2214554"/>
            <a:ext cx="8229600" cy="4389120"/>
          </a:xfrm>
        </p:spPr>
        <p:txBody>
          <a:bodyPr>
            <a:normAutofit/>
          </a:bodyPr>
          <a:lstStyle/>
          <a:p>
            <a:pPr eaLnBrk="1" hangingPunct="1"/>
            <a:r>
              <a:rPr lang="it-IT" dirty="0" smtClean="0"/>
              <a:t>L’archivio digitale ha una natura caratterizzata da una forte dinamicità che si traduce in un’estrema articolazione della struttura e dei contenuti informativi e che impone strategie descrittive e di recupero delle informazioni decisamente complesse.</a:t>
            </a:r>
          </a:p>
          <a:p>
            <a:pPr eaLnBrk="1" hangingPunct="1"/>
            <a:r>
              <a:rPr lang="it-IT" dirty="0" smtClean="0"/>
              <a:t>Nel contesto digitale tendono a manifestarsi fenomenologie archivistiche diverse da quelle cui siamo abituati in ambiente cartaceo</a:t>
            </a:r>
          </a:p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="" xmlns:p14="http://schemas.microsoft.com/office/powerpoint/2010/main" val="345176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1143000"/>
          </a:xfrm>
        </p:spPr>
        <p:txBody>
          <a:bodyPr/>
          <a:lstStyle/>
          <a:p>
            <a:pPr algn="ctr" eaLnBrk="1" hangingPunct="1"/>
            <a:r>
              <a:rPr lang="it-IT" dirty="0" smtClean="0"/>
              <a:t>Individuare l’archivio digitale</a:t>
            </a:r>
          </a:p>
        </p:txBody>
      </p:sp>
      <p:sp>
        <p:nvSpPr>
          <p:cNvPr id="819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it-IT" dirty="0" smtClean="0"/>
              <a:t>Il problema della individuazione dell’archivio digitale in senso proprio (?) e l’esigenza di salvaguardarne la struttura e l’integrità</a:t>
            </a:r>
          </a:p>
          <a:p>
            <a:pPr eaLnBrk="1" hangingPunct="1"/>
            <a:r>
              <a:rPr lang="it-IT" dirty="0" smtClean="0"/>
              <a:t>L’interoperabilità</a:t>
            </a:r>
          </a:p>
          <a:p>
            <a:r>
              <a:rPr lang="it-IT" dirty="0" smtClean="0"/>
              <a:t>Tipologie documentarie ad ampio spettro</a:t>
            </a:r>
          </a:p>
          <a:p>
            <a:pPr lvl="1"/>
            <a:r>
              <a:rPr lang="it-IT" dirty="0" smtClean="0"/>
              <a:t>documenti digitali e informatici</a:t>
            </a:r>
          </a:p>
          <a:p>
            <a:pPr lvl="1"/>
            <a:r>
              <a:rPr lang="it-IT" dirty="0" smtClean="0"/>
              <a:t>banche dati</a:t>
            </a:r>
          </a:p>
          <a:p>
            <a:pPr lvl="1"/>
            <a:r>
              <a:rPr lang="it-IT" dirty="0" smtClean="0"/>
              <a:t>oggetti e aggregazioni digitali di natura diversa</a:t>
            </a:r>
          </a:p>
          <a:p>
            <a:pPr lvl="1"/>
            <a:r>
              <a:rPr lang="it-IT" dirty="0" smtClean="0"/>
              <a:t>web</a:t>
            </a:r>
          </a:p>
          <a:p>
            <a:pPr lvl="1"/>
            <a:r>
              <a:rPr lang="it-IT" dirty="0" smtClean="0"/>
              <a:t>“dati social” (</a:t>
            </a:r>
            <a:r>
              <a:rPr lang="it-IT" dirty="0" err="1" smtClean="0"/>
              <a:t>tweet</a:t>
            </a:r>
            <a:r>
              <a:rPr lang="it-IT" dirty="0" smtClean="0"/>
              <a:t> e luoghi della comunicazione )</a:t>
            </a:r>
          </a:p>
          <a:p>
            <a:pPr lvl="1"/>
            <a:r>
              <a:rPr lang="it-IT" dirty="0" smtClean="0"/>
              <a:t>…</a:t>
            </a:r>
          </a:p>
        </p:txBody>
      </p:sp>
    </p:spTree>
    <p:extLst>
      <p:ext uri="{BB962C8B-B14F-4D97-AF65-F5344CB8AC3E}">
        <p14:creationId xmlns="" xmlns:p14="http://schemas.microsoft.com/office/powerpoint/2010/main" val="347394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algn="ctr" eaLnBrk="1" hangingPunct="1"/>
            <a:r>
              <a:rPr lang="it-IT" dirty="0" smtClean="0"/>
              <a:t>Progettare la conservazione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 smtClean="0"/>
              <a:t>Le trasformazioni dei sistemi di produzione e gestione dei documenti e, in maniera particolare, la diffusione del documento informatico contribuiscono a spostare a monte il baricentro degli interventi conservativi. </a:t>
            </a:r>
          </a:p>
          <a:p>
            <a:pPr>
              <a:defRPr/>
            </a:pPr>
            <a:r>
              <a:rPr lang="it-IT" dirty="0" smtClean="0"/>
              <a:t>Nella fase </a:t>
            </a:r>
            <a:r>
              <a:rPr lang="it-IT" i="1" dirty="0" smtClean="0"/>
              <a:t>corrente</a:t>
            </a:r>
            <a:r>
              <a:rPr lang="it-IT" dirty="0" smtClean="0"/>
              <a:t>, e in maniera ancora più marcata in quella di </a:t>
            </a:r>
            <a:r>
              <a:rPr lang="it-IT" dirty="0" smtClean="0">
                <a:solidFill>
                  <a:srgbClr val="FF0000"/>
                </a:solidFill>
              </a:rPr>
              <a:t>progettazione</a:t>
            </a:r>
            <a:r>
              <a:rPr lang="it-IT" dirty="0" smtClean="0"/>
              <a:t>, si concentrano molte attività di decisiva importanza ai fini del perseguimento dell’obiettivo della conservazione. </a:t>
            </a:r>
          </a:p>
          <a:p>
            <a:pPr>
              <a:defRPr/>
            </a:pPr>
            <a:r>
              <a:rPr lang="it-IT" dirty="0" smtClean="0"/>
              <a:t>Questa è la prima e più evidente conseguenza della diffusione di documenti informatici</a:t>
            </a:r>
          </a:p>
          <a:p>
            <a:pPr>
              <a:defRPr/>
            </a:pPr>
            <a:endParaRPr lang="it-IT" dirty="0" smtClean="0"/>
          </a:p>
        </p:txBody>
      </p:sp>
    </p:spTree>
    <p:extLst>
      <p:ext uri="{BB962C8B-B14F-4D97-AF65-F5344CB8AC3E}">
        <p14:creationId xmlns="" xmlns:p14="http://schemas.microsoft.com/office/powerpoint/2010/main" val="202842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206</TotalTime>
  <Words>937</Words>
  <Application>Microsoft Office PowerPoint</Application>
  <PresentationFormat>Presentazione su schermo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Equinozio</vt:lpstr>
      <vt:lpstr>Una corsa contro il tempo </vt:lpstr>
      <vt:lpstr>“Come la modernità dimentica” (Paul Connerton, 2009) </vt:lpstr>
      <vt:lpstr>Una leggenda metropolitana</vt:lpstr>
      <vt:lpstr>Quale conservazione?</vt:lpstr>
      <vt:lpstr>Un termine da chiarire: dematerializzazione</vt:lpstr>
      <vt:lpstr>Universitas rerum</vt:lpstr>
      <vt:lpstr>La natura dell’archivio digitale</vt:lpstr>
      <vt:lpstr>Individuare l’archivio digitale</vt:lpstr>
      <vt:lpstr>Progettare la conservazione</vt:lpstr>
      <vt:lpstr>Preservation on the job</vt:lpstr>
      <vt:lpstr>La conservazione fuori di sè </vt:lpstr>
      <vt:lpstr>Dalla conservazione allo sviluppo sostenibile</vt:lpstr>
      <vt:lpstr>Archivi e sviluppo: un ruolo duplice</vt:lpstr>
      <vt:lpstr>Progettare la modernità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Standard</dc:creator>
  <cp:lastModifiedBy>Standard</cp:lastModifiedBy>
  <cp:revision>29</cp:revision>
  <dcterms:created xsi:type="dcterms:W3CDTF">2022-03-04T08:36:18Z</dcterms:created>
  <dcterms:modified xsi:type="dcterms:W3CDTF">2022-03-08T16:51:01Z</dcterms:modified>
</cp:coreProperties>
</file>