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56"/>
  </p:notesMasterIdLst>
  <p:sldIdLst>
    <p:sldId id="257" r:id="rId2"/>
    <p:sldId id="419" r:id="rId3"/>
    <p:sldId id="420" r:id="rId4"/>
    <p:sldId id="421" r:id="rId5"/>
    <p:sldId id="424" r:id="rId6"/>
    <p:sldId id="422" r:id="rId7"/>
    <p:sldId id="425" r:id="rId8"/>
    <p:sldId id="423" r:id="rId9"/>
    <p:sldId id="350" r:id="rId10"/>
    <p:sldId id="427" r:id="rId11"/>
    <p:sldId id="351" r:id="rId12"/>
    <p:sldId id="353" r:id="rId13"/>
    <p:sldId id="354" r:id="rId14"/>
    <p:sldId id="355" r:id="rId15"/>
    <p:sldId id="356" r:id="rId16"/>
    <p:sldId id="357" r:id="rId17"/>
    <p:sldId id="358" r:id="rId18"/>
    <p:sldId id="359" r:id="rId19"/>
    <p:sldId id="361" r:id="rId20"/>
    <p:sldId id="258" r:id="rId21"/>
    <p:sldId id="261" r:id="rId22"/>
    <p:sldId id="278" r:id="rId23"/>
    <p:sldId id="376" r:id="rId24"/>
    <p:sldId id="279" r:id="rId25"/>
    <p:sldId id="281" r:id="rId26"/>
    <p:sldId id="429" r:id="rId27"/>
    <p:sldId id="393" r:id="rId28"/>
    <p:sldId id="426" r:id="rId29"/>
    <p:sldId id="397" r:id="rId30"/>
    <p:sldId id="378" r:id="rId31"/>
    <p:sldId id="379" r:id="rId32"/>
    <p:sldId id="380" r:id="rId33"/>
    <p:sldId id="381" r:id="rId34"/>
    <p:sldId id="383" r:id="rId35"/>
    <p:sldId id="384" r:id="rId36"/>
    <p:sldId id="385" r:id="rId37"/>
    <p:sldId id="386" r:id="rId38"/>
    <p:sldId id="387" r:id="rId39"/>
    <p:sldId id="395" r:id="rId40"/>
    <p:sldId id="388" r:id="rId41"/>
    <p:sldId id="389" r:id="rId42"/>
    <p:sldId id="428" r:id="rId43"/>
    <p:sldId id="430" r:id="rId44"/>
    <p:sldId id="390" r:id="rId45"/>
    <p:sldId id="391" r:id="rId46"/>
    <p:sldId id="399" r:id="rId47"/>
    <p:sldId id="401" r:id="rId48"/>
    <p:sldId id="402" r:id="rId49"/>
    <p:sldId id="405" r:id="rId50"/>
    <p:sldId id="406" r:id="rId51"/>
    <p:sldId id="407" r:id="rId52"/>
    <p:sldId id="408" r:id="rId53"/>
    <p:sldId id="409" r:id="rId54"/>
    <p:sldId id="413" r:id="rId5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DD65C6-3892-452C-AD97-DCC635B82C92}" type="datetimeFigureOut">
              <a:rPr lang="it-IT" smtClean="0"/>
              <a:pPr/>
              <a:t>30/08/2022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8102E3-A695-403B-A944-6A49B8384CB6}"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DFDCEF-4857-944B-96DF-FBDF8E414794}" type="slidenum">
              <a:rPr lang="it-IT" smtClean="0"/>
              <a:pPr/>
              <a:t>20</a:t>
            </a:fld>
            <a:endParaRPr lang="it-IT"/>
          </a:p>
        </p:txBody>
      </p:sp>
    </p:spTree>
    <p:extLst>
      <p:ext uri="{BB962C8B-B14F-4D97-AF65-F5344CB8AC3E}">
        <p14:creationId xmlns="" xmlns:p14="http://schemas.microsoft.com/office/powerpoint/2010/main" val="322619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2DFDCEF-4857-944B-96DF-FBDF8E414794}" type="slidenum">
              <a:rPr lang="it-IT" smtClean="0"/>
              <a:pPr/>
              <a:t>21</a:t>
            </a:fld>
            <a:endParaRPr lang="it-IT"/>
          </a:p>
        </p:txBody>
      </p:sp>
    </p:spTree>
    <p:extLst>
      <p:ext uri="{BB962C8B-B14F-4D97-AF65-F5344CB8AC3E}">
        <p14:creationId xmlns="" xmlns:p14="http://schemas.microsoft.com/office/powerpoint/2010/main" val="3226196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19" name="Segnaposto piè di pagina 18"/>
          <p:cNvSpPr>
            <a:spLocks noGrp="1"/>
          </p:cNvSpPr>
          <p:nvPr>
            <p:ph type="ftr" sz="quarter" idx="11"/>
          </p:nvPr>
        </p:nvSpPr>
        <p:spPr/>
        <p:txBody>
          <a:bodyPr/>
          <a:lstStyle/>
          <a:p>
            <a:endParaRPr lang="it-IT"/>
          </a:p>
        </p:txBody>
      </p:sp>
      <p:sp>
        <p:nvSpPr>
          <p:cNvPr id="27" name="Segnaposto numero diapositiva 26"/>
          <p:cNvSpPr>
            <a:spLocks noGrp="1"/>
          </p:cNvSpPr>
          <p:nvPr>
            <p:ph type="sldNum" sz="quarter" idx="12"/>
          </p:nvPr>
        </p:nvSpPr>
        <p:spPr/>
        <p:txBody>
          <a:bodyPr/>
          <a:lstStyle/>
          <a:p>
            <a:fld id="{89B16343-BADF-45BC-A64A-0EAAE5C495B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B16343-BADF-45BC-A64A-0EAAE5C495B3}"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B16343-BADF-45BC-A64A-0EAAE5C495B3}"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B16343-BADF-45BC-A64A-0EAAE5C495B3}"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9B16343-BADF-45BC-A64A-0EAAE5C495B3}"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B16343-BADF-45BC-A64A-0EAAE5C495B3}"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9B16343-BADF-45BC-A64A-0EAAE5C495B3}"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9B16343-BADF-45BC-A64A-0EAAE5C495B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9B16343-BADF-45BC-A64A-0EAAE5C495B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9B16343-BADF-45BC-A64A-0EAAE5C495B3}"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CADBA2B1-7375-417E-A605-6D75F08F7E63}" type="datetimeFigureOut">
              <a:rPr lang="it-IT" smtClean="0"/>
              <a:pPr/>
              <a:t>30/08/2022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fld id="{89B16343-BADF-45BC-A64A-0EAAE5C495B3}" type="slidenum">
              <a:rPr lang="it-IT" smtClean="0"/>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ADBA2B1-7375-417E-A605-6D75F08F7E63}" type="datetimeFigureOut">
              <a:rPr lang="it-IT" smtClean="0"/>
              <a:pPr/>
              <a:t>30/08/2022</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B16343-BADF-45BC-A64A-0EAAE5C495B3}" type="slidenum">
              <a:rPr lang="it-IT" smtClean="0"/>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00034" y="2714620"/>
            <a:ext cx="8229600" cy="2209800"/>
          </a:xfrm>
        </p:spPr>
        <p:txBody>
          <a:bodyPr>
            <a:normAutofit fontScale="90000"/>
          </a:bodyPr>
          <a:lstStyle/>
          <a:p>
            <a:pPr algn="ctr"/>
            <a:r>
              <a:rPr lang="it-IT" dirty="0" smtClean="0"/>
              <a:t>La fenomenologia dell’archivio contemporaneo: nuove sensibilità e approcci per archivi e materiali vecchi e nuovi</a:t>
            </a:r>
            <a:endParaRPr lang="it-IT" dirty="0"/>
          </a:p>
        </p:txBody>
      </p:sp>
      <p:sp>
        <p:nvSpPr>
          <p:cNvPr id="3" name="Sottotitolo 2"/>
          <p:cNvSpPr>
            <a:spLocks noGrp="1"/>
          </p:cNvSpPr>
          <p:nvPr>
            <p:ph type="subTitle" idx="1"/>
          </p:nvPr>
        </p:nvSpPr>
        <p:spPr>
          <a:xfrm>
            <a:off x="2583766" y="5429264"/>
            <a:ext cx="6560234" cy="1752600"/>
          </a:xfrm>
        </p:spPr>
        <p:txBody>
          <a:bodyPr>
            <a:normAutofit/>
          </a:bodyPr>
          <a:lstStyle/>
          <a:p>
            <a:endParaRPr lang="it-IT"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err="1" smtClean="0"/>
              <a:t>Universitas</a:t>
            </a:r>
            <a:r>
              <a:rPr lang="it-IT" dirty="0" smtClean="0"/>
              <a:t> rerum</a:t>
            </a:r>
            <a:endParaRPr lang="it-IT" dirty="0"/>
          </a:p>
        </p:txBody>
      </p:sp>
      <p:sp>
        <p:nvSpPr>
          <p:cNvPr id="3" name="Segnaposto contenuto 2"/>
          <p:cNvSpPr>
            <a:spLocks noGrp="1"/>
          </p:cNvSpPr>
          <p:nvPr>
            <p:ph idx="1"/>
          </p:nvPr>
        </p:nvSpPr>
        <p:spPr/>
        <p:txBody>
          <a:bodyPr>
            <a:normAutofit lnSpcReduction="10000"/>
          </a:bodyPr>
          <a:lstStyle/>
          <a:p>
            <a:r>
              <a:rPr lang="it-IT" i="1" dirty="0" smtClean="0"/>
              <a:t>“Le città sono un insieme di tante cose: di memoria, di desideri, di segni d'un linguaggio; le città sono luoghi di scambio, come spiegano tutti i libri di storia dell'economia, ma questi scambi non sono soltanto scambi di merci, sono scambi di parole, di desideri, di ricordi” </a:t>
            </a:r>
            <a:r>
              <a:rPr lang="it-IT" sz="2000" dirty="0" smtClean="0"/>
              <a:t>(Italo Calvino, 1972)</a:t>
            </a:r>
            <a:r>
              <a:rPr lang="it-IT" i="1" dirty="0" smtClean="0"/>
              <a:t> </a:t>
            </a:r>
          </a:p>
          <a:p>
            <a:r>
              <a:rPr lang="it-IT" dirty="0" smtClean="0"/>
              <a:t>L’archivio come sistema di relazioni</a:t>
            </a:r>
          </a:p>
          <a:p>
            <a:r>
              <a:rPr lang="it-IT" dirty="0" smtClean="0"/>
              <a:t>Il tutto e non la parte</a:t>
            </a:r>
          </a:p>
          <a:p>
            <a:r>
              <a:rPr lang="it-IT" dirty="0" smtClean="0"/>
              <a:t>Ma la parte per il tutto</a:t>
            </a:r>
          </a:p>
          <a:p>
            <a:r>
              <a:rPr lang="it-IT" dirty="0" smtClean="0"/>
              <a:t>Valori e oggetti</a:t>
            </a:r>
            <a:br>
              <a:rPr lang="it-IT" dirty="0" smtClean="0"/>
            </a:br>
            <a:endParaRPr lang="it-IT" dirty="0" smtClean="0"/>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034" y="500042"/>
            <a:ext cx="7802192" cy="782265"/>
          </a:xfrm>
          <a:prstGeom prst="rect">
            <a:avLst/>
          </a:prstGeom>
        </p:spPr>
        <p:txBody>
          <a:bodyPr vert="horz" wrap="square" lIns="0" tIns="12700" rIns="0" bIns="0" rtlCol="0">
            <a:spAutoFit/>
          </a:bodyPr>
          <a:lstStyle/>
          <a:p>
            <a:pPr marL="2655570" marR="5080" indent="-2643505" algn="ctr">
              <a:lnSpc>
                <a:spcPct val="100000"/>
              </a:lnSpc>
              <a:spcBef>
                <a:spcPts val="100"/>
              </a:spcBef>
            </a:pPr>
            <a:r>
              <a:rPr spc="-30" dirty="0">
                <a:solidFill>
                  <a:srgbClr val="FF0000"/>
                </a:solidFill>
              </a:rPr>
              <a:t>Una </a:t>
            </a:r>
            <a:r>
              <a:rPr spc="-75" dirty="0" err="1">
                <a:solidFill>
                  <a:srgbClr val="FF0000"/>
                </a:solidFill>
              </a:rPr>
              <a:t>definizione</a:t>
            </a:r>
            <a:r>
              <a:rPr spc="-75" dirty="0">
                <a:solidFill>
                  <a:srgbClr val="FF0000"/>
                </a:solidFill>
              </a:rPr>
              <a:t> </a:t>
            </a:r>
            <a:r>
              <a:rPr spc="-30" dirty="0" smtClean="0">
                <a:solidFill>
                  <a:srgbClr val="FF0000"/>
                </a:solidFill>
              </a:rPr>
              <a:t>di  </a:t>
            </a:r>
            <a:r>
              <a:rPr spc="-15" dirty="0">
                <a:solidFill>
                  <a:srgbClr val="FF0000"/>
                </a:solidFill>
              </a:rPr>
              <a:t>archivio?</a:t>
            </a:r>
          </a:p>
        </p:txBody>
      </p:sp>
      <p:sp>
        <p:nvSpPr>
          <p:cNvPr id="6" name="Segnaposto contenuto 5"/>
          <p:cNvSpPr>
            <a:spLocks noGrp="1"/>
          </p:cNvSpPr>
          <p:nvPr>
            <p:ph sz="quarter" idx="2"/>
          </p:nvPr>
        </p:nvSpPr>
        <p:spPr>
          <a:xfrm>
            <a:off x="443020" y="1544782"/>
            <a:ext cx="8346650" cy="4825538"/>
          </a:xfrm>
        </p:spPr>
        <p:txBody>
          <a:bodyPr>
            <a:noAutofit/>
          </a:bodyPr>
          <a:lstStyle/>
          <a:p>
            <a:r>
              <a:rPr lang="it-IT" sz="3600" spc="-20" dirty="0" smtClean="0">
                <a:solidFill>
                  <a:srgbClr val="002060"/>
                </a:solidFill>
                <a:cs typeface="Verdana"/>
              </a:rPr>
              <a:t>Complesso di </a:t>
            </a:r>
            <a:r>
              <a:rPr lang="it-IT" sz="3600" spc="10" dirty="0" smtClean="0">
                <a:solidFill>
                  <a:srgbClr val="002060"/>
                </a:solidFill>
                <a:cs typeface="Verdana"/>
              </a:rPr>
              <a:t>documenti </a:t>
            </a:r>
            <a:r>
              <a:rPr lang="it-IT" sz="3600" spc="-45" dirty="0" smtClean="0">
                <a:solidFill>
                  <a:srgbClr val="002060"/>
                </a:solidFill>
                <a:cs typeface="Verdana"/>
              </a:rPr>
              <a:t>prodotti, </a:t>
            </a:r>
            <a:r>
              <a:rPr lang="it-IT" sz="3600" spc="-70" dirty="0" smtClean="0">
                <a:solidFill>
                  <a:srgbClr val="002060"/>
                </a:solidFill>
                <a:cs typeface="Verdana"/>
              </a:rPr>
              <a:t>ricevuti, </a:t>
            </a:r>
            <a:r>
              <a:rPr lang="it-IT" sz="3600" spc="-40" dirty="0" smtClean="0">
                <a:solidFill>
                  <a:srgbClr val="002060"/>
                </a:solidFill>
                <a:cs typeface="Verdana"/>
              </a:rPr>
              <a:t>acquisiti </a:t>
            </a:r>
            <a:r>
              <a:rPr lang="it-IT" sz="3600" spc="100" dirty="0" smtClean="0">
                <a:solidFill>
                  <a:srgbClr val="002060"/>
                </a:solidFill>
                <a:cs typeface="Verdana"/>
              </a:rPr>
              <a:t>e </a:t>
            </a:r>
            <a:r>
              <a:rPr lang="it-IT" sz="3600" spc="35" dirty="0" smtClean="0">
                <a:solidFill>
                  <a:srgbClr val="002060"/>
                </a:solidFill>
                <a:cs typeface="Verdana"/>
              </a:rPr>
              <a:t>comunque  </a:t>
            </a:r>
            <a:r>
              <a:rPr lang="it-IT" sz="3600" spc="-60" dirty="0" smtClean="0">
                <a:solidFill>
                  <a:srgbClr val="002060"/>
                </a:solidFill>
                <a:cs typeface="Verdana"/>
              </a:rPr>
              <a:t>formati </a:t>
            </a:r>
            <a:r>
              <a:rPr lang="it-IT" sz="3600" spc="135" dirty="0" smtClean="0">
                <a:solidFill>
                  <a:srgbClr val="002060"/>
                </a:solidFill>
                <a:cs typeface="Verdana"/>
              </a:rPr>
              <a:t>da </a:t>
            </a:r>
            <a:r>
              <a:rPr lang="it-IT" sz="3600" spc="-60" dirty="0" smtClean="0">
                <a:solidFill>
                  <a:srgbClr val="002060"/>
                </a:solidFill>
                <a:cs typeface="Verdana"/>
              </a:rPr>
              <a:t>un </a:t>
            </a:r>
            <a:r>
              <a:rPr lang="it-IT" sz="3600" dirty="0" smtClean="0">
                <a:solidFill>
                  <a:srgbClr val="002060"/>
                </a:solidFill>
                <a:cs typeface="Verdana"/>
              </a:rPr>
              <a:t>soggetto </a:t>
            </a:r>
            <a:r>
              <a:rPr lang="it-IT" sz="3600" spc="-30" dirty="0" smtClean="0">
                <a:solidFill>
                  <a:srgbClr val="002060"/>
                </a:solidFill>
                <a:cs typeface="Verdana"/>
              </a:rPr>
              <a:t>produttore </a:t>
            </a:r>
            <a:r>
              <a:rPr lang="it-IT" sz="3600" spc="40" dirty="0" smtClean="0">
                <a:solidFill>
                  <a:srgbClr val="002060"/>
                </a:solidFill>
                <a:cs typeface="Verdana"/>
              </a:rPr>
              <a:t>pubblico </a:t>
            </a:r>
            <a:r>
              <a:rPr lang="it-IT" sz="3600" spc="90" dirty="0" smtClean="0">
                <a:solidFill>
                  <a:srgbClr val="002060"/>
                </a:solidFill>
                <a:cs typeface="Verdana"/>
              </a:rPr>
              <a:t>o </a:t>
            </a:r>
            <a:r>
              <a:rPr lang="it-IT" sz="3600" spc="-30" dirty="0" smtClean="0">
                <a:solidFill>
                  <a:srgbClr val="002060"/>
                </a:solidFill>
                <a:cs typeface="Verdana"/>
              </a:rPr>
              <a:t>privato </a:t>
            </a:r>
            <a:r>
              <a:rPr lang="it-IT" sz="3600" spc="-25" dirty="0" smtClean="0">
                <a:solidFill>
                  <a:srgbClr val="002060"/>
                </a:solidFill>
                <a:cs typeface="Verdana"/>
              </a:rPr>
              <a:t>ovvero  </a:t>
            </a:r>
            <a:r>
              <a:rPr lang="it-IT" sz="3600" spc="20" dirty="0" smtClean="0">
                <a:solidFill>
                  <a:srgbClr val="002060"/>
                </a:solidFill>
                <a:cs typeface="Verdana"/>
              </a:rPr>
              <a:t>aggregazione</a:t>
            </a:r>
            <a:r>
              <a:rPr lang="it-IT" sz="3600" spc="-130" dirty="0" smtClean="0">
                <a:solidFill>
                  <a:srgbClr val="002060"/>
                </a:solidFill>
                <a:cs typeface="Verdana"/>
              </a:rPr>
              <a:t> </a:t>
            </a:r>
            <a:r>
              <a:rPr lang="it-IT" sz="3600" spc="-20" dirty="0" smtClean="0">
                <a:solidFill>
                  <a:srgbClr val="002060"/>
                </a:solidFill>
                <a:cs typeface="Verdana"/>
              </a:rPr>
              <a:t>di</a:t>
            </a:r>
            <a:r>
              <a:rPr lang="it-IT" sz="3600" spc="-135" dirty="0" smtClean="0">
                <a:solidFill>
                  <a:srgbClr val="002060"/>
                </a:solidFill>
                <a:cs typeface="Verdana"/>
              </a:rPr>
              <a:t> </a:t>
            </a:r>
            <a:r>
              <a:rPr lang="it-IT" sz="3600" spc="10" dirty="0" smtClean="0">
                <a:solidFill>
                  <a:srgbClr val="002060"/>
                </a:solidFill>
                <a:cs typeface="Verdana"/>
              </a:rPr>
              <a:t>documenti</a:t>
            </a:r>
            <a:r>
              <a:rPr lang="it-IT" sz="3600" spc="-125" dirty="0" smtClean="0">
                <a:solidFill>
                  <a:srgbClr val="002060"/>
                </a:solidFill>
                <a:cs typeface="Verdana"/>
              </a:rPr>
              <a:t> </a:t>
            </a:r>
            <a:r>
              <a:rPr lang="it-IT" sz="3600" spc="-10" dirty="0" smtClean="0">
                <a:solidFill>
                  <a:srgbClr val="002060"/>
                </a:solidFill>
                <a:cs typeface="Verdana"/>
              </a:rPr>
              <a:t>generati</a:t>
            </a:r>
            <a:r>
              <a:rPr lang="it-IT" sz="3600" spc="-165" dirty="0" smtClean="0">
                <a:solidFill>
                  <a:srgbClr val="002060"/>
                </a:solidFill>
                <a:cs typeface="Verdana"/>
              </a:rPr>
              <a:t> </a:t>
            </a:r>
            <a:r>
              <a:rPr lang="it-IT" sz="3600" spc="135" dirty="0" smtClean="0">
                <a:solidFill>
                  <a:srgbClr val="002060"/>
                </a:solidFill>
                <a:cs typeface="Verdana"/>
              </a:rPr>
              <a:t>da</a:t>
            </a:r>
            <a:r>
              <a:rPr lang="it-IT" sz="3600" spc="-145" dirty="0" smtClean="0">
                <a:solidFill>
                  <a:srgbClr val="002060"/>
                </a:solidFill>
                <a:cs typeface="Verdana"/>
              </a:rPr>
              <a:t> </a:t>
            </a:r>
            <a:r>
              <a:rPr lang="it-IT" sz="3600" spc="-30" dirty="0" smtClean="0">
                <a:solidFill>
                  <a:srgbClr val="002060"/>
                </a:solidFill>
                <a:cs typeface="Verdana"/>
              </a:rPr>
              <a:t>soggetti</a:t>
            </a:r>
            <a:r>
              <a:rPr lang="it-IT" sz="3600" spc="-140" dirty="0" smtClean="0">
                <a:solidFill>
                  <a:srgbClr val="002060"/>
                </a:solidFill>
                <a:cs typeface="Verdana"/>
              </a:rPr>
              <a:t> </a:t>
            </a:r>
            <a:r>
              <a:rPr lang="it-IT" sz="3600" spc="100" dirty="0" smtClean="0">
                <a:solidFill>
                  <a:srgbClr val="002060"/>
                </a:solidFill>
                <a:cs typeface="Verdana"/>
              </a:rPr>
              <a:t>che</a:t>
            </a:r>
            <a:r>
              <a:rPr lang="it-IT" sz="3600" spc="-150" dirty="0" smtClean="0">
                <a:solidFill>
                  <a:srgbClr val="002060"/>
                </a:solidFill>
                <a:cs typeface="Verdana"/>
              </a:rPr>
              <a:t> </a:t>
            </a:r>
            <a:r>
              <a:rPr lang="it-IT" sz="3600" spc="65" dirty="0" smtClean="0">
                <a:solidFill>
                  <a:srgbClr val="002060"/>
                </a:solidFill>
                <a:cs typeface="Verdana"/>
              </a:rPr>
              <a:t>cooperano</a:t>
            </a:r>
            <a:r>
              <a:rPr lang="it-IT" sz="3600" spc="-114" dirty="0" smtClean="0">
                <a:solidFill>
                  <a:srgbClr val="002060"/>
                </a:solidFill>
                <a:cs typeface="Verdana"/>
              </a:rPr>
              <a:t> </a:t>
            </a:r>
            <a:r>
              <a:rPr lang="it-IT" sz="3600" spc="5" dirty="0" smtClean="0">
                <a:solidFill>
                  <a:srgbClr val="002060"/>
                </a:solidFill>
                <a:cs typeface="Verdana"/>
              </a:rPr>
              <a:t>ai  </a:t>
            </a:r>
            <a:r>
              <a:rPr lang="it-IT" sz="3600" spc="-105" dirty="0" smtClean="0">
                <a:solidFill>
                  <a:srgbClr val="002060"/>
                </a:solidFill>
                <a:cs typeface="Verdana"/>
              </a:rPr>
              <a:t>fini </a:t>
            </a:r>
            <a:r>
              <a:rPr lang="it-IT" sz="3600" spc="15" dirty="0" smtClean="0">
                <a:solidFill>
                  <a:srgbClr val="002060"/>
                </a:solidFill>
                <a:cs typeface="Verdana"/>
              </a:rPr>
              <a:t>della </a:t>
            </a:r>
            <a:r>
              <a:rPr lang="it-IT" sz="3600" spc="-40" dirty="0" smtClean="0">
                <a:solidFill>
                  <a:srgbClr val="002060"/>
                </a:solidFill>
                <a:cs typeface="Verdana"/>
              </a:rPr>
              <a:t>trattazione </a:t>
            </a:r>
            <a:r>
              <a:rPr lang="it-IT" sz="3600" spc="-20" dirty="0" smtClean="0">
                <a:solidFill>
                  <a:srgbClr val="002060"/>
                </a:solidFill>
                <a:cs typeface="Verdana"/>
              </a:rPr>
              <a:t>di </a:t>
            </a:r>
            <a:r>
              <a:rPr lang="it-IT" sz="3600" spc="-60" dirty="0" smtClean="0">
                <a:solidFill>
                  <a:srgbClr val="002060"/>
                </a:solidFill>
                <a:cs typeface="Verdana"/>
              </a:rPr>
              <a:t>un </a:t>
            </a:r>
            <a:r>
              <a:rPr lang="it-IT" sz="3600" spc="-15" dirty="0" smtClean="0">
                <a:solidFill>
                  <a:srgbClr val="002060"/>
                </a:solidFill>
                <a:cs typeface="Verdana"/>
              </a:rPr>
              <a:t>determinato </a:t>
            </a:r>
            <a:r>
              <a:rPr lang="it-IT" sz="3600" spc="-25" dirty="0" smtClean="0">
                <a:solidFill>
                  <a:srgbClr val="002060"/>
                </a:solidFill>
                <a:cs typeface="Verdana"/>
              </a:rPr>
              <a:t>affare, </a:t>
            </a:r>
            <a:r>
              <a:rPr lang="it-IT" sz="3600" spc="5" dirty="0" smtClean="0">
                <a:solidFill>
                  <a:srgbClr val="002060"/>
                </a:solidFill>
                <a:cs typeface="Verdana"/>
              </a:rPr>
              <a:t>indipendentemente  </a:t>
            </a:r>
            <a:r>
              <a:rPr lang="it-IT" sz="3600" spc="40" dirty="0" smtClean="0">
                <a:solidFill>
                  <a:srgbClr val="002060"/>
                </a:solidFill>
                <a:cs typeface="Verdana"/>
              </a:rPr>
              <a:t>dal</a:t>
            </a:r>
            <a:r>
              <a:rPr lang="it-IT" sz="3600" spc="-150" dirty="0" smtClean="0">
                <a:solidFill>
                  <a:srgbClr val="002060"/>
                </a:solidFill>
                <a:cs typeface="Verdana"/>
              </a:rPr>
              <a:t> </a:t>
            </a:r>
            <a:r>
              <a:rPr lang="it-IT" sz="3600" spc="-25" dirty="0" smtClean="0">
                <a:solidFill>
                  <a:srgbClr val="002060"/>
                </a:solidFill>
                <a:cs typeface="Verdana"/>
              </a:rPr>
              <a:t>formato</a:t>
            </a:r>
            <a:r>
              <a:rPr lang="it-IT" sz="3600" spc="-160" dirty="0" smtClean="0">
                <a:solidFill>
                  <a:srgbClr val="002060"/>
                </a:solidFill>
                <a:cs typeface="Verdana"/>
              </a:rPr>
              <a:t> </a:t>
            </a:r>
            <a:r>
              <a:rPr lang="it-IT" sz="3600" spc="90" dirty="0" smtClean="0">
                <a:solidFill>
                  <a:srgbClr val="002060"/>
                </a:solidFill>
                <a:cs typeface="Verdana"/>
              </a:rPr>
              <a:t>o</a:t>
            </a:r>
            <a:r>
              <a:rPr lang="it-IT" sz="3600" spc="-135" dirty="0" smtClean="0">
                <a:solidFill>
                  <a:srgbClr val="002060"/>
                </a:solidFill>
                <a:cs typeface="Verdana"/>
              </a:rPr>
              <a:t> </a:t>
            </a:r>
            <a:r>
              <a:rPr lang="it-IT" sz="3600" spc="40" dirty="0" smtClean="0">
                <a:solidFill>
                  <a:srgbClr val="002060"/>
                </a:solidFill>
                <a:cs typeface="Verdana"/>
              </a:rPr>
              <a:t>dal</a:t>
            </a:r>
            <a:r>
              <a:rPr lang="it-IT" sz="3600" spc="-170" dirty="0" smtClean="0">
                <a:solidFill>
                  <a:srgbClr val="002060"/>
                </a:solidFill>
                <a:cs typeface="Verdana"/>
              </a:rPr>
              <a:t> </a:t>
            </a:r>
            <a:r>
              <a:rPr lang="it-IT" sz="3600" spc="-40" dirty="0" smtClean="0">
                <a:solidFill>
                  <a:srgbClr val="002060"/>
                </a:solidFill>
                <a:cs typeface="Verdana"/>
              </a:rPr>
              <a:t>supporto</a:t>
            </a:r>
            <a:endParaRPr lang="it-IT" sz="3600" dirty="0">
              <a:solidFill>
                <a:srgbClr val="002060"/>
              </a:solidFill>
            </a:endParaRPr>
          </a:p>
        </p:txBody>
      </p:sp>
    </p:spTree>
    <p:extLst>
      <p:ext uri="{BB962C8B-B14F-4D97-AF65-F5344CB8AC3E}">
        <p14:creationId xmlns="" xmlns:p14="http://schemas.microsoft.com/office/powerpoint/2010/main" val="3010233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sz="half" idx="1"/>
          </p:nvPr>
        </p:nvSpPr>
        <p:spPr>
          <a:xfrm>
            <a:off x="285720" y="2071678"/>
            <a:ext cx="8572560" cy="4357718"/>
          </a:xfrm>
        </p:spPr>
        <p:txBody>
          <a:bodyPr>
            <a:normAutofit lnSpcReduction="10000"/>
          </a:bodyPr>
          <a:lstStyle/>
          <a:p>
            <a:pPr marL="356870" marR="5080" indent="-344805" algn="ctr">
              <a:lnSpc>
                <a:spcPct val="100000"/>
              </a:lnSpc>
              <a:spcBef>
                <a:spcPts val="90"/>
              </a:spcBef>
              <a:tabLst>
                <a:tab pos="356870" algn="l"/>
              </a:tabLst>
            </a:pPr>
            <a:r>
              <a:rPr lang="it-IT" sz="2800" i="1" spc="-90" dirty="0" smtClean="0">
                <a:solidFill>
                  <a:srgbClr val="002060"/>
                </a:solidFill>
                <a:cs typeface="Verdana"/>
              </a:rPr>
              <a:t>Inutilmente,</a:t>
            </a:r>
            <a:r>
              <a:rPr lang="it-IT" sz="2800" i="1" spc="-220" dirty="0" smtClean="0">
                <a:solidFill>
                  <a:srgbClr val="002060"/>
                </a:solidFill>
                <a:cs typeface="Verdana"/>
              </a:rPr>
              <a:t> </a:t>
            </a:r>
            <a:r>
              <a:rPr lang="it-IT" sz="2800" i="1" spc="10" dirty="0" smtClean="0">
                <a:solidFill>
                  <a:srgbClr val="002060"/>
                </a:solidFill>
                <a:cs typeface="Verdana"/>
              </a:rPr>
              <a:t>magnanimo</a:t>
            </a:r>
            <a:r>
              <a:rPr lang="it-IT" sz="2800" i="1" spc="-90" dirty="0" smtClean="0">
                <a:solidFill>
                  <a:srgbClr val="002060"/>
                </a:solidFill>
                <a:cs typeface="Verdana"/>
              </a:rPr>
              <a:t> </a:t>
            </a:r>
            <a:r>
              <a:rPr lang="it-IT" sz="2800" i="1" spc="-70" dirty="0" err="1" smtClean="0">
                <a:solidFill>
                  <a:srgbClr val="002060"/>
                </a:solidFill>
                <a:cs typeface="Verdana"/>
              </a:rPr>
              <a:t>Kublai</a:t>
            </a:r>
            <a:r>
              <a:rPr lang="it-IT" sz="2800" i="1" spc="-70" dirty="0" smtClean="0">
                <a:solidFill>
                  <a:srgbClr val="002060"/>
                </a:solidFill>
                <a:cs typeface="Verdana"/>
              </a:rPr>
              <a:t>,</a:t>
            </a:r>
            <a:r>
              <a:rPr lang="it-IT" sz="2800" i="1" spc="-165" dirty="0" smtClean="0">
                <a:solidFill>
                  <a:srgbClr val="002060"/>
                </a:solidFill>
                <a:cs typeface="Verdana"/>
              </a:rPr>
              <a:t> </a:t>
            </a:r>
            <a:r>
              <a:rPr lang="it-IT" sz="2800" i="1" spc="-30" dirty="0" smtClean="0">
                <a:solidFill>
                  <a:srgbClr val="002060"/>
                </a:solidFill>
                <a:cs typeface="Verdana"/>
              </a:rPr>
              <a:t>tenterò</a:t>
            </a:r>
            <a:r>
              <a:rPr lang="it-IT" sz="2800" i="1" spc="-155" dirty="0" smtClean="0">
                <a:solidFill>
                  <a:srgbClr val="002060"/>
                </a:solidFill>
                <a:cs typeface="Verdana"/>
              </a:rPr>
              <a:t> </a:t>
            </a:r>
            <a:r>
              <a:rPr lang="it-IT" sz="2800" i="1" spc="-15" dirty="0" smtClean="0">
                <a:solidFill>
                  <a:srgbClr val="002060"/>
                </a:solidFill>
                <a:cs typeface="Verdana"/>
              </a:rPr>
              <a:t>di</a:t>
            </a:r>
            <a:r>
              <a:rPr lang="it-IT" sz="2800" i="1" spc="-155" dirty="0" smtClean="0">
                <a:solidFill>
                  <a:srgbClr val="002060"/>
                </a:solidFill>
                <a:cs typeface="Verdana"/>
              </a:rPr>
              <a:t> </a:t>
            </a:r>
            <a:r>
              <a:rPr lang="it-IT" sz="2800" i="1" spc="-35" dirty="0" smtClean="0">
                <a:solidFill>
                  <a:srgbClr val="002060"/>
                </a:solidFill>
                <a:cs typeface="Verdana"/>
              </a:rPr>
              <a:t>descrivere</a:t>
            </a:r>
            <a:r>
              <a:rPr lang="it-IT" sz="2800" i="1" spc="-90" dirty="0" smtClean="0">
                <a:solidFill>
                  <a:srgbClr val="002060"/>
                </a:solidFill>
                <a:cs typeface="Verdana"/>
              </a:rPr>
              <a:t> </a:t>
            </a:r>
            <a:r>
              <a:rPr lang="it-IT" sz="2800" i="1" spc="5" dirty="0" smtClean="0">
                <a:solidFill>
                  <a:srgbClr val="002060"/>
                </a:solidFill>
                <a:cs typeface="Verdana"/>
              </a:rPr>
              <a:t>la</a:t>
            </a:r>
            <a:r>
              <a:rPr lang="it-IT" sz="2800" i="1" spc="-160" dirty="0" smtClean="0">
                <a:solidFill>
                  <a:srgbClr val="002060"/>
                </a:solidFill>
                <a:cs typeface="Verdana"/>
              </a:rPr>
              <a:t> </a:t>
            </a:r>
            <a:r>
              <a:rPr lang="it-IT" sz="2800" i="1" spc="15" dirty="0" smtClean="0">
                <a:solidFill>
                  <a:srgbClr val="002060"/>
                </a:solidFill>
                <a:cs typeface="Verdana"/>
              </a:rPr>
              <a:t>città</a:t>
            </a:r>
            <a:r>
              <a:rPr lang="it-IT" sz="2800" i="1" spc="-180" dirty="0" smtClean="0">
                <a:solidFill>
                  <a:srgbClr val="002060"/>
                </a:solidFill>
                <a:cs typeface="Verdana"/>
              </a:rPr>
              <a:t> </a:t>
            </a:r>
            <a:r>
              <a:rPr lang="it-IT" sz="2800" i="1" spc="-20" dirty="0" smtClean="0">
                <a:solidFill>
                  <a:srgbClr val="002060"/>
                </a:solidFill>
                <a:cs typeface="Verdana"/>
              </a:rPr>
              <a:t>di</a:t>
            </a:r>
            <a:r>
              <a:rPr lang="it-IT" sz="2800" i="1" spc="-135" dirty="0" smtClean="0">
                <a:solidFill>
                  <a:srgbClr val="002060"/>
                </a:solidFill>
                <a:cs typeface="Verdana"/>
              </a:rPr>
              <a:t> </a:t>
            </a:r>
            <a:r>
              <a:rPr lang="it-IT" sz="2800" i="1" spc="-100" dirty="0" err="1" smtClean="0">
                <a:solidFill>
                  <a:srgbClr val="002060"/>
                </a:solidFill>
                <a:cs typeface="Verdana"/>
              </a:rPr>
              <a:t>Zaira</a:t>
            </a:r>
            <a:r>
              <a:rPr lang="it-IT" sz="2800" i="1" spc="-100" dirty="0" smtClean="0">
                <a:solidFill>
                  <a:srgbClr val="002060"/>
                </a:solidFill>
                <a:cs typeface="Verdana"/>
              </a:rPr>
              <a:t>  </a:t>
            </a:r>
            <a:r>
              <a:rPr lang="it-IT" sz="2800" i="1" spc="15" dirty="0" smtClean="0">
                <a:solidFill>
                  <a:srgbClr val="002060"/>
                </a:solidFill>
                <a:cs typeface="Verdana"/>
              </a:rPr>
              <a:t>dagli </a:t>
            </a:r>
            <a:r>
              <a:rPr lang="it-IT" sz="2800" i="1" spc="-60" dirty="0" smtClean="0">
                <a:solidFill>
                  <a:srgbClr val="002060"/>
                </a:solidFill>
                <a:cs typeface="Verdana"/>
              </a:rPr>
              <a:t>alti bastioni. Potrei </a:t>
            </a:r>
            <a:r>
              <a:rPr lang="it-IT" sz="2800" i="1" spc="-105" dirty="0" smtClean="0">
                <a:solidFill>
                  <a:srgbClr val="002060"/>
                </a:solidFill>
                <a:cs typeface="Verdana"/>
              </a:rPr>
              <a:t>dirti </a:t>
            </a:r>
            <a:r>
              <a:rPr lang="it-IT" sz="2800" i="1" spc="-20" dirty="0" smtClean="0">
                <a:solidFill>
                  <a:srgbClr val="002060"/>
                </a:solidFill>
                <a:cs typeface="Verdana"/>
              </a:rPr>
              <a:t>di </a:t>
            </a:r>
            <a:r>
              <a:rPr lang="it-IT" sz="2800" i="1" spc="-15" dirty="0" smtClean="0">
                <a:solidFill>
                  <a:srgbClr val="002060"/>
                </a:solidFill>
                <a:cs typeface="Verdana"/>
              </a:rPr>
              <a:t>quanti </a:t>
            </a:r>
            <a:r>
              <a:rPr lang="it-IT" sz="2800" i="1" spc="-35" dirty="0" smtClean="0">
                <a:solidFill>
                  <a:srgbClr val="002060"/>
                </a:solidFill>
                <a:cs typeface="Verdana"/>
              </a:rPr>
              <a:t>gradini </a:t>
            </a:r>
            <a:r>
              <a:rPr lang="it-IT" sz="2800" i="1" spc="-40" dirty="0" smtClean="0">
                <a:solidFill>
                  <a:srgbClr val="002060"/>
                </a:solidFill>
                <a:cs typeface="Verdana"/>
              </a:rPr>
              <a:t>sono </a:t>
            </a:r>
            <a:r>
              <a:rPr lang="it-IT" sz="2800" i="1" spc="-25" dirty="0" smtClean="0">
                <a:solidFill>
                  <a:srgbClr val="002060"/>
                </a:solidFill>
                <a:cs typeface="Verdana"/>
              </a:rPr>
              <a:t>le </a:t>
            </a:r>
            <a:r>
              <a:rPr lang="it-IT" sz="2800" i="1" spc="-45" dirty="0" smtClean="0">
                <a:solidFill>
                  <a:srgbClr val="002060"/>
                </a:solidFill>
                <a:cs typeface="Verdana"/>
              </a:rPr>
              <a:t>vie </a:t>
            </a:r>
            <a:r>
              <a:rPr lang="it-IT" sz="2800" i="1" spc="-5" dirty="0" smtClean="0">
                <a:solidFill>
                  <a:srgbClr val="002060"/>
                </a:solidFill>
                <a:cs typeface="Verdana"/>
              </a:rPr>
              <a:t>fatte </a:t>
            </a:r>
            <a:r>
              <a:rPr lang="it-IT" sz="2800" i="1" spc="155" dirty="0" smtClean="0">
                <a:solidFill>
                  <a:srgbClr val="002060"/>
                </a:solidFill>
                <a:cs typeface="Verdana"/>
              </a:rPr>
              <a:t>a  </a:t>
            </a:r>
            <a:r>
              <a:rPr lang="it-IT" sz="2800" i="1" spc="-15" dirty="0" smtClean="0">
                <a:solidFill>
                  <a:srgbClr val="002060"/>
                </a:solidFill>
                <a:cs typeface="Verdana"/>
              </a:rPr>
              <a:t>scale, </a:t>
            </a:r>
            <a:r>
              <a:rPr lang="it-IT" sz="2800" i="1" spc="-20" dirty="0" smtClean="0">
                <a:solidFill>
                  <a:srgbClr val="002060"/>
                </a:solidFill>
                <a:cs typeface="Verdana"/>
              </a:rPr>
              <a:t>di </a:t>
            </a:r>
            <a:r>
              <a:rPr lang="it-IT" sz="2800" i="1" spc="100" dirty="0" smtClean="0">
                <a:solidFill>
                  <a:srgbClr val="002060"/>
                </a:solidFill>
                <a:cs typeface="Verdana"/>
              </a:rPr>
              <a:t>che </a:t>
            </a:r>
            <a:r>
              <a:rPr lang="it-IT" sz="2800" i="1" spc="-95" dirty="0" smtClean="0">
                <a:solidFill>
                  <a:srgbClr val="002060"/>
                </a:solidFill>
                <a:cs typeface="Verdana"/>
              </a:rPr>
              <a:t>sesto </a:t>
            </a:r>
            <a:r>
              <a:rPr lang="it-IT" sz="2800" i="1" spc="-70" dirty="0" smtClean="0">
                <a:solidFill>
                  <a:srgbClr val="002060"/>
                </a:solidFill>
                <a:cs typeface="Verdana"/>
              </a:rPr>
              <a:t>gli </a:t>
            </a:r>
            <a:r>
              <a:rPr lang="it-IT" sz="2800" i="1" spc="-10" dirty="0" smtClean="0">
                <a:solidFill>
                  <a:srgbClr val="002060"/>
                </a:solidFill>
                <a:cs typeface="Verdana"/>
              </a:rPr>
              <a:t>archi </a:t>
            </a:r>
            <a:r>
              <a:rPr lang="it-IT" sz="2800" i="1" spc="20" dirty="0" smtClean="0">
                <a:solidFill>
                  <a:srgbClr val="002060"/>
                </a:solidFill>
                <a:cs typeface="Verdana"/>
              </a:rPr>
              <a:t>dei </a:t>
            </a:r>
            <a:r>
              <a:rPr lang="it-IT" sz="2800" i="1" spc="-30" dirty="0" smtClean="0">
                <a:solidFill>
                  <a:srgbClr val="002060"/>
                </a:solidFill>
                <a:cs typeface="Verdana"/>
              </a:rPr>
              <a:t>porticati, </a:t>
            </a:r>
            <a:r>
              <a:rPr lang="it-IT" sz="2800" i="1" spc="-20" dirty="0" smtClean="0">
                <a:solidFill>
                  <a:srgbClr val="002060"/>
                </a:solidFill>
                <a:cs typeface="Verdana"/>
              </a:rPr>
              <a:t>di </a:t>
            </a:r>
            <a:r>
              <a:rPr lang="it-IT" sz="2800" i="1" spc="-15" dirty="0" smtClean="0">
                <a:solidFill>
                  <a:srgbClr val="002060"/>
                </a:solidFill>
                <a:cs typeface="Verdana"/>
              </a:rPr>
              <a:t>quali </a:t>
            </a:r>
            <a:r>
              <a:rPr lang="it-IT" sz="2800" i="1" spc="-25" dirty="0" smtClean="0">
                <a:solidFill>
                  <a:srgbClr val="002060"/>
                </a:solidFill>
                <a:cs typeface="Verdana"/>
              </a:rPr>
              <a:t>lamine </a:t>
            </a:r>
            <a:r>
              <a:rPr lang="it-IT" sz="2800" i="1" spc="-20" dirty="0" smtClean="0">
                <a:solidFill>
                  <a:srgbClr val="002060"/>
                </a:solidFill>
                <a:cs typeface="Verdana"/>
              </a:rPr>
              <a:t>di </a:t>
            </a:r>
            <a:r>
              <a:rPr lang="it-IT" sz="2800" i="1" spc="-15" dirty="0" smtClean="0">
                <a:solidFill>
                  <a:srgbClr val="002060"/>
                </a:solidFill>
                <a:cs typeface="Verdana"/>
              </a:rPr>
              <a:t>zinco  </a:t>
            </a:r>
            <a:r>
              <a:rPr lang="it-IT" sz="2800" i="1" spc="-40" dirty="0" smtClean="0">
                <a:solidFill>
                  <a:srgbClr val="002060"/>
                </a:solidFill>
                <a:cs typeface="Verdana"/>
              </a:rPr>
              <a:t>sono</a:t>
            </a:r>
            <a:r>
              <a:rPr lang="it-IT" sz="2800" i="1" spc="-114" dirty="0" smtClean="0">
                <a:solidFill>
                  <a:srgbClr val="002060"/>
                </a:solidFill>
                <a:cs typeface="Verdana"/>
              </a:rPr>
              <a:t> </a:t>
            </a:r>
            <a:r>
              <a:rPr lang="it-IT" sz="2800" i="1" spc="-40" dirty="0" smtClean="0">
                <a:solidFill>
                  <a:srgbClr val="002060"/>
                </a:solidFill>
                <a:cs typeface="Verdana"/>
              </a:rPr>
              <a:t>ricoperti</a:t>
            </a:r>
            <a:r>
              <a:rPr lang="it-IT" sz="2800" i="1" spc="-170" dirty="0" smtClean="0">
                <a:solidFill>
                  <a:srgbClr val="002060"/>
                </a:solidFill>
                <a:cs typeface="Verdana"/>
              </a:rPr>
              <a:t> </a:t>
            </a:r>
            <a:r>
              <a:rPr lang="it-IT" sz="2800" i="1" spc="-150" dirty="0" smtClean="0">
                <a:solidFill>
                  <a:srgbClr val="002060"/>
                </a:solidFill>
                <a:cs typeface="Verdana"/>
              </a:rPr>
              <a:t>i</a:t>
            </a:r>
            <a:r>
              <a:rPr lang="it-IT" sz="2800" i="1" spc="-170" dirty="0" smtClean="0">
                <a:solidFill>
                  <a:srgbClr val="002060"/>
                </a:solidFill>
                <a:cs typeface="Verdana"/>
              </a:rPr>
              <a:t> </a:t>
            </a:r>
            <a:r>
              <a:rPr lang="it-IT" sz="2800" i="1" spc="-114" dirty="0" smtClean="0">
                <a:solidFill>
                  <a:srgbClr val="002060"/>
                </a:solidFill>
                <a:cs typeface="Verdana"/>
              </a:rPr>
              <a:t>tetti;</a:t>
            </a:r>
            <a:r>
              <a:rPr lang="it-IT" sz="2800" i="1" spc="-225" dirty="0" smtClean="0">
                <a:solidFill>
                  <a:srgbClr val="002060"/>
                </a:solidFill>
                <a:cs typeface="Verdana"/>
              </a:rPr>
              <a:t> </a:t>
            </a:r>
            <a:r>
              <a:rPr lang="it-IT" sz="2800" i="1" spc="40" dirty="0" smtClean="0">
                <a:solidFill>
                  <a:srgbClr val="002060"/>
                </a:solidFill>
                <a:cs typeface="Verdana"/>
              </a:rPr>
              <a:t>ma</a:t>
            </a:r>
            <a:r>
              <a:rPr lang="it-IT" sz="2800" i="1" spc="-145" dirty="0" smtClean="0">
                <a:solidFill>
                  <a:srgbClr val="002060"/>
                </a:solidFill>
                <a:cs typeface="Verdana"/>
              </a:rPr>
              <a:t> </a:t>
            </a:r>
            <a:r>
              <a:rPr lang="it-IT" sz="2800" i="1" spc="-95" dirty="0" smtClean="0">
                <a:solidFill>
                  <a:srgbClr val="002060"/>
                </a:solidFill>
                <a:cs typeface="Verdana"/>
              </a:rPr>
              <a:t>so</a:t>
            </a:r>
            <a:r>
              <a:rPr lang="it-IT" sz="2800" i="1" spc="-140" dirty="0" smtClean="0">
                <a:solidFill>
                  <a:srgbClr val="002060"/>
                </a:solidFill>
                <a:cs typeface="Verdana"/>
              </a:rPr>
              <a:t> </a:t>
            </a:r>
            <a:r>
              <a:rPr lang="it-IT" sz="2800" i="1" spc="35" dirty="0" smtClean="0">
                <a:solidFill>
                  <a:srgbClr val="002060"/>
                </a:solidFill>
                <a:cs typeface="Verdana"/>
              </a:rPr>
              <a:t>già</a:t>
            </a:r>
            <a:r>
              <a:rPr lang="it-IT" sz="2800" i="1" spc="-150" dirty="0" smtClean="0">
                <a:solidFill>
                  <a:srgbClr val="002060"/>
                </a:solidFill>
                <a:cs typeface="Verdana"/>
              </a:rPr>
              <a:t> </a:t>
            </a:r>
            <a:r>
              <a:rPr lang="it-IT" sz="2800" i="1" spc="100" dirty="0" smtClean="0">
                <a:solidFill>
                  <a:srgbClr val="002060"/>
                </a:solidFill>
                <a:cs typeface="Verdana"/>
              </a:rPr>
              <a:t>che</a:t>
            </a:r>
            <a:r>
              <a:rPr lang="it-IT" sz="2800" i="1" spc="-155" dirty="0" smtClean="0">
                <a:solidFill>
                  <a:srgbClr val="002060"/>
                </a:solidFill>
                <a:cs typeface="Verdana"/>
              </a:rPr>
              <a:t> </a:t>
            </a:r>
            <a:r>
              <a:rPr lang="it-IT" sz="2800" i="1" spc="5" dirty="0" smtClean="0">
                <a:solidFill>
                  <a:srgbClr val="002060"/>
                </a:solidFill>
                <a:cs typeface="Verdana"/>
              </a:rPr>
              <a:t>sarebbe</a:t>
            </a:r>
            <a:r>
              <a:rPr lang="it-IT" sz="2800" i="1" spc="-155" dirty="0" smtClean="0">
                <a:solidFill>
                  <a:srgbClr val="002060"/>
                </a:solidFill>
                <a:cs typeface="Verdana"/>
              </a:rPr>
              <a:t> </a:t>
            </a:r>
            <a:r>
              <a:rPr lang="it-IT" sz="2800" i="1" spc="85" dirty="0" smtClean="0">
                <a:solidFill>
                  <a:srgbClr val="002060"/>
                </a:solidFill>
                <a:cs typeface="Verdana"/>
              </a:rPr>
              <a:t>come</a:t>
            </a:r>
            <a:r>
              <a:rPr lang="it-IT" sz="2800" i="1" spc="-125" dirty="0" smtClean="0">
                <a:solidFill>
                  <a:srgbClr val="002060"/>
                </a:solidFill>
                <a:cs typeface="Verdana"/>
              </a:rPr>
              <a:t> </a:t>
            </a:r>
            <a:r>
              <a:rPr lang="it-IT" sz="2800" i="1" spc="-10" dirty="0" smtClean="0">
                <a:solidFill>
                  <a:srgbClr val="002060"/>
                </a:solidFill>
                <a:cs typeface="Verdana"/>
              </a:rPr>
              <a:t>non</a:t>
            </a:r>
            <a:r>
              <a:rPr lang="it-IT" sz="2800" i="1" spc="-125" dirty="0" smtClean="0">
                <a:solidFill>
                  <a:srgbClr val="002060"/>
                </a:solidFill>
                <a:cs typeface="Verdana"/>
              </a:rPr>
              <a:t> </a:t>
            </a:r>
            <a:r>
              <a:rPr lang="it-IT" sz="2800" i="1" spc="-105" dirty="0" smtClean="0">
                <a:solidFill>
                  <a:srgbClr val="002060"/>
                </a:solidFill>
                <a:cs typeface="Verdana"/>
              </a:rPr>
              <a:t>dirti</a:t>
            </a:r>
            <a:r>
              <a:rPr lang="it-IT" sz="2800" i="1" spc="-190" dirty="0" smtClean="0">
                <a:solidFill>
                  <a:srgbClr val="002060"/>
                </a:solidFill>
                <a:cs typeface="Verdana"/>
              </a:rPr>
              <a:t> </a:t>
            </a:r>
            <a:r>
              <a:rPr lang="it-IT" sz="2800" i="1" spc="-70" dirty="0" smtClean="0">
                <a:solidFill>
                  <a:srgbClr val="002060"/>
                </a:solidFill>
                <a:cs typeface="Verdana"/>
              </a:rPr>
              <a:t>nulla.</a:t>
            </a:r>
            <a:r>
              <a:rPr lang="it-IT" sz="2800" i="1" dirty="0" smtClean="0">
                <a:solidFill>
                  <a:srgbClr val="002060"/>
                </a:solidFill>
                <a:cs typeface="Verdana"/>
              </a:rPr>
              <a:t> </a:t>
            </a:r>
            <a:r>
              <a:rPr lang="it-IT" sz="2800" i="1" spc="-5" dirty="0" smtClean="0">
                <a:solidFill>
                  <a:srgbClr val="002060"/>
                </a:solidFill>
                <a:cs typeface="Verdana"/>
              </a:rPr>
              <a:t>Non</a:t>
            </a:r>
            <a:r>
              <a:rPr lang="it-IT" sz="2800" i="1" spc="-125" dirty="0" smtClean="0">
                <a:solidFill>
                  <a:srgbClr val="002060"/>
                </a:solidFill>
                <a:cs typeface="Verdana"/>
              </a:rPr>
              <a:t> </a:t>
            </a:r>
            <a:r>
              <a:rPr lang="it-IT" sz="2800" i="1" spc="-20" dirty="0" smtClean="0">
                <a:solidFill>
                  <a:srgbClr val="002060"/>
                </a:solidFill>
                <a:cs typeface="Verdana"/>
              </a:rPr>
              <a:t>di</a:t>
            </a:r>
            <a:r>
              <a:rPr lang="it-IT" sz="2800" i="1" spc="-135" dirty="0" smtClean="0">
                <a:solidFill>
                  <a:srgbClr val="002060"/>
                </a:solidFill>
                <a:cs typeface="Verdana"/>
              </a:rPr>
              <a:t> </a:t>
            </a:r>
            <a:r>
              <a:rPr lang="it-IT" sz="2800" i="1" spc="-25" dirty="0" smtClean="0">
                <a:solidFill>
                  <a:srgbClr val="002060"/>
                </a:solidFill>
                <a:cs typeface="Verdana"/>
              </a:rPr>
              <a:t>questo</a:t>
            </a:r>
            <a:r>
              <a:rPr lang="it-IT" sz="2800" i="1" spc="-160" dirty="0" smtClean="0">
                <a:solidFill>
                  <a:srgbClr val="002060"/>
                </a:solidFill>
                <a:cs typeface="Verdana"/>
              </a:rPr>
              <a:t> </a:t>
            </a:r>
            <a:r>
              <a:rPr lang="it-IT" sz="2800" i="1" spc="100" dirty="0" smtClean="0">
                <a:solidFill>
                  <a:srgbClr val="002060"/>
                </a:solidFill>
                <a:cs typeface="Verdana"/>
              </a:rPr>
              <a:t>è</a:t>
            </a:r>
            <a:r>
              <a:rPr lang="it-IT" sz="2800" i="1" spc="-135" dirty="0" smtClean="0">
                <a:solidFill>
                  <a:srgbClr val="002060"/>
                </a:solidFill>
                <a:cs typeface="Verdana"/>
              </a:rPr>
              <a:t> </a:t>
            </a:r>
            <a:r>
              <a:rPr lang="it-IT" sz="2800" i="1" spc="10" dirty="0" smtClean="0">
                <a:solidFill>
                  <a:srgbClr val="002060"/>
                </a:solidFill>
                <a:cs typeface="Verdana"/>
              </a:rPr>
              <a:t>fatta</a:t>
            </a:r>
            <a:r>
              <a:rPr lang="it-IT" sz="2800" i="1" spc="-220" dirty="0" smtClean="0">
                <a:solidFill>
                  <a:srgbClr val="002060"/>
                </a:solidFill>
                <a:cs typeface="Verdana"/>
              </a:rPr>
              <a:t> </a:t>
            </a:r>
            <a:r>
              <a:rPr lang="it-IT" sz="2800" i="1" spc="5" dirty="0" smtClean="0">
                <a:solidFill>
                  <a:srgbClr val="002060"/>
                </a:solidFill>
                <a:cs typeface="Verdana"/>
              </a:rPr>
              <a:t>la</a:t>
            </a:r>
            <a:r>
              <a:rPr lang="it-IT" sz="2800" i="1" spc="-150" dirty="0" smtClean="0">
                <a:solidFill>
                  <a:srgbClr val="002060"/>
                </a:solidFill>
                <a:cs typeface="Verdana"/>
              </a:rPr>
              <a:t> </a:t>
            </a:r>
            <a:r>
              <a:rPr lang="it-IT" sz="2800" i="1" spc="-20" dirty="0" smtClean="0">
                <a:solidFill>
                  <a:srgbClr val="002060"/>
                </a:solidFill>
                <a:cs typeface="Verdana"/>
              </a:rPr>
              <a:t>città,</a:t>
            </a:r>
            <a:r>
              <a:rPr lang="it-IT" sz="2800" i="1" spc="-220" dirty="0" smtClean="0">
                <a:solidFill>
                  <a:srgbClr val="002060"/>
                </a:solidFill>
                <a:cs typeface="Verdana"/>
              </a:rPr>
              <a:t> </a:t>
            </a:r>
            <a:r>
              <a:rPr lang="it-IT" sz="2800" i="1" spc="40" dirty="0" smtClean="0">
                <a:solidFill>
                  <a:srgbClr val="002060"/>
                </a:solidFill>
                <a:cs typeface="Verdana"/>
              </a:rPr>
              <a:t>ma</a:t>
            </a:r>
            <a:r>
              <a:rPr lang="it-IT" sz="2800" i="1" spc="-145" dirty="0" smtClean="0">
                <a:solidFill>
                  <a:srgbClr val="002060"/>
                </a:solidFill>
                <a:cs typeface="Verdana"/>
              </a:rPr>
              <a:t> </a:t>
            </a:r>
            <a:r>
              <a:rPr lang="it-IT" sz="2800" i="1" spc="-20" dirty="0" smtClean="0">
                <a:solidFill>
                  <a:srgbClr val="002060"/>
                </a:solidFill>
                <a:cs typeface="Verdana"/>
              </a:rPr>
              <a:t>di</a:t>
            </a:r>
            <a:r>
              <a:rPr lang="it-IT" sz="2800" i="1" spc="-140" dirty="0" smtClean="0">
                <a:solidFill>
                  <a:srgbClr val="002060"/>
                </a:solidFill>
                <a:cs typeface="Verdana"/>
              </a:rPr>
              <a:t> </a:t>
            </a:r>
            <a:r>
              <a:rPr lang="it-IT" sz="2800" i="1" spc="-70" dirty="0" smtClean="0">
                <a:solidFill>
                  <a:srgbClr val="002060"/>
                </a:solidFill>
                <a:cs typeface="Verdana"/>
              </a:rPr>
              <a:t>relazioni</a:t>
            </a:r>
            <a:r>
              <a:rPr lang="it-IT" sz="2800" i="1" spc="-145" dirty="0" smtClean="0">
                <a:solidFill>
                  <a:srgbClr val="002060"/>
                </a:solidFill>
                <a:cs typeface="Verdana"/>
              </a:rPr>
              <a:t> </a:t>
            </a:r>
            <a:r>
              <a:rPr lang="it-IT" sz="2800" i="1" spc="-65" dirty="0" smtClean="0">
                <a:solidFill>
                  <a:srgbClr val="002060"/>
                </a:solidFill>
                <a:cs typeface="Verdana"/>
              </a:rPr>
              <a:t>tra</a:t>
            </a:r>
            <a:r>
              <a:rPr lang="it-IT" sz="2800" i="1" spc="-170" dirty="0" smtClean="0">
                <a:solidFill>
                  <a:srgbClr val="002060"/>
                </a:solidFill>
                <a:cs typeface="Verdana"/>
              </a:rPr>
              <a:t> </a:t>
            </a:r>
            <a:r>
              <a:rPr lang="it-IT" sz="2800" i="1" spc="-20" dirty="0" smtClean="0">
                <a:solidFill>
                  <a:srgbClr val="002060"/>
                </a:solidFill>
                <a:cs typeface="Verdana"/>
              </a:rPr>
              <a:t>le</a:t>
            </a:r>
            <a:r>
              <a:rPr lang="it-IT" sz="2800" i="1" spc="-150" dirty="0" smtClean="0">
                <a:solidFill>
                  <a:srgbClr val="002060"/>
                </a:solidFill>
                <a:cs typeface="Verdana"/>
              </a:rPr>
              <a:t> </a:t>
            </a:r>
            <a:r>
              <a:rPr lang="it-IT" sz="2800" i="1" spc="-120" dirty="0" smtClean="0">
                <a:solidFill>
                  <a:srgbClr val="002060"/>
                </a:solidFill>
                <a:cs typeface="Verdana"/>
              </a:rPr>
              <a:t>misure</a:t>
            </a:r>
            <a:r>
              <a:rPr lang="it-IT" sz="2800" i="1" spc="-150" dirty="0" smtClean="0">
                <a:solidFill>
                  <a:srgbClr val="002060"/>
                </a:solidFill>
                <a:cs typeface="Verdana"/>
              </a:rPr>
              <a:t> </a:t>
            </a:r>
            <a:r>
              <a:rPr lang="it-IT" sz="2800" i="1" spc="20" dirty="0" smtClean="0">
                <a:solidFill>
                  <a:srgbClr val="002060"/>
                </a:solidFill>
                <a:cs typeface="Verdana"/>
              </a:rPr>
              <a:t>del</a:t>
            </a:r>
            <a:r>
              <a:rPr lang="it-IT" sz="2800" i="1" spc="-145" dirty="0" smtClean="0">
                <a:solidFill>
                  <a:srgbClr val="002060"/>
                </a:solidFill>
                <a:cs typeface="Verdana"/>
              </a:rPr>
              <a:t> </a:t>
            </a:r>
            <a:r>
              <a:rPr lang="it-IT" sz="2800" i="1" spc="-85" dirty="0" smtClean="0">
                <a:solidFill>
                  <a:srgbClr val="002060"/>
                </a:solidFill>
                <a:cs typeface="Verdana"/>
              </a:rPr>
              <a:t>suo</a:t>
            </a:r>
            <a:r>
              <a:rPr lang="it-IT" sz="2800" i="1" dirty="0" smtClean="0">
                <a:solidFill>
                  <a:srgbClr val="002060"/>
                </a:solidFill>
                <a:cs typeface="Verdana"/>
              </a:rPr>
              <a:t> </a:t>
            </a:r>
            <a:r>
              <a:rPr lang="it-IT" sz="2800" i="1" spc="-50" dirty="0" smtClean="0">
                <a:solidFill>
                  <a:srgbClr val="002060"/>
                </a:solidFill>
                <a:cs typeface="Verdana"/>
              </a:rPr>
              <a:t>spazio</a:t>
            </a:r>
            <a:r>
              <a:rPr lang="it-IT" sz="2800" i="1" spc="-140" dirty="0" smtClean="0">
                <a:solidFill>
                  <a:srgbClr val="002060"/>
                </a:solidFill>
                <a:cs typeface="Verdana"/>
              </a:rPr>
              <a:t> </a:t>
            </a:r>
            <a:r>
              <a:rPr lang="it-IT" sz="2800" i="1" spc="100" dirty="0" smtClean="0">
                <a:solidFill>
                  <a:srgbClr val="002060"/>
                </a:solidFill>
                <a:cs typeface="Verdana"/>
              </a:rPr>
              <a:t>e</a:t>
            </a:r>
            <a:r>
              <a:rPr lang="it-IT" sz="2800" i="1" spc="-155" dirty="0" smtClean="0">
                <a:solidFill>
                  <a:srgbClr val="002060"/>
                </a:solidFill>
                <a:cs typeface="Verdana"/>
              </a:rPr>
              <a:t> </a:t>
            </a:r>
            <a:r>
              <a:rPr lang="it-IT" sz="2800" i="1" spc="-70" dirty="0" smtClean="0">
                <a:solidFill>
                  <a:srgbClr val="002060"/>
                </a:solidFill>
                <a:cs typeface="Verdana"/>
              </a:rPr>
              <a:t>gli</a:t>
            </a:r>
            <a:r>
              <a:rPr lang="it-IT" sz="2800" i="1" spc="-170" dirty="0" smtClean="0">
                <a:solidFill>
                  <a:srgbClr val="002060"/>
                </a:solidFill>
                <a:cs typeface="Verdana"/>
              </a:rPr>
              <a:t> </a:t>
            </a:r>
            <a:r>
              <a:rPr lang="it-IT" sz="2800" i="1" spc="-35" dirty="0" smtClean="0">
                <a:solidFill>
                  <a:srgbClr val="002060"/>
                </a:solidFill>
                <a:cs typeface="Verdana"/>
              </a:rPr>
              <a:t>avvenimenti</a:t>
            </a:r>
            <a:r>
              <a:rPr lang="it-IT" sz="2800" i="1" spc="-114" dirty="0" smtClean="0">
                <a:solidFill>
                  <a:srgbClr val="002060"/>
                </a:solidFill>
                <a:cs typeface="Verdana"/>
              </a:rPr>
              <a:t> </a:t>
            </a:r>
            <a:r>
              <a:rPr lang="it-IT" sz="2800" i="1" spc="20" dirty="0" smtClean="0">
                <a:solidFill>
                  <a:srgbClr val="002060"/>
                </a:solidFill>
                <a:cs typeface="Verdana"/>
              </a:rPr>
              <a:t>del</a:t>
            </a:r>
            <a:r>
              <a:rPr lang="it-IT" sz="2800" i="1" spc="-140" dirty="0" smtClean="0">
                <a:solidFill>
                  <a:srgbClr val="002060"/>
                </a:solidFill>
                <a:cs typeface="Verdana"/>
              </a:rPr>
              <a:t> </a:t>
            </a:r>
            <a:r>
              <a:rPr lang="it-IT" sz="2800" i="1" spc="-90" dirty="0" smtClean="0">
                <a:solidFill>
                  <a:srgbClr val="002060"/>
                </a:solidFill>
                <a:cs typeface="Verdana"/>
              </a:rPr>
              <a:t>suo</a:t>
            </a:r>
            <a:r>
              <a:rPr lang="it-IT" sz="2800" i="1" spc="-135" dirty="0" smtClean="0">
                <a:solidFill>
                  <a:srgbClr val="002060"/>
                </a:solidFill>
                <a:cs typeface="Verdana"/>
              </a:rPr>
              <a:t> </a:t>
            </a:r>
            <a:r>
              <a:rPr lang="it-IT" sz="2800" i="1" spc="-20" dirty="0" smtClean="0">
                <a:solidFill>
                  <a:srgbClr val="002060"/>
                </a:solidFill>
                <a:cs typeface="Verdana"/>
              </a:rPr>
              <a:t>passato</a:t>
            </a:r>
            <a:r>
              <a:rPr lang="it-IT" sz="2800" spc="-20" dirty="0" smtClean="0">
                <a:solidFill>
                  <a:srgbClr val="002060"/>
                </a:solidFill>
                <a:cs typeface="Verdana"/>
              </a:rPr>
              <a:t> </a:t>
            </a:r>
          </a:p>
          <a:p>
            <a:pPr marL="356870" marR="5080" indent="-344805" algn="ctr">
              <a:lnSpc>
                <a:spcPct val="100000"/>
              </a:lnSpc>
              <a:spcBef>
                <a:spcPts val="90"/>
              </a:spcBef>
              <a:buNone/>
              <a:tabLst>
                <a:tab pos="356870" algn="l"/>
              </a:tabLst>
            </a:pPr>
            <a:r>
              <a:rPr lang="it-IT" sz="2800" spc="-20" dirty="0" smtClean="0">
                <a:solidFill>
                  <a:srgbClr val="002060"/>
                </a:solidFill>
                <a:cs typeface="Verdana"/>
              </a:rPr>
              <a:t>												</a:t>
            </a:r>
          </a:p>
          <a:p>
            <a:pPr marL="356870" marR="5080" indent="-344805" algn="ctr">
              <a:lnSpc>
                <a:spcPct val="100000"/>
              </a:lnSpc>
              <a:spcBef>
                <a:spcPts val="90"/>
              </a:spcBef>
              <a:buNone/>
              <a:tabLst>
                <a:tab pos="356870" algn="l"/>
              </a:tabLst>
            </a:pPr>
            <a:r>
              <a:rPr lang="it-IT" sz="2800" spc="-20" dirty="0" smtClean="0">
                <a:solidFill>
                  <a:srgbClr val="002060"/>
                </a:solidFill>
                <a:cs typeface="Verdana"/>
              </a:rPr>
              <a:t>    I. Calvino, </a:t>
            </a:r>
            <a:r>
              <a:rPr lang="it-IT" sz="2800" i="1" spc="-20" dirty="0" smtClean="0">
                <a:solidFill>
                  <a:srgbClr val="002060"/>
                </a:solidFill>
                <a:cs typeface="Verdana"/>
              </a:rPr>
              <a:t>Le città invisibili</a:t>
            </a:r>
            <a:endParaRPr lang="it-IT" sz="2800" dirty="0" smtClean="0">
              <a:solidFill>
                <a:srgbClr val="002060"/>
              </a:solidFill>
              <a:cs typeface="Verdana"/>
            </a:endParaRPr>
          </a:p>
          <a:p>
            <a:pPr algn="ctr"/>
            <a:endParaRPr lang="it-IT" dirty="0"/>
          </a:p>
        </p:txBody>
      </p:sp>
      <p:sp>
        <p:nvSpPr>
          <p:cNvPr id="6" name="object 2"/>
          <p:cNvSpPr txBox="1">
            <a:spLocks/>
          </p:cNvSpPr>
          <p:nvPr/>
        </p:nvSpPr>
        <p:spPr>
          <a:xfrm>
            <a:off x="428596" y="785794"/>
            <a:ext cx="8302258" cy="689932"/>
          </a:xfrm>
          <a:prstGeom prst="rect">
            <a:avLst/>
          </a:prstGeom>
        </p:spPr>
        <p:txBody>
          <a:bodyPr vert="horz" wrap="square" lIns="0" tIns="12700" rIns="0" bIns="0" rtlCol="0" anchor="t">
            <a:spAutoFit/>
          </a:bodyPr>
          <a:lstStyle/>
          <a:p>
            <a:pPr marL="2655570" marR="5080" lvl="0" indent="-2643505" algn="l" defTabSz="457200" rtl="0" eaLnBrk="1" fontAlgn="auto" latinLnBrk="0" hangingPunct="1">
              <a:lnSpc>
                <a:spcPct val="100000"/>
              </a:lnSpc>
              <a:spcBef>
                <a:spcPts val="100"/>
              </a:spcBef>
              <a:spcAft>
                <a:spcPts val="0"/>
              </a:spcAft>
              <a:buClrTx/>
              <a:buSzTx/>
              <a:buFontTx/>
              <a:buNone/>
              <a:tabLst/>
              <a:defRPr/>
            </a:pPr>
            <a:r>
              <a:rPr kumimoji="0" lang="it-IT" sz="4400" b="0" i="0" u="none" strike="noStrike" kern="1200" cap="none" spc="-30" normalizeH="0" baseline="0" noProof="0" dirty="0" smtClean="0">
                <a:ln>
                  <a:noFill/>
                </a:ln>
                <a:solidFill>
                  <a:srgbClr val="FF0000"/>
                </a:solidFill>
                <a:effectLst/>
                <a:uLnTx/>
                <a:uFillTx/>
                <a:latin typeface="+mj-lt"/>
                <a:ea typeface="+mj-ea"/>
                <a:cs typeface="+mj-cs"/>
              </a:rPr>
              <a:t>Per una</a:t>
            </a:r>
            <a:r>
              <a:rPr kumimoji="0" lang="it-IT" sz="4400" b="0" i="0" u="none" strike="noStrike" kern="1200" cap="none" spc="-30" normalizeH="0" noProof="0" dirty="0" smtClean="0">
                <a:ln>
                  <a:noFill/>
                </a:ln>
                <a:solidFill>
                  <a:srgbClr val="FF0000"/>
                </a:solidFill>
                <a:effectLst/>
                <a:uLnTx/>
                <a:uFillTx/>
                <a:latin typeface="+mj-lt"/>
                <a:ea typeface="+mj-ea"/>
                <a:cs typeface="+mj-cs"/>
              </a:rPr>
              <a:t> rappresentazione di archivio</a:t>
            </a:r>
            <a:endParaRPr kumimoji="0" lang="it-IT" sz="4400" b="0" i="0" u="none" strike="noStrike" kern="1200" cap="none" spc="-15"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val="4273558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584" y="329608"/>
            <a:ext cx="7053542" cy="751488"/>
          </a:xfrm>
          <a:prstGeom prst="rect">
            <a:avLst/>
          </a:prstGeom>
        </p:spPr>
        <p:txBody>
          <a:bodyPr vert="horz" wrap="square" lIns="0" tIns="12700" rIns="0" bIns="0" rtlCol="0">
            <a:spAutoFit/>
          </a:bodyPr>
          <a:lstStyle/>
          <a:p>
            <a:pPr marL="12700" algn="ctr">
              <a:lnSpc>
                <a:spcPct val="100000"/>
              </a:lnSpc>
              <a:spcBef>
                <a:spcPts val="100"/>
              </a:spcBef>
            </a:pPr>
            <a:r>
              <a:rPr sz="4800" spc="-60" dirty="0">
                <a:solidFill>
                  <a:srgbClr val="FF0000"/>
                </a:solidFill>
              </a:rPr>
              <a:t>Archivio</a:t>
            </a:r>
          </a:p>
        </p:txBody>
      </p:sp>
      <p:sp>
        <p:nvSpPr>
          <p:cNvPr id="4" name="Segnaposto contenuto 3"/>
          <p:cNvSpPr>
            <a:spLocks noGrp="1"/>
          </p:cNvSpPr>
          <p:nvPr>
            <p:ph idx="1"/>
          </p:nvPr>
        </p:nvSpPr>
        <p:spPr>
          <a:xfrm>
            <a:off x="463802" y="1526446"/>
            <a:ext cx="7828143" cy="4195481"/>
          </a:xfrm>
        </p:spPr>
        <p:txBody>
          <a:bodyPr/>
          <a:lstStyle/>
          <a:p>
            <a:pPr marL="356870" marR="5080" indent="-344805">
              <a:lnSpc>
                <a:spcPct val="100000"/>
              </a:lnSpc>
              <a:spcBef>
                <a:spcPts val="95"/>
              </a:spcBef>
              <a:tabLst>
                <a:tab pos="356870" algn="l"/>
              </a:tabLst>
            </a:pPr>
            <a:r>
              <a:rPr lang="it-IT" sz="2400" spc="-20" dirty="0" smtClean="0">
                <a:solidFill>
                  <a:srgbClr val="002060"/>
                </a:solidFill>
                <a:cs typeface="Verdana"/>
              </a:rPr>
              <a:t>Complesso </a:t>
            </a:r>
            <a:r>
              <a:rPr lang="it-IT" sz="2400" spc="30" dirty="0" smtClean="0">
                <a:solidFill>
                  <a:srgbClr val="002060"/>
                </a:solidFill>
                <a:cs typeface="Verdana"/>
              </a:rPr>
              <a:t>organico </a:t>
            </a:r>
            <a:r>
              <a:rPr lang="it-IT" sz="2400" spc="-20" dirty="0" smtClean="0">
                <a:solidFill>
                  <a:srgbClr val="002060"/>
                </a:solidFill>
                <a:cs typeface="Verdana"/>
              </a:rPr>
              <a:t>di </a:t>
            </a:r>
            <a:r>
              <a:rPr lang="it-IT" sz="2400" spc="-5" dirty="0" smtClean="0">
                <a:solidFill>
                  <a:srgbClr val="002060"/>
                </a:solidFill>
                <a:cs typeface="Verdana"/>
              </a:rPr>
              <a:t>documenti, </a:t>
            </a:r>
            <a:r>
              <a:rPr lang="it-IT" sz="2400" spc="-20" dirty="0" smtClean="0">
                <a:solidFill>
                  <a:srgbClr val="002060"/>
                </a:solidFill>
                <a:cs typeface="Verdana"/>
              </a:rPr>
              <a:t>di </a:t>
            </a:r>
            <a:r>
              <a:rPr lang="it-IT" sz="2400" spc="-5" dirty="0" smtClean="0">
                <a:solidFill>
                  <a:srgbClr val="002060"/>
                </a:solidFill>
                <a:cs typeface="Verdana"/>
              </a:rPr>
              <a:t>fascicoli </a:t>
            </a:r>
            <a:r>
              <a:rPr lang="it-IT" sz="2400" spc="100" dirty="0" smtClean="0">
                <a:solidFill>
                  <a:srgbClr val="002060"/>
                </a:solidFill>
                <a:cs typeface="Verdana"/>
              </a:rPr>
              <a:t>e </a:t>
            </a:r>
            <a:r>
              <a:rPr lang="it-IT" sz="2400" spc="-20" dirty="0" smtClean="0">
                <a:solidFill>
                  <a:srgbClr val="002060"/>
                </a:solidFill>
                <a:cs typeface="Verdana"/>
              </a:rPr>
              <a:t>di </a:t>
            </a:r>
            <a:r>
              <a:rPr lang="it-IT" sz="2400" b="1" spc="-5" dirty="0" smtClean="0">
                <a:solidFill>
                  <a:srgbClr val="002060"/>
                </a:solidFill>
                <a:cs typeface="Verdana"/>
              </a:rPr>
              <a:t>aggregazioni  </a:t>
            </a:r>
            <a:r>
              <a:rPr lang="it-IT" sz="2400" b="1" spc="10" dirty="0" smtClean="0">
                <a:solidFill>
                  <a:srgbClr val="002060"/>
                </a:solidFill>
                <a:cs typeface="Verdana"/>
              </a:rPr>
              <a:t>documentali</a:t>
            </a:r>
            <a:r>
              <a:rPr lang="it-IT" sz="2400" b="1" spc="-130" dirty="0" smtClean="0">
                <a:solidFill>
                  <a:srgbClr val="002060"/>
                </a:solidFill>
                <a:cs typeface="Verdana"/>
              </a:rPr>
              <a:t> </a:t>
            </a:r>
            <a:r>
              <a:rPr lang="it-IT" sz="2400" spc="-20" dirty="0" smtClean="0">
                <a:solidFill>
                  <a:srgbClr val="002060"/>
                </a:solidFill>
                <a:cs typeface="Verdana"/>
              </a:rPr>
              <a:t>di</a:t>
            </a:r>
            <a:r>
              <a:rPr lang="it-IT" sz="2400" spc="-140" dirty="0" smtClean="0">
                <a:solidFill>
                  <a:srgbClr val="002060"/>
                </a:solidFill>
                <a:cs typeface="Verdana"/>
              </a:rPr>
              <a:t> </a:t>
            </a:r>
            <a:r>
              <a:rPr lang="it-IT" sz="2400" spc="10" dirty="0" smtClean="0">
                <a:solidFill>
                  <a:srgbClr val="002060"/>
                </a:solidFill>
                <a:cs typeface="Verdana"/>
              </a:rPr>
              <a:t>qualunque</a:t>
            </a:r>
            <a:r>
              <a:rPr lang="it-IT" sz="2400" spc="-114" dirty="0" smtClean="0">
                <a:solidFill>
                  <a:srgbClr val="002060"/>
                </a:solidFill>
                <a:cs typeface="Verdana"/>
              </a:rPr>
              <a:t> </a:t>
            </a:r>
            <a:r>
              <a:rPr lang="it-IT" sz="2400" b="1" spc="-25" dirty="0" smtClean="0">
                <a:solidFill>
                  <a:srgbClr val="002060"/>
                </a:solidFill>
                <a:cs typeface="Verdana"/>
              </a:rPr>
              <a:t>natura</a:t>
            </a:r>
            <a:r>
              <a:rPr lang="it-IT" sz="2400" spc="-160" dirty="0" smtClean="0">
                <a:solidFill>
                  <a:srgbClr val="002060"/>
                </a:solidFill>
                <a:cs typeface="Verdana"/>
              </a:rPr>
              <a:t> </a:t>
            </a:r>
            <a:r>
              <a:rPr lang="it-IT" sz="2400" spc="100" dirty="0" smtClean="0">
                <a:solidFill>
                  <a:srgbClr val="002060"/>
                </a:solidFill>
                <a:cs typeface="Verdana"/>
              </a:rPr>
              <a:t>e</a:t>
            </a:r>
            <a:r>
              <a:rPr lang="it-IT" sz="2400" spc="-150" dirty="0" smtClean="0">
                <a:solidFill>
                  <a:srgbClr val="002060"/>
                </a:solidFill>
                <a:cs typeface="Verdana"/>
              </a:rPr>
              <a:t> </a:t>
            </a:r>
            <a:r>
              <a:rPr lang="it-IT" sz="2400" b="1" spc="-45" dirty="0" smtClean="0">
                <a:solidFill>
                  <a:srgbClr val="002060"/>
                </a:solidFill>
                <a:cs typeface="Verdana"/>
              </a:rPr>
              <a:t>formato,</a:t>
            </a:r>
            <a:r>
              <a:rPr lang="it-IT" sz="2400" b="1" spc="-155" dirty="0" smtClean="0">
                <a:solidFill>
                  <a:srgbClr val="002060"/>
                </a:solidFill>
                <a:cs typeface="Verdana"/>
              </a:rPr>
              <a:t> </a:t>
            </a:r>
            <a:r>
              <a:rPr lang="it-IT" sz="2400" spc="-30" dirty="0" smtClean="0">
                <a:solidFill>
                  <a:srgbClr val="002060"/>
                </a:solidFill>
                <a:cs typeface="Verdana"/>
              </a:rPr>
              <a:t>prodotti</a:t>
            </a:r>
            <a:r>
              <a:rPr lang="it-IT" sz="2400" spc="-170" dirty="0" smtClean="0">
                <a:solidFill>
                  <a:srgbClr val="002060"/>
                </a:solidFill>
                <a:cs typeface="Verdana"/>
              </a:rPr>
              <a:t> </a:t>
            </a:r>
            <a:r>
              <a:rPr lang="it-IT" sz="2400" spc="90" dirty="0" smtClean="0">
                <a:solidFill>
                  <a:srgbClr val="002060"/>
                </a:solidFill>
                <a:cs typeface="Verdana"/>
              </a:rPr>
              <a:t>o</a:t>
            </a:r>
            <a:r>
              <a:rPr lang="it-IT" sz="2400" spc="-135" dirty="0" smtClean="0">
                <a:solidFill>
                  <a:srgbClr val="002060"/>
                </a:solidFill>
                <a:cs typeface="Verdana"/>
              </a:rPr>
              <a:t> </a:t>
            </a:r>
            <a:r>
              <a:rPr lang="it-IT" sz="2400" spc="35" dirty="0" smtClean="0">
                <a:solidFill>
                  <a:srgbClr val="002060"/>
                </a:solidFill>
                <a:cs typeface="Verdana"/>
              </a:rPr>
              <a:t>comunque  </a:t>
            </a:r>
            <a:r>
              <a:rPr lang="it-IT" sz="2400" spc="-40" dirty="0" smtClean="0">
                <a:solidFill>
                  <a:srgbClr val="002060"/>
                </a:solidFill>
                <a:cs typeface="Verdana"/>
              </a:rPr>
              <a:t>acquisiti </a:t>
            </a:r>
            <a:r>
              <a:rPr lang="it-IT" sz="2400" spc="135" dirty="0" smtClean="0">
                <a:solidFill>
                  <a:srgbClr val="002060"/>
                </a:solidFill>
                <a:cs typeface="Verdana"/>
              </a:rPr>
              <a:t>da </a:t>
            </a:r>
            <a:r>
              <a:rPr lang="it-IT" sz="2400" spc="-60" dirty="0" smtClean="0">
                <a:solidFill>
                  <a:srgbClr val="002060"/>
                </a:solidFill>
                <a:cs typeface="Verdana"/>
              </a:rPr>
              <a:t>un </a:t>
            </a:r>
            <a:r>
              <a:rPr lang="it-IT" sz="2400" dirty="0" smtClean="0">
                <a:solidFill>
                  <a:srgbClr val="002060"/>
                </a:solidFill>
                <a:cs typeface="Verdana"/>
              </a:rPr>
              <a:t>soggetto </a:t>
            </a:r>
            <a:r>
              <a:rPr lang="it-IT" sz="2400" spc="-30" dirty="0" smtClean="0">
                <a:solidFill>
                  <a:srgbClr val="002060"/>
                </a:solidFill>
                <a:cs typeface="Verdana"/>
              </a:rPr>
              <a:t>produttore </a:t>
            </a:r>
            <a:r>
              <a:rPr lang="it-IT" sz="2400" spc="-15" dirty="0" smtClean="0">
                <a:solidFill>
                  <a:srgbClr val="002060"/>
                </a:solidFill>
                <a:cs typeface="Verdana"/>
              </a:rPr>
              <a:t>durante </a:t>
            </a:r>
            <a:r>
              <a:rPr lang="it-IT" sz="2400" spc="-30" dirty="0" smtClean="0">
                <a:solidFill>
                  <a:srgbClr val="002060"/>
                </a:solidFill>
                <a:cs typeface="Verdana"/>
              </a:rPr>
              <a:t>lo </a:t>
            </a:r>
            <a:r>
              <a:rPr lang="it-IT" sz="2400" spc="-50" dirty="0" smtClean="0">
                <a:solidFill>
                  <a:srgbClr val="002060"/>
                </a:solidFill>
                <a:cs typeface="Verdana"/>
              </a:rPr>
              <a:t>svolgimento  </a:t>
            </a:r>
            <a:r>
              <a:rPr lang="it-IT" sz="2400" spc="-25" dirty="0" smtClean="0">
                <a:solidFill>
                  <a:srgbClr val="002060"/>
                </a:solidFill>
                <a:cs typeface="Verdana"/>
              </a:rPr>
              <a:t>dell’attività</a:t>
            </a:r>
            <a:r>
              <a:rPr lang="it-IT" sz="2400" dirty="0" smtClean="0">
                <a:solidFill>
                  <a:srgbClr val="002060"/>
                </a:solidFill>
                <a:cs typeface="Verdana"/>
              </a:rPr>
              <a:t> </a:t>
            </a:r>
            <a:r>
              <a:rPr lang="it-IT" sz="2400" spc="-25" dirty="0" smtClean="0">
                <a:solidFill>
                  <a:srgbClr val="002060"/>
                </a:solidFill>
                <a:cs typeface="Verdana"/>
              </a:rPr>
              <a:t>(</a:t>
            </a:r>
            <a:r>
              <a:rPr lang="it-IT" sz="2400" i="1" spc="-25" dirty="0" smtClean="0">
                <a:solidFill>
                  <a:srgbClr val="002060"/>
                </a:solidFill>
                <a:cs typeface="TeXGyreAdventor"/>
              </a:rPr>
              <a:t>Allegato </a:t>
            </a:r>
            <a:r>
              <a:rPr lang="it-IT" sz="2400" i="1" spc="5" dirty="0" smtClean="0">
                <a:solidFill>
                  <a:srgbClr val="002060"/>
                </a:solidFill>
                <a:cs typeface="TeXGyreAdventor"/>
              </a:rPr>
              <a:t>alle </a:t>
            </a:r>
            <a:r>
              <a:rPr lang="it-IT" sz="2400" i="1" dirty="0" smtClean="0">
                <a:solidFill>
                  <a:srgbClr val="002060"/>
                </a:solidFill>
                <a:cs typeface="TeXGyreAdventor"/>
              </a:rPr>
              <a:t>Regole </a:t>
            </a:r>
            <a:r>
              <a:rPr lang="it-IT" sz="2400" i="1" spc="5" dirty="0" smtClean="0">
                <a:solidFill>
                  <a:srgbClr val="002060"/>
                </a:solidFill>
                <a:cs typeface="TeXGyreAdventor"/>
              </a:rPr>
              <a:t>tecniche </a:t>
            </a:r>
            <a:r>
              <a:rPr lang="it-IT" sz="2400" i="1" spc="10" dirty="0" smtClean="0">
                <a:solidFill>
                  <a:srgbClr val="002060"/>
                </a:solidFill>
                <a:cs typeface="TeXGyreAdventor"/>
              </a:rPr>
              <a:t>in </a:t>
            </a:r>
            <a:r>
              <a:rPr lang="it-IT" sz="2400" i="1" spc="5" dirty="0" smtClean="0">
                <a:solidFill>
                  <a:srgbClr val="002060"/>
                </a:solidFill>
                <a:cs typeface="TeXGyreAdventor"/>
              </a:rPr>
              <a:t>materia </a:t>
            </a:r>
            <a:r>
              <a:rPr lang="it-IT" sz="2400" i="1" dirty="0" smtClean="0">
                <a:solidFill>
                  <a:srgbClr val="002060"/>
                </a:solidFill>
                <a:cs typeface="TeXGyreAdventor"/>
              </a:rPr>
              <a:t>di</a:t>
            </a:r>
            <a:r>
              <a:rPr lang="it-IT" sz="2400" i="1" spc="-295" dirty="0" smtClean="0">
                <a:solidFill>
                  <a:srgbClr val="002060"/>
                </a:solidFill>
                <a:cs typeface="TeXGyreAdventor"/>
              </a:rPr>
              <a:t> </a:t>
            </a:r>
            <a:r>
              <a:rPr lang="it-IT" sz="2400" i="1" dirty="0" smtClean="0">
                <a:solidFill>
                  <a:srgbClr val="002060"/>
                </a:solidFill>
                <a:cs typeface="TeXGyreAdventor"/>
              </a:rPr>
              <a:t>documento  informatico </a:t>
            </a:r>
            <a:r>
              <a:rPr lang="it-IT" sz="2400" i="1" spc="-5" dirty="0" smtClean="0">
                <a:solidFill>
                  <a:srgbClr val="002060"/>
                </a:solidFill>
                <a:cs typeface="TeXGyreAdventor"/>
              </a:rPr>
              <a:t>e </a:t>
            </a:r>
            <a:r>
              <a:rPr lang="it-IT" sz="2400" i="1" dirty="0" smtClean="0">
                <a:solidFill>
                  <a:srgbClr val="002060"/>
                </a:solidFill>
                <a:cs typeface="TeXGyreAdventor"/>
              </a:rPr>
              <a:t>gestione documentale, </a:t>
            </a:r>
            <a:r>
              <a:rPr lang="it-IT" sz="2400" i="1" spc="-5" dirty="0" smtClean="0">
                <a:solidFill>
                  <a:srgbClr val="002060"/>
                </a:solidFill>
                <a:cs typeface="TeXGyreAdventor"/>
              </a:rPr>
              <a:t>protocollo  </a:t>
            </a:r>
            <a:r>
              <a:rPr lang="it-IT" sz="2400" i="1" dirty="0" smtClean="0">
                <a:solidFill>
                  <a:srgbClr val="002060"/>
                </a:solidFill>
                <a:cs typeface="TeXGyreAdventor"/>
              </a:rPr>
              <a:t>informatico e </a:t>
            </a:r>
            <a:r>
              <a:rPr lang="it-IT" sz="2400" i="1" spc="-5" dirty="0" smtClean="0">
                <a:solidFill>
                  <a:srgbClr val="002060"/>
                </a:solidFill>
                <a:cs typeface="TeXGyreAdventor"/>
              </a:rPr>
              <a:t>conservazione </a:t>
            </a:r>
            <a:r>
              <a:rPr lang="it-IT" sz="2400" i="1" dirty="0" smtClean="0">
                <a:solidFill>
                  <a:srgbClr val="002060"/>
                </a:solidFill>
                <a:cs typeface="TeXGyreAdventor"/>
              </a:rPr>
              <a:t>di documenti informatici</a:t>
            </a:r>
            <a:r>
              <a:rPr lang="it-IT" sz="2400" i="1" spc="-185" dirty="0" smtClean="0">
                <a:solidFill>
                  <a:srgbClr val="002060"/>
                </a:solidFill>
                <a:cs typeface="TeXGyreAdventor"/>
              </a:rPr>
              <a:t> </a:t>
            </a:r>
            <a:r>
              <a:rPr lang="it-IT" sz="2400" i="1" dirty="0" smtClean="0">
                <a:solidFill>
                  <a:srgbClr val="002060"/>
                </a:solidFill>
                <a:cs typeface="TeXGyreAdventor"/>
              </a:rPr>
              <a:t>)</a:t>
            </a:r>
          </a:p>
          <a:p>
            <a:pPr marL="356870" marR="5080" indent="-344805">
              <a:lnSpc>
                <a:spcPct val="100000"/>
              </a:lnSpc>
              <a:spcBef>
                <a:spcPts val="95"/>
              </a:spcBef>
              <a:tabLst>
                <a:tab pos="356870" algn="l"/>
              </a:tabLst>
            </a:pPr>
            <a:endParaRPr lang="it-IT" sz="2400" spc="285" dirty="0" smtClean="0">
              <a:solidFill>
                <a:srgbClr val="002060"/>
              </a:solidFill>
              <a:cs typeface="Arial"/>
            </a:endParaRPr>
          </a:p>
          <a:p>
            <a:pPr marL="356870" marR="5080" indent="-344805">
              <a:lnSpc>
                <a:spcPct val="100000"/>
              </a:lnSpc>
              <a:spcBef>
                <a:spcPts val="95"/>
              </a:spcBef>
              <a:tabLst>
                <a:tab pos="356870" algn="l"/>
              </a:tabLst>
            </a:pPr>
            <a:r>
              <a:rPr lang="it-IT" sz="2400" i="1" dirty="0" err="1" smtClean="0">
                <a:solidFill>
                  <a:srgbClr val="002060"/>
                </a:solidFill>
                <a:cs typeface="Arial"/>
              </a:rPr>
              <a:t>Liaisons</a:t>
            </a:r>
            <a:r>
              <a:rPr lang="it-IT" sz="2400" i="1" dirty="0" smtClean="0">
                <a:solidFill>
                  <a:srgbClr val="002060"/>
                </a:solidFill>
                <a:cs typeface="Arial"/>
              </a:rPr>
              <a:t> </a:t>
            </a:r>
            <a:r>
              <a:rPr lang="it-IT" sz="2400" i="1" dirty="0" err="1" smtClean="0">
                <a:solidFill>
                  <a:srgbClr val="002060"/>
                </a:solidFill>
                <a:cs typeface="Arial"/>
              </a:rPr>
              <a:t>dangereuses</a:t>
            </a:r>
            <a:r>
              <a:rPr lang="it-IT" sz="2400" i="1" dirty="0" smtClean="0">
                <a:solidFill>
                  <a:srgbClr val="002060"/>
                </a:solidFill>
                <a:cs typeface="Arial"/>
              </a:rPr>
              <a:t>?</a:t>
            </a:r>
            <a:endParaRPr lang="it-IT" sz="2400" i="1" dirty="0" smtClean="0">
              <a:solidFill>
                <a:srgbClr val="002060"/>
              </a:solidFill>
              <a:cs typeface="TeXGyreAdventor"/>
            </a:endParaRPr>
          </a:p>
          <a:p>
            <a:endParaRPr lang="it-IT" dirty="0"/>
          </a:p>
        </p:txBody>
      </p:sp>
    </p:spTree>
    <p:extLst>
      <p:ext uri="{BB962C8B-B14F-4D97-AF65-F5344CB8AC3E}">
        <p14:creationId xmlns="" xmlns:p14="http://schemas.microsoft.com/office/powerpoint/2010/main" val="3617635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00034" y="0"/>
            <a:ext cx="7053542" cy="1400530"/>
          </a:xfrm>
        </p:spPr>
        <p:txBody>
          <a:bodyPr/>
          <a:lstStyle/>
          <a:p>
            <a:pPr algn="ctr"/>
            <a:r>
              <a:rPr lang="it-IT" dirty="0" err="1" smtClean="0">
                <a:solidFill>
                  <a:srgbClr val="FF0000"/>
                </a:solidFill>
              </a:rPr>
              <a:t>Archivi</a:t>
            </a:r>
            <a:r>
              <a:rPr lang="it-IT" sz="4400" spc="-142" baseline="24786" dirty="0" err="1" smtClean="0">
                <a:solidFill>
                  <a:srgbClr val="FF0000"/>
                </a:solidFill>
                <a:cs typeface="Verdana"/>
              </a:rPr>
              <a:t>n</a:t>
            </a:r>
            <a:endParaRPr lang="it-IT" dirty="0">
              <a:solidFill>
                <a:srgbClr val="FF0000"/>
              </a:solidFill>
            </a:endParaRPr>
          </a:p>
        </p:txBody>
      </p:sp>
      <p:sp>
        <p:nvSpPr>
          <p:cNvPr id="6" name="Segnaposto contenuto 5"/>
          <p:cNvSpPr>
            <a:spLocks noGrp="1"/>
          </p:cNvSpPr>
          <p:nvPr>
            <p:ph idx="1"/>
          </p:nvPr>
        </p:nvSpPr>
        <p:spPr>
          <a:xfrm>
            <a:off x="432627" y="1734266"/>
            <a:ext cx="4170542" cy="4195481"/>
          </a:xfrm>
        </p:spPr>
        <p:txBody>
          <a:bodyPr/>
          <a:lstStyle/>
          <a:p>
            <a:r>
              <a:rPr lang="it-IT" sz="3200" spc="-50" dirty="0" smtClean="0">
                <a:solidFill>
                  <a:srgbClr val="0070C0"/>
                </a:solidFill>
                <a:cs typeface="Verdana"/>
              </a:rPr>
              <a:t>La </a:t>
            </a:r>
            <a:r>
              <a:rPr lang="it-IT" sz="3200" spc="-125" dirty="0" smtClean="0">
                <a:solidFill>
                  <a:srgbClr val="0070C0"/>
                </a:solidFill>
                <a:cs typeface="Verdana"/>
              </a:rPr>
              <a:t>moltiplicazione </a:t>
            </a:r>
            <a:r>
              <a:rPr lang="it-IT" sz="3200" spc="-170" dirty="0" smtClean="0">
                <a:solidFill>
                  <a:srgbClr val="0070C0"/>
                </a:solidFill>
                <a:cs typeface="Verdana"/>
              </a:rPr>
              <a:t>delle </a:t>
            </a:r>
            <a:r>
              <a:rPr lang="it-IT" sz="3200" spc="-70" dirty="0" smtClean="0">
                <a:solidFill>
                  <a:srgbClr val="0070C0"/>
                </a:solidFill>
                <a:cs typeface="Verdana"/>
              </a:rPr>
              <a:t>modalità</a:t>
            </a:r>
            <a:r>
              <a:rPr lang="it-IT" sz="3200" spc="-204" dirty="0" smtClean="0">
                <a:solidFill>
                  <a:srgbClr val="0070C0"/>
                </a:solidFill>
                <a:cs typeface="Verdana"/>
              </a:rPr>
              <a:t> </a:t>
            </a:r>
            <a:r>
              <a:rPr lang="it-IT" sz="3200" spc="-229" dirty="0" smtClean="0">
                <a:solidFill>
                  <a:srgbClr val="0070C0"/>
                </a:solidFill>
                <a:cs typeface="Verdana"/>
              </a:rPr>
              <a:t>di  </a:t>
            </a:r>
            <a:r>
              <a:rPr lang="it-IT" sz="3200" spc="-165" dirty="0" smtClean="0">
                <a:solidFill>
                  <a:srgbClr val="0070C0"/>
                </a:solidFill>
                <a:cs typeface="Verdana"/>
              </a:rPr>
              <a:t>sedimentazione </a:t>
            </a:r>
            <a:r>
              <a:rPr lang="it-IT" sz="3200" spc="-60" dirty="0" smtClean="0">
                <a:solidFill>
                  <a:srgbClr val="0070C0"/>
                </a:solidFill>
                <a:cs typeface="Verdana"/>
              </a:rPr>
              <a:t>documentaria </a:t>
            </a:r>
          </a:p>
          <a:p>
            <a:pPr>
              <a:buNone/>
            </a:pPr>
            <a:endParaRPr lang="it-IT" sz="3200" spc="-60" dirty="0" smtClean="0">
              <a:solidFill>
                <a:srgbClr val="0070C0"/>
              </a:solidFill>
              <a:cs typeface="Verdana"/>
            </a:endParaRPr>
          </a:p>
          <a:p>
            <a:r>
              <a:rPr lang="it-IT" sz="3200" spc="-200" dirty="0" smtClean="0">
                <a:solidFill>
                  <a:srgbClr val="0070C0"/>
                </a:solidFill>
                <a:cs typeface="Verdana"/>
              </a:rPr>
              <a:t>Le p</a:t>
            </a:r>
            <a:r>
              <a:rPr lang="it-IT" sz="3200" spc="-185" dirty="0" smtClean="0">
                <a:solidFill>
                  <a:srgbClr val="0070C0"/>
                </a:solidFill>
                <a:cs typeface="Verdana"/>
              </a:rPr>
              <a:t>rospettive </a:t>
            </a:r>
            <a:r>
              <a:rPr lang="it-IT" sz="3200" spc="-229" dirty="0" smtClean="0">
                <a:solidFill>
                  <a:srgbClr val="0070C0"/>
                </a:solidFill>
                <a:cs typeface="Verdana"/>
              </a:rPr>
              <a:t>di</a:t>
            </a:r>
            <a:r>
              <a:rPr lang="it-IT" sz="3200" spc="-85" dirty="0" smtClean="0">
                <a:solidFill>
                  <a:srgbClr val="0070C0"/>
                </a:solidFill>
                <a:cs typeface="Verdana"/>
              </a:rPr>
              <a:t> </a:t>
            </a:r>
            <a:r>
              <a:rPr lang="it-IT" sz="3200" spc="-95" dirty="0" smtClean="0">
                <a:solidFill>
                  <a:srgbClr val="0070C0"/>
                </a:solidFill>
                <a:cs typeface="Verdana"/>
              </a:rPr>
              <a:t>conservazione</a:t>
            </a:r>
            <a:endParaRPr lang="it-IT" sz="3200" dirty="0" smtClean="0">
              <a:solidFill>
                <a:srgbClr val="0070C0"/>
              </a:solidFill>
              <a:cs typeface="Verdana"/>
            </a:endParaRPr>
          </a:p>
          <a:p>
            <a:endParaRPr lang="it-IT" dirty="0">
              <a:solidFill>
                <a:srgbClr val="0070C0"/>
              </a:solidFill>
            </a:endParaRPr>
          </a:p>
        </p:txBody>
      </p:sp>
      <p:pic>
        <p:nvPicPr>
          <p:cNvPr id="26626" name="Picture 2" descr="Ebook, E-Learning, Banca Dati, Faldoni, registri, backup, Ufficio con computer"/>
          <p:cNvPicPr>
            <a:picLocks noChangeAspect="1" noChangeArrowheads="1"/>
          </p:cNvPicPr>
          <p:nvPr/>
        </p:nvPicPr>
        <p:blipFill>
          <a:blip r:embed="rId2" cstate="print"/>
          <a:srcRect/>
          <a:stretch>
            <a:fillRect/>
          </a:stretch>
        </p:blipFill>
        <p:spPr bwMode="auto">
          <a:xfrm>
            <a:off x="5072066" y="3071810"/>
            <a:ext cx="3816599" cy="3355253"/>
          </a:xfrm>
          <a:prstGeom prst="rect">
            <a:avLst/>
          </a:prstGeom>
          <a:noFill/>
        </p:spPr>
      </p:pic>
    </p:spTree>
    <p:extLst>
      <p:ext uri="{BB962C8B-B14F-4D97-AF65-F5344CB8AC3E}">
        <p14:creationId xmlns="" xmlns:p14="http://schemas.microsoft.com/office/powerpoint/2010/main" val="1308862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4584" y="452719"/>
            <a:ext cx="7053542" cy="628377"/>
          </a:xfrm>
          <a:prstGeom prst="rect">
            <a:avLst/>
          </a:prstGeom>
        </p:spPr>
        <p:txBody>
          <a:bodyPr vert="horz" wrap="square" lIns="0" tIns="12700" rIns="0" bIns="0" rtlCol="0">
            <a:spAutoFit/>
          </a:bodyPr>
          <a:lstStyle/>
          <a:p>
            <a:pPr marL="12700" algn="ctr">
              <a:lnSpc>
                <a:spcPct val="100000"/>
              </a:lnSpc>
              <a:spcBef>
                <a:spcPts val="100"/>
              </a:spcBef>
            </a:pPr>
            <a:r>
              <a:rPr sz="4000" spc="-25" dirty="0">
                <a:solidFill>
                  <a:srgbClr val="FF0000"/>
                </a:solidFill>
              </a:rPr>
              <a:t>La </a:t>
            </a:r>
            <a:r>
              <a:rPr sz="4000" spc="-170" dirty="0">
                <a:solidFill>
                  <a:srgbClr val="FF0000"/>
                </a:solidFill>
              </a:rPr>
              <a:t>“crisi </a:t>
            </a:r>
            <a:r>
              <a:rPr sz="4000" spc="-30" dirty="0">
                <a:solidFill>
                  <a:srgbClr val="FF0000"/>
                </a:solidFill>
              </a:rPr>
              <a:t>di </a:t>
            </a:r>
            <a:r>
              <a:rPr sz="4000" spc="10" dirty="0">
                <a:solidFill>
                  <a:srgbClr val="FF0000"/>
                </a:solidFill>
              </a:rPr>
              <a:t>crescita”</a:t>
            </a:r>
            <a:r>
              <a:rPr sz="4000" spc="-1130" dirty="0">
                <a:solidFill>
                  <a:srgbClr val="FF0000"/>
                </a:solidFill>
              </a:rPr>
              <a:t> </a:t>
            </a:r>
            <a:r>
              <a:rPr sz="4000" spc="-35" dirty="0">
                <a:solidFill>
                  <a:srgbClr val="FF0000"/>
                </a:solidFill>
              </a:rPr>
              <a:t>dell’archivistica</a:t>
            </a:r>
          </a:p>
        </p:txBody>
      </p:sp>
      <p:sp>
        <p:nvSpPr>
          <p:cNvPr id="4" name="Segnaposto contenuto 3"/>
          <p:cNvSpPr>
            <a:spLocks noGrp="1"/>
          </p:cNvSpPr>
          <p:nvPr>
            <p:ph sz="half" idx="1"/>
          </p:nvPr>
        </p:nvSpPr>
        <p:spPr>
          <a:xfrm>
            <a:off x="827484" y="2060576"/>
            <a:ext cx="7537198" cy="4195763"/>
          </a:xfrm>
        </p:spPr>
        <p:txBody>
          <a:bodyPr/>
          <a:lstStyle/>
          <a:p>
            <a:pPr marL="356870" marR="5080" indent="-344805">
              <a:lnSpc>
                <a:spcPct val="100000"/>
              </a:lnSpc>
              <a:spcBef>
                <a:spcPts val="90"/>
              </a:spcBef>
              <a:tabLst>
                <a:tab pos="356870" algn="l"/>
              </a:tabLst>
            </a:pPr>
            <a:r>
              <a:rPr lang="it-IT" sz="2400" spc="-35" dirty="0" smtClean="0">
                <a:solidFill>
                  <a:srgbClr val="002060"/>
                </a:solidFill>
                <a:cs typeface="Verdana"/>
              </a:rPr>
              <a:t>L’evoluzione</a:t>
            </a:r>
            <a:r>
              <a:rPr lang="it-IT" sz="2400" spc="-80" dirty="0" smtClean="0">
                <a:solidFill>
                  <a:srgbClr val="002060"/>
                </a:solidFill>
                <a:cs typeface="Verdana"/>
              </a:rPr>
              <a:t> </a:t>
            </a:r>
            <a:r>
              <a:rPr lang="it-IT" sz="2400" spc="-35" dirty="0" smtClean="0">
                <a:solidFill>
                  <a:srgbClr val="002060"/>
                </a:solidFill>
                <a:cs typeface="Verdana"/>
              </a:rPr>
              <a:t>normativa</a:t>
            </a:r>
            <a:r>
              <a:rPr lang="it-IT" sz="2400" spc="-170" dirty="0" smtClean="0">
                <a:solidFill>
                  <a:srgbClr val="002060"/>
                </a:solidFill>
                <a:cs typeface="Verdana"/>
              </a:rPr>
              <a:t> </a:t>
            </a:r>
            <a:r>
              <a:rPr lang="it-IT" sz="2400" spc="100" dirty="0" smtClean="0">
                <a:solidFill>
                  <a:srgbClr val="002060"/>
                </a:solidFill>
                <a:cs typeface="Verdana"/>
              </a:rPr>
              <a:t>e</a:t>
            </a:r>
            <a:r>
              <a:rPr lang="it-IT" sz="2400" spc="-125" dirty="0" smtClean="0">
                <a:solidFill>
                  <a:srgbClr val="002060"/>
                </a:solidFill>
                <a:cs typeface="Verdana"/>
              </a:rPr>
              <a:t> </a:t>
            </a:r>
            <a:r>
              <a:rPr lang="it-IT" sz="2400" spc="-25" dirty="0" smtClean="0">
                <a:solidFill>
                  <a:srgbClr val="002060"/>
                </a:solidFill>
                <a:cs typeface="Verdana"/>
              </a:rPr>
              <a:t>le</a:t>
            </a:r>
            <a:r>
              <a:rPr lang="it-IT" sz="2400" spc="-175" dirty="0" smtClean="0">
                <a:solidFill>
                  <a:srgbClr val="002060"/>
                </a:solidFill>
                <a:cs typeface="Verdana"/>
              </a:rPr>
              <a:t> </a:t>
            </a:r>
            <a:r>
              <a:rPr lang="it-IT" sz="2400" spc="-80" dirty="0" smtClean="0">
                <a:solidFill>
                  <a:srgbClr val="002060"/>
                </a:solidFill>
                <a:cs typeface="Verdana"/>
              </a:rPr>
              <a:t>trasformazioni</a:t>
            </a:r>
            <a:r>
              <a:rPr lang="it-IT" sz="2400" spc="-120" dirty="0" smtClean="0">
                <a:solidFill>
                  <a:srgbClr val="002060"/>
                </a:solidFill>
                <a:cs typeface="Verdana"/>
              </a:rPr>
              <a:t> </a:t>
            </a:r>
            <a:r>
              <a:rPr lang="it-IT" sz="2400" spc="20" dirty="0" smtClean="0">
                <a:solidFill>
                  <a:srgbClr val="002060"/>
                </a:solidFill>
                <a:cs typeface="Verdana"/>
              </a:rPr>
              <a:t>dei</a:t>
            </a:r>
            <a:r>
              <a:rPr lang="it-IT" sz="2400" spc="-140" dirty="0" smtClean="0">
                <a:solidFill>
                  <a:srgbClr val="002060"/>
                </a:solidFill>
                <a:cs typeface="Verdana"/>
              </a:rPr>
              <a:t> </a:t>
            </a:r>
            <a:r>
              <a:rPr lang="it-IT" sz="2400" spc="-135" dirty="0" smtClean="0">
                <a:solidFill>
                  <a:srgbClr val="002060"/>
                </a:solidFill>
                <a:cs typeface="Verdana"/>
              </a:rPr>
              <a:t>sistemi</a:t>
            </a:r>
            <a:r>
              <a:rPr lang="it-IT" sz="2400" spc="-160" dirty="0" smtClean="0">
                <a:solidFill>
                  <a:srgbClr val="002060"/>
                </a:solidFill>
                <a:cs typeface="Verdana"/>
              </a:rPr>
              <a:t> </a:t>
            </a:r>
            <a:r>
              <a:rPr lang="it-IT" sz="2400" spc="-20" dirty="0" smtClean="0">
                <a:solidFill>
                  <a:srgbClr val="002060"/>
                </a:solidFill>
                <a:cs typeface="Verdana"/>
              </a:rPr>
              <a:t>di</a:t>
            </a:r>
            <a:r>
              <a:rPr lang="it-IT" sz="2400" spc="-140" dirty="0" smtClean="0">
                <a:solidFill>
                  <a:srgbClr val="002060"/>
                </a:solidFill>
                <a:cs typeface="Verdana"/>
              </a:rPr>
              <a:t> </a:t>
            </a:r>
            <a:r>
              <a:rPr lang="it-IT" sz="2400" spc="-25" dirty="0" smtClean="0">
                <a:solidFill>
                  <a:srgbClr val="002060"/>
                </a:solidFill>
                <a:cs typeface="Verdana"/>
              </a:rPr>
              <a:t>produzione  </a:t>
            </a:r>
            <a:r>
              <a:rPr lang="it-IT" sz="2400" spc="15" dirty="0" smtClean="0">
                <a:solidFill>
                  <a:srgbClr val="002060"/>
                </a:solidFill>
                <a:cs typeface="Verdana"/>
              </a:rPr>
              <a:t>documentaria</a:t>
            </a:r>
            <a:endParaRPr lang="it-IT" sz="2400" dirty="0" smtClean="0">
              <a:solidFill>
                <a:srgbClr val="002060"/>
              </a:solidFill>
              <a:cs typeface="Verdana"/>
            </a:endParaRPr>
          </a:p>
          <a:p>
            <a:pPr marL="12700">
              <a:lnSpc>
                <a:spcPct val="100000"/>
              </a:lnSpc>
              <a:spcBef>
                <a:spcPts val="985"/>
              </a:spcBef>
              <a:tabLst>
                <a:tab pos="356870" algn="l"/>
              </a:tabLst>
            </a:pPr>
            <a:r>
              <a:rPr lang="it-IT" sz="2400" spc="-25" dirty="0" smtClean="0">
                <a:solidFill>
                  <a:srgbClr val="002060"/>
                </a:solidFill>
                <a:cs typeface="Verdana"/>
              </a:rPr>
              <a:t>La</a:t>
            </a:r>
            <a:r>
              <a:rPr lang="it-IT" sz="2400" spc="-150" dirty="0" smtClean="0">
                <a:solidFill>
                  <a:srgbClr val="002060"/>
                </a:solidFill>
                <a:cs typeface="Verdana"/>
              </a:rPr>
              <a:t> </a:t>
            </a:r>
            <a:r>
              <a:rPr lang="it-IT" sz="2400" spc="-45" dirty="0" smtClean="0">
                <a:solidFill>
                  <a:srgbClr val="002060"/>
                </a:solidFill>
                <a:cs typeface="Verdana"/>
              </a:rPr>
              <a:t>differenziazione</a:t>
            </a:r>
            <a:r>
              <a:rPr lang="it-IT" sz="2400" spc="-125" dirty="0" smtClean="0">
                <a:solidFill>
                  <a:srgbClr val="002060"/>
                </a:solidFill>
                <a:cs typeface="Verdana"/>
              </a:rPr>
              <a:t> </a:t>
            </a:r>
            <a:r>
              <a:rPr lang="it-IT" sz="2400" dirty="0" smtClean="0">
                <a:solidFill>
                  <a:srgbClr val="002060"/>
                </a:solidFill>
                <a:cs typeface="Verdana"/>
              </a:rPr>
              <a:t>degli</a:t>
            </a:r>
            <a:r>
              <a:rPr lang="it-IT" sz="2400" spc="-140" dirty="0" smtClean="0">
                <a:solidFill>
                  <a:srgbClr val="002060"/>
                </a:solidFill>
                <a:cs typeface="Verdana"/>
              </a:rPr>
              <a:t> </a:t>
            </a:r>
            <a:r>
              <a:rPr lang="it-IT" sz="2400" spc="-110" dirty="0" smtClean="0">
                <a:solidFill>
                  <a:srgbClr val="002060"/>
                </a:solidFill>
                <a:cs typeface="Verdana"/>
              </a:rPr>
              <a:t>strumenti</a:t>
            </a:r>
            <a:r>
              <a:rPr lang="it-IT" sz="2400" spc="-165" dirty="0" smtClean="0">
                <a:solidFill>
                  <a:srgbClr val="002060"/>
                </a:solidFill>
                <a:cs typeface="Verdana"/>
              </a:rPr>
              <a:t> </a:t>
            </a:r>
            <a:r>
              <a:rPr lang="it-IT" sz="2400" spc="-15" dirty="0" smtClean="0">
                <a:solidFill>
                  <a:srgbClr val="002060"/>
                </a:solidFill>
                <a:cs typeface="Verdana"/>
              </a:rPr>
              <a:t>per</a:t>
            </a:r>
            <a:r>
              <a:rPr lang="it-IT" sz="2400" spc="-150" dirty="0" smtClean="0">
                <a:solidFill>
                  <a:srgbClr val="002060"/>
                </a:solidFill>
                <a:cs typeface="Verdana"/>
              </a:rPr>
              <a:t> </a:t>
            </a:r>
            <a:r>
              <a:rPr lang="it-IT" sz="2400" spc="-30" dirty="0" smtClean="0">
                <a:solidFill>
                  <a:srgbClr val="002060"/>
                </a:solidFill>
                <a:cs typeface="Verdana"/>
              </a:rPr>
              <a:t>lo</a:t>
            </a:r>
            <a:r>
              <a:rPr lang="it-IT" sz="2400" spc="-155" dirty="0" smtClean="0">
                <a:solidFill>
                  <a:srgbClr val="002060"/>
                </a:solidFill>
                <a:cs typeface="Verdana"/>
              </a:rPr>
              <a:t> </a:t>
            </a:r>
            <a:r>
              <a:rPr lang="it-IT" sz="2400" spc="-65" dirty="0" smtClean="0">
                <a:solidFill>
                  <a:srgbClr val="002060"/>
                </a:solidFill>
                <a:cs typeface="Verdana"/>
              </a:rPr>
              <a:t>studio</a:t>
            </a:r>
            <a:r>
              <a:rPr lang="it-IT" sz="2400" spc="-140" dirty="0" smtClean="0">
                <a:solidFill>
                  <a:srgbClr val="002060"/>
                </a:solidFill>
                <a:cs typeface="Verdana"/>
              </a:rPr>
              <a:t> </a:t>
            </a:r>
            <a:r>
              <a:rPr lang="it-IT" sz="2400" spc="100" dirty="0" smtClean="0">
                <a:solidFill>
                  <a:srgbClr val="002060"/>
                </a:solidFill>
                <a:cs typeface="Verdana"/>
              </a:rPr>
              <a:t>e</a:t>
            </a:r>
            <a:r>
              <a:rPr lang="it-IT" sz="2400" spc="-150" dirty="0" smtClean="0">
                <a:solidFill>
                  <a:srgbClr val="002060"/>
                </a:solidFill>
                <a:cs typeface="Verdana"/>
              </a:rPr>
              <a:t> </a:t>
            </a:r>
            <a:r>
              <a:rPr lang="it-IT" sz="2400" spc="5" dirty="0" smtClean="0">
                <a:solidFill>
                  <a:srgbClr val="002060"/>
                </a:solidFill>
                <a:cs typeface="Verdana"/>
              </a:rPr>
              <a:t>la</a:t>
            </a:r>
            <a:r>
              <a:rPr lang="it-IT" sz="2400" spc="-165" dirty="0" smtClean="0">
                <a:solidFill>
                  <a:srgbClr val="002060"/>
                </a:solidFill>
                <a:cs typeface="Verdana"/>
              </a:rPr>
              <a:t> </a:t>
            </a:r>
            <a:r>
              <a:rPr lang="it-IT" sz="2400" spc="-25" dirty="0" smtClean="0">
                <a:solidFill>
                  <a:srgbClr val="002060"/>
                </a:solidFill>
                <a:cs typeface="Verdana"/>
              </a:rPr>
              <a:t>gestione</a:t>
            </a:r>
            <a:r>
              <a:rPr lang="it-IT" sz="2400" spc="-125" dirty="0" smtClean="0">
                <a:solidFill>
                  <a:srgbClr val="002060"/>
                </a:solidFill>
                <a:cs typeface="Verdana"/>
              </a:rPr>
              <a:t> </a:t>
            </a:r>
            <a:r>
              <a:rPr lang="it-IT" sz="2400" dirty="0" smtClean="0">
                <a:solidFill>
                  <a:srgbClr val="002060"/>
                </a:solidFill>
                <a:cs typeface="Verdana"/>
              </a:rPr>
              <a:t>degli </a:t>
            </a:r>
            <a:r>
              <a:rPr lang="it-IT" sz="2400" spc="-40" dirty="0" smtClean="0">
                <a:solidFill>
                  <a:srgbClr val="002060"/>
                </a:solidFill>
                <a:cs typeface="Verdana"/>
              </a:rPr>
              <a:t>archivi</a:t>
            </a:r>
            <a:endParaRPr lang="it-IT" sz="2400" dirty="0" smtClean="0">
              <a:solidFill>
                <a:srgbClr val="002060"/>
              </a:solidFill>
              <a:cs typeface="Verdana"/>
            </a:endParaRPr>
          </a:p>
          <a:p>
            <a:pPr marL="12700">
              <a:lnSpc>
                <a:spcPct val="100000"/>
              </a:lnSpc>
              <a:spcBef>
                <a:spcPts val="1010"/>
              </a:spcBef>
              <a:tabLst>
                <a:tab pos="356870" algn="l"/>
              </a:tabLst>
            </a:pPr>
            <a:r>
              <a:rPr lang="it-IT" sz="2400" spc="-45" dirty="0" smtClean="0">
                <a:solidFill>
                  <a:srgbClr val="002060"/>
                </a:solidFill>
                <a:cs typeface="Verdana"/>
              </a:rPr>
              <a:t>Archivistica </a:t>
            </a:r>
            <a:r>
              <a:rPr lang="it-IT" sz="2400" spc="100" dirty="0" smtClean="0">
                <a:solidFill>
                  <a:srgbClr val="002060"/>
                </a:solidFill>
                <a:cs typeface="Verdana"/>
              </a:rPr>
              <a:t>e </a:t>
            </a:r>
            <a:r>
              <a:rPr lang="it-IT" sz="2400" spc="-25" dirty="0" smtClean="0">
                <a:solidFill>
                  <a:srgbClr val="002060"/>
                </a:solidFill>
                <a:cs typeface="Verdana"/>
              </a:rPr>
              <a:t>gestione</a:t>
            </a:r>
            <a:r>
              <a:rPr lang="it-IT" sz="2400" spc="-470" dirty="0" smtClean="0">
                <a:solidFill>
                  <a:srgbClr val="002060"/>
                </a:solidFill>
                <a:cs typeface="Verdana"/>
              </a:rPr>
              <a:t> </a:t>
            </a:r>
            <a:r>
              <a:rPr lang="it-IT" sz="2400" spc="-30" dirty="0" smtClean="0">
                <a:solidFill>
                  <a:srgbClr val="002060"/>
                </a:solidFill>
                <a:cs typeface="Verdana"/>
              </a:rPr>
              <a:t>dell’informazione</a:t>
            </a:r>
            <a:endParaRPr lang="it-IT" sz="2400" dirty="0" smtClean="0">
              <a:solidFill>
                <a:srgbClr val="002060"/>
              </a:solidFill>
              <a:cs typeface="Verdana"/>
            </a:endParaRPr>
          </a:p>
          <a:p>
            <a:pPr marL="12700">
              <a:lnSpc>
                <a:spcPct val="100000"/>
              </a:lnSpc>
              <a:spcBef>
                <a:spcPts val="1010"/>
              </a:spcBef>
              <a:tabLst>
                <a:tab pos="356870" algn="l"/>
              </a:tabLst>
            </a:pPr>
            <a:r>
              <a:rPr lang="it-IT" sz="2400" spc="-25" dirty="0" smtClean="0">
                <a:solidFill>
                  <a:srgbClr val="002060"/>
                </a:solidFill>
                <a:cs typeface="Verdana"/>
              </a:rPr>
              <a:t>La</a:t>
            </a:r>
            <a:r>
              <a:rPr lang="it-IT" sz="2400" spc="-155" dirty="0" smtClean="0">
                <a:solidFill>
                  <a:srgbClr val="002060"/>
                </a:solidFill>
                <a:cs typeface="Verdana"/>
              </a:rPr>
              <a:t> </a:t>
            </a:r>
            <a:r>
              <a:rPr lang="it-IT" sz="2400" spc="-25" dirty="0" smtClean="0">
                <a:solidFill>
                  <a:srgbClr val="002060"/>
                </a:solidFill>
                <a:cs typeface="Verdana"/>
              </a:rPr>
              <a:t>necessità</a:t>
            </a:r>
            <a:r>
              <a:rPr lang="it-IT" sz="2400" spc="-155" dirty="0" smtClean="0">
                <a:solidFill>
                  <a:srgbClr val="002060"/>
                </a:solidFill>
                <a:cs typeface="Verdana"/>
              </a:rPr>
              <a:t> </a:t>
            </a:r>
            <a:r>
              <a:rPr lang="it-IT" sz="2400" spc="-15" dirty="0" smtClean="0">
                <a:solidFill>
                  <a:srgbClr val="002060"/>
                </a:solidFill>
                <a:cs typeface="Verdana"/>
              </a:rPr>
              <a:t>di</a:t>
            </a:r>
            <a:r>
              <a:rPr lang="it-IT" sz="2400" spc="-145" dirty="0" smtClean="0">
                <a:solidFill>
                  <a:srgbClr val="002060"/>
                </a:solidFill>
                <a:cs typeface="Verdana"/>
              </a:rPr>
              <a:t> </a:t>
            </a:r>
            <a:r>
              <a:rPr lang="it-IT" sz="2400" spc="-75" dirty="0" smtClean="0">
                <a:solidFill>
                  <a:srgbClr val="002060"/>
                </a:solidFill>
                <a:cs typeface="Verdana"/>
              </a:rPr>
              <a:t>ridefinire</a:t>
            </a:r>
            <a:r>
              <a:rPr lang="it-IT" sz="2400" spc="-180" dirty="0" smtClean="0">
                <a:solidFill>
                  <a:srgbClr val="002060"/>
                </a:solidFill>
                <a:cs typeface="Verdana"/>
              </a:rPr>
              <a:t> </a:t>
            </a:r>
            <a:r>
              <a:rPr lang="it-IT" sz="2400" spc="-35" dirty="0" smtClean="0">
                <a:solidFill>
                  <a:srgbClr val="002060"/>
                </a:solidFill>
                <a:cs typeface="Verdana"/>
              </a:rPr>
              <a:t>ambiti</a:t>
            </a:r>
            <a:r>
              <a:rPr lang="it-IT" sz="2400" spc="-195" dirty="0" smtClean="0">
                <a:solidFill>
                  <a:srgbClr val="002060"/>
                </a:solidFill>
                <a:cs typeface="Verdana"/>
              </a:rPr>
              <a:t> </a:t>
            </a:r>
            <a:r>
              <a:rPr lang="it-IT" sz="2400" spc="5" dirty="0" smtClean="0">
                <a:solidFill>
                  <a:srgbClr val="002060"/>
                </a:solidFill>
                <a:cs typeface="Verdana"/>
              </a:rPr>
              <a:t>applicativi</a:t>
            </a:r>
            <a:r>
              <a:rPr lang="it-IT" sz="2400" spc="-190" dirty="0" smtClean="0">
                <a:solidFill>
                  <a:srgbClr val="002060"/>
                </a:solidFill>
                <a:cs typeface="Verdana"/>
              </a:rPr>
              <a:t> </a:t>
            </a:r>
            <a:r>
              <a:rPr lang="it-IT" sz="2400" spc="100" dirty="0" smtClean="0">
                <a:solidFill>
                  <a:srgbClr val="002060"/>
                </a:solidFill>
                <a:cs typeface="Verdana"/>
              </a:rPr>
              <a:t>e</a:t>
            </a:r>
            <a:r>
              <a:rPr lang="it-IT" sz="2400" spc="-155" dirty="0" smtClean="0">
                <a:solidFill>
                  <a:srgbClr val="002060"/>
                </a:solidFill>
                <a:cs typeface="Verdana"/>
              </a:rPr>
              <a:t> </a:t>
            </a:r>
            <a:r>
              <a:rPr lang="it-IT" sz="2400" spc="-50" dirty="0" smtClean="0">
                <a:solidFill>
                  <a:srgbClr val="002060"/>
                </a:solidFill>
                <a:cs typeface="Verdana"/>
              </a:rPr>
              <a:t>percorsi</a:t>
            </a:r>
            <a:r>
              <a:rPr lang="it-IT" sz="2400" spc="-145" dirty="0" smtClean="0">
                <a:solidFill>
                  <a:srgbClr val="002060"/>
                </a:solidFill>
                <a:cs typeface="Verdana"/>
              </a:rPr>
              <a:t> </a:t>
            </a:r>
            <a:r>
              <a:rPr lang="it-IT" sz="2400" spc="-75" dirty="0" smtClean="0">
                <a:solidFill>
                  <a:srgbClr val="002060"/>
                </a:solidFill>
                <a:cs typeface="Verdana"/>
              </a:rPr>
              <a:t>formativi</a:t>
            </a:r>
            <a:endParaRPr lang="it-IT" sz="2400" dirty="0" smtClean="0">
              <a:solidFill>
                <a:srgbClr val="002060"/>
              </a:solidFill>
              <a:cs typeface="Verdana"/>
            </a:endParaRPr>
          </a:p>
          <a:p>
            <a:endParaRPr lang="it-IT" dirty="0"/>
          </a:p>
        </p:txBody>
      </p:sp>
    </p:spTree>
    <p:extLst>
      <p:ext uri="{BB962C8B-B14F-4D97-AF65-F5344CB8AC3E}">
        <p14:creationId xmlns="" xmlns:p14="http://schemas.microsoft.com/office/powerpoint/2010/main" val="4722911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28596" y="285728"/>
            <a:ext cx="8229600" cy="1143000"/>
          </a:xfrm>
        </p:spPr>
        <p:txBody>
          <a:bodyPr>
            <a:normAutofit fontScale="90000"/>
          </a:bodyPr>
          <a:lstStyle/>
          <a:p>
            <a:pPr algn="ctr"/>
            <a:r>
              <a:rPr lang="it-IT" sz="4000" spc="-85" dirty="0" smtClean="0">
                <a:solidFill>
                  <a:srgbClr val="FF0000"/>
                </a:solidFill>
              </a:rPr>
              <a:t>Le </a:t>
            </a:r>
            <a:r>
              <a:rPr lang="it-IT" sz="4000" spc="-120" dirty="0" smtClean="0">
                <a:solidFill>
                  <a:srgbClr val="FF0000"/>
                </a:solidFill>
              </a:rPr>
              <a:t>diverse </a:t>
            </a:r>
            <a:r>
              <a:rPr lang="it-IT" sz="4000" spc="-20" dirty="0" smtClean="0">
                <a:solidFill>
                  <a:srgbClr val="FF0000"/>
                </a:solidFill>
              </a:rPr>
              <a:t>realtà </a:t>
            </a:r>
            <a:r>
              <a:rPr lang="it-IT" sz="4000" spc="50" dirty="0" smtClean="0">
                <a:solidFill>
                  <a:srgbClr val="FF0000"/>
                </a:solidFill>
              </a:rPr>
              <a:t>della  </a:t>
            </a:r>
            <a:r>
              <a:rPr lang="it-IT" sz="4000" spc="-55" dirty="0" smtClean="0">
                <a:solidFill>
                  <a:srgbClr val="FF0000"/>
                </a:solidFill>
              </a:rPr>
              <a:t>produzione e sedimentazione </a:t>
            </a:r>
            <a:r>
              <a:rPr lang="it-IT" sz="4000" spc="40" dirty="0" smtClean="0">
                <a:solidFill>
                  <a:srgbClr val="FF0000"/>
                </a:solidFill>
              </a:rPr>
              <a:t>documentaria</a:t>
            </a:r>
            <a:endParaRPr lang="it-IT" sz="4000" dirty="0">
              <a:solidFill>
                <a:srgbClr val="FF0000"/>
              </a:solidFill>
            </a:endParaRPr>
          </a:p>
        </p:txBody>
      </p:sp>
      <p:sp>
        <p:nvSpPr>
          <p:cNvPr id="6" name="Segnaposto contenuto 5"/>
          <p:cNvSpPr>
            <a:spLocks noGrp="1"/>
          </p:cNvSpPr>
          <p:nvPr>
            <p:ph idx="1"/>
          </p:nvPr>
        </p:nvSpPr>
        <p:spPr>
          <a:xfrm>
            <a:off x="494971" y="2000240"/>
            <a:ext cx="7932056" cy="4714907"/>
          </a:xfrm>
          <a:solidFill>
            <a:schemeClr val="tx1">
              <a:alpha val="43000"/>
            </a:schemeClr>
          </a:solidFill>
        </p:spPr>
        <p:txBody>
          <a:bodyPr>
            <a:normAutofit/>
          </a:bodyPr>
          <a:lstStyle/>
          <a:p>
            <a:pPr marL="12700">
              <a:lnSpc>
                <a:spcPct val="100000"/>
              </a:lnSpc>
              <a:spcBef>
                <a:spcPts val="90"/>
              </a:spcBef>
              <a:tabLst>
                <a:tab pos="356870" algn="l"/>
              </a:tabLst>
            </a:pPr>
            <a:r>
              <a:rPr lang="it-IT" sz="2800" spc="-55" dirty="0" smtClean="0">
                <a:solidFill>
                  <a:schemeClr val="bg2"/>
                </a:solidFill>
                <a:cs typeface="Verdana"/>
              </a:rPr>
              <a:t>Archivi</a:t>
            </a:r>
            <a:r>
              <a:rPr lang="it-IT" sz="2800" spc="-105" dirty="0" smtClean="0">
                <a:solidFill>
                  <a:schemeClr val="bg2"/>
                </a:solidFill>
                <a:cs typeface="Verdana"/>
              </a:rPr>
              <a:t> </a:t>
            </a:r>
            <a:r>
              <a:rPr lang="it-IT" sz="2800" spc="-100" dirty="0" smtClean="0">
                <a:solidFill>
                  <a:schemeClr val="bg2"/>
                </a:solidFill>
                <a:cs typeface="Verdana"/>
              </a:rPr>
              <a:t>in</a:t>
            </a:r>
            <a:r>
              <a:rPr lang="it-IT" sz="2800" spc="-150" dirty="0" smtClean="0">
                <a:solidFill>
                  <a:schemeClr val="bg2"/>
                </a:solidFill>
                <a:cs typeface="Verdana"/>
              </a:rPr>
              <a:t> </a:t>
            </a:r>
            <a:r>
              <a:rPr lang="it-IT" sz="2800" spc="-85" dirty="0" smtClean="0">
                <a:solidFill>
                  <a:schemeClr val="bg2"/>
                </a:solidFill>
                <a:cs typeface="Verdana"/>
              </a:rPr>
              <a:t>senso</a:t>
            </a:r>
            <a:r>
              <a:rPr lang="it-IT" sz="2800" spc="-140" dirty="0" smtClean="0">
                <a:solidFill>
                  <a:schemeClr val="bg2"/>
                </a:solidFill>
                <a:cs typeface="Verdana"/>
              </a:rPr>
              <a:t> </a:t>
            </a:r>
            <a:r>
              <a:rPr lang="it-IT" sz="2800" spc="-15" dirty="0" smtClean="0">
                <a:solidFill>
                  <a:schemeClr val="bg2"/>
                </a:solidFill>
                <a:cs typeface="Verdana"/>
              </a:rPr>
              <a:t>“proprio”</a:t>
            </a:r>
            <a:r>
              <a:rPr lang="it-IT" sz="2800" spc="-135" dirty="0" smtClean="0">
                <a:solidFill>
                  <a:schemeClr val="bg2"/>
                </a:solidFill>
                <a:cs typeface="Verdana"/>
              </a:rPr>
              <a:t> </a:t>
            </a:r>
            <a:r>
              <a:rPr lang="it-IT" sz="2800" spc="-430" dirty="0" smtClean="0">
                <a:solidFill>
                  <a:schemeClr val="bg2"/>
                </a:solidFill>
                <a:cs typeface="Verdana"/>
              </a:rPr>
              <a:t>=</a:t>
            </a:r>
            <a:r>
              <a:rPr lang="it-IT" sz="2800" spc="-160" dirty="0" smtClean="0">
                <a:solidFill>
                  <a:schemeClr val="bg2"/>
                </a:solidFill>
                <a:cs typeface="Verdana"/>
              </a:rPr>
              <a:t> </a:t>
            </a:r>
            <a:r>
              <a:rPr lang="it-IT" sz="2800" spc="-5" dirty="0" smtClean="0">
                <a:solidFill>
                  <a:schemeClr val="bg2"/>
                </a:solidFill>
                <a:cs typeface="Verdana"/>
              </a:rPr>
              <a:t>rapporto</a:t>
            </a:r>
            <a:r>
              <a:rPr lang="it-IT" sz="2800" spc="-160" dirty="0" smtClean="0">
                <a:solidFill>
                  <a:schemeClr val="bg2"/>
                </a:solidFill>
                <a:cs typeface="Verdana"/>
              </a:rPr>
              <a:t> </a:t>
            </a:r>
            <a:r>
              <a:rPr lang="it-IT" sz="2800" spc="10" dirty="0" smtClean="0">
                <a:solidFill>
                  <a:schemeClr val="bg2"/>
                </a:solidFill>
                <a:cs typeface="Verdana"/>
              </a:rPr>
              <a:t>univoco</a:t>
            </a:r>
            <a:r>
              <a:rPr lang="it-IT" sz="2800" spc="-114" dirty="0" smtClean="0">
                <a:solidFill>
                  <a:schemeClr val="bg2"/>
                </a:solidFill>
                <a:cs typeface="Verdana"/>
              </a:rPr>
              <a:t> </a:t>
            </a:r>
            <a:r>
              <a:rPr lang="it-IT" sz="2800" spc="-65" dirty="0" smtClean="0">
                <a:solidFill>
                  <a:schemeClr val="bg2"/>
                </a:solidFill>
                <a:cs typeface="Verdana"/>
              </a:rPr>
              <a:t>tra</a:t>
            </a:r>
            <a:r>
              <a:rPr lang="it-IT" sz="2800" spc="-175" dirty="0" smtClean="0">
                <a:solidFill>
                  <a:schemeClr val="bg2"/>
                </a:solidFill>
                <a:cs typeface="Verdana"/>
              </a:rPr>
              <a:t> </a:t>
            </a:r>
            <a:r>
              <a:rPr lang="it-IT" sz="2800" spc="-5" dirty="0" smtClean="0">
                <a:solidFill>
                  <a:schemeClr val="bg2"/>
                </a:solidFill>
                <a:cs typeface="Verdana"/>
              </a:rPr>
              <a:t>soggetto produttore e prodotto documentario</a:t>
            </a:r>
            <a:endParaRPr lang="it-IT" sz="2800" spc="-5" dirty="0" smtClean="0">
              <a:solidFill>
                <a:schemeClr val="bg2"/>
              </a:solidFill>
              <a:cs typeface="Verdana"/>
            </a:endParaRPr>
          </a:p>
          <a:p>
            <a:pPr marL="12700">
              <a:lnSpc>
                <a:spcPct val="100000"/>
              </a:lnSpc>
              <a:spcBef>
                <a:spcPts val="90"/>
              </a:spcBef>
              <a:buNone/>
              <a:tabLst>
                <a:tab pos="356870" algn="l"/>
              </a:tabLst>
            </a:pPr>
            <a:endParaRPr lang="it-IT" sz="2600" dirty="0" smtClean="0">
              <a:solidFill>
                <a:schemeClr val="bg2"/>
              </a:solidFill>
              <a:cs typeface="Verdana"/>
            </a:endParaRPr>
          </a:p>
          <a:p>
            <a:pPr marL="756920" lvl="1"/>
            <a:r>
              <a:rPr lang="it-IT" sz="2600" spc="-55" dirty="0" smtClean="0">
                <a:solidFill>
                  <a:schemeClr val="bg2"/>
                </a:solidFill>
                <a:cs typeface="Verdana"/>
              </a:rPr>
              <a:t>archivi</a:t>
            </a:r>
            <a:r>
              <a:rPr lang="it-IT" sz="2600" spc="-360" dirty="0" smtClean="0">
                <a:solidFill>
                  <a:schemeClr val="bg2"/>
                </a:solidFill>
                <a:cs typeface="Verdana"/>
              </a:rPr>
              <a:t> </a:t>
            </a:r>
            <a:r>
              <a:rPr lang="it-IT" sz="2600" spc="-360" dirty="0" smtClean="0">
                <a:solidFill>
                  <a:schemeClr val="bg2"/>
                </a:solidFill>
                <a:cs typeface="Verdana"/>
              </a:rPr>
              <a:t> </a:t>
            </a:r>
            <a:r>
              <a:rPr lang="it-IT" sz="2600" spc="-360" dirty="0" smtClean="0">
                <a:solidFill>
                  <a:schemeClr val="bg2"/>
                </a:solidFill>
                <a:cs typeface="Verdana"/>
              </a:rPr>
              <a:t> c</a:t>
            </a:r>
            <a:r>
              <a:rPr lang="it-IT" sz="2600" spc="45" dirty="0" smtClean="0">
                <a:solidFill>
                  <a:schemeClr val="bg2"/>
                </a:solidFill>
                <a:cs typeface="Verdana"/>
              </a:rPr>
              <a:t>artacei</a:t>
            </a:r>
            <a:endParaRPr lang="it-IT" sz="2600" dirty="0" smtClean="0">
              <a:solidFill>
                <a:schemeClr val="bg2"/>
              </a:solidFill>
              <a:cs typeface="Verdana"/>
            </a:endParaRPr>
          </a:p>
          <a:p>
            <a:pPr marL="756920" lvl="1"/>
            <a:r>
              <a:rPr lang="it-IT" sz="2600" spc="-55" dirty="0" smtClean="0">
                <a:solidFill>
                  <a:schemeClr val="bg2"/>
                </a:solidFill>
                <a:cs typeface="Verdana"/>
              </a:rPr>
              <a:t>archivi </a:t>
            </a:r>
            <a:r>
              <a:rPr lang="it-IT" sz="2600" spc="-40" dirty="0" smtClean="0">
                <a:solidFill>
                  <a:schemeClr val="bg2"/>
                </a:solidFill>
                <a:cs typeface="Verdana"/>
              </a:rPr>
              <a:t>informatici </a:t>
            </a:r>
            <a:r>
              <a:rPr lang="it-IT" sz="2600" spc="-60" dirty="0" smtClean="0">
                <a:solidFill>
                  <a:schemeClr val="bg2"/>
                </a:solidFill>
                <a:cs typeface="Verdana"/>
              </a:rPr>
              <a:t>(disseminazione</a:t>
            </a:r>
            <a:r>
              <a:rPr lang="it-IT" sz="2600" spc="125" dirty="0" smtClean="0">
                <a:solidFill>
                  <a:schemeClr val="bg2"/>
                </a:solidFill>
                <a:cs typeface="Verdana"/>
              </a:rPr>
              <a:t> </a:t>
            </a:r>
            <a:r>
              <a:rPr lang="it-IT" sz="2600" spc="-30" dirty="0" smtClean="0">
                <a:solidFill>
                  <a:schemeClr val="bg2"/>
                </a:solidFill>
                <a:cs typeface="Verdana"/>
              </a:rPr>
              <a:t>digitale)</a:t>
            </a:r>
            <a:endParaRPr lang="it-IT" sz="2600" dirty="0" smtClean="0">
              <a:solidFill>
                <a:schemeClr val="bg2"/>
              </a:solidFill>
              <a:cs typeface="Verdana"/>
            </a:endParaRPr>
          </a:p>
          <a:p>
            <a:pPr marL="756920" lvl="1"/>
            <a:r>
              <a:rPr lang="it-IT" sz="2600" spc="-140" dirty="0" smtClean="0">
                <a:solidFill>
                  <a:schemeClr val="bg2"/>
                </a:solidFill>
                <a:cs typeface="Verdana"/>
              </a:rPr>
              <a:t>sistemi</a:t>
            </a:r>
            <a:r>
              <a:rPr lang="it-IT" sz="2600" spc="-385" dirty="0" smtClean="0">
                <a:solidFill>
                  <a:schemeClr val="bg2"/>
                </a:solidFill>
                <a:cs typeface="Verdana"/>
              </a:rPr>
              <a:t> </a:t>
            </a:r>
            <a:r>
              <a:rPr lang="it-IT" sz="2600" spc="-50" dirty="0" smtClean="0">
                <a:solidFill>
                  <a:schemeClr val="bg2"/>
                </a:solidFill>
                <a:cs typeface="Verdana"/>
              </a:rPr>
              <a:t>integrati</a:t>
            </a:r>
            <a:endParaRPr lang="it-IT" sz="2600" dirty="0" smtClean="0">
              <a:solidFill>
                <a:schemeClr val="bg2"/>
              </a:solidFill>
              <a:cs typeface="Verdana"/>
            </a:endParaRPr>
          </a:p>
          <a:p>
            <a:pPr marL="756920" lvl="1"/>
            <a:r>
              <a:rPr lang="it-IT" sz="2600" spc="-35" dirty="0" smtClean="0">
                <a:solidFill>
                  <a:schemeClr val="bg2"/>
                </a:solidFill>
                <a:cs typeface="Verdana"/>
              </a:rPr>
              <a:t>“integrazione</a:t>
            </a:r>
            <a:r>
              <a:rPr lang="it-IT" sz="2600" spc="-215" dirty="0" smtClean="0">
                <a:solidFill>
                  <a:schemeClr val="bg2"/>
                </a:solidFill>
                <a:cs typeface="Verdana"/>
              </a:rPr>
              <a:t> </a:t>
            </a:r>
            <a:r>
              <a:rPr lang="it-IT" sz="2600" spc="15" dirty="0" smtClean="0">
                <a:solidFill>
                  <a:schemeClr val="bg2"/>
                </a:solidFill>
                <a:cs typeface="Verdana"/>
              </a:rPr>
              <a:t>telematica”</a:t>
            </a:r>
            <a:r>
              <a:rPr lang="it-IT" sz="2600" spc="-85" dirty="0" smtClean="0">
                <a:solidFill>
                  <a:schemeClr val="bg2"/>
                </a:solidFill>
                <a:cs typeface="Verdana"/>
              </a:rPr>
              <a:t> </a:t>
            </a:r>
            <a:r>
              <a:rPr lang="it-IT" sz="2600" spc="-385" dirty="0" smtClean="0">
                <a:solidFill>
                  <a:schemeClr val="bg2"/>
                </a:solidFill>
                <a:cs typeface="Verdana"/>
              </a:rPr>
              <a:t>=</a:t>
            </a:r>
            <a:r>
              <a:rPr lang="it-IT" sz="2600" spc="-140" dirty="0" smtClean="0">
                <a:solidFill>
                  <a:schemeClr val="bg2"/>
                </a:solidFill>
                <a:cs typeface="Verdana"/>
              </a:rPr>
              <a:t>  </a:t>
            </a:r>
            <a:r>
              <a:rPr lang="it-IT" sz="2600" spc="-155" dirty="0" smtClean="0">
                <a:solidFill>
                  <a:schemeClr val="bg2"/>
                </a:solidFill>
                <a:cs typeface="Verdana"/>
              </a:rPr>
              <a:t>siti</a:t>
            </a:r>
            <a:r>
              <a:rPr lang="it-IT" sz="2600" spc="-135" dirty="0" smtClean="0">
                <a:solidFill>
                  <a:schemeClr val="bg2"/>
                </a:solidFill>
                <a:cs typeface="Verdana"/>
              </a:rPr>
              <a:t> </a:t>
            </a:r>
            <a:r>
              <a:rPr lang="it-IT" sz="2600" spc="70" dirty="0" smtClean="0">
                <a:solidFill>
                  <a:schemeClr val="bg2"/>
                </a:solidFill>
                <a:cs typeface="Verdana"/>
              </a:rPr>
              <a:t>web</a:t>
            </a:r>
            <a:r>
              <a:rPr lang="it-IT" sz="2600" spc="-130" dirty="0" smtClean="0">
                <a:solidFill>
                  <a:schemeClr val="bg2"/>
                </a:solidFill>
                <a:cs typeface="Verdana"/>
              </a:rPr>
              <a:t> </a:t>
            </a:r>
            <a:r>
              <a:rPr lang="it-IT" sz="2600" spc="-15" dirty="0" smtClean="0">
                <a:solidFill>
                  <a:schemeClr val="bg2"/>
                </a:solidFill>
                <a:cs typeface="Verdana"/>
              </a:rPr>
              <a:t>legati</a:t>
            </a:r>
            <a:r>
              <a:rPr lang="it-IT" sz="2600" spc="-110" dirty="0" smtClean="0">
                <a:solidFill>
                  <a:schemeClr val="bg2"/>
                </a:solidFill>
                <a:cs typeface="Verdana"/>
              </a:rPr>
              <a:t> </a:t>
            </a:r>
            <a:r>
              <a:rPr lang="it-IT" sz="2600" spc="125" dirty="0" smtClean="0">
                <a:solidFill>
                  <a:schemeClr val="bg2"/>
                </a:solidFill>
                <a:cs typeface="Verdana"/>
              </a:rPr>
              <a:t>ad</a:t>
            </a:r>
            <a:r>
              <a:rPr lang="it-IT" sz="2600" spc="-145" dirty="0" smtClean="0">
                <a:solidFill>
                  <a:schemeClr val="bg2"/>
                </a:solidFill>
                <a:cs typeface="Verdana"/>
              </a:rPr>
              <a:t> </a:t>
            </a:r>
            <a:r>
              <a:rPr lang="it-IT" sz="2600" spc="-40" dirty="0" smtClean="0">
                <a:solidFill>
                  <a:schemeClr val="bg2"/>
                </a:solidFill>
                <a:cs typeface="Verdana"/>
              </a:rPr>
              <a:t>un</a:t>
            </a:r>
            <a:r>
              <a:rPr lang="it-IT" sz="2600" spc="-130" dirty="0" smtClean="0">
                <a:solidFill>
                  <a:schemeClr val="bg2"/>
                </a:solidFill>
                <a:cs typeface="Verdana"/>
              </a:rPr>
              <a:t> </a:t>
            </a:r>
            <a:r>
              <a:rPr lang="it-IT" sz="2600" spc="-10" dirty="0" smtClean="0">
                <a:solidFill>
                  <a:schemeClr val="bg2"/>
                </a:solidFill>
                <a:cs typeface="Verdana"/>
              </a:rPr>
              <a:t>soggetto</a:t>
            </a:r>
            <a:r>
              <a:rPr lang="it-IT" sz="2600" spc="-80" dirty="0" smtClean="0">
                <a:solidFill>
                  <a:schemeClr val="bg2"/>
                </a:solidFill>
                <a:cs typeface="Verdana"/>
              </a:rPr>
              <a:t> </a:t>
            </a:r>
            <a:r>
              <a:rPr lang="it-IT" sz="2600" spc="-55" dirty="0" smtClean="0">
                <a:solidFill>
                  <a:schemeClr val="bg2"/>
                </a:solidFill>
                <a:cs typeface="Verdana"/>
              </a:rPr>
              <a:t>produttore  </a:t>
            </a:r>
            <a:r>
              <a:rPr lang="it-IT" sz="2600" spc="15" dirty="0" smtClean="0">
                <a:solidFill>
                  <a:schemeClr val="bg2"/>
                </a:solidFill>
                <a:cs typeface="Verdana"/>
              </a:rPr>
              <a:t>univoco</a:t>
            </a:r>
          </a:p>
          <a:p>
            <a:pPr marL="756920" lvl="1"/>
            <a:r>
              <a:rPr lang="it-IT" sz="2600" spc="15" dirty="0" err="1" smtClean="0">
                <a:solidFill>
                  <a:schemeClr val="bg2"/>
                </a:solidFill>
                <a:cs typeface="Verdana"/>
              </a:rPr>
              <a:t>Invented</a:t>
            </a:r>
            <a:r>
              <a:rPr lang="it-IT" sz="2600" spc="15" dirty="0" smtClean="0">
                <a:solidFill>
                  <a:schemeClr val="bg2"/>
                </a:solidFill>
                <a:cs typeface="Verdana"/>
              </a:rPr>
              <a:t> </a:t>
            </a:r>
            <a:r>
              <a:rPr lang="it-IT" sz="2600" spc="15" dirty="0" err="1" smtClean="0">
                <a:solidFill>
                  <a:schemeClr val="bg2"/>
                </a:solidFill>
                <a:cs typeface="Verdana"/>
              </a:rPr>
              <a:t>archives</a:t>
            </a:r>
            <a:r>
              <a:rPr lang="it-IT" sz="2600" spc="15" dirty="0" smtClean="0">
                <a:solidFill>
                  <a:schemeClr val="bg2"/>
                </a:solidFill>
                <a:cs typeface="Verdana"/>
              </a:rPr>
              <a:t> e </a:t>
            </a:r>
            <a:r>
              <a:rPr lang="it-IT" sz="2600" spc="15" dirty="0" err="1" smtClean="0">
                <a:solidFill>
                  <a:schemeClr val="bg2"/>
                </a:solidFill>
                <a:cs typeface="Verdana"/>
              </a:rPr>
              <a:t>hidden</a:t>
            </a:r>
            <a:r>
              <a:rPr lang="it-IT" sz="2600" spc="15" dirty="0" smtClean="0">
                <a:solidFill>
                  <a:schemeClr val="bg2"/>
                </a:solidFill>
                <a:cs typeface="Verdana"/>
              </a:rPr>
              <a:t> </a:t>
            </a:r>
            <a:r>
              <a:rPr lang="it-IT" sz="2600" spc="15" dirty="0" err="1" smtClean="0">
                <a:solidFill>
                  <a:schemeClr val="bg2"/>
                </a:solidFill>
                <a:cs typeface="Verdana"/>
              </a:rPr>
              <a:t>collections</a:t>
            </a:r>
            <a:endParaRPr lang="it-IT" sz="2600" dirty="0" smtClean="0">
              <a:solidFill>
                <a:schemeClr val="bg2"/>
              </a:solidFill>
              <a:cs typeface="Verdana"/>
            </a:endParaRPr>
          </a:p>
          <a:p>
            <a:pPr>
              <a:buNone/>
            </a:pPr>
            <a:endParaRPr lang="it-IT" sz="2400" spc="-60" dirty="0" smtClean="0">
              <a:solidFill>
                <a:schemeClr val="bg2"/>
              </a:solidFill>
              <a:cs typeface="Verdana"/>
            </a:endParaRPr>
          </a:p>
          <a:p>
            <a:endParaRPr lang="it-IT" dirty="0"/>
          </a:p>
        </p:txBody>
      </p:sp>
    </p:spTree>
    <p:extLst>
      <p:ext uri="{BB962C8B-B14F-4D97-AF65-F5344CB8AC3E}">
        <p14:creationId xmlns="" xmlns:p14="http://schemas.microsoft.com/office/powerpoint/2010/main" val="1308862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sz="half" idx="1"/>
          </p:nvPr>
        </p:nvSpPr>
        <p:spPr>
          <a:xfrm>
            <a:off x="443021" y="1686504"/>
            <a:ext cx="7942442" cy="4958136"/>
          </a:xfrm>
          <a:solidFill>
            <a:schemeClr val="tx1">
              <a:alpha val="61000"/>
            </a:schemeClr>
          </a:solidFill>
        </p:spPr>
        <p:txBody>
          <a:bodyPr/>
          <a:lstStyle/>
          <a:p>
            <a:pPr marL="12700">
              <a:lnSpc>
                <a:spcPct val="100000"/>
              </a:lnSpc>
              <a:spcBef>
                <a:spcPts val="1185"/>
              </a:spcBef>
              <a:tabLst>
                <a:tab pos="356870" algn="l"/>
              </a:tabLst>
            </a:pPr>
            <a:endParaRPr lang="it-IT" sz="2000" spc="-110" dirty="0" smtClean="0">
              <a:solidFill>
                <a:schemeClr val="bg2"/>
              </a:solidFill>
              <a:latin typeface="Verdana"/>
              <a:cs typeface="Verdana"/>
            </a:endParaRPr>
          </a:p>
          <a:p>
            <a:pPr marL="12700">
              <a:lnSpc>
                <a:spcPct val="100000"/>
              </a:lnSpc>
              <a:spcBef>
                <a:spcPts val="1185"/>
              </a:spcBef>
              <a:tabLst>
                <a:tab pos="356870" algn="l"/>
              </a:tabLst>
            </a:pPr>
            <a:r>
              <a:rPr lang="it-IT" sz="4000" spc="-5" dirty="0" smtClean="0">
                <a:solidFill>
                  <a:schemeClr val="bg2"/>
                </a:solidFill>
                <a:cs typeface="Verdana"/>
              </a:rPr>
              <a:t>Nuove</a:t>
            </a:r>
            <a:r>
              <a:rPr lang="it-IT" sz="4000" spc="-145" dirty="0" smtClean="0">
                <a:solidFill>
                  <a:schemeClr val="bg2"/>
                </a:solidFill>
                <a:cs typeface="Verdana"/>
              </a:rPr>
              <a:t> </a:t>
            </a:r>
            <a:r>
              <a:rPr lang="it-IT" sz="4000" spc="5" dirty="0" smtClean="0">
                <a:solidFill>
                  <a:schemeClr val="bg2"/>
                </a:solidFill>
                <a:cs typeface="Verdana"/>
              </a:rPr>
              <a:t>fenomenologie documentarie</a:t>
            </a:r>
            <a:endParaRPr lang="it-IT" sz="4000" dirty="0" smtClean="0">
              <a:solidFill>
                <a:schemeClr val="bg2"/>
              </a:solidFill>
              <a:cs typeface="Verdana"/>
            </a:endParaRPr>
          </a:p>
          <a:p>
            <a:pPr marL="869315" lvl="1">
              <a:spcBef>
                <a:spcPts val="1010"/>
              </a:spcBef>
            </a:pPr>
            <a:r>
              <a:rPr lang="it-IT" sz="2800" spc="25" dirty="0" smtClean="0">
                <a:solidFill>
                  <a:schemeClr val="bg2"/>
                </a:solidFill>
                <a:cs typeface="Verdana"/>
              </a:rPr>
              <a:t>Web</a:t>
            </a:r>
            <a:r>
              <a:rPr lang="it-IT" sz="2800" spc="-55" dirty="0" smtClean="0">
                <a:solidFill>
                  <a:schemeClr val="bg2"/>
                </a:solidFill>
                <a:cs typeface="Verdana"/>
              </a:rPr>
              <a:t> </a:t>
            </a:r>
            <a:r>
              <a:rPr lang="it-IT" sz="2800" spc="80" dirty="0" smtClean="0">
                <a:solidFill>
                  <a:schemeClr val="bg2"/>
                </a:solidFill>
                <a:cs typeface="Verdana"/>
              </a:rPr>
              <a:t>come</a:t>
            </a:r>
            <a:r>
              <a:rPr lang="it-IT" sz="2800" spc="-114" dirty="0" smtClean="0">
                <a:solidFill>
                  <a:schemeClr val="bg2"/>
                </a:solidFill>
                <a:cs typeface="Verdana"/>
              </a:rPr>
              <a:t> </a:t>
            </a:r>
            <a:r>
              <a:rPr lang="it-IT" sz="2800" spc="10" dirty="0" smtClean="0">
                <a:solidFill>
                  <a:schemeClr val="bg2"/>
                </a:solidFill>
                <a:cs typeface="Verdana"/>
              </a:rPr>
              <a:t>sede</a:t>
            </a:r>
            <a:r>
              <a:rPr lang="it-IT" sz="2800" spc="-95" dirty="0" smtClean="0">
                <a:solidFill>
                  <a:schemeClr val="bg2"/>
                </a:solidFill>
                <a:cs typeface="Verdana"/>
              </a:rPr>
              <a:t> </a:t>
            </a:r>
            <a:r>
              <a:rPr lang="it-IT" sz="2800" spc="-20" dirty="0" smtClean="0">
                <a:solidFill>
                  <a:schemeClr val="bg2"/>
                </a:solidFill>
                <a:cs typeface="Verdana"/>
              </a:rPr>
              <a:t>di</a:t>
            </a:r>
            <a:r>
              <a:rPr lang="it-IT" sz="2800" spc="-125" dirty="0" smtClean="0">
                <a:solidFill>
                  <a:schemeClr val="bg2"/>
                </a:solidFill>
                <a:cs typeface="Verdana"/>
              </a:rPr>
              <a:t> </a:t>
            </a:r>
            <a:r>
              <a:rPr lang="it-IT" sz="2800" spc="-65" dirty="0" smtClean="0">
                <a:solidFill>
                  <a:schemeClr val="bg2"/>
                </a:solidFill>
                <a:cs typeface="Verdana"/>
              </a:rPr>
              <a:t>transazioni</a:t>
            </a:r>
            <a:r>
              <a:rPr lang="it-IT" sz="2800" spc="-140" dirty="0" smtClean="0">
                <a:solidFill>
                  <a:schemeClr val="bg2"/>
                </a:solidFill>
                <a:cs typeface="Verdana"/>
              </a:rPr>
              <a:t> </a:t>
            </a:r>
            <a:r>
              <a:rPr lang="it-IT" sz="2800" spc="85" dirty="0" smtClean="0">
                <a:solidFill>
                  <a:schemeClr val="bg2"/>
                </a:solidFill>
                <a:cs typeface="Verdana"/>
              </a:rPr>
              <a:t>o</a:t>
            </a:r>
            <a:r>
              <a:rPr lang="it-IT" sz="2800" spc="-125" dirty="0" smtClean="0">
                <a:solidFill>
                  <a:schemeClr val="bg2"/>
                </a:solidFill>
                <a:cs typeface="Verdana"/>
              </a:rPr>
              <a:t> </a:t>
            </a:r>
            <a:r>
              <a:rPr lang="it-IT" sz="2800" spc="-45" dirty="0" smtClean="0">
                <a:solidFill>
                  <a:schemeClr val="bg2"/>
                </a:solidFill>
                <a:cs typeface="Verdana"/>
              </a:rPr>
              <a:t>sviluppo</a:t>
            </a:r>
            <a:r>
              <a:rPr lang="it-IT" sz="2800" spc="-150" dirty="0" smtClean="0">
                <a:solidFill>
                  <a:schemeClr val="bg2"/>
                </a:solidFill>
                <a:cs typeface="Verdana"/>
              </a:rPr>
              <a:t> </a:t>
            </a:r>
            <a:r>
              <a:rPr lang="it-IT" sz="2800" spc="-20" dirty="0" smtClean="0">
                <a:solidFill>
                  <a:schemeClr val="bg2"/>
                </a:solidFill>
                <a:cs typeface="Verdana"/>
              </a:rPr>
              <a:t>di</a:t>
            </a:r>
            <a:r>
              <a:rPr lang="it-IT" sz="2800" spc="-95" dirty="0" smtClean="0">
                <a:solidFill>
                  <a:schemeClr val="bg2"/>
                </a:solidFill>
                <a:cs typeface="Verdana"/>
              </a:rPr>
              <a:t> </a:t>
            </a:r>
            <a:r>
              <a:rPr lang="it-IT" sz="2800" spc="-45" dirty="0" smtClean="0">
                <a:solidFill>
                  <a:schemeClr val="bg2"/>
                </a:solidFill>
                <a:cs typeface="Verdana"/>
              </a:rPr>
              <a:t>attività</a:t>
            </a:r>
            <a:r>
              <a:rPr lang="it-IT" sz="2800" spc="-130" dirty="0" smtClean="0">
                <a:solidFill>
                  <a:schemeClr val="bg2"/>
                </a:solidFill>
                <a:cs typeface="Verdana"/>
              </a:rPr>
              <a:t> </a:t>
            </a:r>
            <a:r>
              <a:rPr lang="it-IT" sz="2800" spc="-70" dirty="0" smtClean="0">
                <a:solidFill>
                  <a:schemeClr val="bg2"/>
                </a:solidFill>
                <a:cs typeface="Verdana"/>
              </a:rPr>
              <a:t>istituzionale</a:t>
            </a:r>
            <a:r>
              <a:rPr lang="it-IT" sz="2800" spc="-165" dirty="0" smtClean="0">
                <a:solidFill>
                  <a:schemeClr val="bg2"/>
                </a:solidFill>
                <a:cs typeface="Verdana"/>
              </a:rPr>
              <a:t> </a:t>
            </a:r>
            <a:r>
              <a:rPr lang="it-IT" sz="2800" spc="25" dirty="0" smtClean="0">
                <a:solidFill>
                  <a:schemeClr val="bg2"/>
                </a:solidFill>
                <a:cs typeface="Verdana"/>
              </a:rPr>
              <a:t>“web</a:t>
            </a:r>
            <a:r>
              <a:rPr lang="it-IT" sz="2800" dirty="0" smtClean="0">
                <a:solidFill>
                  <a:schemeClr val="bg2"/>
                </a:solidFill>
                <a:cs typeface="Verdana"/>
              </a:rPr>
              <a:t> </a:t>
            </a:r>
            <a:r>
              <a:rPr lang="it-IT" sz="2800" spc="-10" dirty="0" err="1" smtClean="0">
                <a:solidFill>
                  <a:schemeClr val="bg2"/>
                </a:solidFill>
                <a:cs typeface="Verdana"/>
              </a:rPr>
              <a:t>oriented</a:t>
            </a:r>
            <a:r>
              <a:rPr lang="it-IT" sz="2800" spc="-175" dirty="0" smtClean="0">
                <a:solidFill>
                  <a:schemeClr val="bg2"/>
                </a:solidFill>
                <a:cs typeface="Verdana"/>
              </a:rPr>
              <a:t> </a:t>
            </a:r>
            <a:r>
              <a:rPr lang="it-IT" sz="2800" spc="-35" dirty="0" err="1" smtClean="0">
                <a:solidFill>
                  <a:schemeClr val="bg2"/>
                </a:solidFill>
                <a:cs typeface="Verdana"/>
              </a:rPr>
              <a:t>activities</a:t>
            </a:r>
            <a:r>
              <a:rPr lang="it-IT" sz="2800" spc="-35" dirty="0" smtClean="0">
                <a:solidFill>
                  <a:schemeClr val="bg2"/>
                </a:solidFill>
                <a:cs typeface="Verdana"/>
              </a:rPr>
              <a:t>”</a:t>
            </a:r>
          </a:p>
          <a:p>
            <a:pPr marL="869315" lvl="1">
              <a:spcBef>
                <a:spcPts val="1010"/>
              </a:spcBef>
            </a:pPr>
            <a:r>
              <a:rPr lang="it-IT" sz="2800" spc="-35" dirty="0" err="1" smtClean="0">
                <a:solidFill>
                  <a:schemeClr val="bg2"/>
                </a:solidFill>
                <a:cs typeface="Verdana"/>
              </a:rPr>
              <a:t>Invented</a:t>
            </a:r>
            <a:r>
              <a:rPr lang="it-IT" sz="2800" spc="-475" dirty="0" smtClean="0">
                <a:solidFill>
                  <a:schemeClr val="bg2"/>
                </a:solidFill>
                <a:cs typeface="Verdana"/>
              </a:rPr>
              <a:t>  </a:t>
            </a:r>
            <a:r>
              <a:rPr lang="it-IT" sz="2800" spc="-30" dirty="0" err="1" smtClean="0">
                <a:solidFill>
                  <a:schemeClr val="bg2"/>
                </a:solidFill>
                <a:cs typeface="Verdana"/>
              </a:rPr>
              <a:t>archives</a:t>
            </a:r>
            <a:endParaRPr lang="it-IT" sz="2800" dirty="0" smtClean="0">
              <a:solidFill>
                <a:schemeClr val="bg2"/>
              </a:solidFill>
              <a:cs typeface="Verdana"/>
            </a:endParaRPr>
          </a:p>
          <a:p>
            <a:pPr marL="869315" lvl="1">
              <a:spcBef>
                <a:spcPts val="1010"/>
              </a:spcBef>
            </a:pPr>
            <a:r>
              <a:rPr lang="it-IT" sz="2800" dirty="0" smtClean="0">
                <a:solidFill>
                  <a:schemeClr val="bg2"/>
                </a:solidFill>
                <a:cs typeface="Verdana"/>
              </a:rPr>
              <a:t>“Archivi digitalizzati”: la vendetta del copista?</a:t>
            </a:r>
          </a:p>
          <a:p>
            <a:endParaRPr lang="it-IT" sz="2400" dirty="0"/>
          </a:p>
        </p:txBody>
      </p:sp>
      <p:sp>
        <p:nvSpPr>
          <p:cNvPr id="5" name="object 2"/>
          <p:cNvSpPr txBox="1">
            <a:spLocks/>
          </p:cNvSpPr>
          <p:nvPr/>
        </p:nvSpPr>
        <p:spPr>
          <a:xfrm>
            <a:off x="484584" y="452719"/>
            <a:ext cx="7053542" cy="628377"/>
          </a:xfrm>
          <a:prstGeom prst="rect">
            <a:avLst/>
          </a:prstGeom>
        </p:spPr>
        <p:txBody>
          <a:bodyPr vert="horz" wrap="square" lIns="0" tIns="12700" rIns="0" bIns="0" rtlCol="0" anchor="t">
            <a:spAutoFit/>
          </a:bodyPr>
          <a:lstStyle/>
          <a:p>
            <a:pPr marL="12700" marR="0" lvl="0" indent="0" algn="ctr" defTabSz="457200" rtl="0" eaLnBrk="1" fontAlgn="auto" latinLnBrk="0" hangingPunct="1">
              <a:lnSpc>
                <a:spcPct val="100000"/>
              </a:lnSpc>
              <a:spcBef>
                <a:spcPts val="100"/>
              </a:spcBef>
              <a:spcAft>
                <a:spcPts val="0"/>
              </a:spcAft>
              <a:buClrTx/>
              <a:buSzTx/>
              <a:buFontTx/>
              <a:buNone/>
              <a:tabLst/>
              <a:defRPr/>
            </a:pPr>
            <a:r>
              <a:rPr kumimoji="0" lang="it-IT" sz="4000" b="0" i="0" u="none" strike="noStrike" kern="1200" cap="none" spc="-25" normalizeH="0" baseline="0" noProof="0" dirty="0" smtClean="0">
                <a:ln>
                  <a:noFill/>
                </a:ln>
                <a:solidFill>
                  <a:srgbClr val="FF0000"/>
                </a:solidFill>
                <a:effectLst/>
                <a:uLnTx/>
                <a:uFillTx/>
                <a:latin typeface="+mj-lt"/>
                <a:ea typeface="+mj-ea"/>
                <a:cs typeface="+mj-cs"/>
              </a:rPr>
              <a:t>Oltre il canone</a:t>
            </a:r>
            <a:endParaRPr kumimoji="0" lang="it-IT" sz="4000" b="0" i="0" u="none" strike="noStrike" kern="1200" cap="none" spc="-35" normalizeH="0" baseline="0" noProof="0" dirty="0">
              <a:ln>
                <a:noFill/>
              </a:ln>
              <a:solidFill>
                <a:srgbClr val="FF0000"/>
              </a:solidFill>
              <a:effectLst/>
              <a:uLnTx/>
              <a:uFillTx/>
              <a:latin typeface="+mj-lt"/>
              <a:ea typeface="+mj-ea"/>
              <a:cs typeface="+mj-cs"/>
            </a:endParaRPr>
          </a:p>
        </p:txBody>
      </p:sp>
    </p:spTree>
    <p:extLst>
      <p:ext uri="{BB962C8B-B14F-4D97-AF65-F5344CB8AC3E}">
        <p14:creationId xmlns="" xmlns:p14="http://schemas.microsoft.com/office/powerpoint/2010/main" val="1723472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1538" y="214290"/>
            <a:ext cx="7053542" cy="628377"/>
          </a:xfrm>
          <a:prstGeom prst="rect">
            <a:avLst/>
          </a:prstGeom>
        </p:spPr>
        <p:txBody>
          <a:bodyPr vert="horz" wrap="square" lIns="0" tIns="12700" rIns="0" bIns="0" rtlCol="0">
            <a:spAutoFit/>
          </a:bodyPr>
          <a:lstStyle/>
          <a:p>
            <a:pPr marL="12700" algn="ctr">
              <a:lnSpc>
                <a:spcPct val="100000"/>
              </a:lnSpc>
              <a:spcBef>
                <a:spcPts val="100"/>
              </a:spcBef>
            </a:pPr>
            <a:r>
              <a:rPr sz="4000" spc="-125" dirty="0">
                <a:solidFill>
                  <a:srgbClr val="FF0000"/>
                </a:solidFill>
              </a:rPr>
              <a:t>Pervasività</a:t>
            </a:r>
            <a:r>
              <a:rPr sz="4000" spc="-455" dirty="0">
                <a:solidFill>
                  <a:srgbClr val="FF0000"/>
                </a:solidFill>
              </a:rPr>
              <a:t> </a:t>
            </a:r>
            <a:r>
              <a:rPr sz="4000" spc="120" dirty="0">
                <a:solidFill>
                  <a:srgbClr val="FF0000"/>
                </a:solidFill>
              </a:rPr>
              <a:t>tecnologica</a:t>
            </a:r>
          </a:p>
        </p:txBody>
      </p:sp>
      <p:sp>
        <p:nvSpPr>
          <p:cNvPr id="4" name="Segnaposto contenuto 3"/>
          <p:cNvSpPr>
            <a:spLocks noGrp="1"/>
          </p:cNvSpPr>
          <p:nvPr>
            <p:ph sz="half" idx="1"/>
          </p:nvPr>
        </p:nvSpPr>
        <p:spPr>
          <a:xfrm>
            <a:off x="714348" y="1142984"/>
            <a:ext cx="8119089" cy="5143789"/>
          </a:xfrm>
        </p:spPr>
        <p:txBody>
          <a:bodyPr>
            <a:normAutofit fontScale="92500"/>
          </a:bodyPr>
          <a:lstStyle/>
          <a:p>
            <a:pPr marL="356870" marR="131445" indent="-344805">
              <a:lnSpc>
                <a:spcPts val="2160"/>
              </a:lnSpc>
              <a:spcBef>
                <a:spcPts val="0"/>
              </a:spcBef>
              <a:spcAft>
                <a:spcPts val="365"/>
              </a:spcAft>
              <a:tabLst>
                <a:tab pos="356870" algn="l"/>
              </a:tabLst>
            </a:pPr>
            <a:r>
              <a:rPr lang="it-IT" sz="2400" dirty="0" smtClean="0">
                <a:solidFill>
                  <a:srgbClr val="002060"/>
                </a:solidFill>
                <a:cs typeface="Verdana"/>
              </a:rPr>
              <a:t>Sdoppiamento </a:t>
            </a:r>
            <a:r>
              <a:rPr lang="it-IT" sz="2400" spc="-65" dirty="0" smtClean="0">
                <a:solidFill>
                  <a:srgbClr val="002060"/>
                </a:solidFill>
                <a:cs typeface="Verdana"/>
              </a:rPr>
              <a:t>tra </a:t>
            </a:r>
            <a:r>
              <a:rPr lang="it-IT" sz="2400" spc="10" dirty="0" smtClean="0">
                <a:solidFill>
                  <a:srgbClr val="002060"/>
                </a:solidFill>
                <a:cs typeface="Verdana"/>
              </a:rPr>
              <a:t>una </a:t>
            </a:r>
            <a:r>
              <a:rPr lang="it-IT" sz="2400" spc="-65" dirty="0" smtClean="0">
                <a:solidFill>
                  <a:srgbClr val="002060"/>
                </a:solidFill>
                <a:cs typeface="Verdana"/>
              </a:rPr>
              <a:t>fisicità </a:t>
            </a:r>
            <a:r>
              <a:rPr lang="it-IT" sz="2400" spc="20" dirty="0" smtClean="0">
                <a:solidFill>
                  <a:srgbClr val="002060"/>
                </a:solidFill>
                <a:cs typeface="Verdana"/>
              </a:rPr>
              <a:t>del </a:t>
            </a:r>
            <a:r>
              <a:rPr lang="it-IT" sz="2400" spc="-10" dirty="0" smtClean="0">
                <a:solidFill>
                  <a:srgbClr val="002060"/>
                </a:solidFill>
                <a:cs typeface="Verdana"/>
              </a:rPr>
              <a:t>reale </a:t>
            </a:r>
            <a:r>
              <a:rPr lang="it-IT" sz="2400" spc="-100" dirty="0" smtClean="0">
                <a:solidFill>
                  <a:srgbClr val="002060"/>
                </a:solidFill>
                <a:cs typeface="Verdana"/>
              </a:rPr>
              <a:t>in </a:t>
            </a:r>
            <a:r>
              <a:rPr lang="it-IT" sz="2400" spc="40" dirty="0" smtClean="0">
                <a:solidFill>
                  <a:srgbClr val="002060"/>
                </a:solidFill>
                <a:cs typeface="Verdana"/>
              </a:rPr>
              <a:t>apparente </a:t>
            </a:r>
            <a:r>
              <a:rPr lang="it-IT" sz="2400" spc="80" dirty="0" smtClean="0">
                <a:solidFill>
                  <a:srgbClr val="002060"/>
                </a:solidFill>
                <a:cs typeface="Verdana"/>
              </a:rPr>
              <a:t>decadenza </a:t>
            </a:r>
            <a:r>
              <a:rPr lang="it-IT" sz="2400" spc="100" dirty="0" smtClean="0">
                <a:solidFill>
                  <a:srgbClr val="002060"/>
                </a:solidFill>
                <a:cs typeface="Verdana"/>
              </a:rPr>
              <a:t>e </a:t>
            </a:r>
            <a:r>
              <a:rPr lang="it-IT" sz="2400" spc="15" dirty="0" smtClean="0">
                <a:solidFill>
                  <a:srgbClr val="002060"/>
                </a:solidFill>
                <a:cs typeface="Verdana"/>
              </a:rPr>
              <a:t>una  crescente</a:t>
            </a:r>
            <a:r>
              <a:rPr lang="it-IT" sz="2400" spc="-155" dirty="0" smtClean="0">
                <a:solidFill>
                  <a:srgbClr val="002060"/>
                </a:solidFill>
                <a:cs typeface="Verdana"/>
              </a:rPr>
              <a:t> </a:t>
            </a:r>
            <a:r>
              <a:rPr lang="it-IT" sz="2400" spc="-40" dirty="0" smtClean="0">
                <a:solidFill>
                  <a:srgbClr val="002060"/>
                </a:solidFill>
                <a:cs typeface="Verdana"/>
              </a:rPr>
              <a:t>aspirazione</a:t>
            </a:r>
            <a:r>
              <a:rPr lang="it-IT" sz="2400" spc="-150" dirty="0" smtClean="0">
                <a:solidFill>
                  <a:srgbClr val="002060"/>
                </a:solidFill>
                <a:cs typeface="Verdana"/>
              </a:rPr>
              <a:t> </a:t>
            </a:r>
            <a:r>
              <a:rPr lang="it-IT" sz="2400" spc="160" dirty="0" smtClean="0">
                <a:solidFill>
                  <a:srgbClr val="002060"/>
                </a:solidFill>
                <a:cs typeface="Verdana"/>
              </a:rPr>
              <a:t>a</a:t>
            </a:r>
            <a:r>
              <a:rPr lang="it-IT" sz="2400" spc="-150" dirty="0" smtClean="0">
                <a:solidFill>
                  <a:srgbClr val="002060"/>
                </a:solidFill>
                <a:cs typeface="Verdana"/>
              </a:rPr>
              <a:t> </a:t>
            </a:r>
            <a:r>
              <a:rPr lang="it-IT" sz="2400" spc="-100" dirty="0" smtClean="0">
                <a:solidFill>
                  <a:srgbClr val="002060"/>
                </a:solidFill>
                <a:cs typeface="Verdana"/>
              </a:rPr>
              <a:t>trasferire</a:t>
            </a:r>
            <a:r>
              <a:rPr lang="it-IT" sz="2400" spc="-165" dirty="0" smtClean="0">
                <a:solidFill>
                  <a:srgbClr val="002060"/>
                </a:solidFill>
                <a:cs typeface="Verdana"/>
              </a:rPr>
              <a:t> </a:t>
            </a:r>
            <a:r>
              <a:rPr lang="it-IT" sz="2400" spc="-30" dirty="0" smtClean="0">
                <a:solidFill>
                  <a:srgbClr val="002060"/>
                </a:solidFill>
                <a:cs typeface="Verdana"/>
              </a:rPr>
              <a:t>nel</a:t>
            </a:r>
            <a:r>
              <a:rPr lang="it-IT" sz="2400" spc="-145" dirty="0" smtClean="0">
                <a:solidFill>
                  <a:srgbClr val="002060"/>
                </a:solidFill>
                <a:cs typeface="Verdana"/>
              </a:rPr>
              <a:t> </a:t>
            </a:r>
            <a:r>
              <a:rPr lang="it-IT" sz="2400" dirty="0" smtClean="0">
                <a:solidFill>
                  <a:srgbClr val="002060"/>
                </a:solidFill>
                <a:cs typeface="Verdana"/>
              </a:rPr>
              <a:t>contesto</a:t>
            </a:r>
            <a:r>
              <a:rPr lang="it-IT" sz="2400" spc="-160" dirty="0" smtClean="0">
                <a:solidFill>
                  <a:srgbClr val="002060"/>
                </a:solidFill>
                <a:cs typeface="Verdana"/>
              </a:rPr>
              <a:t> </a:t>
            </a:r>
            <a:r>
              <a:rPr lang="it-IT" sz="2400" spc="-30" dirty="0" smtClean="0">
                <a:solidFill>
                  <a:srgbClr val="002060"/>
                </a:solidFill>
                <a:cs typeface="Verdana"/>
              </a:rPr>
              <a:t>digitale,</a:t>
            </a:r>
            <a:r>
              <a:rPr lang="it-IT" sz="2400" spc="-170" dirty="0" smtClean="0">
                <a:solidFill>
                  <a:srgbClr val="002060"/>
                </a:solidFill>
                <a:cs typeface="Verdana"/>
              </a:rPr>
              <a:t> </a:t>
            </a:r>
            <a:r>
              <a:rPr lang="it-IT" sz="2400" spc="100" dirty="0" smtClean="0">
                <a:solidFill>
                  <a:srgbClr val="002060"/>
                </a:solidFill>
                <a:cs typeface="Verdana"/>
              </a:rPr>
              <a:t>e</a:t>
            </a:r>
            <a:r>
              <a:rPr lang="it-IT" sz="2400" spc="-150" dirty="0" smtClean="0">
                <a:solidFill>
                  <a:srgbClr val="002060"/>
                </a:solidFill>
                <a:cs typeface="Verdana"/>
              </a:rPr>
              <a:t> </a:t>
            </a:r>
            <a:r>
              <a:rPr lang="it-IT" sz="2400" spc="-100" dirty="0" smtClean="0">
                <a:solidFill>
                  <a:srgbClr val="002060"/>
                </a:solidFill>
                <a:cs typeface="Verdana"/>
              </a:rPr>
              <a:t>in</a:t>
            </a:r>
            <a:r>
              <a:rPr lang="it-IT" sz="2400" spc="-170" dirty="0" smtClean="0">
                <a:solidFill>
                  <a:srgbClr val="002060"/>
                </a:solidFill>
                <a:cs typeface="Verdana"/>
              </a:rPr>
              <a:t> </a:t>
            </a:r>
            <a:r>
              <a:rPr lang="it-IT" sz="2400" spc="-10" dirty="0" smtClean="0">
                <a:solidFill>
                  <a:srgbClr val="002060"/>
                </a:solidFill>
                <a:cs typeface="Verdana"/>
              </a:rPr>
              <a:t>quello</a:t>
            </a:r>
            <a:r>
              <a:rPr lang="it-IT" sz="2400" spc="-135" dirty="0" smtClean="0">
                <a:solidFill>
                  <a:srgbClr val="002060"/>
                </a:solidFill>
                <a:cs typeface="Verdana"/>
              </a:rPr>
              <a:t> </a:t>
            </a:r>
            <a:r>
              <a:rPr lang="it-IT" sz="2400" spc="15" dirty="0" smtClean="0">
                <a:solidFill>
                  <a:srgbClr val="002060"/>
                </a:solidFill>
                <a:cs typeface="Verdana"/>
              </a:rPr>
              <a:t>telematico</a:t>
            </a:r>
            <a:r>
              <a:rPr lang="it-IT" sz="2400" spc="-200" dirty="0" smtClean="0">
                <a:solidFill>
                  <a:srgbClr val="002060"/>
                </a:solidFill>
                <a:cs typeface="Verdana"/>
              </a:rPr>
              <a:t> </a:t>
            </a:r>
            <a:r>
              <a:rPr lang="it-IT" sz="2400" spc="-100" dirty="0" smtClean="0">
                <a:solidFill>
                  <a:srgbClr val="002060"/>
                </a:solidFill>
                <a:cs typeface="Verdana"/>
              </a:rPr>
              <a:t>in  </a:t>
            </a:r>
            <a:r>
              <a:rPr lang="it-IT" sz="2400" spc="-20" dirty="0" smtClean="0">
                <a:solidFill>
                  <a:srgbClr val="002060"/>
                </a:solidFill>
                <a:cs typeface="Verdana"/>
              </a:rPr>
              <a:t>particolare, </a:t>
            </a:r>
            <a:r>
              <a:rPr lang="it-IT" sz="2400" spc="-40" dirty="0" smtClean="0">
                <a:solidFill>
                  <a:srgbClr val="002060"/>
                </a:solidFill>
                <a:cs typeface="Verdana"/>
              </a:rPr>
              <a:t>tutta </a:t>
            </a:r>
            <a:r>
              <a:rPr lang="it-IT" sz="2400" spc="5" dirty="0" smtClean="0">
                <a:solidFill>
                  <a:srgbClr val="002060"/>
                </a:solidFill>
                <a:cs typeface="Verdana"/>
              </a:rPr>
              <a:t>la</a:t>
            </a:r>
            <a:r>
              <a:rPr lang="it-IT" sz="2400" spc="-490" dirty="0" smtClean="0">
                <a:solidFill>
                  <a:srgbClr val="002060"/>
                </a:solidFill>
                <a:cs typeface="Verdana"/>
              </a:rPr>
              <a:t> </a:t>
            </a:r>
            <a:r>
              <a:rPr lang="it-IT" sz="2400" spc="-35" dirty="0" smtClean="0">
                <a:solidFill>
                  <a:srgbClr val="002060"/>
                </a:solidFill>
                <a:cs typeface="Verdana"/>
              </a:rPr>
              <a:t>realtà</a:t>
            </a:r>
            <a:endParaRPr lang="it-IT" sz="2400" dirty="0" smtClean="0">
              <a:solidFill>
                <a:srgbClr val="002060"/>
              </a:solidFill>
              <a:cs typeface="Verdana"/>
            </a:endParaRPr>
          </a:p>
          <a:p>
            <a:pPr marL="12700">
              <a:spcBef>
                <a:spcPts val="0"/>
              </a:spcBef>
              <a:tabLst>
                <a:tab pos="356870" algn="l"/>
              </a:tabLst>
            </a:pPr>
            <a:r>
              <a:rPr lang="it-IT" sz="2400" spc="-30" dirty="0" smtClean="0">
                <a:solidFill>
                  <a:srgbClr val="002060"/>
                </a:solidFill>
                <a:cs typeface="Verdana"/>
              </a:rPr>
              <a:t>Tendenza</a:t>
            </a:r>
            <a:r>
              <a:rPr lang="it-IT" sz="2400" spc="-125" dirty="0" smtClean="0">
                <a:solidFill>
                  <a:srgbClr val="002060"/>
                </a:solidFill>
                <a:cs typeface="Verdana"/>
              </a:rPr>
              <a:t> </a:t>
            </a:r>
            <a:r>
              <a:rPr lang="it-IT" sz="2400" spc="160" dirty="0" smtClean="0">
                <a:solidFill>
                  <a:srgbClr val="002060"/>
                </a:solidFill>
                <a:cs typeface="Verdana"/>
              </a:rPr>
              <a:t>a</a:t>
            </a:r>
            <a:r>
              <a:rPr lang="it-IT" sz="2400" spc="-150" dirty="0" smtClean="0">
                <a:solidFill>
                  <a:srgbClr val="002060"/>
                </a:solidFill>
                <a:cs typeface="Verdana"/>
              </a:rPr>
              <a:t> </a:t>
            </a:r>
            <a:r>
              <a:rPr lang="it-IT" sz="2400" spc="45" dirty="0" smtClean="0">
                <a:solidFill>
                  <a:srgbClr val="002060"/>
                </a:solidFill>
                <a:cs typeface="Verdana"/>
              </a:rPr>
              <a:t>condannare</a:t>
            </a:r>
            <a:r>
              <a:rPr lang="it-IT" sz="2400" spc="-125" dirty="0" smtClean="0">
                <a:solidFill>
                  <a:srgbClr val="002060"/>
                </a:solidFill>
                <a:cs typeface="Verdana"/>
              </a:rPr>
              <a:t> </a:t>
            </a:r>
            <a:r>
              <a:rPr lang="it-IT" sz="2400" spc="-20" dirty="0" smtClean="0">
                <a:solidFill>
                  <a:srgbClr val="002060"/>
                </a:solidFill>
                <a:cs typeface="Verdana"/>
              </a:rPr>
              <a:t>all’oblio,</a:t>
            </a:r>
            <a:r>
              <a:rPr lang="it-IT" sz="2400" spc="-175" dirty="0" smtClean="0">
                <a:solidFill>
                  <a:srgbClr val="002060"/>
                </a:solidFill>
                <a:cs typeface="Verdana"/>
              </a:rPr>
              <a:t> </a:t>
            </a:r>
            <a:r>
              <a:rPr lang="it-IT" sz="2400" spc="135" dirty="0" smtClean="0">
                <a:solidFill>
                  <a:srgbClr val="002060"/>
                </a:solidFill>
                <a:cs typeface="Verdana"/>
              </a:rPr>
              <a:t>ad</a:t>
            </a:r>
            <a:r>
              <a:rPr lang="it-IT" sz="2400" spc="-140" dirty="0" smtClean="0">
                <a:solidFill>
                  <a:srgbClr val="002060"/>
                </a:solidFill>
                <a:cs typeface="Verdana"/>
              </a:rPr>
              <a:t> </a:t>
            </a:r>
            <a:r>
              <a:rPr lang="it-IT" sz="2400" spc="-85" dirty="0" smtClean="0">
                <a:solidFill>
                  <a:srgbClr val="002060"/>
                </a:solidFill>
                <a:cs typeface="Verdana"/>
              </a:rPr>
              <a:t>essere</a:t>
            </a:r>
            <a:r>
              <a:rPr lang="it-IT" sz="2400" spc="-125" dirty="0" smtClean="0">
                <a:solidFill>
                  <a:srgbClr val="002060"/>
                </a:solidFill>
                <a:cs typeface="Verdana"/>
              </a:rPr>
              <a:t> </a:t>
            </a:r>
            <a:r>
              <a:rPr lang="it-IT" sz="2400" spc="-35" dirty="0" smtClean="0">
                <a:solidFill>
                  <a:srgbClr val="002060"/>
                </a:solidFill>
                <a:cs typeface="Verdana"/>
              </a:rPr>
              <a:t>nascosto,</a:t>
            </a:r>
            <a:r>
              <a:rPr lang="it-IT" sz="2400" spc="-130" dirty="0" smtClean="0">
                <a:solidFill>
                  <a:srgbClr val="002060"/>
                </a:solidFill>
                <a:cs typeface="Verdana"/>
              </a:rPr>
              <a:t> </a:t>
            </a:r>
            <a:r>
              <a:rPr lang="it-IT" sz="2400" spc="-55" dirty="0" smtClean="0">
                <a:solidFill>
                  <a:srgbClr val="002060"/>
                </a:solidFill>
                <a:cs typeface="Verdana"/>
              </a:rPr>
              <a:t>tutto</a:t>
            </a:r>
            <a:r>
              <a:rPr lang="it-IT" sz="2400" spc="-180" dirty="0" smtClean="0">
                <a:solidFill>
                  <a:srgbClr val="002060"/>
                </a:solidFill>
                <a:cs typeface="Verdana"/>
              </a:rPr>
              <a:t> </a:t>
            </a:r>
            <a:r>
              <a:rPr lang="it-IT" sz="2400" spc="65" dirty="0" smtClean="0">
                <a:solidFill>
                  <a:srgbClr val="002060"/>
                </a:solidFill>
                <a:cs typeface="Verdana"/>
              </a:rPr>
              <a:t>ciò</a:t>
            </a:r>
            <a:r>
              <a:rPr lang="it-IT" sz="2400" spc="-160" dirty="0" smtClean="0">
                <a:solidFill>
                  <a:srgbClr val="002060"/>
                </a:solidFill>
                <a:cs typeface="Verdana"/>
              </a:rPr>
              <a:t> </a:t>
            </a:r>
            <a:r>
              <a:rPr lang="it-IT" sz="2400" spc="100" dirty="0" smtClean="0">
                <a:solidFill>
                  <a:srgbClr val="002060"/>
                </a:solidFill>
                <a:cs typeface="Verdana"/>
              </a:rPr>
              <a:t>che</a:t>
            </a:r>
            <a:r>
              <a:rPr lang="it-IT" sz="2400" spc="-130" dirty="0" smtClean="0">
                <a:solidFill>
                  <a:srgbClr val="002060"/>
                </a:solidFill>
                <a:cs typeface="Verdana"/>
              </a:rPr>
              <a:t>  </a:t>
            </a:r>
          </a:p>
          <a:p>
            <a:pPr marL="12700">
              <a:spcBef>
                <a:spcPts val="0"/>
              </a:spcBef>
              <a:buNone/>
              <a:tabLst>
                <a:tab pos="356870" algn="l"/>
              </a:tabLst>
            </a:pPr>
            <a:r>
              <a:rPr lang="it-IT" sz="2400" spc="-130" dirty="0" smtClean="0">
                <a:solidFill>
                  <a:srgbClr val="002060"/>
                </a:solidFill>
                <a:cs typeface="Verdana"/>
              </a:rPr>
              <a:t>     </a:t>
            </a:r>
            <a:r>
              <a:rPr lang="it-IT" sz="2400" spc="-5" dirty="0" smtClean="0">
                <a:solidFill>
                  <a:srgbClr val="002060"/>
                </a:solidFill>
                <a:cs typeface="Verdana"/>
              </a:rPr>
              <a:t>non</a:t>
            </a:r>
            <a:r>
              <a:rPr lang="it-IT" sz="2400" spc="-140" dirty="0" smtClean="0">
                <a:solidFill>
                  <a:srgbClr val="002060"/>
                </a:solidFill>
                <a:cs typeface="Verdana"/>
              </a:rPr>
              <a:t> </a:t>
            </a:r>
            <a:r>
              <a:rPr lang="it-IT" sz="2400" spc="100" dirty="0" smtClean="0">
                <a:solidFill>
                  <a:srgbClr val="002060"/>
                </a:solidFill>
                <a:cs typeface="Verdana"/>
              </a:rPr>
              <a:t>è </a:t>
            </a:r>
            <a:r>
              <a:rPr lang="it-IT" sz="2400" spc="-25" dirty="0" smtClean="0">
                <a:solidFill>
                  <a:srgbClr val="002060"/>
                </a:solidFill>
                <a:cs typeface="Verdana"/>
              </a:rPr>
              <a:t>digitale</a:t>
            </a:r>
            <a:endParaRPr lang="it-IT" sz="2400" dirty="0" smtClean="0">
              <a:solidFill>
                <a:srgbClr val="002060"/>
              </a:solidFill>
              <a:cs typeface="Verdana"/>
            </a:endParaRPr>
          </a:p>
          <a:p>
            <a:pPr marL="356870" marR="661670" indent="-344805">
              <a:lnSpc>
                <a:spcPts val="2160"/>
              </a:lnSpc>
              <a:spcBef>
                <a:spcPts val="1015"/>
              </a:spcBef>
              <a:tabLst>
                <a:tab pos="356870" algn="l"/>
              </a:tabLst>
            </a:pPr>
            <a:r>
              <a:rPr lang="it-IT" sz="2400" spc="-120" dirty="0" smtClean="0">
                <a:solidFill>
                  <a:srgbClr val="002060"/>
                </a:solidFill>
                <a:cs typeface="Verdana"/>
              </a:rPr>
              <a:t>Uso </a:t>
            </a:r>
            <a:r>
              <a:rPr lang="it-IT" sz="2400" spc="-20" dirty="0" smtClean="0">
                <a:solidFill>
                  <a:srgbClr val="002060"/>
                </a:solidFill>
                <a:cs typeface="Verdana"/>
              </a:rPr>
              <a:t>di </a:t>
            </a:r>
            <a:r>
              <a:rPr lang="it-IT" sz="2400" i="1" dirty="0" err="1" smtClean="0">
                <a:solidFill>
                  <a:srgbClr val="002060"/>
                </a:solidFill>
                <a:cs typeface="TeXGyreAdventor"/>
              </a:rPr>
              <a:t>hidden</a:t>
            </a:r>
            <a:r>
              <a:rPr lang="it-IT" sz="2400" i="1" dirty="0" smtClean="0">
                <a:solidFill>
                  <a:srgbClr val="002060"/>
                </a:solidFill>
                <a:cs typeface="TeXGyreAdventor"/>
              </a:rPr>
              <a:t> </a:t>
            </a:r>
            <a:r>
              <a:rPr lang="it-IT" sz="2400" i="1" dirty="0" err="1" smtClean="0">
                <a:solidFill>
                  <a:srgbClr val="002060"/>
                </a:solidFill>
                <a:cs typeface="TeXGyreAdventor"/>
              </a:rPr>
              <a:t>collections</a:t>
            </a:r>
            <a:r>
              <a:rPr lang="it-IT" sz="2400" i="1" dirty="0" smtClean="0">
                <a:solidFill>
                  <a:srgbClr val="002060"/>
                </a:solidFill>
                <a:cs typeface="TeXGyreAdventor"/>
              </a:rPr>
              <a:t> </a:t>
            </a:r>
            <a:r>
              <a:rPr lang="it-IT" sz="2400" spc="-10" dirty="0" smtClean="0">
                <a:solidFill>
                  <a:srgbClr val="002060"/>
                </a:solidFill>
                <a:cs typeface="Verdana"/>
              </a:rPr>
              <a:t>per </a:t>
            </a:r>
            <a:r>
              <a:rPr lang="it-IT" sz="2400" spc="5" dirty="0" smtClean="0">
                <a:solidFill>
                  <a:srgbClr val="002060"/>
                </a:solidFill>
                <a:cs typeface="Verdana"/>
              </a:rPr>
              <a:t>indicare </a:t>
            </a:r>
            <a:r>
              <a:rPr lang="it-IT" sz="2400" spc="-105" dirty="0" smtClean="0">
                <a:solidFill>
                  <a:srgbClr val="002060"/>
                </a:solidFill>
                <a:cs typeface="Verdana"/>
              </a:rPr>
              <a:t>tutti </a:t>
            </a:r>
            <a:r>
              <a:rPr lang="it-IT" sz="2400" dirty="0" smtClean="0">
                <a:solidFill>
                  <a:srgbClr val="002060"/>
                </a:solidFill>
                <a:cs typeface="Verdana"/>
              </a:rPr>
              <a:t>quei </a:t>
            </a:r>
            <a:r>
              <a:rPr lang="it-IT" sz="2400" spc="10" dirty="0" smtClean="0">
                <a:solidFill>
                  <a:srgbClr val="002060"/>
                </a:solidFill>
                <a:cs typeface="Verdana"/>
              </a:rPr>
              <a:t>documenti </a:t>
            </a:r>
            <a:r>
              <a:rPr lang="it-IT" sz="2400" spc="100" dirty="0" smtClean="0">
                <a:solidFill>
                  <a:srgbClr val="002060"/>
                </a:solidFill>
                <a:cs typeface="Verdana"/>
              </a:rPr>
              <a:t>che </a:t>
            </a:r>
            <a:r>
              <a:rPr lang="it-IT" sz="2400" spc="-45" dirty="0" smtClean="0">
                <a:solidFill>
                  <a:srgbClr val="002060"/>
                </a:solidFill>
                <a:cs typeface="Verdana"/>
              </a:rPr>
              <a:t>restano </a:t>
            </a:r>
            <a:r>
              <a:rPr lang="it-IT" sz="2400" spc="160" dirty="0" smtClean="0">
                <a:solidFill>
                  <a:srgbClr val="002060"/>
                </a:solidFill>
                <a:cs typeface="Verdana"/>
              </a:rPr>
              <a:t>a  </a:t>
            </a:r>
            <a:r>
              <a:rPr lang="it-IT" sz="2400" spc="10" dirty="0" smtClean="0">
                <a:solidFill>
                  <a:srgbClr val="002060"/>
                </a:solidFill>
                <a:cs typeface="Verdana"/>
              </a:rPr>
              <a:t>qualunque</a:t>
            </a:r>
            <a:r>
              <a:rPr lang="it-IT" sz="2400" spc="-125" dirty="0" smtClean="0">
                <a:solidFill>
                  <a:srgbClr val="002060"/>
                </a:solidFill>
                <a:cs typeface="Verdana"/>
              </a:rPr>
              <a:t> </a:t>
            </a:r>
            <a:r>
              <a:rPr lang="it-IT" sz="2400" spc="-55" dirty="0" smtClean="0">
                <a:solidFill>
                  <a:srgbClr val="002060"/>
                </a:solidFill>
                <a:cs typeface="Verdana"/>
              </a:rPr>
              <a:t>titolo</a:t>
            </a:r>
            <a:r>
              <a:rPr lang="it-IT" sz="2400" spc="-180" dirty="0" smtClean="0">
                <a:solidFill>
                  <a:srgbClr val="002060"/>
                </a:solidFill>
                <a:cs typeface="Verdana"/>
              </a:rPr>
              <a:t> </a:t>
            </a:r>
            <a:r>
              <a:rPr lang="it-IT" sz="2400" spc="-90" dirty="0" smtClean="0">
                <a:solidFill>
                  <a:srgbClr val="002060"/>
                </a:solidFill>
                <a:cs typeface="Verdana"/>
              </a:rPr>
              <a:t>esterni</a:t>
            </a:r>
            <a:r>
              <a:rPr lang="it-IT" sz="2400" spc="-160" dirty="0" smtClean="0">
                <a:solidFill>
                  <a:srgbClr val="002060"/>
                </a:solidFill>
                <a:cs typeface="Verdana"/>
              </a:rPr>
              <a:t> </a:t>
            </a:r>
            <a:r>
              <a:rPr lang="it-IT" sz="2400" spc="5" dirty="0" smtClean="0">
                <a:solidFill>
                  <a:srgbClr val="002060"/>
                </a:solidFill>
                <a:cs typeface="Verdana"/>
              </a:rPr>
              <a:t>al</a:t>
            </a:r>
            <a:r>
              <a:rPr lang="it-IT" sz="2400" spc="-165" dirty="0" smtClean="0">
                <a:solidFill>
                  <a:srgbClr val="002060"/>
                </a:solidFill>
                <a:cs typeface="Verdana"/>
              </a:rPr>
              <a:t> </a:t>
            </a:r>
            <a:r>
              <a:rPr lang="it-IT" sz="2400" spc="-15" dirty="0" smtClean="0">
                <a:solidFill>
                  <a:srgbClr val="002060"/>
                </a:solidFill>
                <a:cs typeface="Verdana"/>
              </a:rPr>
              <a:t>circuito</a:t>
            </a:r>
            <a:r>
              <a:rPr lang="it-IT" sz="2400" spc="-150" dirty="0" smtClean="0">
                <a:solidFill>
                  <a:srgbClr val="002060"/>
                </a:solidFill>
                <a:cs typeface="Verdana"/>
              </a:rPr>
              <a:t> </a:t>
            </a:r>
            <a:r>
              <a:rPr lang="it-IT" sz="2400" spc="-10" dirty="0" smtClean="0">
                <a:solidFill>
                  <a:srgbClr val="002060"/>
                </a:solidFill>
                <a:cs typeface="Verdana"/>
              </a:rPr>
              <a:t>digitale</a:t>
            </a:r>
            <a:r>
              <a:rPr lang="it-IT" sz="2400" spc="-170" dirty="0" smtClean="0">
                <a:solidFill>
                  <a:srgbClr val="002060"/>
                </a:solidFill>
                <a:cs typeface="Verdana"/>
              </a:rPr>
              <a:t> </a:t>
            </a:r>
            <a:r>
              <a:rPr lang="it-IT" sz="2400" spc="100" dirty="0" smtClean="0">
                <a:solidFill>
                  <a:srgbClr val="002060"/>
                </a:solidFill>
                <a:cs typeface="Verdana"/>
              </a:rPr>
              <a:t>e</a:t>
            </a:r>
            <a:r>
              <a:rPr lang="it-IT" sz="2400" spc="-150" dirty="0" smtClean="0">
                <a:solidFill>
                  <a:srgbClr val="002060"/>
                </a:solidFill>
                <a:cs typeface="Verdana"/>
              </a:rPr>
              <a:t> </a:t>
            </a:r>
            <a:r>
              <a:rPr lang="it-IT" sz="2400" spc="-40" dirty="0" smtClean="0">
                <a:solidFill>
                  <a:srgbClr val="002060"/>
                </a:solidFill>
                <a:cs typeface="Verdana"/>
              </a:rPr>
              <a:t>finiscono</a:t>
            </a:r>
            <a:r>
              <a:rPr lang="it-IT" sz="2400" spc="-130" dirty="0" smtClean="0">
                <a:solidFill>
                  <a:srgbClr val="002060"/>
                </a:solidFill>
                <a:cs typeface="Verdana"/>
              </a:rPr>
              <a:t> </a:t>
            </a:r>
            <a:r>
              <a:rPr lang="it-IT" sz="2400" spc="-65" dirty="0" smtClean="0">
                <a:solidFill>
                  <a:srgbClr val="002060"/>
                </a:solidFill>
                <a:cs typeface="Verdana"/>
              </a:rPr>
              <a:t>(o</a:t>
            </a:r>
            <a:r>
              <a:rPr lang="it-IT" sz="2400" spc="-110" dirty="0" smtClean="0">
                <a:solidFill>
                  <a:srgbClr val="002060"/>
                </a:solidFill>
                <a:cs typeface="Verdana"/>
              </a:rPr>
              <a:t> </a:t>
            </a:r>
            <a:r>
              <a:rPr lang="it-IT" sz="2400" spc="-50" dirty="0" smtClean="0">
                <a:solidFill>
                  <a:srgbClr val="002060"/>
                </a:solidFill>
                <a:cs typeface="Verdana"/>
              </a:rPr>
              <a:t>finirebbero)</a:t>
            </a:r>
            <a:r>
              <a:rPr lang="it-IT" sz="2400" spc="-140" dirty="0" smtClean="0">
                <a:solidFill>
                  <a:srgbClr val="002060"/>
                </a:solidFill>
                <a:cs typeface="Verdana"/>
              </a:rPr>
              <a:t> </a:t>
            </a:r>
            <a:r>
              <a:rPr lang="it-IT" sz="2400" spc="90" dirty="0" smtClean="0">
                <a:solidFill>
                  <a:srgbClr val="002060"/>
                </a:solidFill>
                <a:cs typeface="Verdana"/>
              </a:rPr>
              <a:t>con</a:t>
            </a:r>
            <a:r>
              <a:rPr lang="it-IT" sz="2400" spc="-120" dirty="0" smtClean="0">
                <a:solidFill>
                  <a:srgbClr val="002060"/>
                </a:solidFill>
                <a:cs typeface="Verdana"/>
              </a:rPr>
              <a:t> </a:t>
            </a:r>
            <a:r>
              <a:rPr lang="it-IT" sz="2400" spc="-30" dirty="0" smtClean="0">
                <a:solidFill>
                  <a:srgbClr val="002060"/>
                </a:solidFill>
                <a:cs typeface="Verdana"/>
              </a:rPr>
              <a:t>lo  scomparire </a:t>
            </a:r>
            <a:r>
              <a:rPr lang="it-IT" sz="2400" spc="25" dirty="0" smtClean="0">
                <a:solidFill>
                  <a:srgbClr val="002060"/>
                </a:solidFill>
                <a:cs typeface="Verdana"/>
              </a:rPr>
              <a:t>dalla</a:t>
            </a:r>
            <a:r>
              <a:rPr lang="it-IT" sz="2400" spc="-275" dirty="0" smtClean="0">
                <a:solidFill>
                  <a:srgbClr val="002060"/>
                </a:solidFill>
                <a:cs typeface="Verdana"/>
              </a:rPr>
              <a:t> </a:t>
            </a:r>
            <a:r>
              <a:rPr lang="it-IT" sz="2400" spc="-15" dirty="0" smtClean="0">
                <a:solidFill>
                  <a:srgbClr val="002060"/>
                </a:solidFill>
                <a:cs typeface="Verdana"/>
              </a:rPr>
              <a:t>“realtà”</a:t>
            </a:r>
            <a:endParaRPr lang="it-IT" sz="2400" dirty="0" smtClean="0">
              <a:solidFill>
                <a:srgbClr val="002060"/>
              </a:solidFill>
              <a:cs typeface="Verdana"/>
            </a:endParaRPr>
          </a:p>
          <a:p>
            <a:pPr marL="356870" marR="250190" indent="-344805">
              <a:lnSpc>
                <a:spcPts val="2160"/>
              </a:lnSpc>
              <a:spcBef>
                <a:spcPts val="1015"/>
              </a:spcBef>
              <a:tabLst>
                <a:tab pos="356870" algn="l"/>
              </a:tabLst>
            </a:pPr>
            <a:r>
              <a:rPr lang="it-IT" sz="2400" spc="-25" dirty="0" smtClean="0">
                <a:solidFill>
                  <a:srgbClr val="002060"/>
                </a:solidFill>
                <a:cs typeface="Verdana"/>
              </a:rPr>
              <a:t>La</a:t>
            </a:r>
            <a:r>
              <a:rPr lang="it-IT" sz="2400" spc="-145" dirty="0" smtClean="0">
                <a:solidFill>
                  <a:srgbClr val="002060"/>
                </a:solidFill>
                <a:cs typeface="Verdana"/>
              </a:rPr>
              <a:t> </a:t>
            </a:r>
            <a:r>
              <a:rPr lang="it-IT" sz="2400" spc="-50" dirty="0" err="1" smtClean="0">
                <a:solidFill>
                  <a:srgbClr val="002060"/>
                </a:solidFill>
                <a:cs typeface="Verdana"/>
              </a:rPr>
              <a:t>pervasività</a:t>
            </a:r>
            <a:r>
              <a:rPr lang="it-IT" sz="2400" spc="-165" dirty="0" smtClean="0">
                <a:solidFill>
                  <a:srgbClr val="002060"/>
                </a:solidFill>
                <a:cs typeface="Verdana"/>
              </a:rPr>
              <a:t> </a:t>
            </a:r>
            <a:r>
              <a:rPr lang="it-IT" sz="2400" spc="-25" dirty="0" smtClean="0">
                <a:solidFill>
                  <a:srgbClr val="002060"/>
                </a:solidFill>
                <a:cs typeface="Verdana"/>
              </a:rPr>
              <a:t>digitale,</a:t>
            </a:r>
            <a:r>
              <a:rPr lang="it-IT" sz="2400" spc="-170" dirty="0" smtClean="0">
                <a:solidFill>
                  <a:srgbClr val="002060"/>
                </a:solidFill>
                <a:cs typeface="Verdana"/>
              </a:rPr>
              <a:t> </a:t>
            </a:r>
            <a:r>
              <a:rPr lang="it-IT" sz="2400" spc="-90" dirty="0" smtClean="0">
                <a:solidFill>
                  <a:srgbClr val="002060"/>
                </a:solidFill>
                <a:cs typeface="Verdana"/>
              </a:rPr>
              <a:t>se</a:t>
            </a:r>
            <a:r>
              <a:rPr lang="it-IT" sz="2400" spc="-150" dirty="0" smtClean="0">
                <a:solidFill>
                  <a:srgbClr val="002060"/>
                </a:solidFill>
                <a:cs typeface="Verdana"/>
              </a:rPr>
              <a:t> </a:t>
            </a:r>
            <a:r>
              <a:rPr lang="it-IT" sz="2400" spc="-5" dirty="0" smtClean="0">
                <a:solidFill>
                  <a:srgbClr val="002060"/>
                </a:solidFill>
                <a:cs typeface="Verdana"/>
              </a:rPr>
              <a:t>non</a:t>
            </a:r>
            <a:r>
              <a:rPr lang="it-IT" sz="2400" spc="-120" dirty="0" smtClean="0">
                <a:solidFill>
                  <a:srgbClr val="002060"/>
                </a:solidFill>
                <a:cs typeface="Verdana"/>
              </a:rPr>
              <a:t> </a:t>
            </a:r>
            <a:r>
              <a:rPr lang="it-IT" sz="2400" spc="-25" dirty="0" smtClean="0">
                <a:solidFill>
                  <a:srgbClr val="002060"/>
                </a:solidFill>
                <a:cs typeface="Verdana"/>
              </a:rPr>
              <a:t>le</a:t>
            </a:r>
            <a:r>
              <a:rPr lang="it-IT" sz="2400" spc="-165" dirty="0" smtClean="0">
                <a:solidFill>
                  <a:srgbClr val="002060"/>
                </a:solidFill>
                <a:cs typeface="Verdana"/>
              </a:rPr>
              <a:t> </a:t>
            </a:r>
            <a:r>
              <a:rPr lang="it-IT" sz="2400" spc="-100" dirty="0" smtClean="0">
                <a:solidFill>
                  <a:srgbClr val="002060"/>
                </a:solidFill>
                <a:cs typeface="Verdana"/>
              </a:rPr>
              <a:t>sostituisce,</a:t>
            </a:r>
            <a:r>
              <a:rPr lang="it-IT" sz="2400" spc="-145" dirty="0" smtClean="0">
                <a:solidFill>
                  <a:srgbClr val="002060"/>
                </a:solidFill>
                <a:cs typeface="Verdana"/>
              </a:rPr>
              <a:t> </a:t>
            </a:r>
            <a:r>
              <a:rPr lang="it-IT" sz="2400" spc="20" dirty="0" smtClean="0">
                <a:solidFill>
                  <a:srgbClr val="002060"/>
                </a:solidFill>
                <a:cs typeface="Verdana"/>
              </a:rPr>
              <a:t>modifica</a:t>
            </a:r>
            <a:r>
              <a:rPr lang="it-IT" sz="2400" spc="-120" dirty="0" smtClean="0">
                <a:solidFill>
                  <a:srgbClr val="002060"/>
                </a:solidFill>
                <a:cs typeface="Verdana"/>
              </a:rPr>
              <a:t> </a:t>
            </a:r>
            <a:r>
              <a:rPr lang="it-IT" sz="2400" spc="10" dirty="0" smtClean="0">
                <a:solidFill>
                  <a:srgbClr val="002060"/>
                </a:solidFill>
                <a:cs typeface="Verdana"/>
              </a:rPr>
              <a:t>radicalmente</a:t>
            </a:r>
            <a:r>
              <a:rPr lang="it-IT" sz="2400" spc="-195" dirty="0" smtClean="0">
                <a:solidFill>
                  <a:srgbClr val="002060"/>
                </a:solidFill>
                <a:cs typeface="Verdana"/>
              </a:rPr>
              <a:t> </a:t>
            </a:r>
            <a:r>
              <a:rPr lang="it-IT" sz="2400" spc="-25" dirty="0" smtClean="0">
                <a:solidFill>
                  <a:srgbClr val="002060"/>
                </a:solidFill>
                <a:cs typeface="Verdana"/>
              </a:rPr>
              <a:t>le</a:t>
            </a:r>
            <a:r>
              <a:rPr lang="it-IT" sz="2400" spc="-150" dirty="0" smtClean="0">
                <a:solidFill>
                  <a:srgbClr val="002060"/>
                </a:solidFill>
                <a:cs typeface="Verdana"/>
              </a:rPr>
              <a:t> </a:t>
            </a:r>
            <a:r>
              <a:rPr lang="it-IT" sz="2400" spc="-80" dirty="0" smtClean="0">
                <a:solidFill>
                  <a:srgbClr val="002060"/>
                </a:solidFill>
                <a:cs typeface="Verdana"/>
              </a:rPr>
              <a:t>rispettive  </a:t>
            </a:r>
            <a:r>
              <a:rPr lang="it-IT" sz="2400" spc="-15" dirty="0" smtClean="0">
                <a:solidFill>
                  <a:srgbClr val="002060"/>
                </a:solidFill>
                <a:cs typeface="Verdana"/>
              </a:rPr>
              <a:t>realtà </a:t>
            </a:r>
            <a:r>
              <a:rPr lang="it-IT" sz="2400" spc="-20" dirty="0" smtClean="0">
                <a:solidFill>
                  <a:srgbClr val="002060"/>
                </a:solidFill>
                <a:cs typeface="Verdana"/>
              </a:rPr>
              <a:t>di</a:t>
            </a:r>
            <a:r>
              <a:rPr lang="it-IT" sz="2400" spc="-325" dirty="0" smtClean="0">
                <a:solidFill>
                  <a:srgbClr val="002060"/>
                </a:solidFill>
                <a:cs typeface="Verdana"/>
              </a:rPr>
              <a:t> </a:t>
            </a:r>
            <a:r>
              <a:rPr lang="it-IT" sz="2400" spc="-40" dirty="0" smtClean="0">
                <a:solidFill>
                  <a:srgbClr val="002060"/>
                </a:solidFill>
                <a:cs typeface="Verdana"/>
              </a:rPr>
              <a:t>dominio</a:t>
            </a:r>
            <a:endParaRPr lang="it-IT" sz="2400" dirty="0" smtClean="0">
              <a:solidFill>
                <a:srgbClr val="002060"/>
              </a:solidFill>
              <a:cs typeface="Verdana"/>
            </a:endParaRPr>
          </a:p>
          <a:p>
            <a:pPr marL="356870" marR="5080" indent="-344805">
              <a:lnSpc>
                <a:spcPts val="2160"/>
              </a:lnSpc>
              <a:spcBef>
                <a:spcPts val="1010"/>
              </a:spcBef>
              <a:tabLst>
                <a:tab pos="356870" algn="l"/>
              </a:tabLst>
            </a:pPr>
            <a:r>
              <a:rPr lang="it-IT" sz="2400" spc="-50" dirty="0" smtClean="0">
                <a:solidFill>
                  <a:srgbClr val="002060"/>
                </a:solidFill>
                <a:cs typeface="Verdana"/>
              </a:rPr>
              <a:t>Le</a:t>
            </a:r>
            <a:r>
              <a:rPr lang="it-IT" sz="2400" spc="-130" dirty="0" smtClean="0">
                <a:solidFill>
                  <a:srgbClr val="002060"/>
                </a:solidFill>
                <a:cs typeface="Verdana"/>
              </a:rPr>
              <a:t> </a:t>
            </a:r>
            <a:r>
              <a:rPr lang="it-IT" sz="2400" spc="25" dirty="0" smtClean="0">
                <a:solidFill>
                  <a:srgbClr val="002060"/>
                </a:solidFill>
                <a:cs typeface="Verdana"/>
              </a:rPr>
              <a:t>tecnologie</a:t>
            </a:r>
            <a:r>
              <a:rPr lang="it-IT" sz="2400" spc="-155" dirty="0" smtClean="0">
                <a:solidFill>
                  <a:srgbClr val="002060"/>
                </a:solidFill>
                <a:cs typeface="Verdana"/>
              </a:rPr>
              <a:t> </a:t>
            </a:r>
            <a:r>
              <a:rPr lang="it-IT" sz="2400" spc="-30" dirty="0" smtClean="0">
                <a:solidFill>
                  <a:srgbClr val="002060"/>
                </a:solidFill>
                <a:cs typeface="Verdana"/>
              </a:rPr>
              <a:t>dell’informazione</a:t>
            </a:r>
            <a:r>
              <a:rPr lang="it-IT" sz="2400" spc="-130" dirty="0" smtClean="0">
                <a:solidFill>
                  <a:srgbClr val="002060"/>
                </a:solidFill>
                <a:cs typeface="Verdana"/>
              </a:rPr>
              <a:t> </a:t>
            </a:r>
            <a:r>
              <a:rPr lang="it-IT" sz="2400" spc="-10" dirty="0" smtClean="0">
                <a:solidFill>
                  <a:srgbClr val="002060"/>
                </a:solidFill>
                <a:cs typeface="Verdana"/>
              </a:rPr>
              <a:t>non</a:t>
            </a:r>
            <a:r>
              <a:rPr lang="it-IT" sz="2400" spc="-120" dirty="0" smtClean="0">
                <a:solidFill>
                  <a:srgbClr val="002060"/>
                </a:solidFill>
                <a:cs typeface="Verdana"/>
              </a:rPr>
              <a:t> </a:t>
            </a:r>
            <a:r>
              <a:rPr lang="it-IT" sz="2400" spc="-40" dirty="0" smtClean="0">
                <a:solidFill>
                  <a:srgbClr val="002060"/>
                </a:solidFill>
                <a:cs typeface="Verdana"/>
              </a:rPr>
              <a:t>sono</a:t>
            </a:r>
            <a:r>
              <a:rPr lang="it-IT" sz="2400" spc="-114" dirty="0" smtClean="0">
                <a:solidFill>
                  <a:srgbClr val="002060"/>
                </a:solidFill>
                <a:cs typeface="Verdana"/>
              </a:rPr>
              <a:t> </a:t>
            </a:r>
            <a:r>
              <a:rPr lang="it-IT" sz="2400" spc="-30" dirty="0" smtClean="0">
                <a:solidFill>
                  <a:srgbClr val="002060"/>
                </a:solidFill>
                <a:cs typeface="Verdana"/>
              </a:rPr>
              <a:t>più</a:t>
            </a:r>
            <a:r>
              <a:rPr lang="it-IT" sz="2400" spc="-165" dirty="0" smtClean="0">
                <a:solidFill>
                  <a:srgbClr val="002060"/>
                </a:solidFill>
                <a:cs typeface="Verdana"/>
              </a:rPr>
              <a:t> </a:t>
            </a:r>
            <a:r>
              <a:rPr lang="it-IT" sz="2400" spc="-5" dirty="0" smtClean="0">
                <a:solidFill>
                  <a:srgbClr val="002060"/>
                </a:solidFill>
                <a:cs typeface="Verdana"/>
              </a:rPr>
              <a:t>nuove</a:t>
            </a:r>
            <a:r>
              <a:rPr lang="it-IT" sz="2400" spc="-130" dirty="0" smtClean="0">
                <a:solidFill>
                  <a:srgbClr val="002060"/>
                </a:solidFill>
                <a:cs typeface="Verdana"/>
              </a:rPr>
              <a:t> </a:t>
            </a:r>
            <a:r>
              <a:rPr lang="it-IT" sz="2400" spc="40" dirty="0" smtClean="0">
                <a:solidFill>
                  <a:srgbClr val="002060"/>
                </a:solidFill>
                <a:cs typeface="Verdana"/>
              </a:rPr>
              <a:t>ma</a:t>
            </a:r>
            <a:r>
              <a:rPr lang="it-IT" sz="2400" spc="-140" dirty="0" smtClean="0">
                <a:solidFill>
                  <a:srgbClr val="002060"/>
                </a:solidFill>
                <a:cs typeface="Verdana"/>
              </a:rPr>
              <a:t> </a:t>
            </a:r>
            <a:r>
              <a:rPr lang="it-IT" sz="2400" spc="-40" dirty="0" smtClean="0">
                <a:solidFill>
                  <a:srgbClr val="002060"/>
                </a:solidFill>
                <a:cs typeface="Verdana"/>
              </a:rPr>
              <a:t>sono</a:t>
            </a:r>
            <a:r>
              <a:rPr lang="it-IT" sz="2400" spc="-114" dirty="0" smtClean="0">
                <a:solidFill>
                  <a:srgbClr val="002060"/>
                </a:solidFill>
                <a:cs typeface="Verdana"/>
              </a:rPr>
              <a:t> </a:t>
            </a:r>
            <a:r>
              <a:rPr lang="it-IT" sz="2400" spc="-40" dirty="0" smtClean="0">
                <a:solidFill>
                  <a:srgbClr val="002060"/>
                </a:solidFill>
                <a:cs typeface="Verdana"/>
              </a:rPr>
              <a:t>pervasive</a:t>
            </a:r>
            <a:r>
              <a:rPr lang="it-IT" sz="2400" spc="-150" dirty="0" smtClean="0">
                <a:solidFill>
                  <a:srgbClr val="002060"/>
                </a:solidFill>
                <a:cs typeface="Verdana"/>
              </a:rPr>
              <a:t> </a:t>
            </a:r>
            <a:r>
              <a:rPr lang="it-IT" sz="2400" spc="100" dirty="0" smtClean="0">
                <a:solidFill>
                  <a:srgbClr val="002060"/>
                </a:solidFill>
                <a:cs typeface="Verdana"/>
              </a:rPr>
              <a:t>e</a:t>
            </a:r>
            <a:r>
              <a:rPr lang="it-IT" sz="2400" spc="-155" dirty="0" smtClean="0">
                <a:solidFill>
                  <a:srgbClr val="002060"/>
                </a:solidFill>
                <a:cs typeface="Verdana"/>
              </a:rPr>
              <a:t> </a:t>
            </a:r>
            <a:r>
              <a:rPr lang="it-IT" sz="2400" spc="-215" dirty="0" smtClean="0">
                <a:solidFill>
                  <a:srgbClr val="002060"/>
                </a:solidFill>
                <a:cs typeface="Verdana"/>
              </a:rPr>
              <a:t>si</a:t>
            </a:r>
            <a:r>
              <a:rPr lang="it-IT" sz="2400" spc="-150" dirty="0" smtClean="0">
                <a:solidFill>
                  <a:srgbClr val="002060"/>
                </a:solidFill>
                <a:cs typeface="Verdana"/>
              </a:rPr>
              <a:t> </a:t>
            </a:r>
            <a:r>
              <a:rPr lang="it-IT" sz="2400" spc="-40" dirty="0" smtClean="0">
                <a:solidFill>
                  <a:srgbClr val="002060"/>
                </a:solidFill>
                <a:cs typeface="Verdana"/>
              </a:rPr>
              <a:t>sono  </a:t>
            </a:r>
            <a:r>
              <a:rPr lang="it-IT" sz="2400" spc="-50" dirty="0" smtClean="0">
                <a:solidFill>
                  <a:srgbClr val="002060"/>
                </a:solidFill>
                <a:cs typeface="Verdana"/>
              </a:rPr>
              <a:t>ormai</a:t>
            </a:r>
            <a:r>
              <a:rPr lang="it-IT" sz="2400" spc="-145" dirty="0" smtClean="0">
                <a:solidFill>
                  <a:srgbClr val="002060"/>
                </a:solidFill>
                <a:cs typeface="Verdana"/>
              </a:rPr>
              <a:t> </a:t>
            </a:r>
            <a:r>
              <a:rPr lang="it-IT" sz="2400" spc="-20" dirty="0" smtClean="0">
                <a:solidFill>
                  <a:srgbClr val="002060"/>
                </a:solidFill>
                <a:cs typeface="Verdana"/>
              </a:rPr>
              <a:t>impadronite</a:t>
            </a:r>
            <a:r>
              <a:rPr lang="it-IT" sz="2400" spc="-175" dirty="0" smtClean="0">
                <a:solidFill>
                  <a:srgbClr val="002060"/>
                </a:solidFill>
                <a:cs typeface="Verdana"/>
              </a:rPr>
              <a:t> </a:t>
            </a:r>
            <a:r>
              <a:rPr lang="it-IT" sz="2400" spc="20" dirty="0" smtClean="0">
                <a:solidFill>
                  <a:srgbClr val="002060"/>
                </a:solidFill>
                <a:cs typeface="Verdana"/>
              </a:rPr>
              <a:t>del</a:t>
            </a:r>
            <a:r>
              <a:rPr lang="it-IT" sz="2400" spc="-145" dirty="0" smtClean="0">
                <a:solidFill>
                  <a:srgbClr val="002060"/>
                </a:solidFill>
                <a:cs typeface="Verdana"/>
              </a:rPr>
              <a:t> </a:t>
            </a:r>
            <a:r>
              <a:rPr lang="it-IT" sz="2400" spc="-5" dirty="0" smtClean="0">
                <a:solidFill>
                  <a:srgbClr val="002060"/>
                </a:solidFill>
                <a:cs typeface="Verdana"/>
              </a:rPr>
              <a:t>governo</a:t>
            </a:r>
            <a:r>
              <a:rPr lang="it-IT" sz="2400" spc="-85" dirty="0" smtClean="0">
                <a:solidFill>
                  <a:srgbClr val="002060"/>
                </a:solidFill>
                <a:cs typeface="Verdana"/>
              </a:rPr>
              <a:t> </a:t>
            </a:r>
            <a:r>
              <a:rPr lang="it-IT" sz="2400" spc="15" dirty="0" smtClean="0">
                <a:solidFill>
                  <a:srgbClr val="002060"/>
                </a:solidFill>
                <a:cs typeface="Verdana"/>
              </a:rPr>
              <a:t>della</a:t>
            </a:r>
            <a:r>
              <a:rPr lang="it-IT" sz="2400" spc="-170" dirty="0" smtClean="0">
                <a:solidFill>
                  <a:srgbClr val="002060"/>
                </a:solidFill>
                <a:cs typeface="Verdana"/>
              </a:rPr>
              <a:t> </a:t>
            </a:r>
            <a:r>
              <a:rPr lang="it-IT" sz="2400" spc="-35" dirty="0" smtClean="0">
                <a:solidFill>
                  <a:srgbClr val="002060"/>
                </a:solidFill>
                <a:cs typeface="Verdana"/>
              </a:rPr>
              <a:t>realtà</a:t>
            </a:r>
            <a:endParaRPr lang="it-IT" sz="2400" dirty="0" smtClean="0">
              <a:solidFill>
                <a:srgbClr val="002060"/>
              </a:solidFill>
              <a:cs typeface="Verdana"/>
            </a:endParaRPr>
          </a:p>
          <a:p>
            <a:pPr marL="356870" marR="385445" indent="-344805">
              <a:lnSpc>
                <a:spcPts val="2160"/>
              </a:lnSpc>
              <a:spcBef>
                <a:spcPts val="985"/>
              </a:spcBef>
              <a:tabLst>
                <a:tab pos="356870" algn="l"/>
              </a:tabLst>
            </a:pPr>
            <a:r>
              <a:rPr lang="it-IT" sz="2400" spc="-40" dirty="0" smtClean="0">
                <a:solidFill>
                  <a:srgbClr val="002060"/>
                </a:solidFill>
                <a:cs typeface="Verdana"/>
              </a:rPr>
              <a:t>Restano</a:t>
            </a:r>
            <a:r>
              <a:rPr lang="it-IT" sz="2400" spc="-135" dirty="0" smtClean="0">
                <a:solidFill>
                  <a:srgbClr val="002060"/>
                </a:solidFill>
                <a:cs typeface="Verdana"/>
              </a:rPr>
              <a:t> </a:t>
            </a:r>
            <a:r>
              <a:rPr lang="it-IT" sz="2400" spc="-110" dirty="0" smtClean="0">
                <a:solidFill>
                  <a:srgbClr val="002060"/>
                </a:solidFill>
                <a:cs typeface="Verdana"/>
              </a:rPr>
              <a:t>strumenti</a:t>
            </a:r>
            <a:r>
              <a:rPr lang="it-IT" sz="2400" spc="-160" dirty="0" smtClean="0">
                <a:solidFill>
                  <a:srgbClr val="002060"/>
                </a:solidFill>
                <a:cs typeface="Verdana"/>
              </a:rPr>
              <a:t> </a:t>
            </a:r>
            <a:r>
              <a:rPr lang="it-IT" sz="2400" spc="40" dirty="0" smtClean="0">
                <a:solidFill>
                  <a:srgbClr val="002060"/>
                </a:solidFill>
                <a:cs typeface="Verdana"/>
              </a:rPr>
              <a:t>ma</a:t>
            </a:r>
            <a:r>
              <a:rPr lang="it-IT" sz="2400" spc="-165" dirty="0" smtClean="0">
                <a:solidFill>
                  <a:srgbClr val="002060"/>
                </a:solidFill>
                <a:cs typeface="Verdana"/>
              </a:rPr>
              <a:t> </a:t>
            </a:r>
            <a:r>
              <a:rPr lang="it-IT" sz="2400" spc="-110" dirty="0" smtClean="0">
                <a:solidFill>
                  <a:srgbClr val="002060"/>
                </a:solidFill>
                <a:cs typeface="Verdana"/>
              </a:rPr>
              <a:t>strumenti</a:t>
            </a:r>
            <a:r>
              <a:rPr lang="it-IT" sz="2400" spc="-160" dirty="0" smtClean="0">
                <a:solidFill>
                  <a:srgbClr val="002060"/>
                </a:solidFill>
                <a:cs typeface="Verdana"/>
              </a:rPr>
              <a:t> </a:t>
            </a:r>
            <a:r>
              <a:rPr lang="it-IT" sz="2400" spc="-15" dirty="0" smtClean="0">
                <a:solidFill>
                  <a:srgbClr val="002060"/>
                </a:solidFill>
                <a:cs typeface="Verdana"/>
              </a:rPr>
              <a:t>per</a:t>
            </a:r>
            <a:r>
              <a:rPr lang="it-IT" sz="2400" spc="-145" dirty="0" smtClean="0">
                <a:solidFill>
                  <a:srgbClr val="002060"/>
                </a:solidFill>
                <a:cs typeface="Verdana"/>
              </a:rPr>
              <a:t> </a:t>
            </a:r>
            <a:r>
              <a:rPr lang="it-IT" sz="2400" spc="-50" dirty="0" smtClean="0">
                <a:solidFill>
                  <a:srgbClr val="002060"/>
                </a:solidFill>
                <a:cs typeface="Verdana"/>
              </a:rPr>
              <a:t>nulla</a:t>
            </a:r>
            <a:r>
              <a:rPr lang="it-IT" sz="2400" spc="-145" dirty="0" smtClean="0">
                <a:solidFill>
                  <a:srgbClr val="002060"/>
                </a:solidFill>
                <a:cs typeface="Verdana"/>
              </a:rPr>
              <a:t> </a:t>
            </a:r>
            <a:r>
              <a:rPr lang="it-IT" sz="2400" spc="-100" dirty="0" smtClean="0">
                <a:solidFill>
                  <a:srgbClr val="002060"/>
                </a:solidFill>
                <a:cs typeface="Verdana"/>
              </a:rPr>
              <a:t>neutri,</a:t>
            </a:r>
            <a:r>
              <a:rPr lang="it-IT" sz="2400" spc="-165" dirty="0" smtClean="0">
                <a:solidFill>
                  <a:srgbClr val="002060"/>
                </a:solidFill>
                <a:cs typeface="Verdana"/>
              </a:rPr>
              <a:t> </a:t>
            </a:r>
            <a:r>
              <a:rPr lang="it-IT" sz="2400" spc="100" dirty="0" smtClean="0">
                <a:solidFill>
                  <a:srgbClr val="002060"/>
                </a:solidFill>
                <a:cs typeface="Verdana"/>
              </a:rPr>
              <a:t>che</a:t>
            </a:r>
            <a:r>
              <a:rPr lang="it-IT" sz="2400" spc="-145" dirty="0" smtClean="0">
                <a:solidFill>
                  <a:srgbClr val="002060"/>
                </a:solidFill>
                <a:cs typeface="Verdana"/>
              </a:rPr>
              <a:t> </a:t>
            </a:r>
            <a:r>
              <a:rPr lang="it-IT" sz="2400" spc="5" dirty="0" smtClean="0">
                <a:solidFill>
                  <a:srgbClr val="002060"/>
                </a:solidFill>
                <a:cs typeface="Verdana"/>
              </a:rPr>
              <a:t>portano</a:t>
            </a:r>
            <a:r>
              <a:rPr lang="it-IT" sz="2400" spc="-155" dirty="0" smtClean="0">
                <a:solidFill>
                  <a:srgbClr val="002060"/>
                </a:solidFill>
                <a:cs typeface="Verdana"/>
              </a:rPr>
              <a:t> </a:t>
            </a:r>
            <a:r>
              <a:rPr lang="it-IT" sz="2400" spc="-15" dirty="0" smtClean="0">
                <a:solidFill>
                  <a:srgbClr val="002060"/>
                </a:solidFill>
                <a:cs typeface="Verdana"/>
              </a:rPr>
              <a:t>nella</a:t>
            </a:r>
            <a:r>
              <a:rPr lang="it-IT" sz="2400" spc="-140" dirty="0" smtClean="0">
                <a:solidFill>
                  <a:srgbClr val="002060"/>
                </a:solidFill>
                <a:cs typeface="Verdana"/>
              </a:rPr>
              <a:t> </a:t>
            </a:r>
            <a:r>
              <a:rPr lang="it-IT" sz="2400" spc="10" dirty="0" smtClean="0">
                <a:solidFill>
                  <a:srgbClr val="002060"/>
                </a:solidFill>
                <a:cs typeface="Verdana"/>
              </a:rPr>
              <a:t>società</a:t>
            </a:r>
            <a:r>
              <a:rPr lang="it-IT" sz="2400" spc="-165" dirty="0" smtClean="0">
                <a:solidFill>
                  <a:srgbClr val="002060"/>
                </a:solidFill>
                <a:cs typeface="Verdana"/>
              </a:rPr>
              <a:t> </a:t>
            </a:r>
            <a:r>
              <a:rPr lang="it-IT" sz="2400" spc="-35" dirty="0" smtClean="0">
                <a:solidFill>
                  <a:srgbClr val="002060"/>
                </a:solidFill>
                <a:cs typeface="Verdana"/>
              </a:rPr>
              <a:t>nel  </a:t>
            </a:r>
            <a:r>
              <a:rPr lang="it-IT" sz="2400" spc="-90" dirty="0" smtClean="0">
                <a:solidFill>
                  <a:srgbClr val="002060"/>
                </a:solidFill>
                <a:cs typeface="Verdana"/>
              </a:rPr>
              <a:t>suo</a:t>
            </a:r>
            <a:r>
              <a:rPr lang="it-IT" sz="2400" spc="-140" dirty="0" smtClean="0">
                <a:solidFill>
                  <a:srgbClr val="002060"/>
                </a:solidFill>
                <a:cs typeface="Verdana"/>
              </a:rPr>
              <a:t> </a:t>
            </a:r>
            <a:r>
              <a:rPr lang="it-IT" sz="2400" spc="-15" dirty="0" smtClean="0">
                <a:solidFill>
                  <a:srgbClr val="002060"/>
                </a:solidFill>
                <a:cs typeface="Verdana"/>
              </a:rPr>
              <a:t>complesso</a:t>
            </a:r>
            <a:r>
              <a:rPr lang="it-IT" sz="2400" spc="-114" dirty="0" smtClean="0">
                <a:solidFill>
                  <a:srgbClr val="002060"/>
                </a:solidFill>
                <a:cs typeface="Verdana"/>
              </a:rPr>
              <a:t> </a:t>
            </a:r>
            <a:r>
              <a:rPr lang="it-IT" sz="2400" spc="100" dirty="0" smtClean="0">
                <a:solidFill>
                  <a:srgbClr val="002060"/>
                </a:solidFill>
                <a:cs typeface="Verdana"/>
              </a:rPr>
              <a:t>e</a:t>
            </a:r>
            <a:r>
              <a:rPr lang="it-IT" sz="2400" spc="-155" dirty="0" smtClean="0">
                <a:solidFill>
                  <a:srgbClr val="002060"/>
                </a:solidFill>
                <a:cs typeface="Verdana"/>
              </a:rPr>
              <a:t> </a:t>
            </a:r>
            <a:r>
              <a:rPr lang="it-IT" sz="2400" spc="-35" dirty="0" smtClean="0">
                <a:solidFill>
                  <a:srgbClr val="002060"/>
                </a:solidFill>
                <a:cs typeface="Verdana"/>
              </a:rPr>
              <a:t>all’interno</a:t>
            </a:r>
            <a:r>
              <a:rPr lang="it-IT" sz="2400" spc="-180" dirty="0" smtClean="0">
                <a:solidFill>
                  <a:srgbClr val="002060"/>
                </a:solidFill>
                <a:cs typeface="Verdana"/>
              </a:rPr>
              <a:t> </a:t>
            </a:r>
            <a:r>
              <a:rPr lang="it-IT" sz="2400" spc="20" dirty="0" smtClean="0">
                <a:solidFill>
                  <a:srgbClr val="002060"/>
                </a:solidFill>
                <a:cs typeface="Verdana"/>
              </a:rPr>
              <a:t>dei</a:t>
            </a:r>
            <a:r>
              <a:rPr lang="it-IT" sz="2400" spc="-140" dirty="0" smtClean="0">
                <a:solidFill>
                  <a:srgbClr val="002060"/>
                </a:solidFill>
                <a:cs typeface="Verdana"/>
              </a:rPr>
              <a:t> </a:t>
            </a:r>
            <a:r>
              <a:rPr lang="it-IT" sz="2400" spc="-85" dirty="0" smtClean="0">
                <a:solidFill>
                  <a:srgbClr val="002060"/>
                </a:solidFill>
                <a:cs typeface="Verdana"/>
              </a:rPr>
              <a:t>singoli</a:t>
            </a:r>
            <a:r>
              <a:rPr lang="it-IT" sz="2400" spc="-140" dirty="0" smtClean="0">
                <a:solidFill>
                  <a:srgbClr val="002060"/>
                </a:solidFill>
                <a:cs typeface="Verdana"/>
              </a:rPr>
              <a:t> </a:t>
            </a:r>
            <a:r>
              <a:rPr lang="it-IT" sz="2400" spc="-40" dirty="0" smtClean="0">
                <a:solidFill>
                  <a:srgbClr val="002060"/>
                </a:solidFill>
                <a:cs typeface="Verdana"/>
              </a:rPr>
              <a:t>domini</a:t>
            </a:r>
            <a:r>
              <a:rPr lang="it-IT" sz="2400" spc="-125" dirty="0" smtClean="0">
                <a:solidFill>
                  <a:srgbClr val="002060"/>
                </a:solidFill>
                <a:cs typeface="Verdana"/>
              </a:rPr>
              <a:t> </a:t>
            </a:r>
            <a:r>
              <a:rPr lang="it-IT" sz="2400" dirty="0" smtClean="0">
                <a:solidFill>
                  <a:srgbClr val="002060"/>
                </a:solidFill>
                <a:cs typeface="Verdana"/>
              </a:rPr>
              <a:t>radicali</a:t>
            </a:r>
            <a:r>
              <a:rPr lang="it-IT" sz="2400" spc="-165" dirty="0" smtClean="0">
                <a:solidFill>
                  <a:srgbClr val="002060"/>
                </a:solidFill>
                <a:cs typeface="Verdana"/>
              </a:rPr>
              <a:t> </a:t>
            </a:r>
            <a:r>
              <a:rPr lang="it-IT" sz="2400" spc="15" dirty="0" smtClean="0">
                <a:solidFill>
                  <a:srgbClr val="002060"/>
                </a:solidFill>
                <a:cs typeface="Verdana"/>
              </a:rPr>
              <a:t>cambiamenti</a:t>
            </a:r>
            <a:endParaRPr lang="it-IT" sz="2400" dirty="0" smtClean="0">
              <a:solidFill>
                <a:srgbClr val="002060"/>
              </a:solidFill>
              <a:cs typeface="Verdana"/>
            </a:endParaRPr>
          </a:p>
          <a:p>
            <a:endParaRPr lang="it-IT" dirty="0"/>
          </a:p>
        </p:txBody>
      </p:sp>
    </p:spTree>
    <p:extLst>
      <p:ext uri="{BB962C8B-B14F-4D97-AF65-F5344CB8AC3E}">
        <p14:creationId xmlns="" xmlns:p14="http://schemas.microsoft.com/office/powerpoint/2010/main" val="2154922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00034" y="285728"/>
            <a:ext cx="7053542" cy="782265"/>
          </a:xfrm>
          <a:prstGeom prst="rect">
            <a:avLst/>
          </a:prstGeom>
        </p:spPr>
        <p:txBody>
          <a:bodyPr vert="horz" wrap="square" lIns="0" tIns="12700" rIns="0" bIns="0" rtlCol="0">
            <a:spAutoFit/>
          </a:bodyPr>
          <a:lstStyle/>
          <a:p>
            <a:pPr marL="12700" algn="ctr">
              <a:lnSpc>
                <a:spcPct val="100000"/>
              </a:lnSpc>
              <a:spcBef>
                <a:spcPts val="100"/>
              </a:spcBef>
            </a:pPr>
            <a:r>
              <a:rPr spc="80" dirty="0">
                <a:solidFill>
                  <a:srgbClr val="FF0000"/>
                </a:solidFill>
              </a:rPr>
              <a:t>Cambiare</a:t>
            </a:r>
            <a:r>
              <a:rPr spc="-380" dirty="0">
                <a:solidFill>
                  <a:srgbClr val="FF0000"/>
                </a:solidFill>
              </a:rPr>
              <a:t> </a:t>
            </a:r>
            <a:r>
              <a:rPr spc="20" dirty="0">
                <a:solidFill>
                  <a:srgbClr val="FF0000"/>
                </a:solidFill>
              </a:rPr>
              <a:t>pelle</a:t>
            </a:r>
          </a:p>
        </p:txBody>
      </p:sp>
      <p:sp>
        <p:nvSpPr>
          <p:cNvPr id="5" name="Segnaposto contenuto 4"/>
          <p:cNvSpPr>
            <a:spLocks noGrp="1"/>
          </p:cNvSpPr>
          <p:nvPr>
            <p:ph sz="half" idx="1"/>
          </p:nvPr>
        </p:nvSpPr>
        <p:spPr>
          <a:xfrm>
            <a:off x="214282" y="1214422"/>
            <a:ext cx="4565398" cy="4195763"/>
          </a:xfrm>
        </p:spPr>
        <p:txBody>
          <a:bodyPr>
            <a:noAutofit/>
          </a:bodyPr>
          <a:lstStyle/>
          <a:p>
            <a:r>
              <a:rPr lang="it-IT" sz="2400" spc="-260" dirty="0" smtClean="0">
                <a:cs typeface="Verdana"/>
              </a:rPr>
              <a:t>Il  </a:t>
            </a:r>
            <a:r>
              <a:rPr lang="it-IT" sz="2400" spc="15" dirty="0" smtClean="0">
                <a:cs typeface="Verdana"/>
              </a:rPr>
              <a:t>fenomeno </a:t>
            </a:r>
            <a:r>
              <a:rPr lang="it-IT" sz="2400" spc="-10" dirty="0" smtClean="0">
                <a:cs typeface="Verdana"/>
              </a:rPr>
              <a:t>digitale </a:t>
            </a:r>
            <a:r>
              <a:rPr lang="it-IT" sz="2400" dirty="0" smtClean="0">
                <a:cs typeface="Verdana"/>
              </a:rPr>
              <a:t>impatta </a:t>
            </a:r>
            <a:r>
              <a:rPr lang="it-IT" sz="2400" spc="-110" dirty="0" smtClean="0">
                <a:cs typeface="Verdana"/>
              </a:rPr>
              <a:t>sugli </a:t>
            </a:r>
            <a:r>
              <a:rPr lang="it-IT" sz="2400" spc="-40" dirty="0" smtClean="0">
                <a:cs typeface="Verdana"/>
              </a:rPr>
              <a:t>archivi </a:t>
            </a:r>
            <a:r>
              <a:rPr lang="it-IT" sz="2400" spc="-100" dirty="0" smtClean="0">
                <a:cs typeface="Verdana"/>
              </a:rPr>
              <a:t>in </a:t>
            </a:r>
            <a:r>
              <a:rPr lang="it-IT" sz="2400" spc="-15" dirty="0" smtClean="0">
                <a:cs typeface="Verdana"/>
              </a:rPr>
              <a:t>maniera </a:t>
            </a:r>
            <a:r>
              <a:rPr lang="it-IT" sz="2400" spc="5" dirty="0" smtClean="0">
                <a:cs typeface="Verdana"/>
              </a:rPr>
              <a:t>articolata </a:t>
            </a:r>
            <a:r>
              <a:rPr lang="it-IT" sz="2400" spc="100" dirty="0" smtClean="0">
                <a:cs typeface="Verdana"/>
              </a:rPr>
              <a:t>e  </a:t>
            </a:r>
            <a:r>
              <a:rPr lang="it-IT" sz="2400" spc="-35" dirty="0" smtClean="0">
                <a:cs typeface="Verdana"/>
              </a:rPr>
              <a:t>pervasiva </a:t>
            </a:r>
            <a:r>
              <a:rPr lang="it-IT" sz="2400" spc="100" dirty="0" smtClean="0">
                <a:cs typeface="Verdana"/>
              </a:rPr>
              <a:t>e </a:t>
            </a:r>
            <a:r>
              <a:rPr lang="it-IT" sz="2400" spc="5" dirty="0" smtClean="0">
                <a:cs typeface="Verdana"/>
              </a:rPr>
              <a:t>impone </a:t>
            </a:r>
            <a:r>
              <a:rPr lang="it-IT" sz="2400" dirty="0" smtClean="0">
                <a:cs typeface="Verdana"/>
              </a:rPr>
              <a:t>ai </a:t>
            </a:r>
            <a:r>
              <a:rPr lang="it-IT" sz="2400" spc="-60" dirty="0" smtClean="0">
                <a:cs typeface="Verdana"/>
              </a:rPr>
              <a:t>tradizionali </a:t>
            </a:r>
            <a:r>
              <a:rPr lang="it-IT" sz="2400" spc="-15" dirty="0" smtClean="0">
                <a:cs typeface="Verdana"/>
              </a:rPr>
              <a:t>“mediatori” </a:t>
            </a:r>
            <a:r>
              <a:rPr lang="it-IT" sz="2400" dirty="0" smtClean="0">
                <a:cs typeface="Verdana"/>
              </a:rPr>
              <a:t>documentari </a:t>
            </a:r>
            <a:r>
              <a:rPr lang="it-IT" sz="2400" spc="-20" dirty="0" smtClean="0">
                <a:cs typeface="Verdana"/>
              </a:rPr>
              <a:t>di  </a:t>
            </a:r>
            <a:r>
              <a:rPr lang="it-IT" sz="2400" spc="40" dirty="0" smtClean="0">
                <a:cs typeface="Verdana"/>
              </a:rPr>
              <a:t>cambiare </a:t>
            </a:r>
            <a:r>
              <a:rPr lang="it-IT" sz="2400" spc="5" dirty="0" smtClean="0">
                <a:cs typeface="Verdana"/>
              </a:rPr>
              <a:t>pelle </a:t>
            </a:r>
            <a:r>
              <a:rPr lang="it-IT" sz="2400" spc="100" dirty="0" smtClean="0">
                <a:cs typeface="Verdana"/>
              </a:rPr>
              <a:t>e </a:t>
            </a:r>
            <a:r>
              <a:rPr lang="it-IT" sz="2400" spc="-45" dirty="0" smtClean="0">
                <a:cs typeface="Verdana"/>
              </a:rPr>
              <a:t>abitudini, </a:t>
            </a:r>
            <a:r>
              <a:rPr lang="it-IT" sz="2400" spc="25" dirty="0" smtClean="0">
                <a:cs typeface="Verdana"/>
              </a:rPr>
              <a:t>adeguandosi </a:t>
            </a:r>
            <a:r>
              <a:rPr lang="it-IT" sz="2400" spc="155" dirty="0" smtClean="0">
                <a:cs typeface="Verdana"/>
              </a:rPr>
              <a:t>a </a:t>
            </a:r>
            <a:r>
              <a:rPr lang="it-IT" sz="2400" spc="-5" dirty="0" smtClean="0">
                <a:cs typeface="Verdana"/>
              </a:rPr>
              <a:t>nuove </a:t>
            </a:r>
            <a:r>
              <a:rPr lang="it-IT" sz="2400" spc="-45" dirty="0" smtClean="0">
                <a:cs typeface="Verdana"/>
              </a:rPr>
              <a:t>strategie </a:t>
            </a:r>
            <a:r>
              <a:rPr lang="it-IT" sz="2400" spc="-25" dirty="0" smtClean="0">
                <a:cs typeface="Verdana"/>
              </a:rPr>
              <a:t>di  </a:t>
            </a:r>
            <a:r>
              <a:rPr lang="it-IT" sz="2400" spc="-40" dirty="0" smtClean="0">
                <a:cs typeface="Verdana"/>
              </a:rPr>
              <a:t>gestione,</a:t>
            </a:r>
            <a:r>
              <a:rPr lang="it-IT" sz="2400" spc="-155" dirty="0" smtClean="0">
                <a:cs typeface="Verdana"/>
              </a:rPr>
              <a:t> </a:t>
            </a:r>
            <a:r>
              <a:rPr lang="it-IT" sz="2400" spc="-20" dirty="0" smtClean="0">
                <a:cs typeface="Verdana"/>
              </a:rPr>
              <a:t>conservazione</a:t>
            </a:r>
            <a:r>
              <a:rPr lang="it-IT" sz="2400" spc="-85" dirty="0" smtClean="0">
                <a:cs typeface="Verdana"/>
              </a:rPr>
              <a:t> </a:t>
            </a:r>
            <a:r>
              <a:rPr lang="it-IT" sz="2400" spc="100" dirty="0" smtClean="0">
                <a:cs typeface="Verdana"/>
              </a:rPr>
              <a:t>e</a:t>
            </a:r>
            <a:r>
              <a:rPr lang="it-IT" sz="2400" spc="-150" dirty="0" smtClean="0">
                <a:cs typeface="Verdana"/>
              </a:rPr>
              <a:t> </a:t>
            </a:r>
            <a:r>
              <a:rPr lang="it-IT" sz="2400" spc="-114" dirty="0" smtClean="0">
                <a:cs typeface="Verdana"/>
              </a:rPr>
              <a:t>uso,</a:t>
            </a:r>
            <a:r>
              <a:rPr lang="it-IT" sz="2400" spc="-130" dirty="0" smtClean="0">
                <a:cs typeface="Verdana"/>
              </a:rPr>
              <a:t> </a:t>
            </a:r>
            <a:r>
              <a:rPr lang="it-IT" sz="2400" spc="-85" dirty="0" smtClean="0">
                <a:cs typeface="Verdana"/>
              </a:rPr>
              <a:t>se</a:t>
            </a:r>
            <a:r>
              <a:rPr lang="it-IT" sz="2400" spc="-155" dirty="0" smtClean="0">
                <a:cs typeface="Verdana"/>
              </a:rPr>
              <a:t> </a:t>
            </a:r>
            <a:r>
              <a:rPr lang="it-IT" sz="2400" spc="-10" dirty="0" smtClean="0">
                <a:cs typeface="Verdana"/>
              </a:rPr>
              <a:t>vogliono</a:t>
            </a:r>
            <a:r>
              <a:rPr lang="it-IT" sz="2400" spc="-114" dirty="0" smtClean="0">
                <a:cs typeface="Verdana"/>
              </a:rPr>
              <a:t> </a:t>
            </a:r>
            <a:r>
              <a:rPr lang="it-IT" sz="2400" spc="-10" dirty="0" smtClean="0">
                <a:cs typeface="Verdana"/>
              </a:rPr>
              <a:t>continuare</a:t>
            </a:r>
            <a:r>
              <a:rPr lang="it-IT" sz="2400" spc="-155" dirty="0" smtClean="0">
                <a:cs typeface="Verdana"/>
              </a:rPr>
              <a:t> </a:t>
            </a:r>
            <a:r>
              <a:rPr lang="it-IT" sz="2400" spc="160" dirty="0" smtClean="0">
                <a:cs typeface="Verdana"/>
              </a:rPr>
              <a:t>a</a:t>
            </a:r>
            <a:r>
              <a:rPr lang="it-IT" sz="2400" spc="-140" dirty="0" smtClean="0">
                <a:cs typeface="Verdana"/>
              </a:rPr>
              <a:t> </a:t>
            </a:r>
            <a:r>
              <a:rPr lang="it-IT" sz="2400" spc="40" dirty="0" smtClean="0">
                <a:cs typeface="Verdana"/>
              </a:rPr>
              <a:t>giocare         </a:t>
            </a:r>
            <a:r>
              <a:rPr lang="it-IT" sz="2400" spc="-130" dirty="0" smtClean="0">
                <a:cs typeface="Verdana"/>
              </a:rPr>
              <a:t> </a:t>
            </a:r>
            <a:r>
              <a:rPr lang="it-IT" sz="2400" spc="-60" dirty="0" smtClean="0">
                <a:cs typeface="Verdana"/>
              </a:rPr>
              <a:t>un  ruolo</a:t>
            </a:r>
            <a:r>
              <a:rPr lang="it-IT" sz="2400" spc="-145" dirty="0" smtClean="0">
                <a:cs typeface="Verdana"/>
              </a:rPr>
              <a:t> </a:t>
            </a:r>
            <a:r>
              <a:rPr lang="it-IT" sz="2400" spc="-80" dirty="0" smtClean="0">
                <a:cs typeface="Verdana"/>
              </a:rPr>
              <a:t>rispettoso</a:t>
            </a:r>
            <a:r>
              <a:rPr lang="it-IT" sz="2400" spc="-170" dirty="0" smtClean="0">
                <a:cs typeface="Verdana"/>
              </a:rPr>
              <a:t> </a:t>
            </a:r>
            <a:r>
              <a:rPr lang="it-IT" sz="2400" spc="20" dirty="0" smtClean="0">
                <a:cs typeface="Verdana"/>
              </a:rPr>
              <a:t>dei</a:t>
            </a:r>
            <a:r>
              <a:rPr lang="it-IT" sz="2400" spc="-140" dirty="0" smtClean="0">
                <a:cs typeface="Verdana"/>
              </a:rPr>
              <a:t> </a:t>
            </a:r>
            <a:r>
              <a:rPr lang="it-IT" sz="2400" spc="-65" dirty="0" smtClean="0">
                <a:cs typeface="Verdana"/>
              </a:rPr>
              <a:t>valori</a:t>
            </a:r>
            <a:r>
              <a:rPr lang="it-IT" sz="2400" spc="-145" dirty="0" smtClean="0">
                <a:cs typeface="Verdana"/>
              </a:rPr>
              <a:t> </a:t>
            </a:r>
            <a:r>
              <a:rPr lang="it-IT" sz="2400" spc="20" dirty="0" smtClean="0">
                <a:cs typeface="Verdana"/>
              </a:rPr>
              <a:t>del</a:t>
            </a:r>
            <a:r>
              <a:rPr lang="it-IT" sz="2400" spc="-140" dirty="0" smtClean="0">
                <a:cs typeface="Verdana"/>
              </a:rPr>
              <a:t> </a:t>
            </a:r>
            <a:r>
              <a:rPr lang="it-IT" sz="2400" spc="-60" dirty="0" smtClean="0">
                <a:cs typeface="Verdana"/>
              </a:rPr>
              <a:t>loro</a:t>
            </a:r>
            <a:r>
              <a:rPr lang="it-IT" sz="2400" spc="-140" dirty="0" smtClean="0">
                <a:cs typeface="Verdana"/>
              </a:rPr>
              <a:t> </a:t>
            </a:r>
            <a:r>
              <a:rPr lang="it-IT" sz="2400" spc="110" dirty="0" smtClean="0">
                <a:cs typeface="Verdana"/>
              </a:rPr>
              <a:t>codice</a:t>
            </a:r>
            <a:r>
              <a:rPr lang="it-IT" sz="2400" spc="-135" dirty="0" smtClean="0">
                <a:cs typeface="Verdana"/>
              </a:rPr>
              <a:t> </a:t>
            </a:r>
            <a:r>
              <a:rPr lang="it-IT" sz="2400" spc="20" dirty="0" smtClean="0">
                <a:cs typeface="Verdana"/>
              </a:rPr>
              <a:t>deontologico.</a:t>
            </a:r>
          </a:p>
          <a:p>
            <a:r>
              <a:rPr lang="it-IT" sz="2400" spc="20" dirty="0" smtClean="0"/>
              <a:t>Innovazione: il significato di un termine abusato</a:t>
            </a:r>
            <a:endParaRPr lang="it-IT" sz="2400" dirty="0"/>
          </a:p>
        </p:txBody>
      </p:sp>
      <p:pic>
        <p:nvPicPr>
          <p:cNvPr id="4" name="Immagine 3" descr="C:\Users\Standard\Desktop\immagini librino\topi.jpg"/>
          <p:cNvPicPr/>
          <p:nvPr/>
        </p:nvPicPr>
        <p:blipFill>
          <a:blip r:embed="rId2" cstate="print"/>
          <a:srcRect/>
          <a:stretch>
            <a:fillRect/>
          </a:stretch>
        </p:blipFill>
        <p:spPr bwMode="auto">
          <a:xfrm>
            <a:off x="4786314" y="1857364"/>
            <a:ext cx="3929058" cy="3500462"/>
          </a:xfrm>
          <a:prstGeom prst="rect">
            <a:avLst/>
          </a:prstGeom>
          <a:noFill/>
          <a:ln w="9525">
            <a:noFill/>
            <a:miter lim="800000"/>
            <a:headEnd/>
            <a:tailEnd/>
          </a:ln>
        </p:spPr>
      </p:pic>
    </p:spTree>
    <p:extLst>
      <p:ext uri="{BB962C8B-B14F-4D97-AF65-F5344CB8AC3E}">
        <p14:creationId xmlns="" xmlns:p14="http://schemas.microsoft.com/office/powerpoint/2010/main" val="31528424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sz="4800" dirty="0" smtClean="0"/>
              <a:t>C’è un lungo cambiamento, “non restiamone fuori, non isoliamoci”</a:t>
            </a:r>
          </a:p>
          <a:p>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 xmlns:a16="http://schemas.microsoft.com/office/drawing/2014/main" id="{27462234-2818-A947-80B8-66C75C700000}"/>
              </a:ext>
            </a:extLst>
          </p:cNvPr>
          <p:cNvSpPr txBox="1">
            <a:spLocks/>
          </p:cNvSpPr>
          <p:nvPr/>
        </p:nvSpPr>
        <p:spPr>
          <a:xfrm>
            <a:off x="638735" y="124692"/>
            <a:ext cx="8505265" cy="584922"/>
          </a:xfrm>
          <a:prstGeom prst="rect">
            <a:avLst/>
          </a:prstGeom>
        </p:spPr>
        <p:txBody>
          <a:bodyPr anchor="t">
            <a:noAutofit/>
          </a:bodyPr>
          <a:lstStyle>
            <a:lvl1pPr marL="0" indent="0">
              <a:spcBef>
                <a:spcPts val="0"/>
              </a:spcBef>
              <a:buNone/>
              <a:defRPr sz="1000" b="1" i="0" spc="120" baseline="0">
                <a:solidFill>
                  <a:srgbClr val="FF6600"/>
                </a:solidFill>
                <a:latin typeface="Arial Unicode MS" pitchFamily="34" charset="-128"/>
                <a:cs typeface="Calibri" panose="020F0502020204030204" pitchFamily="34" charset="0"/>
                <a:sym typeface="Symbol"/>
              </a:defRPr>
            </a:lvl1pPr>
          </a:lstStyle>
          <a:p>
            <a:pPr lvl="0">
              <a:defRPr/>
            </a:pPr>
            <a:r>
              <a:rPr kumimoji="0" lang="it-IT" sz="1000" b="1" i="0" u="none" strike="noStrike" kern="1200" cap="none" spc="120" normalizeH="0" baseline="0" noProof="0" dirty="0" smtClean="0">
                <a:ln>
                  <a:noFill/>
                </a:ln>
                <a:solidFill>
                  <a:schemeClr val="bg1"/>
                </a:solidFill>
                <a:effectLst/>
                <a:uLnTx/>
                <a:uFillTx/>
                <a:latin typeface="Arial Unicode MS" pitchFamily="34" charset="-128"/>
                <a:ea typeface="+mn-ea"/>
                <a:cs typeface="Calibri" panose="020F0502020204030204" pitchFamily="34" charset="0"/>
                <a:sym typeface="Symbol"/>
              </a:rPr>
              <a:t/>
            </a:r>
            <a:br>
              <a:rPr kumimoji="0" lang="it-IT" sz="1000" b="1" i="0" u="none" strike="noStrike" kern="1200" cap="none" spc="120" normalizeH="0" baseline="0" noProof="0" dirty="0" smtClean="0">
                <a:ln>
                  <a:noFill/>
                </a:ln>
                <a:solidFill>
                  <a:schemeClr val="bg1"/>
                </a:solidFill>
                <a:effectLst/>
                <a:uLnTx/>
                <a:uFillTx/>
                <a:latin typeface="Arial Unicode MS" pitchFamily="34" charset="-128"/>
                <a:ea typeface="+mn-ea"/>
                <a:cs typeface="Calibri" panose="020F0502020204030204" pitchFamily="34" charset="0"/>
                <a:sym typeface="Symbol"/>
              </a:rPr>
            </a:br>
            <a:endParaRPr kumimoji="0" lang="it-IT" sz="1000" b="1" i="0" u="none" strike="noStrike" kern="1200" cap="none" spc="120" normalizeH="0" baseline="0" noProof="0" dirty="0">
              <a:ln>
                <a:noFill/>
              </a:ln>
              <a:solidFill>
                <a:schemeClr val="bg1"/>
              </a:solidFill>
              <a:effectLst/>
              <a:uLnTx/>
              <a:uFillTx/>
              <a:latin typeface="Arial Unicode MS" pitchFamily="34" charset="-128"/>
              <a:ea typeface="+mn-ea"/>
              <a:cs typeface="Calibri" panose="020F0502020204030204" pitchFamily="34" charset="0"/>
              <a:sym typeface="Symbol"/>
            </a:endParaRPr>
          </a:p>
        </p:txBody>
      </p:sp>
      <p:sp>
        <p:nvSpPr>
          <p:cNvPr id="8" name="Titolo 1">
            <a:extLst>
              <a:ext uri="{FF2B5EF4-FFF2-40B4-BE49-F238E27FC236}">
                <a16:creationId xmlns="" xmlns:a16="http://schemas.microsoft.com/office/drawing/2014/main" id="{BFF2541A-8E16-B148-AC28-E59C46DB96D8}"/>
              </a:ext>
            </a:extLst>
          </p:cNvPr>
          <p:cNvSpPr txBox="1">
            <a:spLocks/>
          </p:cNvSpPr>
          <p:nvPr/>
        </p:nvSpPr>
        <p:spPr>
          <a:xfrm>
            <a:off x="1857356" y="285728"/>
            <a:ext cx="5349240" cy="2148096"/>
          </a:xfrm>
          <a:prstGeom prst="rect">
            <a:avLst/>
          </a:prstGeom>
          <a:noFill/>
          <a:ln>
            <a:noFill/>
          </a:ln>
        </p:spPr>
        <p:txBody>
          <a:bodyPr vert="horz" lIns="91440" tIns="45720" rIns="91440" bIns="45720" rtlCol="0" anchor="b">
            <a:normAutofit fontScale="975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2500" noProof="0" dirty="0" smtClean="0">
                <a:solidFill>
                  <a:schemeClr val="bg1"/>
                </a:solidFill>
                <a:latin typeface="Arial Unicode MS" pitchFamily="34" charset="-128"/>
                <a:ea typeface="Arial Unicode MS" pitchFamily="34" charset="-128"/>
                <a:cs typeface="Arial Unicode MS" pitchFamily="34" charset="-128"/>
              </a:rPr>
              <a:t>	</a:t>
            </a:r>
            <a:r>
              <a:rPr lang="it-IT" sz="2900" b="1" noProof="0" dirty="0" smtClean="0">
                <a:solidFill>
                  <a:schemeClr val="tx2">
                    <a:lumMod val="75000"/>
                  </a:schemeClr>
                </a:solidFill>
                <a:latin typeface="Arial Unicode MS" pitchFamily="34" charset="-128"/>
                <a:ea typeface="Arial Unicode MS" pitchFamily="34" charset="-128"/>
                <a:cs typeface="Arial Unicode MS" pitchFamily="34" charset="-128"/>
              </a:rPr>
              <a:t>Torneremo sulla </a:t>
            </a:r>
            <a:r>
              <a:rPr lang="it-IT" sz="2900" b="1" noProof="0" dirty="0" err="1" smtClean="0">
                <a:solidFill>
                  <a:schemeClr val="tx2">
                    <a:lumMod val="75000"/>
                  </a:schemeClr>
                </a:solidFill>
                <a:latin typeface="Arial Unicode MS" pitchFamily="34" charset="-128"/>
                <a:ea typeface="Arial Unicode MS" pitchFamily="34" charset="-128"/>
                <a:cs typeface="Arial Unicode MS" pitchFamily="34" charset="-128"/>
              </a:rPr>
              <a:t>terra…</a:t>
            </a:r>
            <a:endParaRPr lang="it-IT" sz="2900" b="1" noProof="0" dirty="0" smtClean="0">
              <a:solidFill>
                <a:schemeClr val="tx2">
                  <a:lumMod val="75000"/>
                </a:schemeClr>
              </a:solidFill>
              <a:latin typeface="Arial Unicode MS" pitchFamily="34" charset="-128"/>
              <a:ea typeface="Arial Unicode MS" pitchFamily="34" charset="-128"/>
              <a:cs typeface="Arial Unicode MS" pitchFamily="34" charset="-128"/>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it-IT" sz="2900" b="1" dirty="0" smtClean="0">
                <a:solidFill>
                  <a:schemeClr val="tx2">
                    <a:lumMod val="75000"/>
                  </a:schemeClr>
                </a:solidFill>
                <a:latin typeface="Arial Unicode MS" pitchFamily="34" charset="-128"/>
                <a:ea typeface="Arial Unicode MS" pitchFamily="34" charset="-128"/>
                <a:cs typeface="Arial Unicode MS" pitchFamily="34" charset="-128"/>
              </a:rPr>
              <a:t>	ma su altri mondi</a:t>
            </a:r>
          </a:p>
          <a:p>
            <a:pPr algn="r">
              <a:lnSpc>
                <a:spcPct val="90000"/>
              </a:lnSpc>
              <a:spcBef>
                <a:spcPct val="0"/>
              </a:spcBef>
            </a:pPr>
            <a:r>
              <a:rPr lang="it-IT" sz="2900" b="1" dirty="0" smtClean="0">
                <a:solidFill>
                  <a:schemeClr val="tx2">
                    <a:lumMod val="75000"/>
                  </a:schemeClr>
                </a:solidFill>
                <a:latin typeface="Arial Unicode MS" pitchFamily="34" charset="-128"/>
                <a:ea typeface="Arial Unicode MS" pitchFamily="34" charset="-128"/>
                <a:cs typeface="Arial Unicode MS" pitchFamily="34" charset="-128"/>
              </a:rPr>
              <a:t>	</a:t>
            </a:r>
            <a:r>
              <a:rPr lang="it-IT" sz="2100" b="1" dirty="0" smtClean="0">
                <a:solidFill>
                  <a:schemeClr val="tx2">
                    <a:lumMod val="75000"/>
                  </a:schemeClr>
                </a:solidFill>
                <a:latin typeface="Arial Unicode MS" pitchFamily="34" charset="-128"/>
                <a:ea typeface="Arial Unicode MS" pitchFamily="34" charset="-128"/>
                <a:cs typeface="Arial Unicode MS" pitchFamily="34" charset="-128"/>
              </a:rPr>
              <a:t>Isaac Asimov, </a:t>
            </a:r>
            <a:r>
              <a:rPr lang="it-IT" sz="2100" b="1" i="1" dirty="0" smtClean="0">
                <a:solidFill>
                  <a:schemeClr val="tx2">
                    <a:lumMod val="75000"/>
                  </a:schemeClr>
                </a:solidFill>
                <a:latin typeface="Arial Unicode MS" pitchFamily="34" charset="-128"/>
                <a:ea typeface="Arial Unicode MS" pitchFamily="34" charset="-128"/>
                <a:cs typeface="Arial Unicode MS" pitchFamily="34" charset="-128"/>
              </a:rPr>
              <a:t>Abissi di acciaio</a:t>
            </a:r>
            <a:r>
              <a:rPr lang="it-IT" sz="2100" b="1" dirty="0" smtClean="0">
                <a:solidFill>
                  <a:schemeClr val="tx2">
                    <a:lumMod val="75000"/>
                  </a:schemeClr>
                </a:solidFill>
                <a:latin typeface="Arial Unicode MS" pitchFamily="34" charset="-128"/>
                <a:ea typeface="Arial Unicode MS" pitchFamily="34" charset="-128"/>
                <a:cs typeface="Arial Unicode MS" pitchFamily="34" charset="-128"/>
              </a:rPr>
              <a:t>, 1954</a:t>
            </a:r>
          </a:p>
          <a:p>
            <a:pPr marL="0" marR="0" lvl="0" indent="0" algn="l" defTabSz="914400" rtl="0" eaLnBrk="1" fontAlgn="auto" latinLnBrk="0" hangingPunct="1">
              <a:lnSpc>
                <a:spcPct val="90000"/>
              </a:lnSpc>
              <a:spcBef>
                <a:spcPct val="0"/>
              </a:spcBef>
              <a:spcAft>
                <a:spcPts val="0"/>
              </a:spcAft>
              <a:buClrTx/>
              <a:buSzTx/>
              <a:buFontTx/>
              <a:buNone/>
              <a:tabLst/>
              <a:defRPr/>
            </a:pPr>
            <a:endParaRPr lang="it-IT" sz="2500" b="1" noProof="0" dirty="0" smtClean="0">
              <a:solidFill>
                <a:srgbClr val="18336A"/>
              </a:solidFill>
              <a:latin typeface="Arial Unicode MS" pitchFamily="34" charset="-128"/>
              <a:ea typeface="Arial Unicode MS" pitchFamily="34" charset="-128"/>
              <a:cs typeface="Arial Unicode MS" pitchFamily="34" charset="-128"/>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it-IT" sz="4200" b="0" i="0" u="none" strike="noStrike" kern="1200" cap="none" spc="0" normalizeH="0" baseline="0" noProof="0" dirty="0">
              <a:ln>
                <a:noFill/>
              </a:ln>
              <a:solidFill>
                <a:srgbClr val="18336A"/>
              </a:solidFill>
              <a:effectLst/>
              <a:uLnTx/>
              <a:uFillTx/>
              <a:latin typeface="Roboto"/>
              <a:ea typeface="Roboto Black" panose="02000000000000000000" pitchFamily="2" charset="0"/>
              <a:cs typeface="Roboto Black" panose="02000000000000000000" pitchFamily="2" charset="0"/>
            </a:endParaRPr>
          </a:p>
        </p:txBody>
      </p:sp>
      <p:pic>
        <p:nvPicPr>
          <p:cNvPr id="1026" name="Picture 2" descr="C:\Users\Standard\Desktop\Immagine1.png"/>
          <p:cNvPicPr>
            <a:picLocks noChangeAspect="1" noChangeArrowheads="1"/>
          </p:cNvPicPr>
          <p:nvPr/>
        </p:nvPicPr>
        <p:blipFill>
          <a:blip r:embed="rId3" cstate="print"/>
          <a:srcRect/>
          <a:stretch>
            <a:fillRect/>
          </a:stretch>
        </p:blipFill>
        <p:spPr bwMode="auto">
          <a:xfrm>
            <a:off x="0" y="1695262"/>
            <a:ext cx="9144001" cy="5162738"/>
          </a:xfrm>
          <a:prstGeom prst="rect">
            <a:avLst/>
          </a:prstGeom>
          <a:noFill/>
        </p:spPr>
      </p:pic>
    </p:spTree>
    <p:extLst>
      <p:ext uri="{BB962C8B-B14F-4D97-AF65-F5344CB8AC3E}">
        <p14:creationId xmlns="" xmlns:p14="http://schemas.microsoft.com/office/powerpoint/2010/main" val="202735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testo 8">
            <a:extLst>
              <a:ext uri="{FF2B5EF4-FFF2-40B4-BE49-F238E27FC236}">
                <a16:creationId xmlns="" xmlns:a16="http://schemas.microsoft.com/office/drawing/2014/main" id="{27462234-2818-A947-80B8-66C75C700000}"/>
              </a:ext>
            </a:extLst>
          </p:cNvPr>
          <p:cNvSpPr txBox="1">
            <a:spLocks/>
          </p:cNvSpPr>
          <p:nvPr/>
        </p:nvSpPr>
        <p:spPr>
          <a:xfrm>
            <a:off x="1000100" y="428604"/>
            <a:ext cx="7693735" cy="584922"/>
          </a:xfrm>
          <a:prstGeom prst="rect">
            <a:avLst/>
          </a:prstGeom>
        </p:spPr>
        <p:txBody>
          <a:bodyPr anchor="t">
            <a:noAutofit/>
          </a:bodyPr>
          <a:lstStyle>
            <a:lvl1pPr marL="0" indent="0">
              <a:spcBef>
                <a:spcPts val="0"/>
              </a:spcBef>
              <a:buNone/>
              <a:defRPr sz="1000" b="1" i="0" spc="120" baseline="0">
                <a:solidFill>
                  <a:srgbClr val="FF6600"/>
                </a:solidFill>
                <a:latin typeface="Arial Unicode MS" pitchFamily="34" charset="-128"/>
                <a:cs typeface="Calibri" panose="020F0502020204030204" pitchFamily="34" charset="0"/>
                <a:sym typeface="Symbol"/>
              </a:defRPr>
            </a:lvl1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it-IT" sz="1000" b="1" i="0" u="none" strike="noStrike" kern="1200" cap="none" spc="120" normalizeH="0" baseline="0" noProof="0" dirty="0" smtClean="0">
                <a:ln>
                  <a:noFill/>
                </a:ln>
                <a:solidFill>
                  <a:schemeClr val="bg1"/>
                </a:solidFill>
                <a:effectLst/>
                <a:uLnTx/>
                <a:uFillTx/>
                <a:latin typeface="Arial Unicode MS" pitchFamily="34" charset="-128"/>
                <a:ea typeface="+mn-ea"/>
                <a:cs typeface="Calibri" panose="020F0502020204030204" pitchFamily="34" charset="0"/>
                <a:sym typeface="Symbol"/>
              </a:rPr>
              <a:t/>
            </a:r>
            <a:br>
              <a:rPr kumimoji="0" lang="it-IT" sz="1000" b="1" i="0" u="none" strike="noStrike" kern="1200" cap="none" spc="120" normalizeH="0" baseline="0" noProof="0" dirty="0" smtClean="0">
                <a:ln>
                  <a:noFill/>
                </a:ln>
                <a:solidFill>
                  <a:schemeClr val="bg1"/>
                </a:solidFill>
                <a:effectLst/>
                <a:uLnTx/>
                <a:uFillTx/>
                <a:latin typeface="Arial Unicode MS" pitchFamily="34" charset="-128"/>
                <a:ea typeface="+mn-ea"/>
                <a:cs typeface="Calibri" panose="020F0502020204030204" pitchFamily="34" charset="0"/>
                <a:sym typeface="Symbol"/>
              </a:rPr>
            </a:br>
            <a:r>
              <a:rPr kumimoji="0" lang="it-IT" sz="2400" b="1" i="0" u="none" strike="noStrike" kern="1200" cap="none" spc="120" normalizeH="0" baseline="0" noProof="0" dirty="0" smtClean="0">
                <a:ln>
                  <a:noFill/>
                </a:ln>
                <a:solidFill>
                  <a:schemeClr val="accent2">
                    <a:lumMod val="60000"/>
                    <a:lumOff val="40000"/>
                  </a:schemeClr>
                </a:solidFill>
                <a:effectLst/>
                <a:uLnTx/>
                <a:uFillTx/>
                <a:latin typeface="Arial Unicode MS" pitchFamily="34" charset="-128"/>
                <a:ea typeface="+mn-ea"/>
                <a:cs typeface="Calibri" panose="020F0502020204030204" pitchFamily="34" charset="0"/>
                <a:sym typeface="Symbol"/>
              </a:rPr>
              <a:t>COLLOCARE</a:t>
            </a:r>
            <a:r>
              <a:rPr kumimoji="0" lang="it-IT" sz="2400" b="1" i="0" u="none" strike="noStrike" kern="1200" cap="none" spc="120" normalizeH="0" noProof="0" dirty="0" smtClean="0">
                <a:ln>
                  <a:noFill/>
                </a:ln>
                <a:solidFill>
                  <a:schemeClr val="accent2">
                    <a:lumMod val="60000"/>
                    <a:lumOff val="40000"/>
                  </a:schemeClr>
                </a:solidFill>
                <a:effectLst/>
                <a:uLnTx/>
                <a:uFillTx/>
                <a:latin typeface="Arial Unicode MS" pitchFamily="34" charset="-128"/>
                <a:ea typeface="+mn-ea"/>
                <a:cs typeface="Calibri" panose="020F0502020204030204" pitchFamily="34" charset="0"/>
                <a:sym typeface="Symbol"/>
              </a:rPr>
              <a:t>  LA  QUESTIONE ARCHIVISTICA</a:t>
            </a:r>
            <a:endParaRPr kumimoji="0" lang="it-IT" sz="1000" b="1" i="0" u="none" strike="noStrike" kern="1200" cap="none" spc="120" normalizeH="0" baseline="0" noProof="0" dirty="0">
              <a:ln>
                <a:noFill/>
              </a:ln>
              <a:solidFill>
                <a:schemeClr val="accent2">
                  <a:lumMod val="60000"/>
                  <a:lumOff val="40000"/>
                </a:schemeClr>
              </a:solidFill>
              <a:effectLst/>
              <a:uLnTx/>
              <a:uFillTx/>
              <a:latin typeface="Arial Unicode MS" pitchFamily="34" charset="-128"/>
              <a:ea typeface="+mn-ea"/>
              <a:cs typeface="Calibri" panose="020F0502020204030204" pitchFamily="34" charset="0"/>
              <a:sym typeface="Symbol"/>
            </a:endParaRPr>
          </a:p>
        </p:txBody>
      </p:sp>
      <p:sp>
        <p:nvSpPr>
          <p:cNvPr id="12" name="Rettangolo 11"/>
          <p:cNvSpPr/>
          <p:nvPr/>
        </p:nvSpPr>
        <p:spPr>
          <a:xfrm>
            <a:off x="0" y="1605776"/>
            <a:ext cx="9144000" cy="1569660"/>
          </a:xfrm>
          <a:prstGeom prst="rect">
            <a:avLst/>
          </a:prstGeom>
          <a:solidFill>
            <a:schemeClr val="bg1">
              <a:alpha val="62000"/>
            </a:schemeClr>
          </a:solidFill>
        </p:spPr>
        <p:txBody>
          <a:bodyPr wrap="square">
            <a:spAutoFit/>
          </a:bodyPr>
          <a:lstStyle/>
          <a:p>
            <a:r>
              <a:rPr lang="it-IT" sz="2400" b="1" i="1" dirty="0" smtClean="0">
                <a:solidFill>
                  <a:schemeClr val="bg1"/>
                </a:solidFill>
              </a:rPr>
              <a:t>	</a:t>
            </a:r>
            <a:r>
              <a:rPr lang="it-IT" sz="2400" b="1" i="1" dirty="0" smtClean="0">
                <a:solidFill>
                  <a:schemeClr val="accent4">
                    <a:lumMod val="60000"/>
                    <a:lumOff val="40000"/>
                  </a:schemeClr>
                </a:solidFill>
              </a:rPr>
              <a:t>Liberare</a:t>
            </a:r>
            <a:r>
              <a:rPr lang="it-IT" sz="2400" b="1" dirty="0" smtClean="0">
                <a:solidFill>
                  <a:schemeClr val="accent4">
                    <a:lumMod val="60000"/>
                    <a:lumOff val="40000"/>
                  </a:schemeClr>
                </a:solidFill>
              </a:rPr>
              <a:t> gli archivi</a:t>
            </a:r>
          </a:p>
          <a:p>
            <a:r>
              <a:rPr lang="it-IT" sz="2400" b="1" dirty="0" smtClean="0">
                <a:solidFill>
                  <a:schemeClr val="accent4">
                    <a:lumMod val="60000"/>
                    <a:lumOff val="40000"/>
                  </a:schemeClr>
                </a:solidFill>
              </a:rPr>
              <a:t>	Ripartire dalla </a:t>
            </a:r>
            <a:r>
              <a:rPr lang="it-IT" sz="2400" b="1" i="1" dirty="0" smtClean="0">
                <a:solidFill>
                  <a:schemeClr val="accent4">
                    <a:lumMod val="60000"/>
                    <a:lumOff val="40000"/>
                  </a:schemeClr>
                </a:solidFill>
              </a:rPr>
              <a:t>polifunzionalità</a:t>
            </a:r>
            <a:endParaRPr lang="it-IT" sz="2400" b="1" dirty="0" smtClean="0">
              <a:solidFill>
                <a:schemeClr val="accent4">
                  <a:lumMod val="60000"/>
                  <a:lumOff val="40000"/>
                </a:schemeClr>
              </a:solidFill>
            </a:endParaRPr>
          </a:p>
          <a:p>
            <a:r>
              <a:rPr lang="it-IT" sz="2400" b="1" dirty="0" smtClean="0">
                <a:solidFill>
                  <a:schemeClr val="accent4">
                    <a:lumMod val="60000"/>
                    <a:lumOff val="40000"/>
                  </a:schemeClr>
                </a:solidFill>
              </a:rPr>
              <a:t>	Sistemi valoriali </a:t>
            </a:r>
            <a:r>
              <a:rPr lang="it-IT" sz="2400" b="1" i="1" dirty="0" smtClean="0">
                <a:solidFill>
                  <a:schemeClr val="accent4">
                    <a:lumMod val="60000"/>
                    <a:lumOff val="40000"/>
                  </a:schemeClr>
                </a:solidFill>
              </a:rPr>
              <a:t>condivisi</a:t>
            </a:r>
          </a:p>
          <a:p>
            <a:r>
              <a:rPr lang="it-IT" sz="2400" b="1" dirty="0" smtClean="0">
                <a:solidFill>
                  <a:schemeClr val="accent4">
                    <a:lumMod val="60000"/>
                    <a:lumOff val="40000"/>
                  </a:schemeClr>
                </a:solidFill>
              </a:rPr>
              <a:t>	Una </a:t>
            </a:r>
            <a:r>
              <a:rPr lang="it-IT" sz="2400" b="1" i="1" dirty="0" smtClean="0">
                <a:solidFill>
                  <a:schemeClr val="accent4">
                    <a:lumMod val="60000"/>
                    <a:lumOff val="40000"/>
                  </a:schemeClr>
                </a:solidFill>
              </a:rPr>
              <a:t>sostenibilità</a:t>
            </a:r>
            <a:r>
              <a:rPr lang="it-IT" sz="2400" b="1" dirty="0" smtClean="0">
                <a:solidFill>
                  <a:schemeClr val="accent4">
                    <a:lumMod val="60000"/>
                    <a:lumOff val="40000"/>
                  </a:schemeClr>
                </a:solidFill>
              </a:rPr>
              <a:t> articolata e ricca di sfumature</a:t>
            </a:r>
          </a:p>
        </p:txBody>
      </p:sp>
      <p:sp>
        <p:nvSpPr>
          <p:cNvPr id="10" name="Rettangolo 9"/>
          <p:cNvSpPr/>
          <p:nvPr/>
        </p:nvSpPr>
        <p:spPr>
          <a:xfrm>
            <a:off x="1" y="3612996"/>
            <a:ext cx="4499517" cy="2062103"/>
          </a:xfrm>
          <a:prstGeom prst="rect">
            <a:avLst/>
          </a:prstGeom>
          <a:solidFill>
            <a:srgbClr val="18336A">
              <a:alpha val="62000"/>
            </a:srgbClr>
          </a:solidFill>
        </p:spPr>
        <p:txBody>
          <a:bodyPr wrap="square">
            <a:spAutoFit/>
          </a:bodyPr>
          <a:lstStyle/>
          <a:p>
            <a:r>
              <a:rPr lang="it-IT" sz="2400" b="1" i="1" dirty="0" smtClean="0">
                <a:solidFill>
                  <a:schemeClr val="bg1"/>
                </a:solidFill>
              </a:rPr>
              <a:t>        </a:t>
            </a:r>
            <a:r>
              <a:rPr lang="it-IT" sz="2400" dirty="0" smtClean="0">
                <a:solidFill>
                  <a:srgbClr val="00B0F0"/>
                </a:solidFill>
              </a:rPr>
              <a:t>Lo strumento </a:t>
            </a:r>
            <a:r>
              <a:rPr lang="it-IT" sz="2400" i="1" dirty="0" smtClean="0">
                <a:solidFill>
                  <a:srgbClr val="00B0F0"/>
                </a:solidFill>
              </a:rPr>
              <a:t>politico</a:t>
            </a:r>
          </a:p>
          <a:p>
            <a:pPr lvl="1"/>
            <a:r>
              <a:rPr lang="it-IT" sz="2400" i="1" dirty="0" smtClean="0">
                <a:solidFill>
                  <a:srgbClr val="00B0F0"/>
                </a:solidFill>
              </a:rPr>
              <a:t>	</a:t>
            </a:r>
            <a:r>
              <a:rPr lang="it-IT" sz="2000" i="1" dirty="0" smtClean="0">
                <a:solidFill>
                  <a:srgbClr val="00B0F0"/>
                </a:solidFill>
              </a:rPr>
              <a:t>Certezza del diritto</a:t>
            </a:r>
          </a:p>
          <a:p>
            <a:pPr lvl="1"/>
            <a:r>
              <a:rPr lang="it-IT" sz="2000" i="1" dirty="0" smtClean="0">
                <a:solidFill>
                  <a:srgbClr val="00B0F0"/>
                </a:solidFill>
              </a:rPr>
              <a:t>	Trasparenza</a:t>
            </a:r>
          </a:p>
          <a:p>
            <a:pPr lvl="1"/>
            <a:r>
              <a:rPr lang="it-IT" sz="2000" i="1" dirty="0" smtClean="0">
                <a:solidFill>
                  <a:srgbClr val="00B0F0"/>
                </a:solidFill>
              </a:rPr>
              <a:t>	Efficienza</a:t>
            </a:r>
          </a:p>
          <a:p>
            <a:pPr lvl="1"/>
            <a:r>
              <a:rPr lang="it-IT" sz="2000" i="1" dirty="0" smtClean="0">
                <a:solidFill>
                  <a:srgbClr val="00B0F0"/>
                </a:solidFill>
              </a:rPr>
              <a:t>	Partecipazione democratica</a:t>
            </a:r>
          </a:p>
          <a:p>
            <a:pPr lvl="1"/>
            <a:r>
              <a:rPr lang="it-IT" sz="2000" i="1" dirty="0" smtClean="0">
                <a:solidFill>
                  <a:srgbClr val="00B0F0"/>
                </a:solidFill>
              </a:rPr>
              <a:t>	Progettazione</a:t>
            </a:r>
          </a:p>
        </p:txBody>
      </p:sp>
      <p:sp>
        <p:nvSpPr>
          <p:cNvPr id="16" name="Rettangolo 15"/>
          <p:cNvSpPr/>
          <p:nvPr/>
        </p:nvSpPr>
        <p:spPr>
          <a:xfrm>
            <a:off x="4627757" y="3612997"/>
            <a:ext cx="4499517" cy="2062103"/>
          </a:xfrm>
          <a:prstGeom prst="rect">
            <a:avLst/>
          </a:prstGeom>
          <a:solidFill>
            <a:srgbClr val="18336A">
              <a:alpha val="62000"/>
            </a:srgbClr>
          </a:solidFill>
        </p:spPr>
        <p:txBody>
          <a:bodyPr wrap="square">
            <a:spAutoFit/>
          </a:bodyPr>
          <a:lstStyle/>
          <a:p>
            <a:r>
              <a:rPr lang="it-IT" sz="2400" b="1" i="1" dirty="0" smtClean="0">
                <a:solidFill>
                  <a:schemeClr val="bg1"/>
                </a:solidFill>
              </a:rPr>
              <a:t>        </a:t>
            </a:r>
            <a:r>
              <a:rPr lang="it-IT" sz="2400" dirty="0" smtClean="0">
                <a:solidFill>
                  <a:srgbClr val="00B0F0"/>
                </a:solidFill>
              </a:rPr>
              <a:t>La macchina </a:t>
            </a:r>
            <a:r>
              <a:rPr lang="it-IT" sz="2400" i="1" dirty="0" err="1" smtClean="0">
                <a:solidFill>
                  <a:srgbClr val="00B0F0"/>
                </a:solidFill>
              </a:rPr>
              <a:t>identitaria</a:t>
            </a:r>
            <a:endParaRPr lang="it-IT" sz="2400" i="1" dirty="0" smtClean="0">
              <a:solidFill>
                <a:srgbClr val="00B0F0"/>
              </a:solidFill>
            </a:endParaRPr>
          </a:p>
          <a:p>
            <a:pPr lvl="1"/>
            <a:r>
              <a:rPr lang="it-IT" sz="2400" i="1" dirty="0" smtClean="0">
                <a:solidFill>
                  <a:srgbClr val="00B0F0"/>
                </a:solidFill>
              </a:rPr>
              <a:t>	</a:t>
            </a:r>
            <a:r>
              <a:rPr lang="it-IT" sz="2000" i="1" dirty="0" smtClean="0">
                <a:solidFill>
                  <a:srgbClr val="00B0F0"/>
                </a:solidFill>
              </a:rPr>
              <a:t>Ricerca storica</a:t>
            </a:r>
          </a:p>
          <a:p>
            <a:pPr lvl="1"/>
            <a:r>
              <a:rPr lang="it-IT" sz="2000" i="1" dirty="0" smtClean="0">
                <a:solidFill>
                  <a:srgbClr val="00B0F0"/>
                </a:solidFill>
              </a:rPr>
              <a:t>	Memoria </a:t>
            </a:r>
          </a:p>
          <a:p>
            <a:pPr lvl="1"/>
            <a:r>
              <a:rPr lang="it-IT" sz="2000" i="1" dirty="0" smtClean="0">
                <a:solidFill>
                  <a:srgbClr val="00B0F0"/>
                </a:solidFill>
              </a:rPr>
              <a:t>	Identità e condivisione</a:t>
            </a:r>
            <a:r>
              <a:rPr lang="it-IT" sz="2000" i="1" dirty="0" smtClean="0">
                <a:solidFill>
                  <a:schemeClr val="bg1"/>
                </a:solidFill>
              </a:rPr>
              <a:t> </a:t>
            </a:r>
          </a:p>
          <a:p>
            <a:pPr lvl="1"/>
            <a:r>
              <a:rPr lang="it-IT" sz="2000" i="1" dirty="0" smtClean="0">
                <a:solidFill>
                  <a:schemeClr val="bg1"/>
                </a:solidFill>
              </a:rPr>
              <a:t>	     </a:t>
            </a:r>
          </a:p>
          <a:p>
            <a:pPr lvl="1"/>
            <a:r>
              <a:rPr lang="it-IT" sz="2000" i="1" dirty="0" smtClean="0"/>
              <a:t>	      </a:t>
            </a:r>
          </a:p>
        </p:txBody>
      </p:sp>
    </p:spTree>
    <p:extLst>
      <p:ext uri="{BB962C8B-B14F-4D97-AF65-F5344CB8AC3E}">
        <p14:creationId xmlns="" xmlns:p14="http://schemas.microsoft.com/office/powerpoint/2010/main" val="20273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85728"/>
            <a:ext cx="8229600" cy="1143000"/>
          </a:xfrm>
        </p:spPr>
        <p:txBody>
          <a:bodyPr>
            <a:normAutofit fontScale="90000"/>
          </a:bodyPr>
          <a:lstStyle/>
          <a:p>
            <a:pPr algn="ctr"/>
            <a:r>
              <a:rPr lang="it-IT" dirty="0" err="1" smtClean="0"/>
              <a:t>Macondo</a:t>
            </a:r>
            <a:r>
              <a:rPr lang="it-IT" dirty="0" smtClean="0"/>
              <a:t>: dare un nome alle cose</a:t>
            </a:r>
            <a:endParaRPr lang="it-IT" dirty="0"/>
          </a:p>
        </p:txBody>
      </p:sp>
      <p:sp>
        <p:nvSpPr>
          <p:cNvPr id="3" name="Segnaposto contenuto 2"/>
          <p:cNvSpPr>
            <a:spLocks noGrp="1"/>
          </p:cNvSpPr>
          <p:nvPr>
            <p:ph idx="1"/>
          </p:nvPr>
        </p:nvSpPr>
        <p:spPr>
          <a:xfrm>
            <a:off x="500034" y="1500174"/>
            <a:ext cx="8229600" cy="5000660"/>
          </a:xfrm>
        </p:spPr>
        <p:txBody>
          <a:bodyPr>
            <a:normAutofit/>
          </a:bodyPr>
          <a:lstStyle/>
          <a:p>
            <a:r>
              <a:rPr lang="es-ES" i="1" dirty="0" smtClean="0"/>
              <a:t>El mundo era tan reciente, que muchas cosas carecían de nombre, y para mencionarlas había que señalarlas con el dedo</a:t>
            </a:r>
          </a:p>
          <a:p>
            <a:r>
              <a:rPr lang="es-ES" dirty="0" smtClean="0"/>
              <a:t>I termini usuali non bastano più</a:t>
            </a:r>
          </a:p>
          <a:p>
            <a:r>
              <a:rPr lang="es-ES" dirty="0" smtClean="0"/>
              <a:t>Bisogno di concettualizzazione di nuove realtà documentarie</a:t>
            </a:r>
          </a:p>
          <a:p>
            <a:r>
              <a:rPr lang="es-ES" dirty="0" smtClean="0"/>
              <a:t>Nessuna rivoluzione, semplice evoluzione</a:t>
            </a:r>
          </a:p>
          <a:p>
            <a:r>
              <a:rPr lang="es-ES" dirty="0" smtClean="0"/>
              <a:t>Verso l’integrazione: archivistica cioè organizzazione dell’informazione</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0100" y="642918"/>
            <a:ext cx="7053542" cy="628377"/>
          </a:xfrm>
          <a:prstGeom prst="rect">
            <a:avLst/>
          </a:prstGeom>
        </p:spPr>
        <p:txBody>
          <a:bodyPr vert="horz" wrap="square" lIns="0" tIns="12700" rIns="0" bIns="0" rtlCol="0">
            <a:spAutoFit/>
          </a:bodyPr>
          <a:lstStyle/>
          <a:p>
            <a:pPr marL="12700" algn="ctr">
              <a:lnSpc>
                <a:spcPct val="100000"/>
              </a:lnSpc>
              <a:spcBef>
                <a:spcPts val="100"/>
              </a:spcBef>
            </a:pPr>
            <a:r>
              <a:rPr lang="it-IT" sz="4000" spc="-125" dirty="0" smtClean="0">
                <a:solidFill>
                  <a:srgbClr val="FF0000"/>
                </a:solidFill>
              </a:rPr>
              <a:t>Vecchi termini per nuovi significati</a:t>
            </a:r>
            <a:endParaRPr sz="4000" spc="120" dirty="0">
              <a:solidFill>
                <a:srgbClr val="FF0000"/>
              </a:solidFill>
            </a:endParaRPr>
          </a:p>
        </p:txBody>
      </p:sp>
      <p:sp>
        <p:nvSpPr>
          <p:cNvPr id="4" name="Segnaposto contenuto 3"/>
          <p:cNvSpPr>
            <a:spLocks noGrp="1"/>
          </p:cNvSpPr>
          <p:nvPr>
            <p:ph sz="half" idx="1"/>
          </p:nvPr>
        </p:nvSpPr>
        <p:spPr>
          <a:xfrm>
            <a:off x="571472" y="1714211"/>
            <a:ext cx="8119089" cy="5143789"/>
          </a:xfrm>
        </p:spPr>
        <p:txBody>
          <a:bodyPr>
            <a:normAutofit/>
          </a:bodyPr>
          <a:lstStyle/>
          <a:p>
            <a:pPr marL="12700" algn="just">
              <a:lnSpc>
                <a:spcPct val="100000"/>
              </a:lnSpc>
              <a:spcBef>
                <a:spcPts val="90"/>
              </a:spcBef>
            </a:pPr>
            <a:r>
              <a:rPr lang="it-IT" sz="2400" spc="-75" dirty="0" smtClean="0">
                <a:solidFill>
                  <a:srgbClr val="002060"/>
                </a:solidFill>
                <a:cs typeface="Verdana"/>
              </a:rPr>
              <a:t>L’universo </a:t>
            </a:r>
            <a:r>
              <a:rPr lang="it-IT" sz="2400" spc="5" dirty="0" smtClean="0">
                <a:solidFill>
                  <a:srgbClr val="002060"/>
                </a:solidFill>
                <a:cs typeface="Verdana"/>
              </a:rPr>
              <a:t>documentario </a:t>
            </a:r>
            <a:r>
              <a:rPr lang="it-IT" sz="2400" spc="-250" dirty="0" smtClean="0">
                <a:solidFill>
                  <a:srgbClr val="002060"/>
                </a:solidFill>
                <a:cs typeface="Verdana"/>
              </a:rPr>
              <a:t>- </a:t>
            </a:r>
            <a:r>
              <a:rPr lang="it-IT" sz="2400" spc="-40" dirty="0" smtClean="0">
                <a:solidFill>
                  <a:srgbClr val="002060"/>
                </a:solidFill>
                <a:cs typeface="Verdana"/>
              </a:rPr>
              <a:t>proprio </a:t>
            </a:r>
            <a:r>
              <a:rPr lang="it-IT" sz="2400" spc="-100" dirty="0" smtClean="0">
                <a:solidFill>
                  <a:srgbClr val="002060"/>
                </a:solidFill>
                <a:cs typeface="Verdana"/>
              </a:rPr>
              <a:t>in </a:t>
            </a:r>
            <a:r>
              <a:rPr lang="it-IT" sz="2400" spc="25" dirty="0" smtClean="0">
                <a:solidFill>
                  <a:srgbClr val="002060"/>
                </a:solidFill>
                <a:cs typeface="Verdana"/>
              </a:rPr>
              <a:t>quanto </a:t>
            </a:r>
            <a:r>
              <a:rPr lang="it-IT" sz="2400" spc="-90" dirty="0" smtClean="0">
                <a:solidFill>
                  <a:srgbClr val="002060"/>
                </a:solidFill>
                <a:cs typeface="Verdana"/>
              </a:rPr>
              <a:t>sorretto</a:t>
            </a:r>
            <a:r>
              <a:rPr lang="it-IT" sz="2400" spc="10" dirty="0" smtClean="0">
                <a:solidFill>
                  <a:srgbClr val="002060"/>
                </a:solidFill>
                <a:cs typeface="Verdana"/>
              </a:rPr>
              <a:t> </a:t>
            </a:r>
            <a:r>
              <a:rPr lang="it-IT" sz="2400" spc="130" dirty="0" smtClean="0">
                <a:solidFill>
                  <a:srgbClr val="002060"/>
                </a:solidFill>
                <a:cs typeface="Verdana"/>
              </a:rPr>
              <a:t>da</a:t>
            </a:r>
            <a:r>
              <a:rPr lang="it-IT" sz="2400" dirty="0" smtClean="0">
                <a:solidFill>
                  <a:srgbClr val="002060"/>
                </a:solidFill>
                <a:cs typeface="Verdana"/>
              </a:rPr>
              <a:t> </a:t>
            </a:r>
            <a:r>
              <a:rPr lang="it-IT" sz="2400" spc="-85" dirty="0" smtClean="0">
                <a:solidFill>
                  <a:srgbClr val="002060"/>
                </a:solidFill>
                <a:cs typeface="Verdana"/>
              </a:rPr>
              <a:t>informazioni-</a:t>
            </a:r>
            <a:r>
              <a:rPr lang="it-IT" sz="2400" spc="-135" dirty="0" smtClean="0">
                <a:solidFill>
                  <a:srgbClr val="002060"/>
                </a:solidFill>
                <a:cs typeface="Verdana"/>
              </a:rPr>
              <a:t> </a:t>
            </a:r>
            <a:r>
              <a:rPr lang="it-IT" sz="2400" spc="55" dirty="0" smtClean="0">
                <a:solidFill>
                  <a:srgbClr val="002060"/>
                </a:solidFill>
                <a:cs typeface="Verdana"/>
              </a:rPr>
              <a:t>ha</a:t>
            </a:r>
            <a:r>
              <a:rPr lang="it-IT" sz="2400" spc="-140" dirty="0" smtClean="0">
                <a:solidFill>
                  <a:srgbClr val="002060"/>
                </a:solidFill>
                <a:cs typeface="Verdana"/>
              </a:rPr>
              <a:t> </a:t>
            </a:r>
            <a:r>
              <a:rPr lang="it-IT" sz="2400" spc="-85" dirty="0" smtClean="0">
                <a:solidFill>
                  <a:srgbClr val="002060"/>
                </a:solidFill>
                <a:cs typeface="Verdana"/>
              </a:rPr>
              <a:t>forse</a:t>
            </a:r>
            <a:r>
              <a:rPr lang="it-IT" sz="2400" spc="-130" dirty="0" smtClean="0">
                <a:solidFill>
                  <a:srgbClr val="002060"/>
                </a:solidFill>
                <a:cs typeface="Verdana"/>
              </a:rPr>
              <a:t> </a:t>
            </a:r>
            <a:r>
              <a:rPr lang="it-IT" sz="2400" spc="-30" dirty="0" smtClean="0">
                <a:solidFill>
                  <a:srgbClr val="002060"/>
                </a:solidFill>
                <a:cs typeface="Verdana"/>
              </a:rPr>
              <a:t>più</a:t>
            </a:r>
            <a:r>
              <a:rPr lang="it-IT" sz="2400" spc="-155" dirty="0" smtClean="0">
                <a:solidFill>
                  <a:srgbClr val="002060"/>
                </a:solidFill>
                <a:cs typeface="Verdana"/>
              </a:rPr>
              <a:t> </a:t>
            </a:r>
            <a:r>
              <a:rPr lang="it-IT" sz="2400" spc="-20" dirty="0" smtClean="0">
                <a:solidFill>
                  <a:srgbClr val="002060"/>
                </a:solidFill>
                <a:cs typeface="Verdana"/>
              </a:rPr>
              <a:t>di</a:t>
            </a:r>
            <a:r>
              <a:rPr lang="it-IT" sz="2400" spc="-135" dirty="0" smtClean="0">
                <a:solidFill>
                  <a:srgbClr val="002060"/>
                </a:solidFill>
                <a:cs typeface="Verdana"/>
              </a:rPr>
              <a:t> </a:t>
            </a:r>
            <a:r>
              <a:rPr lang="it-IT" sz="2400" spc="-100" dirty="0" smtClean="0">
                <a:solidFill>
                  <a:srgbClr val="002060"/>
                </a:solidFill>
                <a:cs typeface="Verdana"/>
              </a:rPr>
              <a:t>altri</a:t>
            </a:r>
            <a:r>
              <a:rPr lang="it-IT" sz="2400" spc="-185" dirty="0" smtClean="0">
                <a:solidFill>
                  <a:srgbClr val="002060"/>
                </a:solidFill>
                <a:cs typeface="Verdana"/>
              </a:rPr>
              <a:t> </a:t>
            </a:r>
            <a:r>
              <a:rPr lang="it-IT" sz="2400" spc="-5" dirty="0" smtClean="0">
                <a:solidFill>
                  <a:srgbClr val="002060"/>
                </a:solidFill>
                <a:cs typeface="Verdana"/>
              </a:rPr>
              <a:t>apprezzato</a:t>
            </a:r>
            <a:r>
              <a:rPr lang="it-IT" sz="2400" spc="-155" dirty="0" smtClean="0">
                <a:solidFill>
                  <a:srgbClr val="002060"/>
                </a:solidFill>
                <a:cs typeface="Verdana"/>
              </a:rPr>
              <a:t> </a:t>
            </a:r>
            <a:r>
              <a:rPr lang="it-IT" sz="2400" spc="100" dirty="0" smtClean="0">
                <a:solidFill>
                  <a:srgbClr val="002060"/>
                </a:solidFill>
                <a:cs typeface="Verdana"/>
              </a:rPr>
              <a:t>e</a:t>
            </a:r>
            <a:r>
              <a:rPr lang="it-IT" sz="2400" spc="-145" dirty="0" smtClean="0">
                <a:solidFill>
                  <a:srgbClr val="002060"/>
                </a:solidFill>
                <a:cs typeface="Verdana"/>
              </a:rPr>
              <a:t> </a:t>
            </a:r>
            <a:r>
              <a:rPr lang="it-IT" sz="2400" spc="-65" dirty="0" smtClean="0">
                <a:solidFill>
                  <a:srgbClr val="002060"/>
                </a:solidFill>
                <a:cs typeface="Verdana"/>
              </a:rPr>
              <a:t>subìto</a:t>
            </a:r>
            <a:r>
              <a:rPr lang="it-IT" sz="2400" spc="-155" dirty="0" smtClean="0">
                <a:solidFill>
                  <a:srgbClr val="002060"/>
                </a:solidFill>
                <a:cs typeface="Verdana"/>
              </a:rPr>
              <a:t> </a:t>
            </a:r>
            <a:r>
              <a:rPr lang="it-IT" sz="2400" spc="-25" dirty="0" smtClean="0">
                <a:solidFill>
                  <a:srgbClr val="002060"/>
                </a:solidFill>
                <a:cs typeface="Verdana"/>
              </a:rPr>
              <a:t>questo</a:t>
            </a:r>
            <a:r>
              <a:rPr lang="it-IT" sz="2400" spc="-150" dirty="0" smtClean="0">
                <a:solidFill>
                  <a:srgbClr val="002060"/>
                </a:solidFill>
                <a:cs typeface="Verdana"/>
              </a:rPr>
              <a:t> </a:t>
            </a:r>
            <a:r>
              <a:rPr lang="it-IT" sz="2400" spc="-30" dirty="0" smtClean="0">
                <a:solidFill>
                  <a:srgbClr val="002060"/>
                </a:solidFill>
                <a:cs typeface="Verdana"/>
              </a:rPr>
              <a:t>impatto.</a:t>
            </a:r>
            <a:endParaRPr lang="it-IT" sz="2400" dirty="0" smtClean="0">
              <a:solidFill>
                <a:srgbClr val="002060"/>
              </a:solidFill>
              <a:cs typeface="Verdana"/>
            </a:endParaRPr>
          </a:p>
          <a:p>
            <a:pPr marL="356870" marR="439420" indent="-344805" algn="just">
              <a:lnSpc>
                <a:spcPct val="100000"/>
              </a:lnSpc>
              <a:spcBef>
                <a:spcPts val="985"/>
              </a:spcBef>
            </a:pPr>
            <a:r>
              <a:rPr lang="it-IT" sz="2400" spc="-260" dirty="0" smtClean="0">
                <a:solidFill>
                  <a:srgbClr val="002060"/>
                </a:solidFill>
                <a:cs typeface="Verdana"/>
              </a:rPr>
              <a:t>Il </a:t>
            </a:r>
            <a:r>
              <a:rPr lang="it-IT" sz="2400" spc="35" dirty="0" smtClean="0">
                <a:solidFill>
                  <a:srgbClr val="002060"/>
                </a:solidFill>
                <a:cs typeface="Verdana"/>
              </a:rPr>
              <a:t>mondo </a:t>
            </a:r>
            <a:r>
              <a:rPr lang="it-IT" sz="2400" spc="20" dirty="0" smtClean="0">
                <a:solidFill>
                  <a:srgbClr val="002060"/>
                </a:solidFill>
                <a:cs typeface="Verdana"/>
              </a:rPr>
              <a:t>dei </a:t>
            </a:r>
            <a:r>
              <a:rPr lang="it-IT" sz="2400" spc="-10" dirty="0" smtClean="0">
                <a:solidFill>
                  <a:srgbClr val="002060"/>
                </a:solidFill>
                <a:cs typeface="Verdana"/>
              </a:rPr>
              <a:t>documenti, </a:t>
            </a:r>
            <a:r>
              <a:rPr lang="it-IT" sz="2400" spc="-90" dirty="0" smtClean="0">
                <a:solidFill>
                  <a:srgbClr val="002060"/>
                </a:solidFill>
                <a:cs typeface="Verdana"/>
              </a:rPr>
              <a:t>sia </a:t>
            </a:r>
            <a:r>
              <a:rPr lang="it-IT" sz="2400" spc="-30" dirty="0" smtClean="0">
                <a:solidFill>
                  <a:srgbClr val="002060"/>
                </a:solidFill>
                <a:cs typeface="Verdana"/>
              </a:rPr>
              <a:t>negli </a:t>
            </a:r>
            <a:r>
              <a:rPr lang="it-IT" sz="2400" spc="-40" dirty="0" smtClean="0">
                <a:solidFill>
                  <a:srgbClr val="002060"/>
                </a:solidFill>
                <a:cs typeface="Verdana"/>
              </a:rPr>
              <a:t>archivi </a:t>
            </a:r>
            <a:r>
              <a:rPr lang="it-IT" sz="2400" spc="-90" dirty="0" smtClean="0">
                <a:solidFill>
                  <a:srgbClr val="002060"/>
                </a:solidFill>
                <a:cs typeface="Verdana"/>
              </a:rPr>
              <a:t>sia </a:t>
            </a:r>
            <a:r>
              <a:rPr lang="it-IT" sz="2400" spc="-30" dirty="0" smtClean="0">
                <a:solidFill>
                  <a:srgbClr val="002060"/>
                </a:solidFill>
                <a:cs typeface="Verdana"/>
              </a:rPr>
              <a:t>nelle </a:t>
            </a:r>
            <a:r>
              <a:rPr lang="it-IT" sz="2400" dirty="0" smtClean="0">
                <a:solidFill>
                  <a:srgbClr val="002060"/>
                </a:solidFill>
                <a:cs typeface="Verdana"/>
              </a:rPr>
              <a:t>biblioteche,</a:t>
            </a:r>
            <a:r>
              <a:rPr lang="it-IT" sz="2400" spc="-455" dirty="0" smtClean="0">
                <a:solidFill>
                  <a:srgbClr val="002060"/>
                </a:solidFill>
                <a:cs typeface="Verdana"/>
              </a:rPr>
              <a:t> </a:t>
            </a:r>
            <a:r>
              <a:rPr lang="it-IT" sz="2400" spc="-135" dirty="0" smtClean="0">
                <a:solidFill>
                  <a:srgbClr val="002060"/>
                </a:solidFill>
                <a:cs typeface="Verdana"/>
              </a:rPr>
              <a:t>ha  </a:t>
            </a:r>
            <a:r>
              <a:rPr lang="it-IT" sz="2400" spc="-105" dirty="0" smtClean="0">
                <a:solidFill>
                  <a:srgbClr val="002060"/>
                </a:solidFill>
                <a:cs typeface="Verdana"/>
              </a:rPr>
              <a:t>visto</a:t>
            </a:r>
            <a:r>
              <a:rPr lang="it-IT" sz="2400" spc="-165" dirty="0" smtClean="0">
                <a:solidFill>
                  <a:srgbClr val="002060"/>
                </a:solidFill>
                <a:cs typeface="Verdana"/>
              </a:rPr>
              <a:t> </a:t>
            </a:r>
            <a:r>
              <a:rPr lang="it-IT" sz="2400" spc="-50" dirty="0" smtClean="0">
                <a:solidFill>
                  <a:srgbClr val="002060"/>
                </a:solidFill>
                <a:cs typeface="Verdana"/>
              </a:rPr>
              <a:t>modificarsi</a:t>
            </a:r>
            <a:r>
              <a:rPr lang="it-IT" sz="2400" spc="-140" dirty="0" smtClean="0">
                <a:solidFill>
                  <a:srgbClr val="002060"/>
                </a:solidFill>
                <a:cs typeface="Verdana"/>
              </a:rPr>
              <a:t> </a:t>
            </a:r>
            <a:r>
              <a:rPr lang="it-IT" sz="2400" spc="-35" dirty="0" smtClean="0">
                <a:solidFill>
                  <a:srgbClr val="002060"/>
                </a:solidFill>
                <a:cs typeface="Verdana"/>
              </a:rPr>
              <a:t>nel</a:t>
            </a:r>
            <a:r>
              <a:rPr lang="it-IT" sz="2400" spc="-145" dirty="0" smtClean="0">
                <a:solidFill>
                  <a:srgbClr val="002060"/>
                </a:solidFill>
                <a:cs typeface="Verdana"/>
              </a:rPr>
              <a:t> </a:t>
            </a:r>
            <a:r>
              <a:rPr lang="it-IT" sz="2400" spc="-15" dirty="0" smtClean="0">
                <a:solidFill>
                  <a:srgbClr val="002060"/>
                </a:solidFill>
                <a:cs typeface="Verdana"/>
              </a:rPr>
              <a:t>volgere</a:t>
            </a:r>
            <a:r>
              <a:rPr lang="it-IT" sz="2400" spc="-125" dirty="0" smtClean="0">
                <a:solidFill>
                  <a:srgbClr val="002060"/>
                </a:solidFill>
                <a:cs typeface="Verdana"/>
              </a:rPr>
              <a:t> </a:t>
            </a:r>
            <a:r>
              <a:rPr lang="it-IT" sz="2400" spc="-20" dirty="0" smtClean="0">
                <a:solidFill>
                  <a:srgbClr val="002060"/>
                </a:solidFill>
                <a:cs typeface="Verdana"/>
              </a:rPr>
              <a:t>di</a:t>
            </a:r>
            <a:r>
              <a:rPr lang="it-IT" sz="2400" spc="-145" dirty="0" smtClean="0">
                <a:solidFill>
                  <a:srgbClr val="002060"/>
                </a:solidFill>
                <a:cs typeface="Verdana"/>
              </a:rPr>
              <a:t> </a:t>
            </a:r>
            <a:r>
              <a:rPr lang="it-IT" sz="2400" spc="50" dirty="0" smtClean="0">
                <a:solidFill>
                  <a:srgbClr val="002060"/>
                </a:solidFill>
                <a:cs typeface="Verdana"/>
              </a:rPr>
              <a:t>pochi</a:t>
            </a:r>
            <a:r>
              <a:rPr lang="it-IT" sz="2400" spc="-140" dirty="0" smtClean="0">
                <a:solidFill>
                  <a:srgbClr val="002060"/>
                </a:solidFill>
                <a:cs typeface="Verdana"/>
              </a:rPr>
              <a:t> </a:t>
            </a:r>
            <a:r>
              <a:rPr lang="it-IT" sz="2400" spc="-25" dirty="0" smtClean="0">
                <a:solidFill>
                  <a:srgbClr val="002060"/>
                </a:solidFill>
                <a:cs typeface="Verdana"/>
              </a:rPr>
              <a:t>anni</a:t>
            </a:r>
            <a:r>
              <a:rPr lang="it-IT" sz="2400" spc="-140" dirty="0" smtClean="0">
                <a:solidFill>
                  <a:srgbClr val="002060"/>
                </a:solidFill>
                <a:cs typeface="Verdana"/>
              </a:rPr>
              <a:t> </a:t>
            </a:r>
            <a:r>
              <a:rPr lang="it-IT" sz="2400" spc="-70" dirty="0" smtClean="0">
                <a:solidFill>
                  <a:srgbClr val="002060"/>
                </a:solidFill>
                <a:cs typeface="Verdana"/>
              </a:rPr>
              <a:t>gli</a:t>
            </a:r>
            <a:r>
              <a:rPr lang="it-IT" sz="2400" spc="-170" dirty="0" smtClean="0">
                <a:solidFill>
                  <a:srgbClr val="002060"/>
                </a:solidFill>
                <a:cs typeface="Verdana"/>
              </a:rPr>
              <a:t> </a:t>
            </a:r>
            <a:r>
              <a:rPr lang="it-IT" sz="2400" spc="-90" dirty="0" smtClean="0">
                <a:solidFill>
                  <a:srgbClr val="002060"/>
                </a:solidFill>
                <a:cs typeface="Verdana"/>
              </a:rPr>
              <a:t>statuti</a:t>
            </a:r>
            <a:r>
              <a:rPr lang="it-IT" sz="2400" spc="-190" dirty="0" smtClean="0">
                <a:solidFill>
                  <a:srgbClr val="002060"/>
                </a:solidFill>
                <a:cs typeface="Verdana"/>
              </a:rPr>
              <a:t> </a:t>
            </a:r>
            <a:r>
              <a:rPr lang="it-IT" sz="2400" spc="-65" dirty="0" smtClean="0">
                <a:solidFill>
                  <a:srgbClr val="002060"/>
                </a:solidFill>
                <a:cs typeface="Verdana"/>
              </a:rPr>
              <a:t>disciplinari,</a:t>
            </a:r>
            <a:r>
              <a:rPr lang="it-IT" sz="2400" spc="-200" dirty="0" smtClean="0">
                <a:solidFill>
                  <a:srgbClr val="002060"/>
                </a:solidFill>
                <a:cs typeface="Verdana"/>
              </a:rPr>
              <a:t> </a:t>
            </a:r>
            <a:r>
              <a:rPr lang="it-IT" sz="2400" spc="-20" dirty="0" smtClean="0">
                <a:solidFill>
                  <a:srgbClr val="002060"/>
                </a:solidFill>
                <a:cs typeface="Verdana"/>
              </a:rPr>
              <a:t>le  </a:t>
            </a:r>
            <a:r>
              <a:rPr lang="it-IT" sz="2400" dirty="0" smtClean="0">
                <a:solidFill>
                  <a:srgbClr val="002060"/>
                </a:solidFill>
                <a:cs typeface="Verdana"/>
              </a:rPr>
              <a:t>metodologie,</a:t>
            </a:r>
            <a:r>
              <a:rPr lang="it-IT" sz="2400" spc="-130" dirty="0" smtClean="0">
                <a:solidFill>
                  <a:srgbClr val="002060"/>
                </a:solidFill>
                <a:cs typeface="Verdana"/>
              </a:rPr>
              <a:t> </a:t>
            </a:r>
            <a:r>
              <a:rPr lang="it-IT" sz="2400" spc="-25" dirty="0" smtClean="0">
                <a:solidFill>
                  <a:srgbClr val="002060"/>
                </a:solidFill>
                <a:cs typeface="Verdana"/>
              </a:rPr>
              <a:t>le</a:t>
            </a:r>
            <a:r>
              <a:rPr lang="it-IT" sz="2400" spc="-155" dirty="0" smtClean="0">
                <a:solidFill>
                  <a:srgbClr val="002060"/>
                </a:solidFill>
                <a:cs typeface="Verdana"/>
              </a:rPr>
              <a:t> </a:t>
            </a:r>
            <a:r>
              <a:rPr lang="it-IT" sz="2400" spc="-114" dirty="0" smtClean="0">
                <a:solidFill>
                  <a:srgbClr val="002060"/>
                </a:solidFill>
                <a:cs typeface="Verdana"/>
              </a:rPr>
              <a:t>prassi</a:t>
            </a:r>
            <a:r>
              <a:rPr lang="it-IT" sz="2400" spc="-145" dirty="0" smtClean="0">
                <a:solidFill>
                  <a:srgbClr val="002060"/>
                </a:solidFill>
                <a:cs typeface="Verdana"/>
              </a:rPr>
              <a:t> </a:t>
            </a:r>
            <a:r>
              <a:rPr lang="it-IT" sz="2400" spc="-40" dirty="0" smtClean="0">
                <a:solidFill>
                  <a:srgbClr val="002060"/>
                </a:solidFill>
                <a:cs typeface="Verdana"/>
              </a:rPr>
              <a:t>e,</a:t>
            </a:r>
            <a:r>
              <a:rPr lang="it-IT" sz="2400" spc="-160" dirty="0" smtClean="0">
                <a:solidFill>
                  <a:srgbClr val="002060"/>
                </a:solidFill>
                <a:cs typeface="Verdana"/>
              </a:rPr>
              <a:t> </a:t>
            </a:r>
            <a:r>
              <a:rPr lang="it-IT" sz="2400" spc="-65" dirty="0" smtClean="0">
                <a:solidFill>
                  <a:srgbClr val="002060"/>
                </a:solidFill>
                <a:cs typeface="Verdana"/>
              </a:rPr>
              <a:t>soprattutto,</a:t>
            </a:r>
            <a:r>
              <a:rPr lang="it-IT" sz="2400" spc="-200" dirty="0" smtClean="0">
                <a:solidFill>
                  <a:srgbClr val="002060"/>
                </a:solidFill>
                <a:cs typeface="Verdana"/>
              </a:rPr>
              <a:t> </a:t>
            </a:r>
            <a:r>
              <a:rPr lang="it-IT" sz="2400" spc="-150" dirty="0" smtClean="0">
                <a:solidFill>
                  <a:srgbClr val="002060"/>
                </a:solidFill>
                <a:cs typeface="Verdana"/>
              </a:rPr>
              <a:t>i</a:t>
            </a:r>
            <a:r>
              <a:rPr lang="it-IT" sz="2400" spc="-170" dirty="0" smtClean="0">
                <a:solidFill>
                  <a:srgbClr val="002060"/>
                </a:solidFill>
                <a:cs typeface="Verdana"/>
              </a:rPr>
              <a:t> </a:t>
            </a:r>
            <a:r>
              <a:rPr lang="it-IT" sz="2400" spc="-25" dirty="0" smtClean="0">
                <a:solidFill>
                  <a:srgbClr val="002060"/>
                </a:solidFill>
                <a:cs typeface="Verdana"/>
              </a:rPr>
              <a:t>contenuti.</a:t>
            </a:r>
          </a:p>
          <a:p>
            <a:pPr marL="356870" marR="65405" indent="-344805">
              <a:lnSpc>
                <a:spcPct val="100000"/>
              </a:lnSpc>
              <a:spcBef>
                <a:spcPts val="1010"/>
              </a:spcBef>
              <a:tabLst>
                <a:tab pos="356870" algn="l"/>
              </a:tabLst>
            </a:pPr>
            <a:r>
              <a:rPr lang="it-IT" sz="2400" spc="-395" dirty="0" smtClean="0">
                <a:solidFill>
                  <a:srgbClr val="002060"/>
                </a:solidFill>
                <a:cs typeface="Verdana"/>
              </a:rPr>
              <a:t>I   </a:t>
            </a:r>
            <a:r>
              <a:rPr lang="it-IT" sz="2400" spc="-95" dirty="0" smtClean="0">
                <a:solidFill>
                  <a:srgbClr val="002060"/>
                </a:solidFill>
                <a:cs typeface="Verdana"/>
              </a:rPr>
              <a:t>termini </a:t>
            </a:r>
            <a:r>
              <a:rPr lang="it-IT" sz="2400" i="1" dirty="0" smtClean="0">
                <a:solidFill>
                  <a:srgbClr val="002060"/>
                </a:solidFill>
                <a:cs typeface="TeXGyreAdventor"/>
              </a:rPr>
              <a:t>archivio </a:t>
            </a:r>
            <a:r>
              <a:rPr lang="it-IT" sz="2400" spc="100" dirty="0" smtClean="0">
                <a:solidFill>
                  <a:srgbClr val="002060"/>
                </a:solidFill>
                <a:cs typeface="Verdana"/>
              </a:rPr>
              <a:t>e </a:t>
            </a:r>
            <a:r>
              <a:rPr lang="it-IT" sz="2400" i="1" dirty="0" smtClean="0">
                <a:solidFill>
                  <a:srgbClr val="002060"/>
                </a:solidFill>
                <a:cs typeface="TeXGyreAdventor"/>
              </a:rPr>
              <a:t>biblioteca </a:t>
            </a:r>
            <a:r>
              <a:rPr lang="it-IT" sz="2400" spc="-215" dirty="0" smtClean="0">
                <a:solidFill>
                  <a:srgbClr val="002060"/>
                </a:solidFill>
                <a:cs typeface="Verdana"/>
              </a:rPr>
              <a:t>si </a:t>
            </a:r>
            <a:r>
              <a:rPr lang="it-IT" sz="2400" spc="-40" dirty="0" smtClean="0">
                <a:solidFill>
                  <a:srgbClr val="002060"/>
                </a:solidFill>
                <a:cs typeface="Verdana"/>
              </a:rPr>
              <a:t>sono </a:t>
            </a:r>
            <a:r>
              <a:rPr lang="it-IT" sz="2400" spc="-45" dirty="0" smtClean="0">
                <a:solidFill>
                  <a:srgbClr val="002060"/>
                </a:solidFill>
                <a:cs typeface="Verdana"/>
              </a:rPr>
              <a:t>arricchiti </a:t>
            </a:r>
            <a:r>
              <a:rPr lang="it-IT" sz="2400" spc="-20" dirty="0" smtClean="0">
                <a:solidFill>
                  <a:srgbClr val="002060"/>
                </a:solidFill>
                <a:cs typeface="Verdana"/>
              </a:rPr>
              <a:t>di </a:t>
            </a:r>
            <a:r>
              <a:rPr lang="it-IT" sz="2400" spc="-55" dirty="0" smtClean="0">
                <a:solidFill>
                  <a:srgbClr val="002060"/>
                </a:solidFill>
                <a:cs typeface="Verdana"/>
              </a:rPr>
              <a:t>significati nuovi </a:t>
            </a:r>
            <a:r>
              <a:rPr lang="it-IT" sz="2400" spc="100" dirty="0" smtClean="0">
                <a:solidFill>
                  <a:srgbClr val="002060"/>
                </a:solidFill>
                <a:cs typeface="Verdana"/>
              </a:rPr>
              <a:t>e  </a:t>
            </a:r>
            <a:r>
              <a:rPr lang="it-IT" sz="2400" spc="-10" dirty="0" smtClean="0">
                <a:solidFill>
                  <a:srgbClr val="002060"/>
                </a:solidFill>
                <a:cs typeface="Verdana"/>
              </a:rPr>
              <a:t>rappresentano</a:t>
            </a:r>
            <a:r>
              <a:rPr lang="it-IT" sz="2400" spc="-160" dirty="0" smtClean="0">
                <a:solidFill>
                  <a:srgbClr val="002060"/>
                </a:solidFill>
                <a:cs typeface="Verdana"/>
              </a:rPr>
              <a:t> </a:t>
            </a:r>
            <a:r>
              <a:rPr lang="it-IT" sz="2400" spc="-50" dirty="0" smtClean="0">
                <a:solidFill>
                  <a:srgbClr val="002060"/>
                </a:solidFill>
                <a:cs typeface="Verdana"/>
              </a:rPr>
              <a:t>ormai</a:t>
            </a:r>
            <a:r>
              <a:rPr lang="it-IT" sz="2400" spc="-145" dirty="0" smtClean="0">
                <a:solidFill>
                  <a:srgbClr val="002060"/>
                </a:solidFill>
                <a:cs typeface="Verdana"/>
              </a:rPr>
              <a:t> </a:t>
            </a:r>
            <a:r>
              <a:rPr lang="it-IT" sz="2400" spc="-65" dirty="0" smtClean="0">
                <a:solidFill>
                  <a:srgbClr val="002060"/>
                </a:solidFill>
                <a:cs typeface="Verdana"/>
              </a:rPr>
              <a:t>solo</a:t>
            </a:r>
            <a:r>
              <a:rPr lang="it-IT" sz="2400" spc="-140" dirty="0" smtClean="0">
                <a:solidFill>
                  <a:srgbClr val="002060"/>
                </a:solidFill>
                <a:cs typeface="Verdana"/>
              </a:rPr>
              <a:t> </a:t>
            </a:r>
            <a:r>
              <a:rPr lang="it-IT" sz="2400" spc="-85" dirty="0" smtClean="0">
                <a:solidFill>
                  <a:srgbClr val="002060"/>
                </a:solidFill>
                <a:cs typeface="Verdana"/>
              </a:rPr>
              <a:t>allusioni</a:t>
            </a:r>
            <a:r>
              <a:rPr lang="it-IT" sz="2400" spc="-140" dirty="0" smtClean="0">
                <a:solidFill>
                  <a:srgbClr val="002060"/>
                </a:solidFill>
                <a:cs typeface="Verdana"/>
              </a:rPr>
              <a:t> </a:t>
            </a:r>
            <a:r>
              <a:rPr lang="it-IT" sz="2400" spc="155" dirty="0" smtClean="0">
                <a:solidFill>
                  <a:srgbClr val="002060"/>
                </a:solidFill>
                <a:cs typeface="Verdana"/>
              </a:rPr>
              <a:t>a</a:t>
            </a:r>
            <a:r>
              <a:rPr lang="it-IT" sz="2400" spc="-150" dirty="0" smtClean="0">
                <a:solidFill>
                  <a:srgbClr val="002060"/>
                </a:solidFill>
                <a:cs typeface="Verdana"/>
              </a:rPr>
              <a:t> </a:t>
            </a:r>
            <a:r>
              <a:rPr lang="it-IT" sz="2400" spc="-60" dirty="0" smtClean="0">
                <a:solidFill>
                  <a:srgbClr val="002060"/>
                </a:solidFill>
                <a:cs typeface="Verdana"/>
              </a:rPr>
              <a:t>un</a:t>
            </a:r>
            <a:r>
              <a:rPr lang="it-IT" sz="2400" spc="-150" dirty="0" smtClean="0">
                <a:solidFill>
                  <a:srgbClr val="002060"/>
                </a:solidFill>
                <a:cs typeface="Verdana"/>
              </a:rPr>
              <a:t> </a:t>
            </a:r>
            <a:r>
              <a:rPr lang="it-IT" sz="2400" spc="35" dirty="0" smtClean="0">
                <a:solidFill>
                  <a:srgbClr val="002060"/>
                </a:solidFill>
                <a:cs typeface="Verdana"/>
              </a:rPr>
              <a:t>mondo</a:t>
            </a:r>
            <a:r>
              <a:rPr lang="it-IT" sz="2400" spc="-114" dirty="0" smtClean="0">
                <a:solidFill>
                  <a:srgbClr val="002060"/>
                </a:solidFill>
                <a:cs typeface="Verdana"/>
              </a:rPr>
              <a:t> </a:t>
            </a:r>
            <a:r>
              <a:rPr lang="it-IT" sz="2400" spc="100" dirty="0" smtClean="0">
                <a:solidFill>
                  <a:srgbClr val="002060"/>
                </a:solidFill>
                <a:cs typeface="Verdana"/>
              </a:rPr>
              <a:t>che</a:t>
            </a:r>
            <a:r>
              <a:rPr lang="it-IT" sz="2400" spc="-150" dirty="0" smtClean="0">
                <a:solidFill>
                  <a:srgbClr val="002060"/>
                </a:solidFill>
                <a:cs typeface="Verdana"/>
              </a:rPr>
              <a:t> </a:t>
            </a:r>
            <a:r>
              <a:rPr lang="it-IT" sz="2400" spc="-25" dirty="0" smtClean="0">
                <a:solidFill>
                  <a:srgbClr val="002060"/>
                </a:solidFill>
                <a:cs typeface="Verdana"/>
              </a:rPr>
              <a:t>le</a:t>
            </a:r>
            <a:r>
              <a:rPr lang="it-IT" sz="2400" spc="-155" dirty="0" smtClean="0">
                <a:solidFill>
                  <a:srgbClr val="002060"/>
                </a:solidFill>
                <a:cs typeface="Verdana"/>
              </a:rPr>
              <a:t> </a:t>
            </a:r>
            <a:r>
              <a:rPr lang="it-IT" sz="2400" spc="50" dirty="0" smtClean="0">
                <a:solidFill>
                  <a:srgbClr val="002060"/>
                </a:solidFill>
                <a:cs typeface="Verdana"/>
              </a:rPr>
              <a:t>due</a:t>
            </a:r>
            <a:r>
              <a:rPr lang="it-IT" sz="2400" spc="-130" dirty="0" smtClean="0">
                <a:solidFill>
                  <a:srgbClr val="002060"/>
                </a:solidFill>
                <a:cs typeface="Verdana"/>
              </a:rPr>
              <a:t> </a:t>
            </a:r>
            <a:r>
              <a:rPr lang="it-IT" sz="2400" spc="10" dirty="0" smtClean="0">
                <a:solidFill>
                  <a:srgbClr val="002060"/>
                </a:solidFill>
                <a:cs typeface="Verdana"/>
              </a:rPr>
              <a:t>parole</a:t>
            </a:r>
            <a:r>
              <a:rPr lang="it-IT" sz="2400" spc="-155" dirty="0" smtClean="0">
                <a:solidFill>
                  <a:srgbClr val="002060"/>
                </a:solidFill>
                <a:cs typeface="Verdana"/>
              </a:rPr>
              <a:t> </a:t>
            </a:r>
            <a:r>
              <a:rPr lang="it-IT" sz="2400" spc="-100" dirty="0" smtClean="0">
                <a:solidFill>
                  <a:srgbClr val="002060"/>
                </a:solidFill>
                <a:cs typeface="Verdana"/>
              </a:rPr>
              <a:t>in  </a:t>
            </a:r>
            <a:r>
              <a:rPr lang="it-IT" sz="2400" spc="-90" dirty="0" smtClean="0">
                <a:solidFill>
                  <a:srgbClr val="002060"/>
                </a:solidFill>
                <a:cs typeface="Verdana"/>
              </a:rPr>
              <a:t>sé</a:t>
            </a:r>
            <a:r>
              <a:rPr lang="it-IT" sz="2400" spc="-160" dirty="0" smtClean="0">
                <a:solidFill>
                  <a:srgbClr val="002060"/>
                </a:solidFill>
                <a:cs typeface="Verdana"/>
              </a:rPr>
              <a:t> </a:t>
            </a:r>
            <a:r>
              <a:rPr lang="it-IT" sz="2400" spc="-5" dirty="0" smtClean="0">
                <a:solidFill>
                  <a:srgbClr val="002060"/>
                </a:solidFill>
                <a:cs typeface="Verdana"/>
              </a:rPr>
              <a:t>non</a:t>
            </a:r>
            <a:r>
              <a:rPr lang="it-IT" sz="2400" spc="-125" dirty="0" smtClean="0">
                <a:solidFill>
                  <a:srgbClr val="002060"/>
                </a:solidFill>
                <a:cs typeface="Verdana"/>
              </a:rPr>
              <a:t> </a:t>
            </a:r>
            <a:r>
              <a:rPr lang="it-IT" sz="2400" spc="15" dirty="0" smtClean="0">
                <a:solidFill>
                  <a:srgbClr val="002060"/>
                </a:solidFill>
                <a:cs typeface="Verdana"/>
              </a:rPr>
              <a:t>bastano</a:t>
            </a:r>
            <a:r>
              <a:rPr lang="it-IT" sz="2400" spc="-185" dirty="0" smtClean="0">
                <a:solidFill>
                  <a:srgbClr val="002060"/>
                </a:solidFill>
                <a:cs typeface="Verdana"/>
              </a:rPr>
              <a:t> </a:t>
            </a:r>
            <a:r>
              <a:rPr lang="it-IT" sz="2400" spc="-30" dirty="0" smtClean="0">
                <a:solidFill>
                  <a:schemeClr val="bg2"/>
                </a:solidFill>
                <a:cs typeface="Verdana"/>
              </a:rPr>
              <a:t>più</a:t>
            </a:r>
            <a:r>
              <a:rPr lang="it-IT" sz="2400" spc="-145" dirty="0" smtClean="0">
                <a:solidFill>
                  <a:schemeClr val="bg2"/>
                </a:solidFill>
                <a:cs typeface="Verdana"/>
              </a:rPr>
              <a:t> </a:t>
            </a:r>
            <a:r>
              <a:rPr lang="it-IT" sz="2400" spc="155" dirty="0" smtClean="0">
                <a:solidFill>
                  <a:schemeClr val="bg2"/>
                </a:solidFill>
                <a:cs typeface="Verdana"/>
              </a:rPr>
              <a:t>a</a:t>
            </a:r>
            <a:r>
              <a:rPr lang="it-IT" sz="2400" spc="-150" dirty="0" smtClean="0">
                <a:solidFill>
                  <a:schemeClr val="bg2"/>
                </a:solidFill>
                <a:cs typeface="Verdana"/>
              </a:rPr>
              <a:t> </a:t>
            </a:r>
            <a:r>
              <a:rPr lang="it-IT" sz="2400" spc="-60" dirty="0" smtClean="0">
                <a:solidFill>
                  <a:schemeClr val="bg2"/>
                </a:solidFill>
                <a:cs typeface="Verdana"/>
              </a:rPr>
              <a:t>definire.</a:t>
            </a:r>
            <a:endParaRPr lang="it-IT" sz="2400" dirty="0" smtClean="0">
              <a:solidFill>
                <a:schemeClr val="bg2"/>
              </a:solidFill>
              <a:cs typeface="Verdana"/>
            </a:endParaRPr>
          </a:p>
          <a:p>
            <a:endParaRPr lang="it-IT" dirty="0"/>
          </a:p>
        </p:txBody>
      </p:sp>
    </p:spTree>
    <p:extLst>
      <p:ext uri="{BB962C8B-B14F-4D97-AF65-F5344CB8AC3E}">
        <p14:creationId xmlns="" xmlns:p14="http://schemas.microsoft.com/office/powerpoint/2010/main" val="21549222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285776"/>
            <a:ext cx="7514035" cy="1752599"/>
          </a:xfrm>
        </p:spPr>
        <p:txBody>
          <a:bodyPr rtlCol="0">
            <a:normAutofit/>
          </a:bodyPr>
          <a:lstStyle/>
          <a:p>
            <a:pPr algn="ctr">
              <a:defRPr/>
            </a:pPr>
            <a:r>
              <a:rPr lang="it-IT" sz="4000" dirty="0" smtClean="0"/>
              <a:t>La centralità delle risorse tecnologiche</a:t>
            </a:r>
            <a:endParaRPr lang="it-IT" sz="4000" dirty="0"/>
          </a:p>
        </p:txBody>
      </p:sp>
      <p:sp>
        <p:nvSpPr>
          <p:cNvPr id="3" name="Segnaposto contenuto 2"/>
          <p:cNvSpPr>
            <a:spLocks noGrp="1"/>
          </p:cNvSpPr>
          <p:nvPr>
            <p:ph idx="1"/>
          </p:nvPr>
        </p:nvSpPr>
        <p:spPr>
          <a:xfrm>
            <a:off x="214282" y="1714488"/>
            <a:ext cx="8596509" cy="4912217"/>
          </a:xfrm>
        </p:spPr>
        <p:txBody>
          <a:bodyPr rtlCol="0">
            <a:normAutofit/>
          </a:bodyPr>
          <a:lstStyle/>
          <a:p>
            <a:pPr>
              <a:defRPr/>
            </a:pPr>
            <a:r>
              <a:rPr lang="it-IT" sz="2800" dirty="0" smtClean="0"/>
              <a:t>Inquadrare </a:t>
            </a:r>
            <a:r>
              <a:rPr lang="it-IT" sz="2800" dirty="0"/>
              <a:t>l’articolato rapporto tra gli archivi storici  e le risorse tecnologiche, in un momento in cui, terminata una lunga fase “sperimentale”, tale  rapporto è divenuto parte integrante della disciplina archivistica. </a:t>
            </a:r>
            <a:endParaRPr lang="it-IT" sz="2800" dirty="0" smtClean="0"/>
          </a:p>
          <a:p>
            <a:pPr>
              <a:defRPr/>
            </a:pPr>
            <a:r>
              <a:rPr lang="it-IT" sz="2800" dirty="0" smtClean="0"/>
              <a:t>Le </a:t>
            </a:r>
            <a:r>
              <a:rPr lang="it-IT" sz="2800" dirty="0"/>
              <a:t>applicazioni tecnologiche non rappresentano più un’ipotesi accessoria e, appunto, sperimentale, ma costituiscono un settore di ricerca e sviluppo </a:t>
            </a:r>
            <a:r>
              <a:rPr lang="it-IT" sz="2800" dirty="0" smtClean="0"/>
              <a:t>applicativo peculiare, molto </a:t>
            </a:r>
            <a:r>
              <a:rPr lang="it-IT" sz="2800" dirty="0"/>
              <a:t>concreto e per certi versi ineludibile</a:t>
            </a:r>
            <a:r>
              <a:rPr lang="it-IT" dirty="0"/>
              <a:t>.</a:t>
            </a:r>
          </a:p>
        </p:txBody>
      </p:sp>
    </p:spTree>
    <p:extLst>
      <p:ext uri="{BB962C8B-B14F-4D97-AF65-F5344CB8AC3E}">
        <p14:creationId xmlns:p14="http://schemas.microsoft.com/office/powerpoint/2010/main" xmlns="" val="9845018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214338"/>
            <a:ext cx="7514035" cy="1752599"/>
          </a:xfrm>
        </p:spPr>
        <p:txBody>
          <a:bodyPr>
            <a:normAutofit/>
          </a:bodyPr>
          <a:lstStyle/>
          <a:p>
            <a:pPr algn="ctr"/>
            <a:r>
              <a:rPr lang="it-IT" sz="4400" dirty="0" smtClean="0"/>
              <a:t>ICT e archivi: ambiti di applicazione</a:t>
            </a:r>
            <a:endParaRPr lang="it-IT" sz="4400" dirty="0"/>
          </a:p>
        </p:txBody>
      </p:sp>
      <p:sp>
        <p:nvSpPr>
          <p:cNvPr id="3" name="Segnaposto contenuto 2"/>
          <p:cNvSpPr>
            <a:spLocks noGrp="1"/>
          </p:cNvSpPr>
          <p:nvPr>
            <p:ph idx="1"/>
          </p:nvPr>
        </p:nvSpPr>
        <p:spPr>
          <a:xfrm>
            <a:off x="357158" y="1785926"/>
            <a:ext cx="7514035" cy="3124201"/>
          </a:xfrm>
        </p:spPr>
        <p:txBody>
          <a:bodyPr>
            <a:noAutofit/>
          </a:bodyPr>
          <a:lstStyle/>
          <a:p>
            <a:r>
              <a:rPr lang="it-IT" dirty="0" smtClean="0"/>
              <a:t>Applicazioni tecnologiche agli archivi storici: descrizione e comunicazione</a:t>
            </a:r>
          </a:p>
          <a:p>
            <a:pPr lvl="1"/>
            <a:r>
              <a:rPr lang="it-IT" sz="2400" dirty="0" smtClean="0"/>
              <a:t>Banche dati (il problema degli inventari…)</a:t>
            </a:r>
          </a:p>
          <a:p>
            <a:pPr lvl="1"/>
            <a:r>
              <a:rPr lang="it-IT" sz="2400" dirty="0" smtClean="0"/>
              <a:t>Sistemi informativi</a:t>
            </a:r>
          </a:p>
          <a:p>
            <a:pPr lvl="1"/>
            <a:r>
              <a:rPr lang="it-IT" sz="2400" dirty="0" smtClean="0"/>
              <a:t>Siti web archivistici (aggregazioni di «oggetti» digitali)</a:t>
            </a:r>
          </a:p>
          <a:p>
            <a:pPr lvl="1"/>
            <a:r>
              <a:rPr lang="it-IT" sz="2400" dirty="0" smtClean="0"/>
              <a:t> </a:t>
            </a:r>
            <a:r>
              <a:rPr lang="it-IT" sz="2400" dirty="0"/>
              <a:t>Documenti </a:t>
            </a:r>
            <a:r>
              <a:rPr lang="it-IT" sz="2400" dirty="0" smtClean="0"/>
              <a:t>digitalizzati</a:t>
            </a:r>
          </a:p>
          <a:p>
            <a:pPr lvl="1"/>
            <a:r>
              <a:rPr lang="it-IT" dirty="0" smtClean="0"/>
              <a:t>…</a:t>
            </a:r>
            <a:endParaRPr lang="it-IT" sz="2400" dirty="0"/>
          </a:p>
          <a:p>
            <a:pPr lvl="1"/>
            <a:endParaRPr lang="it-IT" sz="2400" dirty="0" smtClean="0"/>
          </a:p>
          <a:p>
            <a:r>
              <a:rPr lang="it-IT" dirty="0" smtClean="0"/>
              <a:t>Archivi informatici</a:t>
            </a:r>
          </a:p>
        </p:txBody>
      </p:sp>
      <p:sp>
        <p:nvSpPr>
          <p:cNvPr id="4" name="AutoShape 2" descr="Risultati immagini per ict archivi"/>
          <p:cNvSpPr>
            <a:spLocks noChangeAspect="1" noChangeArrowheads="1"/>
          </p:cNvSpPr>
          <p:nvPr/>
        </p:nvSpPr>
        <p:spPr bwMode="auto">
          <a:xfrm>
            <a:off x="116681" y="-144463"/>
            <a:ext cx="2286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xmlns="" val="4233300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285776"/>
            <a:ext cx="7514035" cy="1752599"/>
          </a:xfrm>
        </p:spPr>
        <p:txBody>
          <a:bodyPr>
            <a:normAutofit/>
          </a:bodyPr>
          <a:lstStyle/>
          <a:p>
            <a:pPr algn="ctr"/>
            <a:r>
              <a:rPr lang="it-IT" dirty="0" smtClean="0"/>
              <a:t>Le ICT e gli archivi: (anche) questione di metodo</a:t>
            </a:r>
            <a:endParaRPr lang="it-IT" dirty="0"/>
          </a:p>
        </p:txBody>
      </p:sp>
      <p:sp>
        <p:nvSpPr>
          <p:cNvPr id="3" name="Segnaposto contenuto 2"/>
          <p:cNvSpPr>
            <a:spLocks noGrp="1"/>
          </p:cNvSpPr>
          <p:nvPr>
            <p:ph idx="1"/>
          </p:nvPr>
        </p:nvSpPr>
        <p:spPr>
          <a:xfrm>
            <a:off x="428596" y="2000240"/>
            <a:ext cx="7514035" cy="4171683"/>
          </a:xfrm>
        </p:spPr>
        <p:txBody>
          <a:bodyPr>
            <a:noAutofit/>
          </a:bodyPr>
          <a:lstStyle/>
          <a:p>
            <a:r>
              <a:rPr lang="it-IT" sz="2400" dirty="0" smtClean="0"/>
              <a:t>Necessità di individuare e interpretare il sistema di risorse digitali alla luce di un contesto più ampio della mera dimensione applicativa</a:t>
            </a:r>
          </a:p>
          <a:p>
            <a:r>
              <a:rPr lang="it-IT" sz="2400" dirty="0" smtClean="0"/>
              <a:t>L’obbligo di pensare</a:t>
            </a:r>
          </a:p>
          <a:p>
            <a:r>
              <a:rPr lang="it-IT" sz="2400" dirty="0" smtClean="0"/>
              <a:t>Pensare digitale</a:t>
            </a:r>
          </a:p>
          <a:p>
            <a:r>
              <a:rPr lang="it-IT" sz="2400" dirty="0" smtClean="0"/>
              <a:t>Valutare l’impatto delle risorse</a:t>
            </a:r>
          </a:p>
          <a:p>
            <a:r>
              <a:rPr lang="it-IT" sz="2400" dirty="0" smtClean="0"/>
              <a:t>La mediazione digitale: tra contenuti e contesti</a:t>
            </a:r>
          </a:p>
          <a:p>
            <a:r>
              <a:rPr lang="it-IT" sz="2400" dirty="0" smtClean="0"/>
              <a:t>Problemi di comunicazione</a:t>
            </a:r>
          </a:p>
          <a:p>
            <a:r>
              <a:rPr lang="it-IT" sz="2400" dirty="0" smtClean="0"/>
              <a:t>Linguaggio di dominio e fruibilità delle risorse</a:t>
            </a:r>
            <a:endParaRPr lang="it-IT" sz="2400" dirty="0"/>
          </a:p>
        </p:txBody>
      </p:sp>
    </p:spTree>
    <p:extLst>
      <p:ext uri="{BB962C8B-B14F-4D97-AF65-F5344CB8AC3E}">
        <p14:creationId xmlns:p14="http://schemas.microsoft.com/office/powerpoint/2010/main" xmlns="" val="616430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142852"/>
            <a:ext cx="8229600" cy="1143000"/>
          </a:xfrm>
        </p:spPr>
        <p:txBody>
          <a:bodyPr/>
          <a:lstStyle/>
          <a:p>
            <a:pPr algn="ctr"/>
            <a:r>
              <a:rPr lang="it-IT" dirty="0" smtClean="0"/>
              <a:t>Parte di un sistema</a:t>
            </a:r>
            <a:endParaRPr lang="it-IT" dirty="0"/>
          </a:p>
        </p:txBody>
      </p:sp>
      <p:sp>
        <p:nvSpPr>
          <p:cNvPr id="3" name="Segnaposto contenuto 2"/>
          <p:cNvSpPr>
            <a:spLocks noGrp="1"/>
          </p:cNvSpPr>
          <p:nvPr>
            <p:ph idx="1"/>
          </p:nvPr>
        </p:nvSpPr>
        <p:spPr/>
        <p:txBody>
          <a:bodyPr>
            <a:normAutofit/>
          </a:bodyPr>
          <a:lstStyle/>
          <a:p>
            <a:r>
              <a:rPr lang="it-IT" dirty="0"/>
              <a:t>Una premessa essenziale, detto questo, sta nel collocare anche il processo “meccanico” di </a:t>
            </a:r>
            <a:r>
              <a:rPr lang="it-IT" dirty="0" smtClean="0"/>
              <a:t>costruzione di documenti digitali ben </a:t>
            </a:r>
            <a:r>
              <a:rPr lang="it-IT" dirty="0"/>
              <a:t>oltre un semplice cambio di supporto. </a:t>
            </a:r>
            <a:endParaRPr lang="it-IT" dirty="0" smtClean="0"/>
          </a:p>
          <a:p>
            <a:r>
              <a:rPr lang="it-IT" dirty="0" smtClean="0"/>
              <a:t>Nello scenario della dematerializzazione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8662" y="-285776"/>
            <a:ext cx="7514035" cy="1752599"/>
          </a:xfrm>
        </p:spPr>
        <p:txBody>
          <a:bodyPr>
            <a:normAutofit/>
          </a:bodyPr>
          <a:lstStyle/>
          <a:p>
            <a:pPr algn="ctr"/>
            <a:r>
              <a:rPr lang="it-IT" sz="4000" dirty="0" smtClean="0"/>
              <a:t>Un termine da chiarire: dematerializzazione</a:t>
            </a:r>
            <a:endParaRPr lang="it-IT" sz="4000" dirty="0"/>
          </a:p>
        </p:txBody>
      </p:sp>
      <p:sp>
        <p:nvSpPr>
          <p:cNvPr id="3" name="Segnaposto contenuto 2"/>
          <p:cNvSpPr>
            <a:spLocks noGrp="1"/>
          </p:cNvSpPr>
          <p:nvPr>
            <p:ph idx="1"/>
          </p:nvPr>
        </p:nvSpPr>
        <p:spPr>
          <a:xfrm>
            <a:off x="214282" y="1571612"/>
            <a:ext cx="8715436" cy="5072074"/>
          </a:xfrm>
        </p:spPr>
        <p:txBody>
          <a:bodyPr>
            <a:noAutofit/>
          </a:bodyPr>
          <a:lstStyle/>
          <a:p>
            <a:r>
              <a:rPr lang="it-IT" sz="2400" dirty="0" smtClean="0"/>
              <a:t>Dematerializzare, qualunque siano le finalità, non significa limitarsi a cambiare tipologia di supporto</a:t>
            </a:r>
          </a:p>
          <a:p>
            <a:r>
              <a:rPr lang="it-IT" sz="2400" dirty="0" smtClean="0"/>
              <a:t>La dematerializzazione è innanzitutto un processo politico, sociale, antropologico. </a:t>
            </a:r>
          </a:p>
          <a:p>
            <a:r>
              <a:rPr lang="it-IT" sz="2400" dirty="0" smtClean="0"/>
              <a:t>Nello specifico una radicale trasformazione non tanto del modo di produrre e conservare documenti quanto di pensare ai documenti stessi</a:t>
            </a:r>
          </a:p>
          <a:p>
            <a:r>
              <a:rPr lang="it-IT" sz="2400" dirty="0" smtClean="0"/>
              <a:t>Dematerializzare significa entrare in profondità negli assetti complessivi di una società, reingegnerizzandone aspetti cruciali</a:t>
            </a:r>
          </a:p>
          <a:p>
            <a:r>
              <a:rPr lang="it-IT" sz="2400" dirty="0" smtClean="0"/>
              <a:t>Pensare digitale e non essere supinamente </a:t>
            </a:r>
            <a:r>
              <a:rPr lang="it-IT" sz="2400" dirty="0" err="1" smtClean="0"/>
              <a:t>pseudodigitali</a:t>
            </a:r>
            <a:endParaRPr lang="it-IT" sz="2400" dirty="0"/>
          </a:p>
        </p:txBody>
      </p:sp>
    </p:spTree>
    <p:extLst>
      <p:ext uri="{BB962C8B-B14F-4D97-AF65-F5344CB8AC3E}">
        <p14:creationId xmlns:p14="http://schemas.microsoft.com/office/powerpoint/2010/main" xmlns="" val="3309918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500034" y="214290"/>
            <a:ext cx="8229600" cy="1143000"/>
          </a:xfrm>
        </p:spPr>
        <p:txBody>
          <a:bodyPr>
            <a:normAutofit/>
          </a:bodyPr>
          <a:lstStyle/>
          <a:p>
            <a:pPr algn="ctr" eaLnBrk="1" hangingPunct="1"/>
            <a:r>
              <a:rPr lang="it-IT" sz="3200" dirty="0" smtClean="0"/>
              <a:t>Documenti,aggregazioni di dati, viste documentali</a:t>
            </a:r>
          </a:p>
        </p:txBody>
      </p:sp>
      <p:sp>
        <p:nvSpPr>
          <p:cNvPr id="28675" name="Segnaposto contenuto 2"/>
          <p:cNvSpPr>
            <a:spLocks noGrp="1"/>
          </p:cNvSpPr>
          <p:nvPr>
            <p:ph idx="1"/>
          </p:nvPr>
        </p:nvSpPr>
        <p:spPr/>
        <p:txBody>
          <a:bodyPr/>
          <a:lstStyle/>
          <a:p>
            <a:pPr eaLnBrk="1" hangingPunct="1"/>
            <a:r>
              <a:rPr lang="it-IT" dirty="0" smtClean="0"/>
              <a:t>L’elemento costitutivo dell’archivio tende esso stesso a trasformarsi, a perdere in qualche caso la sua “struttura”</a:t>
            </a:r>
          </a:p>
          <a:p>
            <a:pPr eaLnBrk="1" hangingPunct="1"/>
            <a:r>
              <a:rPr lang="it-IT" dirty="0" smtClean="0"/>
              <a:t>Non rappresenta più il risultato e la certificazione di una “azione” </a:t>
            </a:r>
          </a:p>
          <a:p>
            <a:pPr eaLnBrk="1" hangingPunct="1"/>
            <a:r>
              <a:rPr lang="it-IT" dirty="0" smtClean="0"/>
              <a:t>È piuttosto l’esito di una interazione tra dati non necessariamente cristallizzata in forma permanente.</a:t>
            </a:r>
          </a:p>
        </p:txBody>
      </p:sp>
    </p:spTree>
    <p:extLst>
      <p:ext uri="{BB962C8B-B14F-4D97-AF65-F5344CB8AC3E}">
        <p14:creationId xmlns:p14="http://schemas.microsoft.com/office/powerpoint/2010/main" xmlns="" val="4895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8686800" cy="838200"/>
          </a:xfrm>
        </p:spPr>
        <p:txBody>
          <a:bodyPr/>
          <a:lstStyle/>
          <a:p>
            <a:pPr algn="ctr"/>
            <a:r>
              <a:rPr lang="it-IT" dirty="0" smtClean="0"/>
              <a:t>Dentro una crisi</a:t>
            </a:r>
            <a:endParaRPr lang="it-IT" dirty="0"/>
          </a:p>
        </p:txBody>
      </p:sp>
      <p:sp>
        <p:nvSpPr>
          <p:cNvPr id="3" name="Segnaposto contenuto 2"/>
          <p:cNvSpPr>
            <a:spLocks noGrp="1"/>
          </p:cNvSpPr>
          <p:nvPr>
            <p:ph idx="1"/>
          </p:nvPr>
        </p:nvSpPr>
        <p:spPr/>
        <p:txBody>
          <a:bodyPr>
            <a:normAutofit/>
          </a:bodyPr>
          <a:lstStyle/>
          <a:p>
            <a:r>
              <a:rPr lang="it-IT" dirty="0"/>
              <a:t>Esiste una questione archivistica, una crisi che non si può ridurre a un mero </a:t>
            </a:r>
            <a:r>
              <a:rPr lang="it-IT" dirty="0" smtClean="0"/>
              <a:t>bilancio </a:t>
            </a:r>
            <a:r>
              <a:rPr lang="it-IT" dirty="0"/>
              <a:t>di entrate e uscite, di concorsi e assunzioni. </a:t>
            </a:r>
            <a:endParaRPr lang="it-IT" dirty="0" smtClean="0"/>
          </a:p>
          <a:p>
            <a:r>
              <a:rPr lang="it-IT" dirty="0" smtClean="0"/>
              <a:t>La </a:t>
            </a:r>
            <a:r>
              <a:rPr lang="it-IT" dirty="0"/>
              <a:t>dimensione quantitativa ha sicuramente un suo peso ma è quella qualitativa a preoccupare di più. </a:t>
            </a:r>
            <a:endParaRPr lang="it-IT" dirty="0" smtClean="0"/>
          </a:p>
          <a:p>
            <a:r>
              <a:rPr lang="it-IT" dirty="0" smtClean="0"/>
              <a:t>Chi governa gli archivi si chiama fuori da valutazioni necessariamente impietose</a:t>
            </a:r>
            <a:endParaRPr lang="it-IT" dirty="0" smtClean="0"/>
          </a:p>
          <a:p>
            <a:r>
              <a:rPr lang="it-IT" dirty="0" smtClean="0"/>
              <a:t>La </a:t>
            </a:r>
            <a:r>
              <a:rPr lang="it-IT" dirty="0"/>
              <a:t>crisi mette a nudo </a:t>
            </a:r>
            <a:r>
              <a:rPr lang="it-IT" dirty="0" smtClean="0"/>
              <a:t>il </a:t>
            </a:r>
            <a:r>
              <a:rPr lang="it-IT" dirty="0"/>
              <a:t>ritardo teorico, il paradigma epistemologico in affanno, l’incapacità di seguire il mondo e di farsi accettare dal mondo. </a:t>
            </a:r>
          </a:p>
          <a:p>
            <a:endParaRPr lang="it-IT" dirty="0"/>
          </a:p>
        </p:txBody>
      </p:sp>
    </p:spTree>
    <p:extLst>
      <p:ext uri="{BB962C8B-B14F-4D97-AF65-F5344CB8AC3E}">
        <p14:creationId xmlns="" xmlns:p14="http://schemas.microsoft.com/office/powerpoint/2010/main" val="644579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14348" y="214290"/>
            <a:ext cx="7772400" cy="1470025"/>
          </a:xfrm>
        </p:spPr>
        <p:txBody>
          <a:bodyPr>
            <a:normAutofit fontScale="90000"/>
          </a:bodyPr>
          <a:lstStyle/>
          <a:p>
            <a:pPr algn="ctr"/>
            <a:r>
              <a:rPr lang="it-IT" dirty="0" smtClean="0"/>
              <a:t>Una corsa contro il tempo</a:t>
            </a:r>
            <a:br>
              <a:rPr lang="it-IT" dirty="0" smtClean="0"/>
            </a:br>
            <a:endParaRPr lang="it-IT" dirty="0"/>
          </a:p>
        </p:txBody>
      </p:sp>
      <p:sp>
        <p:nvSpPr>
          <p:cNvPr id="3" name="Sottotitolo 2"/>
          <p:cNvSpPr>
            <a:spLocks noGrp="1"/>
          </p:cNvSpPr>
          <p:nvPr>
            <p:ph type="subTitle" idx="1"/>
          </p:nvPr>
        </p:nvSpPr>
        <p:spPr>
          <a:xfrm>
            <a:off x="1357290" y="1214422"/>
            <a:ext cx="6400800" cy="1752600"/>
          </a:xfrm>
        </p:spPr>
        <p:txBody>
          <a:bodyPr>
            <a:normAutofit/>
          </a:bodyPr>
          <a:lstStyle/>
          <a:p>
            <a:pPr algn="ctr"/>
            <a:r>
              <a:rPr lang="it-IT" sz="3600" dirty="0" smtClean="0"/>
              <a:t>La conservazione digitale</a:t>
            </a:r>
            <a:endParaRPr lang="it-IT" sz="3600" dirty="0"/>
          </a:p>
        </p:txBody>
      </p:sp>
      <p:pic>
        <p:nvPicPr>
          <p:cNvPr id="1026" name="Picture 2" descr="C:\Users\Standard\Desktop\GettyImages-647004812-kOOI-U33001453034588DsC-656x492@Corriere-Web-Sezioni.jpg"/>
          <p:cNvPicPr>
            <a:picLocks noChangeAspect="1" noChangeArrowheads="1"/>
          </p:cNvPicPr>
          <p:nvPr/>
        </p:nvPicPr>
        <p:blipFill>
          <a:blip r:embed="rId2" cstate="print"/>
          <a:srcRect/>
          <a:stretch>
            <a:fillRect/>
          </a:stretch>
        </p:blipFill>
        <p:spPr bwMode="auto">
          <a:xfrm>
            <a:off x="1643042" y="2586024"/>
            <a:ext cx="5695968" cy="4271976"/>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57158" y="785794"/>
            <a:ext cx="8229600" cy="1143000"/>
          </a:xfrm>
        </p:spPr>
        <p:txBody>
          <a:bodyPr>
            <a:normAutofit fontScale="90000"/>
          </a:bodyPr>
          <a:lstStyle/>
          <a:p>
            <a:pPr algn="ctr"/>
            <a:r>
              <a:rPr lang="it-IT" dirty="0" smtClean="0"/>
              <a:t>“</a:t>
            </a:r>
            <a:r>
              <a:rPr lang="it-IT" i="1" dirty="0" smtClean="0"/>
              <a:t>Come la modernità dimentica”</a:t>
            </a:r>
            <a:r>
              <a:rPr lang="it-IT" dirty="0" smtClean="0"/>
              <a:t/>
            </a:r>
            <a:br>
              <a:rPr lang="it-IT" dirty="0" smtClean="0"/>
            </a:br>
            <a:r>
              <a:rPr lang="it-IT" sz="3100" dirty="0" smtClean="0"/>
              <a:t>(Paul </a:t>
            </a:r>
            <a:r>
              <a:rPr lang="it-IT" sz="3100" dirty="0" err="1" smtClean="0"/>
              <a:t>Connerton</a:t>
            </a:r>
            <a:r>
              <a:rPr lang="it-IT" sz="3100" dirty="0" smtClean="0"/>
              <a:t>, 2009)</a:t>
            </a:r>
            <a:r>
              <a:rPr lang="it-IT" dirty="0" smtClean="0"/>
              <a:t/>
            </a:r>
            <a:br>
              <a:rPr lang="it-IT" dirty="0" smtClean="0"/>
            </a:br>
            <a:endParaRPr lang="it-IT" dirty="0"/>
          </a:p>
        </p:txBody>
      </p:sp>
      <p:sp>
        <p:nvSpPr>
          <p:cNvPr id="5" name="Segnaposto contenuto 4"/>
          <p:cNvSpPr>
            <a:spLocks noGrp="1"/>
          </p:cNvSpPr>
          <p:nvPr>
            <p:ph idx="1"/>
          </p:nvPr>
        </p:nvSpPr>
        <p:spPr>
          <a:xfrm>
            <a:off x="357158" y="1500174"/>
            <a:ext cx="8229600" cy="5174938"/>
          </a:xfrm>
        </p:spPr>
        <p:txBody>
          <a:bodyPr>
            <a:normAutofit/>
          </a:bodyPr>
          <a:lstStyle/>
          <a:p>
            <a:r>
              <a:rPr lang="it-IT" dirty="0" smtClean="0"/>
              <a:t>Tra ipermnesia e società </a:t>
            </a:r>
            <a:r>
              <a:rPr lang="it-IT" dirty="0" err="1" smtClean="0"/>
              <a:t>postmnemonica</a:t>
            </a:r>
            <a:r>
              <a:rPr lang="it-IT" dirty="0" smtClean="0"/>
              <a:t>: la modernità che dimentica</a:t>
            </a:r>
          </a:p>
          <a:p>
            <a:r>
              <a:rPr lang="it-IT" dirty="0" smtClean="0"/>
              <a:t>“A partire dall’inizio del XIX secolo, si può dire che l’inquietudine riguardo alla memoria si cristallizzò intorno alla percezione di due fondamentali malesseri: </a:t>
            </a:r>
            <a:r>
              <a:rPr lang="it-IT" i="1" dirty="0" smtClean="0"/>
              <a:t>troppo poca memoria </a:t>
            </a:r>
            <a:r>
              <a:rPr lang="it-IT" dirty="0" smtClean="0"/>
              <a:t>e </a:t>
            </a:r>
            <a:r>
              <a:rPr lang="it-IT" i="1" dirty="0" smtClean="0"/>
              <a:t>troppa memoria</a:t>
            </a:r>
            <a:r>
              <a:rPr lang="it-IT" dirty="0" smtClean="0"/>
              <a:t>” (Richard </a:t>
            </a:r>
            <a:r>
              <a:rPr lang="it-IT" dirty="0" err="1" smtClean="0"/>
              <a:t>Terdiman</a:t>
            </a:r>
            <a:r>
              <a:rPr lang="it-IT" dirty="0" smtClean="0"/>
              <a:t>, 1993)</a:t>
            </a:r>
          </a:p>
          <a:p>
            <a:r>
              <a:rPr lang="it-IT" dirty="0" smtClean="0"/>
              <a:t>L’oblio: un valore, una condanna o un naturale e misurabile processo di selezione?</a:t>
            </a:r>
            <a:endParaRPr lang="it-IT"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285728"/>
            <a:ext cx="8229600" cy="1143000"/>
          </a:xfrm>
        </p:spPr>
        <p:txBody>
          <a:bodyPr/>
          <a:lstStyle/>
          <a:p>
            <a:pPr algn="ctr"/>
            <a:r>
              <a:rPr lang="it-IT" dirty="0" smtClean="0"/>
              <a:t>Una leggenda metropolitana</a:t>
            </a:r>
            <a:endParaRPr lang="it-IT" dirty="0"/>
          </a:p>
        </p:txBody>
      </p:sp>
      <p:sp>
        <p:nvSpPr>
          <p:cNvPr id="3" name="Segnaposto contenuto 2"/>
          <p:cNvSpPr>
            <a:spLocks noGrp="1"/>
          </p:cNvSpPr>
          <p:nvPr>
            <p:ph idx="1"/>
          </p:nvPr>
        </p:nvSpPr>
        <p:spPr/>
        <p:txBody>
          <a:bodyPr>
            <a:normAutofit lnSpcReduction="10000"/>
          </a:bodyPr>
          <a:lstStyle/>
          <a:p>
            <a:r>
              <a:rPr lang="it-IT" dirty="0" smtClean="0"/>
              <a:t>La fragilità innata degli oggetti digitali è una leggenda metropolitana funzionale a una certa inerzia normativa e conservativa. </a:t>
            </a:r>
          </a:p>
          <a:p>
            <a:r>
              <a:rPr lang="it-IT" dirty="0" smtClean="0"/>
              <a:t>Li sappiamo conservare ma hanno bisogno di cure specifiche </a:t>
            </a:r>
          </a:p>
          <a:p>
            <a:r>
              <a:rPr lang="it-IT" dirty="0" smtClean="0"/>
              <a:t>Devono essere accuditi come in genere si fa con quelli analogici che di norma non vengono lasciati alle intemperie che renderebbero molto vulnerabile anche la carta o la pergamena</a:t>
            </a:r>
          </a:p>
          <a:p>
            <a:r>
              <a:rPr lang="it-IT" dirty="0" smtClean="0"/>
              <a:t>La conservazione costa sia in termini di risorse che di riforme ineludibili del modello conservativo</a:t>
            </a:r>
          </a:p>
          <a:p>
            <a:endParaRPr lang="it-IT" dirty="0" smtClean="0"/>
          </a:p>
          <a:p>
            <a:endParaRPr lang="it-IT"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642910" y="214290"/>
            <a:ext cx="8229600" cy="1143000"/>
          </a:xfrm>
        </p:spPr>
        <p:txBody>
          <a:bodyPr/>
          <a:lstStyle/>
          <a:p>
            <a:pPr algn="ctr" eaLnBrk="1" hangingPunct="1"/>
            <a:r>
              <a:rPr lang="it-IT" dirty="0" smtClean="0"/>
              <a:t>Quale conservazione?</a:t>
            </a:r>
          </a:p>
        </p:txBody>
      </p:sp>
      <p:sp>
        <p:nvSpPr>
          <p:cNvPr id="4099" name="Segnaposto contenuto 2"/>
          <p:cNvSpPr>
            <a:spLocks noGrp="1"/>
          </p:cNvSpPr>
          <p:nvPr>
            <p:ph idx="1"/>
          </p:nvPr>
        </p:nvSpPr>
        <p:spPr>
          <a:xfrm>
            <a:off x="0" y="1500174"/>
            <a:ext cx="8229600" cy="4525963"/>
          </a:xfrm>
        </p:spPr>
        <p:txBody>
          <a:bodyPr>
            <a:normAutofit lnSpcReduction="10000"/>
          </a:bodyPr>
          <a:lstStyle/>
          <a:p>
            <a:pPr eaLnBrk="1" hangingPunct="1">
              <a:buFont typeface="Arial" charset="0"/>
              <a:buNone/>
            </a:pPr>
            <a:endParaRPr lang="it-IT" i="1" dirty="0" smtClean="0"/>
          </a:p>
          <a:p>
            <a:pPr eaLnBrk="1" hangingPunct="1"/>
            <a:r>
              <a:rPr lang="it-IT" sz="4000" i="1" dirty="0" smtClean="0"/>
              <a:t>Long </a:t>
            </a:r>
            <a:r>
              <a:rPr lang="it-IT" sz="4000" i="1" dirty="0" err="1" smtClean="0"/>
              <a:t>time</a:t>
            </a:r>
            <a:r>
              <a:rPr lang="it-IT" sz="4000" i="1" dirty="0" smtClean="0"/>
              <a:t> </a:t>
            </a:r>
            <a:r>
              <a:rPr lang="it-IT" sz="4000" i="1" dirty="0" err="1" smtClean="0"/>
              <a:t>preservation</a:t>
            </a:r>
            <a:r>
              <a:rPr lang="it-IT" sz="4000" i="1" dirty="0" smtClean="0"/>
              <a:t>:</a:t>
            </a:r>
          </a:p>
          <a:p>
            <a:pPr lvl="2" algn="ctr">
              <a:buNone/>
            </a:pPr>
            <a:endParaRPr lang="it-IT" i="1" dirty="0" smtClean="0"/>
          </a:p>
          <a:p>
            <a:pPr lvl="2" algn="ctr">
              <a:buNone/>
            </a:pPr>
            <a:r>
              <a:rPr lang="it-IT" sz="2800" i="1" dirty="0" smtClean="0"/>
              <a:t>     A </a:t>
            </a:r>
            <a:r>
              <a:rPr lang="it-IT" sz="2800" i="1" dirty="0" err="1" smtClean="0"/>
              <a:t>period</a:t>
            </a:r>
            <a:r>
              <a:rPr lang="it-IT" sz="2800" i="1" dirty="0" smtClean="0"/>
              <a:t> </a:t>
            </a:r>
            <a:r>
              <a:rPr lang="it-IT" sz="2800" i="1" dirty="0" err="1" smtClean="0"/>
              <a:t>of</a:t>
            </a:r>
            <a:r>
              <a:rPr lang="it-IT" sz="2800" i="1" dirty="0" smtClean="0"/>
              <a:t> </a:t>
            </a:r>
            <a:r>
              <a:rPr lang="it-IT" sz="2800" i="1" dirty="0" err="1" smtClean="0"/>
              <a:t>time</a:t>
            </a:r>
            <a:r>
              <a:rPr lang="it-IT" sz="2800" i="1" dirty="0" smtClean="0"/>
              <a:t> </a:t>
            </a:r>
            <a:r>
              <a:rPr lang="it-IT" sz="2800" i="1" dirty="0" smtClean="0">
                <a:solidFill>
                  <a:srgbClr val="FF0000"/>
                </a:solidFill>
              </a:rPr>
              <a:t>long </a:t>
            </a:r>
            <a:r>
              <a:rPr lang="it-IT" sz="2800" i="1" dirty="0" err="1" smtClean="0">
                <a:solidFill>
                  <a:srgbClr val="FF0000"/>
                </a:solidFill>
              </a:rPr>
              <a:t>enough</a:t>
            </a:r>
            <a:r>
              <a:rPr lang="it-IT" sz="2800" i="1" dirty="0" smtClean="0">
                <a:solidFill>
                  <a:srgbClr val="FF0000"/>
                </a:solidFill>
              </a:rPr>
              <a:t> </a:t>
            </a:r>
            <a:r>
              <a:rPr lang="it-IT" sz="2800" i="1" dirty="0" err="1" smtClean="0"/>
              <a:t>for</a:t>
            </a:r>
            <a:r>
              <a:rPr lang="it-IT" sz="2800" i="1" dirty="0" smtClean="0"/>
              <a:t> </a:t>
            </a:r>
            <a:r>
              <a:rPr lang="it-IT" sz="2800" i="1" dirty="0" err="1" smtClean="0"/>
              <a:t>there</a:t>
            </a:r>
            <a:r>
              <a:rPr lang="it-IT" sz="2800" i="1" dirty="0" smtClean="0"/>
              <a:t> </a:t>
            </a:r>
            <a:r>
              <a:rPr lang="it-IT" sz="2800" i="1" dirty="0" err="1" smtClean="0"/>
              <a:t>to</a:t>
            </a:r>
            <a:r>
              <a:rPr lang="it-IT" sz="2800" i="1" dirty="0" smtClean="0"/>
              <a:t> </a:t>
            </a:r>
            <a:r>
              <a:rPr lang="it-IT" sz="2800" i="1" dirty="0" err="1" smtClean="0"/>
              <a:t>be</a:t>
            </a:r>
            <a:r>
              <a:rPr lang="it-IT" sz="2800" i="1" dirty="0" smtClean="0"/>
              <a:t> </a:t>
            </a:r>
            <a:r>
              <a:rPr lang="it-IT" sz="2800" i="1" dirty="0" err="1" smtClean="0"/>
              <a:t>concern</a:t>
            </a:r>
            <a:r>
              <a:rPr lang="it-IT" sz="2800" i="1" dirty="0" smtClean="0"/>
              <a:t> </a:t>
            </a:r>
            <a:r>
              <a:rPr lang="it-IT" sz="2800" i="1" dirty="0" err="1" smtClean="0"/>
              <a:t>about</a:t>
            </a:r>
            <a:r>
              <a:rPr lang="it-IT" sz="2800" i="1" dirty="0" smtClean="0"/>
              <a:t> the </a:t>
            </a:r>
            <a:r>
              <a:rPr lang="it-IT" sz="2800" i="1" dirty="0" err="1" smtClean="0"/>
              <a:t>impacts</a:t>
            </a:r>
            <a:r>
              <a:rPr lang="it-IT" sz="2800" i="1" dirty="0" smtClean="0"/>
              <a:t> </a:t>
            </a:r>
            <a:r>
              <a:rPr lang="it-IT" sz="2800" i="1" dirty="0" err="1" smtClean="0"/>
              <a:t>of</a:t>
            </a:r>
            <a:r>
              <a:rPr lang="it-IT" sz="2800" i="1" dirty="0" smtClean="0"/>
              <a:t> </a:t>
            </a:r>
            <a:r>
              <a:rPr lang="it-IT" sz="2800" i="1" dirty="0" err="1" smtClean="0"/>
              <a:t>changing</a:t>
            </a:r>
            <a:r>
              <a:rPr lang="it-IT" sz="2800" i="1" dirty="0" smtClean="0"/>
              <a:t> </a:t>
            </a:r>
            <a:r>
              <a:rPr lang="it-IT" sz="2800" i="1" dirty="0" err="1" smtClean="0"/>
              <a:t>technologies</a:t>
            </a:r>
            <a:r>
              <a:rPr lang="it-IT" sz="2800" i="1" dirty="0" smtClean="0"/>
              <a:t>, </a:t>
            </a:r>
            <a:r>
              <a:rPr lang="it-IT" sz="2800" i="1" dirty="0" err="1" smtClean="0"/>
              <a:t>including</a:t>
            </a:r>
            <a:r>
              <a:rPr lang="it-IT" sz="2800" i="1" dirty="0" smtClean="0"/>
              <a:t> </a:t>
            </a:r>
            <a:r>
              <a:rPr lang="it-IT" sz="2800" i="1" dirty="0" err="1" smtClean="0"/>
              <a:t>support</a:t>
            </a:r>
            <a:r>
              <a:rPr lang="it-IT" sz="2800" i="1" dirty="0" smtClean="0"/>
              <a:t> </a:t>
            </a:r>
            <a:r>
              <a:rPr lang="it-IT" sz="2800" i="1" dirty="0" err="1" smtClean="0"/>
              <a:t>for</a:t>
            </a:r>
            <a:r>
              <a:rPr lang="it-IT" sz="2800" i="1" dirty="0" smtClean="0"/>
              <a:t> </a:t>
            </a:r>
            <a:r>
              <a:rPr lang="it-IT" sz="2800" i="1" dirty="0" err="1" smtClean="0"/>
              <a:t>new</a:t>
            </a:r>
            <a:r>
              <a:rPr lang="it-IT" sz="2800" i="1" dirty="0" smtClean="0"/>
              <a:t> media and data </a:t>
            </a:r>
            <a:r>
              <a:rPr lang="it-IT" sz="2800" i="1" dirty="0" err="1" smtClean="0"/>
              <a:t>formats</a:t>
            </a:r>
            <a:r>
              <a:rPr lang="it-IT" sz="2800" i="1" dirty="0" smtClean="0"/>
              <a:t>, and </a:t>
            </a:r>
            <a:r>
              <a:rPr lang="it-IT" sz="2800" i="1" dirty="0" err="1" smtClean="0"/>
              <a:t>of</a:t>
            </a:r>
            <a:r>
              <a:rPr lang="it-IT" sz="2800" i="1" dirty="0" smtClean="0"/>
              <a:t> a </a:t>
            </a:r>
            <a:r>
              <a:rPr lang="it-IT" sz="2800" i="1" dirty="0" err="1" smtClean="0"/>
              <a:t>changing</a:t>
            </a:r>
            <a:r>
              <a:rPr lang="it-IT" sz="2800" i="1" dirty="0" smtClean="0"/>
              <a:t> </a:t>
            </a:r>
            <a:r>
              <a:rPr lang="it-IT" sz="2800" i="1" dirty="0" err="1" smtClean="0"/>
              <a:t>user</a:t>
            </a:r>
            <a:r>
              <a:rPr lang="it-IT" sz="2800" i="1" dirty="0" smtClean="0"/>
              <a:t> community, on the information </a:t>
            </a:r>
            <a:r>
              <a:rPr lang="it-IT" sz="2800" i="1" dirty="0" err="1" smtClean="0"/>
              <a:t>being</a:t>
            </a:r>
            <a:r>
              <a:rPr lang="it-IT" sz="2800" i="1" dirty="0" smtClean="0"/>
              <a:t> </a:t>
            </a:r>
            <a:r>
              <a:rPr lang="it-IT" sz="2800" i="1" dirty="0" err="1" smtClean="0"/>
              <a:t>held</a:t>
            </a:r>
            <a:r>
              <a:rPr lang="it-IT" sz="2800" i="1" dirty="0" smtClean="0"/>
              <a:t> in a </a:t>
            </a:r>
            <a:r>
              <a:rPr lang="it-IT" sz="2800" i="1" dirty="0" err="1" smtClean="0"/>
              <a:t>repository</a:t>
            </a:r>
            <a:r>
              <a:rPr lang="it-IT" sz="2800" i="1" dirty="0" smtClean="0"/>
              <a:t>. </a:t>
            </a:r>
            <a:r>
              <a:rPr lang="it-IT" sz="2800" i="1" dirty="0" err="1" smtClean="0"/>
              <a:t>This</a:t>
            </a:r>
            <a:r>
              <a:rPr lang="it-IT" sz="2800" i="1" dirty="0" smtClean="0"/>
              <a:t> </a:t>
            </a:r>
            <a:r>
              <a:rPr lang="it-IT" sz="2800" i="1" dirty="0" err="1" smtClean="0"/>
              <a:t>period</a:t>
            </a:r>
            <a:r>
              <a:rPr lang="it-IT" sz="2800" i="1" dirty="0" smtClean="0"/>
              <a:t> </a:t>
            </a:r>
            <a:r>
              <a:rPr lang="it-IT" sz="2800" i="1" dirty="0" err="1" smtClean="0"/>
              <a:t>extends</a:t>
            </a:r>
            <a:r>
              <a:rPr lang="it-IT" sz="2800" i="1" dirty="0" smtClean="0"/>
              <a:t> </a:t>
            </a:r>
            <a:r>
              <a:rPr lang="it-IT" sz="2800" i="1" dirty="0" err="1" smtClean="0"/>
              <a:t>into</a:t>
            </a:r>
            <a:r>
              <a:rPr lang="it-IT" sz="2800" i="1" dirty="0" smtClean="0"/>
              <a:t> </a:t>
            </a:r>
            <a:r>
              <a:rPr lang="it-IT" sz="2800" i="1" dirty="0" smtClean="0">
                <a:solidFill>
                  <a:srgbClr val="FF0000"/>
                </a:solidFill>
              </a:rPr>
              <a:t>the indefinite future</a:t>
            </a:r>
            <a:endParaRPr lang="it-IT" sz="2800" dirty="0" smtClean="0">
              <a:solidFill>
                <a:srgbClr val="FF0000"/>
              </a:solidFill>
            </a:endParaRPr>
          </a:p>
          <a:p>
            <a:pPr eaLnBrk="1" hangingPunct="1"/>
            <a:endParaRPr lang="it-IT" dirty="0" smtClean="0"/>
          </a:p>
        </p:txBody>
      </p:sp>
    </p:spTree>
    <p:extLst>
      <p:ext uri="{BB962C8B-B14F-4D97-AF65-F5344CB8AC3E}">
        <p14:creationId xmlns:p14="http://schemas.microsoft.com/office/powerpoint/2010/main" xmlns="" val="613213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a:xfrm>
            <a:off x="714348" y="357166"/>
            <a:ext cx="8229600" cy="1143000"/>
          </a:xfrm>
        </p:spPr>
        <p:txBody>
          <a:bodyPr/>
          <a:lstStyle/>
          <a:p>
            <a:pPr algn="ctr" eaLnBrk="1" hangingPunct="1"/>
            <a:r>
              <a:rPr lang="it-IT" dirty="0" smtClean="0"/>
              <a:t>Individuare l’archivio digitale</a:t>
            </a:r>
          </a:p>
        </p:txBody>
      </p:sp>
      <p:sp>
        <p:nvSpPr>
          <p:cNvPr id="8195" name="Segnaposto contenuto 2"/>
          <p:cNvSpPr>
            <a:spLocks noGrp="1"/>
          </p:cNvSpPr>
          <p:nvPr>
            <p:ph idx="1"/>
          </p:nvPr>
        </p:nvSpPr>
        <p:spPr/>
        <p:txBody>
          <a:bodyPr>
            <a:normAutofit fontScale="92500" lnSpcReduction="10000"/>
          </a:bodyPr>
          <a:lstStyle/>
          <a:p>
            <a:pPr eaLnBrk="1" hangingPunct="1"/>
            <a:r>
              <a:rPr lang="it-IT" dirty="0" smtClean="0"/>
              <a:t>Il problema della individuazione dell’archivio digitale in senso proprio (?) e l’esigenza di salvaguardarne la struttura e l’integrità</a:t>
            </a:r>
          </a:p>
          <a:p>
            <a:pPr eaLnBrk="1" hangingPunct="1"/>
            <a:r>
              <a:rPr lang="it-IT" dirty="0" smtClean="0"/>
              <a:t>L’interoperabilità</a:t>
            </a:r>
          </a:p>
          <a:p>
            <a:r>
              <a:rPr lang="it-IT" dirty="0" smtClean="0"/>
              <a:t>Tipologie documentarie ad ampio spettro</a:t>
            </a:r>
          </a:p>
          <a:p>
            <a:pPr lvl="1"/>
            <a:r>
              <a:rPr lang="it-IT" dirty="0" smtClean="0"/>
              <a:t>documenti digitali e informatici</a:t>
            </a:r>
          </a:p>
          <a:p>
            <a:pPr lvl="1"/>
            <a:r>
              <a:rPr lang="it-IT" dirty="0" smtClean="0"/>
              <a:t>banche dati</a:t>
            </a:r>
          </a:p>
          <a:p>
            <a:pPr lvl="1"/>
            <a:r>
              <a:rPr lang="it-IT" dirty="0" smtClean="0"/>
              <a:t>oggetti e aggregazioni digitali di natura diversa</a:t>
            </a:r>
          </a:p>
          <a:p>
            <a:pPr lvl="1"/>
            <a:r>
              <a:rPr lang="it-IT" dirty="0" smtClean="0"/>
              <a:t>web</a:t>
            </a:r>
          </a:p>
          <a:p>
            <a:pPr lvl="1"/>
            <a:r>
              <a:rPr lang="it-IT" dirty="0" smtClean="0"/>
              <a:t>“dati social” (</a:t>
            </a:r>
            <a:r>
              <a:rPr lang="it-IT" dirty="0" err="1" smtClean="0"/>
              <a:t>tweet</a:t>
            </a:r>
            <a:r>
              <a:rPr lang="it-IT" dirty="0" smtClean="0"/>
              <a:t> e luoghi della comunicazione )</a:t>
            </a:r>
          </a:p>
          <a:p>
            <a:pPr lvl="1"/>
            <a:r>
              <a:rPr lang="it-IT" dirty="0" smtClean="0"/>
              <a:t>…</a:t>
            </a:r>
          </a:p>
        </p:txBody>
      </p:sp>
    </p:spTree>
    <p:extLst>
      <p:ext uri="{BB962C8B-B14F-4D97-AF65-F5344CB8AC3E}">
        <p14:creationId xmlns:p14="http://schemas.microsoft.com/office/powerpoint/2010/main" xmlns="" val="34739417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500034" y="357166"/>
            <a:ext cx="8229600" cy="1143000"/>
          </a:xfrm>
        </p:spPr>
        <p:txBody>
          <a:bodyPr>
            <a:normAutofit/>
          </a:bodyPr>
          <a:lstStyle/>
          <a:p>
            <a:pPr algn="ctr" eaLnBrk="1" hangingPunct="1"/>
            <a:r>
              <a:rPr lang="it-IT" dirty="0" smtClean="0"/>
              <a:t>La natura dell’archivio digitale</a:t>
            </a:r>
          </a:p>
        </p:txBody>
      </p:sp>
      <p:sp>
        <p:nvSpPr>
          <p:cNvPr id="30723" name="Segnaposto contenuto 2"/>
          <p:cNvSpPr>
            <a:spLocks noGrp="1"/>
          </p:cNvSpPr>
          <p:nvPr>
            <p:ph idx="1"/>
          </p:nvPr>
        </p:nvSpPr>
        <p:spPr>
          <a:xfrm>
            <a:off x="500034" y="1928802"/>
            <a:ext cx="8229600" cy="4674872"/>
          </a:xfrm>
        </p:spPr>
        <p:txBody>
          <a:bodyPr>
            <a:normAutofit/>
          </a:bodyPr>
          <a:lstStyle/>
          <a:p>
            <a:pPr eaLnBrk="1" hangingPunct="1"/>
            <a:r>
              <a:rPr lang="it-IT" dirty="0" smtClean="0"/>
              <a:t>L’archivio digitale ha una natura caratterizzata da una forte dinamicità che si traduce in un’estrema articolazione della struttura e dei contenuti informativi e che impone strategie descrittive e di recupero delle informazioni decisamente complesse.</a:t>
            </a:r>
          </a:p>
          <a:p>
            <a:pPr eaLnBrk="1" hangingPunct="1"/>
            <a:r>
              <a:rPr lang="it-IT" dirty="0" smtClean="0"/>
              <a:t>Nel contesto digitale tendono a manifestarsi fenomenologie archivistiche diverse da quelle cui siamo abituati in ambiente cartaceo</a:t>
            </a:r>
          </a:p>
          <a:p>
            <a:pPr eaLnBrk="1" hangingPunct="1"/>
            <a:endParaRPr lang="it-IT" dirty="0" smtClean="0"/>
          </a:p>
        </p:txBody>
      </p:sp>
    </p:spTree>
    <p:extLst>
      <p:ext uri="{BB962C8B-B14F-4D97-AF65-F5344CB8AC3E}">
        <p14:creationId xmlns:p14="http://schemas.microsoft.com/office/powerpoint/2010/main" xmlns="" val="34517651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1143000"/>
          </a:xfrm>
        </p:spPr>
        <p:txBody>
          <a:bodyPr>
            <a:normAutofit/>
          </a:bodyPr>
          <a:lstStyle/>
          <a:p>
            <a:pPr algn="ctr"/>
            <a:r>
              <a:rPr lang="it-IT" sz="4800" dirty="0" smtClean="0"/>
              <a:t>L’archivio accade</a:t>
            </a:r>
            <a:endParaRPr lang="it-IT" sz="4800" dirty="0"/>
          </a:p>
        </p:txBody>
      </p:sp>
      <p:sp>
        <p:nvSpPr>
          <p:cNvPr id="3" name="Segnaposto contenuto 2"/>
          <p:cNvSpPr>
            <a:spLocks noGrp="1"/>
          </p:cNvSpPr>
          <p:nvPr>
            <p:ph idx="1"/>
          </p:nvPr>
        </p:nvSpPr>
        <p:spPr>
          <a:xfrm>
            <a:off x="457200" y="1428736"/>
            <a:ext cx="8229600" cy="5429264"/>
          </a:xfrm>
        </p:spPr>
        <p:txBody>
          <a:bodyPr>
            <a:normAutofit fontScale="92500"/>
          </a:bodyPr>
          <a:lstStyle/>
          <a:p>
            <a:r>
              <a:rPr lang="it-IT" dirty="0"/>
              <a:t>L’archivio digitale non è, accade. </a:t>
            </a:r>
            <a:endParaRPr lang="it-IT" dirty="0" smtClean="0"/>
          </a:p>
          <a:p>
            <a:r>
              <a:rPr lang="it-IT" dirty="0" smtClean="0"/>
              <a:t>È </a:t>
            </a:r>
            <a:r>
              <a:rPr lang="it-IT" dirty="0"/>
              <a:t>una concatenazione di eventi che scatenano processi documentari fluidi, elettrici. </a:t>
            </a:r>
            <a:endParaRPr lang="it-IT" dirty="0" smtClean="0"/>
          </a:p>
          <a:p>
            <a:r>
              <a:rPr lang="it-IT" dirty="0" smtClean="0"/>
              <a:t>Nelle </a:t>
            </a:r>
            <a:r>
              <a:rPr lang="it-IT" dirty="0"/>
              <a:t>pieghe dell’interoperabilità l’archivio digitale è un susseguirsi di avvenimenti determinati e tracciati dalle macchine. </a:t>
            </a:r>
            <a:endParaRPr lang="it-IT" dirty="0" smtClean="0"/>
          </a:p>
          <a:p>
            <a:r>
              <a:rPr lang="it-IT" dirty="0" smtClean="0"/>
              <a:t>Lo </a:t>
            </a:r>
            <a:r>
              <a:rPr lang="it-IT" dirty="0"/>
              <a:t>stesso concetto di </a:t>
            </a:r>
            <a:r>
              <a:rPr lang="it-IT" dirty="0" err="1"/>
              <a:t>workflow</a:t>
            </a:r>
            <a:r>
              <a:rPr lang="it-IT" dirty="0"/>
              <a:t> che accompagna dagli albori il protocollo informatico è di fatto una concatenazione di eventi. </a:t>
            </a:r>
            <a:r>
              <a:rPr lang="it-IT" dirty="0" smtClean="0"/>
              <a:t> </a:t>
            </a:r>
            <a:endParaRPr lang="it-IT" dirty="0"/>
          </a:p>
          <a:p>
            <a:r>
              <a:rPr lang="it-IT" dirty="0"/>
              <a:t>Dire che gli archivi non sono ma accadono non significa ovviamente negarne il dato materiale ineludibile. </a:t>
            </a:r>
            <a:endParaRPr lang="it-IT" dirty="0" smtClean="0"/>
          </a:p>
          <a:p>
            <a:r>
              <a:rPr lang="it-IT" dirty="0" smtClean="0"/>
              <a:t>Significa </a:t>
            </a:r>
            <a:r>
              <a:rPr lang="it-IT" dirty="0"/>
              <a:t>piuttosto sottolinearne la costante dinamicità costitutiva e descrittiva.</a:t>
            </a:r>
          </a:p>
          <a:p>
            <a:endParaRPr lang="it-IT" dirty="0"/>
          </a:p>
        </p:txBody>
      </p:sp>
    </p:spTree>
    <p:extLst>
      <p:ext uri="{BB962C8B-B14F-4D97-AF65-F5344CB8AC3E}">
        <p14:creationId xmlns:p14="http://schemas.microsoft.com/office/powerpoint/2010/main" xmlns="" val="1187634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smtClean="0"/>
              <a:t>Sistema archivio</a:t>
            </a:r>
            <a:endParaRPr lang="it-IT" dirty="0"/>
          </a:p>
        </p:txBody>
      </p:sp>
      <p:sp>
        <p:nvSpPr>
          <p:cNvPr id="3" name="Segnaposto contenuto 2"/>
          <p:cNvSpPr>
            <a:spLocks noGrp="1"/>
          </p:cNvSpPr>
          <p:nvPr>
            <p:ph idx="1"/>
          </p:nvPr>
        </p:nvSpPr>
        <p:spPr>
          <a:xfrm>
            <a:off x="457200" y="1285860"/>
            <a:ext cx="8229600" cy="5038740"/>
          </a:xfrm>
        </p:spPr>
        <p:txBody>
          <a:bodyPr>
            <a:normAutofit fontScale="92500" lnSpcReduction="10000"/>
          </a:bodyPr>
          <a:lstStyle/>
          <a:p>
            <a:r>
              <a:rPr lang="it-IT" dirty="0"/>
              <a:t>Occorre ampliare il concetto di archivio inteso come complesso di documenti a quello di sistema archivio. </a:t>
            </a:r>
            <a:endParaRPr lang="it-IT" dirty="0" smtClean="0"/>
          </a:p>
          <a:p>
            <a:r>
              <a:rPr lang="it-IT" dirty="0" smtClean="0"/>
              <a:t>Il </a:t>
            </a:r>
            <a:r>
              <a:rPr lang="it-IT" dirty="0"/>
              <a:t>sistema archivio comprende oltre ai documenti (ai dati) le persone (intese anche come unità organizzative), gli strumenti e le procedure usate per dar luogo ai dati e conservarli. </a:t>
            </a:r>
            <a:endParaRPr lang="it-IT" dirty="0" smtClean="0"/>
          </a:p>
          <a:p>
            <a:r>
              <a:rPr lang="it-IT" dirty="0" smtClean="0"/>
              <a:t>L’ordine </a:t>
            </a:r>
            <a:r>
              <a:rPr lang="it-IT" dirty="0"/>
              <a:t>deriva dalla conoscenza a priori del sistema archivio, il manuale di gestione diventa per certi versi la bibbia dell’ordinatore. </a:t>
            </a:r>
            <a:endParaRPr lang="it-IT" dirty="0" smtClean="0"/>
          </a:p>
          <a:p>
            <a:r>
              <a:rPr lang="it-IT" dirty="0" smtClean="0"/>
              <a:t>Un </a:t>
            </a:r>
            <a:r>
              <a:rPr lang="it-IT" dirty="0"/>
              <a:t>ordinatore che persegue però i suoi fini nella fase iniziale del ciclo vitale, prima che le vicissitudini digitali possano disperdere l’archivio. </a:t>
            </a:r>
            <a:endParaRPr lang="it-IT" dirty="0" smtClean="0"/>
          </a:p>
          <a:p>
            <a:r>
              <a:rPr lang="it-IT" dirty="0" smtClean="0"/>
              <a:t>L’ordine </a:t>
            </a:r>
            <a:r>
              <a:rPr lang="it-IT" dirty="0"/>
              <a:t>va </a:t>
            </a:r>
            <a:r>
              <a:rPr lang="it-IT" dirty="0" smtClean="0"/>
              <a:t>previsto</a:t>
            </a:r>
            <a:endParaRPr lang="it-IT" dirty="0"/>
          </a:p>
          <a:p>
            <a:endParaRPr lang="it-IT" dirty="0"/>
          </a:p>
          <a:p>
            <a:endParaRPr lang="it-IT" dirty="0"/>
          </a:p>
        </p:txBody>
      </p:sp>
    </p:spTree>
    <p:extLst>
      <p:ext uri="{BB962C8B-B14F-4D97-AF65-F5344CB8AC3E}">
        <p14:creationId xmlns:p14="http://schemas.microsoft.com/office/powerpoint/2010/main" xmlns="" val="3624017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357166"/>
            <a:ext cx="8229600" cy="1143000"/>
          </a:xfrm>
        </p:spPr>
        <p:txBody>
          <a:bodyPr/>
          <a:lstStyle/>
          <a:p>
            <a:pPr algn="ctr"/>
            <a:r>
              <a:rPr lang="it-IT" i="1" dirty="0" err="1" smtClean="0"/>
              <a:t>Preservation</a:t>
            </a:r>
            <a:r>
              <a:rPr lang="it-IT" i="1" dirty="0" smtClean="0"/>
              <a:t> on the job</a:t>
            </a:r>
            <a:endParaRPr lang="it-IT" i="1" dirty="0"/>
          </a:p>
        </p:txBody>
      </p:sp>
      <p:sp>
        <p:nvSpPr>
          <p:cNvPr id="3" name="Segnaposto contenuto 2"/>
          <p:cNvSpPr>
            <a:spLocks noGrp="1"/>
          </p:cNvSpPr>
          <p:nvPr>
            <p:ph idx="1"/>
          </p:nvPr>
        </p:nvSpPr>
        <p:spPr>
          <a:xfrm>
            <a:off x="500034" y="1785926"/>
            <a:ext cx="8229600" cy="4526280"/>
          </a:xfrm>
        </p:spPr>
        <p:txBody>
          <a:bodyPr>
            <a:normAutofit/>
          </a:bodyPr>
          <a:lstStyle/>
          <a:p>
            <a:endParaRPr lang="en-US" sz="2800" i="1" spc="-5" dirty="0" smtClean="0">
              <a:latin typeface="Times New Roman" pitchFamily="18" charset="0"/>
              <a:cs typeface="Times New Roman" pitchFamily="18" charset="0"/>
            </a:endParaRPr>
          </a:p>
          <a:p>
            <a:r>
              <a:rPr lang="en-US" sz="3200" i="1" spc="-5" dirty="0" smtClean="0">
                <a:latin typeface="Times New Roman" pitchFamily="18" charset="0"/>
                <a:cs typeface="Times New Roman" pitchFamily="18" charset="0"/>
              </a:rPr>
              <a:t>At each phase </a:t>
            </a:r>
            <a:r>
              <a:rPr lang="en-US" sz="3200" i="1" spc="-10" dirty="0" smtClean="0">
                <a:latin typeface="Times New Roman" pitchFamily="18" charset="0"/>
                <a:cs typeface="Times New Roman" pitchFamily="18" charset="0"/>
              </a:rPr>
              <a:t>of </a:t>
            </a:r>
            <a:r>
              <a:rPr lang="en-US" sz="3200" i="1" dirty="0" smtClean="0">
                <a:latin typeface="Times New Roman" pitchFamily="18" charset="0"/>
                <a:cs typeface="Times New Roman" pitchFamily="18" charset="0"/>
              </a:rPr>
              <a:t>the </a:t>
            </a:r>
            <a:r>
              <a:rPr lang="en-US" sz="3200" i="1" spc="-5" dirty="0" smtClean="0">
                <a:latin typeface="Times New Roman" pitchFamily="18" charset="0"/>
                <a:cs typeface="Times New Roman" pitchFamily="18" charset="0"/>
              </a:rPr>
              <a:t>cycle, </a:t>
            </a:r>
            <a:r>
              <a:rPr lang="en-US" sz="3200" i="1" dirty="0" smtClean="0">
                <a:latin typeface="Times New Roman" pitchFamily="18" charset="0"/>
                <a:cs typeface="Times New Roman" pitchFamily="18" charset="0"/>
              </a:rPr>
              <a:t>electronic </a:t>
            </a:r>
            <a:r>
              <a:rPr lang="en-US" sz="3200" i="1" spc="-5" dirty="0" smtClean="0">
                <a:latin typeface="Times New Roman" pitchFamily="18" charset="0"/>
                <a:cs typeface="Times New Roman" pitchFamily="18" charset="0"/>
              </a:rPr>
              <a:t>records need </a:t>
            </a:r>
            <a:r>
              <a:rPr lang="en-US" sz="3200" i="1" dirty="0" smtClean="0">
                <a:latin typeface="Times New Roman" pitchFamily="18" charset="0"/>
                <a:cs typeface="Times New Roman" pitchFamily="18" charset="0"/>
              </a:rPr>
              <a:t>to </a:t>
            </a:r>
            <a:r>
              <a:rPr lang="en-US" sz="3200" i="1" spc="-5" dirty="0" smtClean="0">
                <a:latin typeface="Times New Roman" pitchFamily="18" charset="0"/>
                <a:cs typeface="Times New Roman" pitchFamily="18" charset="0"/>
              </a:rPr>
              <a:t>be </a:t>
            </a:r>
            <a:r>
              <a:rPr lang="en-US" sz="3200" i="1" dirty="0" smtClean="0">
                <a:latin typeface="Times New Roman" pitchFamily="18" charset="0"/>
                <a:cs typeface="Times New Roman" pitchFamily="18" charset="0"/>
              </a:rPr>
              <a:t>actively  managed, according to established </a:t>
            </a:r>
            <a:r>
              <a:rPr lang="en-US" sz="3200" i="1" spc="-10" dirty="0" smtClean="0">
                <a:latin typeface="Times New Roman" pitchFamily="18" charset="0"/>
                <a:cs typeface="Times New Roman" pitchFamily="18" charset="0"/>
              </a:rPr>
              <a:t>procedures, </a:t>
            </a:r>
            <a:r>
              <a:rPr lang="en-US" sz="3200" i="1" dirty="0" smtClean="0">
                <a:latin typeface="Times New Roman" pitchFamily="18" charset="0"/>
                <a:cs typeface="Times New Roman" pitchFamily="18" charset="0"/>
              </a:rPr>
              <a:t>to </a:t>
            </a:r>
            <a:r>
              <a:rPr lang="en-US" sz="3200" i="1" spc="-10" dirty="0" smtClean="0">
                <a:latin typeface="Times New Roman" pitchFamily="18" charset="0"/>
                <a:cs typeface="Times New Roman" pitchFamily="18" charset="0"/>
              </a:rPr>
              <a:t>ensure </a:t>
            </a:r>
            <a:r>
              <a:rPr lang="en-US" sz="3200" i="1" dirty="0" smtClean="0">
                <a:latin typeface="Times New Roman" pitchFamily="18" charset="0"/>
                <a:cs typeface="Times New Roman" pitchFamily="18" charset="0"/>
              </a:rPr>
              <a:t>that they </a:t>
            </a:r>
            <a:r>
              <a:rPr lang="en-US" sz="3200" i="1" spc="5" dirty="0" smtClean="0">
                <a:latin typeface="Times New Roman" pitchFamily="18" charset="0"/>
                <a:cs typeface="Times New Roman" pitchFamily="18" charset="0"/>
              </a:rPr>
              <a:t>retain </a:t>
            </a:r>
            <a:r>
              <a:rPr lang="en-US" sz="3200" i="1" dirty="0" smtClean="0">
                <a:latin typeface="Times New Roman" pitchFamily="18" charset="0"/>
                <a:cs typeface="Times New Roman" pitchFamily="18" charset="0"/>
              </a:rPr>
              <a:t>qualities </a:t>
            </a:r>
            <a:r>
              <a:rPr lang="en-US" sz="3200" i="1" spc="-10" dirty="0" smtClean="0">
                <a:latin typeface="Times New Roman" pitchFamily="18" charset="0"/>
                <a:cs typeface="Times New Roman" pitchFamily="18" charset="0"/>
              </a:rPr>
              <a:t>of </a:t>
            </a:r>
            <a:r>
              <a:rPr lang="en-US" sz="3200" i="1" dirty="0" smtClean="0">
                <a:latin typeface="Times New Roman" pitchFamily="18" charset="0"/>
                <a:cs typeface="Times New Roman" pitchFamily="18" charset="0"/>
              </a:rPr>
              <a:t>integrity, authenticity </a:t>
            </a:r>
            <a:r>
              <a:rPr lang="en-US" sz="3200" i="1" spc="75" dirty="0" smtClean="0">
                <a:latin typeface="Times New Roman" pitchFamily="18" charset="0"/>
                <a:cs typeface="Times New Roman" pitchFamily="18" charset="0"/>
              </a:rPr>
              <a:t>and</a:t>
            </a:r>
            <a:r>
              <a:rPr lang="en-US" sz="3200" i="1" spc="-325" dirty="0" smtClean="0">
                <a:latin typeface="Times New Roman" pitchFamily="18" charset="0"/>
                <a:cs typeface="Times New Roman" pitchFamily="18" charset="0"/>
              </a:rPr>
              <a:t> </a:t>
            </a:r>
            <a:r>
              <a:rPr lang="en-US" sz="3200" i="1" spc="-65" dirty="0" smtClean="0">
                <a:latin typeface="Times New Roman" pitchFamily="18" charset="0"/>
                <a:cs typeface="Times New Roman" pitchFamily="18" charset="0"/>
              </a:rPr>
              <a:t>reliability“</a:t>
            </a:r>
            <a:r>
              <a:rPr lang="en-US" sz="3200" i="1" spc="-5" dirty="0" smtClean="0">
                <a:latin typeface="Times New Roman" pitchFamily="18" charset="0"/>
                <a:cs typeface="Times New Roman" pitchFamily="18" charset="0"/>
              </a:rPr>
              <a:t>(</a:t>
            </a:r>
            <a:r>
              <a:rPr lang="en-US" sz="2000" spc="-5" dirty="0" smtClean="0">
                <a:latin typeface="Times New Roman" pitchFamily="18" charset="0"/>
                <a:cs typeface="Times New Roman" pitchFamily="18" charset="0"/>
              </a:rPr>
              <a:t>Public</a:t>
            </a:r>
            <a:r>
              <a:rPr lang="en-US" sz="2000" spc="-160" dirty="0" smtClean="0">
                <a:latin typeface="Times New Roman" pitchFamily="18" charset="0"/>
                <a:cs typeface="Times New Roman" pitchFamily="18" charset="0"/>
              </a:rPr>
              <a:t> </a:t>
            </a:r>
            <a:r>
              <a:rPr lang="en-US" sz="2000" spc="20" dirty="0" smtClean="0">
                <a:latin typeface="Times New Roman" pitchFamily="18" charset="0"/>
                <a:cs typeface="Times New Roman" pitchFamily="18" charset="0"/>
              </a:rPr>
              <a:t>Record</a:t>
            </a:r>
            <a:r>
              <a:rPr lang="en-US" sz="2000" spc="-105"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Office,</a:t>
            </a:r>
            <a:r>
              <a:rPr lang="en-US" sz="2000" spc="-150" dirty="0" smtClean="0">
                <a:latin typeface="Times New Roman" pitchFamily="18" charset="0"/>
                <a:cs typeface="Times New Roman" pitchFamily="18" charset="0"/>
              </a:rPr>
              <a:t> </a:t>
            </a:r>
            <a:r>
              <a:rPr lang="en-US" sz="2000" spc="-114" dirty="0" smtClean="0">
                <a:latin typeface="Times New Roman" pitchFamily="18" charset="0"/>
                <a:cs typeface="Times New Roman" pitchFamily="18" charset="0"/>
              </a:rPr>
              <a:t>The</a:t>
            </a:r>
            <a:r>
              <a:rPr lang="en-US" sz="2000" spc="-135" dirty="0" smtClean="0">
                <a:latin typeface="Times New Roman" pitchFamily="18" charset="0"/>
                <a:cs typeface="Times New Roman" pitchFamily="18" charset="0"/>
              </a:rPr>
              <a:t> </a:t>
            </a:r>
            <a:r>
              <a:rPr lang="en-US" sz="2000" spc="-10" dirty="0" smtClean="0">
                <a:latin typeface="Times New Roman" pitchFamily="18" charset="0"/>
                <a:cs typeface="Times New Roman" pitchFamily="18" charset="0"/>
              </a:rPr>
              <a:t>National</a:t>
            </a:r>
            <a:r>
              <a:rPr lang="en-US" sz="2000" spc="-165" dirty="0" smtClean="0">
                <a:latin typeface="Times New Roman" pitchFamily="18" charset="0"/>
                <a:cs typeface="Times New Roman" pitchFamily="18" charset="0"/>
              </a:rPr>
              <a:t> </a:t>
            </a:r>
            <a:r>
              <a:rPr lang="en-US" sz="2000" spc="-65" dirty="0" smtClean="0">
                <a:latin typeface="Times New Roman" pitchFamily="18" charset="0"/>
                <a:cs typeface="Times New Roman" pitchFamily="18" charset="0"/>
              </a:rPr>
              <a:t>Archives,</a:t>
            </a:r>
            <a:r>
              <a:rPr lang="en-US" sz="2000" spc="-45"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Guidelines</a:t>
            </a:r>
            <a:r>
              <a:rPr lang="en-US" sz="2000" i="1" spc="-35"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for management, appraisal </a:t>
            </a:r>
            <a:r>
              <a:rPr lang="en-US" sz="2000" i="1" spc="-5" dirty="0" smtClean="0">
                <a:latin typeface="Times New Roman" pitchFamily="18" charset="0"/>
                <a:cs typeface="Times New Roman" pitchFamily="18" charset="0"/>
              </a:rPr>
              <a:t>and preservation </a:t>
            </a:r>
            <a:r>
              <a:rPr lang="en-US" sz="2000" i="1" spc="-10" dirty="0" smtClean="0">
                <a:latin typeface="Times New Roman" pitchFamily="18" charset="0"/>
                <a:cs typeface="Times New Roman" pitchFamily="18" charset="0"/>
              </a:rPr>
              <a:t>of </a:t>
            </a:r>
            <a:r>
              <a:rPr lang="en-US" sz="2000" i="1" dirty="0" smtClean="0">
                <a:latin typeface="Times New Roman" pitchFamily="18" charset="0"/>
                <a:cs typeface="Times New Roman" pitchFamily="18" charset="0"/>
              </a:rPr>
              <a:t>electronic</a:t>
            </a:r>
            <a:r>
              <a:rPr lang="en-US" sz="2000" i="1" spc="-160" dirty="0" smtClean="0">
                <a:latin typeface="Times New Roman" pitchFamily="18" charset="0"/>
                <a:cs typeface="Times New Roman" pitchFamily="18" charset="0"/>
              </a:rPr>
              <a:t> </a:t>
            </a:r>
            <a:r>
              <a:rPr lang="en-US" sz="2000" i="1" spc="-5" dirty="0" smtClean="0">
                <a:latin typeface="Times New Roman" pitchFamily="18" charset="0"/>
                <a:cs typeface="Times New Roman" pitchFamily="18" charset="0"/>
              </a:rPr>
              <a:t>records</a:t>
            </a:r>
            <a:r>
              <a:rPr lang="en-US" sz="3200" i="1" spc="-5" dirty="0" smtClean="0">
                <a:latin typeface="Times New Roman" pitchFamily="18" charset="0"/>
                <a:cs typeface="Times New Roman" pitchFamily="18" charset="0"/>
              </a:rPr>
              <a:t>)</a:t>
            </a:r>
            <a:endParaRPr lang="it-IT" sz="3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571472" y="214290"/>
            <a:ext cx="8229600" cy="1143000"/>
          </a:xfrm>
        </p:spPr>
        <p:txBody>
          <a:bodyPr/>
          <a:lstStyle/>
          <a:p>
            <a:pPr algn="ctr" eaLnBrk="1" hangingPunct="1"/>
            <a:r>
              <a:rPr lang="it-IT" dirty="0" smtClean="0"/>
              <a:t>Progettare la conservazione</a:t>
            </a:r>
          </a:p>
        </p:txBody>
      </p:sp>
      <p:sp>
        <p:nvSpPr>
          <p:cNvPr id="3" name="Segnaposto contenuto 2"/>
          <p:cNvSpPr>
            <a:spLocks noGrp="1"/>
          </p:cNvSpPr>
          <p:nvPr>
            <p:ph idx="1"/>
          </p:nvPr>
        </p:nvSpPr>
        <p:spPr>
          <a:xfrm>
            <a:off x="457200" y="1571612"/>
            <a:ext cx="8229600" cy="5072098"/>
          </a:xfrm>
        </p:spPr>
        <p:txBody>
          <a:bodyPr rtlCol="0">
            <a:normAutofit/>
          </a:bodyPr>
          <a:lstStyle/>
          <a:p>
            <a:pPr>
              <a:defRPr/>
            </a:pPr>
            <a:r>
              <a:rPr lang="it-IT" dirty="0" smtClean="0"/>
              <a:t>Le trasformazioni dei sistemi di produzione e gestione dei documenti e, in maniera particolare, la diffusione del documento informatico contribuiscono quindi a spostare a monte il baricentro degli interventi conservativi. </a:t>
            </a:r>
          </a:p>
          <a:p>
            <a:pPr>
              <a:defRPr/>
            </a:pPr>
            <a:r>
              <a:rPr lang="it-IT" dirty="0" smtClean="0"/>
              <a:t>Nella fase corrente, e in maniera ancora più marcata in quella di </a:t>
            </a:r>
            <a:r>
              <a:rPr lang="it-IT" dirty="0" smtClean="0">
                <a:solidFill>
                  <a:srgbClr val="FF0000"/>
                </a:solidFill>
              </a:rPr>
              <a:t>progettazione</a:t>
            </a:r>
            <a:r>
              <a:rPr lang="it-IT" dirty="0" smtClean="0"/>
              <a:t>, si concentrano molte attività di decisiva importanza ai fini del perseguimento dell’obiettivo della conservazione. </a:t>
            </a:r>
          </a:p>
          <a:p>
            <a:pPr>
              <a:defRPr/>
            </a:pPr>
            <a:r>
              <a:rPr lang="it-IT" dirty="0" smtClean="0"/>
              <a:t>Questa è la prima e più evidente conseguenza della diffusione di documenti informatici</a:t>
            </a:r>
          </a:p>
          <a:p>
            <a:pPr>
              <a:defRPr/>
            </a:pPr>
            <a:endParaRPr lang="it-IT" dirty="0" smtClean="0"/>
          </a:p>
        </p:txBody>
      </p:sp>
    </p:spTree>
    <p:extLst>
      <p:ext uri="{BB962C8B-B14F-4D97-AF65-F5344CB8AC3E}">
        <p14:creationId xmlns:p14="http://schemas.microsoft.com/office/powerpoint/2010/main" xmlns="" val="2028425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A cavallo della crisi: oltre la congiuntura</a:t>
            </a:r>
            <a:endParaRPr lang="it-IT" dirty="0"/>
          </a:p>
        </p:txBody>
      </p:sp>
      <p:sp>
        <p:nvSpPr>
          <p:cNvPr id="3" name="Segnaposto contenuto 2"/>
          <p:cNvSpPr>
            <a:spLocks noGrp="1"/>
          </p:cNvSpPr>
          <p:nvPr>
            <p:ph idx="1"/>
          </p:nvPr>
        </p:nvSpPr>
        <p:spPr/>
        <p:txBody>
          <a:bodyPr>
            <a:normAutofit/>
          </a:bodyPr>
          <a:lstStyle/>
          <a:p>
            <a:r>
              <a:rPr lang="it-IT" dirty="0"/>
              <a:t>Cavalcare una crisi, però, significa innanzitutto cercare una via di </a:t>
            </a:r>
            <a:r>
              <a:rPr lang="it-IT" dirty="0" smtClean="0"/>
              <a:t>uscita</a:t>
            </a:r>
          </a:p>
          <a:p>
            <a:r>
              <a:rPr lang="it-IT" dirty="0" smtClean="0"/>
              <a:t>L’archivistica </a:t>
            </a:r>
            <a:r>
              <a:rPr lang="it-IT" dirty="0"/>
              <a:t>è in crisi ma non è morta, anzi si dibatte con un certo vigore. </a:t>
            </a:r>
            <a:endParaRPr lang="it-IT" dirty="0" smtClean="0"/>
          </a:p>
          <a:p>
            <a:r>
              <a:rPr lang="it-IT" dirty="0" smtClean="0"/>
              <a:t>Vive </a:t>
            </a:r>
            <a:r>
              <a:rPr lang="it-IT" dirty="0"/>
              <a:t>nei molti lavori sul campo che si confrontano ogni giorno con la </a:t>
            </a:r>
            <a:r>
              <a:rPr lang="it-IT" dirty="0" smtClean="0"/>
              <a:t>contemporaneità</a:t>
            </a:r>
            <a:endParaRPr lang="it-IT" dirty="0" smtClean="0"/>
          </a:p>
          <a:p>
            <a:r>
              <a:rPr lang="it-IT" dirty="0" smtClean="0"/>
              <a:t>Vive fuori dai confini surreali tracciati e subiti da chi li dovrebbe governare</a:t>
            </a:r>
            <a:endParaRPr lang="it-IT" dirty="0" smtClean="0"/>
          </a:p>
        </p:txBody>
      </p:sp>
    </p:spTree>
    <p:extLst>
      <p:ext uri="{BB962C8B-B14F-4D97-AF65-F5344CB8AC3E}">
        <p14:creationId xmlns="" xmlns:p14="http://schemas.microsoft.com/office/powerpoint/2010/main" val="35176641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0034" y="928670"/>
            <a:ext cx="8229600" cy="1143000"/>
          </a:xfrm>
        </p:spPr>
        <p:txBody>
          <a:bodyPr>
            <a:normAutofit fontScale="90000"/>
          </a:bodyPr>
          <a:lstStyle/>
          <a:p>
            <a:pPr algn="ctr"/>
            <a:r>
              <a:rPr lang="it-IT" dirty="0" smtClean="0"/>
              <a:t>La conservazione fuori di </a:t>
            </a:r>
            <a:r>
              <a:rPr lang="it-IT" dirty="0" err="1" smtClean="0"/>
              <a:t>sè</a:t>
            </a:r>
            <a:r>
              <a:rPr lang="it-IT" dirty="0" smtClean="0"/>
              <a:t/>
            </a:r>
            <a:br>
              <a:rPr lang="it-IT" dirty="0" smtClean="0"/>
            </a:br>
            <a:endParaRPr lang="it-IT" dirty="0"/>
          </a:p>
        </p:txBody>
      </p:sp>
      <p:sp>
        <p:nvSpPr>
          <p:cNvPr id="3" name="Segnaposto contenuto 2"/>
          <p:cNvSpPr>
            <a:spLocks noGrp="1"/>
          </p:cNvSpPr>
          <p:nvPr>
            <p:ph idx="1"/>
          </p:nvPr>
        </p:nvSpPr>
        <p:spPr>
          <a:xfrm>
            <a:off x="428596" y="2000240"/>
            <a:ext cx="8229600" cy="4389120"/>
          </a:xfrm>
        </p:spPr>
        <p:txBody>
          <a:bodyPr>
            <a:normAutofit/>
          </a:bodyPr>
          <a:lstStyle/>
          <a:p>
            <a:pPr algn="just"/>
            <a:r>
              <a:rPr lang="it-IT" dirty="0" smtClean="0"/>
              <a:t>Esigenza di abbandonare una prospettiva che recepisce la conservazione come un’attività, o una serie di attività, che si manifestano in una fase successiva alla gestione e all’utilizzazione a fini giuridici e amministrativi dei documenti</a:t>
            </a:r>
          </a:p>
          <a:p>
            <a:pPr algn="just"/>
            <a:r>
              <a:rPr lang="it-IT" dirty="0" smtClean="0"/>
              <a:t>Le finalità della conservazione si perseguono parallelamente a quelle della produzione e della gestione dei documenti</a:t>
            </a:r>
          </a:p>
          <a:p>
            <a:endParaRPr lang="it-IT"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0"/>
            <a:ext cx="8229600" cy="1143000"/>
          </a:xfrm>
        </p:spPr>
        <p:txBody>
          <a:bodyPr>
            <a:noAutofit/>
          </a:bodyPr>
          <a:lstStyle/>
          <a:p>
            <a:pPr algn="ctr"/>
            <a:r>
              <a:rPr lang="it-IT" sz="3600" dirty="0" smtClean="0"/>
              <a:t>Dalla conservazione allo sviluppo sostenibile</a:t>
            </a:r>
            <a:endParaRPr lang="it-IT" sz="3600" dirty="0"/>
          </a:p>
        </p:txBody>
      </p:sp>
      <p:sp>
        <p:nvSpPr>
          <p:cNvPr id="3" name="Segnaposto contenuto 2"/>
          <p:cNvSpPr>
            <a:spLocks noGrp="1"/>
          </p:cNvSpPr>
          <p:nvPr>
            <p:ph idx="1"/>
          </p:nvPr>
        </p:nvSpPr>
        <p:spPr>
          <a:xfrm>
            <a:off x="428596" y="1285860"/>
            <a:ext cx="8229600" cy="5103500"/>
          </a:xfrm>
        </p:spPr>
        <p:txBody>
          <a:bodyPr>
            <a:normAutofit/>
          </a:bodyPr>
          <a:lstStyle/>
          <a:p>
            <a:r>
              <a:rPr lang="it-IT" sz="2800" dirty="0" smtClean="0"/>
              <a:t>“Sviluppo che soddisfa i bisogni delle generazioni presenti senza compromettere la capacità delle generazioni future di soddisfare i propri</a:t>
            </a:r>
            <a:endParaRPr lang="it-IT" dirty="0" smtClean="0"/>
          </a:p>
          <a:p>
            <a:r>
              <a:rPr lang="it-IT" dirty="0" smtClean="0"/>
              <a:t>Perché conservare, non solo memoria</a:t>
            </a:r>
          </a:p>
          <a:p>
            <a:r>
              <a:rPr lang="it-IT" sz="2800" dirty="0" smtClean="0"/>
              <a:t>La sostenibilità ha quindi in sé il futuro e il futuro è il luogo dove si giocherà una partita di decisiva importanza</a:t>
            </a:r>
          </a:p>
          <a:p>
            <a:r>
              <a:rPr lang="it-IT" sz="2800" dirty="0" smtClean="0"/>
              <a:t>Il futuro (soprattutto quello economico e politico)però solo molto raramente accade per accidente. Più spesso è una conseguenza diretta del suo passato. </a:t>
            </a:r>
          </a:p>
          <a:p>
            <a:endParaRPr lang="it-IT"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Gli archivi digitali al servizio dello sviluppo sostenibile</a:t>
            </a:r>
            <a:endParaRPr lang="it-IT" dirty="0"/>
          </a:p>
        </p:txBody>
      </p:sp>
      <p:sp>
        <p:nvSpPr>
          <p:cNvPr id="3" name="Sottotitolo 2"/>
          <p:cNvSpPr>
            <a:spLocks noGrp="1"/>
          </p:cNvSpPr>
          <p:nvPr>
            <p:ph type="subTitle" idx="1"/>
          </p:nvPr>
        </p:nvSpPr>
        <p:spPr>
          <a:xfrm>
            <a:off x="2743200" y="5105400"/>
            <a:ext cx="6400800" cy="1752600"/>
          </a:xfrm>
        </p:spPr>
        <p:txBody>
          <a:bodyPr/>
          <a:lstStyle/>
          <a:p>
            <a:endParaRPr lang="it-IT"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14338"/>
            <a:ext cx="8229600" cy="1143000"/>
          </a:xfrm>
        </p:spPr>
        <p:txBody>
          <a:bodyPr>
            <a:normAutofit/>
          </a:bodyPr>
          <a:lstStyle/>
          <a:p>
            <a:pPr algn="ctr"/>
            <a:r>
              <a:rPr lang="it-IT" sz="4400" dirty="0" smtClean="0"/>
              <a:t>Il futuro come luogo</a:t>
            </a:r>
            <a:endParaRPr lang="it-IT" sz="4400" dirty="0"/>
          </a:p>
        </p:txBody>
      </p:sp>
      <p:sp>
        <p:nvSpPr>
          <p:cNvPr id="3" name="Segnaposto contenuto 2"/>
          <p:cNvSpPr>
            <a:spLocks noGrp="1"/>
          </p:cNvSpPr>
          <p:nvPr>
            <p:ph idx="1"/>
          </p:nvPr>
        </p:nvSpPr>
        <p:spPr>
          <a:xfrm>
            <a:off x="428596" y="1142984"/>
            <a:ext cx="8229600" cy="5429264"/>
          </a:xfrm>
        </p:spPr>
        <p:txBody>
          <a:bodyPr>
            <a:noAutofit/>
          </a:bodyPr>
          <a:lstStyle/>
          <a:p>
            <a:r>
              <a:rPr lang="it-IT" sz="2400" dirty="0" smtClean="0"/>
              <a:t>“Sviluppo che soddisfa i bisogni delle generazioni presenti senza compromettere la capacità delle generazioni future di soddisfare i propri". </a:t>
            </a:r>
          </a:p>
          <a:p>
            <a:r>
              <a:rPr lang="it-IT" sz="2400" dirty="0" smtClean="0"/>
              <a:t>La sostenibilità ha quindi in sé il futuro e il futuro è il luogo dove si giocherà una partita di decisiva importanza</a:t>
            </a:r>
          </a:p>
          <a:p>
            <a:r>
              <a:rPr lang="it-IT" sz="2400" dirty="0" smtClean="0"/>
              <a:t> Il futuro (soprattutto quello economico e politico)però solo molto raramente accade per accidente. Più spesso è una conseguenza diretta del suo passato. </a:t>
            </a:r>
          </a:p>
          <a:p>
            <a:r>
              <a:rPr lang="it-IT" sz="2400" dirty="0" smtClean="0"/>
              <a:t>A determinarlo, oltre le incontestabili perfidie del caso, sono le conseguenze di scelte fatte o non fatte</a:t>
            </a:r>
          </a:p>
          <a:p>
            <a:r>
              <a:rPr lang="it-IT" sz="2400" dirty="0" smtClean="0"/>
              <a:t>Essere sostenibili significa in definitiva saper eternare il presente dentro a una continuità davvero responsabile, illuminata dal rispetto e dall’amore per chi verrà dopo di noi.</a:t>
            </a:r>
          </a:p>
          <a:p>
            <a:endParaRPr lang="it-IT" sz="24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357166"/>
            <a:ext cx="8229600" cy="1143000"/>
          </a:xfrm>
        </p:spPr>
        <p:txBody>
          <a:bodyPr>
            <a:normAutofit fontScale="90000"/>
          </a:bodyPr>
          <a:lstStyle/>
          <a:p>
            <a:pPr algn="ctr"/>
            <a:r>
              <a:rPr lang="it-IT" dirty="0" smtClean="0"/>
              <a:t>Archivi e sviluppo: un ruolo duplice</a:t>
            </a:r>
            <a:endParaRPr lang="it-IT" dirty="0"/>
          </a:p>
        </p:txBody>
      </p:sp>
      <p:sp>
        <p:nvSpPr>
          <p:cNvPr id="3" name="Segnaposto contenuto 2"/>
          <p:cNvSpPr>
            <a:spLocks noGrp="1"/>
          </p:cNvSpPr>
          <p:nvPr>
            <p:ph idx="1"/>
          </p:nvPr>
        </p:nvSpPr>
        <p:spPr>
          <a:xfrm>
            <a:off x="443346" y="2143298"/>
            <a:ext cx="8229600" cy="4389120"/>
          </a:xfrm>
        </p:spPr>
        <p:txBody>
          <a:bodyPr>
            <a:normAutofit/>
          </a:bodyPr>
          <a:lstStyle/>
          <a:p>
            <a:r>
              <a:rPr lang="it-IT" dirty="0" smtClean="0"/>
              <a:t>Il settore archivistico (ma meglio sarebbe dire delle discipline documentarie nel loro insieme) ha una fortissima valenza strategica nei modelli di sviluppo sostenibile</a:t>
            </a:r>
          </a:p>
          <a:p>
            <a:r>
              <a:rPr lang="it-IT" dirty="0" smtClean="0"/>
              <a:t>Il motore dello sviluppo e dello sviluppo sostenibile si nutre di dati e quindi </a:t>
            </a:r>
            <a:r>
              <a:rPr lang="it-IT" smtClean="0"/>
              <a:t>ha necessità di </a:t>
            </a:r>
            <a:r>
              <a:rPr lang="it-IT" dirty="0" smtClean="0"/>
              <a:t>archivi efficienti</a:t>
            </a:r>
          </a:p>
          <a:p>
            <a:r>
              <a:rPr lang="it-IT" dirty="0" smtClean="0"/>
              <a:t>La cultura come pilastro dello sviluppo e gli archivi storici come patrimonio identitario: le radici dello sviluppo</a:t>
            </a:r>
          </a:p>
          <a:p>
            <a:endParaRPr lang="it-IT"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214290"/>
            <a:ext cx="8229600" cy="1143000"/>
          </a:xfrm>
        </p:spPr>
        <p:txBody>
          <a:bodyPr/>
          <a:lstStyle/>
          <a:p>
            <a:pPr algn="ctr"/>
            <a:r>
              <a:rPr lang="it-IT" dirty="0" smtClean="0"/>
              <a:t>Progettare la modernità</a:t>
            </a:r>
            <a:endParaRPr lang="it-IT" dirty="0"/>
          </a:p>
        </p:txBody>
      </p:sp>
      <p:sp>
        <p:nvSpPr>
          <p:cNvPr id="3" name="Segnaposto contenuto 2"/>
          <p:cNvSpPr>
            <a:spLocks noGrp="1"/>
          </p:cNvSpPr>
          <p:nvPr>
            <p:ph idx="1"/>
          </p:nvPr>
        </p:nvSpPr>
        <p:spPr>
          <a:xfrm>
            <a:off x="428596" y="1571612"/>
            <a:ext cx="8229600" cy="4389120"/>
          </a:xfrm>
        </p:spPr>
        <p:txBody>
          <a:bodyPr>
            <a:normAutofit/>
          </a:bodyPr>
          <a:lstStyle/>
          <a:p>
            <a:r>
              <a:rPr lang="it-IT" dirty="0" smtClean="0"/>
              <a:t>I sistemi documentali in formazione sono al centro dell’attenzione  in quanto risorse progettuali</a:t>
            </a:r>
          </a:p>
          <a:p>
            <a:r>
              <a:rPr lang="it-IT" dirty="0" smtClean="0"/>
              <a:t>Gli archivi non sono un </a:t>
            </a:r>
            <a:r>
              <a:rPr lang="it-IT" i="1" dirty="0" smtClean="0"/>
              <a:t>residuato eventuale </a:t>
            </a:r>
            <a:r>
              <a:rPr lang="it-IT" dirty="0" smtClean="0"/>
              <a:t>delle attività ma </a:t>
            </a:r>
            <a:r>
              <a:rPr lang="it-IT" i="1" dirty="0" smtClean="0"/>
              <a:t>sono</a:t>
            </a:r>
            <a:r>
              <a:rPr lang="it-IT" dirty="0" smtClean="0"/>
              <a:t> le attività. </a:t>
            </a:r>
          </a:p>
          <a:p>
            <a:r>
              <a:rPr lang="it-IT" dirty="0" smtClean="0"/>
              <a:t>Servono precise logiche organizzative e conservative</a:t>
            </a:r>
          </a:p>
          <a:p>
            <a:r>
              <a:rPr lang="it-IT" dirty="0" smtClean="0"/>
              <a:t>Porre la dovuta attenzione a queste tematiche significa garantire la trasparenza, l’efficienza e la visione prospettica</a:t>
            </a:r>
          </a:p>
          <a:p>
            <a:r>
              <a:rPr lang="it-IT" dirty="0" smtClean="0"/>
              <a:t>La cultura documentaria come garanzia dell’efficacia e dell’affidabilità dei processi</a:t>
            </a:r>
          </a:p>
          <a:p>
            <a:endParaRPr lang="it-IT"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0"/>
            <a:ext cx="8229600" cy="1143000"/>
          </a:xfrm>
        </p:spPr>
        <p:txBody>
          <a:bodyPr/>
          <a:lstStyle/>
          <a:p>
            <a:pPr algn="ctr"/>
            <a:r>
              <a:rPr lang="it-IT" dirty="0" smtClean="0"/>
              <a:t>I due poli</a:t>
            </a:r>
            <a:endParaRPr lang="it-IT" dirty="0"/>
          </a:p>
        </p:txBody>
      </p:sp>
      <p:sp>
        <p:nvSpPr>
          <p:cNvPr id="3" name="Segnaposto contenuto 2"/>
          <p:cNvSpPr>
            <a:spLocks noGrp="1"/>
          </p:cNvSpPr>
          <p:nvPr>
            <p:ph idx="1"/>
          </p:nvPr>
        </p:nvSpPr>
        <p:spPr>
          <a:xfrm>
            <a:off x="457200" y="1357298"/>
            <a:ext cx="8229600" cy="5214974"/>
          </a:xfrm>
        </p:spPr>
        <p:txBody>
          <a:bodyPr/>
          <a:lstStyle/>
          <a:p>
            <a:r>
              <a:rPr lang="it-IT" dirty="0" smtClean="0"/>
              <a:t>Archivi digitali</a:t>
            </a:r>
          </a:p>
          <a:p>
            <a:pPr lvl="1"/>
            <a:r>
              <a:rPr lang="it-IT" dirty="0" smtClean="0"/>
              <a:t>Complessi documentari </a:t>
            </a:r>
            <a:r>
              <a:rPr lang="it-IT" dirty="0" err="1" smtClean="0"/>
              <a:t>digital</a:t>
            </a:r>
            <a:r>
              <a:rPr lang="it-IT" dirty="0" smtClean="0"/>
              <a:t> </a:t>
            </a:r>
            <a:r>
              <a:rPr lang="it-IT" dirty="0" err="1" smtClean="0"/>
              <a:t>born</a:t>
            </a:r>
            <a:r>
              <a:rPr lang="it-IT" dirty="0" smtClean="0"/>
              <a:t> o risultato di processi di dematerializzazione analogica</a:t>
            </a:r>
          </a:p>
          <a:p>
            <a:r>
              <a:rPr lang="it-IT" dirty="0" smtClean="0"/>
              <a:t>Sviluppo sostenibile</a:t>
            </a:r>
          </a:p>
          <a:p>
            <a:pPr lvl="1">
              <a:buNone/>
            </a:pPr>
            <a:r>
              <a:rPr lang="it-IT" dirty="0" smtClean="0"/>
              <a:t>"sviluppo che soddisfa i bisogni delle generazioni presenti senza compromettere la </a:t>
            </a:r>
            <a:br>
              <a:rPr lang="it-IT" dirty="0" smtClean="0"/>
            </a:br>
            <a:r>
              <a:rPr lang="it-IT" dirty="0" smtClean="0"/>
              <a:t>capacità delle generazioni future di soddisfare i propri“  </a:t>
            </a:r>
            <a:r>
              <a:rPr lang="it-IT" sz="2400" i="1" dirty="0" err="1" smtClean="0"/>
              <a:t>Our</a:t>
            </a:r>
            <a:r>
              <a:rPr lang="it-IT" sz="2400" i="1" dirty="0" smtClean="0"/>
              <a:t> Common Future </a:t>
            </a:r>
            <a:r>
              <a:rPr lang="it-IT" sz="2400" dirty="0" smtClean="0"/>
              <a:t>(Rapporto </a:t>
            </a:r>
            <a:r>
              <a:rPr lang="it-IT" sz="2400" dirty="0" err="1" smtClean="0"/>
              <a:t>Bruntland</a:t>
            </a:r>
            <a:r>
              <a:rPr lang="it-IT" sz="2400" dirty="0" smtClean="0"/>
              <a:t>), 1987</a:t>
            </a:r>
            <a:endParaRPr lang="it-IT"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0"/>
            <a:ext cx="8229600" cy="1143000"/>
          </a:xfrm>
        </p:spPr>
        <p:txBody>
          <a:bodyPr/>
          <a:lstStyle/>
          <a:p>
            <a:pPr algn="ctr"/>
            <a:r>
              <a:rPr lang="it-IT" dirty="0" err="1" smtClean="0"/>
              <a:t>Docuverso</a:t>
            </a:r>
            <a:endParaRPr lang="it-IT" dirty="0"/>
          </a:p>
        </p:txBody>
      </p:sp>
      <p:sp>
        <p:nvSpPr>
          <p:cNvPr id="3" name="Segnaposto contenuto 2"/>
          <p:cNvSpPr>
            <a:spLocks noGrp="1"/>
          </p:cNvSpPr>
          <p:nvPr>
            <p:ph idx="1"/>
          </p:nvPr>
        </p:nvSpPr>
        <p:spPr>
          <a:xfrm>
            <a:off x="571472" y="1428736"/>
            <a:ext cx="8229600" cy="5257800"/>
          </a:xfrm>
        </p:spPr>
        <p:txBody>
          <a:bodyPr>
            <a:normAutofit fontScale="70000" lnSpcReduction="20000"/>
          </a:bodyPr>
          <a:lstStyle/>
          <a:p>
            <a:r>
              <a:rPr lang="it-IT" sz="3400" dirty="0" smtClean="0"/>
              <a:t>Gli archivi, e quelli digitali in maniera particolare, possono essere una solida locomotiva cui agganciare la dimensione documentaria che sta alla base di un più generale sviluppo sostenibile. </a:t>
            </a:r>
          </a:p>
          <a:p>
            <a:r>
              <a:rPr lang="it-IT" sz="3400" dirty="0" smtClean="0"/>
              <a:t>In questo senso, d’altra parte, il problema cessa di essere archivistico in senso stretto ma si apre quantomeno a una collaborazione federata delle diverse discipline documentarie coinvolte nella gestione di queste tipologie documentarie in gioco. </a:t>
            </a:r>
          </a:p>
          <a:p>
            <a:r>
              <a:rPr lang="it-IT" sz="3400" dirty="0" smtClean="0"/>
              <a:t>Si prefigura l’opportunità di ragionare concretamente in termini di un </a:t>
            </a:r>
            <a:r>
              <a:rPr lang="it-IT" sz="3400" dirty="0" err="1" smtClean="0"/>
              <a:t>docuverso</a:t>
            </a:r>
            <a:r>
              <a:rPr lang="it-IT" sz="3400" dirty="0" smtClean="0"/>
              <a:t> frutto delle diverse competenze in gioco </a:t>
            </a:r>
          </a:p>
          <a:p>
            <a:r>
              <a:rPr lang="it-IT" sz="3400" dirty="0" smtClean="0"/>
              <a:t>Ausilio delle scienze </a:t>
            </a:r>
            <a:r>
              <a:rPr lang="it-IT" sz="3400" dirty="0" err="1" smtClean="0"/>
              <a:t>biblioteconomiche</a:t>
            </a:r>
            <a:r>
              <a:rPr lang="it-IT" sz="3400" dirty="0" smtClean="0"/>
              <a:t>, della documentazione e, soprattutto in direzione dell’aspetto culturale dell’intero fenomeno, delle </a:t>
            </a:r>
            <a:r>
              <a:rPr lang="it-IT" sz="3400" dirty="0" err="1" smtClean="0"/>
              <a:t>digital</a:t>
            </a:r>
            <a:r>
              <a:rPr lang="it-IT" sz="3400" dirty="0" smtClean="0"/>
              <a:t> </a:t>
            </a:r>
            <a:r>
              <a:rPr lang="it-IT" sz="3400" dirty="0" err="1" smtClean="0"/>
              <a:t>humanities</a:t>
            </a:r>
            <a:r>
              <a:rPr lang="it-IT" sz="3400" dirty="0" smtClean="0"/>
              <a:t> opportunamente declinate</a:t>
            </a:r>
          </a:p>
          <a:p>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290"/>
            <a:ext cx="8229600" cy="1143000"/>
          </a:xfrm>
        </p:spPr>
        <p:txBody>
          <a:bodyPr>
            <a:normAutofit fontScale="90000"/>
          </a:bodyPr>
          <a:lstStyle/>
          <a:p>
            <a:pPr algn="ctr"/>
            <a:r>
              <a:rPr lang="it-IT" dirty="0" smtClean="0"/>
              <a:t>Il caso italiano</a:t>
            </a:r>
            <a:br>
              <a:rPr lang="it-IT" dirty="0" smtClean="0"/>
            </a:br>
            <a:r>
              <a:rPr lang="it-IT" dirty="0" smtClean="0"/>
              <a:t>Il PNRR e la </a:t>
            </a:r>
            <a:r>
              <a:rPr lang="it-IT" dirty="0" err="1" smtClean="0"/>
              <a:t>next</a:t>
            </a:r>
            <a:r>
              <a:rPr lang="it-IT" dirty="0" smtClean="0"/>
              <a:t> generation</a:t>
            </a:r>
            <a:endParaRPr lang="it-IT" dirty="0"/>
          </a:p>
        </p:txBody>
      </p:sp>
      <p:sp>
        <p:nvSpPr>
          <p:cNvPr id="3" name="Segnaposto contenuto 2"/>
          <p:cNvSpPr>
            <a:spLocks noGrp="1"/>
          </p:cNvSpPr>
          <p:nvPr>
            <p:ph idx="1"/>
          </p:nvPr>
        </p:nvSpPr>
        <p:spPr/>
        <p:txBody>
          <a:bodyPr>
            <a:normAutofit fontScale="85000" lnSpcReduction="20000"/>
          </a:bodyPr>
          <a:lstStyle/>
          <a:p>
            <a:r>
              <a:rPr lang="it-IT" dirty="0" smtClean="0"/>
              <a:t>Il piano non è un semplice strumento di finanziamento, per quanto potente. </a:t>
            </a:r>
          </a:p>
          <a:p>
            <a:r>
              <a:rPr lang="it-IT" dirty="0" smtClean="0"/>
              <a:t>Rappresenta un’occasione per certi versi insperata di rimodulare assetti complessivi che stanno conducendo alla deriva il Paese e mettendo a dura prova il patto sociale. </a:t>
            </a:r>
          </a:p>
          <a:p>
            <a:r>
              <a:rPr lang="it-IT" dirty="0" smtClean="0"/>
              <a:t>La dimensione globale o almeno continentale dei processi in atto fa giustamente parlare di </a:t>
            </a:r>
            <a:r>
              <a:rPr lang="it-IT" dirty="0" err="1" smtClean="0">
                <a:solidFill>
                  <a:srgbClr val="FF0000"/>
                </a:solidFill>
              </a:rPr>
              <a:t>next</a:t>
            </a:r>
            <a:r>
              <a:rPr lang="it-IT" dirty="0" smtClean="0">
                <a:solidFill>
                  <a:srgbClr val="FF0000"/>
                </a:solidFill>
              </a:rPr>
              <a:t> generation </a:t>
            </a:r>
          </a:p>
          <a:p>
            <a:r>
              <a:rPr lang="it-IT" dirty="0" smtClean="0"/>
              <a:t> Si allude in maniera esplicita a una progettualità di ampio respiro, nuovi assetti per una società altrimenti condannata a una ingloriosa e dolorosa implosione. </a:t>
            </a:r>
          </a:p>
          <a:p>
            <a:r>
              <a:rPr lang="it-IT" dirty="0" smtClean="0"/>
              <a:t>Se la politica e le forze sociali tutte non sapranno cogliere questa esigenza per l’ennesima volta si sarà fatto tanto rumore per nulla e si perderà quello che rischia di essere l’ultimo treno verso una modernità equa e davvero sostenibile</a:t>
            </a:r>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85852" y="0"/>
            <a:ext cx="8229600" cy="1143000"/>
          </a:xfrm>
        </p:spPr>
        <p:txBody>
          <a:bodyPr/>
          <a:lstStyle/>
          <a:p>
            <a:r>
              <a:rPr lang="it-IT" dirty="0" smtClean="0"/>
              <a:t>Un punto di incontro</a:t>
            </a:r>
            <a:endParaRPr lang="it-IT" dirty="0"/>
          </a:p>
        </p:txBody>
      </p:sp>
      <p:sp>
        <p:nvSpPr>
          <p:cNvPr id="3" name="Segnaposto contenuto 2"/>
          <p:cNvSpPr>
            <a:spLocks noGrp="1"/>
          </p:cNvSpPr>
          <p:nvPr>
            <p:ph idx="1"/>
          </p:nvPr>
        </p:nvSpPr>
        <p:spPr>
          <a:xfrm>
            <a:off x="457200" y="1935480"/>
            <a:ext cx="8229600" cy="4922520"/>
          </a:xfrm>
        </p:spPr>
        <p:txBody>
          <a:bodyPr/>
          <a:lstStyle/>
          <a:p>
            <a:r>
              <a:rPr lang="it-IT" sz="3200" dirty="0" smtClean="0"/>
              <a:t>La dimensione digitale è il luogo di incontro tra le due dimensioni archivistiche del problema. </a:t>
            </a:r>
          </a:p>
          <a:p>
            <a:r>
              <a:rPr lang="it-IT" sz="3200" dirty="0" smtClean="0"/>
              <a:t>E’ cioè il luogo in cui esigenze politiche e gestionali si incontrano con una inevitabile dimensione storica e culturale.</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229600" cy="1143000"/>
          </a:xfrm>
        </p:spPr>
        <p:txBody>
          <a:bodyPr>
            <a:normAutofit/>
          </a:bodyPr>
          <a:lstStyle/>
          <a:p>
            <a:pPr algn="ctr"/>
            <a:r>
              <a:rPr lang="it-IT" sz="4400" dirty="0" smtClean="0"/>
              <a:t>La resistenza del potere</a:t>
            </a:r>
            <a:endParaRPr lang="it-IT" sz="4400" dirty="0"/>
          </a:p>
        </p:txBody>
      </p:sp>
      <p:sp>
        <p:nvSpPr>
          <p:cNvPr id="3" name="Segnaposto contenuto 2"/>
          <p:cNvSpPr>
            <a:spLocks noGrp="1"/>
          </p:cNvSpPr>
          <p:nvPr>
            <p:ph idx="1"/>
          </p:nvPr>
        </p:nvSpPr>
        <p:spPr>
          <a:xfrm>
            <a:off x="571472" y="1428736"/>
            <a:ext cx="8229600" cy="4960624"/>
          </a:xfrm>
        </p:spPr>
        <p:txBody>
          <a:bodyPr/>
          <a:lstStyle/>
          <a:p>
            <a:r>
              <a:rPr lang="it-IT" dirty="0" smtClean="0"/>
              <a:t>Ripiegarsi nel passato e in una continuità orma in frantumi serve a poco</a:t>
            </a:r>
          </a:p>
          <a:p>
            <a:r>
              <a:rPr lang="it-IT" dirty="0" smtClean="0"/>
              <a:t>Per </a:t>
            </a:r>
            <a:r>
              <a:rPr lang="it-IT" dirty="0" smtClean="0"/>
              <a:t>capire bisogna oscillare tra vecchio e nuovo e non compiere l’errore di inseguire il futuro sul suo </a:t>
            </a:r>
            <a:r>
              <a:rPr lang="it-IT" dirty="0" smtClean="0"/>
              <a:t>terreno</a:t>
            </a:r>
          </a:p>
          <a:p>
            <a:r>
              <a:rPr lang="it-IT" dirty="0" smtClean="0"/>
              <a:t>La consapevolezza di una storia e di una tradizione non va umiliata nella resistenza politica al cambiamento</a:t>
            </a:r>
          </a:p>
          <a:p>
            <a:r>
              <a:rPr lang="it-IT" dirty="0" smtClean="0"/>
              <a:t>Il futuro è già qui e non tiene conto delle sacche anacronistiche di resistenza</a:t>
            </a:r>
          </a:p>
          <a:p>
            <a:r>
              <a:rPr lang="it-IT" dirty="0" smtClean="0"/>
              <a:t>Dall’esercizio del potere alla forza della ragione</a:t>
            </a:r>
            <a:endParaRPr lang="it-IT" dirty="0" smtClean="0"/>
          </a:p>
          <a:p>
            <a:endParaRPr lang="it-IT"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229600" cy="1143000"/>
          </a:xfrm>
        </p:spPr>
        <p:txBody>
          <a:bodyPr>
            <a:noAutofit/>
          </a:bodyPr>
          <a:lstStyle/>
          <a:p>
            <a:pPr algn="ctr"/>
            <a:r>
              <a:rPr lang="it-IT" sz="3600" dirty="0" smtClean="0"/>
              <a:t>Sostenere la sostenibilità: cultura dei documenti</a:t>
            </a:r>
            <a:endParaRPr lang="it-IT" sz="3600" dirty="0"/>
          </a:p>
        </p:txBody>
      </p:sp>
      <p:sp>
        <p:nvSpPr>
          <p:cNvPr id="3" name="Segnaposto contenuto 2"/>
          <p:cNvSpPr>
            <a:spLocks noGrp="1"/>
          </p:cNvSpPr>
          <p:nvPr>
            <p:ph idx="1"/>
          </p:nvPr>
        </p:nvSpPr>
        <p:spPr>
          <a:xfrm>
            <a:off x="500034" y="1285860"/>
            <a:ext cx="8229600" cy="5257800"/>
          </a:xfrm>
        </p:spPr>
        <p:txBody>
          <a:bodyPr>
            <a:normAutofit lnSpcReduction="10000"/>
          </a:bodyPr>
          <a:lstStyle/>
          <a:p>
            <a:r>
              <a:rPr lang="it-IT" dirty="0" smtClean="0"/>
              <a:t>I sistemi documentali in formazione sono al centro dell’attenzione </a:t>
            </a:r>
          </a:p>
          <a:p>
            <a:r>
              <a:rPr lang="it-IT" dirty="0" smtClean="0"/>
              <a:t>Ogni documento è veicolo informativo e testimonianza nel tempo di qualsiasi azione</a:t>
            </a:r>
          </a:p>
          <a:p>
            <a:r>
              <a:rPr lang="it-IT" dirty="0" smtClean="0"/>
              <a:t>Gli archivi non sono un </a:t>
            </a:r>
            <a:r>
              <a:rPr lang="it-IT" i="1" dirty="0" smtClean="0"/>
              <a:t>residuato eventuale </a:t>
            </a:r>
            <a:r>
              <a:rPr lang="it-IT" dirty="0" smtClean="0"/>
              <a:t>delle attività. </a:t>
            </a:r>
          </a:p>
          <a:p>
            <a:r>
              <a:rPr lang="it-IT" i="1" dirty="0" smtClean="0"/>
              <a:t>Sono</a:t>
            </a:r>
            <a:r>
              <a:rPr lang="it-IT" dirty="0" smtClean="0"/>
              <a:t> le attività. </a:t>
            </a:r>
          </a:p>
          <a:p>
            <a:r>
              <a:rPr lang="it-IT" dirty="0" smtClean="0"/>
              <a:t>Servono precise logiche organizzative e conservative</a:t>
            </a:r>
          </a:p>
          <a:p>
            <a:r>
              <a:rPr lang="it-IT" dirty="0" smtClean="0"/>
              <a:t>Porre la dovuta attenzione a queste tematiche significa garantire la trasparenza, l’efficienza e la visione prospettica</a:t>
            </a:r>
          </a:p>
          <a:p>
            <a:r>
              <a:rPr lang="it-IT" dirty="0" smtClean="0"/>
              <a:t>La cultura documentaria come garanzia dell’efficacia e dell’affidabilità dei processi</a:t>
            </a:r>
          </a:p>
          <a:p>
            <a:endParaRPr lang="it-IT"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1538" y="285728"/>
            <a:ext cx="8229600" cy="1143000"/>
          </a:xfrm>
        </p:spPr>
        <p:txBody>
          <a:bodyPr/>
          <a:lstStyle/>
          <a:p>
            <a:pPr algn="ctr"/>
            <a:r>
              <a:rPr lang="it-IT" dirty="0" smtClean="0"/>
              <a:t>Trasparenza</a:t>
            </a:r>
            <a:endParaRPr lang="it-IT" dirty="0"/>
          </a:p>
        </p:txBody>
      </p:sp>
      <p:sp>
        <p:nvSpPr>
          <p:cNvPr id="3" name="Segnaposto contenuto 2"/>
          <p:cNvSpPr>
            <a:spLocks noGrp="1"/>
          </p:cNvSpPr>
          <p:nvPr>
            <p:ph idx="1"/>
          </p:nvPr>
        </p:nvSpPr>
        <p:spPr/>
        <p:txBody>
          <a:bodyPr>
            <a:normAutofit/>
          </a:bodyPr>
          <a:lstStyle/>
          <a:p>
            <a:r>
              <a:rPr lang="it-IT" dirty="0" smtClean="0"/>
              <a:t>Processi di queste dimensioni portano con sé inevitabili rischi</a:t>
            </a:r>
          </a:p>
          <a:p>
            <a:r>
              <a:rPr lang="it-IT" dirty="0" smtClean="0"/>
              <a:t>La corruzione si muove nei non detti documentari, dentro alle pieghe di filiere informative viziate da dolose opacità.</a:t>
            </a:r>
          </a:p>
          <a:p>
            <a:r>
              <a:rPr lang="it-IT" dirty="0" smtClean="0"/>
              <a:t>Gli archivi, anche in questo caso, non sono un problema archivistico, sono un diritto e un dovere della collettività. </a:t>
            </a:r>
          </a:p>
          <a:p>
            <a:r>
              <a:rPr lang="it-IT" dirty="0" smtClean="0"/>
              <a:t>La cultura documentaria come garanzia.</a:t>
            </a:r>
          </a:p>
          <a:p>
            <a:endParaRPr lang="it-IT"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ctr"/>
            <a:r>
              <a:rPr lang="it-IT" sz="4000" dirty="0" smtClean="0"/>
              <a:t>Storia e cultura come elementi di sviluppo</a:t>
            </a:r>
            <a:endParaRPr lang="it-IT" sz="4000" dirty="0"/>
          </a:p>
        </p:txBody>
      </p:sp>
      <p:sp>
        <p:nvSpPr>
          <p:cNvPr id="3" name="Segnaposto contenuto 2"/>
          <p:cNvSpPr>
            <a:spLocks noGrp="1"/>
          </p:cNvSpPr>
          <p:nvPr>
            <p:ph idx="1"/>
          </p:nvPr>
        </p:nvSpPr>
        <p:spPr>
          <a:xfrm>
            <a:off x="500034" y="2000240"/>
            <a:ext cx="8229600" cy="5072098"/>
          </a:xfrm>
        </p:spPr>
        <p:txBody>
          <a:bodyPr/>
          <a:lstStyle/>
          <a:p>
            <a:r>
              <a:rPr lang="it-IT" dirty="0" smtClean="0"/>
              <a:t>Il concetto stesso di sviluppo presuppone il passaggio da un punto dato a nuovi assetti</a:t>
            </a:r>
          </a:p>
          <a:p>
            <a:r>
              <a:rPr lang="it-IT" dirty="0" smtClean="0"/>
              <a:t>La conoscenza storica come elemento di valutazione e progettazione</a:t>
            </a:r>
          </a:p>
          <a:p>
            <a:r>
              <a:rPr lang="it-IT" dirty="0" smtClean="0"/>
              <a:t>La dimensione culturale e </a:t>
            </a:r>
            <a:r>
              <a:rPr lang="it-IT" dirty="0" err="1" smtClean="0"/>
              <a:t>identitaria</a:t>
            </a:r>
            <a:r>
              <a:rPr lang="it-IT" dirty="0" smtClean="0"/>
              <a:t> dello sviluppo sostenibile</a:t>
            </a:r>
          </a:p>
          <a:p>
            <a:r>
              <a:rPr lang="it-IT" dirty="0" smtClean="0"/>
              <a:t>Gli archivi storici come fonti di natura operativa al servizio dello sviluppo</a:t>
            </a:r>
            <a:endParaRPr lang="it-IT"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1472" y="0"/>
            <a:ext cx="8229600" cy="1143000"/>
          </a:xfrm>
        </p:spPr>
        <p:txBody>
          <a:bodyPr>
            <a:normAutofit/>
          </a:bodyPr>
          <a:lstStyle/>
          <a:p>
            <a:pPr algn="ctr"/>
            <a:r>
              <a:rPr lang="it-IT" sz="4000" dirty="0" smtClean="0"/>
              <a:t>Patrimonio digitale e industria culturale</a:t>
            </a:r>
            <a:endParaRPr lang="it-IT" sz="4000" dirty="0"/>
          </a:p>
        </p:txBody>
      </p:sp>
      <p:sp>
        <p:nvSpPr>
          <p:cNvPr id="3" name="Segnaposto contenuto 2"/>
          <p:cNvSpPr>
            <a:spLocks noGrp="1"/>
          </p:cNvSpPr>
          <p:nvPr>
            <p:ph idx="1"/>
          </p:nvPr>
        </p:nvSpPr>
        <p:spPr>
          <a:xfrm>
            <a:off x="457200" y="1428736"/>
            <a:ext cx="8229600" cy="4895864"/>
          </a:xfrm>
        </p:spPr>
        <p:txBody>
          <a:bodyPr>
            <a:normAutofit lnSpcReduction="10000"/>
          </a:bodyPr>
          <a:lstStyle/>
          <a:p>
            <a:r>
              <a:rPr lang="it-IT" dirty="0" smtClean="0"/>
              <a:t>Il patrimonio culturale digitale è una inevitabile selezione.</a:t>
            </a:r>
          </a:p>
          <a:p>
            <a:r>
              <a:rPr lang="it-IT" dirty="0" smtClean="0"/>
              <a:t> Quando di entra nel merito di processi selettivi diventano decisivi i criteri di scelta e la consapevolezza del forte valore rappresentativo di tale selezione. </a:t>
            </a:r>
          </a:p>
          <a:p>
            <a:r>
              <a:rPr lang="it-IT" dirty="0" smtClean="0"/>
              <a:t>Il rischio è quello che il patrimonio digitale divenga il solo patrimonio. </a:t>
            </a:r>
          </a:p>
          <a:p>
            <a:r>
              <a:rPr lang="it-IT" dirty="0" smtClean="0"/>
              <a:t>Gli archivi e le biblioteche fanno già i conti da tempo con queste problematiche che fanno parlare di </a:t>
            </a:r>
            <a:r>
              <a:rPr lang="it-IT" dirty="0" err="1" smtClean="0"/>
              <a:t>hidden</a:t>
            </a:r>
            <a:r>
              <a:rPr lang="it-IT" dirty="0" smtClean="0"/>
              <a:t> </a:t>
            </a:r>
            <a:r>
              <a:rPr lang="it-IT" dirty="0" err="1" smtClean="0"/>
              <a:t>collections</a:t>
            </a:r>
            <a:r>
              <a:rPr lang="it-IT" dirty="0" smtClean="0"/>
              <a:t> e </a:t>
            </a:r>
            <a:r>
              <a:rPr lang="it-IT" dirty="0" err="1" smtClean="0"/>
              <a:t>invented</a:t>
            </a:r>
            <a:r>
              <a:rPr lang="it-IT" dirty="0" smtClean="0"/>
              <a:t> </a:t>
            </a:r>
            <a:r>
              <a:rPr lang="it-IT" dirty="0" err="1" smtClean="0"/>
              <a:t>archives</a:t>
            </a:r>
            <a:r>
              <a:rPr lang="it-IT" dirty="0" smtClean="0"/>
              <a:t>. </a:t>
            </a:r>
          </a:p>
          <a:p>
            <a:r>
              <a:rPr lang="it-IT" dirty="0" smtClean="0"/>
              <a:t>Industria culturale: nessuna resistenza “ideologica” all’espressione ma bisogno di definizioni chiare</a:t>
            </a:r>
          </a:p>
          <a:p>
            <a:endParaRPr lang="it-IT"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285728"/>
            <a:ext cx="8229600" cy="1143000"/>
          </a:xfrm>
        </p:spPr>
        <p:txBody>
          <a:bodyPr/>
          <a:lstStyle/>
          <a:p>
            <a:pPr algn="ctr"/>
            <a:r>
              <a:rPr lang="it-IT" smtClean="0"/>
              <a:t>Una </a:t>
            </a:r>
            <a:r>
              <a:rPr lang="it-IT" smtClean="0"/>
              <a:t>conclusione</a:t>
            </a:r>
            <a:endParaRPr lang="it-IT" dirty="0"/>
          </a:p>
        </p:txBody>
      </p:sp>
      <p:sp>
        <p:nvSpPr>
          <p:cNvPr id="3" name="Segnaposto contenuto 2"/>
          <p:cNvSpPr>
            <a:spLocks noGrp="1"/>
          </p:cNvSpPr>
          <p:nvPr>
            <p:ph idx="1"/>
          </p:nvPr>
        </p:nvSpPr>
        <p:spPr/>
        <p:txBody>
          <a:bodyPr/>
          <a:lstStyle/>
          <a:p>
            <a:r>
              <a:rPr lang="it-IT" dirty="0" smtClean="0"/>
              <a:t>Gli archivi strumenti privilegiati per il ricordo del passato hanno una forte valenza strategica nella progettazione del futuro</a:t>
            </a:r>
          </a:p>
          <a:p>
            <a:r>
              <a:rPr lang="it-IT" dirty="0" smtClean="0"/>
              <a:t>Nella attuale congiuntura è inevitabile paralare di futuro</a:t>
            </a:r>
          </a:p>
          <a:p>
            <a:r>
              <a:rPr lang="it-IT" dirty="0" smtClean="0"/>
              <a:t>Il debito di onore con le prossime generazioni</a:t>
            </a: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214290"/>
            <a:ext cx="8229600" cy="1143000"/>
          </a:xfrm>
        </p:spPr>
        <p:txBody>
          <a:bodyPr/>
          <a:lstStyle/>
          <a:p>
            <a:pPr algn="ctr"/>
            <a:r>
              <a:rPr lang="it-IT" dirty="0" smtClean="0"/>
              <a:t>Tra le braccia del futuro</a:t>
            </a:r>
            <a:endParaRPr lang="it-IT" dirty="0"/>
          </a:p>
        </p:txBody>
      </p:sp>
      <p:sp>
        <p:nvSpPr>
          <p:cNvPr id="3" name="Segnaposto contenuto 2"/>
          <p:cNvSpPr>
            <a:spLocks noGrp="1"/>
          </p:cNvSpPr>
          <p:nvPr>
            <p:ph idx="1"/>
          </p:nvPr>
        </p:nvSpPr>
        <p:spPr/>
        <p:txBody>
          <a:bodyPr>
            <a:normAutofit/>
          </a:bodyPr>
          <a:lstStyle/>
          <a:p>
            <a:r>
              <a:rPr lang="it-IT" dirty="0"/>
              <a:t>Cos’è dunque </a:t>
            </a:r>
            <a:r>
              <a:rPr lang="it-IT" dirty="0" err="1"/>
              <a:t>archivisticamente</a:t>
            </a:r>
            <a:r>
              <a:rPr lang="it-IT" dirty="0"/>
              <a:t> il futuro? </a:t>
            </a:r>
            <a:endParaRPr lang="it-IT" dirty="0" smtClean="0"/>
          </a:p>
          <a:p>
            <a:r>
              <a:rPr lang="it-IT" dirty="0" smtClean="0"/>
              <a:t>Essenzialmente </a:t>
            </a:r>
            <a:r>
              <a:rPr lang="it-IT" dirty="0"/>
              <a:t>tecnologia, una tecnologia sempre più raffinata e drammaticamente autonoma. </a:t>
            </a:r>
            <a:endParaRPr lang="it-IT" dirty="0" smtClean="0"/>
          </a:p>
          <a:p>
            <a:r>
              <a:rPr lang="it-IT" dirty="0" smtClean="0"/>
              <a:t>La </a:t>
            </a:r>
            <a:r>
              <a:rPr lang="it-IT" dirty="0"/>
              <a:t>mole di dati generati e i sistemi di analisi e classificazione dei medesimi vanno alla fine oltre gli archivi. </a:t>
            </a:r>
            <a:endParaRPr lang="it-IT" dirty="0" smtClean="0"/>
          </a:p>
          <a:p>
            <a:r>
              <a:rPr lang="it-IT" dirty="0" smtClean="0"/>
              <a:t>L’intelligenza </a:t>
            </a:r>
            <a:r>
              <a:rPr lang="it-IT" dirty="0"/>
              <a:t>artificiale e le sue conseguenze non sono miraggi futuribili ma realtà prossime venture. </a:t>
            </a:r>
            <a:endParaRPr lang="it-IT" dirty="0" smtClean="0"/>
          </a:p>
          <a:p>
            <a:r>
              <a:rPr lang="it-IT" dirty="0" smtClean="0"/>
              <a:t>In </a:t>
            </a:r>
            <a:r>
              <a:rPr lang="it-IT" dirty="0"/>
              <a:t>che misura impatteranno sulla produzione e sulla gestione dei documenti? </a:t>
            </a:r>
          </a:p>
        </p:txBody>
      </p:sp>
    </p:spTree>
    <p:extLst>
      <p:ext uri="{BB962C8B-B14F-4D97-AF65-F5344CB8AC3E}">
        <p14:creationId xmlns="" xmlns:p14="http://schemas.microsoft.com/office/powerpoint/2010/main" val="103064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0100" y="-285776"/>
            <a:ext cx="7514035" cy="1752599"/>
          </a:xfrm>
        </p:spPr>
        <p:txBody>
          <a:bodyPr>
            <a:normAutofit/>
          </a:bodyPr>
          <a:lstStyle/>
          <a:p>
            <a:pPr algn="ctr"/>
            <a:r>
              <a:rPr lang="it-IT" sz="4000" dirty="0" smtClean="0"/>
              <a:t>Un concetto preliminare: tecnologia da governare</a:t>
            </a:r>
            <a:endParaRPr lang="it-IT" sz="4000" dirty="0"/>
          </a:p>
        </p:txBody>
      </p:sp>
      <p:sp>
        <p:nvSpPr>
          <p:cNvPr id="3" name="Segnaposto contenuto 2"/>
          <p:cNvSpPr>
            <a:spLocks noGrp="1"/>
          </p:cNvSpPr>
          <p:nvPr>
            <p:ph idx="1"/>
          </p:nvPr>
        </p:nvSpPr>
        <p:spPr>
          <a:xfrm>
            <a:off x="214282" y="1928802"/>
            <a:ext cx="8762497" cy="4600731"/>
          </a:xfrm>
        </p:spPr>
        <p:txBody>
          <a:bodyPr>
            <a:normAutofit/>
          </a:bodyPr>
          <a:lstStyle/>
          <a:p>
            <a:r>
              <a:rPr lang="en-US" sz="2800" i="1" dirty="0" smtClean="0"/>
              <a:t>“It's </a:t>
            </a:r>
            <a:r>
              <a:rPr lang="en-US" sz="2800" i="1" dirty="0"/>
              <a:t>my belief that technology does not drive change. Technology merely enables changes. It creates options and opportunities that as individuals and as communities and as entire cultures we choose to exploit. And it's our response to the technologies that drive change. In other words, first we invent our technologies and then we use our technologies to reinvent </a:t>
            </a:r>
            <a:r>
              <a:rPr lang="en-US" sz="2800" i="1" dirty="0" smtClean="0"/>
              <a:t>ourselves” (</a:t>
            </a:r>
            <a:r>
              <a:rPr lang="en-US" sz="2800" dirty="0" smtClean="0"/>
              <a:t>Paul </a:t>
            </a:r>
            <a:r>
              <a:rPr lang="en-US" sz="2800" dirty="0" err="1"/>
              <a:t>Saffo</a:t>
            </a:r>
            <a:r>
              <a:rPr lang="en-US" sz="2800" dirty="0"/>
              <a:t> InfoWorld Futures Project </a:t>
            </a:r>
            <a:r>
              <a:rPr lang="en-US" sz="2800" dirty="0" smtClean="0"/>
              <a:t>Interview, 2001)</a:t>
            </a:r>
            <a:endParaRPr lang="it-IT" sz="2800" dirty="0"/>
          </a:p>
        </p:txBody>
      </p:sp>
    </p:spTree>
    <p:extLst>
      <p:ext uri="{BB962C8B-B14F-4D97-AF65-F5344CB8AC3E}">
        <p14:creationId xmlns:p14="http://schemas.microsoft.com/office/powerpoint/2010/main" xmlns="" val="856948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0"/>
            <a:ext cx="8229600" cy="1143000"/>
          </a:xfrm>
        </p:spPr>
        <p:txBody>
          <a:bodyPr>
            <a:normAutofit/>
          </a:bodyPr>
          <a:lstStyle/>
          <a:p>
            <a:pPr algn="ctr"/>
            <a:r>
              <a:rPr lang="it-IT" dirty="0" smtClean="0"/>
              <a:t>Alla ricerca di un equilibrio</a:t>
            </a:r>
            <a:endParaRPr lang="it-IT" dirty="0"/>
          </a:p>
        </p:txBody>
      </p:sp>
      <p:sp>
        <p:nvSpPr>
          <p:cNvPr id="3" name="Segnaposto contenuto 2"/>
          <p:cNvSpPr>
            <a:spLocks noGrp="1"/>
          </p:cNvSpPr>
          <p:nvPr>
            <p:ph idx="1"/>
          </p:nvPr>
        </p:nvSpPr>
        <p:spPr>
          <a:xfrm>
            <a:off x="457200" y="1571612"/>
            <a:ext cx="8229600" cy="4752988"/>
          </a:xfrm>
        </p:spPr>
        <p:txBody>
          <a:bodyPr>
            <a:normAutofit/>
          </a:bodyPr>
          <a:lstStyle/>
          <a:p>
            <a:r>
              <a:rPr lang="it-IT" dirty="0"/>
              <a:t>Riflettere sugli archivi oggi significa avere la capacità di valutarli anche al di fuori di una dimensione esclusivamente storico culturale. </a:t>
            </a:r>
            <a:endParaRPr lang="it-IT" dirty="0" smtClean="0"/>
          </a:p>
          <a:p>
            <a:r>
              <a:rPr lang="it-IT" dirty="0" smtClean="0"/>
              <a:t>Proprio </a:t>
            </a:r>
            <a:r>
              <a:rPr lang="it-IT" dirty="0"/>
              <a:t>per difendere il valore di memoria storica che gli archivi nella loro complessità rappresentano occorre individuare strategie che rendano, per così dire, meno desueti gli archivi stessi. </a:t>
            </a:r>
            <a:endParaRPr lang="it-IT" dirty="0" smtClean="0"/>
          </a:p>
          <a:p>
            <a:r>
              <a:rPr lang="it-IT" dirty="0" smtClean="0"/>
              <a:t>Bisogna </a:t>
            </a:r>
            <a:r>
              <a:rPr lang="it-IT" dirty="0"/>
              <a:t>insistere sull’utilità sociale ed economica, nonché politica, degli archivi e degli archivi correnti in particolare. </a:t>
            </a:r>
            <a:endParaRPr lang="it-IT" dirty="0" smtClean="0"/>
          </a:p>
          <a:p>
            <a:endParaRPr lang="it-IT" dirty="0"/>
          </a:p>
        </p:txBody>
      </p:sp>
    </p:spTree>
    <p:extLst>
      <p:ext uri="{BB962C8B-B14F-4D97-AF65-F5344CB8AC3E}">
        <p14:creationId xmlns="" xmlns:p14="http://schemas.microsoft.com/office/powerpoint/2010/main" val="1856767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solidFill>
                  <a:srgbClr val="002060"/>
                </a:solidFill>
              </a:rPr>
              <a:t>Polisemia</a:t>
            </a:r>
            <a:endParaRPr lang="it-IT" dirty="0">
              <a:solidFill>
                <a:srgbClr val="002060"/>
              </a:solidFill>
            </a:endParaRPr>
          </a:p>
        </p:txBody>
      </p:sp>
      <p:sp>
        <p:nvSpPr>
          <p:cNvPr id="3" name="Segnaposto contenuto 2"/>
          <p:cNvSpPr>
            <a:spLocks noGrp="1"/>
          </p:cNvSpPr>
          <p:nvPr>
            <p:ph idx="1"/>
          </p:nvPr>
        </p:nvSpPr>
        <p:spPr>
          <a:xfrm>
            <a:off x="457200" y="1600202"/>
            <a:ext cx="4043362" cy="4525963"/>
          </a:xfrm>
        </p:spPr>
        <p:txBody>
          <a:bodyPr>
            <a:normAutofit/>
          </a:bodyPr>
          <a:lstStyle/>
          <a:p>
            <a:pPr>
              <a:buNone/>
            </a:pPr>
            <a:r>
              <a:rPr lang="it-IT" dirty="0" smtClean="0"/>
              <a:t> </a:t>
            </a:r>
          </a:p>
          <a:p>
            <a:pPr lvl="1"/>
            <a:r>
              <a:rPr lang="it-IT" sz="2800" dirty="0" smtClean="0">
                <a:solidFill>
                  <a:srgbClr val="002060"/>
                </a:solidFill>
              </a:rPr>
              <a:t>Luogo fisico (deposito)</a:t>
            </a:r>
          </a:p>
          <a:p>
            <a:pPr lvl="1"/>
            <a:r>
              <a:rPr lang="it-IT" sz="2800" dirty="0" smtClean="0">
                <a:solidFill>
                  <a:srgbClr val="002060"/>
                </a:solidFill>
              </a:rPr>
              <a:t>Istituto culturale (archivio di Stato)</a:t>
            </a:r>
          </a:p>
          <a:p>
            <a:pPr lvl="1"/>
            <a:r>
              <a:rPr lang="it-IT" sz="2800" dirty="0" smtClean="0">
                <a:solidFill>
                  <a:srgbClr val="002060"/>
                </a:solidFill>
              </a:rPr>
              <a:t>Archivio in senso proprio (fondo archivistico)</a:t>
            </a:r>
            <a:endParaRPr lang="it-IT" sz="2800" dirty="0">
              <a:solidFill>
                <a:srgbClr val="002060"/>
              </a:solidFill>
            </a:endParaRPr>
          </a:p>
        </p:txBody>
      </p:sp>
      <p:pic>
        <p:nvPicPr>
          <p:cNvPr id="1026" name="Picture 2" descr="Polisemia – un vocabolo e tanti significati – Affresco della ..."/>
          <p:cNvPicPr>
            <a:picLocks noChangeAspect="1" noChangeArrowheads="1"/>
          </p:cNvPicPr>
          <p:nvPr/>
        </p:nvPicPr>
        <p:blipFill>
          <a:blip r:embed="rId2" cstate="print"/>
          <a:srcRect/>
          <a:stretch>
            <a:fillRect/>
          </a:stretch>
        </p:blipFill>
        <p:spPr bwMode="auto">
          <a:xfrm>
            <a:off x="4500562" y="1714488"/>
            <a:ext cx="4643438" cy="464344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65</TotalTime>
  <Words>3262</Words>
  <Application>Microsoft Office PowerPoint</Application>
  <PresentationFormat>Presentazione su schermo (4:3)</PresentationFormat>
  <Paragraphs>272</Paragraphs>
  <Slides>54</Slides>
  <Notes>2</Notes>
  <HiddenSlides>0</HiddenSlides>
  <MMClips>0</MMClips>
  <ScaleCrop>false</ScaleCrop>
  <HeadingPairs>
    <vt:vector size="4" baseType="variant">
      <vt:variant>
        <vt:lpstr>Tema</vt:lpstr>
      </vt:variant>
      <vt:variant>
        <vt:i4>1</vt:i4>
      </vt:variant>
      <vt:variant>
        <vt:lpstr>Titoli diapositive</vt:lpstr>
      </vt:variant>
      <vt:variant>
        <vt:i4>54</vt:i4>
      </vt:variant>
    </vt:vector>
  </HeadingPairs>
  <TitlesOfParts>
    <vt:vector size="55" baseType="lpstr">
      <vt:lpstr>Equinozio</vt:lpstr>
      <vt:lpstr>La fenomenologia dell’archivio contemporaneo: nuove sensibilità e approcci per archivi e materiali vecchi e nuovi</vt:lpstr>
      <vt:lpstr>Diapositiva 2</vt:lpstr>
      <vt:lpstr>Dentro una crisi</vt:lpstr>
      <vt:lpstr>A cavallo della crisi: oltre la congiuntura</vt:lpstr>
      <vt:lpstr>La resistenza del potere</vt:lpstr>
      <vt:lpstr>Tra le braccia del futuro</vt:lpstr>
      <vt:lpstr>Un concetto preliminare: tecnologia da governare</vt:lpstr>
      <vt:lpstr>Alla ricerca di un equilibrio</vt:lpstr>
      <vt:lpstr>Polisemia</vt:lpstr>
      <vt:lpstr>Universitas rerum</vt:lpstr>
      <vt:lpstr>Una definizione di  archivio?</vt:lpstr>
      <vt:lpstr>Diapositiva 12</vt:lpstr>
      <vt:lpstr>Archivio</vt:lpstr>
      <vt:lpstr>Archivin</vt:lpstr>
      <vt:lpstr>La “crisi di crescita” dell’archivistica</vt:lpstr>
      <vt:lpstr>Le diverse realtà della  produzione e sedimentazione documentaria</vt:lpstr>
      <vt:lpstr>Diapositiva 17</vt:lpstr>
      <vt:lpstr>Pervasività tecnologica</vt:lpstr>
      <vt:lpstr>Cambiare pelle</vt:lpstr>
      <vt:lpstr>Diapositiva 20</vt:lpstr>
      <vt:lpstr>Diapositiva 21</vt:lpstr>
      <vt:lpstr>Macondo: dare un nome alle cose</vt:lpstr>
      <vt:lpstr>Vecchi termini per nuovi significati</vt:lpstr>
      <vt:lpstr>La centralità delle risorse tecnologiche</vt:lpstr>
      <vt:lpstr>ICT e archivi: ambiti di applicazione</vt:lpstr>
      <vt:lpstr>Le ICT e gli archivi: (anche) questione di metodo</vt:lpstr>
      <vt:lpstr>Parte di un sistema</vt:lpstr>
      <vt:lpstr>Un termine da chiarire: dematerializzazione</vt:lpstr>
      <vt:lpstr>Documenti,aggregazioni di dati, viste documentali</vt:lpstr>
      <vt:lpstr>Una corsa contro il tempo </vt:lpstr>
      <vt:lpstr>“Come la modernità dimentica” (Paul Connerton, 2009) </vt:lpstr>
      <vt:lpstr>Una leggenda metropolitana</vt:lpstr>
      <vt:lpstr>Quale conservazione?</vt:lpstr>
      <vt:lpstr>Individuare l’archivio digitale</vt:lpstr>
      <vt:lpstr>La natura dell’archivio digitale</vt:lpstr>
      <vt:lpstr>L’archivio accade</vt:lpstr>
      <vt:lpstr>Sistema archivio</vt:lpstr>
      <vt:lpstr>Preservation on the job</vt:lpstr>
      <vt:lpstr>Progettare la conservazione</vt:lpstr>
      <vt:lpstr>La conservazione fuori di sè </vt:lpstr>
      <vt:lpstr>Dalla conservazione allo sviluppo sostenibile</vt:lpstr>
      <vt:lpstr>Gli archivi digitali al servizio dello sviluppo sostenibile</vt:lpstr>
      <vt:lpstr>Il futuro come luogo</vt:lpstr>
      <vt:lpstr>Archivi e sviluppo: un ruolo duplice</vt:lpstr>
      <vt:lpstr>Progettare la modernità</vt:lpstr>
      <vt:lpstr>I due poli</vt:lpstr>
      <vt:lpstr>Docuverso</vt:lpstr>
      <vt:lpstr>Il caso italiano Il PNRR e la next generation</vt:lpstr>
      <vt:lpstr>Un punto di incontro</vt:lpstr>
      <vt:lpstr>Sostenere la sostenibilità: cultura dei documenti</vt:lpstr>
      <vt:lpstr>Trasparenza</vt:lpstr>
      <vt:lpstr>Storia e cultura come elementi di sviluppo</vt:lpstr>
      <vt:lpstr>Patrimonio digitale e industria culturale</vt:lpstr>
      <vt:lpstr>Una conclusione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Standard</dc:creator>
  <cp:lastModifiedBy>Standard</cp:lastModifiedBy>
  <cp:revision>22</cp:revision>
  <dcterms:created xsi:type="dcterms:W3CDTF">2022-08-24T14:36:35Z</dcterms:created>
  <dcterms:modified xsi:type="dcterms:W3CDTF">2022-08-30T11:15:04Z</dcterms:modified>
</cp:coreProperties>
</file>