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257" r:id="rId3"/>
    <p:sldId id="258" r:id="rId4"/>
    <p:sldId id="411" r:id="rId5"/>
    <p:sldId id="373" r:id="rId6"/>
    <p:sldId id="292" r:id="rId7"/>
    <p:sldId id="374" r:id="rId8"/>
    <p:sldId id="404" r:id="rId9"/>
    <p:sldId id="412" r:id="rId10"/>
    <p:sldId id="260" r:id="rId11"/>
    <p:sldId id="293" r:id="rId12"/>
    <p:sldId id="294" r:id="rId13"/>
    <p:sldId id="295" r:id="rId14"/>
    <p:sldId id="376" r:id="rId15"/>
    <p:sldId id="262" r:id="rId16"/>
    <p:sldId id="264" r:id="rId17"/>
    <p:sldId id="265" r:id="rId18"/>
    <p:sldId id="270" r:id="rId19"/>
    <p:sldId id="271" r:id="rId20"/>
    <p:sldId id="272" r:id="rId21"/>
    <p:sldId id="364" r:id="rId22"/>
    <p:sldId id="273" r:id="rId23"/>
    <p:sldId id="277" r:id="rId24"/>
    <p:sldId id="279" r:id="rId25"/>
    <p:sldId id="280" r:id="rId26"/>
    <p:sldId id="375" r:id="rId27"/>
    <p:sldId id="298" r:id="rId28"/>
    <p:sldId id="377" r:id="rId29"/>
    <p:sldId id="299" r:id="rId30"/>
    <p:sldId id="378" r:id="rId31"/>
    <p:sldId id="379" r:id="rId32"/>
    <p:sldId id="385" r:id="rId33"/>
    <p:sldId id="310" r:id="rId34"/>
    <p:sldId id="311" r:id="rId35"/>
    <p:sldId id="312" r:id="rId36"/>
    <p:sldId id="313" r:id="rId37"/>
    <p:sldId id="314" r:id="rId38"/>
    <p:sldId id="405" r:id="rId39"/>
    <p:sldId id="406" r:id="rId40"/>
    <p:sldId id="407" r:id="rId41"/>
    <p:sldId id="408" r:id="rId42"/>
    <p:sldId id="410" r:id="rId43"/>
    <p:sldId id="324" r:id="rId44"/>
    <p:sldId id="325" r:id="rId45"/>
    <p:sldId id="327" r:id="rId46"/>
    <p:sldId id="328" r:id="rId47"/>
    <p:sldId id="335" r:id="rId48"/>
    <p:sldId id="386" r:id="rId49"/>
    <p:sldId id="390" r:id="rId50"/>
    <p:sldId id="347" r:id="rId51"/>
    <p:sldId id="391" r:id="rId52"/>
    <p:sldId id="392" r:id="rId53"/>
    <p:sldId id="393" r:id="rId54"/>
    <p:sldId id="395" r:id="rId55"/>
    <p:sldId id="387" r:id="rId56"/>
    <p:sldId id="351" r:id="rId57"/>
    <p:sldId id="396" r:id="rId58"/>
    <p:sldId id="356" r:id="rId59"/>
    <p:sldId id="357" r:id="rId60"/>
    <p:sldId id="358" r:id="rId61"/>
    <p:sldId id="359" r:id="rId62"/>
    <p:sldId id="398" r:id="rId63"/>
    <p:sldId id="403" r:id="rId64"/>
    <p:sldId id="360" r:id="rId65"/>
    <p:sldId id="361" r:id="rId66"/>
    <p:sldId id="350" r:id="rId67"/>
    <p:sldId id="389" r:id="rId68"/>
    <p:sldId id="362" r:id="rId69"/>
    <p:sldId id="363" r:id="rId70"/>
    <p:sldId id="400" r:id="rId71"/>
    <p:sldId id="365" r:id="rId72"/>
    <p:sldId id="401" r:id="rId73"/>
    <p:sldId id="366" r:id="rId74"/>
    <p:sldId id="367" r:id="rId75"/>
    <p:sldId id="368" r:id="rId76"/>
    <p:sldId id="369" r:id="rId77"/>
    <p:sldId id="370" r:id="rId78"/>
    <p:sldId id="372" r:id="rId79"/>
    <p:sldId id="402" r:id="rId8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6DA37-DECB-4A69-AB1D-C271EF1167AF}" type="datetimeFigureOut">
              <a:rPr lang="it-IT" smtClean="0"/>
              <a:pPr/>
              <a:t>21/10/2021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2C89B-86A2-43D9-9354-52C941B62FF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17" name="Segnaposto piè di pagina 16"/>
          <p:cNvSpPr>
            <a:spLocks noGrp="1"/>
          </p:cNvSpPr>
          <p:nvPr>
            <p:ph type="ftr" sz="quarter" idx="11"/>
          </p:nvPr>
        </p:nvSpPr>
        <p:spPr/>
        <p:txBody>
          <a:bodyPr/>
          <a:lstStyle>
            <a:extLst/>
          </a:lstStyle>
          <a:p>
            <a:endParaRPr lang="it-IT"/>
          </a:p>
        </p:txBody>
      </p:sp>
      <p:sp>
        <p:nvSpPr>
          <p:cNvPr id="29" name="Segnaposto numero diapositiva 28"/>
          <p:cNvSpPr>
            <a:spLocks noGrp="1"/>
          </p:cNvSpPr>
          <p:nvPr>
            <p:ph type="sldNum" sz="quarter" idx="12"/>
          </p:nvPr>
        </p:nvSpPr>
        <p:spPr/>
        <p:txBody>
          <a:bodyPr/>
          <a:lstStyle>
            <a:extLst/>
          </a:lstStyle>
          <a:p>
            <a:fld id="{A709A8E8-CA85-42B1-906D-D46328426D64}"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709A8E8-CA85-42B1-906D-D46328426D64}"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709A8E8-CA85-42B1-906D-D46328426D64}"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BBD7DB3-0573-4E5E-A31C-E839565832C9}" type="datetimeFigureOut">
              <a:rPr lang="it-IT" smtClean="0"/>
              <a:pPr/>
              <a:t>21/10/2021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709A8E8-CA85-42B1-906D-D46328426D6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0BBD7DB3-0573-4E5E-A31C-E839565832C9}" type="datetimeFigureOut">
              <a:rPr lang="it-IT" smtClean="0"/>
              <a:pPr/>
              <a:t>21/10/2021</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A709A8E8-CA85-42B1-906D-D46328426D6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BBD7DB3-0573-4E5E-A31C-E839565832C9}" type="datetimeFigureOut">
              <a:rPr lang="it-IT" smtClean="0"/>
              <a:pPr/>
              <a:t>21/10/2021</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709A8E8-CA85-42B1-906D-D46328426D6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blog.unimc.it/archivisticattiva/quiddam-divinum-riflessioni-sul-metodo-storic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ica.org/sites/default/files/RiC-CM-0.1.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5984" y="5572140"/>
            <a:ext cx="7772400" cy="1975104"/>
          </a:xfrm>
        </p:spPr>
        <p:txBody>
          <a:bodyPr/>
          <a:lstStyle/>
          <a:p>
            <a:r>
              <a:rPr lang="it-IT" sz="2400" dirty="0" smtClean="0">
                <a:solidFill>
                  <a:srgbClr val="FFC000"/>
                </a:solidFill>
              </a:rPr>
              <a:t>Fra standard e </a:t>
            </a:r>
            <a:r>
              <a:rPr lang="it-IT" sz="2400" dirty="0" smtClean="0">
                <a:solidFill>
                  <a:srgbClr val="FFC000"/>
                </a:solidFill>
              </a:rPr>
              <a:t>software. La </a:t>
            </a:r>
            <a:r>
              <a:rPr lang="it-IT" sz="2400" dirty="0" smtClean="0">
                <a:solidFill>
                  <a:srgbClr val="FFC000"/>
                </a:solidFill>
              </a:rPr>
              <a:t>descrizione </a:t>
            </a:r>
            <a:r>
              <a:rPr lang="it-IT" sz="2400" dirty="0" smtClean="0">
                <a:solidFill>
                  <a:srgbClr val="FFC000"/>
                </a:solidFill>
              </a:rPr>
              <a:t>archivistica fra </a:t>
            </a:r>
            <a:r>
              <a:rPr lang="it-IT" sz="2400" dirty="0" smtClean="0">
                <a:solidFill>
                  <a:srgbClr val="FFC000"/>
                </a:solidFill>
              </a:rPr>
              <a:t>programmi open source e offerte di mercato</a:t>
            </a:r>
            <a:endParaRPr lang="it-IT" sz="2400" dirty="0">
              <a:solidFill>
                <a:srgbClr val="FFC000"/>
              </a:solidFill>
            </a:endParaRPr>
          </a:p>
        </p:txBody>
      </p:sp>
      <p:sp>
        <p:nvSpPr>
          <p:cNvPr id="3" name="Sottotitolo 2"/>
          <p:cNvSpPr>
            <a:spLocks noGrp="1"/>
          </p:cNvSpPr>
          <p:nvPr>
            <p:ph type="subTitle" idx="1"/>
          </p:nvPr>
        </p:nvSpPr>
        <p:spPr>
          <a:xfrm>
            <a:off x="1071538" y="928670"/>
            <a:ext cx="7772400" cy="1508760"/>
          </a:xfrm>
        </p:spPr>
        <p:txBody>
          <a:bodyPr>
            <a:noAutofit/>
          </a:bodyPr>
          <a:lstStyle/>
          <a:p>
            <a:pPr algn="ctr"/>
            <a:r>
              <a:rPr lang="it-IT" sz="4400" dirty="0" smtClean="0"/>
              <a:t>"Bandiere al vento". Gli standard di descrizione tra ideologia e dimensione applicativa</a:t>
            </a:r>
            <a:endParaRPr lang="it-IT" sz="4400" dirty="0"/>
          </a:p>
        </p:txBody>
      </p:sp>
      <p:pic>
        <p:nvPicPr>
          <p:cNvPr id="80898" name="Picture 2" descr="L&amp;#39;Istrice vince la prova generale del Palio dell&amp;#39;Assunta - Canale 3 la TV  di Siena e della Toscana"/>
          <p:cNvPicPr>
            <a:picLocks noChangeAspect="1" noChangeArrowheads="1"/>
          </p:cNvPicPr>
          <p:nvPr/>
        </p:nvPicPr>
        <p:blipFill>
          <a:blip r:embed="rId2" cstate="print"/>
          <a:srcRect/>
          <a:stretch>
            <a:fillRect/>
          </a:stretch>
        </p:blipFill>
        <p:spPr bwMode="auto">
          <a:xfrm>
            <a:off x="2786050" y="2428868"/>
            <a:ext cx="4167174" cy="29300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Archivistica, parola plurale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«Archivistica tecnica» ovvero al principio di tutto</a:t>
            </a:r>
          </a:p>
          <a:p>
            <a:pPr lvl="1"/>
            <a:r>
              <a:rPr lang="it-IT" dirty="0" smtClean="0"/>
              <a:t>Analogico e digitale come cambiano le prassi</a:t>
            </a:r>
          </a:p>
          <a:p>
            <a:pPr lvl="1"/>
            <a:r>
              <a:rPr lang="it-IT" dirty="0" smtClean="0"/>
              <a:t>«Immaginare il futuro» e «progettare la memoria»: cos’è l’archivistica informatica?</a:t>
            </a:r>
          </a:p>
          <a:p>
            <a:pPr lvl="1"/>
            <a:r>
              <a:rPr lang="it-IT" dirty="0" smtClean="0"/>
              <a:t>Tutelare, descrivere, ordinare e comunicare al tempo del digitale</a:t>
            </a:r>
          </a:p>
          <a:p>
            <a:r>
              <a:rPr lang="it-IT" dirty="0" smtClean="0"/>
              <a:t>Archivistica pubblica</a:t>
            </a:r>
          </a:p>
          <a:p>
            <a:pPr lvl="1"/>
            <a:r>
              <a:rPr lang="it-IT" dirty="0" smtClean="0"/>
              <a:t>Passione civile</a:t>
            </a:r>
          </a:p>
          <a:p>
            <a:pPr lvl="1"/>
            <a:r>
              <a:rPr lang="it-IT" dirty="0" smtClean="0"/>
              <a:t>Archive </a:t>
            </a:r>
            <a:r>
              <a:rPr lang="it-IT" dirty="0" err="1" smtClean="0"/>
              <a:t>telling</a:t>
            </a:r>
            <a:r>
              <a:rPr lang="it-IT" dirty="0" smtClean="0"/>
              <a:t>: raccontare storie non pensare alla storia</a:t>
            </a:r>
          </a:p>
          <a:p>
            <a:pPr lvl="1"/>
            <a:r>
              <a:rPr lang="it-IT" dirty="0" smtClean="0"/>
              <a:t>Governare ed esaltare il potere degli archivi</a:t>
            </a:r>
          </a:p>
          <a:p>
            <a:pPr lvl="1"/>
            <a:r>
              <a:rPr lang="it-IT" dirty="0" smtClean="0"/>
              <a:t>Una deontologia rinnovata e diacronica</a:t>
            </a:r>
          </a:p>
          <a:p>
            <a:pPr lvl="1"/>
            <a:r>
              <a:rPr lang="it-IT" dirty="0" smtClean="0"/>
              <a:t>L’attivismo archivistico: portare gli archivi per intero nella società</a:t>
            </a:r>
          </a:p>
        </p:txBody>
      </p:sp>
    </p:spTree>
    <p:extLst>
      <p:ext uri="{BB962C8B-B14F-4D97-AF65-F5344CB8AC3E}">
        <p14:creationId xmlns="" xmlns:p14="http://schemas.microsoft.com/office/powerpoint/2010/main" val="703157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285728"/>
            <a:ext cx="7772400" cy="914400"/>
          </a:xfrm>
        </p:spPr>
        <p:txBody>
          <a:bodyPr>
            <a:normAutofit fontScale="90000"/>
          </a:bodyPr>
          <a:lstStyle/>
          <a:p>
            <a:pPr algn="ctr"/>
            <a:r>
              <a:rPr lang="it-IT" dirty="0" smtClean="0"/>
              <a:t>Potenzialità e limiti dell’archivistica tecnica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L’archivistica tecnica: insieme di attività regolate da standard e da prassi consolidate che contribuiscono a metabolizzare i contenuti informativi e i contesti dei fondi archivistici e presidiano le fasi di sedimentazione fin dalla fase corrente</a:t>
            </a:r>
          </a:p>
          <a:p>
            <a:r>
              <a:rPr lang="it-IT" dirty="0" smtClean="0"/>
              <a:t>L’esigenza di pensare l’archivistica tecnica al di fuori di una dimensione meramente empirica</a:t>
            </a:r>
          </a:p>
          <a:p>
            <a:r>
              <a:rPr lang="it-IT" dirty="0" smtClean="0"/>
              <a:t>La «concretezza» è innanzitutto </a:t>
            </a:r>
            <a:r>
              <a:rPr lang="it-IT" dirty="0" smtClean="0">
                <a:solidFill>
                  <a:srgbClr val="FF0000"/>
                </a:solidFill>
              </a:rPr>
              <a:t>comprensione</a:t>
            </a:r>
            <a:r>
              <a:rPr lang="it-IT" dirty="0" smtClean="0"/>
              <a:t>, che muove dall’individuazione dei nodi teorici e dalla loro soluzione, non azione a tutti i costi</a:t>
            </a:r>
          </a:p>
          <a:p>
            <a:r>
              <a:rPr lang="it-IT" dirty="0" smtClean="0"/>
              <a:t>Pensare prima di agire</a:t>
            </a:r>
          </a:p>
          <a:p>
            <a:endParaRPr lang="it-IT" dirty="0"/>
          </a:p>
        </p:txBody>
      </p:sp>
    </p:spTree>
    <p:extLst>
      <p:ext uri="{BB962C8B-B14F-4D97-AF65-F5344CB8AC3E}">
        <p14:creationId xmlns:p14="http://schemas.microsoft.com/office/powerpoint/2010/main" xmlns="" val="3186487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85728"/>
            <a:ext cx="7772400" cy="914400"/>
          </a:xfrm>
        </p:spPr>
        <p:txBody>
          <a:bodyPr/>
          <a:lstStyle/>
          <a:p>
            <a:pPr algn="ctr"/>
            <a:r>
              <a:rPr lang="it-IT" dirty="0" smtClean="0"/>
              <a:t>Il ruolo dell’archivistica pubblica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Standard, software, sistemi informativi, web archivistico e digitalizzazione devono essere costruiti con gli strumenti dell’archivistica tecnica ma pensati secondo le logiche </a:t>
            </a:r>
            <a:r>
              <a:rPr lang="it-IT" dirty="0" smtClean="0">
                <a:solidFill>
                  <a:srgbClr val="FF0000"/>
                </a:solidFill>
              </a:rPr>
              <a:t>dell’archivistica pubblica</a:t>
            </a:r>
          </a:p>
          <a:p>
            <a:r>
              <a:rPr lang="it-IT" dirty="0" smtClean="0"/>
              <a:t>Archivistica pubblica e riflessione sul ruolo degli archivi, sulle loro finalità e sul loro uso pubblico</a:t>
            </a:r>
          </a:p>
          <a:p>
            <a:r>
              <a:rPr lang="it-IT" dirty="0" smtClean="0"/>
              <a:t>Progettare e realizzare risorse digitali nel quadro dei dettami dell’archivistica tecnica deve significare sostenere innanzitutto l’uso pubblico degli archivi</a:t>
            </a:r>
          </a:p>
          <a:p>
            <a:r>
              <a:rPr lang="it-IT" dirty="0" smtClean="0"/>
              <a:t>Il ruolo centrale della restituzione e della comunicazione ai fini della difesa di un sistema di valori</a:t>
            </a:r>
            <a:endParaRPr lang="it-IT" dirty="0"/>
          </a:p>
        </p:txBody>
      </p:sp>
    </p:spTree>
    <p:extLst>
      <p:ext uri="{BB962C8B-B14F-4D97-AF65-F5344CB8AC3E}">
        <p14:creationId xmlns:p14="http://schemas.microsoft.com/office/powerpoint/2010/main" xmlns="" val="3471232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Sistemi di valori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Nella loro accezione più matura gli archivi, pur nel quadro di una accentuata differenziazione tipologica e di finalità d’uso, sono innanzitutto sistemi di valori e non meri contenitori di informazione</a:t>
            </a:r>
          </a:p>
          <a:p>
            <a:r>
              <a:rPr lang="it-IT" dirty="0" smtClean="0"/>
              <a:t>Tali valori tendono a configurarsi sulla base delle finalità che il fenomeno archivio assume nel tempo</a:t>
            </a:r>
          </a:p>
          <a:p>
            <a:r>
              <a:rPr lang="it-IT" dirty="0" smtClean="0"/>
              <a:t>Il rapporto tra archivi e potere e tra archivi e democrazia: trasparenza, efficienza, affidabilità</a:t>
            </a:r>
          </a:p>
          <a:p>
            <a:r>
              <a:rPr lang="it-IT" dirty="0" smtClean="0"/>
              <a:t>Memoria: una parola complessa. Dalla selezione alla costruzione di memorie documentali alla comunicazioni di possibili «verità», identità, profondità cronologica, comprensione del passato per comprendere il presente</a:t>
            </a:r>
          </a:p>
          <a:p>
            <a:r>
              <a:rPr lang="it-IT" dirty="0" smtClean="0"/>
              <a:t>L’archivistica nella sua formulazione più compiuta è distante dal ruolo di ancella della storia. E’ una realtà estremamente più complessa</a:t>
            </a:r>
            <a:endParaRPr lang="it-IT" dirty="0"/>
          </a:p>
        </p:txBody>
      </p:sp>
    </p:spTree>
    <p:extLst>
      <p:ext uri="{BB962C8B-B14F-4D97-AF65-F5344CB8AC3E}">
        <p14:creationId xmlns:p14="http://schemas.microsoft.com/office/powerpoint/2010/main" xmlns="" val="76528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14400" y="0"/>
            <a:ext cx="8229600" cy="1219200"/>
          </a:xfrm>
        </p:spPr>
        <p:txBody>
          <a:bodyPr/>
          <a:lstStyle/>
          <a:p>
            <a:pPr algn="ctr"/>
            <a:r>
              <a:rPr lang="it-IT" dirty="0" smtClean="0"/>
              <a:t>Parlare  (anche) di archivio</a:t>
            </a:r>
            <a:endParaRPr lang="it-IT" dirty="0"/>
          </a:p>
        </p:txBody>
      </p:sp>
      <p:pic>
        <p:nvPicPr>
          <p:cNvPr id="4" name="Picture 3" descr="C:\Users\Standard\Desktop\Li61_TyTJLw-bNl1BuN2vRnDjMS0LbZTgLok4c-K4he-QTjudGkMjUgfivXmhwltnIe-h_BYrBtCnpclhTdLkyzSEx5hg9AxVI36HH44ZMKLQ8ie3FGeSBxONzb_JwZOx11zTQ.png"/>
          <p:cNvPicPr>
            <a:picLocks noGrp="1" noChangeAspect="1" noChangeArrowheads="1"/>
          </p:cNvPicPr>
          <p:nvPr>
            <p:ph idx="1"/>
          </p:nvPr>
        </p:nvPicPr>
        <p:blipFill>
          <a:blip r:embed="rId2" cstate="print"/>
          <a:srcRect/>
          <a:stretch>
            <a:fillRect/>
          </a:stretch>
        </p:blipFill>
        <p:spPr bwMode="auto">
          <a:xfrm>
            <a:off x="500035" y="1105961"/>
            <a:ext cx="8231622" cy="54663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Archivi: c’era una volta il vincolo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Il polimorfismo archivistico contemporaneo: cartaceo, ibrido, digitale</a:t>
            </a:r>
          </a:p>
          <a:p>
            <a:r>
              <a:rPr lang="it-IT" dirty="0" smtClean="0"/>
              <a:t>Archivi storici, digitalizzazione, neo archivi e archivi inventati</a:t>
            </a:r>
          </a:p>
          <a:p>
            <a:r>
              <a:rPr lang="it-IT" dirty="0" smtClean="0"/>
              <a:t>L’archivio digitale: un </a:t>
            </a:r>
            <a:r>
              <a:rPr lang="it-IT" dirty="0" err="1" smtClean="0"/>
              <a:t>multifondo</a:t>
            </a:r>
            <a:r>
              <a:rPr lang="it-IT" dirty="0" smtClean="0"/>
              <a:t> delocalizzato. L’ubiquità digitale</a:t>
            </a:r>
          </a:p>
          <a:p>
            <a:r>
              <a:rPr lang="it-IT" dirty="0" smtClean="0"/>
              <a:t>Nuove possibili definizioni di archivio: aggregazione di complessi documentari comunque formati costituiti da documenti di diversa tipologia</a:t>
            </a:r>
          </a:p>
          <a:p>
            <a:r>
              <a:rPr lang="it-IT" dirty="0" smtClean="0"/>
              <a:t>Il trasformismo del documento digitale</a:t>
            </a:r>
          </a:p>
          <a:p>
            <a:r>
              <a:rPr lang="it-IT" dirty="0" smtClean="0"/>
              <a:t>Gli open data e le aggregazioni documentarie dinamiche</a:t>
            </a:r>
            <a:endParaRPr lang="it-IT" dirty="0"/>
          </a:p>
        </p:txBody>
      </p:sp>
    </p:spTree>
    <p:extLst>
      <p:ext uri="{BB962C8B-B14F-4D97-AF65-F5344CB8AC3E}">
        <p14:creationId xmlns="" xmlns:p14="http://schemas.microsoft.com/office/powerpoint/2010/main" val="1727301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14290"/>
            <a:ext cx="7772400" cy="914400"/>
          </a:xfrm>
        </p:spPr>
        <p:txBody>
          <a:bodyPr>
            <a:noAutofit/>
          </a:bodyPr>
          <a:lstStyle/>
          <a:p>
            <a:pPr algn="ctr"/>
            <a:r>
              <a:rPr lang="it-IT" sz="3200" dirty="0" smtClean="0"/>
              <a:t>Da ISAD(G) a RIC: la descrizione archivistica al passo con i tempi tecnologici</a:t>
            </a:r>
            <a:endParaRPr lang="it-IT" sz="3200" dirty="0"/>
          </a:p>
        </p:txBody>
      </p:sp>
      <p:sp>
        <p:nvSpPr>
          <p:cNvPr id="3" name="Segnaposto contenuto 2"/>
          <p:cNvSpPr>
            <a:spLocks noGrp="1"/>
          </p:cNvSpPr>
          <p:nvPr>
            <p:ph idx="1"/>
          </p:nvPr>
        </p:nvSpPr>
        <p:spPr>
          <a:xfrm>
            <a:off x="928662" y="2143116"/>
            <a:ext cx="7772400" cy="4572000"/>
          </a:xfrm>
        </p:spPr>
        <p:txBody>
          <a:bodyPr>
            <a:normAutofit fontScale="92500" lnSpcReduction="20000"/>
          </a:bodyPr>
          <a:lstStyle/>
          <a:p>
            <a:r>
              <a:rPr lang="it-IT" dirty="0"/>
              <a:t>«</a:t>
            </a:r>
            <a:r>
              <a:rPr lang="it-IT" i="1" dirty="0"/>
              <a:t>Si chiamano, dunque, false alcune cose in questo senso, cioè o per il fatto che non esistono o per il fatto che la rappresentazione prodotta da esse non corrisponde a una cosa reale</a:t>
            </a:r>
            <a:r>
              <a:rPr lang="it-IT" dirty="0" smtClean="0"/>
              <a:t>» (Aristotele, Metafisica)</a:t>
            </a:r>
          </a:p>
          <a:p>
            <a:r>
              <a:rPr lang="it-IT" dirty="0" smtClean="0"/>
              <a:t>La descrizione come rappresentazione</a:t>
            </a:r>
          </a:p>
          <a:p>
            <a:r>
              <a:rPr lang="it-IT" dirty="0" smtClean="0"/>
              <a:t>La descrizione in ambiente digitale: caccia agli squali</a:t>
            </a:r>
          </a:p>
          <a:p>
            <a:r>
              <a:rPr lang="it-IT" dirty="0" smtClean="0"/>
              <a:t>Anticipare i tempi e i modi della descrizioni</a:t>
            </a:r>
          </a:p>
          <a:p>
            <a:r>
              <a:rPr lang="it-IT" dirty="0" smtClean="0"/>
              <a:t>Dalla descrizione </a:t>
            </a:r>
            <a:r>
              <a:rPr lang="it-IT" dirty="0" err="1" smtClean="0"/>
              <a:t>multilivellare</a:t>
            </a:r>
            <a:r>
              <a:rPr lang="it-IT" dirty="0" smtClean="0"/>
              <a:t> a quella multidimensionale</a:t>
            </a:r>
            <a:endParaRPr lang="it-IT" dirty="0"/>
          </a:p>
        </p:txBody>
      </p:sp>
    </p:spTree>
    <p:extLst>
      <p:ext uri="{BB962C8B-B14F-4D97-AF65-F5344CB8AC3E}">
        <p14:creationId xmlns="" xmlns:p14="http://schemas.microsoft.com/office/powerpoint/2010/main" val="8193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85728"/>
            <a:ext cx="7772400" cy="914400"/>
          </a:xfrm>
        </p:spPr>
        <p:txBody>
          <a:bodyPr/>
          <a:lstStyle/>
          <a:p>
            <a:pPr algn="ctr"/>
            <a:r>
              <a:rPr lang="it-IT" dirty="0" smtClean="0"/>
              <a:t>Qualche considerazione di metodo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39213" y="1690689"/>
            <a:ext cx="5882426" cy="5081601"/>
          </a:xfrm>
        </p:spPr>
      </p:pic>
    </p:spTree>
    <p:extLst>
      <p:ext uri="{BB962C8B-B14F-4D97-AF65-F5344CB8AC3E}">
        <p14:creationId xmlns="" xmlns:p14="http://schemas.microsoft.com/office/powerpoint/2010/main" val="282178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L’ordine, mito fondante: il luogo dove l’ordine è dato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28794" y="2500306"/>
            <a:ext cx="5214974" cy="5118697"/>
          </a:xfrm>
        </p:spPr>
      </p:pic>
    </p:spTree>
    <p:extLst>
      <p:ext uri="{BB962C8B-B14F-4D97-AF65-F5344CB8AC3E}">
        <p14:creationId xmlns="" xmlns:p14="http://schemas.microsoft.com/office/powerpoint/2010/main" val="217263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a:t>
            </a:r>
            <a:r>
              <a:rPr lang="it-IT" dirty="0" err="1" smtClean="0">
                <a:hlinkClick r:id="rId2"/>
              </a:rPr>
              <a:t>Quiddam</a:t>
            </a:r>
            <a:r>
              <a:rPr lang="it-IT" dirty="0" smtClean="0">
                <a:hlinkClick r:id="rId2"/>
              </a:rPr>
              <a:t> </a:t>
            </a:r>
            <a:r>
              <a:rPr lang="it-IT" dirty="0" err="1" smtClean="0">
                <a:hlinkClick r:id="rId2"/>
              </a:rPr>
              <a:t>divinum</a:t>
            </a:r>
            <a:r>
              <a:rPr lang="it-IT" dirty="0" smtClean="0"/>
              <a:t>»: il metodo tra sacro e profano</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Perfecte</a:t>
            </a:r>
            <a:r>
              <a:rPr lang="it-IT" dirty="0" smtClean="0"/>
              <a:t> ordinare Dei </a:t>
            </a:r>
            <a:r>
              <a:rPr lang="it-IT" dirty="0" err="1" smtClean="0"/>
              <a:t>solius</a:t>
            </a:r>
            <a:r>
              <a:rPr lang="it-IT" dirty="0" smtClean="0"/>
              <a:t> est et </a:t>
            </a:r>
            <a:r>
              <a:rPr lang="it-IT" dirty="0" err="1" smtClean="0"/>
              <a:t>ordo</a:t>
            </a:r>
            <a:r>
              <a:rPr lang="it-IT" dirty="0" smtClean="0"/>
              <a:t> </a:t>
            </a:r>
            <a:r>
              <a:rPr lang="it-IT" dirty="0" err="1" smtClean="0"/>
              <a:t>ipsum</a:t>
            </a:r>
            <a:r>
              <a:rPr lang="it-IT" dirty="0" smtClean="0"/>
              <a:t> </a:t>
            </a:r>
            <a:r>
              <a:rPr lang="it-IT" dirty="0" err="1" smtClean="0"/>
              <a:t>quiddam</a:t>
            </a:r>
            <a:r>
              <a:rPr lang="it-IT" dirty="0" smtClean="0"/>
              <a:t> </a:t>
            </a:r>
            <a:r>
              <a:rPr lang="it-IT" dirty="0" err="1" smtClean="0"/>
              <a:t>divinum</a:t>
            </a:r>
            <a:r>
              <a:rPr lang="it-IT" dirty="0" smtClean="0"/>
              <a:t> (Bonifacio)</a:t>
            </a:r>
          </a:p>
          <a:p>
            <a:r>
              <a:rPr lang="it-IT" dirty="0" smtClean="0"/>
              <a:t>L’archivio, «il luogo dove l’ordine è dato»</a:t>
            </a:r>
          </a:p>
          <a:p>
            <a:r>
              <a:rPr lang="it-IT" dirty="0" smtClean="0"/>
              <a:t>Ordine archivistico e ordine sociale</a:t>
            </a:r>
          </a:p>
          <a:p>
            <a:r>
              <a:rPr lang="it-IT" dirty="0" smtClean="0"/>
              <a:t>L’ordine come fatto politico</a:t>
            </a:r>
          </a:p>
          <a:p>
            <a:r>
              <a:rPr lang="it-IT" dirty="0" smtClean="0"/>
              <a:t>La commissione </a:t>
            </a:r>
            <a:r>
              <a:rPr lang="it-IT" dirty="0" err="1" smtClean="0"/>
              <a:t>Cibrario</a:t>
            </a:r>
            <a:r>
              <a:rPr lang="it-IT" dirty="0" smtClean="0"/>
              <a:t> e il regolamento del 1875</a:t>
            </a:r>
          </a:p>
          <a:p>
            <a:r>
              <a:rPr lang="it-IT" dirty="0" smtClean="0"/>
              <a:t>Il metodo storico da prassi di emergenza a strumento di costruzione di una memoria identitaria</a:t>
            </a:r>
            <a:endParaRPr lang="it-IT" dirty="0"/>
          </a:p>
        </p:txBody>
      </p:sp>
    </p:spTree>
    <p:extLst>
      <p:ext uri="{BB962C8B-B14F-4D97-AF65-F5344CB8AC3E}">
        <p14:creationId xmlns="" xmlns:p14="http://schemas.microsoft.com/office/powerpoint/2010/main" val="363578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4952" y="0"/>
            <a:ext cx="7274097" cy="6858000"/>
          </a:xfrm>
          <a:prstGeom prst="rect">
            <a:avLst/>
          </a:prstGeom>
        </p:spPr>
      </p:pic>
    </p:spTree>
    <p:extLst>
      <p:ext uri="{BB962C8B-B14F-4D97-AF65-F5344CB8AC3E}">
        <p14:creationId xmlns="" xmlns:p14="http://schemas.microsoft.com/office/powerpoint/2010/main" val="2303371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fatica del metodo</a:t>
            </a:r>
            <a:endParaRPr lang="it-IT" dirty="0"/>
          </a:p>
        </p:txBody>
      </p:sp>
      <p:sp>
        <p:nvSpPr>
          <p:cNvPr id="3" name="Segnaposto contenuto 2"/>
          <p:cNvSpPr>
            <a:spLocks noGrp="1"/>
          </p:cNvSpPr>
          <p:nvPr>
            <p:ph idx="1"/>
          </p:nvPr>
        </p:nvSpPr>
        <p:spPr/>
        <p:txBody>
          <a:bodyPr>
            <a:normAutofit fontScale="92500" lnSpcReduction="20000"/>
          </a:bodyPr>
          <a:lstStyle/>
          <a:p>
            <a:r>
              <a:rPr lang="it-IT" dirty="0"/>
              <a:t>“È’ noto che quando gli archivisti italiani si pongono la domanda su quale sia la storia che in nome del metodo storico il riordinatore di archivi deve rispettare, in quanto inscritta negli archivi stessi, la risposta è: la storia dell’istituto che ha prodotto l’archivio; donde poi la tesi della conversione dell’archivistica speciale nella storia delle istituzioni. È anche noto tuttavia che l’applicazione rigorosa di questo criterio all’opera di riordinamento degli archivi e di stesura degli inventari ha incontrato e incontra molte e gravi difficoltà</a:t>
            </a:r>
            <a:r>
              <a:rPr lang="it-IT" dirty="0" smtClean="0"/>
              <a:t>” (Claudio Pavone)</a:t>
            </a:r>
            <a:endParaRPr lang="it-IT" dirty="0"/>
          </a:p>
        </p:txBody>
      </p:sp>
    </p:spTree>
    <p:extLst>
      <p:ext uri="{BB962C8B-B14F-4D97-AF65-F5344CB8AC3E}">
        <p14:creationId xmlns="" xmlns:p14="http://schemas.microsoft.com/office/powerpoint/2010/main" val="2786935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Per un concetto di metodo</a:t>
            </a:r>
            <a:endParaRPr lang="it-IT" dirty="0"/>
          </a:p>
        </p:txBody>
      </p:sp>
      <p:sp>
        <p:nvSpPr>
          <p:cNvPr id="3" name="Segnaposto contenuto 2"/>
          <p:cNvSpPr>
            <a:spLocks noGrp="1"/>
          </p:cNvSpPr>
          <p:nvPr>
            <p:ph idx="1"/>
          </p:nvPr>
        </p:nvSpPr>
        <p:spPr/>
        <p:txBody>
          <a:bodyPr>
            <a:normAutofit/>
          </a:bodyPr>
          <a:lstStyle/>
          <a:p>
            <a:r>
              <a:rPr lang="it-IT" dirty="0" smtClean="0"/>
              <a:t>L’archivistica si sviluppa </a:t>
            </a:r>
            <a:r>
              <a:rPr lang="it-IT" dirty="0" smtClean="0"/>
              <a:t>intorno </a:t>
            </a:r>
            <a:r>
              <a:rPr lang="it-IT" dirty="0" smtClean="0"/>
              <a:t>al dibattito sul metodo</a:t>
            </a:r>
          </a:p>
          <a:p>
            <a:r>
              <a:rPr lang="it-IT" dirty="0" smtClean="0"/>
              <a:t>Il </a:t>
            </a:r>
            <a:r>
              <a:rPr lang="it-IT" dirty="0" smtClean="0"/>
              <a:t>metodo e il metodo storico in particolare come risposta politica al governo della memoria</a:t>
            </a:r>
          </a:p>
          <a:p>
            <a:r>
              <a:rPr lang="it-IT" dirty="0" smtClean="0"/>
              <a:t>Metodo storico mito fondante o indicatore di progressivi disagi descrittivi?</a:t>
            </a:r>
          </a:p>
          <a:p>
            <a:r>
              <a:rPr lang="it-IT" dirty="0" smtClean="0"/>
              <a:t>Il metodo storico alla prova del contesto digitale: lavori in </a:t>
            </a:r>
            <a:r>
              <a:rPr lang="it-IT" dirty="0" smtClean="0"/>
              <a:t>corso</a:t>
            </a:r>
            <a:endParaRPr lang="it-IT" dirty="0" smtClean="0"/>
          </a:p>
        </p:txBody>
      </p:sp>
    </p:spTree>
    <p:extLst>
      <p:ext uri="{BB962C8B-B14F-4D97-AF65-F5344CB8AC3E}">
        <p14:creationId xmlns:p14="http://schemas.microsoft.com/office/powerpoint/2010/main" xmlns="" val="4284173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forza del metodo</a:t>
            </a:r>
            <a:endParaRPr lang="it-IT" dirty="0"/>
          </a:p>
        </p:txBody>
      </p:sp>
      <p:sp>
        <p:nvSpPr>
          <p:cNvPr id="3" name="Segnaposto contenuto 2"/>
          <p:cNvSpPr>
            <a:spLocks noGrp="1"/>
          </p:cNvSpPr>
          <p:nvPr>
            <p:ph idx="1"/>
          </p:nvPr>
        </p:nvSpPr>
        <p:spPr/>
        <p:txBody>
          <a:bodyPr>
            <a:normAutofit fontScale="77500" lnSpcReduction="20000"/>
          </a:bodyPr>
          <a:lstStyle/>
          <a:p>
            <a:r>
              <a:rPr lang="it-IT" dirty="0"/>
              <a:t>I</a:t>
            </a:r>
            <a:r>
              <a:rPr lang="it-IT" dirty="0" smtClean="0"/>
              <a:t>l </a:t>
            </a:r>
            <a:r>
              <a:rPr lang="it-IT" dirty="0"/>
              <a:t>metodo storico, nonostante questi dubbi di sapore postmoderno ha funzionato. </a:t>
            </a:r>
            <a:endParaRPr lang="it-IT" dirty="0" smtClean="0"/>
          </a:p>
          <a:p>
            <a:r>
              <a:rPr lang="it-IT" dirty="0" smtClean="0"/>
              <a:t>È </a:t>
            </a:r>
            <a:r>
              <a:rPr lang="it-IT" dirty="0"/>
              <a:t>stato utile, ha vinto la sua battaglia. </a:t>
            </a:r>
            <a:endParaRPr lang="it-IT" dirty="0" smtClean="0"/>
          </a:p>
          <a:p>
            <a:r>
              <a:rPr lang="it-IT" dirty="0" smtClean="0"/>
              <a:t>Come </a:t>
            </a:r>
            <a:r>
              <a:rPr lang="it-IT" dirty="0"/>
              <a:t>ricorda all’amministratore dell’azienda l’</a:t>
            </a:r>
            <a:r>
              <a:rPr lang="it-IT" dirty="0" err="1"/>
              <a:t>Artur</a:t>
            </a:r>
            <a:r>
              <a:rPr lang="it-IT" dirty="0"/>
              <a:t> Paz </a:t>
            </a:r>
            <a:r>
              <a:rPr lang="it-IT" dirty="0" err="1"/>
              <a:t>Semedo</a:t>
            </a:r>
            <a:r>
              <a:rPr lang="it-IT" dirty="0"/>
              <a:t> di </a:t>
            </a:r>
            <a:r>
              <a:rPr lang="it-IT" i="1" dirty="0"/>
              <a:t>Alabarde </a:t>
            </a:r>
            <a:r>
              <a:rPr lang="it-IT" i="1" dirty="0" err="1"/>
              <a:t>alabarde</a:t>
            </a:r>
            <a:r>
              <a:rPr lang="it-IT" dirty="0"/>
              <a:t> “per fare un lavoro del genere sarà necessario un orientamento, un criterio, non può servire qualsiasi documento solo perché a me è parso importante”. </a:t>
            </a:r>
            <a:r>
              <a:rPr lang="it-IT" dirty="0" smtClean="0"/>
              <a:t>(José </a:t>
            </a:r>
            <a:r>
              <a:rPr lang="it-IT" dirty="0" err="1"/>
              <a:t>Saramago</a:t>
            </a:r>
            <a:r>
              <a:rPr lang="it-IT" dirty="0"/>
              <a:t>, </a:t>
            </a:r>
            <a:r>
              <a:rPr lang="it-IT" i="1" dirty="0"/>
              <a:t>Alabarde </a:t>
            </a:r>
            <a:r>
              <a:rPr lang="it-IT" i="1" dirty="0" err="1" smtClean="0"/>
              <a:t>alabarde</a:t>
            </a:r>
            <a:r>
              <a:rPr lang="it-IT" i="1" dirty="0" smtClean="0"/>
              <a:t>)</a:t>
            </a:r>
            <a:r>
              <a:rPr lang="it-IT" dirty="0" smtClean="0"/>
              <a:t> </a:t>
            </a:r>
          </a:p>
          <a:p>
            <a:r>
              <a:rPr lang="it-IT" dirty="0" smtClean="0"/>
              <a:t>Il </a:t>
            </a:r>
            <a:r>
              <a:rPr lang="it-IT" dirty="0"/>
              <a:t>metodo storico è stato ed è per gli archivisti un criterio, un orientamento cui negli anni si sono aggiunte glosse e riflessioni, la più clamorosa quella degli standard, ma che ha resistito con la schiena dritta all’incedere del tempo. </a:t>
            </a:r>
            <a:r>
              <a:rPr lang="it-IT" smtClean="0"/>
              <a:t>⁠</a:t>
            </a:r>
            <a:endParaRPr lang="it-IT" dirty="0"/>
          </a:p>
          <a:p>
            <a:endParaRPr lang="it-IT" dirty="0"/>
          </a:p>
        </p:txBody>
      </p:sp>
    </p:spTree>
    <p:extLst>
      <p:ext uri="{BB962C8B-B14F-4D97-AF65-F5344CB8AC3E}">
        <p14:creationId xmlns="" xmlns:p14="http://schemas.microsoft.com/office/powerpoint/2010/main" val="1726698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Rincorrendo il futuro</a:t>
            </a:r>
            <a:endParaRPr lang="it-IT" dirty="0"/>
          </a:p>
        </p:txBody>
      </p:sp>
      <p:sp>
        <p:nvSpPr>
          <p:cNvPr id="3" name="Segnaposto contenuto 2"/>
          <p:cNvSpPr>
            <a:spLocks noGrp="1"/>
          </p:cNvSpPr>
          <p:nvPr>
            <p:ph idx="1"/>
          </p:nvPr>
        </p:nvSpPr>
        <p:spPr/>
        <p:txBody>
          <a:bodyPr>
            <a:normAutofit fontScale="85000" lnSpcReduction="20000"/>
          </a:bodyPr>
          <a:lstStyle/>
          <a:p>
            <a:r>
              <a:rPr lang="it-IT" dirty="0"/>
              <a:t>La stessa parola contesto va ripensata e allargata. </a:t>
            </a:r>
            <a:endParaRPr lang="it-IT" dirty="0" smtClean="0"/>
          </a:p>
          <a:p>
            <a:r>
              <a:rPr lang="it-IT" dirty="0" smtClean="0"/>
              <a:t>Bisogna </a:t>
            </a:r>
            <a:r>
              <a:rPr lang="it-IT" dirty="0"/>
              <a:t>inseguirlo il contesto, anzi i contesti, a bordo di agili navicelle corazzate di metadati adeguati. Sapere di che ferro sono stati fatti gli archivi, di che impasto di bit. </a:t>
            </a:r>
            <a:endParaRPr lang="it-IT" dirty="0" smtClean="0"/>
          </a:p>
          <a:p>
            <a:r>
              <a:rPr lang="it-IT" dirty="0" smtClean="0"/>
              <a:t>E </a:t>
            </a:r>
            <a:r>
              <a:rPr lang="it-IT" dirty="0"/>
              <a:t>pregare il futuro che aspetti. Che aspetti il tempo necessario, ad esempio, a ripensare il principio di provenienza. Ricondurre a un sistema complesso fatto di macchine e azioni e non solo di istituzioni diventa la provenienza. </a:t>
            </a:r>
            <a:endParaRPr lang="it-IT" dirty="0" smtClean="0"/>
          </a:p>
          <a:p>
            <a:r>
              <a:rPr lang="it-IT" dirty="0" smtClean="0"/>
              <a:t>E </a:t>
            </a:r>
            <a:r>
              <a:rPr lang="it-IT" dirty="0"/>
              <a:t>poi ancora la fruizione potente e diluita, l’accesso a fantascientifici inventari ontologici. C’è di che scrivere nuovi manuali</a:t>
            </a:r>
            <a:r>
              <a:rPr lang="it-IT" dirty="0" smtClean="0"/>
              <a:t>.</a:t>
            </a:r>
            <a:endParaRPr lang="it-IT" dirty="0"/>
          </a:p>
        </p:txBody>
      </p:sp>
    </p:spTree>
    <p:extLst>
      <p:ext uri="{BB962C8B-B14F-4D97-AF65-F5344CB8AC3E}">
        <p14:creationId xmlns="" xmlns:p14="http://schemas.microsoft.com/office/powerpoint/2010/main" val="3980562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Ordine figlio dei fatti</a:t>
            </a:r>
            <a:endParaRPr lang="it-IT" dirty="0"/>
          </a:p>
        </p:txBody>
      </p:sp>
      <p:sp>
        <p:nvSpPr>
          <p:cNvPr id="3" name="Segnaposto contenuto 2"/>
          <p:cNvSpPr>
            <a:spLocks noGrp="1"/>
          </p:cNvSpPr>
          <p:nvPr>
            <p:ph idx="1"/>
          </p:nvPr>
        </p:nvSpPr>
        <p:spPr/>
        <p:txBody>
          <a:bodyPr>
            <a:normAutofit fontScale="77500" lnSpcReduction="20000"/>
          </a:bodyPr>
          <a:lstStyle/>
          <a:p>
            <a:r>
              <a:rPr lang="it-IT" dirty="0"/>
              <a:t>L’archivio dunque non è </a:t>
            </a:r>
            <a:r>
              <a:rPr lang="it-IT" dirty="0" smtClean="0"/>
              <a:t>più solo un’entità </a:t>
            </a:r>
            <a:r>
              <a:rPr lang="it-IT" dirty="0"/>
              <a:t>data a priori solo dagli assetti istituzionali e organizzativi di un soggetto produttore o da un’azione classificatoria in qualche modo avulsa. </a:t>
            </a:r>
            <a:endParaRPr lang="it-IT" dirty="0" smtClean="0"/>
          </a:p>
          <a:p>
            <a:r>
              <a:rPr lang="it-IT" dirty="0" smtClean="0"/>
              <a:t>Sono </a:t>
            </a:r>
            <a:r>
              <a:rPr lang="it-IT" dirty="0"/>
              <a:t>i fatti a determinarlo, le azioni a configurarlo. Se questo è vero, come sembra essere vero, ne deriva che piuttosto che ai documenti il concetto di ordine in un contesto digitale deve essere applicato agli avvenimenti. </a:t>
            </a:r>
            <a:endParaRPr lang="it-IT" dirty="0" smtClean="0"/>
          </a:p>
          <a:p>
            <a:r>
              <a:rPr lang="it-IT" dirty="0" smtClean="0"/>
              <a:t>L’archivio </a:t>
            </a:r>
            <a:r>
              <a:rPr lang="it-IT" dirty="0"/>
              <a:t>è ordinato nella misura in cui sono ordinati o almeno noti e definiti i procedimenti, ovvero le azioni, che lo scatenano e lo generano. </a:t>
            </a:r>
            <a:endParaRPr lang="it-IT" dirty="0" smtClean="0"/>
          </a:p>
          <a:p>
            <a:r>
              <a:rPr lang="it-IT" dirty="0" smtClean="0"/>
              <a:t>Il </a:t>
            </a:r>
            <a:r>
              <a:rPr lang="it-IT" dirty="0"/>
              <a:t>metodo allora non guarda solo al complesso dei documenti ma anche e soprattutto alle procedure che lo ingenerano. </a:t>
            </a:r>
          </a:p>
        </p:txBody>
      </p:sp>
    </p:spTree>
    <p:extLst>
      <p:ext uri="{BB962C8B-B14F-4D97-AF65-F5344CB8AC3E}">
        <p14:creationId xmlns="" xmlns:p14="http://schemas.microsoft.com/office/powerpoint/2010/main" val="179013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Prevedere l’ordine</a:t>
            </a:r>
            <a:endParaRPr lang="it-IT" dirty="0"/>
          </a:p>
        </p:txBody>
      </p:sp>
      <p:sp>
        <p:nvSpPr>
          <p:cNvPr id="3" name="Segnaposto contenuto 2"/>
          <p:cNvSpPr>
            <a:spLocks noGrp="1"/>
          </p:cNvSpPr>
          <p:nvPr>
            <p:ph idx="1"/>
          </p:nvPr>
        </p:nvSpPr>
        <p:spPr/>
        <p:txBody>
          <a:bodyPr>
            <a:normAutofit fontScale="85000" lnSpcReduction="20000"/>
          </a:bodyPr>
          <a:lstStyle/>
          <a:p>
            <a:r>
              <a:rPr lang="it-IT" dirty="0"/>
              <a:t>Occorre ampliare il concetto di archivio inteso come complesso di documenti a quello di sistema archivio. </a:t>
            </a:r>
            <a:endParaRPr lang="it-IT" dirty="0" smtClean="0"/>
          </a:p>
          <a:p>
            <a:r>
              <a:rPr lang="it-IT" dirty="0" smtClean="0"/>
              <a:t>Il </a:t>
            </a:r>
            <a:r>
              <a:rPr lang="it-IT" dirty="0"/>
              <a:t>sistema archivio comprende oltre ai documenti (ai dati) le persone (intese anche come unità organizzative), gli strumenti e le procedure usate per dar luogo ai dati e conservarli. </a:t>
            </a:r>
            <a:endParaRPr lang="it-IT" dirty="0" smtClean="0"/>
          </a:p>
          <a:p>
            <a:r>
              <a:rPr lang="it-IT" dirty="0" smtClean="0"/>
              <a:t>L’ordine </a:t>
            </a:r>
            <a:r>
              <a:rPr lang="it-IT" dirty="0"/>
              <a:t>deriva dalla conoscenza a priori del sistema archivio, il manuale di gestione diventa per certi versi la bibbia dell’ordinatore. </a:t>
            </a:r>
            <a:endParaRPr lang="it-IT" dirty="0" smtClean="0"/>
          </a:p>
          <a:p>
            <a:r>
              <a:rPr lang="it-IT" dirty="0" smtClean="0"/>
              <a:t>Un </a:t>
            </a:r>
            <a:r>
              <a:rPr lang="it-IT" dirty="0"/>
              <a:t>ordinatore che persegue però i suoi fini nella fase iniziale del ciclo vitale, prima che le vicissitudini digitali possano disperdere l’archivio. </a:t>
            </a:r>
            <a:endParaRPr lang="it-IT" dirty="0" smtClean="0"/>
          </a:p>
          <a:p>
            <a:r>
              <a:rPr lang="it-IT" dirty="0" smtClean="0"/>
              <a:t>L’ordine </a:t>
            </a:r>
            <a:r>
              <a:rPr lang="it-IT" dirty="0"/>
              <a:t>va </a:t>
            </a:r>
            <a:r>
              <a:rPr lang="it-IT" dirty="0" smtClean="0"/>
              <a:t>previsto</a:t>
            </a:r>
            <a:endParaRPr lang="it-IT" dirty="0"/>
          </a:p>
          <a:p>
            <a:endParaRPr lang="it-IT" dirty="0"/>
          </a:p>
          <a:p>
            <a:endParaRPr lang="it-IT" dirty="0"/>
          </a:p>
        </p:txBody>
      </p:sp>
    </p:spTree>
    <p:extLst>
      <p:ext uri="{BB962C8B-B14F-4D97-AF65-F5344CB8AC3E}">
        <p14:creationId xmlns="" xmlns:p14="http://schemas.microsoft.com/office/powerpoint/2010/main" val="362401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1944688" y="623888"/>
            <a:ext cx="6589712" cy="1281112"/>
          </a:xfrm>
        </p:spPr>
        <p:txBody>
          <a:bodyPr/>
          <a:lstStyle/>
          <a:p>
            <a:pPr eaLnBrk="1" hangingPunct="1"/>
            <a:r>
              <a:rPr lang="it-IT" altLang="it-IT" smtClean="0"/>
              <a:t>Descrizione archivistica</a:t>
            </a:r>
          </a:p>
        </p:txBody>
      </p:sp>
      <p:sp>
        <p:nvSpPr>
          <p:cNvPr id="3" name="Segnaposto contenuto 2"/>
          <p:cNvSpPr>
            <a:spLocks noGrp="1"/>
          </p:cNvSpPr>
          <p:nvPr>
            <p:ph idx="1"/>
          </p:nvPr>
        </p:nvSpPr>
        <p:spPr>
          <a:xfrm>
            <a:off x="1000100" y="1785926"/>
            <a:ext cx="7534300" cy="4857784"/>
          </a:xfrm>
        </p:spPr>
        <p:txBody>
          <a:bodyPr rtlCol="0">
            <a:normAutofit/>
          </a:bodyPr>
          <a:lstStyle/>
          <a:p>
            <a:pPr eaLnBrk="1" fontAlgn="auto" hangingPunct="1">
              <a:spcAft>
                <a:spcPts val="0"/>
              </a:spcAft>
              <a:buFont typeface="Wingdings 3" charset="2"/>
              <a:buChar char=""/>
              <a:defRPr/>
            </a:pPr>
            <a:r>
              <a:rPr lang="it-IT" sz="1800" dirty="0" smtClean="0">
                <a:solidFill>
                  <a:schemeClr val="tx1">
                    <a:lumMod val="75000"/>
                    <a:lumOff val="25000"/>
                  </a:schemeClr>
                </a:solidFill>
              </a:rPr>
              <a:t>Processo di raccolta, organizzazione ed analisi delle informazioni necessarie per la identificazione, la gestione e l’interpretazione del materiale conservato in un istituto archivistico e come l’illustrazione del contesto e del sistema archivistico in genere.</a:t>
            </a:r>
          </a:p>
          <a:p>
            <a:pPr eaLnBrk="1" fontAlgn="auto" hangingPunct="1">
              <a:spcAft>
                <a:spcPts val="0"/>
              </a:spcAft>
              <a:buFont typeface="Wingdings 3" charset="2"/>
              <a:buChar char=""/>
              <a:defRPr/>
            </a:pPr>
            <a:r>
              <a:rPr lang="it-IT" sz="1800" dirty="0" smtClean="0">
                <a:solidFill>
                  <a:schemeClr val="tx1">
                    <a:lumMod val="75000"/>
                    <a:lumOff val="25000"/>
                  </a:schemeClr>
                </a:solidFill>
              </a:rPr>
              <a:t>Processo complesso, finalizzato alla </a:t>
            </a:r>
            <a:r>
              <a:rPr lang="it-IT" sz="1800" dirty="0" smtClean="0">
                <a:solidFill>
                  <a:srgbClr val="FF0000"/>
                </a:solidFill>
              </a:rPr>
              <a:t>comunicazione</a:t>
            </a:r>
          </a:p>
          <a:p>
            <a:pPr eaLnBrk="1" fontAlgn="auto" hangingPunct="1">
              <a:spcAft>
                <a:spcPts val="0"/>
              </a:spcAft>
              <a:buFont typeface="Wingdings 3" charset="2"/>
              <a:buChar char=""/>
              <a:defRPr/>
            </a:pPr>
            <a:r>
              <a:rPr lang="it-IT" sz="1800" dirty="0" smtClean="0">
                <a:solidFill>
                  <a:schemeClr val="tx1">
                    <a:lumMod val="75000"/>
                    <a:lumOff val="25000"/>
                  </a:schemeClr>
                </a:solidFill>
              </a:rPr>
              <a:t>“Lo scopo della descrizione archivistica è di identificare ed illustrare il contesto e il contenuto della documentazione archivistica per promuoverne l’accessibilità”</a:t>
            </a:r>
            <a:endParaRPr lang="it-IT" sz="1800" dirty="0" smtClean="0">
              <a:solidFill>
                <a:srgbClr val="FF0000"/>
              </a:solidFill>
            </a:endParaRPr>
          </a:p>
          <a:p>
            <a:pPr eaLnBrk="1" fontAlgn="auto" hangingPunct="1">
              <a:spcAft>
                <a:spcPts val="0"/>
              </a:spcAft>
              <a:buFont typeface="Wingdings 3" charset="2"/>
              <a:buChar char=""/>
              <a:defRPr/>
            </a:pPr>
            <a:r>
              <a:rPr lang="it-IT" sz="1800" dirty="0" smtClean="0">
                <a:solidFill>
                  <a:schemeClr val="tx1">
                    <a:lumMod val="75000"/>
                    <a:lumOff val="25000"/>
                  </a:schemeClr>
                </a:solidFill>
              </a:rPr>
              <a:t>Descrivere senza il fine di comunicare è un’operazione priva di senso</a:t>
            </a:r>
          </a:p>
          <a:p>
            <a:pPr eaLnBrk="1" fontAlgn="auto" hangingPunct="1">
              <a:spcAft>
                <a:spcPts val="0"/>
              </a:spcAft>
              <a:buFont typeface="Wingdings 3" charset="2"/>
              <a:buChar char=""/>
              <a:defRPr/>
            </a:pPr>
            <a:r>
              <a:rPr lang="it-IT" sz="1800" dirty="0" smtClean="0">
                <a:solidFill>
                  <a:schemeClr val="tx1">
                    <a:lumMod val="75000"/>
                    <a:lumOff val="25000"/>
                  </a:schemeClr>
                </a:solidFill>
              </a:rPr>
              <a:t>La descrizione archivistica e la realizzazione degli strumenti come punto d’inizio e non come traguardo</a:t>
            </a:r>
          </a:p>
          <a:p>
            <a:pPr eaLnBrk="1" fontAlgn="auto" hangingPunct="1">
              <a:spcAft>
                <a:spcPts val="0"/>
              </a:spcAft>
              <a:buFont typeface="Wingdings 3" charset="2"/>
              <a:buChar char=""/>
              <a:defRPr/>
            </a:pPr>
            <a:r>
              <a:rPr lang="it-IT" sz="1800" dirty="0" smtClean="0">
                <a:solidFill>
                  <a:schemeClr val="tx1">
                    <a:lumMod val="75000"/>
                    <a:lumOff val="25000"/>
                  </a:schemeClr>
                </a:solidFill>
              </a:rPr>
              <a:t>Il problema del linguaggio: è possibile tradurre “</a:t>
            </a:r>
            <a:r>
              <a:rPr lang="it-IT" sz="1800" i="1" dirty="0" smtClean="0">
                <a:solidFill>
                  <a:schemeClr val="tx1">
                    <a:lumMod val="75000"/>
                    <a:lumOff val="25000"/>
                  </a:schemeClr>
                </a:solidFill>
              </a:rPr>
              <a:t>l’</a:t>
            </a:r>
            <a:r>
              <a:rPr lang="it-IT" sz="1800" i="1" dirty="0" err="1" smtClean="0">
                <a:solidFill>
                  <a:schemeClr val="tx1">
                    <a:lumMod val="75000"/>
                    <a:lumOff val="25000"/>
                  </a:schemeClr>
                </a:solidFill>
              </a:rPr>
              <a:t>archivistichese</a:t>
            </a:r>
            <a:r>
              <a:rPr lang="it-IT" sz="1800" i="1" dirty="0" smtClean="0">
                <a:solidFill>
                  <a:schemeClr val="tx1">
                    <a:lumMod val="75000"/>
                    <a:lumOff val="25000"/>
                  </a:schemeClr>
                </a:solidFill>
              </a:rPr>
              <a:t>”</a:t>
            </a:r>
            <a:r>
              <a:rPr lang="it-IT" sz="1800" dirty="0" smtClean="0">
                <a:solidFill>
                  <a:schemeClr val="tx1">
                    <a:lumMod val="75000"/>
                    <a:lumOff val="25000"/>
                  </a:schemeClr>
                </a:solidFill>
              </a:rPr>
              <a:t>?</a:t>
            </a:r>
          </a:p>
          <a:p>
            <a:pPr eaLnBrk="1" fontAlgn="auto" hangingPunct="1">
              <a:spcAft>
                <a:spcPts val="0"/>
              </a:spcAft>
              <a:buFont typeface="Wingdings 3" charset="2"/>
              <a:buChar char=""/>
              <a:defRPr/>
            </a:pPr>
            <a:endParaRPr lang="it-IT" sz="1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Descrivere non è catalogare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complessità del processo descrittivo in ambito archivistico, enfatizzata dal rischio di scorciatoie digitali</a:t>
            </a:r>
          </a:p>
          <a:p>
            <a:r>
              <a:rPr lang="it-IT" dirty="0" smtClean="0"/>
              <a:t>Ineluttabilità della descrizione e dell’applicazione di linguaggi e tecniche strettamente di dominio</a:t>
            </a:r>
          </a:p>
          <a:p>
            <a:r>
              <a:rPr lang="it-IT" dirty="0" smtClean="0"/>
              <a:t>Non basta il buon senso comune</a:t>
            </a:r>
          </a:p>
          <a:p>
            <a:r>
              <a:rPr lang="it-IT" dirty="0" smtClean="0"/>
              <a:t>Gli standard orientano la descrizione ma non ne sciolgono i nodi essenziali, non risolvono le complessità di natura storica e scientifica in generale</a:t>
            </a:r>
          </a:p>
          <a:p>
            <a:r>
              <a:rPr lang="it-IT" dirty="0" smtClean="0"/>
              <a:t>Le risorse digitali si nutrono innanzitutto di descrizioni e di adeguate combinazioni tra descrizioni</a:t>
            </a:r>
          </a:p>
          <a:p>
            <a:r>
              <a:rPr lang="it-IT" dirty="0" smtClean="0"/>
              <a:t>Le relazioni (</a:t>
            </a:r>
            <a:r>
              <a:rPr lang="it-IT" dirty="0" err="1" smtClean="0"/>
              <a:t>archival</a:t>
            </a:r>
            <a:r>
              <a:rPr lang="it-IT" dirty="0" smtClean="0"/>
              <a:t> </a:t>
            </a:r>
            <a:r>
              <a:rPr lang="it-IT" dirty="0" err="1" smtClean="0"/>
              <a:t>relationship</a:t>
            </a:r>
            <a:r>
              <a:rPr lang="it-IT" dirty="0" smtClean="0"/>
              <a:t>): elemento informativo e vero bandolo della matassa descrittiva</a:t>
            </a:r>
            <a:endParaRPr lang="it-IT" dirty="0"/>
          </a:p>
        </p:txBody>
      </p:sp>
    </p:spTree>
    <p:extLst>
      <p:ext uri="{BB962C8B-B14F-4D97-AF65-F5344CB8AC3E}">
        <p14:creationId xmlns:p14="http://schemas.microsoft.com/office/powerpoint/2010/main" xmlns="" val="1161942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3"/>
          <p:cNvSpPr>
            <a:spLocks noGrp="1"/>
          </p:cNvSpPr>
          <p:nvPr>
            <p:ph type="ctrTitle"/>
          </p:nvPr>
        </p:nvSpPr>
        <p:spPr>
          <a:xfrm>
            <a:off x="1428728" y="642918"/>
            <a:ext cx="6599238" cy="2262188"/>
          </a:xfrm>
        </p:spPr>
        <p:txBody>
          <a:bodyPr rtlCol="0">
            <a:normAutofit/>
          </a:bodyPr>
          <a:lstStyle/>
          <a:p>
            <a:pPr algn="ctr" eaLnBrk="1" fontAlgn="auto" hangingPunct="1">
              <a:spcAft>
                <a:spcPts val="0"/>
              </a:spcAft>
              <a:defRPr/>
            </a:pPr>
            <a:r>
              <a:rPr lang="it-IT" altLang="it-IT" dirty="0" smtClean="0">
                <a:solidFill>
                  <a:srgbClr val="FFC000"/>
                </a:solidFill>
              </a:rPr>
              <a:t>Gli standard: un panorama articolato</a:t>
            </a:r>
          </a:p>
        </p:txBody>
      </p:sp>
      <p:sp>
        <p:nvSpPr>
          <p:cNvPr id="5" name="Sottotitolo 4"/>
          <p:cNvSpPr>
            <a:spLocks noGrp="1"/>
          </p:cNvSpPr>
          <p:nvPr>
            <p:ph type="subTitle" idx="1"/>
          </p:nvPr>
        </p:nvSpPr>
        <p:spPr>
          <a:xfrm>
            <a:off x="1943100" y="4776788"/>
            <a:ext cx="6599238" cy="1127125"/>
          </a:xfrm>
        </p:spPr>
        <p:txBody>
          <a:bodyPr rtlCol="0">
            <a:normAutofit/>
          </a:bodyPr>
          <a:lstStyle/>
          <a:p>
            <a:pPr eaLnBrk="1" fontAlgn="auto" hangingPunct="1">
              <a:spcAft>
                <a:spcPts val="0"/>
              </a:spcAft>
              <a:buFont typeface="Wingdings 3" charset="2"/>
              <a:buNone/>
              <a:defRPr/>
            </a:pPr>
            <a:endParaRPr lang="it-IT" sz="1800"/>
          </a:p>
        </p:txBody>
      </p:sp>
      <p:pic>
        <p:nvPicPr>
          <p:cNvPr id="54273" name="Picture 1" descr="C:\Users\Standard\Desktop\1885557.jpg"/>
          <p:cNvPicPr>
            <a:picLocks noChangeAspect="1" noChangeArrowheads="1"/>
          </p:cNvPicPr>
          <p:nvPr/>
        </p:nvPicPr>
        <p:blipFill>
          <a:blip r:embed="rId2" cstate="print"/>
          <a:srcRect/>
          <a:stretch>
            <a:fillRect/>
          </a:stretch>
        </p:blipFill>
        <p:spPr bwMode="auto">
          <a:xfrm>
            <a:off x="357158" y="2143117"/>
            <a:ext cx="8786842" cy="471488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Gli standard: filosofia prima che tecnicismo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Strumenti </a:t>
            </a:r>
            <a:r>
              <a:rPr lang="it-IT" dirty="0" smtClean="0"/>
              <a:t>di definizione normalizzata di strutture piuttosto che di contenuti</a:t>
            </a:r>
          </a:p>
          <a:p>
            <a:r>
              <a:rPr lang="it-IT" dirty="0" smtClean="0"/>
              <a:t>Formalizzare il linguaggio significa aprirsi a possibili contaminazioni descrittive e apre le porte all’uso di tecnologie dell’informazione</a:t>
            </a:r>
          </a:p>
          <a:p>
            <a:r>
              <a:rPr lang="it-IT" dirty="0" smtClean="0"/>
              <a:t>Esigenza di comprendere le ragioni scientifiche prima di quelle applicative</a:t>
            </a:r>
          </a:p>
          <a:p>
            <a:r>
              <a:rPr lang="it-IT" dirty="0" smtClean="0"/>
              <a:t>Il concetto di struttura e l’albero: il limite della standardizzazione descrittiva del mondo, nota anche nel linguaggio dei sistemi </a:t>
            </a:r>
            <a:r>
              <a:rPr lang="it-IT" dirty="0" err="1" smtClean="0"/>
              <a:t>infomativi</a:t>
            </a:r>
            <a:r>
              <a:rPr lang="it-IT" dirty="0" smtClean="0"/>
              <a:t> come «</a:t>
            </a:r>
            <a:r>
              <a:rPr lang="it-IT" dirty="0" err="1" smtClean="0"/>
              <a:t>siusizzazione</a:t>
            </a:r>
            <a:r>
              <a:rPr lang="it-IT" dirty="0" smtClean="0"/>
              <a:t>»</a:t>
            </a:r>
          </a:p>
          <a:p>
            <a:r>
              <a:rPr lang="it-IT" dirty="0" smtClean="0"/>
              <a:t>Il rischio di forzare la realtà entro schemi inadeguati</a:t>
            </a:r>
          </a:p>
          <a:p>
            <a:r>
              <a:rPr lang="it-IT" dirty="0" smtClean="0"/>
              <a:t>ISAD è solo un possibile modo di rappresentare gli archivi, non verità </a:t>
            </a:r>
            <a:r>
              <a:rPr lang="it-IT" dirty="0" smtClean="0"/>
              <a:t>rivelata</a:t>
            </a:r>
          </a:p>
          <a:p>
            <a:r>
              <a:rPr lang="it-IT" dirty="0" smtClean="0"/>
              <a:t>Verso un </a:t>
            </a:r>
            <a:r>
              <a:rPr lang="it-IT" i="1" dirty="0" smtClean="0"/>
              <a:t>super standard</a:t>
            </a:r>
            <a:r>
              <a:rPr lang="it-IT" dirty="0" smtClean="0"/>
              <a:t>: RIC</a:t>
            </a:r>
          </a:p>
          <a:p>
            <a:pPr>
              <a:buNone/>
            </a:pPr>
            <a:endParaRPr lang="it-IT" dirty="0"/>
          </a:p>
        </p:txBody>
      </p:sp>
    </p:spTree>
    <p:extLst>
      <p:ext uri="{BB962C8B-B14F-4D97-AF65-F5344CB8AC3E}">
        <p14:creationId xmlns:p14="http://schemas.microsoft.com/office/powerpoint/2010/main" xmlns="" val="235901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887" y="783851"/>
            <a:ext cx="8777596"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2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a:t>
            </a: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Si deve incominciare a perdere la memoria,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anche solo brandelli di ricordi,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per capire che in essa consiste la nostra vita.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Senza memoria la vita non è vita (…).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La nostra memoria è la nostra coerenza,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la nostra ragione, il nostro sentimento,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persino il nostro agire. </a:t>
            </a:r>
          </a:p>
          <a:p>
            <a:pPr marL="0" marR="0" lvl="0" indent="144463" algn="ctr" defTabSz="914400" rtl="0" eaLnBrk="1" fontAlgn="base" latinLnBrk="0" hangingPunct="1">
              <a:lnSpc>
                <a:spcPct val="100000"/>
              </a:lnSpc>
              <a:spcBef>
                <a:spcPct val="0"/>
              </a:spcBef>
              <a:spcAft>
                <a:spcPct val="0"/>
              </a:spcAft>
              <a:buClrTx/>
              <a:buSzTx/>
              <a:buFontTx/>
              <a:buNone/>
              <a:tabLst/>
            </a:pPr>
            <a:r>
              <a:rPr kumimoji="0" lang="it-IT" sz="36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Senza di essa non siamo nulla”</a:t>
            </a: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144463" algn="r" defTabSz="914400" rtl="0" eaLnBrk="0" fontAlgn="base" latinLnBrk="0" hangingPunct="0">
              <a:lnSpc>
                <a:spcPct val="100000"/>
              </a:lnSpc>
              <a:spcBef>
                <a:spcPct val="0"/>
              </a:spcBef>
              <a:spcAft>
                <a:spcPct val="0"/>
              </a:spcAft>
              <a:buClrTx/>
              <a:buSzTx/>
              <a:buFontTx/>
              <a:buNone/>
              <a:tabLst/>
            </a:pPr>
            <a:r>
              <a:rPr kumimoji="0" lang="it-IT" sz="32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Luis </a:t>
            </a:r>
            <a:r>
              <a:rPr kumimoji="0" lang="it-IT" sz="3200" b="0" i="1" u="none" strike="noStrike" cap="none" normalizeH="0" baseline="0" dirty="0" err="1" smtClean="0">
                <a:ln>
                  <a:noFill/>
                </a:ln>
                <a:solidFill>
                  <a:schemeClr val="tx1"/>
                </a:solidFill>
                <a:effectLst/>
                <a:latin typeface="Times New Roman" pitchFamily="18" charset="0"/>
                <a:ea typeface="Cambria" pitchFamily="18" charset="0"/>
                <a:cs typeface="Times New Roman" pitchFamily="18" charset="0"/>
              </a:rPr>
              <a:t>Buñuel</a:t>
            </a:r>
            <a:endParaRPr kumimoji="0" lang="it-IT"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1944688" y="623888"/>
            <a:ext cx="6589712" cy="1281112"/>
          </a:xfrm>
        </p:spPr>
        <p:txBody>
          <a:bodyPr/>
          <a:lstStyle/>
          <a:p>
            <a:pPr algn="ctr" eaLnBrk="1" hangingPunct="1"/>
            <a:r>
              <a:rPr lang="it-IT" altLang="it-IT" dirty="0" smtClean="0"/>
              <a:t>Troppe “bandiere”</a:t>
            </a:r>
          </a:p>
        </p:txBody>
      </p:sp>
      <p:sp>
        <p:nvSpPr>
          <p:cNvPr id="58371" name="Segnaposto contenuto 2"/>
          <p:cNvSpPr>
            <a:spLocks noGrp="1"/>
          </p:cNvSpPr>
          <p:nvPr>
            <p:ph idx="1"/>
          </p:nvPr>
        </p:nvSpPr>
        <p:spPr>
          <a:xfrm>
            <a:off x="714348" y="1857364"/>
            <a:ext cx="7820052" cy="4510110"/>
          </a:xfrm>
        </p:spPr>
        <p:txBody>
          <a:bodyPr/>
          <a:lstStyle/>
          <a:p>
            <a:pPr eaLnBrk="1" hangingPunct="1"/>
            <a:r>
              <a:rPr lang="es-ES" altLang="it-IT" sz="2400" dirty="0" smtClean="0"/>
              <a:t>“La actividad normalizadora ha sido de tal calibre que en poco años hemos pasado de una reducida lista de estándares a la actual y casi inabordable relación de siglas […] Hemos conseguido una barca hecha de normas y convenciones que nos guíe […] pero tenemos que ser conscientes de que la barca puede hundirse si ponemos en ella más peso, y no controlamos el lastre que le da estabilidad</a:t>
            </a:r>
            <a:r>
              <a:rPr lang="it-IT" altLang="it-IT" sz="2400" dirty="0" smtClean="0"/>
              <a:t>  (</a:t>
            </a:r>
            <a:r>
              <a:rPr lang="es-ES" altLang="it-IT" sz="2400" i="1" dirty="0" smtClean="0"/>
              <a:t>Ahogados en un mar de siglas: estándares para la gestión, descriptión y acceso a los recursos archivístico – V Congreso de archivos de Castilla y León, a cura di </a:t>
            </a:r>
            <a:r>
              <a:rPr lang="it-IT" altLang="it-IT" sz="2400" dirty="0" smtClean="0"/>
              <a:t>L. H. OLIVERA, numero monografico di «Tabula», 11, 2008, pp. 427)</a:t>
            </a:r>
          </a:p>
          <a:p>
            <a:pPr eaLnBrk="1" hangingPunct="1"/>
            <a:endParaRPr lang="it-IT" altLang="it-IT" sz="1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5786" y="623888"/>
            <a:ext cx="8143932" cy="1281112"/>
          </a:xfrm>
        </p:spPr>
        <p:txBody>
          <a:bodyPr rtlCol="0">
            <a:noAutofit/>
          </a:bodyPr>
          <a:lstStyle/>
          <a:p>
            <a:pPr eaLnBrk="1" fontAlgn="auto" hangingPunct="1">
              <a:spcAft>
                <a:spcPts val="0"/>
              </a:spcAft>
              <a:defRPr/>
            </a:pPr>
            <a:r>
              <a:rPr lang="it-IT" sz="2800" dirty="0" smtClean="0">
                <a:solidFill>
                  <a:schemeClr val="tx1">
                    <a:lumMod val="85000"/>
                    <a:lumOff val="15000"/>
                  </a:schemeClr>
                </a:solidFill>
              </a:rPr>
              <a:t>Le diverse tipologie di standard, linee guida, formati/modelli applicativi</a:t>
            </a:r>
            <a:endParaRPr lang="it-IT" sz="2800" dirty="0">
              <a:solidFill>
                <a:schemeClr val="tx1">
                  <a:lumMod val="85000"/>
                  <a:lumOff val="15000"/>
                </a:schemeClr>
              </a:solidFill>
            </a:endParaRPr>
          </a:p>
        </p:txBody>
      </p:sp>
      <p:sp>
        <p:nvSpPr>
          <p:cNvPr id="59395" name="Segnaposto contenuto 2"/>
          <p:cNvSpPr>
            <a:spLocks noGrp="1"/>
          </p:cNvSpPr>
          <p:nvPr>
            <p:ph idx="1"/>
          </p:nvPr>
        </p:nvSpPr>
        <p:spPr>
          <a:xfrm>
            <a:off x="928662" y="2000240"/>
            <a:ext cx="8001056" cy="4564068"/>
          </a:xfrm>
        </p:spPr>
        <p:txBody>
          <a:bodyPr>
            <a:normAutofit/>
          </a:bodyPr>
          <a:lstStyle/>
          <a:p>
            <a:pPr eaLnBrk="1" hangingPunct="1"/>
            <a:r>
              <a:rPr lang="it-IT" altLang="it-IT" sz="2800" dirty="0" smtClean="0"/>
              <a:t>Standard descrittivi</a:t>
            </a:r>
          </a:p>
          <a:p>
            <a:pPr eaLnBrk="1" hangingPunct="1"/>
            <a:r>
              <a:rPr lang="it-IT" altLang="it-IT" sz="2800" dirty="0" smtClean="0"/>
              <a:t>Linee Guida</a:t>
            </a:r>
          </a:p>
          <a:p>
            <a:pPr eaLnBrk="1" hangingPunct="1"/>
            <a:r>
              <a:rPr lang="it-IT" altLang="it-IT" sz="2800" dirty="0" smtClean="0"/>
              <a:t>Standard nazionali (NIERA, SAN)</a:t>
            </a:r>
          </a:p>
          <a:p>
            <a:pPr eaLnBrk="1" hangingPunct="1"/>
            <a:r>
              <a:rPr lang="it-IT" altLang="it-IT" sz="2800" dirty="0" smtClean="0"/>
              <a:t>Standard (?) applicativi</a:t>
            </a:r>
          </a:p>
          <a:p>
            <a:pPr eaLnBrk="1" hangingPunct="1"/>
            <a:r>
              <a:rPr lang="it-IT" altLang="it-IT" sz="2800" dirty="0" smtClean="0"/>
              <a:t>Standard di gestione documentale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1"/>
          <p:cNvSpPr>
            <a:spLocks noGrp="1"/>
          </p:cNvSpPr>
          <p:nvPr>
            <p:ph type="title"/>
          </p:nvPr>
        </p:nvSpPr>
        <p:spPr>
          <a:xfrm>
            <a:off x="1944688" y="623888"/>
            <a:ext cx="6589712" cy="1281112"/>
          </a:xfrm>
        </p:spPr>
        <p:txBody>
          <a:bodyPr/>
          <a:lstStyle/>
          <a:p>
            <a:pPr eaLnBrk="1" hangingPunct="1"/>
            <a:r>
              <a:rPr lang="it-IT" altLang="it-IT" smtClean="0"/>
              <a:t>EAD EAC: formati tecnici</a:t>
            </a:r>
          </a:p>
        </p:txBody>
      </p:sp>
      <p:sp>
        <p:nvSpPr>
          <p:cNvPr id="74755" name="Segnaposto contenuto 2"/>
          <p:cNvSpPr>
            <a:spLocks noGrp="1"/>
          </p:cNvSpPr>
          <p:nvPr>
            <p:ph idx="1"/>
          </p:nvPr>
        </p:nvSpPr>
        <p:spPr>
          <a:xfrm>
            <a:off x="642910" y="1857364"/>
            <a:ext cx="8501090" cy="4572032"/>
          </a:xfrm>
        </p:spPr>
        <p:txBody>
          <a:bodyPr>
            <a:noAutofit/>
          </a:bodyPr>
          <a:lstStyle/>
          <a:p>
            <a:pPr eaLnBrk="1" hangingPunct="1"/>
            <a:r>
              <a:rPr lang="it-IT" altLang="it-IT" sz="2800" dirty="0" smtClean="0"/>
              <a:t>Due formati per la restituzione e non per la descrizione</a:t>
            </a:r>
          </a:p>
          <a:p>
            <a:pPr eaLnBrk="1" hangingPunct="1"/>
            <a:r>
              <a:rPr lang="it-IT" altLang="it-IT" sz="2800" dirty="0" smtClean="0"/>
              <a:t>Applicazione di tecnologie finalizzate alla definizione di profili applicativi basate su XML  dedicati alla costruzione di sistemi di descrizioni archivistiche.</a:t>
            </a:r>
          </a:p>
          <a:p>
            <a:pPr eaLnBrk="1" hangingPunct="1"/>
            <a:r>
              <a:rPr lang="it-IT" altLang="it-IT" sz="2800" dirty="0" smtClean="0"/>
              <a:t>Applicazione di ISAD e ISAAR alla codifica dell’informazione archivistica in fase di restituzione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1944688" y="623888"/>
            <a:ext cx="6589712" cy="1281112"/>
          </a:xfrm>
        </p:spPr>
        <p:txBody>
          <a:bodyPr/>
          <a:lstStyle/>
          <a:p>
            <a:pPr eaLnBrk="1" hangingPunct="1"/>
            <a:r>
              <a:rPr lang="it-IT" altLang="it-IT" smtClean="0"/>
              <a:t>Il ruolo degli standard</a:t>
            </a:r>
          </a:p>
        </p:txBody>
      </p:sp>
      <p:sp>
        <p:nvSpPr>
          <p:cNvPr id="50179" name="Segnaposto contenuto 2"/>
          <p:cNvSpPr>
            <a:spLocks noGrp="1"/>
          </p:cNvSpPr>
          <p:nvPr>
            <p:ph idx="1"/>
          </p:nvPr>
        </p:nvSpPr>
        <p:spPr>
          <a:xfrm>
            <a:off x="928662" y="2133600"/>
            <a:ext cx="7605738" cy="3778250"/>
          </a:xfrm>
        </p:spPr>
        <p:txBody>
          <a:bodyPr/>
          <a:lstStyle/>
          <a:p>
            <a:pPr eaLnBrk="1" hangingPunct="1"/>
            <a:r>
              <a:rPr lang="it-IT" altLang="it-IT" sz="2000" dirty="0" smtClean="0"/>
              <a:t>Accanto a un’evoluzione culturale e ad una sempre più diffusa percezione dell’informatica come strumento di lavoro quotidiano, assecondata anche dall’evoluzione degli strumenti disponibili, oggi infinitamente più duttili e potenti che in passato, c’è però motivo di ritenere che un ruolo assolutamente centrale in questa evoluzione lo abbia avuto anche l’ampio, articolato e non ancora concluso dibattito sviluppatosi intorno alla standardizzazione della descrizione archivistica</a:t>
            </a:r>
            <a:r>
              <a:rPr lang="it-IT" altLang="it-IT" sz="1800"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1944688" y="623888"/>
            <a:ext cx="6589712" cy="1281112"/>
          </a:xfrm>
        </p:spPr>
        <p:txBody>
          <a:bodyPr>
            <a:normAutofit fontScale="90000"/>
          </a:bodyPr>
          <a:lstStyle/>
          <a:p>
            <a:pPr eaLnBrk="1" hangingPunct="1"/>
            <a:r>
              <a:rPr lang="it-IT" altLang="it-IT" smtClean="0"/>
              <a:t>Standard: molto più che informatica</a:t>
            </a:r>
          </a:p>
        </p:txBody>
      </p:sp>
      <p:sp>
        <p:nvSpPr>
          <p:cNvPr id="51203" name="Segnaposto contenuto 2"/>
          <p:cNvSpPr>
            <a:spLocks noGrp="1"/>
          </p:cNvSpPr>
          <p:nvPr>
            <p:ph idx="1"/>
          </p:nvPr>
        </p:nvSpPr>
        <p:spPr>
          <a:xfrm>
            <a:off x="785786" y="2133600"/>
            <a:ext cx="7748614" cy="3778250"/>
          </a:xfrm>
        </p:spPr>
        <p:txBody>
          <a:bodyPr>
            <a:noAutofit/>
          </a:bodyPr>
          <a:lstStyle/>
          <a:p>
            <a:pPr eaLnBrk="1" hangingPunct="1"/>
            <a:r>
              <a:rPr lang="it-IT" altLang="it-IT" sz="2400" dirty="0" smtClean="0"/>
              <a:t>Non esiste un rapporto diretto tra standardizzazione della descrizione e applicazione di informatica agli archivi. </a:t>
            </a:r>
          </a:p>
          <a:p>
            <a:pPr eaLnBrk="1" hangingPunct="1"/>
            <a:r>
              <a:rPr lang="it-IT" altLang="it-IT" sz="2400" dirty="0" smtClean="0"/>
              <a:t>Gli standard sono strumenti che hanno una loro natura e una funzione indipendentemente dall’informatica. </a:t>
            </a:r>
          </a:p>
          <a:p>
            <a:pPr eaLnBrk="1" hangingPunct="1"/>
            <a:r>
              <a:rPr lang="it-IT" altLang="it-IT" sz="2400" dirty="0" smtClean="0"/>
              <a:t>Il ruolo che il dibattito sulla standardizzazione e la definizione degli strumenti di normalizzazione hanno avuto sull’evoluzione recente della disciplina archivistica va infatti molto al di là del semplice supporto alla costruzione di adeguate risorse tecnologiche per gli archivi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a:xfrm>
            <a:off x="1944688" y="623888"/>
            <a:ext cx="6589712" cy="1281112"/>
          </a:xfrm>
        </p:spPr>
        <p:txBody>
          <a:bodyPr/>
          <a:lstStyle/>
          <a:p>
            <a:pPr eaLnBrk="1" hangingPunct="1"/>
            <a:r>
              <a:rPr lang="it-IT" altLang="it-IT" smtClean="0"/>
              <a:t>La cultura degli standard</a:t>
            </a:r>
          </a:p>
        </p:txBody>
      </p:sp>
      <p:sp>
        <p:nvSpPr>
          <p:cNvPr id="52227" name="Segnaposto contenuto 2"/>
          <p:cNvSpPr>
            <a:spLocks noGrp="1"/>
          </p:cNvSpPr>
          <p:nvPr>
            <p:ph idx="1"/>
          </p:nvPr>
        </p:nvSpPr>
        <p:spPr>
          <a:xfrm>
            <a:off x="928662" y="2133600"/>
            <a:ext cx="7605738" cy="3778250"/>
          </a:xfrm>
        </p:spPr>
        <p:txBody>
          <a:bodyPr>
            <a:normAutofit/>
          </a:bodyPr>
          <a:lstStyle/>
          <a:p>
            <a:pPr eaLnBrk="1" hangingPunct="1"/>
            <a:r>
              <a:rPr lang="it-IT" altLang="it-IT" sz="2800" dirty="0" smtClean="0"/>
              <a:t>Da un punto di vista concettuale proprio la diffusione della cultura degli standard, ancor più degli standard stessi, ha però indiscutibilmente  spianato la strada ad una corretta e diffusa applicazione dell’informatica agli archivi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1944688" y="623888"/>
            <a:ext cx="6589712" cy="1281112"/>
          </a:xfrm>
        </p:spPr>
        <p:txBody>
          <a:bodyPr/>
          <a:lstStyle/>
          <a:p>
            <a:pPr eaLnBrk="1" hangingPunct="1"/>
            <a:r>
              <a:rPr lang="it-IT" altLang="it-IT" smtClean="0"/>
              <a:t>Standard e modelli</a:t>
            </a:r>
          </a:p>
        </p:txBody>
      </p:sp>
      <p:sp>
        <p:nvSpPr>
          <p:cNvPr id="3" name="Segnaposto contenuto 2"/>
          <p:cNvSpPr>
            <a:spLocks noGrp="1"/>
          </p:cNvSpPr>
          <p:nvPr>
            <p:ph idx="1"/>
          </p:nvPr>
        </p:nvSpPr>
        <p:spPr>
          <a:xfrm>
            <a:off x="714348" y="2133600"/>
            <a:ext cx="7820052" cy="4367234"/>
          </a:xfrm>
        </p:spPr>
        <p:txBody>
          <a:bodyPr rtlCol="0">
            <a:normAutofit/>
          </a:bodyPr>
          <a:lstStyle/>
          <a:p>
            <a:pPr eaLnBrk="1" fontAlgn="auto" hangingPunct="1">
              <a:spcAft>
                <a:spcPts val="0"/>
              </a:spcAft>
              <a:buFont typeface="Wingdings 3" charset="2"/>
              <a:buChar char=""/>
              <a:defRPr/>
            </a:pPr>
            <a:r>
              <a:rPr lang="it-IT" sz="2000" dirty="0">
                <a:solidFill>
                  <a:schemeClr val="tx1">
                    <a:lumMod val="75000"/>
                    <a:lumOff val="25000"/>
                  </a:schemeClr>
                </a:solidFill>
              </a:rPr>
              <a:t>Gli standard, in quanto momento di forte elaborazione concettuale di modelli di rappresentazione e comunicazione delle strutture e dei contenuti informativi degli archivi, creano </a:t>
            </a:r>
            <a:r>
              <a:rPr lang="it-IT" sz="2000" i="1" dirty="0">
                <a:solidFill>
                  <a:schemeClr val="tx1">
                    <a:lumMod val="75000"/>
                    <a:lumOff val="25000"/>
                  </a:schemeClr>
                </a:solidFill>
              </a:rPr>
              <a:t>anche </a:t>
            </a:r>
            <a:r>
              <a:rPr lang="it-IT" sz="2000" dirty="0">
                <a:solidFill>
                  <a:schemeClr val="tx1">
                    <a:lumMod val="75000"/>
                    <a:lumOff val="25000"/>
                  </a:schemeClr>
                </a:solidFill>
              </a:rPr>
              <a:t>i presupposti per un rapporto meno estemporaneo e improvvisato tra archivistica ed informatica. </a:t>
            </a:r>
            <a:endParaRPr lang="it-IT" sz="2000" dirty="0" smtClean="0">
              <a:solidFill>
                <a:schemeClr val="tx1">
                  <a:lumMod val="75000"/>
                  <a:lumOff val="25000"/>
                </a:schemeClr>
              </a:solidFill>
            </a:endParaRPr>
          </a:p>
          <a:p>
            <a:pPr eaLnBrk="1" fontAlgn="auto" hangingPunct="1">
              <a:spcAft>
                <a:spcPts val="0"/>
              </a:spcAft>
              <a:buFont typeface="Wingdings 3" charset="2"/>
              <a:buChar char=""/>
              <a:defRPr/>
            </a:pPr>
            <a:r>
              <a:rPr lang="it-IT" sz="2000" dirty="0" smtClean="0">
                <a:solidFill>
                  <a:schemeClr val="tx1">
                    <a:lumMod val="75000"/>
                    <a:lumOff val="25000"/>
                  </a:schemeClr>
                </a:solidFill>
              </a:rPr>
              <a:t>La </a:t>
            </a:r>
            <a:r>
              <a:rPr lang="it-IT" sz="2000" dirty="0">
                <a:solidFill>
                  <a:schemeClr val="tx1">
                    <a:lumMod val="75000"/>
                    <a:lumOff val="25000"/>
                  </a:schemeClr>
                </a:solidFill>
              </a:rPr>
              <a:t>definizione nitida e condivisa degli obiettivi e degli strumenti della descrizione archivistica, sia pure nel rispetto e nella consapevolezza delle radicate peculiarità dei singoli archivi e delle difficoltà da affrontare, mette in qualche modo gli archivisti in condizione di dialogare su un piano paritetico con gli informatici o, quanto meno, di esplicitare in maniera più chiara le proprie esigenze, alla ricerca di soluzioni tecnologiche adeguate</a:t>
            </a:r>
            <a:r>
              <a:rPr lang="it-IT" sz="1800" dirty="0">
                <a:solidFill>
                  <a:schemeClr val="tx1">
                    <a:lumMod val="75000"/>
                    <a:lumOff val="25000"/>
                  </a:schemeClr>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a:xfrm>
            <a:off x="714348" y="214290"/>
            <a:ext cx="7875596" cy="1281112"/>
          </a:xfrm>
        </p:spPr>
        <p:txBody>
          <a:bodyPr/>
          <a:lstStyle/>
          <a:p>
            <a:pPr algn="ctr" eaLnBrk="1" hangingPunct="1"/>
            <a:r>
              <a:rPr lang="it-IT" altLang="it-IT" dirty="0" smtClean="0"/>
              <a:t>Comunicazione formalizzata </a:t>
            </a:r>
          </a:p>
        </p:txBody>
      </p:sp>
      <p:sp>
        <p:nvSpPr>
          <p:cNvPr id="3" name="Segnaposto contenuto 2"/>
          <p:cNvSpPr>
            <a:spLocks noGrp="1"/>
          </p:cNvSpPr>
          <p:nvPr>
            <p:ph idx="1"/>
          </p:nvPr>
        </p:nvSpPr>
        <p:spPr>
          <a:xfrm>
            <a:off x="642910" y="2133600"/>
            <a:ext cx="7891490" cy="3778250"/>
          </a:xfrm>
        </p:spPr>
        <p:txBody>
          <a:bodyPr rtlCol="0">
            <a:normAutofit/>
          </a:bodyPr>
          <a:lstStyle/>
          <a:p>
            <a:pPr eaLnBrk="1" fontAlgn="auto" hangingPunct="1">
              <a:spcAft>
                <a:spcPts val="0"/>
              </a:spcAft>
              <a:buFont typeface="Wingdings 3" charset="2"/>
              <a:buChar char=""/>
              <a:defRPr/>
            </a:pPr>
            <a:r>
              <a:rPr lang="it-IT" sz="1800" dirty="0">
                <a:solidFill>
                  <a:schemeClr val="tx1">
                    <a:lumMod val="75000"/>
                    <a:lumOff val="25000"/>
                  </a:schemeClr>
                </a:solidFill>
              </a:rPr>
              <a:t>Il salto di qualità, oltre che sul piano concettuale, si coglie sul versante della capacità di comunicazione tra i due mondi e sulla possibilità di approcci realmente interdisciplinari alla progettazione. </a:t>
            </a:r>
            <a:endParaRPr lang="it-IT" sz="1800" dirty="0" smtClean="0">
              <a:solidFill>
                <a:schemeClr val="tx1">
                  <a:lumMod val="75000"/>
                  <a:lumOff val="25000"/>
                </a:schemeClr>
              </a:solidFill>
            </a:endParaRPr>
          </a:p>
          <a:p>
            <a:pPr eaLnBrk="1" fontAlgn="auto" hangingPunct="1">
              <a:spcAft>
                <a:spcPts val="0"/>
              </a:spcAft>
              <a:buFont typeface="Wingdings 3" charset="2"/>
              <a:buChar char=""/>
              <a:defRPr/>
            </a:pPr>
            <a:r>
              <a:rPr lang="it-IT" sz="1800" dirty="0" smtClean="0">
                <a:solidFill>
                  <a:schemeClr val="tx1">
                    <a:lumMod val="75000"/>
                    <a:lumOff val="25000"/>
                  </a:schemeClr>
                </a:solidFill>
              </a:rPr>
              <a:t>In </a:t>
            </a:r>
            <a:r>
              <a:rPr lang="it-IT" sz="1800" dirty="0">
                <a:solidFill>
                  <a:schemeClr val="tx1">
                    <a:lumMod val="75000"/>
                    <a:lumOff val="25000"/>
                  </a:schemeClr>
                </a:solidFill>
              </a:rPr>
              <a:t>questo senso l’evoluzione che a livello di realizzazione di strumenti e di prodotti digitali si è registrata nell’ultimo decennio deve moltissimo agli standard, intesi innanzitutto come strumento di analisi dei diversi contesti e contenuti che caratterizzano la descrizione archivistica e come capacità di tradurre i risultati di tali analisi in formalismi e linguaggi condivisibili da comunità più ampie di quella degli archivisti in senso stretto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t>Dal metodo alla </a:t>
            </a:r>
            <a:r>
              <a:rPr lang="it-IT" sz="3600" dirty="0" err="1" smtClean="0"/>
              <a:t>autostandardizzazione</a:t>
            </a:r>
            <a:r>
              <a:rPr lang="it-IT" sz="3600" dirty="0" smtClean="0"/>
              <a:t>: i software di descrizione e riordino</a:t>
            </a:r>
            <a:endParaRPr lang="it-IT" sz="3600" dirty="0"/>
          </a:p>
        </p:txBody>
      </p:sp>
      <p:sp>
        <p:nvSpPr>
          <p:cNvPr id="3" name="Segnaposto contenuto 2"/>
          <p:cNvSpPr>
            <a:spLocks noGrp="1"/>
          </p:cNvSpPr>
          <p:nvPr>
            <p:ph idx="1"/>
          </p:nvPr>
        </p:nvSpPr>
        <p:spPr>
          <a:xfrm>
            <a:off x="714348" y="2286000"/>
            <a:ext cx="7772400" cy="4572000"/>
          </a:xfrm>
        </p:spPr>
        <p:txBody>
          <a:bodyPr>
            <a:normAutofit fontScale="70000" lnSpcReduction="20000"/>
          </a:bodyPr>
          <a:lstStyle/>
          <a:p>
            <a:r>
              <a:rPr lang="it-IT" dirty="0" smtClean="0"/>
              <a:t>Automazione di prassi e routine desunte da un esercizio descrittivo secolare inquadrate nella «gabbia» degli standard e di ISAD(G) in particolare</a:t>
            </a:r>
          </a:p>
          <a:p>
            <a:r>
              <a:rPr lang="it-IT" dirty="0" smtClean="0"/>
              <a:t>Funzionalità tecnologiche ed esigenze descrittive: normalizzare un caleidoscopio</a:t>
            </a:r>
          </a:p>
          <a:p>
            <a:r>
              <a:rPr lang="it-IT" dirty="0" smtClean="0"/>
              <a:t>Sostanziale omogeneità dei criteri di massima della progettazione e delle funzionalità</a:t>
            </a:r>
          </a:p>
          <a:p>
            <a:r>
              <a:rPr lang="it-IT" dirty="0" smtClean="0"/>
              <a:t>Aderenza agli standard: un requisito qualitativo o un limite?</a:t>
            </a:r>
          </a:p>
          <a:p>
            <a:r>
              <a:rPr lang="it-IT" dirty="0" smtClean="0"/>
              <a:t>Scegliere il software tra esigenze descrittive, natura e peculiarità dei contesti di applicazione e pressioni politiche e di mercato</a:t>
            </a:r>
          </a:p>
          <a:p>
            <a:r>
              <a:rPr lang="it-IT" dirty="0" smtClean="0"/>
              <a:t>La carenza di linee guida e le politiche incerte del MIBAC (DGA)</a:t>
            </a:r>
          </a:p>
          <a:p>
            <a:r>
              <a:rPr lang="it-IT" dirty="0" smtClean="0"/>
              <a:t>Gestire il prodotto finale: le banche dati di descrizioni archivistiche nella galassia degli strumenti di ricerca</a:t>
            </a:r>
            <a:endParaRPr lang="it-IT" dirty="0"/>
          </a:p>
        </p:txBody>
      </p:sp>
    </p:spTree>
    <p:extLst>
      <p:ext uri="{BB962C8B-B14F-4D97-AF65-F5344CB8AC3E}">
        <p14:creationId xmlns:p14="http://schemas.microsoft.com/office/powerpoint/2010/main" xmlns="" val="17524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200" dirty="0" smtClean="0"/>
              <a:t>E ultimo venne il SAN: l’arcipelago dei sistemi informativi archivistici</a:t>
            </a:r>
            <a:endParaRPr lang="it-IT" sz="3200" dirty="0"/>
          </a:p>
        </p:txBody>
      </p:sp>
      <p:sp>
        <p:nvSpPr>
          <p:cNvPr id="3" name="Segnaposto contenuto 2"/>
          <p:cNvSpPr>
            <a:spLocks noGrp="1"/>
          </p:cNvSpPr>
          <p:nvPr>
            <p:ph idx="1"/>
          </p:nvPr>
        </p:nvSpPr>
        <p:spPr>
          <a:xfrm>
            <a:off x="928662" y="2143116"/>
            <a:ext cx="7772400" cy="4572000"/>
          </a:xfrm>
        </p:spPr>
        <p:txBody>
          <a:bodyPr>
            <a:normAutofit fontScale="62500" lnSpcReduction="20000"/>
          </a:bodyPr>
          <a:lstStyle/>
          <a:p>
            <a:r>
              <a:rPr lang="it-IT" dirty="0" smtClean="0"/>
              <a:t>I SIA e le esigenze gestionali: alla radice delle esigenze progettuali</a:t>
            </a:r>
          </a:p>
          <a:p>
            <a:r>
              <a:rPr lang="it-IT" dirty="0" smtClean="0"/>
              <a:t>L’ansia di conoscere e catalogare il posseduto e l’approccio «amministrativo»</a:t>
            </a:r>
          </a:p>
          <a:p>
            <a:r>
              <a:rPr lang="it-IT" dirty="0" smtClean="0"/>
              <a:t>I SIA eredi culturali e tecnici della Guida Generale e dei criteri di «forzatura» catalografica ad essa sottesi</a:t>
            </a:r>
          </a:p>
          <a:p>
            <a:r>
              <a:rPr lang="it-IT" dirty="0" smtClean="0"/>
              <a:t>La proliferazione dei sistemi e la sovrapposizione di tecniche descrittive e contenuti</a:t>
            </a:r>
          </a:p>
          <a:p>
            <a:pPr lvl="1"/>
            <a:r>
              <a:rPr lang="it-IT" dirty="0" smtClean="0"/>
              <a:t>Gli archivi di Stato</a:t>
            </a:r>
          </a:p>
          <a:p>
            <a:pPr lvl="1"/>
            <a:r>
              <a:rPr lang="it-IT" dirty="0" smtClean="0"/>
              <a:t>Gli archivi vigilati</a:t>
            </a:r>
          </a:p>
          <a:p>
            <a:r>
              <a:rPr lang="it-IT" dirty="0" smtClean="0"/>
              <a:t>Il mare e i pesci: ovvero il garbuglio descrittivo e la «sindrome del pennarello»</a:t>
            </a:r>
          </a:p>
          <a:p>
            <a:r>
              <a:rPr lang="it-IT" dirty="0" smtClean="0"/>
              <a:t>Il bisogno di razionalizzare l’insieme delle risorse e l’esigenza di superare logiche tecnicamente e antropologicamente autoreferenziali</a:t>
            </a:r>
          </a:p>
          <a:p>
            <a:r>
              <a:rPr lang="it-IT" dirty="0" smtClean="0"/>
              <a:t>SAN e l’interoperabilità: rimedi tecnici a un sostanziale fallimento politico</a:t>
            </a:r>
          </a:p>
          <a:p>
            <a:r>
              <a:rPr lang="it-IT" dirty="0" smtClean="0"/>
              <a:t>Il ruolo dell’Istituto Centrale per gli Archivi (ICAR)</a:t>
            </a:r>
            <a:endParaRPr lang="it-IT" dirty="0"/>
          </a:p>
        </p:txBody>
      </p:sp>
    </p:spTree>
    <p:extLst>
      <p:ext uri="{BB962C8B-B14F-4D97-AF65-F5344CB8AC3E}">
        <p14:creationId xmlns:p14="http://schemas.microsoft.com/office/powerpoint/2010/main" xmlns="" val="361637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a:xfrm>
            <a:off x="1000100" y="500042"/>
            <a:ext cx="7772400" cy="1508760"/>
          </a:xfrm>
        </p:spPr>
        <p:txBody>
          <a:bodyPr>
            <a:noAutofit/>
          </a:bodyPr>
          <a:lstStyle/>
          <a:p>
            <a:pPr algn="ctr"/>
            <a:r>
              <a:rPr lang="it-IT" sz="9600" dirty="0" smtClean="0">
                <a:solidFill>
                  <a:srgbClr val="FFC000"/>
                </a:solidFill>
              </a:rPr>
              <a:t>PREMESSE</a:t>
            </a:r>
            <a:endParaRPr lang="it-IT" sz="9600" dirty="0">
              <a:solidFill>
                <a:srgbClr val="FFC000"/>
              </a:solidFill>
            </a:endParaRPr>
          </a:p>
        </p:txBody>
      </p:sp>
      <p:pic>
        <p:nvPicPr>
          <p:cNvPr id="95234" name="Picture 2" descr="Aprenda a crear su intros para YouTube a un costo cero | Conéctese aquí  para saber más sobre la gente de España"/>
          <p:cNvPicPr>
            <a:picLocks noChangeAspect="1" noChangeArrowheads="1"/>
          </p:cNvPicPr>
          <p:nvPr/>
        </p:nvPicPr>
        <p:blipFill>
          <a:blip r:embed="rId2" cstate="print"/>
          <a:srcRect/>
          <a:stretch>
            <a:fillRect/>
          </a:stretch>
        </p:blipFill>
        <p:spPr bwMode="auto">
          <a:xfrm>
            <a:off x="357158" y="2000240"/>
            <a:ext cx="8786842" cy="48577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Pezzi di cose nel mondo: il web archivistico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Risorsa ineludibile: non gadget ma arma strategica della comunicazione</a:t>
            </a:r>
          </a:p>
          <a:p>
            <a:r>
              <a:rPr lang="it-IT" dirty="0" smtClean="0"/>
              <a:t>Valore scientifico: gli strumenti al centro della progettazione</a:t>
            </a:r>
          </a:p>
          <a:p>
            <a:r>
              <a:rPr lang="it-IT" dirty="0" smtClean="0"/>
              <a:t>La valenza educativa: la mediazione telematica al servizio della «evangelizzazione archivistica». Strategie e soluzioni tra modelli europei e realtà nazionale</a:t>
            </a:r>
          </a:p>
          <a:p>
            <a:r>
              <a:rPr lang="it-IT" dirty="0" smtClean="0"/>
              <a:t>La consapevolezza dell’impatto</a:t>
            </a:r>
          </a:p>
          <a:p>
            <a:r>
              <a:rPr lang="it-IT" dirty="0" smtClean="0"/>
              <a:t>La sostenibilità, la dimensione redazionale e il problema del linguaggio</a:t>
            </a:r>
          </a:p>
          <a:p>
            <a:r>
              <a:rPr lang="it-IT" dirty="0" smtClean="0"/>
              <a:t>Il bisogno di «deforestare» ovvero dal rigore delle strutture alla colorita multidimensionalità dei fenomeni archivistici</a:t>
            </a:r>
          </a:p>
          <a:p>
            <a:r>
              <a:rPr lang="it-IT" dirty="0" smtClean="0"/>
              <a:t>Sbadigli e conigli</a:t>
            </a:r>
            <a:endParaRPr lang="it-IT" dirty="0"/>
          </a:p>
        </p:txBody>
      </p:sp>
    </p:spTree>
    <p:extLst>
      <p:ext uri="{BB962C8B-B14F-4D97-AF65-F5344CB8AC3E}">
        <p14:creationId xmlns:p14="http://schemas.microsoft.com/office/powerpoint/2010/main" xmlns="" val="1759947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L’uovo di Colombo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L’arma finale: la digitalizzazione delle fonti primarie</a:t>
            </a:r>
          </a:p>
          <a:p>
            <a:r>
              <a:rPr lang="it-IT" dirty="0" smtClean="0"/>
              <a:t>Scanner e quantità: il problema della selezione e del coordinamento dei progetti</a:t>
            </a:r>
          </a:p>
          <a:p>
            <a:r>
              <a:rPr lang="it-IT" dirty="0" smtClean="0"/>
              <a:t>Ciò che è tecnicamente possibile non è necessariamente opportuno</a:t>
            </a:r>
          </a:p>
          <a:p>
            <a:r>
              <a:rPr lang="it-IT" dirty="0" smtClean="0"/>
              <a:t>La dimensione archivistica e non genericamente storiografica dei processi di digitalizzazione</a:t>
            </a:r>
          </a:p>
          <a:p>
            <a:r>
              <a:rPr lang="it-IT" dirty="0" smtClean="0"/>
              <a:t>Un nuovo monachesimo? La memoria nel tritacarne digitale tra archivi e archivi (re)inventati</a:t>
            </a:r>
          </a:p>
          <a:p>
            <a:r>
              <a:rPr lang="it-IT" dirty="0" smtClean="0"/>
              <a:t>Oltre i benefici, i rischi intrinsechi di un processo di digitalizzazione </a:t>
            </a:r>
            <a:r>
              <a:rPr lang="it-IT" dirty="0" err="1" smtClean="0"/>
              <a:t>object</a:t>
            </a:r>
            <a:r>
              <a:rPr lang="it-IT" dirty="0" smtClean="0"/>
              <a:t> </a:t>
            </a:r>
            <a:r>
              <a:rPr lang="it-IT" dirty="0" err="1" smtClean="0"/>
              <a:t>oriented</a:t>
            </a:r>
            <a:r>
              <a:rPr lang="it-IT" dirty="0" smtClean="0"/>
              <a:t> ossia la parte per (ovvero senza) il tutto</a:t>
            </a:r>
            <a:endParaRPr lang="it-IT" dirty="0"/>
          </a:p>
        </p:txBody>
      </p:sp>
    </p:spTree>
    <p:extLst>
      <p:ext uri="{BB962C8B-B14F-4D97-AF65-F5344CB8AC3E}">
        <p14:creationId xmlns:p14="http://schemas.microsoft.com/office/powerpoint/2010/main" xmlns="" val="1764531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1944688" y="623888"/>
            <a:ext cx="6589712" cy="1281112"/>
          </a:xfrm>
        </p:spPr>
        <p:txBody>
          <a:bodyPr>
            <a:normAutofit fontScale="90000"/>
          </a:bodyPr>
          <a:lstStyle/>
          <a:p>
            <a:pPr eaLnBrk="1" hangingPunct="1"/>
            <a:r>
              <a:rPr lang="it-IT" altLang="it-IT" smtClean="0"/>
              <a:t>Il rapporto tra standard e strumenti di ricerca online</a:t>
            </a:r>
          </a:p>
        </p:txBody>
      </p:sp>
      <p:sp>
        <p:nvSpPr>
          <p:cNvPr id="48131" name="Segnaposto contenuto 2"/>
          <p:cNvSpPr>
            <a:spLocks noGrp="1"/>
          </p:cNvSpPr>
          <p:nvPr>
            <p:ph idx="1"/>
          </p:nvPr>
        </p:nvSpPr>
        <p:spPr>
          <a:xfrm>
            <a:off x="428596" y="2571744"/>
            <a:ext cx="8501122" cy="4064002"/>
          </a:xfrm>
        </p:spPr>
        <p:txBody>
          <a:bodyPr/>
          <a:lstStyle/>
          <a:p>
            <a:pPr eaLnBrk="1" hangingPunct="1"/>
            <a:r>
              <a:rPr lang="it-IT" altLang="it-IT" sz="3600" dirty="0" smtClean="0"/>
              <a:t>Gli standard </a:t>
            </a:r>
            <a:r>
              <a:rPr lang="it-IT" altLang="it-IT" sz="3600" dirty="0" smtClean="0"/>
              <a:t>di prima generazione nascono </a:t>
            </a:r>
            <a:r>
              <a:rPr lang="it-IT" altLang="it-IT" sz="3600" dirty="0" smtClean="0"/>
              <a:t>indipendentemente dalla tecnologia dell’informazione</a:t>
            </a:r>
          </a:p>
          <a:p>
            <a:pPr eaLnBrk="1" hangingPunct="1"/>
            <a:r>
              <a:rPr lang="it-IT" altLang="it-IT" sz="3600" dirty="0" smtClean="0"/>
              <a:t>Forniscono modelli che sono in prima battuta concettuali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p:cNvSpPr>
            <a:spLocks noGrp="1"/>
          </p:cNvSpPr>
          <p:nvPr>
            <p:ph type="ctrTitle"/>
          </p:nvPr>
        </p:nvSpPr>
        <p:spPr>
          <a:xfrm>
            <a:off x="1643042" y="428604"/>
            <a:ext cx="6599238" cy="2262188"/>
          </a:xfrm>
        </p:spPr>
        <p:txBody>
          <a:bodyPr/>
          <a:lstStyle/>
          <a:p>
            <a:pPr algn="ctr" eaLnBrk="1" hangingPunct="1"/>
            <a:r>
              <a:rPr lang="it-IT" altLang="it-IT" dirty="0" smtClean="0"/>
              <a:t>Dagli standard agli strumenti </a:t>
            </a:r>
          </a:p>
        </p:txBody>
      </p:sp>
      <p:sp>
        <p:nvSpPr>
          <p:cNvPr id="3" name="Sottotitolo 2"/>
          <p:cNvSpPr>
            <a:spLocks noGrp="1"/>
          </p:cNvSpPr>
          <p:nvPr>
            <p:ph type="subTitle" idx="1"/>
          </p:nvPr>
        </p:nvSpPr>
        <p:spPr>
          <a:xfrm>
            <a:off x="1943100" y="4776788"/>
            <a:ext cx="6599238" cy="1127125"/>
          </a:xfrm>
        </p:spPr>
        <p:txBody>
          <a:bodyPr rtlCol="0">
            <a:normAutofit/>
          </a:bodyPr>
          <a:lstStyle/>
          <a:p>
            <a:pPr eaLnBrk="1" fontAlgn="auto" hangingPunct="1">
              <a:spcAft>
                <a:spcPts val="0"/>
              </a:spcAft>
              <a:buFont typeface="Wingdings 3" charset="2"/>
              <a:buNone/>
              <a:defRPr/>
            </a:pPr>
            <a:endParaRPr lang="it-IT" sz="1800" dirty="0"/>
          </a:p>
        </p:txBody>
      </p:sp>
      <p:pic>
        <p:nvPicPr>
          <p:cNvPr id="37889" name="Picture 1" descr="C:\Users\Standard\Desktop\attrezzi-da-falegname.jpg"/>
          <p:cNvPicPr>
            <a:picLocks noChangeAspect="1" noChangeArrowheads="1"/>
          </p:cNvPicPr>
          <p:nvPr/>
        </p:nvPicPr>
        <p:blipFill>
          <a:blip r:embed="rId2" cstate="print"/>
          <a:srcRect/>
          <a:stretch>
            <a:fillRect/>
          </a:stretch>
        </p:blipFill>
        <p:spPr bwMode="auto">
          <a:xfrm>
            <a:off x="357158" y="3071810"/>
            <a:ext cx="8786842" cy="378619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1944688" y="623888"/>
            <a:ext cx="6589712" cy="1281112"/>
          </a:xfrm>
        </p:spPr>
        <p:txBody>
          <a:bodyPr>
            <a:normAutofit fontScale="90000"/>
          </a:bodyPr>
          <a:lstStyle/>
          <a:p>
            <a:pPr eaLnBrk="1" hangingPunct="1"/>
            <a:r>
              <a:rPr lang="it-IT" altLang="it-IT" smtClean="0"/>
              <a:t>La centralità degli strumenti di ricerca</a:t>
            </a:r>
          </a:p>
        </p:txBody>
      </p:sp>
      <p:sp>
        <p:nvSpPr>
          <p:cNvPr id="92163" name="Segnaposto contenuto 2"/>
          <p:cNvSpPr>
            <a:spLocks noGrp="1"/>
          </p:cNvSpPr>
          <p:nvPr>
            <p:ph idx="1"/>
          </p:nvPr>
        </p:nvSpPr>
        <p:spPr>
          <a:xfrm>
            <a:off x="571472" y="2133600"/>
            <a:ext cx="7962928" cy="3778250"/>
          </a:xfrm>
        </p:spPr>
        <p:txBody>
          <a:bodyPr>
            <a:normAutofit/>
          </a:bodyPr>
          <a:lstStyle/>
          <a:p>
            <a:pPr eaLnBrk="1" hangingPunct="1"/>
            <a:r>
              <a:rPr lang="it-IT" altLang="it-IT" sz="2800" dirty="0" smtClean="0"/>
              <a:t>Riflettere sugli strumenti di ricerca archivistici e sulle loro finalità indipendentemente dagli standard è necessaria premessa alla costruzione di risorse archivistiche sul web</a:t>
            </a:r>
          </a:p>
          <a:p>
            <a:pPr eaLnBrk="1" hangingPunct="1"/>
            <a:r>
              <a:rPr lang="it-IT" altLang="it-IT" sz="2800" dirty="0" smtClean="0"/>
              <a:t>Qualsiasi possibile declinazione del digitale applicato agli archivi muove dalla disponibilità di descrizioni strutturate, </a:t>
            </a:r>
            <a:r>
              <a:rPr lang="it-IT" altLang="it-IT" sz="2800" dirty="0" err="1" smtClean="0"/>
              <a:t>multilivellari</a:t>
            </a:r>
            <a:r>
              <a:rPr lang="it-IT" altLang="it-IT" sz="2800" dirty="0" smtClean="0"/>
              <a:t> capaci di restituite contesto e contenuto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a:xfrm>
            <a:off x="642910" y="357166"/>
            <a:ext cx="7891490" cy="1281112"/>
          </a:xfrm>
        </p:spPr>
        <p:txBody>
          <a:bodyPr/>
          <a:lstStyle/>
          <a:p>
            <a:pPr algn="ctr" eaLnBrk="1" hangingPunct="1"/>
            <a:r>
              <a:rPr lang="it-IT" altLang="it-IT" dirty="0" smtClean="0"/>
              <a:t>Strumenti di comunicazione</a:t>
            </a:r>
          </a:p>
        </p:txBody>
      </p:sp>
      <p:sp>
        <p:nvSpPr>
          <p:cNvPr id="94211" name="Segnaposto contenuto 2"/>
          <p:cNvSpPr>
            <a:spLocks noGrp="1"/>
          </p:cNvSpPr>
          <p:nvPr>
            <p:ph idx="1"/>
          </p:nvPr>
        </p:nvSpPr>
        <p:spPr>
          <a:xfrm>
            <a:off x="857224" y="1857364"/>
            <a:ext cx="7891490" cy="3778250"/>
          </a:xfrm>
        </p:spPr>
        <p:txBody>
          <a:bodyPr>
            <a:noAutofit/>
          </a:bodyPr>
          <a:lstStyle/>
          <a:p>
            <a:pPr eaLnBrk="1" hangingPunct="1"/>
            <a:r>
              <a:rPr lang="it-IT" altLang="it-IT" sz="2800" dirty="0" smtClean="0"/>
              <a:t>Gli strumenti di ricerca archivistici, indipendentemente dalla loro tipologia e dalle loro caratteristiche specifiche, sono innanzitutto strumenti di comunicazione. </a:t>
            </a:r>
          </a:p>
          <a:p>
            <a:pPr eaLnBrk="1" hangingPunct="1"/>
            <a:r>
              <a:rPr lang="it-IT" altLang="it-IT" sz="2800" dirty="0" smtClean="0"/>
              <a:t>A prescindere da ogni valutazione di ordine metodologico il lavoro sotteso alla loro complessa elaborazione è “filosoficamente” finalizzato a sostenere e agevolare l’individuazione e la comprensione del materiale documentario conservato negli archivi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642910" y="623888"/>
            <a:ext cx="8286808" cy="1281112"/>
          </a:xfrm>
        </p:spPr>
        <p:txBody>
          <a:bodyPr>
            <a:normAutofit fontScale="90000"/>
          </a:bodyPr>
          <a:lstStyle/>
          <a:p>
            <a:pPr eaLnBrk="1" hangingPunct="1"/>
            <a:r>
              <a:rPr lang="it-IT" altLang="it-IT" dirty="0" smtClean="0">
                <a:solidFill>
                  <a:srgbClr val="7B9899"/>
                </a:solidFill>
              </a:rPr>
              <a:t>La stratificazione degli strumenti</a:t>
            </a:r>
          </a:p>
        </p:txBody>
      </p:sp>
      <p:sp>
        <p:nvSpPr>
          <p:cNvPr id="95235" name="Segnaposto contenuto 2"/>
          <p:cNvSpPr>
            <a:spLocks noGrp="1"/>
          </p:cNvSpPr>
          <p:nvPr>
            <p:ph idx="1"/>
          </p:nvPr>
        </p:nvSpPr>
        <p:spPr>
          <a:xfrm>
            <a:off x="714348" y="2133600"/>
            <a:ext cx="7820052" cy="3778250"/>
          </a:xfrm>
        </p:spPr>
        <p:txBody>
          <a:bodyPr>
            <a:normAutofit/>
          </a:bodyPr>
          <a:lstStyle/>
          <a:p>
            <a:pPr eaLnBrk="1" hangingPunct="1"/>
            <a:r>
              <a:rPr lang="it-IT" altLang="it-IT" sz="3200" dirty="0" smtClean="0"/>
              <a:t>Gli strumenti di accesso sono frutto di una elaborazione concettuale, scientifica e culturale che ne fa prodotti originali e fortemente legati ai contesti di produzione e utilizzazione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p:cNvSpPr>
            <a:spLocks noGrp="1"/>
          </p:cNvSpPr>
          <p:nvPr>
            <p:ph type="title"/>
          </p:nvPr>
        </p:nvSpPr>
        <p:spPr>
          <a:xfrm>
            <a:off x="1944688" y="623888"/>
            <a:ext cx="6589712" cy="1281112"/>
          </a:xfrm>
        </p:spPr>
        <p:txBody>
          <a:bodyPr/>
          <a:lstStyle/>
          <a:p>
            <a:pPr eaLnBrk="1" hangingPunct="1"/>
            <a:r>
              <a:rPr lang="it-IT" altLang="it-IT" smtClean="0"/>
              <a:t>Gli strumenti del futuro</a:t>
            </a:r>
          </a:p>
        </p:txBody>
      </p:sp>
      <p:sp>
        <p:nvSpPr>
          <p:cNvPr id="102403" name="Segnaposto contenuto 2"/>
          <p:cNvSpPr>
            <a:spLocks noGrp="1"/>
          </p:cNvSpPr>
          <p:nvPr>
            <p:ph idx="1"/>
          </p:nvPr>
        </p:nvSpPr>
        <p:spPr>
          <a:xfrm>
            <a:off x="539750" y="1905000"/>
            <a:ext cx="8229600" cy="5111750"/>
          </a:xfrm>
        </p:spPr>
        <p:txBody>
          <a:bodyPr>
            <a:normAutofit/>
          </a:bodyPr>
          <a:lstStyle/>
          <a:p>
            <a:pPr eaLnBrk="1" hangingPunct="1"/>
            <a:r>
              <a:rPr lang="it-IT" altLang="it-IT" sz="2800" dirty="0" smtClean="0"/>
              <a:t>Quali possono essere gli “inventari” degli archivi informatici o almeno di quella parte di archivi informatici che riusciremo a conservare nel tempo. </a:t>
            </a:r>
          </a:p>
          <a:p>
            <a:pPr eaLnBrk="1" hangingPunct="1"/>
            <a:r>
              <a:rPr lang="it-IT" altLang="it-IT" sz="2800" dirty="0" smtClean="0"/>
              <a:t>Un tema di grande interesse e complessità intorno al quale con ogni probabilità</a:t>
            </a:r>
            <a:r>
              <a:rPr lang="it-IT" altLang="it-IT" sz="2800" i="1" dirty="0" smtClean="0"/>
              <a:t> </a:t>
            </a:r>
            <a:r>
              <a:rPr lang="it-IT" altLang="it-IT" sz="2800" dirty="0" smtClean="0"/>
              <a:t>si dovrà ridefinire gran parte del bagaglio tecnico e culturale della disciplina archivistica, con conseguenze che al momento forse non sappiamo neppure immaginare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OLTRE GLI STANDARD PER GLI STANDARD</a:t>
            </a:r>
            <a:endParaRPr lang="it-IT" dirty="0"/>
          </a:p>
        </p:txBody>
      </p:sp>
      <p:sp>
        <p:nvSpPr>
          <p:cNvPr id="3" name="Segnaposto contenuto 2"/>
          <p:cNvSpPr>
            <a:spLocks noGrp="1"/>
          </p:cNvSpPr>
          <p:nvPr>
            <p:ph idx="1"/>
          </p:nvPr>
        </p:nvSpPr>
        <p:spPr/>
        <p:txBody>
          <a:bodyPr/>
          <a:lstStyle/>
          <a:p>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 debito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Dobbiamo  molto agli </a:t>
            </a:r>
            <a:r>
              <a:rPr lang="it-IT" dirty="0"/>
              <a:t>standard di prima generazione e al dibattito che intorno ad essi si è sviluppato. </a:t>
            </a:r>
            <a:endParaRPr lang="it-IT" dirty="0" smtClean="0"/>
          </a:p>
          <a:p>
            <a:r>
              <a:rPr lang="it-IT" dirty="0" smtClean="0"/>
              <a:t>I </a:t>
            </a:r>
            <a:r>
              <a:rPr lang="it-IT" dirty="0"/>
              <a:t>frutti più tangibili di quel dibattito sono i software di descrizione e i grandi sistemi </a:t>
            </a:r>
            <a:r>
              <a:rPr lang="it-IT" dirty="0" smtClean="0"/>
              <a:t>informativi </a:t>
            </a:r>
          </a:p>
          <a:p>
            <a:r>
              <a:rPr lang="it-IT" dirty="0" smtClean="0"/>
              <a:t>Sul </a:t>
            </a:r>
            <a:r>
              <a:rPr lang="it-IT" dirty="0"/>
              <a:t>piano metodologico la lezione più matura degli standard è quella che ci parla di </a:t>
            </a:r>
            <a:r>
              <a:rPr lang="it-IT" i="1" dirty="0" err="1"/>
              <a:t>archival</a:t>
            </a:r>
            <a:r>
              <a:rPr lang="it-IT" i="1" dirty="0"/>
              <a:t> </a:t>
            </a:r>
            <a:r>
              <a:rPr lang="it-IT" i="1" dirty="0" err="1"/>
              <a:t>relationships</a:t>
            </a:r>
            <a:r>
              <a:rPr lang="it-IT" dirty="0"/>
              <a:t> e progressività della descrizione archivistica lungo il tradizionale ciclo vitale.  </a:t>
            </a:r>
          </a:p>
          <a:p>
            <a:r>
              <a:rPr lang="it-IT" dirty="0"/>
              <a:t>ISAD, per così dire, mette in bella copia appunti di metodo e di prassi che la disciplina aveva accumulato negli anni. Suggerisce strategie descrittive  e formalizzazioni che poi si sono rivelate molto funzionali per ragionare in termini di ICT e archivi.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nodi da sciogliere</a:t>
            </a:r>
            <a:endParaRPr lang="it-IT" dirty="0"/>
          </a:p>
        </p:txBody>
      </p:sp>
      <p:sp>
        <p:nvSpPr>
          <p:cNvPr id="3" name="Segnaposto contenuto 2"/>
          <p:cNvSpPr>
            <a:spLocks noGrp="1"/>
          </p:cNvSpPr>
          <p:nvPr>
            <p:ph idx="1"/>
          </p:nvPr>
        </p:nvSpPr>
        <p:spPr>
          <a:xfrm>
            <a:off x="1071538" y="1357298"/>
            <a:ext cx="7772400" cy="5214974"/>
          </a:xfrm>
        </p:spPr>
        <p:txBody>
          <a:bodyPr>
            <a:noAutofit/>
          </a:bodyPr>
          <a:lstStyle/>
          <a:p>
            <a:r>
              <a:rPr lang="it-IT" sz="2000" dirty="0" smtClean="0"/>
              <a:t>Il concetto di archivio e la sua evoluzione: cosa descriviamo?</a:t>
            </a:r>
          </a:p>
          <a:p>
            <a:r>
              <a:rPr lang="it-IT" sz="2000" dirty="0" smtClean="0"/>
              <a:t>La natura della descrizione archivistica e il suo rapporto con gli standard: cosa significa rappresentare un archivio o un sistema complesso di archivi?</a:t>
            </a:r>
          </a:p>
          <a:p>
            <a:r>
              <a:rPr lang="it-IT" sz="2000" dirty="0" smtClean="0"/>
              <a:t>Gli standard: una filosofia descrittiva finalizzata alla comunicazione non un insieme di regole apparentemente puntuali e aride</a:t>
            </a:r>
          </a:p>
          <a:p>
            <a:r>
              <a:rPr lang="it-IT" sz="2000" dirty="0" smtClean="0"/>
              <a:t>Il metodo: il metodo storico alla prova del presente tra evoluzioni e circonvoluzioni acrobatiche</a:t>
            </a:r>
          </a:p>
          <a:p>
            <a:r>
              <a:rPr lang="it-IT" sz="2000" dirty="0" smtClean="0"/>
              <a:t>Il concetto di ordine come momento fondante dell’intero castello archivistico</a:t>
            </a:r>
          </a:p>
          <a:p>
            <a:r>
              <a:rPr lang="it-IT" sz="2000" dirty="0" smtClean="0"/>
              <a:t>Dall’ordine alla restituzione di informazione complessa: le tecniche di rappresentazione dei fondi archivistici</a:t>
            </a:r>
          </a:p>
        </p:txBody>
      </p:sp>
    </p:spTree>
    <p:extLst>
      <p:ext uri="{BB962C8B-B14F-4D97-AF65-F5344CB8AC3E}">
        <p14:creationId xmlns:p14="http://schemas.microsoft.com/office/powerpoint/2010/main" xmlns="" val="3804444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limiti</a:t>
            </a:r>
            <a:endParaRPr lang="it-IT" dirty="0"/>
          </a:p>
        </p:txBody>
      </p:sp>
      <p:sp>
        <p:nvSpPr>
          <p:cNvPr id="3" name="Segnaposto contenuto 2"/>
          <p:cNvSpPr>
            <a:spLocks noGrp="1"/>
          </p:cNvSpPr>
          <p:nvPr>
            <p:ph idx="1"/>
          </p:nvPr>
        </p:nvSpPr>
        <p:spPr/>
        <p:txBody>
          <a:bodyPr>
            <a:normAutofit/>
          </a:bodyPr>
          <a:lstStyle/>
          <a:p>
            <a:r>
              <a:rPr lang="it-IT" dirty="0"/>
              <a:t>Nemmeno ISAD(G)  </a:t>
            </a:r>
            <a:r>
              <a:rPr lang="it-IT" dirty="0" smtClean="0"/>
              <a:t>ha però piena </a:t>
            </a:r>
            <a:r>
              <a:rPr lang="it-IT" dirty="0"/>
              <a:t>forza prescrittiva, costretto com’è ad affidarsi alla funzione assolutoria di quella G parentetica che ne esalta il carattere generalista imposto dalla fortissima caratterizzazione della produzione e della conservazione “locale”.</a:t>
            </a:r>
          </a:p>
          <a:p>
            <a:r>
              <a:rPr lang="it-IT" dirty="0"/>
              <a:t>Siamo di nuovo al tema del particolarismo, dell’</a:t>
            </a:r>
            <a:r>
              <a:rPr lang="it-IT" i="1" dirty="0"/>
              <a:t>unicum</a:t>
            </a:r>
            <a:r>
              <a:rPr lang="it-IT" dirty="0"/>
              <a:t>, che non è in nessun modo un vezzo </a:t>
            </a:r>
            <a:r>
              <a:rPr lang="it-IT" dirty="0" smtClean="0"/>
              <a:t>archivistico. </a:t>
            </a:r>
          </a:p>
          <a:p>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Approssimazione</a:t>
            </a:r>
            <a:endParaRPr lang="it-IT" dirty="0"/>
          </a:p>
        </p:txBody>
      </p:sp>
      <p:sp>
        <p:nvSpPr>
          <p:cNvPr id="3" name="Segnaposto contenuto 2"/>
          <p:cNvSpPr>
            <a:spLocks noGrp="1"/>
          </p:cNvSpPr>
          <p:nvPr>
            <p:ph idx="1"/>
          </p:nvPr>
        </p:nvSpPr>
        <p:spPr/>
        <p:txBody>
          <a:bodyPr>
            <a:normAutofit/>
          </a:bodyPr>
          <a:lstStyle/>
          <a:p>
            <a:r>
              <a:rPr lang="it-IT" dirty="0" smtClean="0"/>
              <a:t>La </a:t>
            </a:r>
            <a:r>
              <a:rPr lang="it-IT" dirty="0"/>
              <a:t>descrizione archivistica non può puntare al singolo oggetto informativo ma è condannata all’approssimazione dalla natura stessa degli archivi. </a:t>
            </a:r>
            <a:endParaRPr lang="it-IT" dirty="0" smtClean="0"/>
          </a:p>
          <a:p>
            <a:r>
              <a:rPr lang="it-IT" dirty="0" smtClean="0"/>
              <a:t>E</a:t>
            </a:r>
            <a:r>
              <a:rPr lang="it-IT" dirty="0"/>
              <a:t>’ cosa nota che la migliore banca dati o il miglior inventario non esauriscono il potenziale informativo e non esimono dal confronto diretto, fisico, verrebbe da dire, con l’archivio.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85728"/>
            <a:ext cx="8215370" cy="914400"/>
          </a:xfrm>
        </p:spPr>
        <p:txBody>
          <a:bodyPr/>
          <a:lstStyle/>
          <a:p>
            <a:pPr algn="ctr"/>
            <a:r>
              <a:rPr lang="it-IT" dirty="0" smtClean="0"/>
              <a:t>Resistere alla normalizzazione?</a:t>
            </a:r>
            <a:endParaRPr lang="it-IT" dirty="0"/>
          </a:p>
        </p:txBody>
      </p:sp>
      <p:sp>
        <p:nvSpPr>
          <p:cNvPr id="3" name="Segnaposto contenuto 2"/>
          <p:cNvSpPr>
            <a:spLocks noGrp="1"/>
          </p:cNvSpPr>
          <p:nvPr>
            <p:ph idx="1"/>
          </p:nvPr>
        </p:nvSpPr>
        <p:spPr/>
        <p:txBody>
          <a:bodyPr>
            <a:normAutofit fontScale="85000" lnSpcReduction="10000"/>
          </a:bodyPr>
          <a:lstStyle/>
          <a:p>
            <a:r>
              <a:rPr lang="it-IT" dirty="0"/>
              <a:t>Il polimorfismo istituzionale e fisico, nel combinato disposto con il policentrismo alimentato da robusti particolarismi di area e di scuola, ha sicuramente complicato la via verso la normalizzazione. </a:t>
            </a:r>
            <a:endParaRPr lang="it-IT" dirty="0" smtClean="0"/>
          </a:p>
          <a:p>
            <a:r>
              <a:rPr lang="it-IT" dirty="0" smtClean="0"/>
              <a:t>Dal </a:t>
            </a:r>
            <a:r>
              <a:rPr lang="it-IT" dirty="0"/>
              <a:t>momento però che ogni fondo archivistico e ogni archivista subiscono il fascino della loro peculiare unicità, parlare di “resistenza” alla normalizzazione non è necessariamente blasfemo. </a:t>
            </a:r>
            <a:endParaRPr lang="it-IT" dirty="0" smtClean="0"/>
          </a:p>
          <a:p>
            <a:r>
              <a:rPr lang="it-IT" dirty="0" smtClean="0"/>
              <a:t>Non </a:t>
            </a:r>
            <a:r>
              <a:rPr lang="it-IT" dirty="0"/>
              <a:t>si tratta di ingaggiare anacronistiche e oziose battaglie di retroguardia ma, piuttosto, di ragionare sulla qualità di lungo periodo della </a:t>
            </a:r>
            <a:r>
              <a:rPr lang="it-IT" dirty="0" smtClean="0"/>
              <a:t>descrizione</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Data </a:t>
            </a:r>
            <a:r>
              <a:rPr lang="it-IT" dirty="0" err="1" smtClean="0"/>
              <a:t>structure</a:t>
            </a:r>
            <a:r>
              <a:rPr lang="it-IT" dirty="0" smtClean="0"/>
              <a:t> standard</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L’unicità di ogni fondo archivistico inteso come risultato di fenomeni </a:t>
            </a:r>
            <a:r>
              <a:rPr lang="it-IT" dirty="0" err="1" smtClean="0"/>
              <a:t>intra</a:t>
            </a:r>
            <a:r>
              <a:rPr lang="it-IT" dirty="0" smtClean="0"/>
              <a:t> ed extra documentari è un dato di fatto e il particolarismo è una ricchezza che si rischia di banalizzare quando si accelera troppo sul bisogno ideologico di standardizzazione. </a:t>
            </a:r>
          </a:p>
          <a:p>
            <a:r>
              <a:rPr lang="it-IT" dirty="0" smtClean="0"/>
              <a:t>Da una parte quindi il totem normalizzatore eretto soprattutto a partire da ISAD, dall’altra un bisogno di “leggerezza”, di duttilità, di trasversalità. </a:t>
            </a:r>
          </a:p>
          <a:p>
            <a:r>
              <a:rPr lang="it-IT" dirty="0" smtClean="0"/>
              <a:t>Non dimentichiamo al riguardo che gli standard di prima generazione sono </a:t>
            </a:r>
            <a:r>
              <a:rPr lang="it-IT" i="1" dirty="0" smtClean="0"/>
              <a:t>data </a:t>
            </a:r>
            <a:r>
              <a:rPr lang="it-IT" i="1" dirty="0" err="1" smtClean="0"/>
              <a:t>structure</a:t>
            </a:r>
            <a:r>
              <a:rPr lang="it-IT" dirty="0" smtClean="0"/>
              <a:t> </a:t>
            </a:r>
            <a:r>
              <a:rPr lang="it-IT" i="1" dirty="0" smtClean="0"/>
              <a:t>standard</a:t>
            </a:r>
            <a:r>
              <a:rPr lang="it-IT" dirty="0" smtClean="0"/>
              <a:t> e che il processo di normalizzazione in prevalenza organizza gli alberi rovesciati e gli opportuni livelli delle descrizioni e non i contenuti. </a:t>
            </a:r>
          </a:p>
          <a:p>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Multidimensionalità</a:t>
            </a:r>
            <a:endParaRPr lang="it-IT" dirty="0"/>
          </a:p>
        </p:txBody>
      </p:sp>
      <p:sp>
        <p:nvSpPr>
          <p:cNvPr id="3" name="Segnaposto contenuto 2"/>
          <p:cNvSpPr>
            <a:spLocks noGrp="1"/>
          </p:cNvSpPr>
          <p:nvPr>
            <p:ph idx="1"/>
          </p:nvPr>
        </p:nvSpPr>
        <p:spPr>
          <a:xfrm>
            <a:off x="914400" y="1500174"/>
            <a:ext cx="7772400" cy="5072098"/>
          </a:xfrm>
        </p:spPr>
        <p:txBody>
          <a:bodyPr>
            <a:normAutofit fontScale="77500" lnSpcReduction="20000"/>
          </a:bodyPr>
          <a:lstStyle/>
          <a:p>
            <a:r>
              <a:rPr lang="it-IT" dirty="0" smtClean="0"/>
              <a:t>E’ probabilmente qui che si coglie il salto di qualità concettuale -se non applicativo- determinato dall’affermarsi dell’idea di una multidimensionalità che libera le strutture da un fardello davvero troppo pesante. </a:t>
            </a:r>
          </a:p>
          <a:p>
            <a:r>
              <a:rPr lang="it-IT" dirty="0" smtClean="0"/>
              <a:t>Poco importa stabilire </a:t>
            </a:r>
            <a:r>
              <a:rPr lang="it-IT" dirty="0" smtClean="0"/>
              <a:t>se </a:t>
            </a:r>
            <a:r>
              <a:rPr lang="it-IT" dirty="0" err="1" smtClean="0"/>
              <a:t>RiC</a:t>
            </a:r>
            <a:r>
              <a:rPr lang="it-IT" dirty="0" smtClean="0"/>
              <a:t> funzioni, non funzioni o sia, come sembra, molto perfettibile. Il dato rilevante è piuttosto il nuovo scatto del meccanismo. </a:t>
            </a:r>
          </a:p>
          <a:p>
            <a:r>
              <a:rPr lang="it-IT" dirty="0" err="1" smtClean="0"/>
              <a:t>RiC</a:t>
            </a:r>
            <a:r>
              <a:rPr lang="it-IT" dirty="0" smtClean="0"/>
              <a:t> ci suggerisce che la multidimensionalità può darci risposte che in precedenza faticavamo a trovare ma che già Cesare Guasti, nel 1870, quando parlava di “fatti che si fanno visibili” intuiva in tutta la loro potenza. In questa direzione si intravedono sviluppi anche e soprattutto descrittivi. </a:t>
            </a:r>
          </a:p>
          <a:p>
            <a:r>
              <a:rPr lang="it-IT" dirty="0" smtClean="0"/>
              <a:t>Si annunciano evoluzioni in senso interculturale che possono mettere gli archivi al centro di una ragnatela che si apre appunto a una molteplicità di domini e di contesti.</a:t>
            </a:r>
          </a:p>
          <a:p>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realtà</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Gli archivi sono sistemi di relazioni che non scaturiscono da un modello astratto ma sono inevitabile proiezione della complessità della realtà. </a:t>
            </a:r>
          </a:p>
          <a:p>
            <a:r>
              <a:rPr lang="it-IT" dirty="0" smtClean="0">
                <a:solidFill>
                  <a:srgbClr val="FF0000"/>
                </a:solidFill>
              </a:rPr>
              <a:t>La realtà, a ben guardare, è l’unico vero e sfuggente soggetto produttore</a:t>
            </a:r>
            <a:r>
              <a:rPr lang="it-IT" dirty="0" smtClean="0"/>
              <a:t>. </a:t>
            </a:r>
          </a:p>
          <a:p>
            <a:r>
              <a:rPr lang="it-IT" dirty="0" smtClean="0"/>
              <a:t>Ne deriva che normalizzare ciò che fa dell’atipicità una conseguenza inevitabile dei fatti della produzione e dell’uso può risultare complesso. </a:t>
            </a:r>
          </a:p>
          <a:p>
            <a:r>
              <a:rPr lang="it-IT" dirty="0" smtClean="0"/>
              <a:t>Questo non significa che si debbano comunque portare alle estreme conseguenze le ragioni del particolarismo e/o del policentrismo </a:t>
            </a:r>
          </a:p>
          <a:p>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Ricomporre</a:t>
            </a:r>
            <a:endParaRPr lang="it-IT" dirty="0"/>
          </a:p>
        </p:txBody>
      </p:sp>
      <p:sp>
        <p:nvSpPr>
          <p:cNvPr id="3" name="Segnaposto contenuto 2"/>
          <p:cNvSpPr>
            <a:spLocks noGrp="1"/>
          </p:cNvSpPr>
          <p:nvPr>
            <p:ph idx="1"/>
          </p:nvPr>
        </p:nvSpPr>
        <p:spPr/>
        <p:txBody>
          <a:bodyPr>
            <a:normAutofit/>
          </a:bodyPr>
          <a:lstStyle/>
          <a:p>
            <a:r>
              <a:rPr lang="it-IT" dirty="0" smtClean="0"/>
              <a:t>Più </a:t>
            </a:r>
            <a:r>
              <a:rPr lang="it-IT" dirty="0"/>
              <a:t>in generale, l’idea di </a:t>
            </a:r>
            <a:r>
              <a:rPr lang="it-IT" dirty="0" err="1"/>
              <a:t>metacatalogazione</a:t>
            </a:r>
            <a:r>
              <a:rPr lang="it-IT" dirty="0"/>
              <a:t> può aiutare a ricomporre una problematicità descrittiva che ha portato gli archivi dalla Guida a ISAD e poi verso il discusso e discutibile modello multidimensionale di </a:t>
            </a:r>
            <a:r>
              <a:rPr lang="it-IT" dirty="0" err="1"/>
              <a:t>RiC</a:t>
            </a:r>
            <a:r>
              <a:rPr lang="it-IT" dirty="0"/>
              <a:t>, che ha i suoi limiti ma che innegabilmente suggerisce nuovi punti di vista.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Psicologia della descrizione</a:t>
            </a:r>
            <a:endParaRPr lang="it-IT" dirty="0"/>
          </a:p>
        </p:txBody>
      </p:sp>
      <p:sp>
        <p:nvSpPr>
          <p:cNvPr id="3" name="Segnaposto contenuto 2"/>
          <p:cNvSpPr>
            <a:spLocks noGrp="1"/>
          </p:cNvSpPr>
          <p:nvPr>
            <p:ph idx="1"/>
          </p:nvPr>
        </p:nvSpPr>
        <p:spPr/>
        <p:txBody>
          <a:bodyPr>
            <a:normAutofit fontScale="70000" lnSpcReduction="20000"/>
          </a:bodyPr>
          <a:lstStyle/>
          <a:p>
            <a:pPr marL="0" lvl="0" indent="144463" fontAlgn="base">
              <a:spcBef>
                <a:spcPct val="0"/>
              </a:spcBef>
              <a:spcAft>
                <a:spcPct val="0"/>
              </a:spcAft>
              <a:buClrTx/>
              <a:buSzTx/>
              <a:buNone/>
            </a:pPr>
            <a:endParaRPr lang="it-IT" sz="2800" dirty="0" smtClean="0">
              <a:latin typeface="Times New Roman" pitchFamily="18" charset="0"/>
              <a:ea typeface="Calibri" pitchFamily="34" charset="0"/>
              <a:cs typeface="Times New Roman" pitchFamily="18" charset="0"/>
            </a:endParaRPr>
          </a:p>
          <a:p>
            <a:pPr marL="0" indent="144463" fontAlgn="base">
              <a:spcBef>
                <a:spcPct val="0"/>
              </a:spcBef>
              <a:spcAft>
                <a:spcPct val="0"/>
              </a:spcAft>
              <a:buClrTx/>
              <a:buSzTx/>
            </a:pPr>
            <a:r>
              <a:rPr lang="it-IT" sz="2800" dirty="0" smtClean="0">
                <a:latin typeface="Times New Roman" pitchFamily="18" charset="0"/>
                <a:ea typeface="Calibri" pitchFamily="34" charset="0"/>
                <a:cs typeface="Times New Roman" pitchFamily="18" charset="0"/>
              </a:rPr>
              <a:t>Entra in gioco, se vogliamo, anche la dimensione psicologica della catalogazione e della descrizione e il confronto di lunghissimo periodo tra la ricerca di un</a:t>
            </a:r>
            <a:r>
              <a:rPr lang="it-IT" sz="2800" dirty="0" smtClean="0">
                <a:latin typeface="Calibri"/>
                <a:ea typeface="Calibri" pitchFamily="34" charset="0"/>
                <a:cs typeface="Times New Roman" pitchFamily="18" charset="0"/>
              </a:rPr>
              <a:t>’</a:t>
            </a:r>
            <a:r>
              <a:rPr lang="it-IT" sz="2800" dirty="0" smtClean="0">
                <a:latin typeface="Times New Roman" pitchFamily="18" charset="0"/>
                <a:ea typeface="Calibri" pitchFamily="34" charset="0"/>
                <a:cs typeface="Times New Roman" pitchFamily="18" charset="0"/>
              </a:rPr>
              <a:t>oggettivit</a:t>
            </a:r>
            <a:r>
              <a:rPr lang="it-IT" sz="2800" dirty="0" smtClean="0">
                <a:latin typeface="Calibri"/>
                <a:ea typeface="Calibri" pitchFamily="34" charset="0"/>
                <a:cs typeface="Times New Roman" pitchFamily="18" charset="0"/>
              </a:rPr>
              <a:t>à</a:t>
            </a:r>
            <a:r>
              <a:rPr lang="it-IT" sz="2800" dirty="0" smtClean="0">
                <a:latin typeface="Times New Roman" pitchFamily="18" charset="0"/>
                <a:ea typeface="Calibri" pitchFamily="34" charset="0"/>
                <a:cs typeface="Times New Roman" pitchFamily="18" charset="0"/>
              </a:rPr>
              <a:t> filosofica e il bisogno di contenere un</a:t>
            </a:r>
            <a:r>
              <a:rPr lang="it-IT" sz="2800" dirty="0" smtClean="0">
                <a:latin typeface="Calibri"/>
                <a:ea typeface="Calibri" pitchFamily="34" charset="0"/>
                <a:cs typeface="Times New Roman" pitchFamily="18" charset="0"/>
              </a:rPr>
              <a:t>’</a:t>
            </a:r>
            <a:r>
              <a:rPr lang="it-IT" sz="2800" dirty="0" smtClean="0">
                <a:latin typeface="Times New Roman" pitchFamily="18" charset="0"/>
                <a:ea typeface="Calibri" pitchFamily="34" charset="0"/>
                <a:cs typeface="Times New Roman" pitchFamily="18" charset="0"/>
              </a:rPr>
              <a:t>inevitabile dimensione soggettiva della descrizione stessa. </a:t>
            </a:r>
          </a:p>
          <a:p>
            <a:pPr marL="0" indent="144463" fontAlgn="base">
              <a:spcBef>
                <a:spcPct val="0"/>
              </a:spcBef>
              <a:spcAft>
                <a:spcPct val="0"/>
              </a:spcAft>
              <a:buClrTx/>
              <a:buSzTx/>
            </a:pPr>
            <a:endParaRPr lang="it-IT" sz="1400" dirty="0" smtClean="0">
              <a:latin typeface="Arial" pitchFamily="34" charset="0"/>
              <a:cs typeface="Arial" pitchFamily="34" charset="0"/>
            </a:endParaRPr>
          </a:p>
          <a:p>
            <a:pPr marL="0" indent="144463" eaLnBrk="0" fontAlgn="base" hangingPunct="0">
              <a:spcBef>
                <a:spcPct val="0"/>
              </a:spcBef>
              <a:spcAft>
                <a:spcPct val="0"/>
              </a:spcAft>
              <a:buClrTx/>
              <a:buSzTx/>
            </a:pPr>
            <a:r>
              <a:rPr lang="it-IT" sz="2800" dirty="0" smtClean="0">
                <a:latin typeface="Times New Roman" pitchFamily="18" charset="0"/>
                <a:ea typeface="Calibri" pitchFamily="34" charset="0"/>
                <a:cs typeface="Times New Roman" pitchFamily="18" charset="0"/>
              </a:rPr>
              <a:t>Bisogna cercare di custodire il custode, sia pure nella consapevolezza (soprattutto archivistica) che nessuno potr</a:t>
            </a:r>
            <a:r>
              <a:rPr lang="it-IT" sz="2800" dirty="0" smtClean="0">
                <a:latin typeface="Calibri"/>
                <a:ea typeface="Calibri" pitchFamily="34" charset="0"/>
                <a:cs typeface="Times New Roman" pitchFamily="18" charset="0"/>
              </a:rPr>
              <a:t>à</a:t>
            </a:r>
            <a:r>
              <a:rPr lang="it-IT" sz="2800" dirty="0" smtClean="0">
                <a:latin typeface="Times New Roman" pitchFamily="18" charset="0"/>
                <a:ea typeface="Calibri" pitchFamily="34" charset="0"/>
                <a:cs typeface="Times New Roman" pitchFamily="18" charset="0"/>
              </a:rPr>
              <a:t> mai esaurire la realt</a:t>
            </a:r>
            <a:r>
              <a:rPr lang="it-IT" sz="2800" dirty="0" smtClean="0">
                <a:latin typeface="Calibri"/>
                <a:ea typeface="Calibri" pitchFamily="34" charset="0"/>
                <a:cs typeface="Times New Roman" pitchFamily="18" charset="0"/>
              </a:rPr>
              <a:t>à</a:t>
            </a:r>
            <a:r>
              <a:rPr lang="it-IT" sz="2800" dirty="0" smtClean="0">
                <a:latin typeface="Times New Roman" pitchFamily="18" charset="0"/>
                <a:ea typeface="Calibri" pitchFamily="34" charset="0"/>
                <a:cs typeface="Times New Roman" pitchFamily="18" charset="0"/>
              </a:rPr>
              <a:t> se </a:t>
            </a:r>
            <a:r>
              <a:rPr lang="it-IT" sz="2800" dirty="0" smtClean="0">
                <a:latin typeface="Calibri"/>
                <a:ea typeface="Calibri" pitchFamily="34" charset="0"/>
                <a:cs typeface="Times New Roman" pitchFamily="18" charset="0"/>
              </a:rPr>
              <a:t>è</a:t>
            </a:r>
            <a:r>
              <a:rPr lang="it-IT" sz="2800" dirty="0" smtClean="0">
                <a:latin typeface="Times New Roman" pitchFamily="18" charset="0"/>
                <a:ea typeface="Calibri" pitchFamily="34" charset="0"/>
                <a:cs typeface="Times New Roman" pitchFamily="18" charset="0"/>
              </a:rPr>
              <a:t> vero come </a:t>
            </a:r>
            <a:r>
              <a:rPr lang="it-IT" sz="2800" dirty="0" smtClean="0">
                <a:latin typeface="Calibri"/>
                <a:ea typeface="Calibri" pitchFamily="34" charset="0"/>
                <a:cs typeface="Times New Roman" pitchFamily="18" charset="0"/>
              </a:rPr>
              <a:t>è</a:t>
            </a:r>
            <a:r>
              <a:rPr lang="it-IT" sz="2800" dirty="0" smtClean="0">
                <a:latin typeface="Times New Roman" pitchFamily="18" charset="0"/>
                <a:ea typeface="Calibri" pitchFamily="34" charset="0"/>
                <a:cs typeface="Times New Roman" pitchFamily="18" charset="0"/>
              </a:rPr>
              <a:t> vero che gli archivi, oltre i confini della descrizione, esistono solo in ragione di imprevedibili sollecitazioni esterne.</a:t>
            </a:r>
            <a:endParaRPr lang="it-IT" sz="1400" dirty="0" smtClean="0">
              <a:latin typeface="Arial" pitchFamily="34" charset="0"/>
              <a:cs typeface="Arial" pitchFamily="34" charset="0"/>
            </a:endParaRPr>
          </a:p>
          <a:p>
            <a:pPr marL="0" indent="144463" eaLnBrk="0" fontAlgn="base" hangingPunct="0">
              <a:spcBef>
                <a:spcPct val="0"/>
              </a:spcBef>
              <a:spcAft>
                <a:spcPct val="0"/>
              </a:spcAft>
              <a:buClrTx/>
              <a:buSzTx/>
            </a:pPr>
            <a:endParaRPr lang="it-IT" sz="2800" dirty="0" smtClean="0">
              <a:latin typeface="Times New Roman" pitchFamily="18" charset="0"/>
              <a:ea typeface="Calibri" pitchFamily="34" charset="0"/>
              <a:cs typeface="Times New Roman" pitchFamily="18" charset="0"/>
            </a:endParaRPr>
          </a:p>
          <a:p>
            <a:pPr marL="0" indent="144463" eaLnBrk="0" fontAlgn="base" hangingPunct="0">
              <a:spcBef>
                <a:spcPct val="0"/>
              </a:spcBef>
              <a:spcAft>
                <a:spcPct val="0"/>
              </a:spcAft>
              <a:buClrTx/>
              <a:buSzTx/>
            </a:pPr>
            <a:r>
              <a:rPr lang="it-IT" sz="2800" dirty="0" smtClean="0">
                <a:latin typeface="Times New Roman" pitchFamily="18" charset="0"/>
                <a:ea typeface="Calibri" pitchFamily="34" charset="0"/>
                <a:cs typeface="Times New Roman" pitchFamily="18" charset="0"/>
              </a:rPr>
              <a:t>Questo non significa che la dimensione funzionale, applicativa, non abbia un ruolo centrale: studiare come si fa la catalogazione e fissare standard e buone pratiche </a:t>
            </a:r>
            <a:r>
              <a:rPr lang="it-IT" sz="2800" dirty="0" smtClean="0">
                <a:latin typeface="Calibri"/>
                <a:ea typeface="Calibri" pitchFamily="34" charset="0"/>
                <a:cs typeface="Times New Roman" pitchFamily="18" charset="0"/>
              </a:rPr>
              <a:t>è</a:t>
            </a:r>
            <a:r>
              <a:rPr lang="it-IT" sz="2800" dirty="0" smtClean="0">
                <a:latin typeface="Times New Roman" pitchFamily="18" charset="0"/>
                <a:ea typeface="Calibri" pitchFamily="34" charset="0"/>
                <a:cs typeface="Times New Roman" pitchFamily="18" charset="0"/>
              </a:rPr>
              <a:t> importante ma poi bisogna calarle nelle azioni concrete di governo della realt</a:t>
            </a:r>
            <a:r>
              <a:rPr lang="it-IT" sz="2800" dirty="0" smtClean="0">
                <a:latin typeface="Calibri"/>
                <a:ea typeface="Calibri" pitchFamily="34" charset="0"/>
                <a:cs typeface="Times New Roman" pitchFamily="18" charset="0"/>
              </a:rPr>
              <a:t>à</a:t>
            </a:r>
            <a:r>
              <a:rPr lang="it-IT" sz="2800" dirty="0" smtClean="0">
                <a:latin typeface="Times New Roman" pitchFamily="18" charset="0"/>
                <a:ea typeface="Calibri" pitchFamily="34" charset="0"/>
                <a:cs typeface="Times New Roman" pitchFamily="18" charset="0"/>
              </a:rPr>
              <a:t>. La dimensione </a:t>
            </a:r>
            <a:r>
              <a:rPr lang="it-IT" sz="2800" dirty="0" smtClean="0">
                <a:latin typeface="Calibri"/>
                <a:ea typeface="Calibri" pitchFamily="34" charset="0"/>
                <a:cs typeface="Times New Roman" pitchFamily="18" charset="0"/>
              </a:rPr>
              <a:t>“</a:t>
            </a:r>
            <a:r>
              <a:rPr lang="it-IT" sz="2800" dirty="0" smtClean="0">
                <a:latin typeface="Times New Roman" pitchFamily="18" charset="0"/>
                <a:ea typeface="Calibri" pitchFamily="34" charset="0"/>
                <a:cs typeface="Times New Roman" pitchFamily="18" charset="0"/>
              </a:rPr>
              <a:t>meccanica</a:t>
            </a:r>
            <a:r>
              <a:rPr lang="it-IT" sz="2800" dirty="0" smtClean="0">
                <a:latin typeface="Calibri"/>
                <a:ea typeface="Calibri" pitchFamily="34" charset="0"/>
                <a:cs typeface="Times New Roman" pitchFamily="18" charset="0"/>
              </a:rPr>
              <a:t>”</a:t>
            </a:r>
            <a:r>
              <a:rPr lang="it-IT" sz="2800" dirty="0" smtClean="0">
                <a:latin typeface="Times New Roman" pitchFamily="18" charset="0"/>
                <a:ea typeface="Calibri" pitchFamily="34" charset="0"/>
                <a:cs typeface="Times New Roman" pitchFamily="18" charset="0"/>
              </a:rPr>
              <a:t> non </a:t>
            </a:r>
            <a:r>
              <a:rPr lang="it-IT" sz="2800" dirty="0" smtClean="0">
                <a:latin typeface="Calibri"/>
                <a:ea typeface="Calibri" pitchFamily="34" charset="0"/>
                <a:cs typeface="Times New Roman" pitchFamily="18" charset="0"/>
              </a:rPr>
              <a:t>è</a:t>
            </a:r>
            <a:r>
              <a:rPr lang="it-IT" sz="2800" dirty="0" smtClean="0">
                <a:latin typeface="Times New Roman" pitchFamily="18" charset="0"/>
                <a:ea typeface="Calibri" pitchFamily="34" charset="0"/>
                <a:cs typeface="Times New Roman" pitchFamily="18" charset="0"/>
              </a:rPr>
              <a:t> per nulla secondaria. Avere punti di riferimento affidabili dentro a scenari informativi spesso tumultuosi </a:t>
            </a:r>
            <a:r>
              <a:rPr lang="it-IT" sz="2800" dirty="0" smtClean="0">
                <a:latin typeface="Calibri"/>
                <a:ea typeface="Calibri" pitchFamily="34" charset="0"/>
                <a:cs typeface="Times New Roman" pitchFamily="18" charset="0"/>
              </a:rPr>
              <a:t>è</a:t>
            </a:r>
            <a:r>
              <a:rPr lang="it-IT" sz="2800" dirty="0" smtClean="0">
                <a:latin typeface="Times New Roman" pitchFamily="18" charset="0"/>
                <a:ea typeface="Calibri" pitchFamily="34" charset="0"/>
                <a:cs typeface="Times New Roman" pitchFamily="18" charset="0"/>
              </a:rPr>
              <a:t> inevitabile oltrech</a:t>
            </a:r>
            <a:r>
              <a:rPr lang="it-IT" sz="2800" dirty="0" smtClean="0">
                <a:latin typeface="Calibri"/>
                <a:ea typeface="Calibri" pitchFamily="34" charset="0"/>
                <a:cs typeface="Times New Roman" pitchFamily="18" charset="0"/>
              </a:rPr>
              <a:t>é</a:t>
            </a:r>
            <a:r>
              <a:rPr lang="it-IT" sz="2800" dirty="0" smtClean="0">
                <a:latin typeface="Times New Roman" pitchFamily="18" charset="0"/>
                <a:ea typeface="Calibri" pitchFamily="34" charset="0"/>
                <a:cs typeface="Times New Roman" pitchFamily="18" charset="0"/>
              </a:rPr>
              <a:t> rassicurante. </a:t>
            </a:r>
            <a:endParaRPr lang="it-IT" sz="1400" dirty="0" smtClean="0">
              <a:latin typeface="Arial" pitchFamily="34" charset="0"/>
              <a:cs typeface="Arial" pitchFamily="34" charset="0"/>
            </a:endParaRPr>
          </a:p>
          <a:p>
            <a:endParaRPr lang="it-IT"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Verso la </a:t>
            </a:r>
            <a:r>
              <a:rPr lang="it-IT" dirty="0" err="1" smtClean="0"/>
              <a:t>multidmensionalità</a:t>
            </a:r>
            <a:endParaRPr lang="it-IT" dirty="0"/>
          </a:p>
        </p:txBody>
      </p:sp>
      <p:sp>
        <p:nvSpPr>
          <p:cNvPr id="3" name="Segnaposto contenuto 2"/>
          <p:cNvSpPr>
            <a:spLocks noGrp="1"/>
          </p:cNvSpPr>
          <p:nvPr>
            <p:ph idx="1"/>
          </p:nvPr>
        </p:nvSpPr>
        <p:spPr/>
        <p:txBody>
          <a:bodyPr>
            <a:normAutofit fontScale="85000" lnSpcReduction="10000"/>
          </a:bodyPr>
          <a:lstStyle/>
          <a:p>
            <a:r>
              <a:rPr lang="it-IT" i="1" dirty="0"/>
              <a:t>“</a:t>
            </a:r>
            <a:r>
              <a:rPr lang="it-IT" i="1" dirty="0" err="1"/>
              <a:t>Increasingly</a:t>
            </a:r>
            <a:r>
              <a:rPr lang="it-IT" i="1" dirty="0"/>
              <a:t>, </a:t>
            </a:r>
            <a:r>
              <a:rPr lang="it-IT" i="1" dirty="0" err="1"/>
              <a:t>archivists</a:t>
            </a:r>
            <a:r>
              <a:rPr lang="it-IT" i="1" dirty="0"/>
              <a:t> </a:t>
            </a:r>
            <a:r>
              <a:rPr lang="it-IT" i="1" dirty="0" err="1"/>
              <a:t>observe</a:t>
            </a:r>
            <a:r>
              <a:rPr lang="it-IT" i="1" dirty="0"/>
              <a:t> </a:t>
            </a:r>
            <a:r>
              <a:rPr lang="it-IT" i="1" dirty="0" err="1"/>
              <a:t>that</a:t>
            </a:r>
            <a:r>
              <a:rPr lang="it-IT" i="1" dirty="0"/>
              <a:t> the </a:t>
            </a:r>
            <a:r>
              <a:rPr lang="it-IT" i="1" dirty="0" err="1"/>
              <a:t>archival</a:t>
            </a:r>
            <a:r>
              <a:rPr lang="it-IT" i="1" dirty="0"/>
              <a:t> </a:t>
            </a:r>
            <a:r>
              <a:rPr lang="it-IT" i="1" dirty="0" err="1"/>
              <a:t>perspective</a:t>
            </a:r>
            <a:r>
              <a:rPr lang="it-IT" i="1" dirty="0"/>
              <a:t> </a:t>
            </a:r>
            <a:r>
              <a:rPr lang="it-IT" i="1" dirty="0" err="1"/>
              <a:t>is</a:t>
            </a:r>
            <a:r>
              <a:rPr lang="it-IT" i="1" dirty="0"/>
              <a:t> </a:t>
            </a:r>
            <a:r>
              <a:rPr lang="it-IT" i="1" dirty="0" err="1"/>
              <a:t>one</a:t>
            </a:r>
            <a:r>
              <a:rPr lang="it-IT" i="1" dirty="0"/>
              <a:t> </a:t>
            </a:r>
            <a:r>
              <a:rPr lang="it-IT" i="1" dirty="0" err="1"/>
              <a:t>among</a:t>
            </a:r>
            <a:r>
              <a:rPr lang="it-IT" i="1" dirty="0"/>
              <a:t> </a:t>
            </a:r>
            <a:r>
              <a:rPr lang="it-IT" i="1" dirty="0" err="1"/>
              <a:t>many</a:t>
            </a:r>
            <a:r>
              <a:rPr lang="it-IT" i="1" dirty="0"/>
              <a:t> </a:t>
            </a:r>
            <a:r>
              <a:rPr lang="it-IT" i="1" dirty="0" err="1"/>
              <a:t>possible</a:t>
            </a:r>
            <a:r>
              <a:rPr lang="it-IT" i="1" dirty="0"/>
              <a:t> </a:t>
            </a:r>
            <a:r>
              <a:rPr lang="it-IT" i="1" dirty="0" err="1"/>
              <a:t>perspectives</a:t>
            </a:r>
            <a:r>
              <a:rPr lang="it-IT" i="1" dirty="0"/>
              <a:t> </a:t>
            </a:r>
            <a:r>
              <a:rPr lang="it-IT" i="1" dirty="0" err="1"/>
              <a:t>that</a:t>
            </a:r>
            <a:r>
              <a:rPr lang="it-IT" i="1" dirty="0"/>
              <a:t> </a:t>
            </a:r>
            <a:r>
              <a:rPr lang="it-IT" i="1" dirty="0" err="1"/>
              <a:t>may</a:t>
            </a:r>
            <a:r>
              <a:rPr lang="it-IT" i="1" dirty="0"/>
              <a:t> </a:t>
            </a:r>
            <a:r>
              <a:rPr lang="it-IT" i="1" dirty="0" err="1"/>
              <a:t>be</a:t>
            </a:r>
            <a:r>
              <a:rPr lang="it-IT" i="1" dirty="0"/>
              <a:t> </a:t>
            </a:r>
            <a:r>
              <a:rPr lang="it-IT" i="1" dirty="0" err="1"/>
              <a:t>employed</a:t>
            </a:r>
            <a:r>
              <a:rPr lang="it-IT" i="1" dirty="0"/>
              <a:t> in the </a:t>
            </a:r>
            <a:r>
              <a:rPr lang="it-IT" i="1" dirty="0" err="1"/>
              <a:t>understanding</a:t>
            </a:r>
            <a:r>
              <a:rPr lang="it-IT" i="1" dirty="0"/>
              <a:t> </a:t>
            </a:r>
            <a:r>
              <a:rPr lang="it-IT" i="1" dirty="0" err="1"/>
              <a:t>of</a:t>
            </a:r>
            <a:r>
              <a:rPr lang="it-IT" i="1" dirty="0"/>
              <a:t> </a:t>
            </a:r>
            <a:r>
              <a:rPr lang="it-IT" i="1" dirty="0" err="1"/>
              <a:t>records</a:t>
            </a:r>
            <a:r>
              <a:rPr lang="it-IT" i="1" dirty="0"/>
              <a:t> (…). At the </a:t>
            </a:r>
            <a:r>
              <a:rPr lang="it-IT" i="1" dirty="0" err="1"/>
              <a:t>same</a:t>
            </a:r>
            <a:r>
              <a:rPr lang="it-IT" i="1" dirty="0"/>
              <a:t> </a:t>
            </a:r>
            <a:r>
              <a:rPr lang="it-IT" i="1" dirty="0" err="1"/>
              <a:t>time</a:t>
            </a:r>
            <a:r>
              <a:rPr lang="it-IT" i="1" dirty="0"/>
              <a:t>, </a:t>
            </a:r>
            <a:r>
              <a:rPr lang="it-IT" i="1" dirty="0" err="1"/>
              <a:t>archivists</a:t>
            </a:r>
            <a:r>
              <a:rPr lang="it-IT" i="1" dirty="0"/>
              <a:t> </a:t>
            </a:r>
            <a:r>
              <a:rPr lang="it-IT" i="1" dirty="0" err="1"/>
              <a:t>increasingly</a:t>
            </a:r>
            <a:r>
              <a:rPr lang="it-IT" i="1" dirty="0"/>
              <a:t> are </a:t>
            </a:r>
            <a:r>
              <a:rPr lang="it-IT" i="1" dirty="0" err="1"/>
              <a:t>observing</a:t>
            </a:r>
            <a:r>
              <a:rPr lang="it-IT" i="1" dirty="0"/>
              <a:t> </a:t>
            </a:r>
            <a:r>
              <a:rPr lang="it-IT" i="1" dirty="0" err="1"/>
              <a:t>that</a:t>
            </a:r>
            <a:r>
              <a:rPr lang="it-IT" i="1" dirty="0"/>
              <a:t> the </a:t>
            </a:r>
            <a:r>
              <a:rPr lang="it-IT" i="1" dirty="0" err="1"/>
              <a:t>contexts</a:t>
            </a:r>
            <a:r>
              <a:rPr lang="it-IT" i="1" dirty="0"/>
              <a:t> in </a:t>
            </a:r>
            <a:r>
              <a:rPr lang="it-IT" i="1" dirty="0" err="1"/>
              <a:t>which</a:t>
            </a:r>
            <a:r>
              <a:rPr lang="it-IT" i="1" dirty="0"/>
              <a:t> </a:t>
            </a:r>
            <a:r>
              <a:rPr lang="it-IT" i="1" dirty="0" err="1"/>
              <a:t>records</a:t>
            </a:r>
            <a:r>
              <a:rPr lang="it-IT" i="1" dirty="0"/>
              <a:t> emerge and in </a:t>
            </a:r>
            <a:r>
              <a:rPr lang="it-IT" i="1" dirty="0" err="1"/>
              <a:t>which</a:t>
            </a:r>
            <a:r>
              <a:rPr lang="it-IT" i="1" dirty="0"/>
              <a:t> </a:t>
            </a:r>
            <a:r>
              <a:rPr lang="it-IT" i="1" dirty="0" err="1"/>
              <a:t>they</a:t>
            </a:r>
            <a:r>
              <a:rPr lang="it-IT" i="1" dirty="0"/>
              <a:t> </a:t>
            </a:r>
            <a:r>
              <a:rPr lang="it-IT" i="1" dirty="0" err="1"/>
              <a:t>exist</a:t>
            </a:r>
            <a:r>
              <a:rPr lang="it-IT" i="1" dirty="0"/>
              <a:t> </a:t>
            </a:r>
            <a:r>
              <a:rPr lang="it-IT" i="1" dirty="0" err="1"/>
              <a:t>over</a:t>
            </a:r>
            <a:r>
              <a:rPr lang="it-IT" i="1" dirty="0"/>
              <a:t> </a:t>
            </a:r>
            <a:r>
              <a:rPr lang="it-IT" i="1" dirty="0" err="1"/>
              <a:t>time</a:t>
            </a:r>
            <a:r>
              <a:rPr lang="it-IT" i="1" dirty="0"/>
              <a:t> are </a:t>
            </a:r>
            <a:r>
              <a:rPr lang="it-IT" i="1" dirty="0" err="1"/>
              <a:t>irreducibly</a:t>
            </a:r>
            <a:r>
              <a:rPr lang="it-IT" i="1" dirty="0"/>
              <a:t> </a:t>
            </a:r>
            <a:r>
              <a:rPr lang="it-IT" i="1" dirty="0" err="1"/>
              <a:t>dynamic</a:t>
            </a:r>
            <a:r>
              <a:rPr lang="it-IT" i="1" dirty="0"/>
              <a:t> and </a:t>
            </a:r>
            <a:r>
              <a:rPr lang="it-IT" i="1" dirty="0" err="1"/>
              <a:t>complex</a:t>
            </a:r>
            <a:r>
              <a:rPr lang="it-IT" i="1" dirty="0"/>
              <a:t>”</a:t>
            </a:r>
            <a:r>
              <a:rPr lang="it-IT" baseline="30000" dirty="0"/>
              <a:t> </a:t>
            </a:r>
            <a:r>
              <a:rPr lang="it-IT" dirty="0" err="1"/>
              <a:t>Experts</a:t>
            </a:r>
            <a:r>
              <a:rPr lang="it-IT" dirty="0"/>
              <a:t> Group on </a:t>
            </a:r>
            <a:r>
              <a:rPr lang="it-IT" dirty="0" err="1"/>
              <a:t>Archival</a:t>
            </a:r>
            <a:r>
              <a:rPr lang="it-IT" dirty="0"/>
              <a:t> </a:t>
            </a:r>
            <a:r>
              <a:rPr lang="it-IT" dirty="0" err="1"/>
              <a:t>Description</a:t>
            </a:r>
            <a:r>
              <a:rPr lang="it-IT" dirty="0"/>
              <a:t>, </a:t>
            </a:r>
            <a:r>
              <a:rPr lang="it-IT" i="1" dirty="0" err="1"/>
              <a:t>Records</a:t>
            </a:r>
            <a:r>
              <a:rPr lang="it-IT" i="1" dirty="0"/>
              <a:t> in </a:t>
            </a:r>
            <a:r>
              <a:rPr lang="it-IT" i="1" dirty="0" err="1"/>
              <a:t>Contexts</a:t>
            </a:r>
            <a:r>
              <a:rPr lang="it-IT" i="1" dirty="0"/>
              <a:t>. A </a:t>
            </a:r>
            <a:r>
              <a:rPr lang="it-IT" i="1" dirty="0" err="1"/>
              <a:t>conceptual</a:t>
            </a:r>
            <a:r>
              <a:rPr lang="it-IT" i="1" dirty="0"/>
              <a:t> </a:t>
            </a:r>
            <a:r>
              <a:rPr lang="it-IT" i="1" dirty="0" err="1"/>
              <a:t>model</a:t>
            </a:r>
            <a:r>
              <a:rPr lang="it-IT" i="1" dirty="0"/>
              <a:t> </a:t>
            </a:r>
            <a:r>
              <a:rPr lang="it-IT" i="1" dirty="0" err="1"/>
              <a:t>for</a:t>
            </a:r>
            <a:r>
              <a:rPr lang="it-IT" i="1" dirty="0"/>
              <a:t> </a:t>
            </a:r>
            <a:r>
              <a:rPr lang="it-IT" i="1" dirty="0" err="1"/>
              <a:t>Archival</a:t>
            </a:r>
            <a:r>
              <a:rPr lang="it-IT" i="1" dirty="0"/>
              <a:t> </a:t>
            </a:r>
            <a:r>
              <a:rPr lang="it-IT" i="1" dirty="0" err="1"/>
              <a:t>Description</a:t>
            </a:r>
            <a:r>
              <a:rPr lang="it-IT" i="1" dirty="0"/>
              <a:t>. </a:t>
            </a:r>
            <a:r>
              <a:rPr lang="it-IT" i="1" dirty="0" err="1"/>
              <a:t>Consultation</a:t>
            </a:r>
            <a:r>
              <a:rPr lang="it-IT" i="1" dirty="0"/>
              <a:t> </a:t>
            </a:r>
            <a:r>
              <a:rPr lang="it-IT" i="1" dirty="0" err="1"/>
              <a:t>Draft</a:t>
            </a:r>
            <a:r>
              <a:rPr lang="it-IT" i="1" dirty="0"/>
              <a:t> v0.1</a:t>
            </a:r>
            <a:r>
              <a:rPr lang="it-IT" dirty="0"/>
              <a:t>, International </a:t>
            </a:r>
            <a:r>
              <a:rPr lang="it-IT" dirty="0" err="1"/>
              <a:t>Council</a:t>
            </a:r>
            <a:r>
              <a:rPr lang="it-IT" dirty="0"/>
              <a:t> on </a:t>
            </a:r>
            <a:r>
              <a:rPr lang="it-IT" dirty="0" err="1"/>
              <a:t>Archives</a:t>
            </a:r>
            <a:r>
              <a:rPr lang="it-IT" dirty="0"/>
              <a:t> 2016, disponibile in </a:t>
            </a:r>
            <a:r>
              <a:rPr lang="it-IT" u="sng" dirty="0">
                <a:hlinkClick r:id="rId2"/>
              </a:rPr>
              <a:t>https://www.ica.org/sites/default/files/RiC-CM-0.1.pdf</a:t>
            </a:r>
            <a:r>
              <a:rPr lang="it-IT" dirty="0"/>
              <a:t>, p. 6.</a:t>
            </a:r>
          </a:p>
          <a:p>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Suggestioni tecnologiche</a:t>
            </a:r>
            <a:endParaRPr lang="it-IT" dirty="0"/>
          </a:p>
        </p:txBody>
      </p:sp>
      <p:sp>
        <p:nvSpPr>
          <p:cNvPr id="3" name="Segnaposto contenuto 2"/>
          <p:cNvSpPr>
            <a:spLocks noGrp="1"/>
          </p:cNvSpPr>
          <p:nvPr>
            <p:ph idx="1"/>
          </p:nvPr>
        </p:nvSpPr>
        <p:spPr/>
        <p:txBody>
          <a:bodyPr>
            <a:normAutofit fontScale="70000" lnSpcReduction="20000"/>
          </a:bodyPr>
          <a:lstStyle/>
          <a:p>
            <a:r>
              <a:rPr lang="it-IT" dirty="0"/>
              <a:t>Queste parole, che provengono da fonte autorevole, evidenziano la complessità inesauribile della descrizione archivistica e evocano la tentazione di guardarla da nuovi e più dinamici punti di vista.</a:t>
            </a:r>
          </a:p>
          <a:p>
            <a:r>
              <a:rPr lang="it-IT" dirty="0"/>
              <a:t>Andare in cerca di risposte più duttili e potenti, capaci di assecondare questa sorta di moto perpetuo significa però tornare a riflettere sulla normalizzazione nel suo insieme, magari cercando di razionalizzarne la frammentazione.</a:t>
            </a:r>
          </a:p>
          <a:p>
            <a:r>
              <a:rPr lang="it-IT" dirty="0"/>
              <a:t>Gli standard non bastano da soli a spiegare tutto, a dare conto della incontenibile esuberanza trasversale degli archivi. </a:t>
            </a:r>
            <a:endParaRPr lang="it-IT" dirty="0" smtClean="0"/>
          </a:p>
          <a:p>
            <a:r>
              <a:rPr lang="it-IT" dirty="0" smtClean="0"/>
              <a:t>Anzi</a:t>
            </a:r>
            <a:r>
              <a:rPr lang="it-IT" dirty="0"/>
              <a:t>, se messi alla frusta di una tecnologia sempre più duttile e “intelligente”, qualche volta segnano il passo</a:t>
            </a:r>
            <a:r>
              <a:rPr lang="it-IT" dirty="0" smtClean="0"/>
              <a:t>.</a:t>
            </a:r>
          </a:p>
          <a:p>
            <a:r>
              <a:rPr lang="it-IT" dirty="0" smtClean="0"/>
              <a:t> </a:t>
            </a:r>
            <a:r>
              <a:rPr lang="it-IT" dirty="0"/>
              <a:t>La capacità che certe risorse tecnologiche hanno di suggerire immagini radiali di descrizioni sempre più intrecciate tra loro deve infatti farci riflettere.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14290"/>
            <a:ext cx="7772400" cy="914400"/>
          </a:xfrm>
        </p:spPr>
        <p:txBody>
          <a:bodyPr>
            <a:normAutofit fontScale="90000"/>
          </a:bodyPr>
          <a:lstStyle/>
          <a:p>
            <a:pPr algn="ctr"/>
            <a:r>
              <a:rPr lang="it-IT" dirty="0" smtClean="0"/>
              <a:t>Descrizione archivistica e ordine al centro di ogni scenario</a:t>
            </a:r>
            <a:endParaRPr lang="it-IT" dirty="0"/>
          </a:p>
        </p:txBody>
      </p:sp>
      <p:sp>
        <p:nvSpPr>
          <p:cNvPr id="3" name="Segnaposto contenuto 2"/>
          <p:cNvSpPr>
            <a:spLocks noGrp="1"/>
          </p:cNvSpPr>
          <p:nvPr>
            <p:ph idx="1"/>
          </p:nvPr>
        </p:nvSpPr>
        <p:spPr>
          <a:xfrm>
            <a:off x="1000100" y="2286000"/>
            <a:ext cx="7772400" cy="4572000"/>
          </a:xfrm>
        </p:spPr>
        <p:txBody>
          <a:bodyPr>
            <a:normAutofit fontScale="92500" lnSpcReduction="20000"/>
          </a:bodyPr>
          <a:lstStyle/>
          <a:p>
            <a:r>
              <a:rPr lang="it-IT" dirty="0" smtClean="0"/>
              <a:t>Non è possibile parlare di un sistema complesso di risorse per gli archivi se non vengono sviluppate in tutta la loro pienezza strategie di adeguata descrizione archivistica, cui fanno seguito efficaci politiche di ordinamento e riordinamento</a:t>
            </a:r>
          </a:p>
          <a:p>
            <a:r>
              <a:rPr lang="it-IT" dirty="0" smtClean="0"/>
              <a:t>Un archivio non ordinato non è un archivio e nessuna strategia digitale potrà renderlo tale</a:t>
            </a:r>
          </a:p>
          <a:p>
            <a:r>
              <a:rPr lang="it-IT" dirty="0" smtClean="0"/>
              <a:t>Il caos, anche digitalizzato, resta caos</a:t>
            </a:r>
          </a:p>
          <a:p>
            <a:r>
              <a:rPr lang="it-IT" dirty="0" smtClean="0"/>
              <a:t>Il primo dovere quindi, propedeutico a ogni successivo sviluppo, è descrivere e riordinare</a:t>
            </a:r>
            <a:endParaRPr lang="it-IT" dirty="0"/>
          </a:p>
        </p:txBody>
      </p:sp>
    </p:spTree>
    <p:extLst>
      <p:ext uri="{BB962C8B-B14F-4D97-AF65-F5344CB8AC3E}">
        <p14:creationId xmlns:p14="http://schemas.microsoft.com/office/powerpoint/2010/main" xmlns="" val="2462732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Un’esigenza nuova</a:t>
            </a:r>
            <a:endParaRPr lang="it-IT" dirty="0"/>
          </a:p>
        </p:txBody>
      </p:sp>
      <p:sp>
        <p:nvSpPr>
          <p:cNvPr id="3" name="Segnaposto contenuto 2"/>
          <p:cNvSpPr>
            <a:spLocks noGrp="1"/>
          </p:cNvSpPr>
          <p:nvPr>
            <p:ph idx="1"/>
          </p:nvPr>
        </p:nvSpPr>
        <p:spPr/>
        <p:txBody>
          <a:bodyPr/>
          <a:lstStyle/>
          <a:p>
            <a:r>
              <a:rPr lang="it-IT" dirty="0"/>
              <a:t>S</a:t>
            </a:r>
            <a:r>
              <a:rPr lang="it-IT" dirty="0" smtClean="0"/>
              <a:t>i </a:t>
            </a:r>
            <a:r>
              <a:rPr lang="it-IT" dirty="0"/>
              <a:t>è manifestata l’esigenza di rivedere la normalizzazione nel suo complesso e di immaginare nuovi standard. </a:t>
            </a:r>
            <a:endParaRPr lang="it-IT" dirty="0" smtClean="0"/>
          </a:p>
          <a:p>
            <a:r>
              <a:rPr lang="it-IT" dirty="0" smtClean="0"/>
              <a:t>Si </a:t>
            </a:r>
            <a:r>
              <a:rPr lang="it-IT" dirty="0"/>
              <a:t>è andati in cerca di risposte più adeguate alle esigenze del presente, nel tentativo di ricomporre una frammentazione descrittiva che proprio l’accanimento normalizzatore che sta alla base dei molti “fratelli di ISAD” ha generato.</a:t>
            </a:r>
          </a:p>
          <a:p>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EGAD</a:t>
            </a:r>
            <a:endParaRPr lang="it-IT" dirty="0"/>
          </a:p>
        </p:txBody>
      </p:sp>
      <p:sp>
        <p:nvSpPr>
          <p:cNvPr id="3" name="Segnaposto contenuto 2"/>
          <p:cNvSpPr>
            <a:spLocks noGrp="1"/>
          </p:cNvSpPr>
          <p:nvPr>
            <p:ph idx="1"/>
          </p:nvPr>
        </p:nvSpPr>
        <p:spPr/>
        <p:txBody>
          <a:bodyPr>
            <a:normAutofit fontScale="77500" lnSpcReduction="20000"/>
          </a:bodyPr>
          <a:lstStyle/>
          <a:p>
            <a:r>
              <a:rPr lang="it-IT" dirty="0"/>
              <a:t>Il gruppo di lavoro EGAD (</a:t>
            </a:r>
            <a:r>
              <a:rPr lang="it-IT" i="1" dirty="0" err="1"/>
              <a:t>Experts</a:t>
            </a:r>
            <a:r>
              <a:rPr lang="it-IT" i="1" dirty="0"/>
              <a:t> Group on </a:t>
            </a:r>
            <a:r>
              <a:rPr lang="it-IT" i="1" dirty="0" err="1"/>
              <a:t>Archival</a:t>
            </a:r>
            <a:r>
              <a:rPr lang="it-IT" i="1" dirty="0"/>
              <a:t> </a:t>
            </a:r>
            <a:r>
              <a:rPr lang="it-IT" i="1" dirty="0" err="1"/>
              <a:t>Description</a:t>
            </a:r>
            <a:r>
              <a:rPr lang="it-IT" i="1" dirty="0"/>
              <a:t>)</a:t>
            </a:r>
            <a:r>
              <a:rPr lang="it-IT" dirty="0"/>
              <a:t> si è posto l’obiettivo di puntare alla realizzazione di un nuovo “superstandard” che fosse capace di compendiare le caratteristiche dei precedenti modelli adeguandoli però a scenari mutati, soprattutto nelle loro prospettive tecnologiche. Record in </a:t>
            </a:r>
            <a:r>
              <a:rPr lang="it-IT" dirty="0" err="1"/>
              <a:t>Contexts</a:t>
            </a:r>
            <a:r>
              <a:rPr lang="it-IT" dirty="0"/>
              <a:t> (</a:t>
            </a:r>
            <a:r>
              <a:rPr lang="it-IT" dirty="0" err="1"/>
              <a:t>RiC</a:t>
            </a:r>
            <a:r>
              <a:rPr lang="it-IT" dirty="0"/>
              <a:t>) è il risultato di questo sforzo.</a:t>
            </a:r>
          </a:p>
          <a:p>
            <a:r>
              <a:rPr lang="it-IT" dirty="0" err="1"/>
              <a:t>RiC-CM</a:t>
            </a:r>
            <a:r>
              <a:rPr lang="it-IT" dirty="0"/>
              <a:t> va in cerca di una sintesi funzionale e aggiornata dei precedenti standard ICA, con l’obiettivo dichiarato di servirsi anche delle tecnologie attualmente disponibili per definire i suoi obiettivi e la sua usabilità. Il  gruppo di lavoro ha cercato di coordinare gli elementi e le logiche descrittive degli standard esistenti con l’opportunità di aprire le gerarchie oltre le </a:t>
            </a:r>
            <a:r>
              <a:rPr lang="it-IT" dirty="0" err="1"/>
              <a:t>multilivellarità</a:t>
            </a:r>
            <a:r>
              <a:rPr lang="it-IT" dirty="0"/>
              <a:t>. </a:t>
            </a:r>
          </a:p>
          <a:p>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Vizi e virtù</a:t>
            </a:r>
            <a:endParaRPr lang="it-IT" dirty="0"/>
          </a:p>
        </p:txBody>
      </p:sp>
      <p:sp>
        <p:nvSpPr>
          <p:cNvPr id="3" name="Segnaposto contenuto 2"/>
          <p:cNvSpPr>
            <a:spLocks noGrp="1"/>
          </p:cNvSpPr>
          <p:nvPr>
            <p:ph idx="1"/>
          </p:nvPr>
        </p:nvSpPr>
        <p:spPr/>
        <p:txBody>
          <a:bodyPr>
            <a:normAutofit lnSpcReduction="10000"/>
          </a:bodyPr>
          <a:lstStyle/>
          <a:p>
            <a:r>
              <a:rPr lang="it-IT" dirty="0" smtClean="0"/>
              <a:t>Lo standard non è ad oggi stabilizzato e non sono mancate critiche, anche condivisibili, a un approccio ritenuto da molti troppo autoreferenziale e, per certi versi, “ideologico” e poco attento agli utenti.</a:t>
            </a:r>
          </a:p>
          <a:p>
            <a:r>
              <a:rPr lang="it-IT" dirty="0" smtClean="0"/>
              <a:t> Alla base di </a:t>
            </a:r>
            <a:r>
              <a:rPr lang="it-IT" dirty="0" err="1" smtClean="0"/>
              <a:t>RiC</a:t>
            </a:r>
            <a:r>
              <a:rPr lang="it-IT" dirty="0" smtClean="0"/>
              <a:t> ci sono però approcci per molti versi nuovi, per quanto tutto sommato prudenti. In primo luogo l’immagine dei fondi non è più crocifissa agli alberi e alle loro gerarchie.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Moltiplicazione dei contesti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L’abituale impianto multilivellare rimane  e mantiene un suo significato, ma da verità rivelata viene declassato a uno dei possibili punti di vista. </a:t>
            </a:r>
          </a:p>
          <a:p>
            <a:r>
              <a:rPr lang="it-IT" dirty="0" smtClean="0"/>
              <a:t>L’ipotesi </a:t>
            </a:r>
            <a:r>
              <a:rPr lang="it-IT" dirty="0" err="1" smtClean="0"/>
              <a:t>RiC</a:t>
            </a:r>
            <a:r>
              <a:rPr lang="it-IT" dirty="0" smtClean="0"/>
              <a:t> si apre infatti anche a una visuale allargata, a un’ipotesi di </a:t>
            </a:r>
            <a:r>
              <a:rPr lang="it-IT" dirty="0" err="1" smtClean="0"/>
              <a:t>multicontestaulità</a:t>
            </a:r>
            <a:r>
              <a:rPr lang="it-IT" dirty="0" smtClean="0"/>
              <a:t> che trova espressione già nel plurale della denominazione, </a:t>
            </a:r>
            <a:r>
              <a:rPr lang="it-IT" i="1" dirty="0" err="1" smtClean="0"/>
              <a:t>contexts</a:t>
            </a:r>
            <a:r>
              <a:rPr lang="it-IT" i="1" dirty="0" smtClean="0"/>
              <a:t>.</a:t>
            </a:r>
            <a:r>
              <a:rPr lang="it-IT" dirty="0" smtClean="0"/>
              <a:t> </a:t>
            </a:r>
          </a:p>
          <a:p>
            <a:r>
              <a:rPr lang="it-IT" dirty="0" smtClean="0"/>
              <a:t>Non più soltanto archivi autosufficienti dentro a schemi di connessioni verticali, quindi, ma archivi aperti verso l’esterno e fatti anche di contaminazioni con le </a:t>
            </a:r>
            <a:r>
              <a:rPr lang="it-IT" i="1" dirty="0" smtClean="0"/>
              <a:t>cose</a:t>
            </a:r>
            <a:r>
              <a:rPr lang="it-IT" dirty="0" smtClean="0"/>
              <a:t>. </a:t>
            </a:r>
          </a:p>
          <a:p>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Filmare gli archivi</a:t>
            </a:r>
            <a:endParaRPr lang="it-IT" dirty="0"/>
          </a:p>
        </p:txBody>
      </p:sp>
      <p:sp>
        <p:nvSpPr>
          <p:cNvPr id="3" name="Segnaposto contenuto 2"/>
          <p:cNvSpPr>
            <a:spLocks noGrp="1"/>
          </p:cNvSpPr>
          <p:nvPr>
            <p:ph idx="1"/>
          </p:nvPr>
        </p:nvSpPr>
        <p:spPr/>
        <p:txBody>
          <a:bodyPr>
            <a:normAutofit fontScale="77500" lnSpcReduction="20000"/>
          </a:bodyPr>
          <a:lstStyle/>
          <a:p>
            <a:r>
              <a:rPr lang="it-IT" dirty="0"/>
              <a:t>Le consuete gerarchie si distendono in maniera più ampia, distribuendo i dati nudi e crudi dentro a spazi e tempi dilatati e in continua, immaginifica, ridefinizione. </a:t>
            </a:r>
            <a:endParaRPr lang="it-IT" dirty="0" smtClean="0"/>
          </a:p>
          <a:p>
            <a:r>
              <a:rPr lang="it-IT" dirty="0" smtClean="0"/>
              <a:t>Andando </a:t>
            </a:r>
            <a:r>
              <a:rPr lang="it-IT" dirty="0"/>
              <a:t>verso </a:t>
            </a:r>
            <a:r>
              <a:rPr lang="it-IT" dirty="0" err="1"/>
              <a:t>RiC</a:t>
            </a:r>
            <a:r>
              <a:rPr lang="it-IT" dirty="0"/>
              <a:t> ci si allontana da un rilevamento fotografico degli archivi per sposarne uno filmico. </a:t>
            </a:r>
            <a:endParaRPr lang="it-IT" dirty="0" smtClean="0"/>
          </a:p>
          <a:p>
            <a:r>
              <a:rPr lang="it-IT" dirty="0" smtClean="0"/>
              <a:t>L’approccio </a:t>
            </a:r>
            <a:r>
              <a:rPr lang="it-IT" dirty="0"/>
              <a:t>è dinamico e, mentre scava dentro ai fondi archivistici, tenta anche di mettere a fuoco tutte quelle preziose informazioni “collaterali” che meglio definiscono la singola descrizione. </a:t>
            </a:r>
            <a:endParaRPr lang="it-IT" dirty="0" smtClean="0"/>
          </a:p>
          <a:p>
            <a:r>
              <a:rPr lang="it-IT" dirty="0" smtClean="0"/>
              <a:t>In </a:t>
            </a:r>
            <a:r>
              <a:rPr lang="it-IT" dirty="0"/>
              <a:t>questa moltiplicazione controllata di contesti gli archivi abbracciano la realtà di cui sono il prodotto e possono rispondere al desiderio montante di integrazione.  </a:t>
            </a:r>
          </a:p>
          <a:p>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8229600" cy="1202424"/>
          </a:xfrm>
        </p:spPr>
        <p:txBody>
          <a:bodyPr/>
          <a:lstStyle/>
          <a:p>
            <a:pPr algn="ctr"/>
            <a:r>
              <a:rPr lang="it-IT" dirty="0" smtClean="0"/>
              <a:t>Verso l’integrazione descrittiva</a:t>
            </a:r>
            <a:endParaRPr lang="it-IT" dirty="0"/>
          </a:p>
        </p:txBody>
      </p:sp>
      <p:sp>
        <p:nvSpPr>
          <p:cNvPr id="3" name="Segnaposto contenuto 2"/>
          <p:cNvSpPr>
            <a:spLocks noGrp="1"/>
          </p:cNvSpPr>
          <p:nvPr>
            <p:ph idx="1"/>
          </p:nvPr>
        </p:nvSpPr>
        <p:spPr>
          <a:xfrm>
            <a:off x="857224" y="2071678"/>
            <a:ext cx="7772400" cy="4572000"/>
          </a:xfrm>
        </p:spPr>
        <p:txBody>
          <a:bodyPr>
            <a:normAutofit fontScale="85000" lnSpcReduction="20000"/>
          </a:bodyPr>
          <a:lstStyle/>
          <a:p>
            <a:r>
              <a:rPr lang="it-IT" dirty="0"/>
              <a:t>In attesa che se ne possano cogliere in pieno gli sviluppi applicativi, questo sembra essere il senso “filosofico” di </a:t>
            </a:r>
            <a:r>
              <a:rPr lang="it-IT" dirty="0" err="1"/>
              <a:t>RiC</a:t>
            </a:r>
            <a:r>
              <a:rPr lang="it-IT" dirty="0"/>
              <a:t>. </a:t>
            </a:r>
            <a:endParaRPr lang="it-IT" dirty="0" smtClean="0"/>
          </a:p>
          <a:p>
            <a:r>
              <a:rPr lang="it-IT" dirty="0" smtClean="0"/>
              <a:t>Si </a:t>
            </a:r>
            <a:r>
              <a:rPr lang="it-IT" dirty="0"/>
              <a:t>discute sulla possibilità di affiancare alle gerarchie scalari reti di immagini stellari. La struttura sopravvive, perché irrinunciabile, ma l’ingresso del castello delle parole si fa più largo. </a:t>
            </a:r>
            <a:endParaRPr lang="it-IT" dirty="0" smtClean="0"/>
          </a:p>
          <a:p>
            <a:r>
              <a:rPr lang="it-IT" dirty="0" smtClean="0"/>
              <a:t>Si </a:t>
            </a:r>
            <a:r>
              <a:rPr lang="it-IT" dirty="0"/>
              <a:t>profila un’integrazione descrittiva che dia conto della liquidità degli archivi e faccia del dato archivistico l’ingrediente più importante di una pietanza raffinata.  Si vogliono mettere sotto i riflettori intere società, non solo il loro residuo documentale.  </a:t>
            </a:r>
          </a:p>
          <a:p>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0"/>
            <a:ext cx="7772400" cy="914400"/>
          </a:xfrm>
        </p:spPr>
        <p:txBody>
          <a:bodyPr/>
          <a:lstStyle/>
          <a:p>
            <a:pPr algn="ctr"/>
            <a:r>
              <a:rPr lang="it-IT" dirty="0" err="1" smtClean="0"/>
              <a:t>Metacatalogazione</a:t>
            </a:r>
            <a:r>
              <a:rPr lang="it-IT" dirty="0" smtClean="0"/>
              <a:t> 1</a:t>
            </a:r>
            <a:endParaRPr lang="it-IT" dirty="0"/>
          </a:p>
        </p:txBody>
      </p:sp>
      <p:sp>
        <p:nvSpPr>
          <p:cNvPr id="3" name="Segnaposto contenuto 2"/>
          <p:cNvSpPr>
            <a:spLocks noGrp="1"/>
          </p:cNvSpPr>
          <p:nvPr>
            <p:ph idx="1"/>
          </p:nvPr>
        </p:nvSpPr>
        <p:spPr>
          <a:xfrm>
            <a:off x="928662" y="785794"/>
            <a:ext cx="7772400" cy="5286412"/>
          </a:xfrm>
        </p:spPr>
        <p:txBody>
          <a:bodyPr>
            <a:noAutofit/>
          </a:bodyPr>
          <a:lstStyle/>
          <a:p>
            <a:r>
              <a:rPr lang="it-IT" sz="2200" dirty="0" smtClean="0"/>
              <a:t>La </a:t>
            </a:r>
            <a:r>
              <a:rPr lang="it-IT" sz="2200" dirty="0" err="1" smtClean="0"/>
              <a:t>metacatalogazione</a:t>
            </a:r>
            <a:r>
              <a:rPr lang="it-IT" sz="2200" dirty="0" smtClean="0"/>
              <a:t> è un’idea sperimentale di sintesi che fa i conti con una </a:t>
            </a:r>
            <a:r>
              <a:rPr lang="it-IT" sz="2200" dirty="0"/>
              <a:t>dinamica evoluzione delle idee, delle prassi, dei problemi e della polifunzionale finalità della rappresentazione archivistica. </a:t>
            </a:r>
            <a:endParaRPr lang="it-IT" sz="2200" dirty="0" smtClean="0"/>
          </a:p>
          <a:p>
            <a:r>
              <a:rPr lang="it-IT" sz="2200" dirty="0" smtClean="0"/>
              <a:t>La </a:t>
            </a:r>
            <a:r>
              <a:rPr lang="it-IT" sz="2200" dirty="0" err="1"/>
              <a:t>metacatalogazione</a:t>
            </a:r>
            <a:r>
              <a:rPr lang="it-IT" sz="2200" dirty="0"/>
              <a:t> è appunto una parola di sintesi che mette in fila pratiche antiche e ancora rilevanti nella fisionomia dei fondi con le esigenze più recenti e con certi loro parossismi. </a:t>
            </a:r>
            <a:endParaRPr lang="it-IT" sz="2200" dirty="0" smtClean="0"/>
          </a:p>
          <a:p>
            <a:r>
              <a:rPr lang="it-IT" sz="2200" dirty="0" smtClean="0"/>
              <a:t>Tra </a:t>
            </a:r>
            <a:r>
              <a:rPr lang="it-IT" sz="2200" dirty="0"/>
              <a:t>“catalogazione e la </a:t>
            </a:r>
            <a:r>
              <a:rPr lang="it-IT" sz="2200" dirty="0" err="1"/>
              <a:t>metadatazione</a:t>
            </a:r>
            <a:r>
              <a:rPr lang="it-IT" sz="2200" dirty="0"/>
              <a:t>” resistono intangibili gli elementi descrittivi, strumenti indispensabili al montaggio della rappresentazione delle unità di descrizione ma non necessariamente votati a sostenere a una codificazione sequenziale normalizzata, come diremo sotto. </a:t>
            </a:r>
            <a:endParaRPr lang="it-IT" sz="2200" dirty="0" smtClean="0"/>
          </a:p>
          <a:p>
            <a:r>
              <a:rPr lang="it-IT" sz="2200" dirty="0" smtClean="0"/>
              <a:t>L’eccesso </a:t>
            </a:r>
            <a:r>
              <a:rPr lang="it-IT" sz="2200" dirty="0"/>
              <a:t>di codifica, del resto, può comportare una formalizzazione fortemente strutturata dei fondi archivistici e ha talvolta innescato una vera e propria danza dei livelli.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Metacatalogazione</a:t>
            </a:r>
            <a:r>
              <a:rPr lang="it-IT" dirty="0" smtClean="0"/>
              <a:t> 2</a:t>
            </a:r>
            <a:endParaRPr lang="it-IT" dirty="0"/>
          </a:p>
        </p:txBody>
      </p:sp>
      <p:sp>
        <p:nvSpPr>
          <p:cNvPr id="3" name="Segnaposto contenuto 2"/>
          <p:cNvSpPr>
            <a:spLocks noGrp="1"/>
          </p:cNvSpPr>
          <p:nvPr>
            <p:ph idx="1"/>
          </p:nvPr>
        </p:nvSpPr>
        <p:spPr/>
        <p:txBody>
          <a:bodyPr>
            <a:normAutofit fontScale="85000" lnSpcReduction="20000"/>
          </a:bodyPr>
          <a:lstStyle/>
          <a:p>
            <a:pPr marL="0" indent="144463" eaLnBrk="0" fontAlgn="base" hangingPunct="0">
              <a:spcBef>
                <a:spcPct val="0"/>
              </a:spcBef>
              <a:spcAft>
                <a:spcPct val="0"/>
              </a:spcAft>
              <a:buClrTx/>
              <a:buSzTx/>
            </a:pPr>
            <a:r>
              <a:rPr lang="it-IT" sz="3200" dirty="0" smtClean="0">
                <a:latin typeface="Times New Roman" pitchFamily="18" charset="0"/>
                <a:ea typeface="Calibri" pitchFamily="34" charset="0"/>
                <a:cs typeface="Times New Roman" pitchFamily="18" charset="0"/>
              </a:rPr>
              <a:t> La </a:t>
            </a:r>
            <a:r>
              <a:rPr lang="it-IT" sz="3200" dirty="0" err="1" smtClean="0">
                <a:latin typeface="Times New Roman" pitchFamily="18" charset="0"/>
                <a:ea typeface="Calibri" pitchFamily="34" charset="0"/>
                <a:cs typeface="Times New Roman" pitchFamily="18" charset="0"/>
              </a:rPr>
              <a:t>metacatalogazione</a:t>
            </a:r>
            <a:r>
              <a:rPr lang="it-IT" sz="3200" dirty="0" smtClean="0">
                <a:latin typeface="Times New Roman" pitchFamily="18" charset="0"/>
                <a:ea typeface="Calibri" pitchFamily="34" charset="0"/>
                <a:cs typeface="Times New Roman" pitchFamily="18" charset="0"/>
              </a:rPr>
              <a:t> può essere lo spazio entro il quale continuare ad alimentare in armonia il flusso metodologico e applicativo in ragione di un approccio equilibrato alle risorse tecnologiche di cui disponiamo.</a:t>
            </a:r>
          </a:p>
          <a:p>
            <a:pPr marL="0" indent="144463" eaLnBrk="0" fontAlgn="base" hangingPunct="0">
              <a:spcBef>
                <a:spcPct val="0"/>
              </a:spcBef>
              <a:spcAft>
                <a:spcPct val="0"/>
              </a:spcAft>
              <a:buClrTx/>
              <a:buSzTx/>
            </a:pPr>
            <a:r>
              <a:rPr lang="it-IT" sz="3200" dirty="0" smtClean="0">
                <a:latin typeface="Times New Roman" pitchFamily="18" charset="0"/>
                <a:ea typeface="Calibri" pitchFamily="34" charset="0"/>
                <a:cs typeface="Times New Roman" pitchFamily="18" charset="0"/>
              </a:rPr>
              <a:t> Se da un lato tali strumenti saprebbero tranquillamente strapparci di mano il nostro ruolo, dall</a:t>
            </a:r>
            <a:r>
              <a:rPr lang="it-IT" sz="3200" dirty="0" smtClean="0">
                <a:latin typeface="Calibri"/>
                <a:ea typeface="Calibri" pitchFamily="34" charset="0"/>
                <a:cs typeface="Times New Roman" pitchFamily="18" charset="0"/>
              </a:rPr>
              <a:t>’</a:t>
            </a:r>
            <a:r>
              <a:rPr lang="it-IT" sz="3200" dirty="0" smtClean="0">
                <a:latin typeface="Times New Roman" pitchFamily="18" charset="0"/>
                <a:ea typeface="Calibri" pitchFamily="34" charset="0"/>
                <a:cs typeface="Times New Roman" pitchFamily="18" charset="0"/>
              </a:rPr>
              <a:t>altro possono diventare alleati preziosi. </a:t>
            </a:r>
          </a:p>
          <a:p>
            <a:pPr marL="0" indent="144463" eaLnBrk="0" fontAlgn="base" hangingPunct="0">
              <a:spcBef>
                <a:spcPct val="0"/>
              </a:spcBef>
              <a:spcAft>
                <a:spcPct val="0"/>
              </a:spcAft>
              <a:buClrTx/>
              <a:buSzTx/>
            </a:pPr>
            <a:r>
              <a:rPr lang="it-IT" sz="3200" dirty="0" smtClean="0">
                <a:latin typeface="Times New Roman" pitchFamily="18" charset="0"/>
                <a:ea typeface="Calibri" pitchFamily="34" charset="0"/>
                <a:cs typeface="Times New Roman" pitchFamily="18" charset="0"/>
              </a:rPr>
              <a:t>Analizzarli significa una volta di pi</a:t>
            </a:r>
            <a:r>
              <a:rPr lang="it-IT" sz="3200" dirty="0" smtClean="0">
                <a:latin typeface="Calibri"/>
                <a:ea typeface="Calibri" pitchFamily="34" charset="0"/>
                <a:cs typeface="Times New Roman" pitchFamily="18" charset="0"/>
              </a:rPr>
              <a:t>ù</a:t>
            </a:r>
            <a:r>
              <a:rPr lang="it-IT" sz="3200" dirty="0" smtClean="0">
                <a:latin typeface="Times New Roman" pitchFamily="18" charset="0"/>
                <a:ea typeface="Calibri" pitchFamily="34" charset="0"/>
                <a:cs typeface="Times New Roman" pitchFamily="18" charset="0"/>
              </a:rPr>
              <a:t> cogliere il senso profondo di quello che chiamiamo metodo cio</a:t>
            </a:r>
            <a:r>
              <a:rPr lang="it-IT" sz="3200" dirty="0" smtClean="0">
                <a:latin typeface="Calibri"/>
                <a:ea typeface="Calibri" pitchFamily="34" charset="0"/>
                <a:cs typeface="Times New Roman" pitchFamily="18" charset="0"/>
              </a:rPr>
              <a:t>è</a:t>
            </a:r>
            <a:r>
              <a:rPr lang="it-IT" sz="3200" dirty="0" smtClean="0">
                <a:latin typeface="Times New Roman" pitchFamily="18" charset="0"/>
                <a:ea typeface="Calibri" pitchFamily="34" charset="0"/>
                <a:cs typeface="Times New Roman" pitchFamily="18" charset="0"/>
              </a:rPr>
              <a:t> lo strumento di governo vero delle informazioni dentro a schemi dove giocano il loro ruolo importante anche fattori extradocumentari o non strettamente documentari.</a:t>
            </a:r>
            <a:endParaRPr lang="it-IT" sz="1600" dirty="0" smtClean="0">
              <a:latin typeface="Arial" pitchFamily="34" charset="0"/>
              <a:cs typeface="Arial" pitchFamily="34" charset="0"/>
            </a:endParaRPr>
          </a:p>
          <a:p>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36750" y="3079951"/>
            <a:ext cx="6858000" cy="2387600"/>
          </a:xfrm>
        </p:spPr>
        <p:txBody>
          <a:bodyPr>
            <a:noAutofit/>
          </a:bodyPr>
          <a:lstStyle/>
          <a:p>
            <a:endParaRPr lang="it-IT" sz="3200" dirty="0"/>
          </a:p>
        </p:txBody>
      </p:sp>
      <p:sp>
        <p:nvSpPr>
          <p:cNvPr id="3" name="Sottotitolo 2"/>
          <p:cNvSpPr>
            <a:spLocks noGrp="1"/>
          </p:cNvSpPr>
          <p:nvPr>
            <p:ph type="subTitle" idx="1"/>
          </p:nvPr>
        </p:nvSpPr>
        <p:spPr>
          <a:xfrm>
            <a:off x="1036750" y="0"/>
            <a:ext cx="6858000" cy="1655762"/>
          </a:xfrm>
        </p:spPr>
        <p:txBody>
          <a:bodyPr>
            <a:normAutofit/>
          </a:bodyPr>
          <a:lstStyle/>
          <a:p>
            <a:pPr algn="ctr"/>
            <a:r>
              <a:rPr lang="it-IT" sz="2800" dirty="0" smtClean="0"/>
              <a:t>Aprirsi </a:t>
            </a:r>
          </a:p>
          <a:p>
            <a:pPr algn="ctr"/>
            <a:r>
              <a:rPr lang="it-IT" sz="2800" dirty="0" smtClean="0"/>
              <a:t>La descrizione archivistica nel quadro dei sistemi interculturali</a:t>
            </a:r>
            <a:endParaRPr lang="it-IT" sz="28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53992" y="1840382"/>
            <a:ext cx="5021526" cy="4734282"/>
          </a:xfrm>
          <a:prstGeom prst="rect">
            <a:avLst/>
          </a:prstGeom>
        </p:spPr>
      </p:pic>
    </p:spTree>
    <p:extLst>
      <p:ext uri="{BB962C8B-B14F-4D97-AF65-F5344CB8AC3E}">
        <p14:creationId xmlns:p14="http://schemas.microsoft.com/office/powerpoint/2010/main" xmlns="" val="973933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sistemi interculturali</a:t>
            </a:r>
            <a:endParaRPr lang="it-IT" dirty="0"/>
          </a:p>
        </p:txBody>
      </p:sp>
      <p:sp>
        <p:nvSpPr>
          <p:cNvPr id="3" name="Segnaposto contenuto 2"/>
          <p:cNvSpPr>
            <a:spLocks noGrp="1"/>
          </p:cNvSpPr>
          <p:nvPr>
            <p:ph idx="1"/>
          </p:nvPr>
        </p:nvSpPr>
        <p:spPr>
          <a:xfrm>
            <a:off x="571472" y="1714488"/>
            <a:ext cx="8358246" cy="4641072"/>
          </a:xfrm>
        </p:spPr>
        <p:txBody>
          <a:bodyPr>
            <a:noAutofit/>
          </a:bodyPr>
          <a:lstStyle/>
          <a:p>
            <a:r>
              <a:rPr lang="it-IT" sz="2400" dirty="0"/>
              <a:t>I sistemi interculturali possono essere la risposta ai quesiti che ci siamo appena posti. </a:t>
            </a:r>
          </a:p>
          <a:p>
            <a:r>
              <a:rPr lang="it-IT" sz="2400" dirty="0"/>
              <a:t>Cosa possa essere un sistema interculturale lo spiega meglio di molti tecnicismi l’inarrestabile Calvino de </a:t>
            </a:r>
            <a:r>
              <a:rPr lang="it-IT" sz="2400" i="1" dirty="0"/>
              <a:t>Le città invisibili</a:t>
            </a:r>
            <a:r>
              <a:rPr lang="it-IT" sz="2400" dirty="0"/>
              <a:t>. Basta sostituire </a:t>
            </a:r>
            <a:r>
              <a:rPr lang="it-IT" sz="2400" i="1" dirty="0"/>
              <a:t>sistema</a:t>
            </a:r>
            <a:r>
              <a:rPr lang="it-IT" sz="2400" dirty="0"/>
              <a:t> alla parola città: “Le città sono un insieme di tante cose: di memoria, di desideri, di segni d’un linguaggio ; le città sono un luogo di scambio (…), ma questi scambi non sono solo scambi di merci, sono scambi di parole, di desideri, di ricordi</a:t>
            </a:r>
            <a:r>
              <a:rPr lang="it-IT" sz="2400" i="1" dirty="0"/>
              <a:t>”.</a:t>
            </a:r>
            <a:r>
              <a:rPr lang="it-IT" sz="2400" dirty="0"/>
              <a:t> </a:t>
            </a:r>
          </a:p>
          <a:p>
            <a:r>
              <a:rPr lang="it-IT" sz="2400" dirty="0"/>
              <a:t>“Un insieme di tante cose" è proprio la definizione più giusta per i progetti inclusivi di cui stiamo parlando. E le </a:t>
            </a:r>
            <a:r>
              <a:rPr lang="it-IT" sz="2400" i="1" dirty="0"/>
              <a:t>cose</a:t>
            </a:r>
            <a:r>
              <a:rPr lang="it-IT" sz="2400" dirty="0"/>
              <a:t> sono nello specifico descrizioni e immagini che i </a:t>
            </a:r>
            <a:br>
              <a:rPr lang="it-IT" sz="2400" dirty="0"/>
            </a:br>
            <a:endParaRPr lang="it-I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Cosa descriviamo: l’archivio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Le definizioni canoniche</a:t>
            </a:r>
          </a:p>
          <a:p>
            <a:r>
              <a:rPr lang="it-IT" dirty="0" smtClean="0"/>
              <a:t>L’approccio tradizionale: un monolite istituzionale figlio di un solido soggetto produttore</a:t>
            </a:r>
          </a:p>
          <a:p>
            <a:r>
              <a:rPr lang="it-IT" dirty="0" smtClean="0"/>
              <a:t>La pluralità delle fenomenologie archivistiche</a:t>
            </a:r>
          </a:p>
          <a:p>
            <a:r>
              <a:rPr lang="it-IT" dirty="0" smtClean="0"/>
              <a:t>L’unicità del fatto archivio</a:t>
            </a:r>
          </a:p>
          <a:p>
            <a:r>
              <a:rPr lang="it-IT" dirty="0" smtClean="0"/>
              <a:t>L’archivio figlio di presenti: Il bisogno di estrema puntualità e il rispetto delle peculiarità di ogni fondo archivistico</a:t>
            </a:r>
          </a:p>
          <a:p>
            <a:r>
              <a:rPr lang="it-IT" dirty="0" smtClean="0"/>
              <a:t>L’archivio, non verità rivelata ma ricostruzione in progress e mutevole non tanto dei fatti quanto delle ragioni stesse dei fatti</a:t>
            </a:r>
          </a:p>
          <a:p>
            <a:r>
              <a:rPr lang="it-IT" dirty="0" smtClean="0"/>
              <a:t>Archivi e soggettività: chi descrive il descrittore</a:t>
            </a:r>
          </a:p>
          <a:p>
            <a:r>
              <a:rPr lang="it-IT" dirty="0" smtClean="0"/>
              <a:t>Approccio necessariamente umile e guardingo ad ogni fondo archivistico</a:t>
            </a:r>
            <a:endParaRPr lang="it-IT" dirty="0"/>
          </a:p>
        </p:txBody>
      </p:sp>
    </p:spTree>
    <p:extLst>
      <p:ext uri="{BB962C8B-B14F-4D97-AF65-F5344CB8AC3E}">
        <p14:creationId xmlns:p14="http://schemas.microsoft.com/office/powerpoint/2010/main" xmlns="" val="38052466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parole e le cose</a:t>
            </a:r>
            <a:endParaRPr lang="it-IT" dirty="0"/>
          </a:p>
        </p:txBody>
      </p:sp>
      <p:sp>
        <p:nvSpPr>
          <p:cNvPr id="3" name="Segnaposto contenuto 2"/>
          <p:cNvSpPr>
            <a:spLocks noGrp="1"/>
          </p:cNvSpPr>
          <p:nvPr>
            <p:ph idx="1"/>
          </p:nvPr>
        </p:nvSpPr>
        <p:spPr>
          <a:xfrm>
            <a:off x="857224" y="1357298"/>
            <a:ext cx="7772400" cy="5500702"/>
          </a:xfrm>
        </p:spPr>
        <p:txBody>
          <a:bodyPr>
            <a:normAutofit fontScale="77500" lnSpcReduction="20000"/>
          </a:bodyPr>
          <a:lstStyle/>
          <a:p>
            <a:r>
              <a:rPr lang="it-IT" sz="3400" dirty="0" smtClean="0"/>
              <a:t>Un sistema di questo tipo mette le parole al servizio delle cose e viceversa. Informazioni di natura e formato diverso, se trattate nel modo giusto, si incrociano e si completano reciprocamente. </a:t>
            </a:r>
          </a:p>
          <a:p>
            <a:r>
              <a:rPr lang="it-IT" sz="3400" dirty="0" smtClean="0"/>
              <a:t>Le immagini di un monumento o di un’opera d’arte possono esser associate ai relativi documenti archivistici e il tutto può essere calato nel più ampio profilo storico di cui essi sono espressione e parte integrante. La piattaforma diventa allora un fattore di moltiplicazione della conoscenza, il canovaccio di un racconto dalle molte possibili trame.</a:t>
            </a:r>
          </a:p>
          <a:p>
            <a:r>
              <a:rPr lang="it-IT" sz="3400" dirty="0" smtClean="0"/>
              <a:t>Gli archivi, di cui è ben nota la trasversalità, possono stare al centro di questa rete perché nelle loro pieghe si tramanda una vitalità tangibile e diacronica che respira anche quando della fisicità perduta restano solo tracce di inchiostro. </a:t>
            </a:r>
          </a:p>
          <a:p>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867" y="1"/>
            <a:ext cx="7886700" cy="1325563"/>
          </a:xfrm>
        </p:spPr>
        <p:txBody>
          <a:bodyPr/>
          <a:lstStyle/>
          <a:p>
            <a:pPr algn="ctr"/>
            <a:r>
              <a:rPr lang="it-IT" dirty="0" smtClean="0"/>
              <a:t>Oltre la mediazione</a:t>
            </a:r>
            <a:endParaRPr lang="it-IT" dirty="0"/>
          </a:p>
        </p:txBody>
      </p:sp>
      <p:sp>
        <p:nvSpPr>
          <p:cNvPr id="3" name="Segnaposto contenuto 2"/>
          <p:cNvSpPr>
            <a:spLocks noGrp="1"/>
          </p:cNvSpPr>
          <p:nvPr>
            <p:ph idx="1"/>
          </p:nvPr>
        </p:nvSpPr>
        <p:spPr>
          <a:xfrm>
            <a:off x="450668" y="1397727"/>
            <a:ext cx="8479049" cy="5245983"/>
          </a:xfrm>
        </p:spPr>
        <p:txBody>
          <a:bodyPr>
            <a:noAutofit/>
          </a:bodyPr>
          <a:lstStyle/>
          <a:p>
            <a:r>
              <a:rPr lang="it-IT" sz="2800" dirty="0" smtClean="0"/>
              <a:t>Nella sua essenza più profonda l’archivistica è senza alcun dubbio una disciplina di </a:t>
            </a:r>
            <a:r>
              <a:rPr lang="it-IT" sz="2800" i="1" dirty="0" smtClean="0"/>
              <a:t>comunicazione</a:t>
            </a:r>
            <a:r>
              <a:rPr lang="it-IT" sz="2800" dirty="0" smtClean="0"/>
              <a:t>. Il senso e i contenuti di una espressione di portata tanto ampia e sfuggente vanno però puntualizzati. </a:t>
            </a:r>
          </a:p>
          <a:p>
            <a:r>
              <a:rPr lang="it-IT" sz="2800" dirty="0" smtClean="0"/>
              <a:t>“Comunicazione archivistica” è un’espressione che viene da lontano. </a:t>
            </a:r>
          </a:p>
          <a:p>
            <a:r>
              <a:rPr lang="it-IT" sz="2800" dirty="0" smtClean="0"/>
              <a:t>Nel tempo si è caricata di significati decisamente articolati, conoscendo sempre maggiori consensi di critica se non di pubblico. </a:t>
            </a:r>
          </a:p>
          <a:p>
            <a:endParaRPr lang="it-IT" sz="1800" dirty="0" smtClean="0"/>
          </a:p>
        </p:txBody>
      </p:sp>
    </p:spTree>
    <p:extLst>
      <p:ext uri="{BB962C8B-B14F-4D97-AF65-F5344CB8AC3E}">
        <p14:creationId xmlns="" xmlns:p14="http://schemas.microsoft.com/office/powerpoint/2010/main" val="7789919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limiti di una parola</a:t>
            </a:r>
            <a:endParaRPr lang="it-IT" dirty="0"/>
          </a:p>
        </p:txBody>
      </p:sp>
      <p:sp>
        <p:nvSpPr>
          <p:cNvPr id="3" name="Segnaposto contenuto 2"/>
          <p:cNvSpPr>
            <a:spLocks noGrp="1"/>
          </p:cNvSpPr>
          <p:nvPr>
            <p:ph idx="1"/>
          </p:nvPr>
        </p:nvSpPr>
        <p:spPr>
          <a:xfrm>
            <a:off x="914400" y="1571612"/>
            <a:ext cx="7772400" cy="4783948"/>
          </a:xfrm>
        </p:spPr>
        <p:txBody>
          <a:bodyPr>
            <a:normAutofit fontScale="85000" lnSpcReduction="10000"/>
          </a:bodyPr>
          <a:lstStyle/>
          <a:p>
            <a:r>
              <a:rPr lang="it-IT" sz="3200" dirty="0" smtClean="0"/>
              <a:t>Dentro gli archivi nella pienezza della loro polifunzionalità </a:t>
            </a:r>
            <a:r>
              <a:rPr lang="it-IT" sz="3200" i="1" dirty="0" smtClean="0"/>
              <a:t>comunicazione</a:t>
            </a:r>
            <a:r>
              <a:rPr lang="it-IT" sz="3200" dirty="0" smtClean="0"/>
              <a:t> sembra però un’espressione troppo generica e poco duttile, pur nella sua capienza apparentemente senza limiti. Suona come una generica liberatoria che fa rima con valorizzazione, fonema altrettanto etereo e inafferrabile, caro anch’esso a una burocrazia piuttosto inconcludente. </a:t>
            </a:r>
          </a:p>
          <a:p>
            <a:r>
              <a:rPr lang="it-IT" sz="3200" dirty="0" smtClean="0"/>
              <a:t>“Comunicare per valorizzare” in molti casi è una formula vuota, una strategia che sposta in un tempo indefinito qualsiasi iniziativa concreta. </a:t>
            </a:r>
          </a:p>
          <a:p>
            <a:endParaRPr lang="it-IT"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Trasmissione</a:t>
            </a:r>
            <a:endParaRPr lang="it-IT" dirty="0"/>
          </a:p>
        </p:txBody>
      </p:sp>
      <p:sp>
        <p:nvSpPr>
          <p:cNvPr id="3" name="Segnaposto contenuto 2"/>
          <p:cNvSpPr>
            <a:spLocks noGrp="1"/>
          </p:cNvSpPr>
          <p:nvPr>
            <p:ph idx="1"/>
          </p:nvPr>
        </p:nvSpPr>
        <p:spPr/>
        <p:txBody>
          <a:bodyPr>
            <a:normAutofit/>
          </a:bodyPr>
          <a:lstStyle/>
          <a:p>
            <a:r>
              <a:rPr lang="it-IT" dirty="0" smtClean="0"/>
              <a:t>Se guardiamo più da vicino i molti e diversificati contenuti degli archivi con il fine di restituirli nella loro integrità, fatta di solidi valori collettivi, ci possiamo accorgere che l’archivistica più che comunicare, o per comunicare, deve </a:t>
            </a:r>
            <a:r>
              <a:rPr lang="it-IT" i="1" dirty="0" smtClean="0">
                <a:solidFill>
                  <a:srgbClr val="FF0000"/>
                </a:solidFill>
              </a:rPr>
              <a:t>trasmettere</a:t>
            </a:r>
            <a:r>
              <a:rPr lang="it-IT" dirty="0" smtClean="0"/>
              <a:t>. La parola che fa al caso nostro quindi non è comunicazione ma </a:t>
            </a:r>
            <a:r>
              <a:rPr lang="it-IT" i="1" dirty="0" smtClean="0">
                <a:solidFill>
                  <a:srgbClr val="FF0000"/>
                </a:solidFill>
              </a:rPr>
              <a:t>trasmissione</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Contro la banalizzazione, per una trasmissione orientata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La trasmissione va </a:t>
            </a:r>
            <a:r>
              <a:rPr lang="it-IT" dirty="0"/>
              <a:t>anche oltre gli strumenti di ricerca, da cui </a:t>
            </a:r>
            <a:r>
              <a:rPr lang="it-IT" dirty="0" smtClean="0"/>
              <a:t>essa comunque </a:t>
            </a:r>
            <a:r>
              <a:rPr lang="it-IT" dirty="0"/>
              <a:t>muove. </a:t>
            </a:r>
            <a:endParaRPr lang="it-IT" dirty="0" smtClean="0"/>
          </a:p>
          <a:p>
            <a:r>
              <a:rPr lang="it-IT" dirty="0" smtClean="0"/>
              <a:t>Gli </a:t>
            </a:r>
            <a:r>
              <a:rPr lang="it-IT" dirty="0"/>
              <a:t>strumenti infatti, qualunque sia l’approccio comunicativo adottato, rimangono fondamentali, sono l’unico carburante di qualsiasi processo comunicativo. </a:t>
            </a:r>
            <a:endParaRPr lang="it-IT" dirty="0" smtClean="0"/>
          </a:p>
          <a:p>
            <a:r>
              <a:rPr lang="it-IT" dirty="0" smtClean="0"/>
              <a:t>Allo </a:t>
            </a:r>
            <a:r>
              <a:rPr lang="it-IT" dirty="0"/>
              <a:t>stesso modo rimangono centrali le consolidate pratiche archivistiche di descrizione e ordinamento. </a:t>
            </a:r>
            <a:endParaRPr lang="it-IT" dirty="0" smtClean="0"/>
          </a:p>
          <a:p>
            <a:r>
              <a:rPr lang="it-IT" dirty="0" smtClean="0"/>
              <a:t>Senza </a:t>
            </a:r>
            <a:r>
              <a:rPr lang="it-IT" dirty="0"/>
              <a:t>queste basi è inutile pensare a qualsiasi forma di </a:t>
            </a:r>
            <a:r>
              <a:rPr lang="it-IT" dirty="0" smtClean="0"/>
              <a:t>trasmissione. </a:t>
            </a:r>
          </a:p>
          <a:p>
            <a:r>
              <a:rPr lang="it-IT" dirty="0" smtClean="0"/>
              <a:t>Va </a:t>
            </a:r>
            <a:r>
              <a:rPr lang="it-IT" dirty="0"/>
              <a:t>anche detto che non si deve confondere la </a:t>
            </a:r>
            <a:r>
              <a:rPr lang="it-IT" dirty="0" smtClean="0"/>
              <a:t>comunicazione/trasmissione </a:t>
            </a:r>
            <a:r>
              <a:rPr lang="it-IT" dirty="0"/>
              <a:t>con la banalizzazione. </a:t>
            </a:r>
            <a:endParaRPr lang="it-IT" dirty="0" smtClean="0"/>
          </a:p>
          <a:p>
            <a:endParaRPr lang="it-IT" dirty="0"/>
          </a:p>
          <a:p>
            <a:endParaRPr lang="it-IT" dirty="0"/>
          </a:p>
        </p:txBody>
      </p:sp>
    </p:spTree>
    <p:extLst>
      <p:ext uri="{BB962C8B-B14F-4D97-AF65-F5344CB8AC3E}">
        <p14:creationId xmlns="" xmlns:p14="http://schemas.microsoft.com/office/powerpoint/2010/main" val="8517529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
            <a:ext cx="7886700" cy="1325563"/>
          </a:xfrm>
        </p:spPr>
        <p:txBody>
          <a:bodyPr/>
          <a:lstStyle/>
          <a:p>
            <a:pPr algn="ctr"/>
            <a:r>
              <a:rPr lang="it-IT" dirty="0" smtClean="0"/>
              <a:t>Il doppio binario</a:t>
            </a:r>
            <a:endParaRPr lang="it-IT" dirty="0"/>
          </a:p>
        </p:txBody>
      </p:sp>
      <p:sp>
        <p:nvSpPr>
          <p:cNvPr id="3" name="Segnaposto contenuto 2"/>
          <p:cNvSpPr>
            <a:spLocks noGrp="1"/>
          </p:cNvSpPr>
          <p:nvPr>
            <p:ph idx="1"/>
          </p:nvPr>
        </p:nvSpPr>
        <p:spPr>
          <a:xfrm>
            <a:off x="2786050" y="928670"/>
            <a:ext cx="6357950" cy="5929330"/>
          </a:xfrm>
        </p:spPr>
        <p:txBody>
          <a:bodyPr>
            <a:normAutofit fontScale="77500" lnSpcReduction="20000"/>
          </a:bodyPr>
          <a:lstStyle/>
          <a:p>
            <a:r>
              <a:rPr lang="it-IT" sz="4100" dirty="0"/>
              <a:t>Si può insomma provare a pensare a un doppio binario. Da una parte lo studio rigoroso degli archivi e delle loro evoluzioni e rivoluzioni sotto la pressione del maglio digitale, dall’altro una divertita tendenza a trarre dagli archivi oltre che un coacervo di valori un sorriso che contribuisca ad abbattere qualche barriera e ad avvicinare ai cittadini i complessi documentari e tutto quello che ruota loro intorno.</a:t>
            </a:r>
          </a:p>
          <a:p>
            <a:endParaRPr lang="it-IT" dirty="0"/>
          </a:p>
        </p:txBody>
      </p:sp>
      <p:pic>
        <p:nvPicPr>
          <p:cNvPr id="4" name="Immagine 3"/>
          <p:cNvPicPr>
            <a:picLocks noChangeAspect="1"/>
          </p:cNvPicPr>
          <p:nvPr/>
        </p:nvPicPr>
        <p:blipFill>
          <a:blip r:embed="rId2" cstate="print"/>
          <a:stretch>
            <a:fillRect/>
          </a:stretch>
        </p:blipFill>
        <p:spPr>
          <a:xfrm>
            <a:off x="-1" y="4231318"/>
            <a:ext cx="2786051" cy="2626682"/>
          </a:xfrm>
          <a:prstGeom prst="rect">
            <a:avLst/>
          </a:prstGeom>
        </p:spPr>
      </p:pic>
    </p:spTree>
    <p:extLst>
      <p:ext uri="{BB962C8B-B14F-4D97-AF65-F5344CB8AC3E}">
        <p14:creationId xmlns="" xmlns:p14="http://schemas.microsoft.com/office/powerpoint/2010/main" val="38241217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Tra esigenze civili e bisogni culturali</a:t>
            </a:r>
            <a:endParaRPr lang="it-IT" dirty="0"/>
          </a:p>
        </p:txBody>
      </p:sp>
      <p:sp>
        <p:nvSpPr>
          <p:cNvPr id="3" name="Segnaposto contenuto 2"/>
          <p:cNvSpPr>
            <a:spLocks noGrp="1"/>
          </p:cNvSpPr>
          <p:nvPr>
            <p:ph idx="1"/>
          </p:nvPr>
        </p:nvSpPr>
        <p:spPr/>
        <p:txBody>
          <a:bodyPr>
            <a:normAutofit fontScale="77500" lnSpcReduction="20000"/>
          </a:bodyPr>
          <a:lstStyle/>
          <a:p>
            <a:r>
              <a:rPr lang="it-IT" dirty="0"/>
              <a:t>S</a:t>
            </a:r>
            <a:r>
              <a:rPr lang="it-IT" dirty="0" smtClean="0"/>
              <a:t>embra </a:t>
            </a:r>
            <a:r>
              <a:rPr lang="it-IT" dirty="0"/>
              <a:t>allora </a:t>
            </a:r>
            <a:r>
              <a:rPr lang="it-IT" dirty="0" smtClean="0"/>
              <a:t>inevitabile valutare le </a:t>
            </a:r>
            <a:r>
              <a:rPr lang="it-IT" dirty="0"/>
              <a:t>forme e </a:t>
            </a:r>
            <a:r>
              <a:rPr lang="it-IT" dirty="0" smtClean="0"/>
              <a:t>i possibili modelli </a:t>
            </a:r>
            <a:r>
              <a:rPr lang="it-IT" dirty="0"/>
              <a:t>della comunicazione archivistica. </a:t>
            </a:r>
            <a:endParaRPr lang="it-IT" dirty="0" smtClean="0"/>
          </a:p>
          <a:p>
            <a:r>
              <a:rPr lang="it-IT" dirty="0" smtClean="0"/>
              <a:t>Magari </a:t>
            </a:r>
            <a:r>
              <a:rPr lang="it-IT" dirty="0"/>
              <a:t>ribadendo subito un concetto fondante, quello della polifunzionalità degli archivi, che porta con sé una molteplicità di modalità d’uso e un accavallarsi, quasi verrebbe da dire un accanirsi, di prassi intorno ai complessi documentari. </a:t>
            </a:r>
            <a:endParaRPr lang="it-IT" dirty="0" smtClean="0"/>
          </a:p>
          <a:p>
            <a:r>
              <a:rPr lang="it-IT" dirty="0" smtClean="0"/>
              <a:t>Si </a:t>
            </a:r>
            <a:r>
              <a:rPr lang="it-IT" dirty="0"/>
              <a:t>potrebbe anche riflettere sull’uso pubblico, attivo, degli archivi, nel tentativo di coglierne il ruolo di collante non solo culturale di interi tessuti sociali. </a:t>
            </a:r>
            <a:endParaRPr lang="it-IT" dirty="0" smtClean="0"/>
          </a:p>
          <a:p>
            <a:r>
              <a:rPr lang="it-IT" dirty="0" smtClean="0"/>
              <a:t>Gli </a:t>
            </a:r>
            <a:r>
              <a:rPr lang="it-IT" dirty="0"/>
              <a:t>archivi valutati quindi come patrimonio comune, funzionali ad esigenze civili, sociali e politiche, ancor prima che storiche e culturali hanno del resto un disperato bisogno di uscire dalle gabbie dei tecnicismi.</a:t>
            </a:r>
          </a:p>
        </p:txBody>
      </p:sp>
    </p:spTree>
    <p:extLst>
      <p:ext uri="{BB962C8B-B14F-4D97-AF65-F5344CB8AC3E}">
        <p14:creationId xmlns="" xmlns:p14="http://schemas.microsoft.com/office/powerpoint/2010/main" val="3725591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Descrizione e suggestioni digitali</a:t>
            </a:r>
            <a:endParaRPr lang="it-IT" dirty="0"/>
          </a:p>
        </p:txBody>
      </p:sp>
      <p:sp>
        <p:nvSpPr>
          <p:cNvPr id="3" name="Segnaposto contenuto 2"/>
          <p:cNvSpPr>
            <a:spLocks noGrp="1"/>
          </p:cNvSpPr>
          <p:nvPr>
            <p:ph idx="1"/>
          </p:nvPr>
        </p:nvSpPr>
        <p:spPr/>
        <p:txBody>
          <a:bodyPr>
            <a:normAutofit fontScale="92500"/>
          </a:bodyPr>
          <a:lstStyle/>
          <a:p>
            <a:r>
              <a:rPr lang="it-IT" dirty="0"/>
              <a:t>In tempi di apparente accanimento digitale conviene tentare di continuare a tenere la barra al centro. </a:t>
            </a:r>
          </a:p>
          <a:p>
            <a:r>
              <a:rPr lang="it-IT" dirty="0" smtClean="0"/>
              <a:t>il </a:t>
            </a:r>
            <a:r>
              <a:rPr lang="it-IT" dirty="0"/>
              <a:t>centro rimane e rimarrà (io credo anche in ambiente digitale, con gli opportuni accorgimenti) la nostra volontà e capacità di descrivere gli archivi. </a:t>
            </a:r>
          </a:p>
          <a:p>
            <a:r>
              <a:rPr lang="it-IT" dirty="0" smtClean="0"/>
              <a:t>Sembra </a:t>
            </a:r>
            <a:r>
              <a:rPr lang="it-IT" dirty="0"/>
              <a:t>ovvio ma non sempre lo è, soprattutto quando le sirene della digitalizzazione tendono a distrarre i naviganti o, almeno, gli armatori. </a:t>
            </a:r>
          </a:p>
          <a:p>
            <a:endParaRPr lang="it-IT" dirty="0"/>
          </a:p>
        </p:txBody>
      </p:sp>
    </p:spTree>
    <p:extLst>
      <p:ext uri="{BB962C8B-B14F-4D97-AF65-F5344CB8AC3E}">
        <p14:creationId xmlns="" xmlns:p14="http://schemas.microsoft.com/office/powerpoint/2010/main" val="13836130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ruolo degli strumenti</a:t>
            </a:r>
            <a:endParaRPr lang="it-IT" dirty="0"/>
          </a:p>
        </p:txBody>
      </p:sp>
      <p:sp>
        <p:nvSpPr>
          <p:cNvPr id="3" name="Segnaposto contenuto 2"/>
          <p:cNvSpPr>
            <a:spLocks noGrp="1"/>
          </p:cNvSpPr>
          <p:nvPr>
            <p:ph idx="1"/>
          </p:nvPr>
        </p:nvSpPr>
        <p:spPr/>
        <p:txBody>
          <a:bodyPr>
            <a:normAutofit fontScale="70000" lnSpcReduction="20000"/>
          </a:bodyPr>
          <a:lstStyle/>
          <a:p>
            <a:r>
              <a:rPr lang="it-IT" dirty="0"/>
              <a:t>Certo,   in qualche modo anche la descrizione è un processo creativo perché, come ci hanno insegnato i grandi maestri, gli archivi sono difficili da rinchiudere dentro a steccati metodologici e tecnici rigidi e rigorosi. </a:t>
            </a:r>
            <a:endParaRPr lang="it-IT" dirty="0" smtClean="0"/>
          </a:p>
          <a:p>
            <a:r>
              <a:rPr lang="it-IT" dirty="0" smtClean="0"/>
              <a:t>E </a:t>
            </a:r>
            <a:r>
              <a:rPr lang="it-IT" dirty="0"/>
              <a:t>lo dimostra del resto anche la fatica che gli stessi standard fanno a metterli a fuoco o il relativo affanno dei software di descrizione e ordinamento che degli standard sono discendenza diretta. </a:t>
            </a:r>
            <a:endParaRPr lang="it-IT" dirty="0" smtClean="0"/>
          </a:p>
          <a:p>
            <a:r>
              <a:rPr lang="it-IT" dirty="0" smtClean="0"/>
              <a:t>Ciò </a:t>
            </a:r>
            <a:r>
              <a:rPr lang="it-IT" dirty="0"/>
              <a:t>non toglie però che determinati approcci, precise scelte tecniche e articolate competenze debbano orientare la prima fase del lavoro archivistico. </a:t>
            </a:r>
            <a:endParaRPr lang="it-IT" dirty="0" smtClean="0"/>
          </a:p>
          <a:p>
            <a:r>
              <a:rPr lang="it-IT" dirty="0" smtClean="0"/>
              <a:t>Fino </a:t>
            </a:r>
            <a:r>
              <a:rPr lang="it-IT" dirty="0"/>
              <a:t>ad arrivare al livello base della comunicazione, gli strumenti di ricerca, magari recependo l’espressione in forma ampia e annoverando tra gli strumenti, accanto agli inventari, risorse di natura diversa, quasi sempre digitale, quali i sistemi informativi </a:t>
            </a:r>
            <a:r>
              <a:rPr lang="it-IT" dirty="0" smtClean="0"/>
              <a:t>e </a:t>
            </a:r>
            <a:r>
              <a:rPr lang="it-IT" dirty="0"/>
              <a:t>alcuni portali, a cominciare da SAN. </a:t>
            </a:r>
          </a:p>
        </p:txBody>
      </p:sp>
    </p:spTree>
    <p:extLst>
      <p:ext uri="{BB962C8B-B14F-4D97-AF65-F5344CB8AC3E}">
        <p14:creationId xmlns="" xmlns:p14="http://schemas.microsoft.com/office/powerpoint/2010/main" val="7093440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857224" y="2428868"/>
            <a:ext cx="7772400" cy="6357958"/>
          </a:xfrm>
        </p:spPr>
        <p:txBody>
          <a:bodyPr>
            <a:normAutofit/>
          </a:bodyPr>
          <a:lstStyle/>
          <a:p>
            <a:pPr algn="ctr">
              <a:buNone/>
            </a:pPr>
            <a:r>
              <a:rPr lang="it-IT" sz="3600" b="1" i="1" dirty="0" smtClean="0">
                <a:solidFill>
                  <a:srgbClr val="FFC000"/>
                </a:solidFill>
              </a:rPr>
              <a:t>I classificatori di cose, che sono quegli uomini di scienza la cui scienza consiste solo nel classificare, ignorano in genere che il classificabile è infinito e che dunque non si può classificare</a:t>
            </a:r>
          </a:p>
          <a:p>
            <a:endParaRPr lang="it-IT" b="1" i="1" dirty="0" smtClean="0"/>
          </a:p>
          <a:p>
            <a:endParaRPr lang="it-IT" i="1" dirty="0" smtClean="0"/>
          </a:p>
          <a:p>
            <a:endParaRPr lang="it-IT" b="1" dirty="0" smtClean="0"/>
          </a:p>
          <a:p>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4400" b="1" i="1" dirty="0" smtClean="0"/>
              <a:t>Il mondo è un gioco prospettico, come di specchi che esistono solo nel riflesso di uno nell’altro</a:t>
            </a:r>
            <a:r>
              <a:rPr lang="it-IT" b="1" dirty="0" smtClean="0"/>
              <a:t> </a:t>
            </a:r>
            <a:endParaRPr lang="it-IT" b="1" dirty="0" smtClean="0"/>
          </a:p>
          <a:p>
            <a:pPr algn="r">
              <a:buNone/>
            </a:pPr>
            <a:r>
              <a:rPr lang="it-IT" b="1" dirty="0" smtClean="0"/>
              <a:t>(Carlo Rovelli, </a:t>
            </a:r>
            <a:r>
              <a:rPr lang="it-IT" b="1" i="1" dirty="0" err="1" smtClean="0"/>
              <a:t>Helgoland</a:t>
            </a:r>
            <a:r>
              <a:rPr lang="it-IT" b="1" dirty="0" smtClean="0"/>
              <a:t>)</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24" y="642918"/>
            <a:ext cx="7772400" cy="914400"/>
          </a:xfrm>
        </p:spPr>
        <p:txBody>
          <a:bodyPr/>
          <a:lstStyle/>
          <a:p>
            <a:r>
              <a:rPr lang="it-IT" sz="6600" dirty="0" smtClean="0"/>
              <a:t>UN MONDO PLURALE</a:t>
            </a:r>
            <a:endParaRPr lang="it-IT" sz="6600" dirty="0"/>
          </a:p>
        </p:txBody>
      </p:sp>
      <p:pic>
        <p:nvPicPr>
          <p:cNvPr id="103426" name="Picture 2" descr="C:\Users\Standard\Desktop\images.png"/>
          <p:cNvPicPr>
            <a:picLocks noGrp="1" noChangeAspect="1" noChangeArrowheads="1"/>
          </p:cNvPicPr>
          <p:nvPr>
            <p:ph idx="1"/>
          </p:nvPr>
        </p:nvPicPr>
        <p:blipFill>
          <a:blip r:embed="rId2" cstate="print"/>
          <a:srcRect/>
          <a:stretch>
            <a:fillRect/>
          </a:stretch>
        </p:blipFill>
        <p:spPr bwMode="auto">
          <a:xfrm>
            <a:off x="2071670" y="2000240"/>
            <a:ext cx="5429288" cy="42536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308</TotalTime>
  <Words>5995</Words>
  <Application>Microsoft Office PowerPoint</Application>
  <PresentationFormat>Presentazione su schermo (4:3)</PresentationFormat>
  <Paragraphs>334</Paragraphs>
  <Slides>79</Slides>
  <Notes>0</Notes>
  <HiddenSlides>0</HiddenSlides>
  <MMClips>0</MMClips>
  <ScaleCrop>false</ScaleCrop>
  <HeadingPairs>
    <vt:vector size="4" baseType="variant">
      <vt:variant>
        <vt:lpstr>Tema</vt:lpstr>
      </vt:variant>
      <vt:variant>
        <vt:i4>1</vt:i4>
      </vt:variant>
      <vt:variant>
        <vt:lpstr>Titoli diapositive</vt:lpstr>
      </vt:variant>
      <vt:variant>
        <vt:i4>79</vt:i4>
      </vt:variant>
    </vt:vector>
  </HeadingPairs>
  <TitlesOfParts>
    <vt:vector size="80" baseType="lpstr">
      <vt:lpstr>Metro</vt:lpstr>
      <vt:lpstr>Fra standard e software. La descrizione archivistica fra programmi open source e offerte di mercato</vt:lpstr>
      <vt:lpstr>Diapositiva 2</vt:lpstr>
      <vt:lpstr>Diapositiva 3</vt:lpstr>
      <vt:lpstr>Diapositiva 4</vt:lpstr>
      <vt:lpstr>I nodi da sciogliere</vt:lpstr>
      <vt:lpstr>Descrizione archivistica e ordine al centro di ogni scenario</vt:lpstr>
      <vt:lpstr>Cosa descriviamo: l’archivio</vt:lpstr>
      <vt:lpstr>Diapositiva 8</vt:lpstr>
      <vt:lpstr>UN MONDO PLURALE</vt:lpstr>
      <vt:lpstr>Archivistica, parola plurale</vt:lpstr>
      <vt:lpstr>Potenzialità e limiti dell’archivistica tecnica</vt:lpstr>
      <vt:lpstr>Il ruolo dell’archivistica pubblica</vt:lpstr>
      <vt:lpstr>Sistemi di valori</vt:lpstr>
      <vt:lpstr>Parlare  (anche) di archivio</vt:lpstr>
      <vt:lpstr>Archivi: c’era una volta il vincolo</vt:lpstr>
      <vt:lpstr>Da ISAD(G) a RIC: la descrizione archivistica al passo con i tempi tecnologici</vt:lpstr>
      <vt:lpstr>Qualche considerazione di metodo</vt:lpstr>
      <vt:lpstr>L’ordine, mito fondante: il luogo dove l’ordine è dato</vt:lpstr>
      <vt:lpstr>«Quiddam divinum»: il metodo tra sacro e profano</vt:lpstr>
      <vt:lpstr>La fatica del metodo</vt:lpstr>
      <vt:lpstr>Per un concetto di metodo</vt:lpstr>
      <vt:lpstr>La forza del metodo</vt:lpstr>
      <vt:lpstr>Rincorrendo il futuro</vt:lpstr>
      <vt:lpstr>Ordine figlio dei fatti</vt:lpstr>
      <vt:lpstr>Prevedere l’ordine</vt:lpstr>
      <vt:lpstr>Descrizione archivistica</vt:lpstr>
      <vt:lpstr>Descrivere non è catalogare</vt:lpstr>
      <vt:lpstr>Gli standard: un panorama articolato</vt:lpstr>
      <vt:lpstr>Gli standard: filosofia prima che tecnicismo</vt:lpstr>
      <vt:lpstr>Troppe “bandiere”</vt:lpstr>
      <vt:lpstr>Le diverse tipologie di standard, linee guida, formati/modelli applicativi</vt:lpstr>
      <vt:lpstr>EAD EAC: formati tecnici</vt:lpstr>
      <vt:lpstr>Il ruolo degli standard</vt:lpstr>
      <vt:lpstr>Standard: molto più che informatica</vt:lpstr>
      <vt:lpstr>La cultura degli standard</vt:lpstr>
      <vt:lpstr>Standard e modelli</vt:lpstr>
      <vt:lpstr>Comunicazione formalizzata </vt:lpstr>
      <vt:lpstr>Dal metodo alla autostandardizzazione: i software di descrizione e riordino</vt:lpstr>
      <vt:lpstr>E ultimo venne il SAN: l’arcipelago dei sistemi informativi archivistici</vt:lpstr>
      <vt:lpstr>Pezzi di cose nel mondo: il web archivistico</vt:lpstr>
      <vt:lpstr>L’uovo di Colombo</vt:lpstr>
      <vt:lpstr>Il rapporto tra standard e strumenti di ricerca online</vt:lpstr>
      <vt:lpstr>Dagli standard agli strumenti </vt:lpstr>
      <vt:lpstr>La centralità degli strumenti di ricerca</vt:lpstr>
      <vt:lpstr>Strumenti di comunicazione</vt:lpstr>
      <vt:lpstr>La stratificazione degli strumenti</vt:lpstr>
      <vt:lpstr>Gli strumenti del futuro</vt:lpstr>
      <vt:lpstr>OLTRE GLI STANDARD PER GLI STANDARD</vt:lpstr>
      <vt:lpstr>Un debito</vt:lpstr>
      <vt:lpstr>I limiti</vt:lpstr>
      <vt:lpstr>Approssimazione</vt:lpstr>
      <vt:lpstr>Resistere alla normalizzazione?</vt:lpstr>
      <vt:lpstr>Data structure standard</vt:lpstr>
      <vt:lpstr>Multidimensionalità</vt:lpstr>
      <vt:lpstr>La realtà</vt:lpstr>
      <vt:lpstr>Ricomporre</vt:lpstr>
      <vt:lpstr>Psicologia della descrizione</vt:lpstr>
      <vt:lpstr>Verso la multidmensionalità</vt:lpstr>
      <vt:lpstr>Suggestioni tecnologiche</vt:lpstr>
      <vt:lpstr>Un’esigenza nuova</vt:lpstr>
      <vt:lpstr>EGAD</vt:lpstr>
      <vt:lpstr>Vizi e virtù</vt:lpstr>
      <vt:lpstr>Moltiplicazione dei contesti</vt:lpstr>
      <vt:lpstr>Filmare gli archivi</vt:lpstr>
      <vt:lpstr>Verso l’integrazione descrittiva</vt:lpstr>
      <vt:lpstr>Metacatalogazione 1</vt:lpstr>
      <vt:lpstr>Metacatalogazione 2</vt:lpstr>
      <vt:lpstr>Diapositiva 68</vt:lpstr>
      <vt:lpstr>I sistemi interculturali</vt:lpstr>
      <vt:lpstr>Le parole e le cose</vt:lpstr>
      <vt:lpstr>Oltre la mediazione</vt:lpstr>
      <vt:lpstr>I limiti di una parola</vt:lpstr>
      <vt:lpstr>Trasmissione</vt:lpstr>
      <vt:lpstr>Contro la banalizzazione, per una trasmissione orientata</vt:lpstr>
      <vt:lpstr>Il doppio binario</vt:lpstr>
      <vt:lpstr>Tra esigenze civili e bisogni culturali</vt:lpstr>
      <vt:lpstr>Descrizione e suggestioni digitali</vt:lpstr>
      <vt:lpstr>Il ruolo degli strumenti</vt:lpstr>
      <vt:lpstr>Diapositiva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Standard</dc:creator>
  <cp:lastModifiedBy>Standard</cp:lastModifiedBy>
  <cp:revision>39</cp:revision>
  <dcterms:created xsi:type="dcterms:W3CDTF">2021-10-20T08:33:37Z</dcterms:created>
  <dcterms:modified xsi:type="dcterms:W3CDTF">2021-10-21T14:20:16Z</dcterms:modified>
</cp:coreProperties>
</file>