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69" r:id="rId2"/>
    <p:sldId id="261" r:id="rId3"/>
    <p:sldId id="431" r:id="rId4"/>
    <p:sldId id="429" r:id="rId5"/>
    <p:sldId id="430" r:id="rId6"/>
    <p:sldId id="263" r:id="rId7"/>
    <p:sldId id="267" r:id="rId8"/>
    <p:sldId id="268" r:id="rId9"/>
    <p:sldId id="432" r:id="rId10"/>
    <p:sldId id="434" r:id="rId11"/>
    <p:sldId id="43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2" autoAdjust="0"/>
    <p:restoredTop sz="94660"/>
  </p:normalViewPr>
  <p:slideViewPr>
    <p:cSldViewPr snapToGrid="0">
      <p:cViewPr varScale="1">
        <p:scale>
          <a:sx n="81" d="100"/>
          <a:sy n="81" d="100"/>
        </p:scale>
        <p:origin x="34" y="7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D1A5F-2727-40F5-B67F-54A32C090AAA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D37F1-FC87-4BC2-9FAA-344743FC3E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6978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D1A5F-2727-40F5-B67F-54A32C090AAA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D37F1-FC87-4BC2-9FAA-344743FC3E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3621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D1A5F-2727-40F5-B67F-54A32C090AAA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D37F1-FC87-4BC2-9FAA-344743FC3E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560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D1A5F-2727-40F5-B67F-54A32C090AAA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D37F1-FC87-4BC2-9FAA-344743FC3E22}" type="slidenum">
              <a:rPr lang="it-IT" smtClean="0"/>
              <a:t>‹N›</a:t>
            </a:fld>
            <a:endParaRPr lang="it-IT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896559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D1A5F-2727-40F5-B67F-54A32C090AAA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D37F1-FC87-4BC2-9FAA-344743FC3E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1943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D1A5F-2727-40F5-B67F-54A32C090AAA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D37F1-FC87-4BC2-9FAA-344743FC3E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51301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D1A5F-2727-40F5-B67F-54A32C090AAA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D37F1-FC87-4BC2-9FAA-344743FC3E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19777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D1A5F-2727-40F5-B67F-54A32C090AAA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D37F1-FC87-4BC2-9FAA-344743FC3E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00581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D1A5F-2727-40F5-B67F-54A32C090AAA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D37F1-FC87-4BC2-9FAA-344743FC3E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7086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D1A5F-2727-40F5-B67F-54A32C090AAA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D37F1-FC87-4BC2-9FAA-344743FC3E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1065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D1A5F-2727-40F5-B67F-54A32C090AAA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D37F1-FC87-4BC2-9FAA-344743FC3E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7723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D1A5F-2727-40F5-B67F-54A32C090AAA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D37F1-FC87-4BC2-9FAA-344743FC3E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6388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D1A5F-2727-40F5-B67F-54A32C090AAA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D37F1-FC87-4BC2-9FAA-344743FC3E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4352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D1A5F-2727-40F5-B67F-54A32C090AAA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D37F1-FC87-4BC2-9FAA-344743FC3E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3326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D1A5F-2727-40F5-B67F-54A32C090AAA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D37F1-FC87-4BC2-9FAA-344743FC3E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3058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D1A5F-2727-40F5-B67F-54A32C090AAA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D37F1-FC87-4BC2-9FAA-344743FC3E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7381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D1A5F-2727-40F5-B67F-54A32C090AAA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D37F1-FC87-4BC2-9FAA-344743FC3E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5343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2F1D1A5F-2727-40F5-B67F-54A32C090AAA}" type="datetimeFigureOut">
              <a:rPr lang="it-IT" smtClean="0"/>
              <a:t>31/01/2024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12AD37F1-FC87-4BC2-9FAA-344743FC3E2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46563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rrchnm.org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80324C-FBEE-7861-21E1-935A6DE8D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>
                <a:solidFill>
                  <a:srgbClr val="00B0F0"/>
                </a:solidFill>
              </a:rPr>
              <a:t>Se l’archivio è artificiale. </a:t>
            </a:r>
            <a:br>
              <a:rPr lang="it-IT" dirty="0">
                <a:solidFill>
                  <a:srgbClr val="00B0F0"/>
                </a:solidFill>
              </a:rPr>
            </a:br>
            <a:r>
              <a:rPr lang="it-IT" dirty="0">
                <a:solidFill>
                  <a:srgbClr val="00B0F0"/>
                </a:solidFill>
              </a:rPr>
              <a:t>Verso uno ius archivi partecipativo?</a:t>
            </a:r>
          </a:p>
        </p:txBody>
      </p:sp>
      <p:pic>
        <p:nvPicPr>
          <p:cNvPr id="5" name="Segnaposto contenuto 4" descr="Immagine che contiene cerchio, palla, sfera&#10;&#10;Descrizione generata automaticamente">
            <a:extLst>
              <a:ext uri="{FF2B5EF4-FFF2-40B4-BE49-F238E27FC236}">
                <a16:creationId xmlns:a16="http://schemas.microsoft.com/office/drawing/2014/main" id="{57F7AD81-CFF3-007B-9E06-35C35BB3BF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595" y="2012128"/>
            <a:ext cx="4845872" cy="4845872"/>
          </a:xfr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822E168B-9D37-02A3-561C-491CD86595BC}"/>
              </a:ext>
            </a:extLst>
          </p:cNvPr>
          <p:cNvSpPr txBox="1"/>
          <p:nvPr/>
        </p:nvSpPr>
        <p:spPr>
          <a:xfrm>
            <a:off x="9170893" y="5569545"/>
            <a:ext cx="31264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Prof. Federico Valacchi</a:t>
            </a:r>
          </a:p>
          <a:p>
            <a:r>
              <a:rPr lang="it-IT" dirty="0"/>
              <a:t>Università di Macerata</a:t>
            </a:r>
          </a:p>
          <a:p>
            <a:r>
              <a:rPr lang="it-IT" dirty="0"/>
              <a:t>federico.valacchi@unimc.it</a:t>
            </a:r>
          </a:p>
        </p:txBody>
      </p:sp>
    </p:spTree>
    <p:extLst>
      <p:ext uri="{BB962C8B-B14F-4D97-AF65-F5344CB8AC3E}">
        <p14:creationId xmlns:p14="http://schemas.microsoft.com/office/powerpoint/2010/main" val="1591701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102FC5-70B1-24F1-075B-3DF102B16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688" y="27772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4800" dirty="0">
                <a:solidFill>
                  <a:srgbClr val="00B0F0"/>
                </a:solidFill>
              </a:rPr>
              <a:t>Mediazione e conoscenza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021E76-3A5F-7158-6FC0-3DE287204C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029" y="1825625"/>
            <a:ext cx="11235018" cy="4823946"/>
          </a:xfrm>
        </p:spPr>
        <p:txBody>
          <a:bodyPr>
            <a:normAutofit/>
          </a:bodyPr>
          <a:lstStyle/>
          <a:p>
            <a:r>
              <a:rPr kumimoji="0" lang="it-IT" altLang="it-IT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Occorre agire sulla consapevolezza critica dell’utente e sulla sua capacità di valutare le singole risorse</a:t>
            </a:r>
          </a:p>
          <a:p>
            <a:r>
              <a:rPr kumimoji="0" lang="it-IT" altLang="it-IT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descrizione rimane al riguardo la nostra arma più efficace. </a:t>
            </a:r>
          </a:p>
          <a:p>
            <a:r>
              <a:rPr kumimoji="0" lang="it-IT" altLang="it-IT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Giunti a questo punto, però, si avvia a divenire un complicato processo di sintesi che deve necessariamente appoggiarsi alle macchine, con i metadati e i </a:t>
            </a:r>
            <a:r>
              <a:rPr kumimoji="0" lang="it-IT" altLang="it-IT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paradati</a:t>
            </a:r>
            <a:r>
              <a:rPr kumimoji="0" lang="it-IT" altLang="it-IT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che saremo capaci di far loro generare</a:t>
            </a:r>
          </a:p>
          <a:p>
            <a:r>
              <a:rPr kumimoji="0" lang="it-IT" altLang="it-IT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mediazione non è più soltanto una decodifica dei contesti, ma un processo «educativo» che si confonde nella information </a:t>
            </a:r>
            <a:r>
              <a:rPr kumimoji="0" lang="it-IT" altLang="it-IT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literacy</a:t>
            </a:r>
            <a:r>
              <a:rPr lang="it-IT" altLang="it-IT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 nella gestione della conoscenza</a:t>
            </a:r>
          </a:p>
          <a:p>
            <a:endParaRPr kumimoji="0" lang="it-IT" altLang="it-IT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6862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B42FEF-89B3-FC50-CC74-757D90BC0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Picture 2" descr="C:\Users\Standard\Desktop\index.jpg">
            <a:extLst>
              <a:ext uri="{FF2B5EF4-FFF2-40B4-BE49-F238E27FC236}">
                <a16:creationId xmlns:a16="http://schemas.microsoft.com/office/drawing/2014/main" id="{509C998F-FAB7-C615-63B2-9AE8ED7A92D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6277" y="618967"/>
            <a:ext cx="4471147" cy="5746591"/>
          </a:xfrm>
          <a:prstGeom prst="rect">
            <a:avLst/>
          </a:prstGeom>
          <a:noFill/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9A1A2133-E6BF-170F-387D-FF0EE9182BFB}"/>
              </a:ext>
            </a:extLst>
          </p:cNvPr>
          <p:cNvSpPr txBox="1"/>
          <p:nvPr/>
        </p:nvSpPr>
        <p:spPr>
          <a:xfrm>
            <a:off x="5905502" y="2333685"/>
            <a:ext cx="608927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/>
              <a:t>Grazie per l’attenzione</a:t>
            </a:r>
          </a:p>
          <a:p>
            <a:endParaRPr lang="it-IT" sz="3200"/>
          </a:p>
          <a:p>
            <a:r>
              <a:rPr lang="it-IT" sz="3200"/>
              <a:t>Anche </a:t>
            </a:r>
            <a:r>
              <a:rPr lang="it-IT" sz="3200" dirty="0"/>
              <a:t>da parte dei soggetti produttori, giustamente preoccupati per il futuro del loro ruolo</a:t>
            </a:r>
          </a:p>
        </p:txBody>
      </p:sp>
    </p:spTree>
    <p:extLst>
      <p:ext uri="{BB962C8B-B14F-4D97-AF65-F5344CB8AC3E}">
        <p14:creationId xmlns:p14="http://schemas.microsoft.com/office/powerpoint/2010/main" val="4048560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C49278-5F3C-26F8-2C16-D7D9FC2A3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800" dirty="0">
                <a:solidFill>
                  <a:srgbClr val="00B0F0"/>
                </a:solidFill>
              </a:rPr>
              <a:t>Il senso di una parola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46A8AFD-2629-9BAB-60CC-AB8616C56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770" y="2111935"/>
            <a:ext cx="11564470" cy="3880773"/>
          </a:xfrm>
        </p:spPr>
        <p:txBody>
          <a:bodyPr>
            <a:noAutofit/>
          </a:bodyPr>
          <a:lstStyle/>
          <a:p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Discutere oggi sul senso dilagante della parola archivio</a:t>
            </a:r>
            <a:r>
              <a:rPr lang="it-IT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significa tentare di portare acqua alla causa di una coscienza che sia digitale ma critica</a:t>
            </a:r>
          </a:p>
          <a:p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Il futuro non si può cancellare ma lo si può prevedere e perfino governare </a:t>
            </a:r>
          </a:p>
          <a:p>
            <a:r>
              <a:rPr lang="it-I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Alla radice del potere delle macchine, vero o presunto che sia, rimangono pulsioni molto umane e forse è solo il nostro cattivo esempio a incoraggiare la ribellione delle AI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873704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978CB4-427D-CFAF-48FC-12A2BA557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B0F0"/>
                </a:solidFill>
              </a:rPr>
              <a:t>Tra produzione e costruzione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DF8441-B070-0F33-92C7-0DB7827FA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443" y="2003046"/>
            <a:ext cx="10869304" cy="4854954"/>
          </a:xfrm>
        </p:spPr>
        <p:txBody>
          <a:bodyPr>
            <a:normAutofit/>
          </a:bodyPr>
          <a:lstStyle/>
          <a:p>
            <a:pPr marL="756920" lvl="1"/>
            <a:r>
              <a:rPr lang="it-IT" sz="36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Archivi in senso proprio</a:t>
            </a:r>
          </a:p>
          <a:p>
            <a:pPr marL="1156970" lvl="2"/>
            <a:r>
              <a:rPr lang="it-IT" sz="2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archivi cartacei</a:t>
            </a:r>
            <a:endParaRPr lang="it-IT" sz="2400" spc="-36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56970" lvl="2"/>
            <a:r>
              <a:rPr lang="it-IT" sz="2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archivi </a:t>
            </a:r>
            <a:r>
              <a:rPr lang="it-IT" sz="2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informatici </a:t>
            </a:r>
            <a:r>
              <a:rPr lang="it-IT" sz="2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(disseminazione</a:t>
            </a:r>
            <a:r>
              <a:rPr lang="it-IT" sz="2400" spc="1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digitale)</a:t>
            </a: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56970" lvl="2"/>
            <a:r>
              <a:rPr lang="it-IT" sz="24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sistemi</a:t>
            </a:r>
            <a:r>
              <a:rPr lang="it-IT" sz="2400" spc="-3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integrati</a:t>
            </a:r>
          </a:p>
          <a:p>
            <a:pPr marL="928370" lvl="2" indent="0">
              <a:buNone/>
            </a:pPr>
            <a:endParaRPr lang="it-IT" sz="2800" spc="-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56920" lvl="1"/>
            <a:r>
              <a:rPr lang="it-IT" sz="36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 produttore all’aggregatore</a:t>
            </a:r>
          </a:p>
          <a:p>
            <a:pPr marL="1156970" lvl="2"/>
            <a:r>
              <a:rPr lang="it-IT" sz="2400" spc="-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invented</a:t>
            </a:r>
            <a:r>
              <a:rPr lang="it-IT"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spc="-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archives</a:t>
            </a:r>
            <a:endParaRPr lang="it-IT" sz="2400" spc="-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56970" lvl="2"/>
            <a:r>
              <a:rPr lang="it-IT"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archivi partecipativi</a:t>
            </a:r>
          </a:p>
          <a:p>
            <a:pPr marL="1156970" lvl="2"/>
            <a:r>
              <a:rPr lang="it-IT" sz="2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selezioni digitalizzate…</a:t>
            </a: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40562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4673E0-D349-3C61-3E20-7E388D3BA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518" y="134472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solidFill>
                  <a:srgbClr val="00B0F0"/>
                </a:solidFill>
              </a:rPr>
              <a:t>Cosa significa «archivio digitale»?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BBD70F-6A8B-D5B6-E513-2DE738744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762" y="1701052"/>
            <a:ext cx="11108827" cy="5311587"/>
          </a:xfrm>
        </p:spPr>
        <p:txBody>
          <a:bodyPr/>
          <a:lstStyle/>
          <a:p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Il concetto di 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archivio digitale</a:t>
            </a:r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nella sua potenza polisemica, ha molte possibili declinazioni e altrettante accezioni</a:t>
            </a:r>
            <a:endParaRPr kumimoji="0" lang="it-IT" altLang="it-IT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Non tutte corrispondono al modello dell’archivio in senso proprio, sia pure sedimentatosi in assenza di carta </a:t>
            </a:r>
          </a:p>
          <a:p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L’espressione non ha quindi nulla di neutro e, al contrario, ha suscitato e suscita più di una cautela tra gli archivisti per le conseguenze che può avere </a:t>
            </a:r>
          </a:p>
          <a:p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L’archivio digitale di cui parliamo qui non esiste in natura, ma, per così dire, è un organismo geneticamente modificato, inventato in laboratorio</a:t>
            </a:r>
          </a:p>
          <a:p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 </a:t>
            </a:r>
            <a:r>
              <a:rPr kumimoji="0" lang="it-IT" altLang="it-IT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artificiale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appunto</a:t>
            </a:r>
            <a:endParaRPr kumimoji="0" lang="it-IT" altLang="it-IT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86082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16BBD8-C20F-AF57-53C5-83A642E9C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303" y="-111857"/>
            <a:ext cx="9817006" cy="1280890"/>
          </a:xfrm>
        </p:spPr>
        <p:txBody>
          <a:bodyPr/>
          <a:lstStyle/>
          <a:p>
            <a:pPr algn="ctr"/>
            <a:r>
              <a:rPr lang="it-IT" dirty="0">
                <a:solidFill>
                  <a:srgbClr val="00B0F0"/>
                </a:solidFill>
              </a:rPr>
              <a:t>L’archivio inventato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D7B6FE-27B1-6FF9-4B28-88D1B1C102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876" y="1461448"/>
            <a:ext cx="11620593" cy="5396551"/>
          </a:xfrm>
        </p:spPr>
        <p:txBody>
          <a:bodyPr>
            <a:normAutofit/>
          </a:bodyPr>
          <a:lstStyle/>
          <a:p>
            <a:pPr algn="just"/>
            <a:r>
              <a:rPr lang="it-IT" dirty="0">
                <a:latin typeface="Times New Roman" panose="02020603050405020304" pitchFamily="18" charset="0"/>
                <a:ea typeface="Calibri" panose="020F0502020204030204" pitchFamily="34" charset="0"/>
              </a:rPr>
              <a:t>U</a:t>
            </a:r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 </a:t>
            </a:r>
            <a:r>
              <a:rPr lang="it-IT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invented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t-IT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archive</a:t>
            </a:r>
            <a:r>
              <a:rPr lang="it-IT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è un’aggregazione di oggetti digitali, generalmente svincolati dai loro soggetti produttori e sottoposti poi ad un montaggio fortemente soggettivo</a:t>
            </a:r>
            <a:r>
              <a:rPr lang="it-IT" dirty="0"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it-IT" i="1" dirty="0">
                <a:latin typeface="Times New Roman" panose="02020603050405020304" pitchFamily="18" charset="0"/>
                <a:ea typeface="Calibri" panose="020F0502020204030204" pitchFamily="34" charset="0"/>
              </a:rPr>
              <a:t>The </a:t>
            </a:r>
            <a:r>
              <a:rPr lang="it-IT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september</a:t>
            </a:r>
            <a:r>
              <a:rPr lang="it-IT" i="1" dirty="0">
                <a:latin typeface="Times New Roman" panose="02020603050405020304" pitchFamily="18" charset="0"/>
                <a:ea typeface="Calibri" panose="020F0502020204030204" pitchFamily="34" charset="0"/>
              </a:rPr>
              <a:t> 11 </a:t>
            </a:r>
            <a:r>
              <a:rPr lang="it-IT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digital</a:t>
            </a:r>
            <a:r>
              <a:rPr lang="it-IT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archive</a:t>
            </a:r>
            <a:r>
              <a:rPr lang="it-IT" dirty="0">
                <a:latin typeface="Times New Roman" panose="02020603050405020304" pitchFamily="18" charset="0"/>
                <a:ea typeface="Calibri" panose="020F0502020204030204" pitchFamily="34" charset="0"/>
              </a:rPr>
              <a:t>…)</a:t>
            </a:r>
            <a:endParaRPr lang="it-IT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È caratterizzato da sistemi di relazioni che scaturiscono dalle finalità rappresentative e non dalla necessarietà della classificazione e del vincolo</a:t>
            </a:r>
          </a:p>
          <a:p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Questi archivi, come sempre ma più di sempre, possono contribuire alla costruzione di specifiche interpretazioni della realtà</a:t>
            </a:r>
          </a:p>
          <a:p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Il punto di vista sostituisce il vincolo</a:t>
            </a:r>
          </a:p>
          <a:p>
            <a:pPr algn="just"/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 il vincolo è la conseguenza logica, necessaria e involontaria dell’azione che si manifesta in sequenze di documenti, il punto di vista mette in relazione tra loro i documenti a sostegno del pensiero che si forma intorno all’azione e alle sue conseguenze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47451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8359AD-5F00-5B9A-86B8-414F6DE9A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25990" y="357475"/>
            <a:ext cx="11920214" cy="1320800"/>
          </a:xfrm>
        </p:spPr>
        <p:txBody>
          <a:bodyPr>
            <a:normAutofit/>
          </a:bodyPr>
          <a:lstStyle/>
          <a:p>
            <a:pPr algn="ctr"/>
            <a:r>
              <a:rPr lang="it-IT" sz="4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L’archivio partecipativo:</a:t>
            </a:r>
            <a:br>
              <a:rPr lang="it-IT" sz="4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4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un’identità costruita dal basso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D153247-6908-20F6-3D38-E23C68E9D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21" y="1985047"/>
            <a:ext cx="11732558" cy="5410198"/>
          </a:xfrm>
        </p:spPr>
        <p:txBody>
          <a:bodyPr>
            <a:normAutofit/>
          </a:bodyPr>
          <a:lstStyle/>
          <a:p>
            <a:pPr>
              <a:tabLst>
                <a:tab pos="5551805" algn="l"/>
              </a:tabLst>
            </a:pPr>
            <a:r>
              <a:rPr lang="it-IT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it-IT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it-IT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articipatory</a:t>
            </a:r>
            <a:r>
              <a:rPr lang="it-IT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archiving</a:t>
            </a:r>
            <a:r>
              <a:rPr lang="it-IT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t-IT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</a:t>
            </a:r>
            <a:r>
              <a:rPr lang="it-IT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collaborative practice in </a:t>
            </a:r>
            <a:r>
              <a:rPr lang="it-IT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it-IT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archivists</a:t>
            </a:r>
            <a:r>
              <a:rPr lang="it-IT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historians</a:t>
            </a:r>
            <a:r>
              <a:rPr lang="it-IT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and community </a:t>
            </a:r>
            <a:r>
              <a:rPr lang="it-IT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members</a:t>
            </a:r>
            <a:r>
              <a:rPr lang="it-IT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work </a:t>
            </a:r>
            <a:r>
              <a:rPr lang="it-IT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together</a:t>
            </a:r>
            <a:r>
              <a:rPr lang="it-IT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document</a:t>
            </a:r>
            <a:r>
              <a:rPr lang="it-IT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local</a:t>
            </a:r>
            <a:r>
              <a:rPr lang="it-IT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community histories and build </a:t>
            </a:r>
            <a:r>
              <a:rPr lang="it-IT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unique</a:t>
            </a:r>
            <a:r>
              <a:rPr lang="it-IT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archival</a:t>
            </a:r>
            <a:r>
              <a:rPr lang="it-IT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collections</a:t>
            </a:r>
            <a:r>
              <a:rPr lang="it-IT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(https://ropa.umb.edu/</a:t>
            </a:r>
            <a:r>
              <a:rPr lang="it-IT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what-is-participatory-archiving</a:t>
            </a:r>
            <a:r>
              <a:rPr lang="it-I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fatto (relativamente) nuovo: la partecipazione come costruzione della memoria collettiva per una cittadinanza attiva e la democratizzazione della storia</a:t>
            </a:r>
          </a:p>
          <a:p>
            <a:r>
              <a:rPr lang="it-IT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it-IT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it-IT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it-IT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use </a:t>
            </a:r>
            <a:r>
              <a:rPr lang="it-IT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digital</a:t>
            </a:r>
            <a:r>
              <a:rPr lang="it-IT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media and computer </a:t>
            </a:r>
            <a:r>
              <a:rPr lang="it-IT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technology</a:t>
            </a:r>
            <a:r>
              <a:rPr lang="it-IT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democratize</a:t>
            </a:r>
            <a:r>
              <a:rPr lang="it-IT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history»</a:t>
            </a:r>
          </a:p>
          <a:p>
            <a:r>
              <a:rPr lang="it-I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 comunità designate costruiscono la loro memoria e definiscono il loro profilo identitario</a:t>
            </a:r>
          </a:p>
          <a:p>
            <a:r>
              <a:rPr lang="it-I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Destinazioni d’uso dell’idea di archivio partecipativo: 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Roy Rosenzweig center for history and new media,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https://rrchnm.org/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L’archivio di tutti e di nessuno: il problema dell’affidabilità quando l’aggregatore sostituisce il produttore</a:t>
            </a:r>
          </a:p>
          <a:p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3493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7E3DD9-23C2-5A19-78AF-7E9B85FEB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939" y="75331"/>
            <a:ext cx="10771093" cy="1320800"/>
          </a:xfrm>
        </p:spPr>
        <p:txBody>
          <a:bodyPr>
            <a:normAutofit/>
          </a:bodyPr>
          <a:lstStyle/>
          <a:p>
            <a:pPr algn="ctr"/>
            <a:r>
              <a:rPr lang="it-IT" sz="3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Solidarietà, resilienza: la cittadinanza, gli archivi e la pandemia</a:t>
            </a:r>
          </a:p>
        </p:txBody>
      </p:sp>
      <p:pic>
        <p:nvPicPr>
          <p:cNvPr id="4" name="Segnaposto contenuto 4">
            <a:extLst>
              <a:ext uri="{FF2B5EF4-FFF2-40B4-BE49-F238E27FC236}">
                <a16:creationId xmlns:a16="http://schemas.microsoft.com/office/drawing/2014/main" id="{38DEC223-8190-1EE7-C708-5921CB206E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0897" y="1269241"/>
            <a:ext cx="9924911" cy="5513427"/>
          </a:xfrm>
        </p:spPr>
      </p:pic>
    </p:spTree>
    <p:extLst>
      <p:ext uri="{BB962C8B-B14F-4D97-AF65-F5344CB8AC3E}">
        <p14:creationId xmlns:p14="http://schemas.microsoft.com/office/powerpoint/2010/main" val="2701154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EC4A98-CAE7-2865-A8F6-57FBB5777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865" y="-221273"/>
            <a:ext cx="10849173" cy="1320800"/>
          </a:xfrm>
        </p:spPr>
        <p:txBody>
          <a:bodyPr>
            <a:normAutofit/>
          </a:bodyPr>
          <a:lstStyle/>
          <a:p>
            <a:pPr algn="ctr"/>
            <a:r>
              <a:rPr lang="it-IT" sz="4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Accumulare storie</a:t>
            </a:r>
          </a:p>
        </p:txBody>
      </p:sp>
      <p:pic>
        <p:nvPicPr>
          <p:cNvPr id="5" name="Segnaposto contenuto 4" descr="Immagine che contiene testo, schermata, Sito Web, Pagina Web&#10;&#10;Descrizione generata automaticamente">
            <a:extLst>
              <a:ext uri="{FF2B5EF4-FFF2-40B4-BE49-F238E27FC236}">
                <a16:creationId xmlns:a16="http://schemas.microsoft.com/office/drawing/2014/main" id="{E30ADF6A-4DEB-EE91-BFD6-F21DCF4304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557" y="975815"/>
            <a:ext cx="8370127" cy="5882185"/>
          </a:xfrm>
        </p:spPr>
      </p:pic>
    </p:spTree>
    <p:extLst>
      <p:ext uri="{BB962C8B-B14F-4D97-AF65-F5344CB8AC3E}">
        <p14:creationId xmlns:p14="http://schemas.microsoft.com/office/powerpoint/2010/main" val="4139032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E62322-ED2F-443D-380E-3EF9D7BB2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609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4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 ius archivi di tutti: i conti con la realtà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3ADF59-61B9-E078-54CC-26E3AD5A1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319" y="1325563"/>
            <a:ext cx="10862481" cy="5409607"/>
          </a:xfrm>
        </p:spPr>
        <p:txBody>
          <a:bodyPr>
            <a:normAutofit/>
          </a:bodyPr>
          <a:lstStyle/>
          <a:p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“</a:t>
            </a:r>
            <a:r>
              <a:rPr lang="it-IT" i="1" dirty="0">
                <a:latin typeface="Times New Roman" panose="02020603050405020304" pitchFamily="18" charset="0"/>
                <a:ea typeface="Calibri" panose="020F0502020204030204" pitchFamily="34" charset="0"/>
              </a:rPr>
              <a:t>C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reate, </a:t>
            </a:r>
            <a:r>
              <a:rPr lang="it-IT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change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it-IT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destroy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share and </a:t>
            </a:r>
            <a:r>
              <a:rPr lang="it-IT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keep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t-IT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records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in </a:t>
            </a:r>
            <a:r>
              <a:rPr lang="it-IT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all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t-IT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forms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it-IT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however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and </a:t>
            </a:r>
            <a:r>
              <a:rPr lang="it-IT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wherever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</a:t>
            </a:r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it-IT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Mackay</a:t>
            </a:r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2019)</a:t>
            </a:r>
          </a:p>
          <a:p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Il potere secolare degli archivi si trasfigura e la collettività acquisisce uno </a:t>
            </a:r>
            <a:r>
              <a:rPr lang="it-IT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ius archivi</a:t>
            </a:r>
            <a:r>
              <a:rPr lang="it-IT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universale </a:t>
            </a:r>
          </a:p>
          <a:p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diverse forme di produzione “sociale” devono essere governate e coordinate, per evitare un’anarchia della conoscenza</a:t>
            </a:r>
            <a:endParaRPr lang="it-IT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Ciò significa che per gli archivisti si manifesta la necessità di ripensare almeno in parte il loro profilo</a:t>
            </a:r>
          </a:p>
          <a:p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odulando i processi di mediazione in una logica di connessione filologica fra la produzione «anarchica» ed emotiva e una fruizione possibilmente consapevole e cosciente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11627564"/>
      </p:ext>
    </p:extLst>
  </p:cSld>
  <p:clrMapOvr>
    <a:masterClrMapping/>
  </p:clrMapOvr>
</p:sld>
</file>

<file path=ppt/theme/theme1.xml><?xml version="1.0" encoding="utf-8"?>
<a:theme xmlns:a="http://schemas.openxmlformats.org/drawingml/2006/main" name="Profondità">
  <a:themeElements>
    <a:clrScheme name="Profondità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Profondità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rofondità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TM04033923[[fn=Profondità]]</Template>
  <TotalTime>0</TotalTime>
  <Words>724</Words>
  <Application>Microsoft Office PowerPoint</Application>
  <PresentationFormat>Widescreen</PresentationFormat>
  <Paragraphs>53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5" baseType="lpstr">
      <vt:lpstr>Arial</vt:lpstr>
      <vt:lpstr>Corbel</vt:lpstr>
      <vt:lpstr>Times New Roman</vt:lpstr>
      <vt:lpstr>Profondità</vt:lpstr>
      <vt:lpstr>Se l’archivio è artificiale.  Verso uno ius archivi partecipativo?</vt:lpstr>
      <vt:lpstr>Il senso di una parola</vt:lpstr>
      <vt:lpstr>Tra produzione e costruzione</vt:lpstr>
      <vt:lpstr>Cosa significa «archivio digitale»?</vt:lpstr>
      <vt:lpstr>L’archivio inventato</vt:lpstr>
      <vt:lpstr>L’archivio partecipativo: un’identità costruita dal basso</vt:lpstr>
      <vt:lpstr>Solidarietà, resilienza: la cittadinanza, gli archivi e la pandemia</vt:lpstr>
      <vt:lpstr>Accumulare storie</vt:lpstr>
      <vt:lpstr>Lo ius archivi di tutti: i conti con la realtà</vt:lpstr>
      <vt:lpstr>Mediazione e conoscenza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 l’archivio è artificiale.  Verso uno ius archivi partecipativo?</dc:title>
  <dc:creator>federico.valacchi@unimc.it</dc:creator>
  <cp:lastModifiedBy>federico.valacchi@unimc.it</cp:lastModifiedBy>
  <cp:revision>7</cp:revision>
  <dcterms:created xsi:type="dcterms:W3CDTF">2023-06-20T08:55:01Z</dcterms:created>
  <dcterms:modified xsi:type="dcterms:W3CDTF">2024-01-31T10:41:04Z</dcterms:modified>
</cp:coreProperties>
</file>