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9" r:id="rId2"/>
    <p:sldId id="261" r:id="rId3"/>
    <p:sldId id="431" r:id="rId4"/>
    <p:sldId id="429" r:id="rId5"/>
    <p:sldId id="430" r:id="rId6"/>
    <p:sldId id="263" r:id="rId7"/>
    <p:sldId id="267" r:id="rId8"/>
    <p:sldId id="268" r:id="rId9"/>
    <p:sldId id="432" r:id="rId10"/>
    <p:sldId id="434" r:id="rId11"/>
    <p:sldId id="43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9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62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65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94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13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97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05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06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2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38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35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32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38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34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F1D1A5F-2727-40F5-B67F-54A32C090AAA}" type="datetimeFigureOut">
              <a:rPr lang="it-IT" smtClean="0"/>
              <a:t>31/01/2024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AD37F1-FC87-4BC2-9FAA-344743FC3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656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rchnm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0324C-FBEE-7861-21E1-935A6DE8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Se l’archivio è artificiale. </a:t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dirty="0">
                <a:solidFill>
                  <a:srgbClr val="00B0F0"/>
                </a:solidFill>
              </a:rPr>
              <a:t>Verso uno ius archivi partecipativo?</a:t>
            </a:r>
          </a:p>
        </p:txBody>
      </p:sp>
      <p:pic>
        <p:nvPicPr>
          <p:cNvPr id="5" name="Segnaposto contenuto 4" descr="Immagine che contiene cerchio, palla, sfera&#10;&#10;Descrizione generata automaticamente">
            <a:extLst>
              <a:ext uri="{FF2B5EF4-FFF2-40B4-BE49-F238E27FC236}">
                <a16:creationId xmlns:a16="http://schemas.microsoft.com/office/drawing/2014/main" id="{57F7AD81-CFF3-007B-9E06-35C35BB3B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95" y="2012128"/>
            <a:ext cx="4845872" cy="4845872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2E168B-9D37-02A3-561C-491CD86595BC}"/>
              </a:ext>
            </a:extLst>
          </p:cNvPr>
          <p:cNvSpPr txBox="1"/>
          <p:nvPr/>
        </p:nvSpPr>
        <p:spPr>
          <a:xfrm>
            <a:off x="9170893" y="5569545"/>
            <a:ext cx="3126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Prof. Federico Valacchi</a:t>
            </a:r>
          </a:p>
          <a:p>
            <a:r>
              <a:rPr lang="it-IT" dirty="0"/>
              <a:t>Università di Macerata</a:t>
            </a:r>
          </a:p>
          <a:p>
            <a:r>
              <a:rPr lang="it-IT" dirty="0"/>
              <a:t>federico.valacchi@unimc.it</a:t>
            </a:r>
          </a:p>
        </p:txBody>
      </p:sp>
    </p:spTree>
    <p:extLst>
      <p:ext uri="{BB962C8B-B14F-4D97-AF65-F5344CB8AC3E}">
        <p14:creationId xmlns:p14="http://schemas.microsoft.com/office/powerpoint/2010/main" val="159170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02FC5-70B1-24F1-075B-3DF102B1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88" y="277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B0F0"/>
                </a:solidFill>
              </a:rPr>
              <a:t>Mediazione e conoscenza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021E76-3A5F-7158-6FC0-3DE28720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29" y="1825625"/>
            <a:ext cx="11235018" cy="4823946"/>
          </a:xfrm>
        </p:spPr>
        <p:txBody>
          <a:bodyPr>
            <a:normAutofit/>
          </a:bodyPr>
          <a:lstStyle/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Occorre agire sulla consapevolezza critica dell’utente e sulla sua capacità di valutare le singole risorse</a:t>
            </a:r>
          </a:p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descrizione rimane al riguardo la nostra arma più efficace. </a:t>
            </a:r>
          </a:p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Giunti a questo punto, però, si avvia a divenire un complicato processo di sintesi che deve necessariamente appoggiarsi alle macchine, con i metadati e i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paradati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saremo capaci di far loro generare</a:t>
            </a:r>
          </a:p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mediazione non è più soltanto una decodifica dei contesti, ma un processo «educativo» che si confonde nella information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it-IT" alt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nella gestione della conoscenza</a:t>
            </a:r>
          </a:p>
          <a:p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686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42FEF-89B3-FC50-CC74-757D90BC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C:\Users\Standard\Desktop\index.jpg">
            <a:extLst>
              <a:ext uri="{FF2B5EF4-FFF2-40B4-BE49-F238E27FC236}">
                <a16:creationId xmlns:a16="http://schemas.microsoft.com/office/drawing/2014/main" id="{509C998F-FAB7-C615-63B2-9AE8ED7A92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277" y="618967"/>
            <a:ext cx="4471147" cy="5746591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1A2133-E6BF-170F-387D-FF0EE9182BFB}"/>
              </a:ext>
            </a:extLst>
          </p:cNvPr>
          <p:cNvSpPr txBox="1"/>
          <p:nvPr/>
        </p:nvSpPr>
        <p:spPr>
          <a:xfrm>
            <a:off x="5905502" y="2333685"/>
            <a:ext cx="60892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Grazie per l’attenzione</a:t>
            </a:r>
          </a:p>
          <a:p>
            <a:endParaRPr lang="it-IT" sz="3200"/>
          </a:p>
          <a:p>
            <a:r>
              <a:rPr lang="it-IT" sz="3200"/>
              <a:t>Anche </a:t>
            </a:r>
            <a:r>
              <a:rPr lang="it-IT" sz="3200" dirty="0"/>
              <a:t>da parte dei soggetti produttori, giustamente preoccupati per il futuro del loro ruolo</a:t>
            </a:r>
          </a:p>
        </p:txBody>
      </p:sp>
    </p:spTree>
    <p:extLst>
      <p:ext uri="{BB962C8B-B14F-4D97-AF65-F5344CB8AC3E}">
        <p14:creationId xmlns:p14="http://schemas.microsoft.com/office/powerpoint/2010/main" val="40485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C49278-5F3C-26F8-2C16-D7D9FC2A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B0F0"/>
                </a:solidFill>
              </a:rPr>
              <a:t>Il senso di una parola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A8AFD-2629-9BAB-60CC-AB8616C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70" y="2111935"/>
            <a:ext cx="11564470" cy="3880773"/>
          </a:xfrm>
        </p:spPr>
        <p:txBody>
          <a:bodyPr>
            <a:noAutofit/>
          </a:bodyPr>
          <a:lstStyle/>
          <a:p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Discutere oggi sul senso dilagante della parola archivio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significa tentare di portare acqua alla causa di una coscienza che sia digitale ma critica</a:t>
            </a:r>
          </a:p>
          <a:p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futuro non si può cancellare ma lo si può prevedere e perfino governare </a:t>
            </a:r>
          </a:p>
          <a:p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Alla radice del potere delle macchine, vero o presunto che sia, rimangono pulsioni molto umane e forse è solo il nostro cattivo esempio a incoraggiare la ribellione delle AI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7370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978CB4-427D-CFAF-48FC-12A2BA55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Tra produzione e costruzione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F8441-B070-0F33-92C7-0DB7827F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443" y="2003046"/>
            <a:ext cx="10869304" cy="4854954"/>
          </a:xfrm>
        </p:spPr>
        <p:txBody>
          <a:bodyPr>
            <a:normAutofit/>
          </a:bodyPr>
          <a:lstStyle/>
          <a:p>
            <a:pPr marL="756920" lvl="1"/>
            <a:r>
              <a:rPr lang="it-IT" sz="3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Archivi in senso proprio</a:t>
            </a:r>
          </a:p>
          <a:p>
            <a:pPr marL="1156970" lvl="2"/>
            <a:r>
              <a:rPr lang="it-IT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archivi cartacei</a:t>
            </a:r>
            <a:endParaRPr lang="it-IT" sz="2400" spc="-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6970" lvl="2"/>
            <a:r>
              <a:rPr lang="it-IT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archivi </a:t>
            </a:r>
            <a:r>
              <a:rPr lang="it-IT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informatici </a:t>
            </a:r>
            <a:r>
              <a:rPr lang="it-IT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(disseminazione</a:t>
            </a:r>
            <a:r>
              <a:rPr lang="it-IT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digitale)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6970" lvl="2"/>
            <a:r>
              <a:rPr lang="it-IT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it-IT" sz="2400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</a:t>
            </a:r>
          </a:p>
          <a:p>
            <a:pPr marL="928370" lvl="2" indent="0">
              <a:buNone/>
            </a:pPr>
            <a:endParaRPr lang="it-IT" sz="28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920" lvl="1"/>
            <a:r>
              <a:rPr lang="it-IT" sz="3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produttore all’aggregatore</a:t>
            </a:r>
          </a:p>
          <a:p>
            <a:pPr marL="1156970" lvl="2"/>
            <a:r>
              <a:rPr lang="it-IT" sz="24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invented</a:t>
            </a:r>
            <a:r>
              <a:rPr lang="it-IT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archives</a:t>
            </a:r>
            <a:endParaRPr lang="it-IT" sz="24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6970" lvl="2"/>
            <a:r>
              <a:rPr lang="it-IT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archivi partecipativi</a:t>
            </a:r>
          </a:p>
          <a:p>
            <a:pPr marL="1156970" lvl="2"/>
            <a:r>
              <a:rPr lang="it-IT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selezioni digitalizzate…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56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673E0-D349-3C61-3E20-7E388D3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13447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Cosa significa «archivio digitale»?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BD70F-6A8B-D5B6-E513-2DE73874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62" y="1701052"/>
            <a:ext cx="11108827" cy="5311587"/>
          </a:xfrm>
        </p:spPr>
        <p:txBody>
          <a:bodyPr/>
          <a:lstStyle/>
          <a:p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concetto di 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archivio digitale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nella sua potenza polisemica, ha molte possibili declinazioni e altrettante accezioni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tutte corrispondono al modello dell’archivio in senso proprio, sia pure sedimentatosi in assenza di carta </a:t>
            </a: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L’espressione non ha quindi nulla di neutro e, al contrario, ha suscitato e suscita più di una cautela tra gli archivisti per le conseguenze che può avere </a:t>
            </a: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L’archivio digitale di cui parliamo qui non esiste in natura, ma, per così dire, è un organismo geneticamente modificato, inventato in laboratorio</a:t>
            </a: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appunto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608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6BBD8-C20F-AF57-53C5-83A642E9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03" y="-111857"/>
            <a:ext cx="9817006" cy="128089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L’archivio inventato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D7B6FE-27B1-6FF9-4B28-88D1B1C1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76" y="1461448"/>
            <a:ext cx="11620593" cy="5396551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invented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archive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 un’aggregazione di oggetti digitali, generalmente svincolati dai loro soggetti produttori e sottoposti poi ad un montaggio fortemente soggettivo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it-IT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september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 11 </a:t>
            </a:r>
            <a:r>
              <a:rPr lang="it-IT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digital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archive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 caratterizzato da sistemi di relazioni che scaturiscono dalle finalità rappresentative e non dalla necessarietà della classificazione e del vincolo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 archivi, come sempre ma più di sempre, possono contribuire alla costruzione di specifiche interpretazioni della realtà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punto di vista sostituisce il vincolo</a:t>
            </a:r>
          </a:p>
          <a:p>
            <a:pPr algn="just"/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il vincolo è la conseguenza logica, necessaria e involontaria dell’azione che si manifesta in sequenze di documenti, il punto di vista mette in relazione tra loro i documenti a sostegno del pensiero che si forma intorno all’azione e alle sue conseguenze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45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359AD-5F00-5B9A-86B8-414F6DE9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990" y="357475"/>
            <a:ext cx="11920214" cy="13208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L’archivio partecipativo:</a:t>
            </a:r>
            <a:br>
              <a:rPr lang="it-IT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un’identità costruita dal basso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153247-6908-20F6-3D38-E23C68E9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21" y="1985047"/>
            <a:ext cx="11732558" cy="5410198"/>
          </a:xfrm>
        </p:spPr>
        <p:txBody>
          <a:bodyPr>
            <a:normAutofit/>
          </a:bodyPr>
          <a:lstStyle/>
          <a:p>
            <a:pPr>
              <a:tabLst>
                <a:tab pos="5551805" algn="l"/>
              </a:tabLst>
            </a:pP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articipatory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archiving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collaborative practice in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archivists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historians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community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work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community histories and build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archival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collections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(https://ropa.umb.edu/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what-is-participatory-archiving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fatto (relativamente) nuovo: la partecipazione come costruzione della memoria collettiva per una cittadinanza attiva e la democratizzazione della storia</a:t>
            </a:r>
          </a:p>
          <a:p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and computer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democratize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history»</a:t>
            </a:r>
          </a:p>
          <a:p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comunità designate costruiscono la loro memoria e definiscono il loro profilo identitario</a:t>
            </a:r>
          </a:p>
          <a:p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Destinazioni d’uso dell’idea di archivio partecipativo: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Roy Rosenzweig center for history and new media,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https://rrchnm.org/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L’archivio di tutti e di nessuno: il problema dell’affidabilità quando l’aggregatore sostituisce il produttore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9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E3DD9-23C2-5A19-78AF-7E9B85FE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39" y="75331"/>
            <a:ext cx="10771093" cy="132080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Solidarietà, resilienza: la cittadinanza, gli archivi e la pandemia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38DEC223-8190-1EE7-C708-5921CB206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897" y="1269241"/>
            <a:ext cx="9924911" cy="5513427"/>
          </a:xfrm>
        </p:spPr>
      </p:pic>
    </p:spTree>
    <p:extLst>
      <p:ext uri="{BB962C8B-B14F-4D97-AF65-F5344CB8AC3E}">
        <p14:creationId xmlns:p14="http://schemas.microsoft.com/office/powerpoint/2010/main" val="270115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C4A98-CAE7-2865-A8F6-57FBB577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65" y="-221273"/>
            <a:ext cx="10849173" cy="1320800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Accumulare storie</a:t>
            </a:r>
          </a:p>
        </p:txBody>
      </p:sp>
      <p:pic>
        <p:nvPicPr>
          <p:cNvPr id="5" name="Segnaposto contenuto 4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E30ADF6A-4DEB-EE91-BFD6-F21DCF430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57" y="975815"/>
            <a:ext cx="8370127" cy="5882185"/>
          </a:xfrm>
        </p:spPr>
      </p:pic>
    </p:spTree>
    <p:extLst>
      <p:ext uri="{BB962C8B-B14F-4D97-AF65-F5344CB8AC3E}">
        <p14:creationId xmlns:p14="http://schemas.microsoft.com/office/powerpoint/2010/main" val="413903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62322-ED2F-443D-380E-3EF9D7BB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ius archivi di tutti: i conti con la realtà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ADF59-61B9-E078-54CC-26E3AD5A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325563"/>
            <a:ext cx="10862481" cy="5409607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reate,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change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destroy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share and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keep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records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in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however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wherever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Mackay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2019)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potere secolare degli archivi si trasfigura e la collettività acquisisce uno 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ius archivi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universale </a:t>
            </a: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diverse forme di produzione “sociale” devono essere governate e coordinate, per evitare un’anarchia della conoscenza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Ciò significa che per gli archivisti si manifesta la necessità di ripensare almeno in parte il loro profilo</a:t>
            </a:r>
          </a:p>
          <a:p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odulando i processi di mediazione in una logica di connessione filologica fra la produzione «anarchica» ed emotiva e una fruizione possibilmente consapevole e cosciente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1627564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0</TotalTime>
  <Words>724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Corbel</vt:lpstr>
      <vt:lpstr>Times New Roman</vt:lpstr>
      <vt:lpstr>Profondità</vt:lpstr>
      <vt:lpstr>Se l’archivio è artificiale.  Verso uno ius archivi partecipativo?</vt:lpstr>
      <vt:lpstr>Il senso di una parola</vt:lpstr>
      <vt:lpstr>Tra produzione e costruzione</vt:lpstr>
      <vt:lpstr>Cosa significa «archivio digitale»?</vt:lpstr>
      <vt:lpstr>L’archivio inventato</vt:lpstr>
      <vt:lpstr>L’archivio partecipativo: un’identità costruita dal basso</vt:lpstr>
      <vt:lpstr>Solidarietà, resilienza: la cittadinanza, gli archivi e la pandemia</vt:lpstr>
      <vt:lpstr>Accumulare storie</vt:lpstr>
      <vt:lpstr>Lo ius archivi di tutti: i conti con la realtà</vt:lpstr>
      <vt:lpstr>Mediazione e conoscenza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l’archivio è artificiale.  Verso uno ius archivi partecipativo?</dc:title>
  <dc:creator>federico.valacchi@unimc.it</dc:creator>
  <cp:lastModifiedBy>federico.valacchi@unimc.it</cp:lastModifiedBy>
  <cp:revision>7</cp:revision>
  <dcterms:created xsi:type="dcterms:W3CDTF">2023-06-20T08:55:01Z</dcterms:created>
  <dcterms:modified xsi:type="dcterms:W3CDTF">2024-01-31T10:41:04Z</dcterms:modified>
</cp:coreProperties>
</file>