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1" r:id="rId3"/>
    <p:sldId id="257" r:id="rId4"/>
    <p:sldId id="260" r:id="rId5"/>
    <p:sldId id="258" r:id="rId6"/>
    <p:sldId id="259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 varScale="1">
        <p:scale>
          <a:sx n="81" d="100"/>
          <a:sy n="81" d="100"/>
        </p:scale>
        <p:origin x="41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9406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689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2025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4634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6979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3480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929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54991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222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16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79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9598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201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749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699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829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9820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AC86A63-6895-4B2A-8456-0A5B33BD0213}" type="datetimeFigureOut">
              <a:rPr lang="it-IT" smtClean="0"/>
              <a:t>31/01/2024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0AA21-F6DA-456A-93C3-8D133D007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46173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EA1BC4-25D3-1877-9909-E1539BD3C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32113" y="-797859"/>
            <a:ext cx="11799793" cy="3329581"/>
          </a:xfrm>
        </p:spPr>
        <p:txBody>
          <a:bodyPr/>
          <a:lstStyle/>
          <a:p>
            <a:pPr marL="683895" marR="683895" algn="ctr">
              <a:lnSpc>
                <a:spcPct val="115000"/>
              </a:lnSpc>
              <a:spcAft>
                <a:spcPts val="0"/>
              </a:spcAft>
            </a:pPr>
            <a:r>
              <a:rPr lang="it-IT" sz="3600" b="1" kern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ylfaen" panose="010A0502050306030303" pitchFamily="18" charset="0"/>
                <a:cs typeface="Times New Roman" panose="02020603050405020304" pitchFamily="18" charset="0"/>
              </a:rPr>
              <a:t>Dai</a:t>
            </a:r>
            <a:r>
              <a:rPr lang="it-IT" sz="3600" b="1" kern="0" spc="-5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ylfaen" panose="010A0502050306030303" pitchFamily="18" charset="0"/>
                <a:cs typeface="Times New Roman" panose="02020603050405020304" pitchFamily="18" charset="0"/>
              </a:rPr>
              <a:t> </a:t>
            </a:r>
            <a:r>
              <a:rPr lang="it-IT" sz="3600" b="1" kern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ylfaen" panose="010A0502050306030303" pitchFamily="18" charset="0"/>
                <a:cs typeface="Times New Roman" panose="02020603050405020304" pitchFamily="18" charset="0"/>
              </a:rPr>
              <a:t>metadati ai</a:t>
            </a:r>
            <a:r>
              <a:rPr lang="it-IT" sz="3600" b="1" kern="0" spc="-25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ylfaen" panose="010A0502050306030303" pitchFamily="18" charset="0"/>
                <a:cs typeface="Times New Roman" panose="02020603050405020304" pitchFamily="18" charset="0"/>
              </a:rPr>
              <a:t> </a:t>
            </a:r>
            <a:r>
              <a:rPr lang="it-IT" sz="3600" b="1" kern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ylfaen" panose="010A0502050306030303" pitchFamily="18" charset="0"/>
                <a:cs typeface="Times New Roman" panose="02020603050405020304" pitchFamily="18" charset="0"/>
              </a:rPr>
              <a:t>dati,</a:t>
            </a:r>
            <a:r>
              <a:rPr lang="it-IT" sz="3600" b="1" kern="0" spc="-15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ylfaen" panose="010A0502050306030303" pitchFamily="18" charset="0"/>
                <a:cs typeface="Times New Roman" panose="02020603050405020304" pitchFamily="18" charset="0"/>
              </a:rPr>
              <a:t> </a:t>
            </a:r>
            <a:r>
              <a:rPr lang="it-IT" sz="3600" b="1" kern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ylfaen" panose="010A0502050306030303" pitchFamily="18" charset="0"/>
                <a:cs typeface="Times New Roman" panose="02020603050405020304" pitchFamily="18" charset="0"/>
              </a:rPr>
              <a:t>dai contesti ai</a:t>
            </a:r>
            <a:r>
              <a:rPr lang="it-IT" sz="3600" b="1" kern="0" spc="5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ylfaen" panose="010A0502050306030303" pitchFamily="18" charset="0"/>
                <a:cs typeface="Times New Roman" panose="02020603050405020304" pitchFamily="18" charset="0"/>
              </a:rPr>
              <a:t> </a:t>
            </a:r>
            <a:r>
              <a:rPr lang="it-IT" sz="3600" b="1" kern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ylfaen" panose="010A0502050306030303" pitchFamily="18" charset="0"/>
                <a:cs typeface="Times New Roman" panose="02020603050405020304" pitchFamily="18" charset="0"/>
              </a:rPr>
              <a:t>contenuti: aumentare la descrizione archivistica</a:t>
            </a:r>
            <a:br>
              <a:rPr lang="it-IT" sz="3600" b="1" kern="0" dirty="0">
                <a:effectLst/>
                <a:latin typeface="Times New Roman" panose="02020603050405020304" pitchFamily="18" charset="0"/>
                <a:ea typeface="Sylfaen" panose="010A0502050306030303" pitchFamily="18" charset="0"/>
                <a:cs typeface="Times New Roman" panose="02020603050405020304" pitchFamily="18" charset="0"/>
              </a:rPr>
            </a:br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ABA131E-180C-D2D1-2075-DF260CD704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5" name="Immagine 4" descr="Immagine che contiene dipinto, arte, Arti visive, Arte moderna&#10;&#10;Descrizione generata automaticamente">
            <a:extLst>
              <a:ext uri="{FF2B5EF4-FFF2-40B4-BE49-F238E27FC236}">
                <a16:creationId xmlns:a16="http://schemas.microsoft.com/office/drawing/2014/main" id="{4AE7CCDC-C664-B7BA-9F08-E885C3A8C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394" y="2347415"/>
            <a:ext cx="4747987" cy="4375166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E1699B5D-8C58-D161-ECD2-869FF6FA0438}"/>
              </a:ext>
            </a:extLst>
          </p:cNvPr>
          <p:cNvSpPr txBox="1"/>
          <p:nvPr/>
        </p:nvSpPr>
        <p:spPr>
          <a:xfrm>
            <a:off x="9161606" y="5811358"/>
            <a:ext cx="3630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Prof. Federico Valacchi </a:t>
            </a:r>
          </a:p>
          <a:p>
            <a:r>
              <a:rPr lang="it-IT" sz="1400" dirty="0"/>
              <a:t>Università di Macerata</a:t>
            </a:r>
          </a:p>
          <a:p>
            <a:r>
              <a:rPr lang="it-IT" sz="1400" dirty="0"/>
              <a:t>federico.valacchi@unimc.it</a:t>
            </a:r>
          </a:p>
        </p:txBody>
      </p:sp>
    </p:spTree>
    <p:extLst>
      <p:ext uri="{BB962C8B-B14F-4D97-AF65-F5344CB8AC3E}">
        <p14:creationId xmlns:p14="http://schemas.microsoft.com/office/powerpoint/2010/main" val="1837386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4E834D-FBCB-2517-D2E1-CA9FC90EF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664" y="452718"/>
            <a:ext cx="10098741" cy="791135"/>
          </a:xfrm>
        </p:spPr>
        <p:txBody>
          <a:bodyPr/>
          <a:lstStyle/>
          <a:p>
            <a:pPr algn="ctr"/>
            <a:r>
              <a:rPr lang="it-IT" sz="3200" dirty="0">
                <a:solidFill>
                  <a:srgbClr val="00B0F0"/>
                </a:solidFill>
              </a:rPr>
              <a:t>Ai confini dell’archivistica per difendere gli archivi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9AA86F-617D-BA6F-702B-C9558EBF2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025" y="1465729"/>
            <a:ext cx="11719110" cy="5499847"/>
          </a:xfrm>
        </p:spPr>
        <p:txBody>
          <a:bodyPr>
            <a:normAutofit/>
          </a:bodyPr>
          <a:lstStyle/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L’approssimazione informativa si può combattere non</a:t>
            </a:r>
            <a:r>
              <a:rPr lang="it-IT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solo grazie</a:t>
            </a:r>
            <a:r>
              <a:rPr lang="it-IT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all’intelligenza</a:t>
            </a:r>
            <a:r>
              <a:rPr lang="it-IT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artificiale</a:t>
            </a:r>
            <a:r>
              <a:rPr lang="it-IT" sz="2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</a:t>
            </a:r>
            <a:r>
              <a:rPr lang="it-IT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anche</a:t>
            </a:r>
            <a:r>
              <a:rPr lang="it-IT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it-IT" sz="2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quella “collettiva”,</a:t>
            </a:r>
            <a:r>
              <a:rPr lang="it-IT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tutta</a:t>
            </a:r>
            <a:r>
              <a:rPr lang="it-IT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umana</a:t>
            </a:r>
            <a:r>
              <a:rPr lang="it-IT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 esperienziale. </a:t>
            </a:r>
          </a:p>
          <a:p>
            <a:pPr marL="683895" marR="683895" lvl="0" indent="-342900" algn="just" defTabSz="4572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CD433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In palio c’è la possibilità di svincolare i fondi archivistici dalla figura</a:t>
            </a:r>
            <a:r>
              <a:rPr kumimoji="0" lang="it-IT" sz="2800" b="0" i="0" u="none" strike="noStrike" kern="1200" cap="none" spc="-6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archetipica</a:t>
            </a:r>
            <a:r>
              <a:rPr kumimoji="0" lang="it-IT" sz="2800" b="0" i="0" u="none" strike="noStrike" kern="120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del</a:t>
            </a:r>
            <a:r>
              <a:rPr kumimoji="0" lang="it-IT" sz="2800" b="0" i="0" u="none" strike="noStrike" kern="1200" cap="none" spc="-5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soggetto</a:t>
            </a:r>
            <a:r>
              <a:rPr kumimoji="0" lang="it-IT" sz="2800" b="0" i="0" u="none" strike="noStrike" kern="1200" cap="none" spc="-3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produttore,</a:t>
            </a:r>
            <a:r>
              <a:rPr kumimoji="0" lang="it-IT" sz="2800" b="0" i="0" u="none" strike="noStrike" kern="1200" cap="none" spc="-2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per farli </a:t>
            </a:r>
            <a:r>
              <a:rPr kumimoji="0" lang="it-IT" sz="2800" b="0" i="0" u="none" strike="noStrike" kern="1200" cap="none" spc="-24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confluire dentro a quadri informativi più ampi e articolati, dove il confronto con le </a:t>
            </a:r>
            <a:r>
              <a:rPr kumimoji="0" lang="it-IT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digital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</a:t>
            </a:r>
            <a:r>
              <a:rPr kumimoji="0" lang="it-IT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humanities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si arricchisce di ragioni e di speranze descrittive. </a:t>
            </a:r>
          </a:p>
          <a:p>
            <a:pPr marL="683895" marR="683895" lvl="0" indent="-342900" algn="just" defTabSz="4572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CD433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it-IT" sz="280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’archivistica può recuperare un ruolo importante in contesti del tutto mutati ma non per questo da trascurare.</a:t>
            </a:r>
          </a:p>
          <a:p>
            <a:pPr marL="683895" marR="683895" lvl="0" indent="-342900" algn="just" defTabSz="4572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CD433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683895" marR="683895" lvl="0" indent="-342900" algn="l" defTabSz="4572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CD433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02832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E96AD1-EA16-0EB8-0490-A1473A093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370" y="318247"/>
            <a:ext cx="9404723" cy="1400530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00B0F0"/>
                </a:solidFill>
              </a:rPr>
              <a:t>In che senso «archivio»?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7E176F-7CC1-76D6-30F0-3FED8134D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89" y="1517071"/>
            <a:ext cx="11833411" cy="4836458"/>
          </a:xfrm>
        </p:spPr>
        <p:txBody>
          <a:bodyPr>
            <a:normAutofit fontScale="92500" lnSpcReduction="20000"/>
          </a:bodyPr>
          <a:lstStyle/>
          <a:p>
            <a:pPr marL="683895" marR="683895" algn="just">
              <a:lnSpc>
                <a:spcPct val="115000"/>
              </a:lnSpc>
              <a:spcBef>
                <a:spcPts val="170"/>
              </a:spcBef>
              <a:spcAft>
                <a:spcPts val="0"/>
              </a:spcAft>
            </a:pPr>
            <a:r>
              <a:rPr lang="it-IT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Archivi informatici</a:t>
            </a:r>
          </a:p>
          <a:p>
            <a:pPr marL="1941195" marR="683895" lvl="3" algn="just">
              <a:lnSpc>
                <a:spcPct val="115000"/>
              </a:lnSpc>
              <a:spcBef>
                <a:spcPts val="170"/>
              </a:spcBef>
            </a:pPr>
            <a:r>
              <a:rPr lang="it-IT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Storicizzare la conservazione</a:t>
            </a:r>
          </a:p>
          <a:p>
            <a:pPr marL="1712595" marR="683895" lvl="3" indent="0" algn="just">
              <a:lnSpc>
                <a:spcPct val="115000"/>
              </a:lnSpc>
              <a:spcBef>
                <a:spcPts val="170"/>
              </a:spcBef>
              <a:buNone/>
            </a:pPr>
            <a:endParaRPr lang="it-IT" sz="3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3895" marR="683895" algn="just">
              <a:lnSpc>
                <a:spcPct val="115000"/>
              </a:lnSpc>
              <a:spcBef>
                <a:spcPts val="170"/>
              </a:spcBef>
              <a:spcAft>
                <a:spcPts val="0"/>
              </a:spcAft>
            </a:pPr>
            <a:r>
              <a:rPr lang="it-IT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it-IT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rchivi o porzioni di archivio digitalizzati</a:t>
            </a:r>
          </a:p>
          <a:p>
            <a:pPr marL="1941195" marR="683895" lvl="3" algn="just">
              <a:lnSpc>
                <a:spcPct val="115000"/>
              </a:lnSpc>
              <a:spcBef>
                <a:spcPts val="170"/>
              </a:spcBef>
            </a:pPr>
            <a:r>
              <a:rPr lang="it-IT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vendetta del copista?</a:t>
            </a:r>
          </a:p>
          <a:p>
            <a:pPr marL="1712595" marR="683895" lvl="3" indent="0" algn="just">
              <a:lnSpc>
                <a:spcPct val="115000"/>
              </a:lnSpc>
              <a:spcBef>
                <a:spcPts val="170"/>
              </a:spcBef>
              <a:buNone/>
            </a:pPr>
            <a:endParaRPr lang="it-IT" sz="3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3895" marR="683895" algn="just">
              <a:lnSpc>
                <a:spcPct val="115000"/>
              </a:lnSpc>
              <a:spcBef>
                <a:spcPts val="170"/>
              </a:spcBef>
              <a:spcAft>
                <a:spcPts val="0"/>
              </a:spcAft>
            </a:pPr>
            <a:r>
              <a:rPr lang="it-IT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Aggregazioni digitali: archivi inventati e/o partecipativi</a:t>
            </a:r>
          </a:p>
          <a:p>
            <a:pPr marL="1941195" marR="683895" lvl="3" algn="just">
              <a:lnSpc>
                <a:spcPct val="115000"/>
              </a:lnSpc>
              <a:spcBef>
                <a:spcPts val="170"/>
              </a:spcBef>
            </a:pPr>
            <a:r>
              <a:rPr lang="it-IT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Ribaltamento della produzione</a:t>
            </a:r>
          </a:p>
          <a:p>
            <a:pPr marL="683895" marR="683895" algn="just">
              <a:lnSpc>
                <a:spcPct val="115000"/>
              </a:lnSpc>
              <a:spcBef>
                <a:spcPts val="170"/>
              </a:spcBef>
              <a:spcAft>
                <a:spcPts val="0"/>
              </a:spcAft>
            </a:pP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7396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C78316-EF79-8909-D16D-21C678BAA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899" y="224118"/>
            <a:ext cx="9404723" cy="1400530"/>
          </a:xfrm>
        </p:spPr>
        <p:txBody>
          <a:bodyPr/>
          <a:lstStyle/>
          <a:p>
            <a:pPr algn="ctr"/>
            <a:r>
              <a:rPr lang="it-IT" sz="3600" dirty="0" err="1">
                <a:solidFill>
                  <a:srgbClr val="00B0F0"/>
                </a:solidFill>
              </a:rPr>
              <a:t>Primum</a:t>
            </a:r>
            <a:r>
              <a:rPr lang="it-IT" sz="3600" dirty="0">
                <a:solidFill>
                  <a:srgbClr val="00B0F0"/>
                </a:solidFill>
              </a:rPr>
              <a:t> contestualizzare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E9E960-0513-9E53-3612-AC3B876F9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113" y="1425388"/>
            <a:ext cx="11382936" cy="5432612"/>
          </a:xfrm>
        </p:spPr>
        <p:txBody>
          <a:bodyPr>
            <a:normAutofit/>
          </a:bodyPr>
          <a:lstStyle/>
          <a:p>
            <a:pPr marL="683895" marR="683895" algn="just">
              <a:lnSpc>
                <a:spcPct val="115000"/>
              </a:lnSpc>
              <a:spcBef>
                <a:spcPts val="210"/>
              </a:spcBef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descrizione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archivistica,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lunga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inevitabile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tradizione,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procede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muovendo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dallo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studio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dei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contesti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verso un’individuazione necessariamente approssimativa</a:t>
            </a:r>
            <a:r>
              <a:rPr lang="it-IT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dei contenuti. </a:t>
            </a:r>
          </a:p>
          <a:p>
            <a:pPr marL="683895" marR="683895" algn="just">
              <a:lnSpc>
                <a:spcPct val="115000"/>
              </a:lnSpc>
              <a:spcBef>
                <a:spcPts val="210"/>
              </a:spcBef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dimensione quantitativa. </a:t>
            </a:r>
          </a:p>
          <a:p>
            <a:pPr marL="683895" marR="683895" algn="just">
              <a:lnSpc>
                <a:spcPct val="115000"/>
              </a:lnSpc>
              <a:spcBef>
                <a:spcPts val="210"/>
              </a:spcBef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Una delle suggestioni più forti che i processi di dematerializzazione suscitano nel dominio degli archivi, e degli archivi storici in particolare, prende forma nella speranza di riuscire a disporre di documenti nei quali sia possibile operare puntuali ricerche testuali.</a:t>
            </a:r>
          </a:p>
          <a:p>
            <a:pPr marL="683895" marR="683895" algn="just">
              <a:lnSpc>
                <a:spcPct val="115000"/>
              </a:lnSpc>
              <a:spcBef>
                <a:spcPts val="210"/>
              </a:spcBef>
              <a:spcAft>
                <a:spcPts val="0"/>
              </a:spcAf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D’altra parte è altrettanto inevitabile mantenere i contenuti agganciati ai contesti, se vogliamo continuare a parlare di qualità dell’informazione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164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CF15D6-CEEE-9CF8-95D6-8DC45D4AA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76200"/>
            <a:ext cx="9404723" cy="1400530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00B0F0"/>
                </a:solidFill>
              </a:rPr>
              <a:t>Una splendida approssimazione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0D2A3E-B62E-8FBE-4A3F-01FFA7374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42" y="1089212"/>
            <a:ext cx="11140888" cy="5526741"/>
          </a:xfrm>
        </p:spPr>
        <p:txBody>
          <a:bodyPr>
            <a:normAutofit/>
          </a:bodyPr>
          <a:lstStyle/>
          <a:p>
            <a:pPr marL="683895" marR="683895" algn="just">
              <a:lnSpc>
                <a:spcPct val="115000"/>
              </a:lnSpc>
              <a:spcBef>
                <a:spcPts val="210"/>
              </a:spcBef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Il risultato finale dei processi descrittivi continua a manifestarsi in una gamma di strumenti di ricerca che in molti casi sono costretti a puntare al contesto più che al contenuto</a:t>
            </a:r>
          </a:p>
          <a:p>
            <a:pPr marL="683895" marR="683895" algn="just">
              <a:lnSpc>
                <a:spcPct val="115000"/>
              </a:lnSpc>
              <a:spcBef>
                <a:spcPts val="210"/>
              </a:spcBef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Gli strumenti sono il complesso risultato di un sistema di costruzione della conoscenza che affonda le sue radici in un metodo che nella sua essenza dobbiamo utilizzare ancora</a:t>
            </a:r>
          </a:p>
          <a:p>
            <a:pPr marL="683895" marR="683895" algn="just">
              <a:lnSpc>
                <a:spcPct val="115000"/>
              </a:lnSpc>
              <a:spcBef>
                <a:spcPts val="210"/>
              </a:spcBef>
              <a:spcAft>
                <a:spcPts val="0"/>
              </a:spcAf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massiccia digitalizzazione delle risorse archivistiche nel suo insieme, di fatto, non ha permesso di superare questo fondamentale limite, dal momento che si è fin qui limitata a riproporre strumenti e metodi consolidati, rivisitandoli alla luce di una maggiore potenza di calcolo.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Il risultato della ricerca </a:t>
            </a:r>
            <a:r>
              <a:rPr lang="it-IT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demand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per chiamarla così, continua ad essere più una speranza che una certezza.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6534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54D224-01E6-E4A3-8C20-D99C92161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899" y="403618"/>
            <a:ext cx="9404723" cy="1400530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00B0F0"/>
                </a:solidFill>
              </a:rPr>
              <a:t>Rispondere alle domande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9FACB3-640D-DC23-89FD-B1C9EE3EA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757" y="1804148"/>
            <a:ext cx="11762486" cy="4944034"/>
          </a:xfrm>
        </p:spPr>
        <p:txBody>
          <a:bodyPr>
            <a:normAutofit/>
          </a:bodyPr>
          <a:lstStyle/>
          <a:p>
            <a:pPr marL="683895" marR="683895" algn="just">
              <a:lnSpc>
                <a:spcPct val="115000"/>
              </a:lnSpc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Siamo ormai abituati ad ottenere risposte piuttosto che a porci domande.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particolare, quello che potremmo definire un costume tecnologico indotto ha diversificato l’utenza degli archivi, rendendola più esigente.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Molti utenti faticano perciò a comprendere come proprio gli archivi, luoghi deputati alla custodia e all’uso dell’informazione, stentino a rispondere in maniera puntuale alle loro interrogazioni.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“La domanda di risposte” non può più essere ignorata, anche alla luce di una tecnologia che amplifica i bisogni e sembra suggerire soluzioni allettanti.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4452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7D895F-BDF4-2138-6849-AC29ABD6A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0B0F0"/>
                </a:solidFill>
              </a:rPr>
              <a:t>Una questione antropologica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882787-AD4A-55EC-8CCB-BDE1529EB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323" y="1539688"/>
            <a:ext cx="11645153" cy="4708711"/>
          </a:xfrm>
        </p:spPr>
        <p:txBody>
          <a:bodyPr>
            <a:normAutofit fontScale="92500"/>
          </a:bodyPr>
          <a:lstStyle/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Prima che tecnica e tecnologica la questione è metodologica e, in un certo senso, perfino antropologica.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Occorre intanto rivisitare acquisizioni consolidate</a:t>
            </a:r>
            <a:r>
              <a:rPr lang="it-I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accettare soprattutto che </a:t>
            </a:r>
            <a:r>
              <a:rPr lang="it-IT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soggettazione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 </a:t>
            </a:r>
            <a:r>
              <a:rPr lang="it-IT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materie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possano non essere eresie archivistiche se le si declina nel modo opportuno e nella dovuta armonia tecnologica.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Sembra poi evidente che in questi ipotetici scenari l’archivistica non basta più a sé stessa. 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 va dalla</a:t>
            </a:r>
            <a:r>
              <a:rPr lang="it-IT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paleografia</a:t>
            </a:r>
            <a:r>
              <a:rPr lang="it-IT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alle</a:t>
            </a:r>
            <a:r>
              <a:rPr lang="it-IT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</a:t>
            </a:r>
            <a:r>
              <a:rPr lang="it-IT" sz="24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humanities</a:t>
            </a:r>
            <a:r>
              <a:rPr lang="it-IT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nel senso più ampio dell’espressione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Quella che si annuncia infatti è una battaglia della conoscenza </a:t>
            </a:r>
            <a:r>
              <a:rPr lang="it-IT" sz="2400" spc="-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contro</a:t>
            </a:r>
            <a:r>
              <a:rPr lang="it-IT" sz="24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it-IT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it-IT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)informazione</a:t>
            </a:r>
            <a:r>
              <a:rPr lang="it-IT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digitale, che </a:t>
            </a:r>
            <a:r>
              <a:rPr lang="it-IT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mette</a:t>
            </a:r>
            <a:r>
              <a:rPr lang="it-IT" sz="2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it-IT" sz="24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gioco</a:t>
            </a:r>
            <a:r>
              <a:rPr lang="it-IT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tutte</a:t>
            </a:r>
            <a:r>
              <a:rPr lang="it-IT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it-IT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discipline</a:t>
            </a:r>
            <a:r>
              <a:rPr lang="it-IT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it-IT" sz="24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area</a:t>
            </a:r>
            <a:r>
              <a:rPr lang="it-IT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documentaria e dell’informazione</a:t>
            </a:r>
            <a:endParaRPr lang="it-IT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3895" marR="683895">
              <a:lnSpc>
                <a:spcPct val="115000"/>
              </a:lnSpc>
              <a:spcAft>
                <a:spcPts val="0"/>
              </a:spcAft>
            </a:pP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637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D0C24F-9334-23FC-1411-4B95E1956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494" y="97595"/>
            <a:ext cx="9404723" cy="1400530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00B0F0"/>
                </a:solidFill>
              </a:rPr>
              <a:t>Caccia al dato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353B79-C279-2D85-4CFE-BE036E3AD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62" y="1082489"/>
            <a:ext cx="11956676" cy="5360893"/>
          </a:xfrm>
        </p:spPr>
        <p:txBody>
          <a:bodyPr>
            <a:normAutofit/>
          </a:bodyPr>
          <a:lstStyle/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postare l’attenzione dai metadati ai dati, rilanciando, almeno in prima battuta, alcune strategie proprie del metodo per materia e basate in sostanza su particolari marcature del testo.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L’indicizzazione e la soggettazione supportano già l’efficacia della gestione documentale e sostengono le attività di classificazione nella fase corrente.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Queste tecniche possono dare il loro contributo anche nei fondi storici, soprattutto quando le si usi con la dovuta prudenza.</a:t>
            </a:r>
          </a:p>
          <a:p>
            <a:pPr marL="683895" marR="683895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usuale descrizione archivistica può intanto essere incrementata da ulteriori </a:t>
            </a:r>
            <a:r>
              <a:rPr lang="it-IT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metadatazioni</a:t>
            </a:r>
            <a:r>
              <a:rPr lang="it-I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magari in forma di tag.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0935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BB199A-3AA5-02D4-0934-1E8A56055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005" y="0"/>
            <a:ext cx="9404723" cy="1055594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00B0F0"/>
                </a:solidFill>
              </a:rPr>
              <a:t>Descrizione aumentata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13431E-6DE7-2B30-6047-D3543C343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7235" y="1055594"/>
            <a:ext cx="12068735" cy="5627594"/>
          </a:xfrm>
        </p:spPr>
        <p:txBody>
          <a:bodyPr>
            <a:normAutofit/>
          </a:bodyPr>
          <a:lstStyle/>
          <a:p>
            <a:pPr marL="683895" marR="683895" algn="just">
              <a:lnSpc>
                <a:spcPct val="115000"/>
              </a:lnSpc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Più in generale il problema di base è quello, noto da molto tempo, della difficoltà che una macchina incontra nel riconoscere nei segni dei significati lungo il processo di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handwritten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text </a:t>
            </a:r>
            <a:r>
              <a:rPr lang="it-IT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recognition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 esorbitanti quantità informative con cui ci si confronta e l’indomabile</a:t>
            </a:r>
            <a:r>
              <a:rPr lang="it-IT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anarchia</a:t>
            </a:r>
            <a:r>
              <a:rPr lang="it-IT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della</a:t>
            </a:r>
            <a:r>
              <a:rPr lang="it-IT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parola</a:t>
            </a:r>
            <a:r>
              <a:rPr lang="it-IT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scritta rimangono però ostacoli di tutto riguardo.</a:t>
            </a:r>
            <a:r>
              <a:rPr lang="it-IT" sz="1800" spc="1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 oggi gli automatismi di ricerca passano ancora da un assiduo lavorio di trascrizione ”manuale”, finalizzato ad accrescere l’esperienza cognitiva della macchina per allenarla al riconoscimento dei segni.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Trascrizione e verifica dei risultati dell’apprendimento sono gli strumenti di un lavoro tanto più moderno quanto antico e multidisciplinare.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Siamo a tutti gli effetti nel quadro di una descrizione archivistica aumentata, che non si ferma all’identificazione dell’oggetto, ma cerca di coglierne anche il contenuto, passando appunto da sistema di metadati a uno di dati contestualizzati.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descrizione identifica l’oggetto e la trascrizione lo svela, in un crescendo che sappia offrire al software materiale di</a:t>
            </a:r>
            <a:r>
              <a:rPr lang="it-IT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confronto</a:t>
            </a:r>
            <a:r>
              <a:rPr lang="it-IT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it-IT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grado</a:t>
            </a:r>
            <a:r>
              <a:rPr lang="it-IT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it-IT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“allenarlo”</a:t>
            </a:r>
            <a:r>
              <a:rPr lang="it-IT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it-IT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it-IT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potenziarne</a:t>
            </a:r>
            <a:r>
              <a:rPr lang="it-IT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progressivamente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it-IT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performances</a:t>
            </a:r>
            <a:r>
              <a:rPr lang="it-IT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cognitive</a:t>
            </a:r>
            <a:r>
              <a:rPr lang="it-IT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specifiche.</a:t>
            </a:r>
            <a:r>
              <a:rPr lang="it-IT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01532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70F220-7D9E-5DD2-FFFA-2613D0EB4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240" y="116541"/>
            <a:ext cx="9404723" cy="1400530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00B0F0"/>
                </a:solidFill>
              </a:rPr>
              <a:t>Non le istituzioni ma le materie e i tematismi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7BB5A2-9239-63F2-A40E-96AF451CE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47" y="1694329"/>
            <a:ext cx="11221571" cy="5163671"/>
          </a:xfrm>
        </p:spPr>
        <p:txBody>
          <a:bodyPr>
            <a:normAutofit/>
          </a:bodyPr>
          <a:lstStyle/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Resta il problema quantitativo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 l’ordine conferito al fondo e il suo inventario ci tutelano, e se le finalità dell’azione sono esplicitate, niente proibisce però di pensare a approfondimenti “tematici” su porzioni del fondo.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 potrebbe cioè immaginare una postproduzione selettiva degli</a:t>
            </a:r>
            <a:r>
              <a:rPr lang="it-IT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strumenti, arricchita da opzioni di ricerca capaci di spingersi in profondità non tanto nelle relazioni, ma nelle parole di cui ogni fondo alla fine è costituito. </a:t>
            </a: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Passare da una generica iconografia digitale, fatta di immagini inerti, a una restituzione dinamica dei contenuti dovrebbe anzi essere uno degli obiettivi prioritari di una digitalizzazione virtuosa dei documenti di archivio.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3895" marR="683895" algn="just">
              <a:lnSpc>
                <a:spcPct val="115000"/>
              </a:lnSpc>
              <a:spcAft>
                <a:spcPts val="0"/>
              </a:spcAft>
            </a:pPr>
            <a:r>
              <a:rPr lang="it-IT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 volessimo recuperare il linguaggio degli standard, si tratta di passare dal potere incontrastato della </a:t>
            </a:r>
            <a:r>
              <a:rPr lang="it-IT" sz="1800" spc="5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multivellarità</a:t>
            </a:r>
            <a:r>
              <a:rPr lang="it-IT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relazionale di ISAD(G) alla rete multidimensionale di significati e di rinvii logici e semantici di </a:t>
            </a:r>
            <a:r>
              <a:rPr lang="it-IT" sz="1800" spc="5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RiC.</a:t>
            </a:r>
            <a:r>
              <a:rPr lang="it-IT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1025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1014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Century Gothic</vt:lpstr>
      <vt:lpstr>Times New Roman</vt:lpstr>
      <vt:lpstr>Wingdings 3</vt:lpstr>
      <vt:lpstr>Ione</vt:lpstr>
      <vt:lpstr>Dai metadati ai dati, dai contesti ai contenuti: aumentare la descrizione archivistica </vt:lpstr>
      <vt:lpstr>In che senso «archivio»?</vt:lpstr>
      <vt:lpstr>Primum contestualizzare</vt:lpstr>
      <vt:lpstr>Una splendida approssimazione</vt:lpstr>
      <vt:lpstr>Rispondere alle domande</vt:lpstr>
      <vt:lpstr>Una questione antropologica</vt:lpstr>
      <vt:lpstr>Caccia al dato</vt:lpstr>
      <vt:lpstr>Descrizione aumentata</vt:lpstr>
      <vt:lpstr>Non le istituzioni ma le materie e i tematismi</vt:lpstr>
      <vt:lpstr>Ai confini dell’archivistica per difendere gli archivi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federico.valacchi@unimc.it</dc:creator>
  <cp:lastModifiedBy>federico.valacchi@unimc.it</cp:lastModifiedBy>
  <cp:revision>21</cp:revision>
  <dcterms:created xsi:type="dcterms:W3CDTF">2023-05-28T09:54:35Z</dcterms:created>
  <dcterms:modified xsi:type="dcterms:W3CDTF">2024-01-31T10:38:27Z</dcterms:modified>
</cp:coreProperties>
</file>