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sldIdLst>
    <p:sldId id="448" r:id="rId2"/>
    <p:sldId id="419" r:id="rId3"/>
    <p:sldId id="449" r:id="rId4"/>
    <p:sldId id="257" r:id="rId5"/>
    <p:sldId id="265" r:id="rId6"/>
    <p:sldId id="266" r:id="rId7"/>
    <p:sldId id="258" r:id="rId8"/>
    <p:sldId id="259" r:id="rId9"/>
    <p:sldId id="262" r:id="rId10"/>
    <p:sldId id="263" r:id="rId11"/>
    <p:sldId id="264" r:id="rId12"/>
    <p:sldId id="269" r:id="rId13"/>
    <p:sldId id="270" r:id="rId14"/>
    <p:sldId id="268" r:id="rId15"/>
    <p:sldId id="451" r:id="rId16"/>
    <p:sldId id="429" r:id="rId17"/>
    <p:sldId id="430" r:id="rId18"/>
    <p:sldId id="452" r:id="rId19"/>
    <p:sldId id="271" r:id="rId20"/>
    <p:sldId id="288" r:id="rId21"/>
    <p:sldId id="272" r:id="rId22"/>
    <p:sldId id="273" r:id="rId23"/>
    <p:sldId id="366" r:id="rId24"/>
    <p:sldId id="275" r:id="rId25"/>
    <p:sldId id="274" r:id="rId26"/>
    <p:sldId id="276" r:id="rId27"/>
    <p:sldId id="368" r:id="rId28"/>
    <p:sldId id="280" r:id="rId29"/>
    <p:sldId id="278" r:id="rId30"/>
    <p:sldId id="260" r:id="rId31"/>
    <p:sldId id="363" r:id="rId32"/>
    <p:sldId id="364" r:id="rId33"/>
    <p:sldId id="261" r:id="rId34"/>
    <p:sldId id="285" r:id="rId35"/>
    <p:sldId id="370" r:id="rId36"/>
    <p:sldId id="371" r:id="rId37"/>
    <p:sldId id="29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varScale="1">
        <p:scale>
          <a:sx n="81" d="100"/>
          <a:sy n="81" d="100"/>
        </p:scale>
        <p:origin x="41" y="75"/>
      </p:cViewPr>
      <p:guideLst/>
    </p:cSldViewPr>
  </p:slideViewPr>
  <p:notesTextViewPr>
    <p:cViewPr>
      <p:scale>
        <a:sx n="1" d="1"/>
        <a:sy n="1" d="1"/>
      </p:scale>
      <p:origin x="0" y="0"/>
    </p:cViewPr>
  </p:notesTextViewPr>
  <p:sorterViewPr>
    <p:cViewPr>
      <p:scale>
        <a:sx n="100" d="100"/>
        <a:sy n="100" d="100"/>
      </p:scale>
      <p:origin x="0" y="-66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11512E38-7976-4C36-A49A-8D4EEC2D5A5E}" type="datetimeFigureOut">
              <a:rPr lang="it-IT" smtClean="0"/>
              <a:t>16/09/2023</a:t>
            </a:fld>
            <a:endParaRPr lang="it-IT"/>
          </a:p>
        </p:txBody>
      </p:sp>
      <p:sp>
        <p:nvSpPr>
          <p:cNvPr id="5" name="Footer Placeholder 4"/>
          <p:cNvSpPr>
            <a:spLocks noGrp="1"/>
          </p:cNvSpPr>
          <p:nvPr>
            <p:ph type="ftr" sz="quarter" idx="11"/>
          </p:nvPr>
        </p:nvSpPr>
        <p:spPr>
          <a:xfrm>
            <a:off x="3962399" y="5870575"/>
            <a:ext cx="4893958" cy="377825"/>
          </a:xfrm>
        </p:spPr>
        <p:txBody>
          <a:bodyPr/>
          <a:lstStyle/>
          <a:p>
            <a:endParaRPr lang="it-IT"/>
          </a:p>
        </p:txBody>
      </p:sp>
      <p:sp>
        <p:nvSpPr>
          <p:cNvPr id="6" name="Slide Number Placeholder 5"/>
          <p:cNvSpPr>
            <a:spLocks noGrp="1"/>
          </p:cNvSpPr>
          <p:nvPr>
            <p:ph type="sldNum" sz="quarter" idx="12"/>
          </p:nvPr>
        </p:nvSpPr>
        <p:spPr>
          <a:xfrm>
            <a:off x="10608958" y="5870575"/>
            <a:ext cx="551167" cy="377825"/>
          </a:xfrm>
        </p:spPr>
        <p:txBody>
          <a:bodyPr/>
          <a:lstStyle/>
          <a:p>
            <a:fld id="{90C87B23-6659-495E-9A63-609A8DDF3A64}" type="slidenum">
              <a:rPr lang="it-IT" smtClean="0"/>
              <a:t>‹N›</a:t>
            </a:fld>
            <a:endParaRPr lang="it-IT"/>
          </a:p>
        </p:txBody>
      </p:sp>
    </p:spTree>
    <p:extLst>
      <p:ext uri="{BB962C8B-B14F-4D97-AF65-F5344CB8AC3E}">
        <p14:creationId xmlns:p14="http://schemas.microsoft.com/office/powerpoint/2010/main" val="282763334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1512E38-7976-4C36-A49A-8D4EEC2D5A5E}" type="datetimeFigureOut">
              <a:rPr lang="it-IT" smtClean="0"/>
              <a:t>16/09/2023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0C87B23-6659-495E-9A63-609A8DDF3A64}" type="slidenum">
              <a:rPr lang="it-IT" smtClean="0"/>
              <a:t>‹N›</a:t>
            </a:fld>
            <a:endParaRPr lang="it-IT"/>
          </a:p>
        </p:txBody>
      </p:sp>
    </p:spTree>
    <p:extLst>
      <p:ext uri="{BB962C8B-B14F-4D97-AF65-F5344CB8AC3E}">
        <p14:creationId xmlns:p14="http://schemas.microsoft.com/office/powerpoint/2010/main" val="779263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1512E38-7976-4C36-A49A-8D4EEC2D5A5E}" type="datetimeFigureOut">
              <a:rPr lang="it-IT" smtClean="0"/>
              <a:t>16/09/2023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0C87B23-6659-495E-9A63-609A8DDF3A64}" type="slidenum">
              <a:rPr lang="it-IT" smtClean="0"/>
              <a:t>‹N›</a:t>
            </a:fld>
            <a:endParaRPr lang="it-IT"/>
          </a:p>
        </p:txBody>
      </p:sp>
    </p:spTree>
    <p:extLst>
      <p:ext uri="{BB962C8B-B14F-4D97-AF65-F5344CB8AC3E}">
        <p14:creationId xmlns:p14="http://schemas.microsoft.com/office/powerpoint/2010/main" val="2358269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1512E38-7976-4C36-A49A-8D4EEC2D5A5E}" type="datetimeFigureOut">
              <a:rPr lang="it-IT" smtClean="0"/>
              <a:t>16/09/2023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0C87B23-6659-495E-9A63-609A8DDF3A64}" type="slidenum">
              <a:rPr lang="it-IT" smtClean="0"/>
              <a:t>‹N›</a:t>
            </a:fld>
            <a:endParaRPr lang="it-IT"/>
          </a:p>
        </p:txBody>
      </p:sp>
    </p:spTree>
    <p:extLst>
      <p:ext uri="{BB962C8B-B14F-4D97-AF65-F5344CB8AC3E}">
        <p14:creationId xmlns:p14="http://schemas.microsoft.com/office/powerpoint/2010/main" val="559231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1512E38-7976-4C36-A49A-8D4EEC2D5A5E}" type="datetimeFigureOut">
              <a:rPr lang="it-IT" smtClean="0"/>
              <a:t>16/09/2023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0C87B23-6659-495E-9A63-609A8DDF3A64}" type="slidenum">
              <a:rPr lang="it-IT" smtClean="0"/>
              <a:t>‹N›</a:t>
            </a:fld>
            <a:endParaRPr lang="it-IT"/>
          </a:p>
        </p:txBody>
      </p:sp>
    </p:spTree>
    <p:extLst>
      <p:ext uri="{BB962C8B-B14F-4D97-AF65-F5344CB8AC3E}">
        <p14:creationId xmlns:p14="http://schemas.microsoft.com/office/powerpoint/2010/main" val="3391766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it-IT"/>
              <a:t>Fare clic per modificare lo stile del titolo dello schema</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1512E38-7976-4C36-A49A-8D4EEC2D5A5E}" type="datetimeFigureOut">
              <a:rPr lang="it-IT" smtClean="0"/>
              <a:t>16/09/2023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0C87B23-6659-495E-9A63-609A8DDF3A64}" type="slidenum">
              <a:rPr lang="it-IT" smtClean="0"/>
              <a:t>‹N›</a:t>
            </a:fld>
            <a:endParaRPr lang="it-IT"/>
          </a:p>
        </p:txBody>
      </p:sp>
    </p:spTree>
    <p:extLst>
      <p:ext uri="{BB962C8B-B14F-4D97-AF65-F5344CB8AC3E}">
        <p14:creationId xmlns:p14="http://schemas.microsoft.com/office/powerpoint/2010/main" val="3121867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it-IT"/>
              <a:t>Fare clic per modificare lo stile del titolo dello schema</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it-IT"/>
              <a:t>Fare clic per modificare gli stili del testo dello schema</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1512E38-7976-4C36-A49A-8D4EEC2D5A5E}" type="datetimeFigureOut">
              <a:rPr lang="it-IT" smtClean="0"/>
              <a:t>16/09/2023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0C87B23-6659-495E-9A63-609A8DDF3A64}" type="slidenum">
              <a:rPr lang="it-IT" smtClean="0"/>
              <a:t>‹N›</a:t>
            </a:fld>
            <a:endParaRPr lang="it-IT"/>
          </a:p>
        </p:txBody>
      </p:sp>
    </p:spTree>
    <p:extLst>
      <p:ext uri="{BB962C8B-B14F-4D97-AF65-F5344CB8AC3E}">
        <p14:creationId xmlns:p14="http://schemas.microsoft.com/office/powerpoint/2010/main" val="2080311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1512E38-7976-4C36-A49A-8D4EEC2D5A5E}" type="datetimeFigureOut">
              <a:rPr lang="it-IT" smtClean="0"/>
              <a:t>16/09/2023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0C87B23-6659-495E-9A63-609A8DDF3A64}" type="slidenum">
              <a:rPr lang="it-IT" smtClean="0"/>
              <a:t>‹N›</a:t>
            </a:fld>
            <a:endParaRPr lang="it-IT"/>
          </a:p>
        </p:txBody>
      </p:sp>
    </p:spTree>
    <p:extLst>
      <p:ext uri="{BB962C8B-B14F-4D97-AF65-F5344CB8AC3E}">
        <p14:creationId xmlns:p14="http://schemas.microsoft.com/office/powerpoint/2010/main" val="4266490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1512E38-7976-4C36-A49A-8D4EEC2D5A5E}" type="datetimeFigureOut">
              <a:rPr lang="it-IT" smtClean="0"/>
              <a:t>16/09/2023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0C87B23-6659-495E-9A63-609A8DDF3A64}" type="slidenum">
              <a:rPr lang="it-IT" smtClean="0"/>
              <a:t>‹N›</a:t>
            </a:fld>
            <a:endParaRPr lang="it-IT"/>
          </a:p>
        </p:txBody>
      </p:sp>
    </p:spTree>
    <p:extLst>
      <p:ext uri="{BB962C8B-B14F-4D97-AF65-F5344CB8AC3E}">
        <p14:creationId xmlns:p14="http://schemas.microsoft.com/office/powerpoint/2010/main" val="1367140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0" i="0">
                <a:solidFill>
                  <a:srgbClr val="EBEBEB"/>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9/16/2023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extLst>
      <p:ext uri="{BB962C8B-B14F-4D97-AF65-F5344CB8AC3E}">
        <p14:creationId xmlns:p14="http://schemas.microsoft.com/office/powerpoint/2010/main" val="539045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1512E38-7976-4C36-A49A-8D4EEC2D5A5E}" type="datetimeFigureOut">
              <a:rPr lang="it-IT" smtClean="0"/>
              <a:t>16/09/2023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0C87B23-6659-495E-9A63-609A8DDF3A64}" type="slidenum">
              <a:rPr lang="it-IT" smtClean="0"/>
              <a:t>‹N›</a:t>
            </a:fld>
            <a:endParaRPr lang="it-IT"/>
          </a:p>
        </p:txBody>
      </p:sp>
    </p:spTree>
    <p:extLst>
      <p:ext uri="{BB962C8B-B14F-4D97-AF65-F5344CB8AC3E}">
        <p14:creationId xmlns:p14="http://schemas.microsoft.com/office/powerpoint/2010/main" val="3641594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11512E38-7976-4C36-A49A-8D4EEC2D5A5E}" type="datetimeFigureOut">
              <a:rPr lang="it-IT" smtClean="0"/>
              <a:t>16/09/2023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90C87B23-6659-495E-9A63-609A8DDF3A64}" type="slidenum">
              <a:rPr lang="it-IT" smtClean="0"/>
              <a:t>‹N›</a:t>
            </a:fld>
            <a:endParaRPr lang="it-IT"/>
          </a:p>
        </p:txBody>
      </p:sp>
    </p:spTree>
    <p:extLst>
      <p:ext uri="{BB962C8B-B14F-4D97-AF65-F5344CB8AC3E}">
        <p14:creationId xmlns:p14="http://schemas.microsoft.com/office/powerpoint/2010/main" val="2188937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11512E38-7976-4C36-A49A-8D4EEC2D5A5E}" type="datetimeFigureOut">
              <a:rPr lang="it-IT" smtClean="0"/>
              <a:t>16/09/2023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0C87B23-6659-495E-9A63-609A8DDF3A64}" type="slidenum">
              <a:rPr lang="it-IT" smtClean="0"/>
              <a:t>‹N›</a:t>
            </a:fld>
            <a:endParaRPr lang="it-IT"/>
          </a:p>
        </p:txBody>
      </p:sp>
    </p:spTree>
    <p:extLst>
      <p:ext uri="{BB962C8B-B14F-4D97-AF65-F5344CB8AC3E}">
        <p14:creationId xmlns:p14="http://schemas.microsoft.com/office/powerpoint/2010/main" val="3054582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1512E38-7976-4C36-A49A-8D4EEC2D5A5E}" type="datetimeFigureOut">
              <a:rPr lang="it-IT" smtClean="0"/>
              <a:t>16/09/2023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90C87B23-6659-495E-9A63-609A8DDF3A64}" type="slidenum">
              <a:rPr lang="it-IT" smtClean="0"/>
              <a:t>‹N›</a:t>
            </a:fld>
            <a:endParaRPr lang="it-IT"/>
          </a:p>
        </p:txBody>
      </p:sp>
    </p:spTree>
    <p:extLst>
      <p:ext uri="{BB962C8B-B14F-4D97-AF65-F5344CB8AC3E}">
        <p14:creationId xmlns:p14="http://schemas.microsoft.com/office/powerpoint/2010/main" val="3804617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11512E38-7976-4C36-A49A-8D4EEC2D5A5E}" type="datetimeFigureOut">
              <a:rPr lang="it-IT" smtClean="0"/>
              <a:t>16/09/2023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90C87B23-6659-495E-9A63-609A8DDF3A64}" type="slidenum">
              <a:rPr lang="it-IT" smtClean="0"/>
              <a:t>‹N›</a:t>
            </a:fld>
            <a:endParaRPr lang="it-IT"/>
          </a:p>
        </p:txBody>
      </p:sp>
    </p:spTree>
    <p:extLst>
      <p:ext uri="{BB962C8B-B14F-4D97-AF65-F5344CB8AC3E}">
        <p14:creationId xmlns:p14="http://schemas.microsoft.com/office/powerpoint/2010/main" val="3162390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11512E38-7976-4C36-A49A-8D4EEC2D5A5E}" type="datetimeFigureOut">
              <a:rPr lang="it-IT" smtClean="0"/>
              <a:t>16/09/2023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90C87B23-6659-495E-9A63-609A8DDF3A64}" type="slidenum">
              <a:rPr lang="it-IT" smtClean="0"/>
              <a:t>‹N›</a:t>
            </a:fld>
            <a:endParaRPr lang="it-IT"/>
          </a:p>
        </p:txBody>
      </p:sp>
    </p:spTree>
    <p:extLst>
      <p:ext uri="{BB962C8B-B14F-4D97-AF65-F5344CB8AC3E}">
        <p14:creationId xmlns:p14="http://schemas.microsoft.com/office/powerpoint/2010/main" val="2253573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1512E38-7976-4C36-A49A-8D4EEC2D5A5E}" type="datetimeFigureOut">
              <a:rPr lang="it-IT" smtClean="0"/>
              <a:t>16/09/2023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0C87B23-6659-495E-9A63-609A8DDF3A64}" type="slidenum">
              <a:rPr lang="it-IT" smtClean="0"/>
              <a:t>‹N›</a:t>
            </a:fld>
            <a:endParaRPr lang="it-IT"/>
          </a:p>
        </p:txBody>
      </p:sp>
    </p:spTree>
    <p:extLst>
      <p:ext uri="{BB962C8B-B14F-4D97-AF65-F5344CB8AC3E}">
        <p14:creationId xmlns:p14="http://schemas.microsoft.com/office/powerpoint/2010/main" val="191873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it-IT"/>
              <a:t>Fare clic per modificare lo stile del titolo dello schema</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11512E38-7976-4C36-A49A-8D4EEC2D5A5E}" type="datetimeFigureOut">
              <a:rPr lang="it-IT" smtClean="0"/>
              <a:t>16/09/2023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90C87B23-6659-495E-9A63-609A8DDF3A64}" type="slidenum">
              <a:rPr lang="it-IT" smtClean="0"/>
              <a:t>‹N›</a:t>
            </a:fld>
            <a:endParaRPr lang="it-IT"/>
          </a:p>
        </p:txBody>
      </p:sp>
    </p:spTree>
    <p:extLst>
      <p:ext uri="{BB962C8B-B14F-4D97-AF65-F5344CB8AC3E}">
        <p14:creationId xmlns:p14="http://schemas.microsoft.com/office/powerpoint/2010/main" val="3312731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512E38-7976-4C36-A49A-8D4EEC2D5A5E}" type="datetimeFigureOut">
              <a:rPr lang="it-IT" smtClean="0"/>
              <a:t>16/09/2023</a:t>
            </a:fld>
            <a:endParaRPr lang="it-IT"/>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C87B23-6659-495E-9A63-609A8DDF3A64}" type="slidenum">
              <a:rPr lang="it-IT" smtClean="0"/>
              <a:t>‹N›</a:t>
            </a:fld>
            <a:endParaRPr lang="it-IT"/>
          </a:p>
        </p:txBody>
      </p:sp>
    </p:spTree>
    <p:extLst>
      <p:ext uri="{BB962C8B-B14F-4D97-AF65-F5344CB8AC3E}">
        <p14:creationId xmlns:p14="http://schemas.microsoft.com/office/powerpoint/2010/main" val="13442520"/>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8D3D7-04B1-06E3-2D3C-5205347767FA}"/>
              </a:ext>
            </a:extLst>
          </p:cNvPr>
          <p:cNvSpPr>
            <a:spLocks noGrp="1"/>
          </p:cNvSpPr>
          <p:nvPr>
            <p:ph type="ctrTitle"/>
          </p:nvPr>
        </p:nvSpPr>
        <p:spPr>
          <a:xfrm>
            <a:off x="1750358" y="861609"/>
            <a:ext cx="9135036" cy="2748926"/>
          </a:xfrm>
        </p:spPr>
        <p:txBody>
          <a:bodyPr>
            <a:normAutofit/>
          </a:bodyPr>
          <a:lstStyle/>
          <a:p>
            <a:pPr algn="ctr"/>
            <a:r>
              <a:rPr lang="it-IT" dirty="0"/>
              <a:t>Per una digitalizzazione strategica del patrimonio documentario</a:t>
            </a:r>
          </a:p>
        </p:txBody>
      </p:sp>
      <p:sp>
        <p:nvSpPr>
          <p:cNvPr id="3" name="Sottotitolo 2">
            <a:extLst>
              <a:ext uri="{FF2B5EF4-FFF2-40B4-BE49-F238E27FC236}">
                <a16:creationId xmlns:a16="http://schemas.microsoft.com/office/drawing/2014/main" id="{DD7EC3FD-D732-56DE-A5FB-F19AFDC6C1B3}"/>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1545497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1" y="219635"/>
            <a:ext cx="10131425" cy="1456267"/>
          </a:xfrm>
        </p:spPr>
        <p:txBody>
          <a:bodyPr>
            <a:normAutofit/>
          </a:bodyPr>
          <a:lstStyle/>
          <a:p>
            <a:pPr algn="ctr"/>
            <a:r>
              <a:rPr lang="it-IT" dirty="0"/>
              <a:t>Progettare la digitalizzazione</a:t>
            </a:r>
          </a:p>
        </p:txBody>
      </p:sp>
      <p:sp>
        <p:nvSpPr>
          <p:cNvPr id="3" name="Segnaposto contenuto 2"/>
          <p:cNvSpPr>
            <a:spLocks noGrp="1"/>
          </p:cNvSpPr>
          <p:nvPr>
            <p:ph idx="1"/>
          </p:nvPr>
        </p:nvSpPr>
        <p:spPr>
          <a:xfrm>
            <a:off x="685801" y="1875865"/>
            <a:ext cx="10131425" cy="4632511"/>
          </a:xfrm>
        </p:spPr>
        <p:txBody>
          <a:bodyPr>
            <a:normAutofit/>
          </a:bodyPr>
          <a:lstStyle/>
          <a:p>
            <a:r>
              <a:rPr lang="it-IT" sz="2400" dirty="0"/>
              <a:t>Una digitalizzazione virtuosa comporta innanzitutto mettere in campo sostenibilità, competenze approfondite e investimenti adeguati distribuiti nel tempo. </a:t>
            </a:r>
          </a:p>
          <a:p>
            <a:r>
              <a:rPr lang="it-IT" sz="2400" dirty="0"/>
              <a:t>Gli aspetti da considerare in questo senso vanno dall’esigenza di una corretta valutazione delle motivazioni che stanno alla base dei progetti di digitalizzazione ai criteri di selezione delle fonti da digitalizzare. </a:t>
            </a:r>
          </a:p>
          <a:p>
            <a:r>
              <a:rPr lang="it-IT" sz="2400" dirty="0"/>
              <a:t>Senza trascurare l’analisi delle modalità, delle criticità e delle opportunità che si manifestano nell’accesso alle fonti digitalizzate (questioni di ordine tecnico/tecnologico, restituzione, organizzazione, conservazione, sicurezza, proprietà intellettuale).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5400" dirty="0"/>
              <a:t>Qualità tecnica</a:t>
            </a:r>
          </a:p>
        </p:txBody>
      </p:sp>
      <p:sp>
        <p:nvSpPr>
          <p:cNvPr id="3" name="Segnaposto contenuto 2"/>
          <p:cNvSpPr>
            <a:spLocks noGrp="1"/>
          </p:cNvSpPr>
          <p:nvPr>
            <p:ph idx="1"/>
          </p:nvPr>
        </p:nvSpPr>
        <p:spPr/>
        <p:txBody>
          <a:bodyPr/>
          <a:lstStyle/>
          <a:p>
            <a:r>
              <a:rPr lang="it-IT" sz="3200" dirty="0"/>
              <a:t>La qualità tecnica della riproduzione ha un peso specifico decisivo che richiede attrezzature idonee e un’esperienza che non si può improvvisare perché la qualità dei documenti dipende da quella della loro riproduzione. </a:t>
            </a:r>
          </a:p>
          <a:p>
            <a:r>
              <a:rPr lang="it-IT" sz="3200" dirty="0"/>
              <a:t>Una foto non </a:t>
            </a:r>
            <a:r>
              <a:rPr lang="it-IT" sz="3200" dirty="0" err="1"/>
              <a:t>basta…</a:t>
            </a:r>
            <a:r>
              <a:rPr lang="it-IT" sz="3200" dirty="0"/>
              <a:t> </a:t>
            </a:r>
          </a:p>
          <a:p>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Palingenesi digitale</a:t>
            </a:r>
          </a:p>
        </p:txBody>
      </p:sp>
      <p:sp>
        <p:nvSpPr>
          <p:cNvPr id="3" name="Segnaposto contenuto 2"/>
          <p:cNvSpPr>
            <a:spLocks noGrp="1"/>
          </p:cNvSpPr>
          <p:nvPr>
            <p:ph idx="1"/>
          </p:nvPr>
        </p:nvSpPr>
        <p:spPr/>
        <p:txBody>
          <a:bodyPr>
            <a:normAutofit/>
          </a:bodyPr>
          <a:lstStyle/>
          <a:p>
            <a:r>
              <a:rPr lang="it-IT" sz="2800" dirty="0"/>
              <a:t>Digitalizzazione selettiva che produce risultati diversi dai rocciosi originali analogici. </a:t>
            </a:r>
          </a:p>
          <a:p>
            <a:r>
              <a:rPr lang="it-IT" sz="2800" dirty="0"/>
              <a:t>Si creano nuove possibili sedimentazioni documentarie e nuove possibili letture. </a:t>
            </a:r>
          </a:p>
          <a:p>
            <a:r>
              <a:rPr lang="it-IT" sz="2800" dirty="0"/>
              <a:t>Presunte verità di nuova costruzione viaggiano veloci sulle ali robuste della connessione totale. </a:t>
            </a:r>
          </a:p>
          <a:p>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24436" y="132229"/>
            <a:ext cx="10131425" cy="1456267"/>
          </a:xfrm>
        </p:spPr>
        <p:txBody>
          <a:bodyPr/>
          <a:lstStyle/>
          <a:p>
            <a:pPr algn="ctr"/>
            <a:r>
              <a:rPr lang="it-IT" dirty="0"/>
              <a:t>La vendetta del copista</a:t>
            </a:r>
          </a:p>
        </p:txBody>
      </p:sp>
      <p:sp>
        <p:nvSpPr>
          <p:cNvPr id="3" name="Segnaposto contenuto 2"/>
          <p:cNvSpPr>
            <a:spLocks noGrp="1"/>
          </p:cNvSpPr>
          <p:nvPr>
            <p:ph idx="1"/>
          </p:nvPr>
        </p:nvSpPr>
        <p:spPr/>
        <p:txBody>
          <a:bodyPr>
            <a:normAutofit/>
          </a:bodyPr>
          <a:lstStyle/>
          <a:p>
            <a:r>
              <a:rPr lang="it-IT" sz="2400" dirty="0"/>
              <a:t>Siamo davanti alla “vendetta del copista”. </a:t>
            </a:r>
          </a:p>
          <a:p>
            <a:r>
              <a:rPr lang="it-IT" sz="2400" dirty="0"/>
              <a:t>Molti archivi sono costretti a partorire copie non conformi dei loro contenuti e spinti a riprodursi in una cattività digitale che ne altera il codice genetico </a:t>
            </a:r>
          </a:p>
          <a:p>
            <a:r>
              <a:rPr lang="it-IT" sz="2400" dirty="0"/>
              <a:t>Possono prendere vita nuove e bislacche creature, fino ad arrivare all’idea di </a:t>
            </a:r>
            <a:r>
              <a:rPr lang="it-IT" sz="2400" i="1" dirty="0" err="1">
                <a:solidFill>
                  <a:srgbClr val="FFC000"/>
                </a:solidFill>
              </a:rPr>
              <a:t>invented</a:t>
            </a:r>
            <a:r>
              <a:rPr lang="it-IT" sz="2400" i="1" dirty="0">
                <a:solidFill>
                  <a:srgbClr val="FFC000"/>
                </a:solidFill>
              </a:rPr>
              <a:t> </a:t>
            </a:r>
            <a:r>
              <a:rPr lang="it-IT" sz="2400" i="1" dirty="0" err="1">
                <a:solidFill>
                  <a:srgbClr val="FFC000"/>
                </a:solidFill>
              </a:rPr>
              <a:t>archives</a:t>
            </a:r>
            <a:endParaRPr lang="it-IT" sz="2400" i="1" dirty="0">
              <a:solidFill>
                <a:srgbClr val="FFC000"/>
              </a:solidFill>
            </a:endParaRPr>
          </a:p>
          <a:p>
            <a:r>
              <a:rPr lang="it-IT" sz="2400" dirty="0"/>
              <a:t>In tutti questi casi l’invenzione cela una rivisitazione molto soggettiva e contribuisce a destabilizzare il legame già tenue tra i fatti e il loro racconto. </a:t>
            </a:r>
          </a:p>
          <a:p>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52596" y="-214338"/>
            <a:ext cx="8229600" cy="1143000"/>
          </a:xfrm>
        </p:spPr>
        <p:txBody>
          <a:bodyPr/>
          <a:lstStyle/>
          <a:p>
            <a:pPr algn="ctr"/>
            <a:r>
              <a:rPr lang="it-IT" dirty="0" err="1"/>
              <a:t>Prosumer</a:t>
            </a:r>
            <a:r>
              <a:rPr lang="it-IT" dirty="0"/>
              <a:t> all’attacco</a:t>
            </a:r>
          </a:p>
        </p:txBody>
      </p:sp>
      <p:sp>
        <p:nvSpPr>
          <p:cNvPr id="3" name="Segnaposto contenuto 2"/>
          <p:cNvSpPr>
            <a:spLocks noGrp="1"/>
          </p:cNvSpPr>
          <p:nvPr>
            <p:ph idx="1"/>
          </p:nvPr>
        </p:nvSpPr>
        <p:spPr>
          <a:xfrm>
            <a:off x="517712" y="1643050"/>
            <a:ext cx="10347512" cy="4709160"/>
          </a:xfrm>
        </p:spPr>
        <p:txBody>
          <a:bodyPr>
            <a:noAutofit/>
          </a:bodyPr>
          <a:lstStyle/>
          <a:p>
            <a:r>
              <a:rPr lang="it-IT" sz="2400" dirty="0"/>
              <a:t>Nelle pieghe di queste pratiche fascinose si muovono infatti </a:t>
            </a:r>
            <a:r>
              <a:rPr lang="it-IT" sz="2400" dirty="0" err="1"/>
              <a:t>prosumer</a:t>
            </a:r>
            <a:r>
              <a:rPr lang="it-IT" sz="2400" dirty="0"/>
              <a:t> che talvolta ne alterano la prospettiva, facendosi archivisti di sé stessi </a:t>
            </a:r>
          </a:p>
          <a:p>
            <a:r>
              <a:rPr lang="it-IT" sz="2400" dirty="0"/>
              <a:t>I </a:t>
            </a:r>
            <a:r>
              <a:rPr lang="it-IT" sz="2400" dirty="0" err="1"/>
              <a:t>prosumer</a:t>
            </a:r>
            <a:r>
              <a:rPr lang="it-IT" sz="2400" dirty="0"/>
              <a:t> sono in fondo degli </a:t>
            </a:r>
            <a:r>
              <a:rPr lang="it-IT" sz="2400" dirty="0" err="1"/>
              <a:t>autarchi</a:t>
            </a:r>
            <a:r>
              <a:rPr lang="it-IT" sz="2400" dirty="0"/>
              <a:t> della memoria, soggetti che possono definire contenuti appunto a proprio uso e consumo</a:t>
            </a:r>
          </a:p>
          <a:p>
            <a:r>
              <a:rPr lang="it-IT" sz="2400" dirty="0"/>
              <a:t>Molti sono tentati dal fai da te, dalla costruzione di kit documentari su misura</a:t>
            </a:r>
          </a:p>
          <a:p>
            <a:r>
              <a:rPr lang="it-IT" sz="2400" dirty="0"/>
              <a:t>Di conseguenza sul web ci si può imbattere in costruzioni digitali ritenute di imprescindibile importanza dai loro creatori ma non prive di insidie per tutti gli altri. </a:t>
            </a:r>
          </a:p>
          <a:p>
            <a:pPr>
              <a:buNone/>
            </a:pPr>
            <a:r>
              <a:rPr lang="it-IT" sz="2400" dirty="0"/>
              <a:t> </a:t>
            </a:r>
          </a:p>
          <a:p>
            <a:endParaRPr lang="it-IT" sz="2400" dirty="0"/>
          </a:p>
        </p:txBody>
      </p:sp>
    </p:spTree>
    <p:extLst>
      <p:ext uri="{BB962C8B-B14F-4D97-AF65-F5344CB8AC3E}">
        <p14:creationId xmlns:p14="http://schemas.microsoft.com/office/powerpoint/2010/main" val="3024676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C4F545-F852-0C29-B7D4-051A0A7826F8}"/>
              </a:ext>
            </a:extLst>
          </p:cNvPr>
          <p:cNvSpPr>
            <a:spLocks noGrp="1"/>
          </p:cNvSpPr>
          <p:nvPr>
            <p:ph type="title"/>
          </p:nvPr>
        </p:nvSpPr>
        <p:spPr>
          <a:xfrm>
            <a:off x="931733" y="307316"/>
            <a:ext cx="10915125" cy="1320800"/>
          </a:xfrm>
        </p:spPr>
        <p:txBody>
          <a:bodyPr>
            <a:normAutofit/>
          </a:bodyPr>
          <a:lstStyle/>
          <a:p>
            <a:pPr algn="ctr"/>
            <a:r>
              <a:rPr lang="it-IT" dirty="0"/>
              <a:t>Oltre la postmodernità</a:t>
            </a:r>
            <a:br>
              <a:rPr lang="it-IT" dirty="0"/>
            </a:br>
            <a:r>
              <a:rPr lang="it-IT" dirty="0"/>
              <a:t>La costruzione dell’archivio e dell’identità</a:t>
            </a:r>
          </a:p>
        </p:txBody>
      </p:sp>
      <p:sp>
        <p:nvSpPr>
          <p:cNvPr id="3" name="Segnaposto contenuto 2">
            <a:extLst>
              <a:ext uri="{FF2B5EF4-FFF2-40B4-BE49-F238E27FC236}">
                <a16:creationId xmlns:a16="http://schemas.microsoft.com/office/drawing/2014/main" id="{1799DF6A-2583-3363-0B80-375C6DED381F}"/>
              </a:ext>
            </a:extLst>
          </p:cNvPr>
          <p:cNvSpPr>
            <a:spLocks noGrp="1"/>
          </p:cNvSpPr>
          <p:nvPr>
            <p:ph idx="1"/>
          </p:nvPr>
        </p:nvSpPr>
        <p:spPr>
          <a:xfrm>
            <a:off x="858868" y="2060110"/>
            <a:ext cx="10712326" cy="4226862"/>
          </a:xfrm>
        </p:spPr>
        <p:txBody>
          <a:bodyPr>
            <a:noAutofit/>
          </a:bodyPr>
          <a:lstStyle/>
          <a:p>
            <a:r>
              <a:rPr lang="it-IT" sz="2400" dirty="0">
                <a:effectLst/>
                <a:latin typeface="Times New Roman" panose="02020603050405020304" pitchFamily="18" charset="0"/>
                <a:ea typeface="Calibri" panose="020F0502020204030204" pitchFamily="34" charset="0"/>
              </a:rPr>
              <a:t>In tempi di crescita esponenziale di potenti automatismi informativi, e di sovrapposizione sempre più marcate tra intelligenza umana e artificiale, il problema della costruzione dell’archivio si pone con forza particolare. </a:t>
            </a:r>
          </a:p>
          <a:p>
            <a:r>
              <a:rPr lang="it-IT" sz="2400" dirty="0">
                <a:effectLst/>
                <a:latin typeface="Times New Roman" panose="02020603050405020304" pitchFamily="18" charset="0"/>
                <a:ea typeface="Calibri" panose="020F0502020204030204" pitchFamily="34" charset="0"/>
              </a:rPr>
              <a:t>Non basta evocare scenari apocalittici per difendere l’umanità dalla ribellione di macchine perverse. </a:t>
            </a:r>
          </a:p>
          <a:p>
            <a:r>
              <a:rPr lang="it-IT" sz="2400" dirty="0">
                <a:effectLst/>
                <a:latin typeface="Times New Roman" panose="02020603050405020304" pitchFamily="18" charset="0"/>
                <a:ea typeface="Calibri" panose="020F0502020204030204" pitchFamily="34" charset="0"/>
              </a:rPr>
              <a:t>Anche quel poco di buono di HAL 9000 alla fine è stato neutralizzato, e </a:t>
            </a:r>
            <a:r>
              <a:rPr lang="it-IT" sz="2400" dirty="0">
                <a:latin typeface="Times New Roman" panose="02020603050405020304" pitchFamily="18" charset="0"/>
                <a:ea typeface="Calibri" panose="020F0502020204030204" pitchFamily="34" charset="0"/>
              </a:rPr>
              <a:t>l’</a:t>
            </a:r>
            <a:r>
              <a:rPr lang="it-IT" sz="2400" dirty="0">
                <a:effectLst/>
                <a:latin typeface="Times New Roman" panose="02020603050405020304" pitchFamily="18" charset="0"/>
                <a:ea typeface="Calibri" panose="020F0502020204030204" pitchFamily="34" charset="0"/>
              </a:rPr>
              <a:t>umanità può difendersi da sola, se accetta un confronto critico e sereno con le sue tecnologie. </a:t>
            </a:r>
          </a:p>
          <a:p>
            <a:r>
              <a:rPr lang="it-IT" sz="2400" dirty="0">
                <a:effectLst/>
                <a:latin typeface="Times New Roman" panose="02020603050405020304" pitchFamily="18" charset="0"/>
                <a:ea typeface="Calibri" panose="020F0502020204030204" pitchFamily="34" charset="0"/>
              </a:rPr>
              <a:t>Non le possiamo battere…facciamocele amiche…</a:t>
            </a:r>
          </a:p>
        </p:txBody>
      </p:sp>
    </p:spTree>
    <p:extLst>
      <p:ext uri="{BB962C8B-B14F-4D97-AF65-F5344CB8AC3E}">
        <p14:creationId xmlns:p14="http://schemas.microsoft.com/office/powerpoint/2010/main" val="360972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4673E0-D349-3C61-3E20-7E388D3BA963}"/>
              </a:ext>
            </a:extLst>
          </p:cNvPr>
          <p:cNvSpPr>
            <a:spLocks noGrp="1"/>
          </p:cNvSpPr>
          <p:nvPr>
            <p:ph type="title"/>
          </p:nvPr>
        </p:nvSpPr>
        <p:spPr>
          <a:xfrm>
            <a:off x="1373187" y="206188"/>
            <a:ext cx="10131425" cy="1456267"/>
          </a:xfrm>
        </p:spPr>
        <p:txBody>
          <a:bodyPr/>
          <a:lstStyle/>
          <a:p>
            <a:r>
              <a:rPr lang="it-IT" dirty="0"/>
              <a:t>Cosa significa «archivio digitale»?</a:t>
            </a:r>
          </a:p>
        </p:txBody>
      </p:sp>
      <p:sp>
        <p:nvSpPr>
          <p:cNvPr id="3" name="Segnaposto contenuto 2">
            <a:extLst>
              <a:ext uri="{FF2B5EF4-FFF2-40B4-BE49-F238E27FC236}">
                <a16:creationId xmlns:a16="http://schemas.microsoft.com/office/drawing/2014/main" id="{BABBD70F-6A8B-D5B6-E513-2DE7387444DD}"/>
              </a:ext>
            </a:extLst>
          </p:cNvPr>
          <p:cNvSpPr>
            <a:spLocks noGrp="1"/>
          </p:cNvSpPr>
          <p:nvPr>
            <p:ph idx="1"/>
          </p:nvPr>
        </p:nvSpPr>
        <p:spPr>
          <a:xfrm>
            <a:off x="383241" y="1956547"/>
            <a:ext cx="11121371" cy="4766981"/>
          </a:xfrm>
        </p:spPr>
        <p:txBody>
          <a:bodyPr/>
          <a:lstStyle/>
          <a:p>
            <a:r>
              <a:rPr lang="it-IT" sz="2400" dirty="0">
                <a:effectLst/>
                <a:latin typeface="Times New Roman" panose="02020603050405020304" pitchFamily="18" charset="0"/>
                <a:ea typeface="Calibri" panose="020F0502020204030204" pitchFamily="34" charset="0"/>
              </a:rPr>
              <a:t>Il concetto di </a:t>
            </a:r>
            <a:r>
              <a:rPr lang="it-IT" sz="2400" i="1" dirty="0">
                <a:effectLst/>
                <a:latin typeface="Times New Roman" panose="02020603050405020304" pitchFamily="18" charset="0"/>
                <a:ea typeface="Calibri" panose="020F0502020204030204" pitchFamily="34" charset="0"/>
              </a:rPr>
              <a:t>archivio digitale</a:t>
            </a:r>
            <a:r>
              <a:rPr lang="it-IT" sz="2400" dirty="0">
                <a:effectLst/>
                <a:latin typeface="Times New Roman" panose="02020603050405020304" pitchFamily="18" charset="0"/>
                <a:ea typeface="Calibri" panose="020F0502020204030204" pitchFamily="34" charset="0"/>
              </a:rPr>
              <a:t>, nella sua potenza polisemica, ha molte possibili declinazioni e altrettante accezioni</a:t>
            </a:r>
            <a:endParaRPr kumimoji="0" lang="it-IT" altLang="it-IT"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kumimoji="0" lang="it-IT" altLang="it-IT"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Non tutte corrispondono al modello dell’archivio in senso proprio, sia pure sedimentatosi in assenza di carta. L’espressione non ha quindi nulla di neutro e, al contrario, ha suscitato e suscita più di una cautela tra gli archivisti per le conseguenze che può avere. </a:t>
            </a:r>
          </a:p>
          <a:p>
            <a:r>
              <a:rPr kumimoji="0" lang="it-IT" altLang="it-IT"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L’archivio digitale di cui parliamo qui non esiste in natura, ma, per così dire, è un organismo geneticamente modificato, inventato in laboratorio. È </a:t>
            </a:r>
            <a:r>
              <a:rPr kumimoji="0" lang="it-IT" altLang="it-IT" sz="2400" b="0" i="1"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artificiale</a:t>
            </a:r>
            <a:r>
              <a:rPr kumimoji="0" lang="it-IT" altLang="it-IT"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appunto.</a:t>
            </a:r>
            <a:r>
              <a:rPr kumimoji="0" lang="it-IT" altLang="it-IT" sz="2400" b="0" i="0" u="none" strike="noStrike" cap="none" normalizeH="0" baseline="0" dirty="0">
                <a:ln>
                  <a:noFill/>
                </a:ln>
                <a:solidFill>
                  <a:schemeClr val="tx1"/>
                </a:solidFill>
                <a:effectLst/>
              </a:rPr>
              <a:t> </a:t>
            </a:r>
            <a:endParaRPr kumimoji="0" lang="it-IT" altLang="it-IT" sz="2400" b="0" i="0" u="none" strike="noStrike" cap="none" normalizeH="0" baseline="0" dirty="0">
              <a:ln>
                <a:noFill/>
              </a:ln>
              <a:solidFill>
                <a:schemeClr val="tx1"/>
              </a:solidFill>
              <a:effectLst/>
              <a:latin typeface="Arial" panose="020B0604020202020204" pitchFamily="34" charset="0"/>
            </a:endParaRPr>
          </a:p>
          <a:p>
            <a:endParaRPr lang="it-IT" dirty="0"/>
          </a:p>
        </p:txBody>
      </p:sp>
    </p:spTree>
    <p:extLst>
      <p:ext uri="{BB962C8B-B14F-4D97-AF65-F5344CB8AC3E}">
        <p14:creationId xmlns:p14="http://schemas.microsoft.com/office/powerpoint/2010/main" val="2186082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16BBD8-C20F-AF57-53C5-83A642E9C6B8}"/>
              </a:ext>
            </a:extLst>
          </p:cNvPr>
          <p:cNvSpPr>
            <a:spLocks noGrp="1"/>
          </p:cNvSpPr>
          <p:nvPr>
            <p:ph type="title"/>
          </p:nvPr>
        </p:nvSpPr>
        <p:spPr>
          <a:xfrm>
            <a:off x="853889" y="227422"/>
            <a:ext cx="9817006" cy="1280890"/>
          </a:xfrm>
        </p:spPr>
        <p:txBody>
          <a:bodyPr/>
          <a:lstStyle/>
          <a:p>
            <a:pPr algn="ctr"/>
            <a:r>
              <a:rPr lang="it-IT" dirty="0"/>
              <a:t>L’archivio inventato</a:t>
            </a:r>
          </a:p>
        </p:txBody>
      </p:sp>
      <p:sp>
        <p:nvSpPr>
          <p:cNvPr id="3" name="Segnaposto contenuto 2">
            <a:extLst>
              <a:ext uri="{FF2B5EF4-FFF2-40B4-BE49-F238E27FC236}">
                <a16:creationId xmlns:a16="http://schemas.microsoft.com/office/drawing/2014/main" id="{4AD7B6FE-27B1-6FF9-4B28-88D1B1C1024B}"/>
              </a:ext>
            </a:extLst>
          </p:cNvPr>
          <p:cNvSpPr>
            <a:spLocks noGrp="1"/>
          </p:cNvSpPr>
          <p:nvPr>
            <p:ph idx="1"/>
          </p:nvPr>
        </p:nvSpPr>
        <p:spPr>
          <a:xfrm>
            <a:off x="625288" y="1667435"/>
            <a:ext cx="10401299" cy="4686300"/>
          </a:xfrm>
        </p:spPr>
        <p:txBody>
          <a:bodyPr>
            <a:normAutofit/>
          </a:bodyPr>
          <a:lstStyle/>
          <a:p>
            <a:r>
              <a:rPr lang="it-IT" sz="2000" dirty="0">
                <a:latin typeface="Times New Roman" panose="02020603050405020304" pitchFamily="18" charset="0"/>
                <a:ea typeface="Calibri" panose="020F0502020204030204" pitchFamily="34" charset="0"/>
              </a:rPr>
              <a:t>U</a:t>
            </a:r>
            <a:r>
              <a:rPr lang="it-IT" sz="2000" dirty="0">
                <a:effectLst/>
                <a:latin typeface="Times New Roman" panose="02020603050405020304" pitchFamily="18" charset="0"/>
                <a:ea typeface="Calibri" panose="020F0502020204030204" pitchFamily="34" charset="0"/>
              </a:rPr>
              <a:t>n </a:t>
            </a:r>
            <a:r>
              <a:rPr lang="it-IT" sz="2000" i="1" dirty="0" err="1">
                <a:effectLst/>
                <a:latin typeface="Times New Roman" panose="02020603050405020304" pitchFamily="18" charset="0"/>
                <a:ea typeface="Calibri" panose="020F0502020204030204" pitchFamily="34" charset="0"/>
              </a:rPr>
              <a:t>invented</a:t>
            </a:r>
            <a:r>
              <a:rPr lang="it-IT" sz="2000" i="1" dirty="0">
                <a:effectLst/>
                <a:latin typeface="Times New Roman" panose="02020603050405020304" pitchFamily="18" charset="0"/>
                <a:ea typeface="Calibri" panose="020F0502020204030204" pitchFamily="34" charset="0"/>
              </a:rPr>
              <a:t> </a:t>
            </a:r>
            <a:r>
              <a:rPr lang="it-IT" sz="2000" i="1" dirty="0" err="1">
                <a:effectLst/>
                <a:latin typeface="Times New Roman" panose="02020603050405020304" pitchFamily="18" charset="0"/>
                <a:ea typeface="Calibri" panose="020F0502020204030204" pitchFamily="34" charset="0"/>
              </a:rPr>
              <a:t>archive</a:t>
            </a:r>
            <a:r>
              <a:rPr lang="it-IT" sz="2000" dirty="0">
                <a:effectLst/>
                <a:latin typeface="Times New Roman" panose="02020603050405020304" pitchFamily="18" charset="0"/>
                <a:ea typeface="Calibri" panose="020F0502020204030204" pitchFamily="34" charset="0"/>
              </a:rPr>
              <a:t>, se vogliamo tentare di definirlo, è un’aggregazione di oggetti digitali, generalmente svincolati dai loro soggetti produttori e sottoposti poi ad un montaggio fortemente soggettivo. </a:t>
            </a:r>
          </a:p>
          <a:p>
            <a:r>
              <a:rPr lang="it-IT" sz="2000" dirty="0">
                <a:effectLst/>
                <a:latin typeface="Times New Roman" panose="02020603050405020304" pitchFamily="18" charset="0"/>
                <a:ea typeface="Calibri" panose="020F0502020204030204" pitchFamily="34" charset="0"/>
              </a:rPr>
              <a:t>È caratterizzato da sistemi di relazioni che scaturiscono dalle finalità rappresentative e non dalla necessarietà della classificazione e del vincolo. Questi archivi, come sempre ma più di sempre, possono contribuire alla costruzione di specifiche interpretazioni della realtà. </a:t>
            </a:r>
          </a:p>
          <a:p>
            <a:r>
              <a:rPr lang="it-IT" sz="2000" dirty="0">
                <a:effectLst/>
                <a:latin typeface="Times New Roman" panose="02020603050405020304" pitchFamily="18" charset="0"/>
                <a:ea typeface="Calibri" panose="020F0502020204030204" pitchFamily="34" charset="0"/>
              </a:rPr>
              <a:t>Il punto di vista sostituisce il vincolo. </a:t>
            </a:r>
          </a:p>
          <a:p>
            <a:r>
              <a:rPr lang="it-IT" sz="2000" dirty="0">
                <a:effectLst/>
                <a:latin typeface="Times New Roman" panose="02020603050405020304" pitchFamily="18" charset="0"/>
                <a:ea typeface="Calibri" panose="020F0502020204030204" pitchFamily="34" charset="0"/>
              </a:rPr>
              <a:t>Se il vincolo è la conseguenza logica, necessaria e involontaria dell’azione che si manifesta in sequenze di documenti, il punto di vista mette in relazione tra loro i documenti a sostegno del pensiero che si forma intorno all’azione e alle sue conseguenze</a:t>
            </a:r>
            <a:endParaRPr lang="it-IT" sz="2000" dirty="0"/>
          </a:p>
        </p:txBody>
      </p:sp>
    </p:spTree>
    <p:extLst>
      <p:ext uri="{BB962C8B-B14F-4D97-AF65-F5344CB8AC3E}">
        <p14:creationId xmlns:p14="http://schemas.microsoft.com/office/powerpoint/2010/main" val="3747451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8359AD-5F00-5B9A-86B8-414F6DE9A9C4}"/>
              </a:ext>
            </a:extLst>
          </p:cNvPr>
          <p:cNvSpPr>
            <a:spLocks noGrp="1"/>
          </p:cNvSpPr>
          <p:nvPr>
            <p:ph type="title"/>
          </p:nvPr>
        </p:nvSpPr>
        <p:spPr>
          <a:xfrm>
            <a:off x="247754" y="0"/>
            <a:ext cx="11236838" cy="1320800"/>
          </a:xfrm>
        </p:spPr>
        <p:txBody>
          <a:bodyPr/>
          <a:lstStyle/>
          <a:p>
            <a:pPr algn="ctr"/>
            <a:r>
              <a:rPr lang="it-IT" dirty="0"/>
              <a:t>L’archivio partecipativo:</a:t>
            </a:r>
            <a:br>
              <a:rPr lang="it-IT" dirty="0"/>
            </a:br>
            <a:r>
              <a:rPr lang="it-IT" dirty="0"/>
              <a:t>un’identità costruita dal basso</a:t>
            </a:r>
          </a:p>
        </p:txBody>
      </p:sp>
      <p:sp>
        <p:nvSpPr>
          <p:cNvPr id="3" name="Segnaposto contenuto 2">
            <a:extLst>
              <a:ext uri="{FF2B5EF4-FFF2-40B4-BE49-F238E27FC236}">
                <a16:creationId xmlns:a16="http://schemas.microsoft.com/office/drawing/2014/main" id="{BD153247-6908-20F6-3D38-E23C68E9DD12}"/>
              </a:ext>
            </a:extLst>
          </p:cNvPr>
          <p:cNvSpPr>
            <a:spLocks noGrp="1"/>
          </p:cNvSpPr>
          <p:nvPr>
            <p:ph idx="1"/>
          </p:nvPr>
        </p:nvSpPr>
        <p:spPr>
          <a:xfrm>
            <a:off x="181536" y="1842247"/>
            <a:ext cx="11598088" cy="5443816"/>
          </a:xfrm>
        </p:spPr>
        <p:txBody>
          <a:bodyPr>
            <a:normAutofit/>
          </a:bodyPr>
          <a:lstStyle/>
          <a:p>
            <a:pPr>
              <a:tabLst>
                <a:tab pos="5551805" algn="l"/>
              </a:tabLst>
            </a:pPr>
            <a:r>
              <a:rPr lang="it-IT" sz="2400" i="1" dirty="0" err="1">
                <a:ea typeface="Calibri" panose="020F0502020204030204" pitchFamily="34" charset="0"/>
              </a:rPr>
              <a:t>P</a:t>
            </a:r>
            <a:r>
              <a:rPr lang="it-IT" sz="2400" i="1" dirty="0" err="1">
                <a:effectLst/>
                <a:ea typeface="Calibri" panose="020F0502020204030204" pitchFamily="34" charset="0"/>
              </a:rPr>
              <a:t>articipatory</a:t>
            </a:r>
            <a:r>
              <a:rPr lang="it-IT" sz="2400" i="1" dirty="0">
                <a:effectLst/>
                <a:ea typeface="Calibri" panose="020F0502020204030204" pitchFamily="34" charset="0"/>
              </a:rPr>
              <a:t> </a:t>
            </a:r>
            <a:r>
              <a:rPr lang="it-IT" sz="2400" i="1" dirty="0" err="1">
                <a:effectLst/>
                <a:ea typeface="Calibri" panose="020F0502020204030204" pitchFamily="34" charset="0"/>
              </a:rPr>
              <a:t>archiving</a:t>
            </a:r>
            <a:r>
              <a:rPr lang="it-IT" sz="2400" i="1" dirty="0">
                <a:effectLst/>
                <a:ea typeface="Calibri" panose="020F0502020204030204" pitchFamily="34" charset="0"/>
              </a:rPr>
              <a:t> </a:t>
            </a:r>
            <a:r>
              <a:rPr lang="it-IT" sz="2400" i="1" dirty="0" err="1">
                <a:effectLst/>
                <a:ea typeface="Calibri" panose="020F0502020204030204" pitchFamily="34" charset="0"/>
              </a:rPr>
              <a:t>is</a:t>
            </a:r>
            <a:r>
              <a:rPr lang="it-IT" sz="2400" i="1" dirty="0">
                <a:effectLst/>
                <a:ea typeface="Calibri" panose="020F0502020204030204" pitchFamily="34" charset="0"/>
              </a:rPr>
              <a:t> a </a:t>
            </a:r>
            <a:r>
              <a:rPr lang="it-IT" sz="2400" i="1" dirty="0" err="1">
                <a:effectLst/>
                <a:ea typeface="Calibri" panose="020F0502020204030204" pitchFamily="34" charset="0"/>
              </a:rPr>
              <a:t>form</a:t>
            </a:r>
            <a:r>
              <a:rPr lang="it-IT" sz="2400" i="1" dirty="0">
                <a:effectLst/>
                <a:ea typeface="Calibri" panose="020F0502020204030204" pitchFamily="34" charset="0"/>
              </a:rPr>
              <a:t> of collaborative practice in </a:t>
            </a:r>
            <a:r>
              <a:rPr lang="it-IT" sz="2400" i="1" dirty="0" err="1">
                <a:effectLst/>
                <a:ea typeface="Calibri" panose="020F0502020204030204" pitchFamily="34" charset="0"/>
              </a:rPr>
              <a:t>which</a:t>
            </a:r>
            <a:r>
              <a:rPr lang="it-IT" sz="2400" i="1" dirty="0">
                <a:effectLst/>
                <a:ea typeface="Calibri" panose="020F0502020204030204" pitchFamily="34" charset="0"/>
              </a:rPr>
              <a:t> </a:t>
            </a:r>
            <a:r>
              <a:rPr lang="it-IT" sz="2400" i="1" dirty="0" err="1">
                <a:effectLst/>
                <a:ea typeface="Calibri" panose="020F0502020204030204" pitchFamily="34" charset="0"/>
              </a:rPr>
              <a:t>archivists</a:t>
            </a:r>
            <a:r>
              <a:rPr lang="it-IT" sz="2400" i="1" dirty="0">
                <a:effectLst/>
                <a:ea typeface="Calibri" panose="020F0502020204030204" pitchFamily="34" charset="0"/>
              </a:rPr>
              <a:t>, </a:t>
            </a:r>
            <a:r>
              <a:rPr lang="it-IT" sz="2400" i="1" dirty="0" err="1">
                <a:effectLst/>
                <a:ea typeface="Calibri" panose="020F0502020204030204" pitchFamily="34" charset="0"/>
              </a:rPr>
              <a:t>historians</a:t>
            </a:r>
            <a:r>
              <a:rPr lang="it-IT" sz="2400" i="1" dirty="0">
                <a:effectLst/>
                <a:ea typeface="Calibri" panose="020F0502020204030204" pitchFamily="34" charset="0"/>
              </a:rPr>
              <a:t>, and community </a:t>
            </a:r>
            <a:r>
              <a:rPr lang="it-IT" sz="2400" i="1" dirty="0" err="1">
                <a:effectLst/>
                <a:ea typeface="Calibri" panose="020F0502020204030204" pitchFamily="34" charset="0"/>
              </a:rPr>
              <a:t>members</a:t>
            </a:r>
            <a:r>
              <a:rPr lang="it-IT" sz="2400" i="1" dirty="0">
                <a:effectLst/>
                <a:ea typeface="Calibri" panose="020F0502020204030204" pitchFamily="34" charset="0"/>
              </a:rPr>
              <a:t> work </a:t>
            </a:r>
            <a:r>
              <a:rPr lang="it-IT" sz="2400" i="1" dirty="0" err="1">
                <a:effectLst/>
                <a:ea typeface="Calibri" panose="020F0502020204030204" pitchFamily="34" charset="0"/>
              </a:rPr>
              <a:t>together</a:t>
            </a:r>
            <a:r>
              <a:rPr lang="it-IT" sz="2400" i="1" dirty="0">
                <a:effectLst/>
                <a:ea typeface="Calibri" panose="020F0502020204030204" pitchFamily="34" charset="0"/>
              </a:rPr>
              <a:t> to </a:t>
            </a:r>
            <a:r>
              <a:rPr lang="it-IT" sz="2400" i="1" dirty="0" err="1">
                <a:effectLst/>
                <a:ea typeface="Calibri" panose="020F0502020204030204" pitchFamily="34" charset="0"/>
              </a:rPr>
              <a:t>document</a:t>
            </a:r>
            <a:r>
              <a:rPr lang="it-IT" sz="2400" i="1" dirty="0">
                <a:effectLst/>
                <a:ea typeface="Calibri" panose="020F0502020204030204" pitchFamily="34" charset="0"/>
              </a:rPr>
              <a:t> </a:t>
            </a:r>
            <a:r>
              <a:rPr lang="it-IT" sz="2400" i="1" dirty="0" err="1">
                <a:effectLst/>
                <a:ea typeface="Calibri" panose="020F0502020204030204" pitchFamily="34" charset="0"/>
              </a:rPr>
              <a:t>local</a:t>
            </a:r>
            <a:r>
              <a:rPr lang="it-IT" sz="2400" i="1" dirty="0">
                <a:effectLst/>
                <a:ea typeface="Calibri" panose="020F0502020204030204" pitchFamily="34" charset="0"/>
              </a:rPr>
              <a:t> and community histories and build </a:t>
            </a:r>
            <a:r>
              <a:rPr lang="it-IT" sz="2400" i="1" dirty="0" err="1">
                <a:effectLst/>
                <a:ea typeface="Calibri" panose="020F0502020204030204" pitchFamily="34" charset="0"/>
              </a:rPr>
              <a:t>unique</a:t>
            </a:r>
            <a:r>
              <a:rPr lang="it-IT" sz="2400" i="1" dirty="0">
                <a:effectLst/>
                <a:ea typeface="Calibri" panose="020F0502020204030204" pitchFamily="34" charset="0"/>
              </a:rPr>
              <a:t> </a:t>
            </a:r>
            <a:r>
              <a:rPr lang="it-IT" sz="2400" i="1" dirty="0" err="1">
                <a:effectLst/>
                <a:ea typeface="Calibri" panose="020F0502020204030204" pitchFamily="34" charset="0"/>
              </a:rPr>
              <a:t>archival</a:t>
            </a:r>
            <a:r>
              <a:rPr lang="it-IT" sz="2400" i="1" dirty="0">
                <a:effectLst/>
                <a:ea typeface="Calibri" panose="020F0502020204030204" pitchFamily="34" charset="0"/>
              </a:rPr>
              <a:t> </a:t>
            </a:r>
            <a:r>
              <a:rPr lang="it-IT" sz="2400" i="1" dirty="0" err="1">
                <a:effectLst/>
                <a:ea typeface="Calibri" panose="020F0502020204030204" pitchFamily="34" charset="0"/>
              </a:rPr>
              <a:t>collections</a:t>
            </a:r>
            <a:r>
              <a:rPr lang="it-IT" sz="2400" dirty="0">
                <a:effectLst/>
                <a:ea typeface="Calibri" panose="020F0502020204030204" pitchFamily="34" charset="0"/>
              </a:rPr>
              <a:t>”</a:t>
            </a:r>
            <a:r>
              <a:rPr lang="it-IT" sz="2400" dirty="0">
                <a:effectLst/>
                <a:ea typeface="Calibri" panose="020F0502020204030204" pitchFamily="34" charset="0"/>
                <a:cs typeface="Times New Roman" panose="02020603050405020304" pitchFamily="18" charset="0"/>
              </a:rPr>
              <a:t>. https://ropa.umb.edu/what-is-participatory-archiving</a:t>
            </a:r>
          </a:p>
          <a:p>
            <a:r>
              <a:rPr lang="it-IT" sz="2400" dirty="0"/>
              <a:t>Un fatto (relativamente) nuovo: la partecipazione come costruzione della memoria collettiva per una cittadinanza attiva e la democratizzazione della storia</a:t>
            </a:r>
          </a:p>
          <a:p>
            <a:r>
              <a:rPr lang="it-IT" sz="2400" i="1" dirty="0" err="1">
                <a:ea typeface="Calibri" panose="020F0502020204030204" pitchFamily="34" charset="0"/>
              </a:rPr>
              <a:t>W</a:t>
            </a:r>
            <a:r>
              <a:rPr lang="it-IT" sz="2400" i="1" dirty="0" err="1">
                <a:effectLst/>
                <a:ea typeface="Calibri" panose="020F0502020204030204" pitchFamily="34" charset="0"/>
              </a:rPr>
              <a:t>e</a:t>
            </a:r>
            <a:r>
              <a:rPr lang="it-IT" sz="2400" i="1" dirty="0">
                <a:effectLst/>
                <a:ea typeface="Calibri" panose="020F0502020204030204" pitchFamily="34" charset="0"/>
              </a:rPr>
              <a:t> use </a:t>
            </a:r>
            <a:r>
              <a:rPr lang="it-IT" sz="2400" i="1" dirty="0" err="1">
                <a:effectLst/>
                <a:ea typeface="Calibri" panose="020F0502020204030204" pitchFamily="34" charset="0"/>
              </a:rPr>
              <a:t>digital</a:t>
            </a:r>
            <a:r>
              <a:rPr lang="it-IT" sz="2400" i="1" dirty="0">
                <a:effectLst/>
                <a:ea typeface="Calibri" panose="020F0502020204030204" pitchFamily="34" charset="0"/>
              </a:rPr>
              <a:t> media and computer </a:t>
            </a:r>
            <a:r>
              <a:rPr lang="it-IT" sz="2400" i="1" dirty="0" err="1">
                <a:effectLst/>
                <a:ea typeface="Calibri" panose="020F0502020204030204" pitchFamily="34" charset="0"/>
              </a:rPr>
              <a:t>technology</a:t>
            </a:r>
            <a:r>
              <a:rPr lang="it-IT" sz="2400" i="1" dirty="0">
                <a:effectLst/>
                <a:ea typeface="Calibri" panose="020F0502020204030204" pitchFamily="34" charset="0"/>
              </a:rPr>
              <a:t> to </a:t>
            </a:r>
            <a:r>
              <a:rPr lang="it-IT" sz="2400" i="1" dirty="0" err="1">
                <a:effectLst/>
                <a:ea typeface="Calibri" panose="020F0502020204030204" pitchFamily="34" charset="0"/>
              </a:rPr>
              <a:t>democratize</a:t>
            </a:r>
            <a:r>
              <a:rPr lang="it-IT" sz="2400" i="1" dirty="0">
                <a:effectLst/>
                <a:ea typeface="Calibri" panose="020F0502020204030204" pitchFamily="34" charset="0"/>
              </a:rPr>
              <a:t> history</a:t>
            </a:r>
          </a:p>
          <a:p>
            <a:r>
              <a:rPr lang="it-IT" sz="2400" dirty="0">
                <a:ea typeface="Calibri" panose="020F0502020204030204" pitchFamily="34" charset="0"/>
              </a:rPr>
              <a:t>Le comunità designate costruiscono la loro memoria e definiscono il loro profilo identitario</a:t>
            </a:r>
          </a:p>
          <a:p>
            <a:r>
              <a:rPr lang="it-IT" sz="2400" dirty="0">
                <a:ea typeface="Calibri" panose="020F0502020204030204" pitchFamily="34" charset="0"/>
              </a:rPr>
              <a:t>L’archivio di tutti e di nessuno</a:t>
            </a:r>
          </a:p>
          <a:p>
            <a:r>
              <a:rPr lang="it-IT" sz="2400" dirty="0">
                <a:ea typeface="Calibri" panose="020F0502020204030204" pitchFamily="34" charset="0"/>
              </a:rPr>
              <a:t>Per un uso sociale dell’idea di archivio</a:t>
            </a:r>
            <a:endParaRPr lang="it-IT" sz="2400" dirty="0"/>
          </a:p>
          <a:p>
            <a:pPr marL="0" indent="0">
              <a:buNone/>
            </a:pPr>
            <a:endParaRPr lang="it-IT" dirty="0"/>
          </a:p>
        </p:txBody>
      </p:sp>
    </p:spTree>
    <p:extLst>
      <p:ext uri="{BB962C8B-B14F-4D97-AF65-F5344CB8AC3E}">
        <p14:creationId xmlns:p14="http://schemas.microsoft.com/office/powerpoint/2010/main" val="63493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11378" y="349624"/>
            <a:ext cx="8229600" cy="1143000"/>
          </a:xfrm>
        </p:spPr>
        <p:txBody>
          <a:bodyPr>
            <a:normAutofit/>
          </a:bodyPr>
          <a:lstStyle/>
          <a:p>
            <a:pPr algn="ctr"/>
            <a:r>
              <a:rPr lang="it-IT" sz="4400" dirty="0"/>
              <a:t>Vietato vietare</a:t>
            </a:r>
          </a:p>
        </p:txBody>
      </p:sp>
      <p:sp>
        <p:nvSpPr>
          <p:cNvPr id="3" name="Segnaposto contenuto 2"/>
          <p:cNvSpPr>
            <a:spLocks noGrp="1"/>
          </p:cNvSpPr>
          <p:nvPr>
            <p:ph idx="1"/>
          </p:nvPr>
        </p:nvSpPr>
        <p:spPr>
          <a:xfrm>
            <a:off x="342900" y="2142067"/>
            <a:ext cx="11329147" cy="4426821"/>
          </a:xfrm>
        </p:spPr>
        <p:txBody>
          <a:bodyPr>
            <a:normAutofit/>
          </a:bodyPr>
          <a:lstStyle/>
          <a:p>
            <a:r>
              <a:rPr lang="it-IT" sz="2800" dirty="0"/>
              <a:t>I frutti del “tradimento” ormai sono sotto gli occhi di tutti. </a:t>
            </a:r>
          </a:p>
          <a:p>
            <a:r>
              <a:rPr lang="it-IT" sz="2800" dirty="0"/>
              <a:t>Gli spazi digitali però a loro volta esistono e sono essi stessi luoghi possibili della conservazione. </a:t>
            </a:r>
          </a:p>
          <a:p>
            <a:r>
              <a:rPr lang="it-IT" sz="2800" dirty="0"/>
              <a:t>La sostanziale ed eterodossa atipicità archivistica di queste manifestazioni “svincolate” non ci autorizza quindi a trascurarle. </a:t>
            </a:r>
          </a:p>
          <a:p>
            <a:r>
              <a:rPr lang="it-IT" sz="2800" dirty="0"/>
              <a:t>Sono sedimenti problematici ma soprattutto </a:t>
            </a:r>
            <a:r>
              <a:rPr lang="it-IT" sz="2800" i="1" dirty="0"/>
              <a:t>reali </a:t>
            </a:r>
            <a:r>
              <a:rPr lang="it-IT" sz="2800" dirty="0"/>
              <a:t>e se queste sedimentazioni sono fuori dal canone, bisognerà adeguare il canone.</a:t>
            </a:r>
          </a:p>
          <a:p>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887504" y="1540189"/>
            <a:ext cx="10730753" cy="3777622"/>
          </a:xfrm>
        </p:spPr>
        <p:txBody>
          <a:bodyPr/>
          <a:lstStyle/>
          <a:p>
            <a:r>
              <a:rPr lang="it-IT" sz="4800" dirty="0"/>
              <a:t>C’è un lungo cambiamento, “non restiamone fuori, non isoliamoci”</a:t>
            </a:r>
          </a:p>
          <a:p>
            <a:endParaRPr lang="it-IT" dirty="0"/>
          </a:p>
        </p:txBody>
      </p:sp>
    </p:spTree>
    <p:extLst>
      <p:ext uri="{BB962C8B-B14F-4D97-AF65-F5344CB8AC3E}">
        <p14:creationId xmlns:p14="http://schemas.microsoft.com/office/powerpoint/2010/main" val="2040290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txBox="1">
            <a:spLocks/>
          </p:cNvSpPr>
          <p:nvPr/>
        </p:nvSpPr>
        <p:spPr>
          <a:xfrm>
            <a:off x="2007848" y="220898"/>
            <a:ext cx="7053542" cy="1400530"/>
          </a:xfrm>
          <a:prstGeom prst="rect">
            <a:avLst/>
          </a:prstGeom>
        </p:spPr>
        <p:txBody>
          <a:bodyPr vert="horz" lIns="0" tIns="0" rIns="0" bIns="0" rtlCol="0" anchor="t">
            <a:noAutofit/>
          </a:bodyPr>
          <a:lstStyle/>
          <a:p>
            <a:pPr algn="ctr" defTabSz="457200">
              <a:spcBef>
                <a:spcPct val="0"/>
              </a:spcBef>
              <a:defRPr/>
            </a:pPr>
            <a:r>
              <a:rPr lang="it-IT" sz="4000" dirty="0">
                <a:solidFill>
                  <a:srgbClr val="FF0000"/>
                </a:solidFill>
                <a:latin typeface="+mj-lt"/>
                <a:ea typeface="+mj-ea"/>
                <a:cs typeface="Verdana"/>
              </a:rPr>
              <a:t>Trasmettere gli archivi</a:t>
            </a:r>
          </a:p>
        </p:txBody>
      </p:sp>
      <p:pic>
        <p:nvPicPr>
          <p:cNvPr id="4" name="Immagine 3"/>
          <p:cNvPicPr/>
          <p:nvPr/>
        </p:nvPicPr>
        <p:blipFill rotWithShape="1">
          <a:blip r:embed="rId2" cstate="print"/>
          <a:srcRect t="42327"/>
          <a:stretch/>
        </p:blipFill>
        <p:spPr bwMode="auto">
          <a:xfrm rot="20154263">
            <a:off x="3878435" y="1217751"/>
            <a:ext cx="4015626" cy="5972317"/>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027089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1" y="338666"/>
            <a:ext cx="10131425" cy="1456267"/>
          </a:xfrm>
        </p:spPr>
        <p:txBody>
          <a:bodyPr>
            <a:normAutofit/>
          </a:bodyPr>
          <a:lstStyle/>
          <a:p>
            <a:pPr algn="ctr"/>
            <a:r>
              <a:rPr lang="it-IT" sz="4000" dirty="0"/>
              <a:t>Digitalizzo ergo </a:t>
            </a:r>
            <a:r>
              <a:rPr lang="it-IT" sz="4000" i="1" dirty="0"/>
              <a:t>comunico?</a:t>
            </a:r>
          </a:p>
        </p:txBody>
      </p:sp>
      <p:sp>
        <p:nvSpPr>
          <p:cNvPr id="3" name="Segnaposto contenuto 2"/>
          <p:cNvSpPr>
            <a:spLocks noGrp="1"/>
          </p:cNvSpPr>
          <p:nvPr>
            <p:ph idx="1"/>
          </p:nvPr>
        </p:nvSpPr>
        <p:spPr>
          <a:xfrm>
            <a:off x="685801" y="2142067"/>
            <a:ext cx="10750923" cy="3649133"/>
          </a:xfrm>
        </p:spPr>
        <p:txBody>
          <a:bodyPr>
            <a:normAutofit/>
          </a:bodyPr>
          <a:lstStyle/>
          <a:p>
            <a:r>
              <a:rPr lang="it-IT" sz="3200" dirty="0"/>
              <a:t>Un’altra pratica di tendenza su cui concentrare l’attenzione, venendo al punto centrale del nostro interesse, è </a:t>
            </a:r>
            <a:r>
              <a:rPr lang="it-IT" sz="3200" i="1" dirty="0"/>
              <a:t>comunicazione</a:t>
            </a:r>
            <a:r>
              <a:rPr lang="it-IT" sz="3200" dirty="0"/>
              <a:t>, termine abusato che la rima associa a </a:t>
            </a:r>
            <a:r>
              <a:rPr lang="it-IT" sz="3200" i="1" dirty="0"/>
              <a:t>valorizzazione</a:t>
            </a:r>
            <a:r>
              <a:rPr lang="it-IT" sz="3200" dirty="0"/>
              <a:t> e che può essere declinato anche come </a:t>
            </a:r>
            <a:r>
              <a:rPr lang="it-IT" sz="3200" i="1" dirty="0"/>
              <a:t>narrazione o racconto. </a:t>
            </a:r>
          </a:p>
          <a:p>
            <a:r>
              <a:rPr lang="it-IT" sz="3200" dirty="0"/>
              <a:t>“Comunicazione archivistica” è un’espressione che viene da lontano</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60575" y="338666"/>
            <a:ext cx="10131425" cy="1456267"/>
          </a:xfrm>
        </p:spPr>
        <p:txBody>
          <a:bodyPr>
            <a:normAutofit/>
          </a:bodyPr>
          <a:lstStyle/>
          <a:p>
            <a:r>
              <a:rPr lang="it-IT" dirty="0"/>
              <a:t>Scomunicare la comunicazione</a:t>
            </a:r>
          </a:p>
        </p:txBody>
      </p:sp>
      <p:sp>
        <p:nvSpPr>
          <p:cNvPr id="3" name="Segnaposto contenuto 2"/>
          <p:cNvSpPr>
            <a:spLocks noGrp="1"/>
          </p:cNvSpPr>
          <p:nvPr>
            <p:ph idx="1"/>
          </p:nvPr>
        </p:nvSpPr>
        <p:spPr>
          <a:xfrm>
            <a:off x="685801" y="2142067"/>
            <a:ext cx="10131425" cy="4527674"/>
          </a:xfrm>
        </p:spPr>
        <p:txBody>
          <a:bodyPr>
            <a:normAutofit fontScale="92500" lnSpcReduction="10000"/>
          </a:bodyPr>
          <a:lstStyle/>
          <a:p>
            <a:r>
              <a:rPr lang="it-IT" sz="3200" dirty="0"/>
              <a:t>Andare oltre una formula magari ineccepibile sul piano generale ma difficile da applicare nella concretezza dell’azione sul campo. </a:t>
            </a:r>
          </a:p>
          <a:p>
            <a:r>
              <a:rPr lang="it-IT" sz="3200" dirty="0"/>
              <a:t>Ci vuole il coraggio di scomunicare la comunicazione fine a sé stessa. </a:t>
            </a:r>
          </a:p>
          <a:p>
            <a:r>
              <a:rPr lang="it-IT" sz="3200" dirty="0"/>
              <a:t>Tutti questi </a:t>
            </a:r>
            <a:r>
              <a:rPr lang="it-IT" sz="3200" i="1" dirty="0"/>
              <a:t>racconti</a:t>
            </a:r>
            <a:r>
              <a:rPr lang="it-IT" sz="3200" dirty="0"/>
              <a:t> giravano e girano vorticosamente su sé stessi, interessati più alla trasmissione di contenuti ritenuti appetibili che alla definizione di più articolati processi comunicativi. </a:t>
            </a:r>
          </a:p>
          <a:p>
            <a:endParaRPr lang="it-IT" dirty="0"/>
          </a:p>
        </p:txBody>
      </p:sp>
    </p:spTree>
    <p:extLst>
      <p:ext uri="{BB962C8B-B14F-4D97-AF65-F5344CB8AC3E}">
        <p14:creationId xmlns:p14="http://schemas.microsoft.com/office/powerpoint/2010/main" val="2737287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9113" y="0"/>
            <a:ext cx="10131425" cy="1456267"/>
          </a:xfrm>
        </p:spPr>
        <p:txBody>
          <a:bodyPr>
            <a:normAutofit/>
          </a:bodyPr>
          <a:lstStyle/>
          <a:p>
            <a:pPr algn="ctr"/>
            <a:r>
              <a:rPr lang="it-IT" sz="4000" dirty="0"/>
              <a:t>I limiti di una parola</a:t>
            </a:r>
          </a:p>
        </p:txBody>
      </p:sp>
      <p:sp>
        <p:nvSpPr>
          <p:cNvPr id="3" name="Segnaposto contenuto 2"/>
          <p:cNvSpPr>
            <a:spLocks noGrp="1"/>
          </p:cNvSpPr>
          <p:nvPr>
            <p:ph idx="1"/>
          </p:nvPr>
        </p:nvSpPr>
        <p:spPr>
          <a:xfrm>
            <a:off x="463924" y="1571613"/>
            <a:ext cx="10959352" cy="4783948"/>
          </a:xfrm>
        </p:spPr>
        <p:txBody>
          <a:bodyPr>
            <a:normAutofit/>
          </a:bodyPr>
          <a:lstStyle/>
          <a:p>
            <a:r>
              <a:rPr lang="it-IT" sz="2800" dirty="0"/>
              <a:t>Dentro gli archivi nella pienezza della loro polifunzionalità </a:t>
            </a:r>
            <a:r>
              <a:rPr lang="it-IT" sz="2800" i="1" dirty="0"/>
              <a:t>comunicazione</a:t>
            </a:r>
            <a:r>
              <a:rPr lang="it-IT" sz="2800" dirty="0"/>
              <a:t> sembra un’espressione troppo generica e poco duttile, pur nella sua capienza apparentemente senza limiti. </a:t>
            </a:r>
          </a:p>
          <a:p>
            <a:r>
              <a:rPr lang="it-IT" sz="2800" dirty="0"/>
              <a:t>Suona come una generica liberatoria che fa rima con valorizzazione, fonema altrettanto etereo e inafferrabile, caro anch’esso a una burocrazia piuttosto inconcludente. </a:t>
            </a:r>
          </a:p>
          <a:p>
            <a:r>
              <a:rPr lang="it-IT" sz="2800" dirty="0"/>
              <a:t>“Digitalizzare per comunicare e per valorizzare” in molti casi è una formula vuota, una strategia che sposta in un tempo indefinito qualsiasi iniziativa concreta. </a:t>
            </a:r>
          </a:p>
          <a:p>
            <a:endParaRPr lang="it-IT" dirty="0"/>
          </a:p>
        </p:txBody>
      </p:sp>
    </p:spTree>
    <p:extLst>
      <p:ext uri="{BB962C8B-B14F-4D97-AF65-F5344CB8AC3E}">
        <p14:creationId xmlns:p14="http://schemas.microsoft.com/office/powerpoint/2010/main" val="216139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24034" y="0"/>
            <a:ext cx="8229600" cy="1143000"/>
          </a:xfrm>
        </p:spPr>
        <p:txBody>
          <a:bodyPr/>
          <a:lstStyle/>
          <a:p>
            <a:pPr algn="ctr"/>
            <a:r>
              <a:rPr lang="it-IT" dirty="0"/>
              <a:t>Circolarità</a:t>
            </a:r>
          </a:p>
        </p:txBody>
      </p:sp>
      <p:sp>
        <p:nvSpPr>
          <p:cNvPr id="3" name="Segnaposto contenuto 2"/>
          <p:cNvSpPr>
            <a:spLocks noGrp="1"/>
          </p:cNvSpPr>
          <p:nvPr>
            <p:ph idx="1"/>
          </p:nvPr>
        </p:nvSpPr>
        <p:spPr>
          <a:xfrm>
            <a:off x="215153" y="1428736"/>
            <a:ext cx="10452847" cy="5257800"/>
          </a:xfrm>
        </p:spPr>
        <p:txBody>
          <a:bodyPr>
            <a:normAutofit fontScale="92500"/>
          </a:bodyPr>
          <a:lstStyle/>
          <a:p>
            <a:r>
              <a:rPr lang="it-IT" sz="3100" dirty="0"/>
              <a:t>La comunicazione archivistica declinata in chiave narrativa non riesce a staccarsi dalla piattaforma da cui scaturisce. </a:t>
            </a:r>
          </a:p>
          <a:p>
            <a:r>
              <a:rPr lang="it-IT" sz="3100" dirty="0"/>
              <a:t>E’ quasi sempre il racconto di sé stessa e in sé stessa si esaurisce. </a:t>
            </a:r>
          </a:p>
          <a:p>
            <a:r>
              <a:rPr lang="it-IT" sz="3100" dirty="0"/>
              <a:t>E’ una rappresentazione in qualche caso divertente, spesso raffinata e ricca di attrattiva potenziale, ma circolare.</a:t>
            </a:r>
          </a:p>
          <a:p>
            <a:r>
              <a:rPr lang="it-IT" sz="3100" dirty="0"/>
              <a:t> Il racconto degli archivi non supera quasi mai le pareti degli archivi stessi, non intercetta l’attenzione di orecchie collocate all’esterno di un connotato perimetro dato a priori. </a:t>
            </a:r>
          </a:p>
          <a:p>
            <a:r>
              <a:rPr lang="it-IT" sz="3100" dirty="0"/>
              <a:t>Può essere funzionale al dialogo con i </a:t>
            </a:r>
            <a:r>
              <a:rPr lang="it-IT" sz="3100" i="1" dirty="0"/>
              <a:t>public </a:t>
            </a:r>
            <a:r>
              <a:rPr lang="it-IT" sz="3100" i="1" dirty="0" err="1"/>
              <a:t>historian</a:t>
            </a:r>
            <a:r>
              <a:rPr lang="it-IT" sz="3100" dirty="0"/>
              <a:t> e con un pubblico già fidelizzato ma non sfonda le pareti di dominio. </a:t>
            </a:r>
          </a:p>
          <a:p>
            <a:endParaRPr lang="it-IT" dirty="0"/>
          </a:p>
        </p:txBody>
      </p:sp>
    </p:spTree>
    <p:extLst>
      <p:ext uri="{BB962C8B-B14F-4D97-AF65-F5344CB8AC3E}">
        <p14:creationId xmlns:p14="http://schemas.microsoft.com/office/powerpoint/2010/main" val="2229100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2389" y="85165"/>
            <a:ext cx="10131425" cy="1456267"/>
          </a:xfrm>
        </p:spPr>
        <p:txBody>
          <a:bodyPr vert="horz" lIns="64291" tIns="32146" rIns="64291" bIns="32146" rtlCol="0" anchor="ctr">
            <a:normAutofit/>
          </a:bodyPr>
          <a:lstStyle/>
          <a:p>
            <a:pPr algn="ctr"/>
            <a:r>
              <a:rPr lang="it-IT" sz="4400" dirty="0"/>
              <a:t>Trasmissione</a:t>
            </a:r>
          </a:p>
        </p:txBody>
      </p:sp>
      <p:sp>
        <p:nvSpPr>
          <p:cNvPr id="3" name="Segnaposto contenuto 2"/>
          <p:cNvSpPr>
            <a:spLocks noGrp="1"/>
          </p:cNvSpPr>
          <p:nvPr>
            <p:ph idx="1"/>
          </p:nvPr>
        </p:nvSpPr>
        <p:spPr>
          <a:xfrm>
            <a:off x="625289" y="1980702"/>
            <a:ext cx="10131425" cy="4393204"/>
          </a:xfrm>
        </p:spPr>
        <p:txBody>
          <a:bodyPr vert="horz" lIns="64291" tIns="32146" rIns="64291" bIns="32146" rtlCol="0">
            <a:normAutofit/>
          </a:bodyPr>
          <a:lstStyle/>
          <a:p>
            <a:r>
              <a:rPr lang="it-IT" sz="3200" dirty="0"/>
              <a:t>Se guardiamo più da vicino i molti e diversificati contenuti degli archivi con il fine di restituirli nella loro integrità, fatta di solidi valori collettivi, ci possiamo accorgere che l’archivistica più che comunicare, o per comunicare, deve </a:t>
            </a:r>
            <a:r>
              <a:rPr lang="it-IT" sz="3200" i="1" dirty="0">
                <a:solidFill>
                  <a:srgbClr val="FF0000"/>
                </a:solidFill>
              </a:rPr>
              <a:t>trasmettere</a:t>
            </a:r>
            <a:r>
              <a:rPr lang="it-IT" sz="3200" dirty="0"/>
              <a:t>. </a:t>
            </a:r>
          </a:p>
          <a:p>
            <a:r>
              <a:rPr lang="it-IT" sz="3200" dirty="0"/>
              <a:t>La parola che fa al caso nostro quindi non è comunicazione ma </a:t>
            </a:r>
            <a:r>
              <a:rPr lang="it-IT" sz="3200" i="1" dirty="0">
                <a:solidFill>
                  <a:srgbClr val="FF0000"/>
                </a:solidFill>
              </a:rPr>
              <a:t>trasmissione</a:t>
            </a:r>
            <a:endParaRPr lang="it-IT" sz="3200" dirty="0">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4778" y="0"/>
            <a:ext cx="10131425" cy="1456267"/>
          </a:xfrm>
        </p:spPr>
        <p:txBody>
          <a:bodyPr/>
          <a:lstStyle/>
          <a:p>
            <a:pPr algn="ctr"/>
            <a:r>
              <a:rPr lang="it-IT" dirty="0"/>
              <a:t>Niente di nuovo: il mediatore</a:t>
            </a:r>
          </a:p>
        </p:txBody>
      </p:sp>
      <p:sp>
        <p:nvSpPr>
          <p:cNvPr id="3" name="Segnaposto contenuto 2"/>
          <p:cNvSpPr>
            <a:spLocks noGrp="1"/>
          </p:cNvSpPr>
          <p:nvPr>
            <p:ph idx="1"/>
          </p:nvPr>
        </p:nvSpPr>
        <p:spPr>
          <a:xfrm>
            <a:off x="685801" y="2142067"/>
            <a:ext cx="10952628" cy="3649133"/>
          </a:xfrm>
        </p:spPr>
        <p:txBody>
          <a:bodyPr>
            <a:noAutofit/>
          </a:bodyPr>
          <a:lstStyle/>
          <a:p>
            <a:r>
              <a:rPr lang="it-IT" sz="3200" dirty="0"/>
              <a:t>Conviene anche ricordare che l’archivistica è da almeno un paio di secoli una disciplina di comunicazione</a:t>
            </a:r>
          </a:p>
          <a:p>
            <a:r>
              <a:rPr lang="it-IT" sz="3200" dirty="0"/>
              <a:t>Da sempre ha soddisfatto questa sua necessità esercitandosi nella difficile arte della </a:t>
            </a:r>
            <a:r>
              <a:rPr lang="it-IT" sz="3200" i="1" dirty="0"/>
              <a:t>mediazione.</a:t>
            </a:r>
            <a:r>
              <a:rPr lang="it-IT" sz="3200" dirty="0"/>
              <a:t> </a:t>
            </a:r>
          </a:p>
          <a:p>
            <a:r>
              <a:rPr lang="it-IT" sz="3200" dirty="0"/>
              <a:t>Non scopriamo certo oggi che il destino professionale dell’archivista è quello di un mediatore che si pone soprattutto l’obiettivo di tenere insieme la complessa peculiarità dei fondi archivistici e permetterne la fruizione. </a:t>
            </a:r>
          </a:p>
          <a:p>
            <a:r>
              <a:rPr lang="it-IT" sz="3200" dirty="0"/>
              <a:t>La mediazione aumentata nel quadro digitale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8566" y="114300"/>
            <a:ext cx="10131425" cy="1456267"/>
          </a:xfrm>
        </p:spPr>
        <p:txBody>
          <a:bodyPr>
            <a:normAutofit/>
          </a:bodyPr>
          <a:lstStyle/>
          <a:p>
            <a:pPr algn="ctr"/>
            <a:r>
              <a:rPr lang="it-IT" dirty="0"/>
              <a:t>Contro la banalizzazione, per una trasmissione orientata</a:t>
            </a:r>
          </a:p>
        </p:txBody>
      </p:sp>
      <p:sp>
        <p:nvSpPr>
          <p:cNvPr id="3" name="Segnaposto contenuto 2"/>
          <p:cNvSpPr>
            <a:spLocks noGrp="1"/>
          </p:cNvSpPr>
          <p:nvPr>
            <p:ph idx="1"/>
          </p:nvPr>
        </p:nvSpPr>
        <p:spPr>
          <a:xfrm>
            <a:off x="685801" y="2142067"/>
            <a:ext cx="10131425" cy="4601633"/>
          </a:xfrm>
        </p:spPr>
        <p:txBody>
          <a:bodyPr>
            <a:normAutofit/>
          </a:bodyPr>
          <a:lstStyle/>
          <a:p>
            <a:r>
              <a:rPr lang="it-IT" sz="2800" dirty="0"/>
              <a:t>La trasmissione muove dalla descrizione e dagli strumenti che ne scaturiscono. </a:t>
            </a:r>
          </a:p>
          <a:p>
            <a:r>
              <a:rPr lang="it-IT" sz="2800" dirty="0"/>
              <a:t>Gli strumenti infatti, qualunque sia l’approccio comunicativo adottato, rimangono fondamentali, sono l’unico carburante di qualsiasi processo comunicativo. </a:t>
            </a:r>
          </a:p>
          <a:p>
            <a:r>
              <a:rPr lang="it-IT" sz="2800" dirty="0"/>
              <a:t>Allo stesso modo rimangono centrali le consolidate pratiche archivistiche di descrizione e ordinamento. </a:t>
            </a:r>
          </a:p>
          <a:p>
            <a:r>
              <a:rPr lang="it-IT" sz="2800" dirty="0"/>
              <a:t>Senza queste basi è inutile pensare a qualsiasi forma di trasmissione. </a:t>
            </a:r>
          </a:p>
          <a:p>
            <a:endParaRPr lang="it-IT" dirty="0"/>
          </a:p>
          <a:p>
            <a:endParaRPr lang="it-IT" dirty="0"/>
          </a:p>
        </p:txBody>
      </p:sp>
    </p:spTree>
    <p:extLst>
      <p:ext uri="{BB962C8B-B14F-4D97-AF65-F5344CB8AC3E}">
        <p14:creationId xmlns:p14="http://schemas.microsoft.com/office/powerpoint/2010/main" val="3879240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C:\Users\Standard\Desktop\immagini librino\concetto di archivio.jpg"/>
          <p:cNvPicPr/>
          <p:nvPr/>
        </p:nvPicPr>
        <p:blipFill>
          <a:blip r:embed="rId2" cstate="print"/>
          <a:srcRect/>
          <a:stretch>
            <a:fillRect/>
          </a:stretch>
        </p:blipFill>
        <p:spPr bwMode="auto">
          <a:xfrm>
            <a:off x="2790265" y="2158253"/>
            <a:ext cx="5681381" cy="4699747"/>
          </a:xfrm>
          <a:prstGeom prst="rect">
            <a:avLst/>
          </a:prstGeom>
          <a:noFill/>
          <a:ln w="9525">
            <a:noFill/>
            <a:miter lim="800000"/>
            <a:headEnd/>
            <a:tailEnd/>
          </a:ln>
        </p:spPr>
      </p:pic>
      <p:sp>
        <p:nvSpPr>
          <p:cNvPr id="4" name="Titolo 3">
            <a:extLst>
              <a:ext uri="{FF2B5EF4-FFF2-40B4-BE49-F238E27FC236}">
                <a16:creationId xmlns:a16="http://schemas.microsoft.com/office/drawing/2014/main" id="{079E314D-CAA5-B1E2-96C5-A56FE9738026}"/>
              </a:ext>
            </a:extLst>
          </p:cNvPr>
          <p:cNvSpPr>
            <a:spLocks noGrp="1"/>
          </p:cNvSpPr>
          <p:nvPr>
            <p:ph type="title"/>
          </p:nvPr>
        </p:nvSpPr>
        <p:spPr>
          <a:xfrm>
            <a:off x="147918" y="313765"/>
            <a:ext cx="11584641" cy="1456267"/>
          </a:xfrm>
        </p:spPr>
        <p:txBody>
          <a:bodyPr>
            <a:normAutofit fontScale="90000"/>
          </a:bodyPr>
          <a:lstStyle/>
          <a:p>
            <a:pPr algn="ctr"/>
            <a:r>
              <a:rPr lang="it-IT" sz="3600" dirty="0"/>
              <a:t>Aprirsi. </a:t>
            </a:r>
            <a:br>
              <a:rPr lang="it-IT" sz="3600" dirty="0"/>
            </a:br>
            <a:r>
              <a:rPr lang="it-IT" sz="3600" dirty="0"/>
              <a:t>La descrizione archivistica </a:t>
            </a:r>
            <a:br>
              <a:rPr lang="it-IT" sz="3600" dirty="0"/>
            </a:br>
            <a:r>
              <a:rPr lang="it-IT" sz="3600" dirty="0"/>
              <a:t>nel quadro dei sistemi interculturali</a:t>
            </a:r>
            <a:endParaRPr lang="it-IT" dirty="0"/>
          </a:p>
        </p:txBody>
      </p:sp>
    </p:spTree>
    <p:extLst>
      <p:ext uri="{BB962C8B-B14F-4D97-AF65-F5344CB8AC3E}">
        <p14:creationId xmlns:p14="http://schemas.microsoft.com/office/powerpoint/2010/main" val="2935402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66910" y="357166"/>
            <a:ext cx="8229600" cy="1143000"/>
          </a:xfrm>
        </p:spPr>
        <p:txBody>
          <a:bodyPr/>
          <a:lstStyle/>
          <a:p>
            <a:pPr algn="ctr"/>
            <a:r>
              <a:rPr lang="it-IT" dirty="0"/>
              <a:t>Combinare contesti</a:t>
            </a:r>
          </a:p>
        </p:txBody>
      </p:sp>
      <p:sp>
        <p:nvSpPr>
          <p:cNvPr id="3" name="Segnaposto contenuto 2"/>
          <p:cNvSpPr>
            <a:spLocks noGrp="1"/>
          </p:cNvSpPr>
          <p:nvPr>
            <p:ph idx="1"/>
          </p:nvPr>
        </p:nvSpPr>
        <p:spPr/>
        <p:txBody>
          <a:bodyPr>
            <a:normAutofit fontScale="92500" lnSpcReduction="10000"/>
          </a:bodyPr>
          <a:lstStyle/>
          <a:p>
            <a:r>
              <a:rPr lang="it-IT" sz="2400" dirty="0"/>
              <a:t>Gli strumenti metodologici che stiamo mettendo a punto e le risorse tecnologiche di cui disponiamo ci aprono la strada verso la piena integrazione descrittiva e verso la possibilità di una narrazione finalmente tridimensionale</a:t>
            </a:r>
          </a:p>
          <a:p>
            <a:r>
              <a:rPr lang="it-IT" sz="2400" dirty="0"/>
              <a:t>Superare la stagione dei sistemi descrittivi che pure conservano il loro ruolo (le "evasioni" tematiche di SAN sono un segnale)</a:t>
            </a:r>
          </a:p>
          <a:p>
            <a:r>
              <a:rPr lang="it-IT" sz="2400" dirty="0"/>
              <a:t> Superare anche  uno story </a:t>
            </a:r>
            <a:r>
              <a:rPr lang="it-IT" sz="2400" dirty="0" err="1"/>
              <a:t>telling</a:t>
            </a:r>
            <a:r>
              <a:rPr lang="it-IT" sz="2400" dirty="0"/>
              <a:t> ibrido e alla fine un po’angusto. </a:t>
            </a:r>
          </a:p>
          <a:p>
            <a:r>
              <a:rPr lang="it-IT" sz="2400" dirty="0"/>
              <a:t>Dalla fotografia alla rappresentazione cinematografica. </a:t>
            </a:r>
          </a:p>
          <a:p>
            <a:r>
              <a:rPr lang="it-IT" sz="2400" dirty="0"/>
              <a:t>Integrazione come combinazione di contesti da domini diversi</a:t>
            </a:r>
          </a:p>
          <a:p>
            <a:r>
              <a:rPr lang="it-IT" sz="2400" dirty="0"/>
              <a:t>Dalle cose raccontate alle cose in marcia</a:t>
            </a:r>
          </a:p>
          <a:p>
            <a:endParaRPr lang="it-IT"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31DC8E-7E03-90C7-49EA-99A8AB64EA46}"/>
              </a:ext>
            </a:extLst>
          </p:cNvPr>
          <p:cNvSpPr>
            <a:spLocks noGrp="1"/>
          </p:cNvSpPr>
          <p:nvPr>
            <p:ph type="title"/>
          </p:nvPr>
        </p:nvSpPr>
        <p:spPr>
          <a:xfrm>
            <a:off x="1304366" y="262218"/>
            <a:ext cx="9366530" cy="1481418"/>
          </a:xfrm>
        </p:spPr>
        <p:txBody>
          <a:bodyPr>
            <a:normAutofit/>
          </a:bodyPr>
          <a:lstStyle/>
          <a:p>
            <a:pPr algn="ctr"/>
            <a:r>
              <a:rPr lang="it-IT" dirty="0"/>
              <a:t>La cultura della gestione documentale come valore fondante</a:t>
            </a:r>
          </a:p>
        </p:txBody>
      </p:sp>
      <p:sp>
        <p:nvSpPr>
          <p:cNvPr id="3" name="Segnaposto contenuto 2">
            <a:extLst>
              <a:ext uri="{FF2B5EF4-FFF2-40B4-BE49-F238E27FC236}">
                <a16:creationId xmlns:a16="http://schemas.microsoft.com/office/drawing/2014/main" id="{C1AA4399-EB01-9E26-7EFF-BF4554DD4257}"/>
              </a:ext>
            </a:extLst>
          </p:cNvPr>
          <p:cNvSpPr>
            <a:spLocks noGrp="1"/>
          </p:cNvSpPr>
          <p:nvPr>
            <p:ph idx="1"/>
          </p:nvPr>
        </p:nvSpPr>
        <p:spPr>
          <a:xfrm>
            <a:off x="747106" y="1824318"/>
            <a:ext cx="10697788" cy="4462182"/>
          </a:xfrm>
        </p:spPr>
        <p:txBody>
          <a:bodyPr>
            <a:normAutofit/>
          </a:bodyPr>
          <a:lstStyle/>
          <a:p>
            <a:r>
              <a:rPr lang="it-IT" sz="2400" dirty="0"/>
              <a:t>Per una dematerializzazione critica: pensare digitale</a:t>
            </a:r>
          </a:p>
          <a:p>
            <a:r>
              <a:rPr lang="it-IT" sz="2400" dirty="0"/>
              <a:t>La cultura del presente, non del presentismo, accompagna una dimensione archivistica pienamente realizzata nel suo ruolo di potente supporto al governo dell’informazione e, quindi, delle cose e del tempo</a:t>
            </a:r>
          </a:p>
          <a:p>
            <a:r>
              <a:rPr lang="it-IT" sz="2400" dirty="0"/>
              <a:t>L’etica archivistica, fatta di ragione, rigore, tecnica, passione, immaginazione, si manifesta nella coscienza critica intorno ai dati</a:t>
            </a:r>
          </a:p>
          <a:p>
            <a:r>
              <a:rPr lang="it-IT" sz="2400" dirty="0"/>
              <a:t>Diritti e doveri</a:t>
            </a:r>
          </a:p>
          <a:p>
            <a:r>
              <a:rPr lang="it-IT" sz="2400" dirty="0"/>
              <a:t>Efficienza, trasparenza, istituzioni</a:t>
            </a:r>
          </a:p>
          <a:p>
            <a:r>
              <a:rPr lang="it-IT" sz="2400" dirty="0"/>
              <a:t>Memoria e memoria selettiva</a:t>
            </a:r>
          </a:p>
        </p:txBody>
      </p:sp>
    </p:spTree>
    <p:extLst>
      <p:ext uri="{BB962C8B-B14F-4D97-AF65-F5344CB8AC3E}">
        <p14:creationId xmlns:p14="http://schemas.microsoft.com/office/powerpoint/2010/main" val="3072941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5119" y="125505"/>
            <a:ext cx="10131425" cy="1456267"/>
          </a:xfrm>
        </p:spPr>
        <p:txBody>
          <a:bodyPr>
            <a:normAutofit/>
          </a:bodyPr>
          <a:lstStyle/>
          <a:p>
            <a:pPr algn="ctr"/>
            <a:r>
              <a:rPr lang="it-IT" sz="4400" dirty="0"/>
              <a:t>Sistemi interculturali</a:t>
            </a:r>
          </a:p>
        </p:txBody>
      </p:sp>
      <p:sp>
        <p:nvSpPr>
          <p:cNvPr id="3" name="Segnaposto contenuto 2"/>
          <p:cNvSpPr>
            <a:spLocks noGrp="1"/>
          </p:cNvSpPr>
          <p:nvPr>
            <p:ph idx="1"/>
          </p:nvPr>
        </p:nvSpPr>
        <p:spPr>
          <a:xfrm>
            <a:off x="773207" y="2236196"/>
            <a:ext cx="10131425" cy="3649133"/>
          </a:xfrm>
        </p:spPr>
        <p:txBody>
          <a:bodyPr>
            <a:normAutofit/>
          </a:bodyPr>
          <a:lstStyle/>
          <a:p>
            <a:r>
              <a:rPr lang="it-IT" sz="4000" dirty="0"/>
              <a:t>Porsi in ottica integrata</a:t>
            </a:r>
          </a:p>
          <a:p>
            <a:r>
              <a:rPr lang="it-IT" sz="4000" dirty="0"/>
              <a:t>Moltiplicazione di contesti</a:t>
            </a:r>
          </a:p>
          <a:p>
            <a:r>
              <a:rPr lang="it-IT" sz="4000" dirty="0"/>
              <a:t>Sistemi di gestione di informazioni molteplici e complessi</a:t>
            </a:r>
          </a:p>
          <a:p>
            <a:endParaRPr lang="it-IT" dirty="0"/>
          </a:p>
          <a:p>
            <a:endParaRPr lang="it-IT" dirty="0"/>
          </a:p>
        </p:txBody>
      </p:sp>
    </p:spTree>
    <p:extLst>
      <p:ext uri="{BB962C8B-B14F-4D97-AF65-F5344CB8AC3E}">
        <p14:creationId xmlns:p14="http://schemas.microsoft.com/office/powerpoint/2010/main" val="1414012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8737" y="0"/>
            <a:ext cx="10131425" cy="1456267"/>
          </a:xfrm>
        </p:spPr>
        <p:txBody>
          <a:bodyPr/>
          <a:lstStyle/>
          <a:p>
            <a:pPr algn="ctr"/>
            <a:r>
              <a:rPr lang="it-IT" dirty="0"/>
              <a:t>I sistemi interculturali</a:t>
            </a:r>
          </a:p>
        </p:txBody>
      </p:sp>
      <p:sp>
        <p:nvSpPr>
          <p:cNvPr id="3" name="Segnaposto contenuto 2"/>
          <p:cNvSpPr>
            <a:spLocks noGrp="1"/>
          </p:cNvSpPr>
          <p:nvPr>
            <p:ph idx="1"/>
          </p:nvPr>
        </p:nvSpPr>
        <p:spPr>
          <a:xfrm>
            <a:off x="531159" y="1714488"/>
            <a:ext cx="9922559" cy="4641072"/>
          </a:xfrm>
        </p:spPr>
        <p:txBody>
          <a:bodyPr>
            <a:noAutofit/>
          </a:bodyPr>
          <a:lstStyle/>
          <a:p>
            <a:r>
              <a:rPr lang="it-IT" sz="2400" dirty="0"/>
              <a:t>I sistemi interculturali possono essere la risposta ai quesiti che ci siamo appena posti. </a:t>
            </a:r>
          </a:p>
          <a:p>
            <a:r>
              <a:rPr lang="it-IT" sz="2400" dirty="0"/>
              <a:t>Cosa possa essere un sistema interculturale lo spiega meglio di molti tecnicismi l’inarrestabile Calvino de </a:t>
            </a:r>
            <a:r>
              <a:rPr lang="it-IT" sz="2400" i="1" dirty="0"/>
              <a:t>Le città invisibili</a:t>
            </a:r>
            <a:r>
              <a:rPr lang="it-IT" sz="2400" dirty="0"/>
              <a:t>. Basta sostituire </a:t>
            </a:r>
            <a:r>
              <a:rPr lang="it-IT" sz="2400" i="1" dirty="0"/>
              <a:t>sistema</a:t>
            </a:r>
            <a:r>
              <a:rPr lang="it-IT" sz="2400" dirty="0"/>
              <a:t> alla parola città: </a:t>
            </a:r>
          </a:p>
          <a:p>
            <a:r>
              <a:rPr lang="it-IT" sz="2400" dirty="0"/>
              <a:t>“Le città sono un insieme di tante cose: di memoria, di desideri, di segni d’un linguaggio ; le città sono un luogo di scambio (…), ma questi scambi non sono solo scambi di merci, sono scambi di parole, di desideri, di ricordi</a:t>
            </a:r>
            <a:r>
              <a:rPr lang="it-IT" sz="2400" i="1" dirty="0"/>
              <a:t>”.</a:t>
            </a:r>
            <a:r>
              <a:rPr lang="it-IT" sz="2400" dirty="0"/>
              <a:t> </a:t>
            </a:r>
          </a:p>
          <a:p>
            <a:r>
              <a:rPr lang="it-IT" sz="2400" dirty="0"/>
              <a:t>“Un insieme di tante cose" è proprio la definizione più giusta per i progetti inclusivi di cui stiamo parlando</a:t>
            </a:r>
            <a:br>
              <a:rPr lang="it-IT" sz="2400" dirty="0"/>
            </a:br>
            <a:endParaRPr lang="it-IT"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2013" y="-98969"/>
            <a:ext cx="10131425" cy="1456267"/>
          </a:xfrm>
        </p:spPr>
        <p:txBody>
          <a:bodyPr/>
          <a:lstStyle/>
          <a:p>
            <a:pPr algn="ctr"/>
            <a:r>
              <a:rPr lang="it-IT" dirty="0"/>
              <a:t>Le parole e le cose</a:t>
            </a:r>
          </a:p>
        </p:txBody>
      </p:sp>
      <p:sp>
        <p:nvSpPr>
          <p:cNvPr id="3" name="Segnaposto contenuto 2"/>
          <p:cNvSpPr>
            <a:spLocks noGrp="1"/>
          </p:cNvSpPr>
          <p:nvPr>
            <p:ph idx="1"/>
          </p:nvPr>
        </p:nvSpPr>
        <p:spPr>
          <a:xfrm>
            <a:off x="430306" y="1357298"/>
            <a:ext cx="11053482" cy="5500702"/>
          </a:xfrm>
        </p:spPr>
        <p:txBody>
          <a:bodyPr>
            <a:normAutofit fontScale="85000" lnSpcReduction="10000"/>
          </a:bodyPr>
          <a:lstStyle/>
          <a:p>
            <a:r>
              <a:rPr lang="it-IT" sz="3300" dirty="0"/>
              <a:t>Un sistema di questo tipo mette le parole al servizio delle cose e viceversa. Informazioni di natura e formato diverso, se trattate nel modo giusto, si incrociano e si completano reciprocamente. </a:t>
            </a:r>
          </a:p>
          <a:p>
            <a:r>
              <a:rPr lang="it-IT" sz="3300" dirty="0"/>
              <a:t>Le immagini di un monumento o di un’opera d’arte possono esser associate ai relativi documenti archivistici e il tutto può essere calato nel più ampio profilo storico di cui essi sono espressione e parte integrante. </a:t>
            </a:r>
          </a:p>
          <a:p>
            <a:r>
              <a:rPr lang="it-IT" sz="3300" dirty="0"/>
              <a:t>La piattaforma diventa allora un fattore di moltiplicazione della conoscenza, il canovaccio di un racconto dalle molte possibili trame.</a:t>
            </a:r>
          </a:p>
          <a:p>
            <a:r>
              <a:rPr lang="it-IT" sz="3300" dirty="0"/>
              <a:t>Gli archivi, di cui è ben nota la trasversalità, possono stare al centro di questa rete perché nelle loro pieghe si tramanda una vitalità tangibile e diacronica</a:t>
            </a:r>
          </a:p>
          <a:p>
            <a:endParaRPr lang="it-IT"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1" y="125505"/>
            <a:ext cx="10131425" cy="1456267"/>
          </a:xfrm>
        </p:spPr>
        <p:txBody>
          <a:bodyPr/>
          <a:lstStyle/>
          <a:p>
            <a:pPr algn="ctr"/>
            <a:r>
              <a:rPr lang="it-IT" dirty="0"/>
              <a:t>Prestidigitazione </a:t>
            </a:r>
          </a:p>
        </p:txBody>
      </p:sp>
      <p:sp>
        <p:nvSpPr>
          <p:cNvPr id="3" name="Segnaposto contenuto 2"/>
          <p:cNvSpPr>
            <a:spLocks noGrp="1"/>
          </p:cNvSpPr>
          <p:nvPr>
            <p:ph idx="1"/>
          </p:nvPr>
        </p:nvSpPr>
        <p:spPr>
          <a:xfrm>
            <a:off x="793377" y="1711761"/>
            <a:ext cx="10966075" cy="4137709"/>
          </a:xfrm>
        </p:spPr>
        <p:txBody>
          <a:bodyPr>
            <a:normAutofit/>
          </a:bodyPr>
          <a:lstStyle/>
          <a:p>
            <a:r>
              <a:rPr lang="it-IT" sz="2800" dirty="0"/>
              <a:t>(…)“i fatti narrati dove accaddero si fanno come visibili.”</a:t>
            </a:r>
          </a:p>
          <a:p>
            <a:r>
              <a:rPr lang="it-IT" sz="2800" dirty="0"/>
              <a:t>Un gioco di prestigio: l’integrazione come moltiplicazione di dati descrittivi e contestuali</a:t>
            </a:r>
          </a:p>
          <a:p>
            <a:r>
              <a:rPr lang="it-IT" sz="2800" dirty="0"/>
              <a:t>Andare oltre la </a:t>
            </a:r>
            <a:r>
              <a:rPr lang="it-IT" sz="2800" i="1" dirty="0"/>
              <a:t>narrazione </a:t>
            </a:r>
            <a:r>
              <a:rPr lang="it-IT" sz="2800" dirty="0"/>
              <a:t>e percepire la comunicazione come un processo non banalmente didattico o divulgativo</a:t>
            </a:r>
          </a:p>
        </p:txBody>
      </p:sp>
    </p:spTree>
    <p:extLst>
      <p:ext uri="{BB962C8B-B14F-4D97-AF65-F5344CB8AC3E}">
        <p14:creationId xmlns:p14="http://schemas.microsoft.com/office/powerpoint/2010/main" val="2840230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6607" y="-150158"/>
            <a:ext cx="10131425" cy="1456267"/>
          </a:xfrm>
        </p:spPr>
        <p:txBody>
          <a:bodyPr/>
          <a:lstStyle/>
          <a:p>
            <a:pPr algn="ctr"/>
            <a:r>
              <a:rPr lang="it-IT" sz="4000" dirty="0"/>
              <a:t>Letture complementari</a:t>
            </a:r>
          </a:p>
        </p:txBody>
      </p:sp>
      <p:sp>
        <p:nvSpPr>
          <p:cNvPr id="5" name="Segnaposto contenuto 2"/>
          <p:cNvSpPr>
            <a:spLocks noGrp="1"/>
          </p:cNvSpPr>
          <p:nvPr>
            <p:ph sz="half" idx="1"/>
          </p:nvPr>
        </p:nvSpPr>
        <p:spPr>
          <a:xfrm>
            <a:off x="443753" y="1169895"/>
            <a:ext cx="10697135" cy="5859642"/>
          </a:xfrm>
        </p:spPr>
        <p:txBody>
          <a:bodyPr>
            <a:normAutofit/>
          </a:bodyPr>
          <a:lstStyle/>
          <a:p>
            <a:r>
              <a:rPr lang="it-IT" sz="2200" dirty="0"/>
              <a:t>Oltre i confini dell’archivio in senso proprio fluttuano altre peculiarità informative di uguale consistenza e rilievo.</a:t>
            </a:r>
          </a:p>
          <a:p>
            <a:r>
              <a:rPr lang="it-IT" sz="2200" dirty="0"/>
              <a:t>Fondi diplomatici, collezioni, banche dati tematiche, archivi inventati, fondi librari ed ogni altra forma di aggregazione. </a:t>
            </a:r>
          </a:p>
          <a:p>
            <a:r>
              <a:rPr lang="it-IT" sz="2200" dirty="0"/>
              <a:t>Tutte queste entità possono entrare in contatto tra loro e scontrarsi lungo le traiettorie di segmenti di conoscenza integrati oppure continuare a marciare dentro a un percorso segnato da rette aprioristicamente parallele, sancite da rigide prescrizioni di dominio. </a:t>
            </a:r>
          </a:p>
          <a:p>
            <a:r>
              <a:rPr lang="it-IT" sz="2200" dirty="0"/>
              <a:t>La realtà informativa che oggi iniziamo a intravedere, e che in qualche caso già manifesta i suoi effetti sul presente e verso il futuro, sembra però suggerirci letture complementari delle diverse fenomenologie documentarie, orientate alla generazione di una conoscenza che tende a essere il risultato di una moltiplicazione e non di una banale somma.</a:t>
            </a:r>
          </a:p>
        </p:txBody>
      </p:sp>
    </p:spTree>
    <p:extLst>
      <p:ext uri="{BB962C8B-B14F-4D97-AF65-F5344CB8AC3E}">
        <p14:creationId xmlns:p14="http://schemas.microsoft.com/office/powerpoint/2010/main" val="890656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32013" y="0"/>
            <a:ext cx="10131425" cy="1456267"/>
          </a:xfrm>
        </p:spPr>
        <p:txBody>
          <a:bodyPr>
            <a:normAutofit/>
          </a:bodyPr>
          <a:lstStyle/>
          <a:p>
            <a:pPr algn="ctr"/>
            <a:r>
              <a:rPr lang="it-IT" dirty="0"/>
              <a:t>Tra esigenze civili e bisogni culturali</a:t>
            </a:r>
          </a:p>
        </p:txBody>
      </p:sp>
      <p:sp>
        <p:nvSpPr>
          <p:cNvPr id="3" name="Segnaposto contenuto 2"/>
          <p:cNvSpPr>
            <a:spLocks noGrp="1"/>
          </p:cNvSpPr>
          <p:nvPr>
            <p:ph idx="1"/>
          </p:nvPr>
        </p:nvSpPr>
        <p:spPr>
          <a:xfrm>
            <a:off x="632012" y="1335244"/>
            <a:ext cx="10131425" cy="4803339"/>
          </a:xfrm>
        </p:spPr>
        <p:txBody>
          <a:bodyPr>
            <a:normAutofit/>
          </a:bodyPr>
          <a:lstStyle/>
          <a:p>
            <a:r>
              <a:rPr lang="it-IT" sz="2800" dirty="0"/>
              <a:t>Si potrebbe anche riflettere sull’uso pubblico, attivo, degli archivi, nel tentativo di coglierne il ruolo di collante non solo culturale di interi tessuti sociali. </a:t>
            </a:r>
          </a:p>
          <a:p>
            <a:r>
              <a:rPr lang="it-IT" sz="2800" dirty="0"/>
              <a:t>Gli archivi valutati quindi come patrimonio comune, funzionali ad esigenze civili, sociali e politiche, ancor prima che storiche e culturali hanno del resto un disperato bisogno di uscire dalle gabbie dei tecnicismi.</a:t>
            </a:r>
          </a:p>
        </p:txBody>
      </p:sp>
    </p:spTree>
    <p:extLst>
      <p:ext uri="{BB962C8B-B14F-4D97-AF65-F5344CB8AC3E}">
        <p14:creationId xmlns:p14="http://schemas.microsoft.com/office/powerpoint/2010/main" val="372559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2866" y="0"/>
            <a:ext cx="10131425" cy="1456267"/>
          </a:xfrm>
        </p:spPr>
        <p:txBody>
          <a:bodyPr/>
          <a:lstStyle/>
          <a:p>
            <a:pPr algn="ctr"/>
            <a:r>
              <a:rPr lang="it-IT" dirty="0"/>
              <a:t>Descrizione e suggestioni digitali</a:t>
            </a:r>
          </a:p>
        </p:txBody>
      </p:sp>
      <p:sp>
        <p:nvSpPr>
          <p:cNvPr id="3" name="Segnaposto contenuto 2"/>
          <p:cNvSpPr>
            <a:spLocks noGrp="1"/>
          </p:cNvSpPr>
          <p:nvPr>
            <p:ph idx="1"/>
          </p:nvPr>
        </p:nvSpPr>
        <p:spPr>
          <a:xfrm>
            <a:off x="416859" y="1419808"/>
            <a:ext cx="11201400" cy="4525963"/>
          </a:xfrm>
        </p:spPr>
        <p:txBody>
          <a:bodyPr>
            <a:normAutofit/>
          </a:bodyPr>
          <a:lstStyle/>
          <a:p>
            <a:r>
              <a:rPr lang="it-IT" sz="3200" dirty="0"/>
              <a:t>In tempi di apparente accanimento digitale conviene tentare di continuare a tenere la barra al centro. </a:t>
            </a:r>
          </a:p>
          <a:p>
            <a:r>
              <a:rPr lang="it-IT" sz="3200" dirty="0"/>
              <a:t>il centro rimane e rimarrà la nostra volontà e capacità di descrivere gli archivi. </a:t>
            </a:r>
          </a:p>
          <a:p>
            <a:r>
              <a:rPr lang="it-IT" sz="3200" dirty="0"/>
              <a:t>Sembra ovvio ma non sempre lo è, soprattutto quando le sirene della digitalizzazione tendono a distrarre i naviganti o, almeno, gli armatori. </a:t>
            </a:r>
          </a:p>
          <a:p>
            <a:endParaRPr lang="it-IT" dirty="0"/>
          </a:p>
        </p:txBody>
      </p:sp>
    </p:spTree>
    <p:extLst>
      <p:ext uri="{BB962C8B-B14F-4D97-AF65-F5344CB8AC3E}">
        <p14:creationId xmlns:p14="http://schemas.microsoft.com/office/powerpoint/2010/main" val="1383613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2729" y="1810488"/>
            <a:ext cx="11315699" cy="4351338"/>
          </a:xfrm>
        </p:spPr>
        <p:txBody>
          <a:bodyPr>
            <a:normAutofit/>
          </a:bodyPr>
          <a:lstStyle/>
          <a:p>
            <a:r>
              <a:rPr lang="it-IT" sz="2400" spc="-260" dirty="0">
                <a:cs typeface="Verdana"/>
              </a:rPr>
              <a:t>Il </a:t>
            </a:r>
            <a:r>
              <a:rPr lang="it-IT" sz="2400" spc="5" dirty="0">
                <a:cs typeface="Verdana"/>
              </a:rPr>
              <a:t>modello </a:t>
            </a:r>
            <a:r>
              <a:rPr lang="it-IT" sz="2400" spc="-40" dirty="0">
                <a:cs typeface="Verdana"/>
              </a:rPr>
              <a:t>conservativo, </a:t>
            </a:r>
            <a:r>
              <a:rPr lang="it-IT" sz="2400" spc="-150" dirty="0">
                <a:cs typeface="Verdana"/>
              </a:rPr>
              <a:t>il </a:t>
            </a:r>
            <a:r>
              <a:rPr lang="it-IT" sz="2400" spc="-100" dirty="0">
                <a:cs typeface="Verdana"/>
              </a:rPr>
              <a:t>sistema, </a:t>
            </a:r>
            <a:r>
              <a:rPr lang="it-IT" sz="2400" spc="-70" dirty="0">
                <a:cs typeface="Verdana"/>
              </a:rPr>
              <a:t>gli</a:t>
            </a:r>
            <a:r>
              <a:rPr lang="it-IT" sz="2400" spc="-390" dirty="0">
                <a:cs typeface="Verdana"/>
              </a:rPr>
              <a:t> </a:t>
            </a:r>
            <a:r>
              <a:rPr lang="it-IT" sz="2400" spc="-50" dirty="0">
                <a:cs typeface="Verdana"/>
              </a:rPr>
              <a:t>obiettivi</a:t>
            </a:r>
            <a:endParaRPr lang="it-IT" sz="2400" dirty="0">
              <a:cs typeface="Verdana"/>
            </a:endParaRPr>
          </a:p>
          <a:p>
            <a:pPr marL="12700">
              <a:lnSpc>
                <a:spcPct val="100000"/>
              </a:lnSpc>
              <a:spcBef>
                <a:spcPts val="985"/>
              </a:spcBef>
              <a:tabLst>
                <a:tab pos="356870" algn="l"/>
              </a:tabLst>
            </a:pPr>
            <a:r>
              <a:rPr lang="it-IT" sz="2400" spc="-50" dirty="0">
                <a:cs typeface="Verdana"/>
              </a:rPr>
              <a:t>Le</a:t>
            </a:r>
            <a:r>
              <a:rPr lang="it-IT" sz="2400" spc="-130" dirty="0">
                <a:cs typeface="Verdana"/>
              </a:rPr>
              <a:t> </a:t>
            </a:r>
            <a:r>
              <a:rPr lang="it-IT" sz="2400" spc="-150" dirty="0">
                <a:cs typeface="Verdana"/>
              </a:rPr>
              <a:t>risorse</a:t>
            </a:r>
            <a:r>
              <a:rPr lang="it-IT" sz="2400" spc="-130" dirty="0">
                <a:cs typeface="Verdana"/>
              </a:rPr>
              <a:t> </a:t>
            </a:r>
            <a:r>
              <a:rPr lang="it-IT" sz="2400" spc="-60" dirty="0">
                <a:cs typeface="Verdana"/>
              </a:rPr>
              <a:t>disponibili</a:t>
            </a:r>
            <a:r>
              <a:rPr lang="it-IT" sz="2400" spc="-170" dirty="0">
                <a:cs typeface="Verdana"/>
              </a:rPr>
              <a:t> </a:t>
            </a:r>
            <a:r>
              <a:rPr lang="it-IT" sz="2400" spc="100" dirty="0">
                <a:cs typeface="Verdana"/>
              </a:rPr>
              <a:t>e</a:t>
            </a:r>
            <a:r>
              <a:rPr lang="it-IT" sz="2400" spc="-155" dirty="0">
                <a:cs typeface="Verdana"/>
              </a:rPr>
              <a:t> </a:t>
            </a:r>
            <a:r>
              <a:rPr lang="it-IT" sz="2400" spc="-20" dirty="0">
                <a:cs typeface="Verdana"/>
              </a:rPr>
              <a:t>le</a:t>
            </a:r>
            <a:r>
              <a:rPr lang="it-IT" sz="2400" spc="-155" dirty="0">
                <a:cs typeface="Verdana"/>
              </a:rPr>
              <a:t> </a:t>
            </a:r>
            <a:r>
              <a:rPr lang="it-IT" sz="2400" spc="-5" dirty="0">
                <a:cs typeface="Verdana"/>
              </a:rPr>
              <a:t>politiche</a:t>
            </a:r>
            <a:r>
              <a:rPr lang="it-IT" sz="2400" spc="-200" dirty="0">
                <a:cs typeface="Verdana"/>
              </a:rPr>
              <a:t> </a:t>
            </a:r>
            <a:r>
              <a:rPr lang="it-IT" sz="2400" spc="-60" dirty="0">
                <a:cs typeface="Verdana"/>
              </a:rPr>
              <a:t>culturali</a:t>
            </a:r>
            <a:endParaRPr lang="it-IT" sz="2400" dirty="0">
              <a:cs typeface="Verdana"/>
            </a:endParaRPr>
          </a:p>
          <a:p>
            <a:pPr marL="12700">
              <a:lnSpc>
                <a:spcPct val="100000"/>
              </a:lnSpc>
              <a:spcBef>
                <a:spcPts val="1010"/>
              </a:spcBef>
              <a:tabLst>
                <a:tab pos="356870" algn="l"/>
              </a:tabLst>
            </a:pPr>
            <a:r>
              <a:rPr lang="it-IT" sz="2400" spc="-260" dirty="0">
                <a:cs typeface="Verdana"/>
              </a:rPr>
              <a:t>Il  </a:t>
            </a:r>
            <a:r>
              <a:rPr lang="it-IT" sz="2400" spc="-15" dirty="0">
                <a:cs typeface="Verdana"/>
              </a:rPr>
              <a:t>bisogno </a:t>
            </a:r>
            <a:r>
              <a:rPr lang="it-IT" sz="2400" spc="-20" dirty="0">
                <a:cs typeface="Verdana"/>
              </a:rPr>
              <a:t>di </a:t>
            </a:r>
            <a:r>
              <a:rPr lang="it-IT" sz="2400" spc="15" dirty="0">
                <a:cs typeface="Verdana"/>
              </a:rPr>
              <a:t>una </a:t>
            </a:r>
            <a:r>
              <a:rPr lang="it-IT" sz="2400" spc="-55" dirty="0">
                <a:cs typeface="Verdana"/>
              </a:rPr>
              <a:t>diffusa</a:t>
            </a:r>
            <a:r>
              <a:rPr lang="it-IT" sz="2400" spc="-480" dirty="0">
                <a:cs typeface="Verdana"/>
              </a:rPr>
              <a:t> </a:t>
            </a:r>
            <a:r>
              <a:rPr lang="it-IT" sz="2400" spc="5" dirty="0">
                <a:cs typeface="Verdana"/>
              </a:rPr>
              <a:t>consapevolezza</a:t>
            </a:r>
            <a:endParaRPr lang="it-IT" sz="2400" dirty="0">
              <a:cs typeface="Verdana"/>
            </a:endParaRPr>
          </a:p>
          <a:p>
            <a:pPr marL="12700">
              <a:lnSpc>
                <a:spcPct val="100000"/>
              </a:lnSpc>
              <a:spcBef>
                <a:spcPts val="1010"/>
              </a:spcBef>
              <a:tabLst>
                <a:tab pos="356870" algn="l"/>
              </a:tabLst>
            </a:pPr>
            <a:r>
              <a:rPr lang="it-IT" sz="2400" spc="-25" dirty="0">
                <a:cs typeface="Verdana"/>
              </a:rPr>
              <a:t>La</a:t>
            </a:r>
            <a:r>
              <a:rPr lang="it-IT" sz="2400" spc="-150" dirty="0">
                <a:cs typeface="Verdana"/>
              </a:rPr>
              <a:t> </a:t>
            </a:r>
            <a:r>
              <a:rPr lang="it-IT" sz="2400" spc="105" dirty="0">
                <a:cs typeface="Verdana"/>
              </a:rPr>
              <a:t>capacità</a:t>
            </a:r>
            <a:r>
              <a:rPr lang="it-IT" sz="2400" spc="-195" dirty="0">
                <a:cs typeface="Verdana"/>
              </a:rPr>
              <a:t> </a:t>
            </a:r>
            <a:r>
              <a:rPr lang="it-IT" sz="2400" spc="-20" dirty="0">
                <a:cs typeface="Verdana"/>
              </a:rPr>
              <a:t>di</a:t>
            </a:r>
            <a:r>
              <a:rPr lang="it-IT" sz="2400" spc="-140" dirty="0">
                <a:cs typeface="Verdana"/>
              </a:rPr>
              <a:t> </a:t>
            </a:r>
            <a:r>
              <a:rPr lang="it-IT" sz="2400" spc="-35" dirty="0">
                <a:cs typeface="Verdana"/>
              </a:rPr>
              <a:t>saper</a:t>
            </a:r>
            <a:r>
              <a:rPr lang="it-IT" sz="2400" spc="-155" dirty="0">
                <a:cs typeface="Verdana"/>
              </a:rPr>
              <a:t> </a:t>
            </a:r>
            <a:r>
              <a:rPr lang="it-IT" sz="2400" spc="-20" dirty="0">
                <a:cs typeface="Verdana"/>
              </a:rPr>
              <a:t>recitare</a:t>
            </a:r>
            <a:r>
              <a:rPr lang="it-IT" sz="2400" spc="-175" dirty="0">
                <a:cs typeface="Verdana"/>
              </a:rPr>
              <a:t> </a:t>
            </a:r>
            <a:r>
              <a:rPr lang="it-IT" sz="2400" spc="-65" dirty="0">
                <a:cs typeface="Verdana"/>
              </a:rPr>
              <a:t>un</a:t>
            </a:r>
            <a:r>
              <a:rPr lang="it-IT" sz="2400" spc="-125" dirty="0">
                <a:cs typeface="Verdana"/>
              </a:rPr>
              <a:t> </a:t>
            </a:r>
            <a:r>
              <a:rPr lang="it-IT" sz="2400" spc="-60" dirty="0">
                <a:cs typeface="Verdana"/>
              </a:rPr>
              <a:t>ruolo</a:t>
            </a:r>
            <a:endParaRPr lang="it-IT" sz="2400" dirty="0">
              <a:cs typeface="Verdana"/>
            </a:endParaRPr>
          </a:p>
          <a:p>
            <a:pPr marL="12700">
              <a:lnSpc>
                <a:spcPct val="100000"/>
              </a:lnSpc>
              <a:spcBef>
                <a:spcPts val="985"/>
              </a:spcBef>
              <a:tabLst>
                <a:tab pos="356870" algn="l"/>
              </a:tabLst>
            </a:pPr>
            <a:r>
              <a:rPr lang="it-IT" sz="2400" spc="-150" dirty="0">
                <a:cs typeface="Verdana"/>
              </a:rPr>
              <a:t>il</a:t>
            </a:r>
            <a:r>
              <a:rPr lang="it-IT" sz="2400" spc="-170" dirty="0">
                <a:cs typeface="Verdana"/>
              </a:rPr>
              <a:t> </a:t>
            </a:r>
            <a:r>
              <a:rPr lang="it-IT" sz="2400" spc="65" dirty="0">
                <a:cs typeface="Verdana"/>
              </a:rPr>
              <a:t>concetto</a:t>
            </a:r>
            <a:r>
              <a:rPr lang="it-IT" sz="2400" spc="-165" dirty="0">
                <a:cs typeface="Verdana"/>
              </a:rPr>
              <a:t> </a:t>
            </a:r>
            <a:r>
              <a:rPr lang="it-IT" sz="2400" spc="-20" dirty="0">
                <a:cs typeface="Verdana"/>
              </a:rPr>
              <a:t>di</a:t>
            </a:r>
            <a:r>
              <a:rPr lang="it-IT" sz="2400" spc="-145" dirty="0">
                <a:cs typeface="Verdana"/>
              </a:rPr>
              <a:t> </a:t>
            </a:r>
            <a:r>
              <a:rPr lang="it-IT" sz="2400" spc="15" dirty="0">
                <a:cs typeface="Verdana"/>
              </a:rPr>
              <a:t>una</a:t>
            </a:r>
            <a:r>
              <a:rPr lang="it-IT" sz="2400" spc="-155" dirty="0">
                <a:cs typeface="Verdana"/>
              </a:rPr>
              <a:t> </a:t>
            </a:r>
            <a:r>
              <a:rPr lang="it-IT" sz="2400" spc="-50" dirty="0">
                <a:cs typeface="Verdana"/>
              </a:rPr>
              <a:t>responsabilità</a:t>
            </a:r>
            <a:r>
              <a:rPr lang="it-IT" sz="2400" spc="-170" dirty="0">
                <a:cs typeface="Verdana"/>
              </a:rPr>
              <a:t> </a:t>
            </a:r>
            <a:r>
              <a:rPr lang="it-IT" sz="2400" spc="-55" dirty="0">
                <a:cs typeface="Verdana"/>
              </a:rPr>
              <a:t>diffusa</a:t>
            </a:r>
          </a:p>
          <a:p>
            <a:pPr marL="12700">
              <a:lnSpc>
                <a:spcPct val="100000"/>
              </a:lnSpc>
              <a:spcBef>
                <a:spcPts val="985"/>
              </a:spcBef>
              <a:tabLst>
                <a:tab pos="356870" algn="l"/>
              </a:tabLst>
            </a:pPr>
            <a:r>
              <a:rPr lang="it-IT" sz="2400" spc="-5" dirty="0">
                <a:cs typeface="Verdana"/>
              </a:rPr>
              <a:t>Non</a:t>
            </a:r>
            <a:r>
              <a:rPr lang="it-IT" sz="2400" spc="-130" dirty="0">
                <a:cs typeface="Verdana"/>
              </a:rPr>
              <a:t> </a:t>
            </a:r>
            <a:r>
              <a:rPr lang="it-IT" sz="2400" spc="-25" dirty="0">
                <a:cs typeface="Verdana"/>
              </a:rPr>
              <a:t>le</a:t>
            </a:r>
            <a:r>
              <a:rPr lang="it-IT" sz="2400" spc="-155" dirty="0">
                <a:cs typeface="Verdana"/>
              </a:rPr>
              <a:t> </a:t>
            </a:r>
            <a:r>
              <a:rPr lang="it-IT" sz="2400" spc="55" dirty="0">
                <a:cs typeface="Verdana"/>
              </a:rPr>
              <a:t>macchine</a:t>
            </a:r>
            <a:r>
              <a:rPr lang="it-IT" sz="2400" spc="-155" dirty="0">
                <a:cs typeface="Verdana"/>
              </a:rPr>
              <a:t> </a:t>
            </a:r>
            <a:r>
              <a:rPr lang="it-IT" sz="2400" spc="40" dirty="0">
                <a:cs typeface="Verdana"/>
              </a:rPr>
              <a:t>ma</a:t>
            </a:r>
            <a:r>
              <a:rPr lang="it-IT" sz="2400" spc="-145" dirty="0">
                <a:cs typeface="Verdana"/>
              </a:rPr>
              <a:t> </a:t>
            </a:r>
            <a:r>
              <a:rPr lang="it-IT" sz="2400" spc="-25" dirty="0">
                <a:cs typeface="Verdana"/>
              </a:rPr>
              <a:t>le</a:t>
            </a:r>
            <a:r>
              <a:rPr lang="it-IT" sz="2400" spc="-175" dirty="0">
                <a:cs typeface="Verdana"/>
              </a:rPr>
              <a:t> </a:t>
            </a:r>
            <a:r>
              <a:rPr lang="it-IT" sz="2400" spc="-25" dirty="0">
                <a:cs typeface="Verdana"/>
              </a:rPr>
              <a:t>persone</a:t>
            </a:r>
            <a:endParaRPr lang="it-IT" sz="2400" dirty="0">
              <a:cs typeface="Verdana"/>
            </a:endParaRPr>
          </a:p>
          <a:p>
            <a:pPr marL="12700">
              <a:lnSpc>
                <a:spcPct val="100000"/>
              </a:lnSpc>
              <a:spcBef>
                <a:spcPts val="985"/>
              </a:spcBef>
              <a:tabLst>
                <a:tab pos="356870" algn="l"/>
              </a:tabLst>
            </a:pPr>
            <a:r>
              <a:rPr lang="it-IT" sz="2400" spc="-260" dirty="0">
                <a:cs typeface="Verdana"/>
              </a:rPr>
              <a:t>Il</a:t>
            </a:r>
            <a:r>
              <a:rPr lang="it-IT" sz="2400" spc="-195" dirty="0">
                <a:cs typeface="Verdana"/>
              </a:rPr>
              <a:t>  </a:t>
            </a:r>
            <a:r>
              <a:rPr lang="it-IT" sz="2400" spc="-15" dirty="0">
                <a:cs typeface="Verdana"/>
              </a:rPr>
              <a:t>bisogno</a:t>
            </a:r>
            <a:r>
              <a:rPr lang="it-IT" sz="2400" spc="-110" dirty="0">
                <a:cs typeface="Verdana"/>
              </a:rPr>
              <a:t> </a:t>
            </a:r>
            <a:r>
              <a:rPr lang="it-IT" sz="2400" spc="-20" dirty="0">
                <a:cs typeface="Verdana"/>
              </a:rPr>
              <a:t>di</a:t>
            </a:r>
            <a:r>
              <a:rPr lang="it-IT" sz="2400" spc="-135" dirty="0">
                <a:cs typeface="Verdana"/>
              </a:rPr>
              <a:t> </a:t>
            </a:r>
            <a:r>
              <a:rPr lang="it-IT" sz="2400" dirty="0">
                <a:cs typeface="Verdana"/>
              </a:rPr>
              <a:t>contaminazione</a:t>
            </a:r>
            <a:r>
              <a:rPr lang="it-IT" sz="2400" spc="-110" dirty="0">
                <a:cs typeface="Verdana"/>
              </a:rPr>
              <a:t> </a:t>
            </a:r>
            <a:r>
              <a:rPr lang="it-IT" sz="2400" spc="100" dirty="0">
                <a:cs typeface="Verdana"/>
              </a:rPr>
              <a:t>e</a:t>
            </a:r>
            <a:r>
              <a:rPr lang="it-IT" sz="2400" spc="-150" dirty="0">
                <a:cs typeface="Verdana"/>
              </a:rPr>
              <a:t> </a:t>
            </a:r>
            <a:r>
              <a:rPr lang="it-IT" sz="2400" spc="-20" dirty="0">
                <a:cs typeface="Verdana"/>
              </a:rPr>
              <a:t>di</a:t>
            </a:r>
            <a:r>
              <a:rPr lang="it-IT" sz="2400" spc="-140" dirty="0">
                <a:cs typeface="Verdana"/>
              </a:rPr>
              <a:t> </a:t>
            </a:r>
            <a:r>
              <a:rPr lang="it-IT" sz="2400" spc="-90" dirty="0">
                <a:cs typeface="Verdana"/>
              </a:rPr>
              <a:t>restituzione</a:t>
            </a:r>
            <a:r>
              <a:rPr lang="it-IT" sz="2400" spc="-130" dirty="0">
                <a:cs typeface="Verdana"/>
              </a:rPr>
              <a:t> </a:t>
            </a:r>
            <a:r>
              <a:rPr lang="it-IT" sz="2400" spc="-15" dirty="0">
                <a:cs typeface="Verdana"/>
              </a:rPr>
              <a:t>integrata</a:t>
            </a:r>
            <a:r>
              <a:rPr lang="it-IT" sz="2400" spc="-215" dirty="0">
                <a:cs typeface="Verdana"/>
              </a:rPr>
              <a:t> </a:t>
            </a:r>
            <a:r>
              <a:rPr lang="it-IT" sz="2400" spc="20" dirty="0">
                <a:solidFill>
                  <a:schemeClr val="bg2"/>
                </a:solidFill>
                <a:cs typeface="Verdana"/>
              </a:rPr>
              <a:t>dei</a:t>
            </a:r>
            <a:r>
              <a:rPr lang="it-IT" sz="2400" spc="-135" dirty="0">
                <a:solidFill>
                  <a:schemeClr val="bg2"/>
                </a:solidFill>
                <a:cs typeface="Verdana"/>
              </a:rPr>
              <a:t> sistemi</a:t>
            </a:r>
            <a:r>
              <a:rPr lang="it-IT" sz="2400" dirty="0">
                <a:solidFill>
                  <a:schemeClr val="bg2"/>
                </a:solidFill>
                <a:cs typeface="Verdana"/>
              </a:rPr>
              <a:t> </a:t>
            </a:r>
            <a:r>
              <a:rPr lang="it-IT" sz="2400" spc="-75" dirty="0">
                <a:solidFill>
                  <a:schemeClr val="bg2"/>
                </a:solidFill>
                <a:cs typeface="Verdana"/>
              </a:rPr>
              <a:t>descrittivi</a:t>
            </a:r>
            <a:endParaRPr lang="it-IT" sz="2400" dirty="0">
              <a:solidFill>
                <a:schemeClr val="bg2"/>
              </a:solidFill>
              <a:cs typeface="Verdana"/>
            </a:endParaRPr>
          </a:p>
        </p:txBody>
      </p:sp>
      <p:sp>
        <p:nvSpPr>
          <p:cNvPr id="5" name="Titolo 1"/>
          <p:cNvSpPr txBox="1">
            <a:spLocks/>
          </p:cNvSpPr>
          <p:nvPr/>
        </p:nvSpPr>
        <p:spPr>
          <a:xfrm>
            <a:off x="2007848" y="220898"/>
            <a:ext cx="7053542" cy="1400530"/>
          </a:xfrm>
          <a:prstGeom prst="rect">
            <a:avLst/>
          </a:prstGeom>
        </p:spPr>
        <p:txBody>
          <a:bodyPr vert="horz" lIns="0" tIns="0" rIns="0" bIns="0" rtlCol="0" anchor="t">
            <a:noAutofit/>
          </a:bodyPr>
          <a:lstStyle/>
          <a:p>
            <a:pPr algn="ctr" defTabSz="457200">
              <a:lnSpc>
                <a:spcPts val="4800"/>
              </a:lnSpc>
              <a:spcBef>
                <a:spcPct val="0"/>
              </a:spcBef>
              <a:defRPr/>
            </a:pPr>
            <a:r>
              <a:rPr lang="it-IT" sz="4000" dirty="0">
                <a:latin typeface="+mj-lt"/>
                <a:ea typeface="+mj-ea"/>
                <a:cs typeface="Verdana"/>
              </a:rPr>
              <a:t>Tirare le conclusioni</a:t>
            </a:r>
          </a:p>
        </p:txBody>
      </p:sp>
    </p:spTree>
    <p:extLst>
      <p:ext uri="{BB962C8B-B14F-4D97-AF65-F5344CB8AC3E}">
        <p14:creationId xmlns:p14="http://schemas.microsoft.com/office/powerpoint/2010/main" val="2563448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81225" y="-285776"/>
            <a:ext cx="7514035" cy="1752599"/>
          </a:xfrm>
        </p:spPr>
        <p:txBody>
          <a:bodyPr/>
          <a:lstStyle/>
          <a:p>
            <a:pPr algn="ctr"/>
            <a:r>
              <a:rPr lang="it-IT" dirty="0"/>
              <a:t>L’utopia della digitalizzazione integrale</a:t>
            </a:r>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56889" y="1962969"/>
            <a:ext cx="6339193" cy="4234581"/>
          </a:xfrm>
        </p:spPr>
      </p:pic>
    </p:spTree>
    <p:extLst>
      <p:ext uri="{BB962C8B-B14F-4D97-AF65-F5344CB8AC3E}">
        <p14:creationId xmlns:p14="http://schemas.microsoft.com/office/powerpoint/2010/main" val="3199731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44326"/>
            <a:ext cx="10131425" cy="1456267"/>
          </a:xfrm>
        </p:spPr>
        <p:txBody>
          <a:bodyPr/>
          <a:lstStyle/>
          <a:p>
            <a:pPr algn="ctr"/>
            <a:r>
              <a:rPr lang="it-IT" dirty="0"/>
              <a:t>L’etichetta</a:t>
            </a:r>
          </a:p>
        </p:txBody>
      </p:sp>
      <p:sp>
        <p:nvSpPr>
          <p:cNvPr id="3" name="Segnaposto contenuto 2"/>
          <p:cNvSpPr>
            <a:spLocks noGrp="1"/>
          </p:cNvSpPr>
          <p:nvPr>
            <p:ph idx="1"/>
          </p:nvPr>
        </p:nvSpPr>
        <p:spPr>
          <a:xfrm>
            <a:off x="121025" y="1714500"/>
            <a:ext cx="12070976" cy="4753535"/>
          </a:xfrm>
        </p:spPr>
        <p:txBody>
          <a:bodyPr>
            <a:normAutofit/>
          </a:bodyPr>
          <a:lstStyle/>
          <a:p>
            <a:r>
              <a:rPr lang="it-IT" sz="2400" dirty="0"/>
              <a:t>Digitalizzare significa mettere in campo sostenibilità, competenze approfondite e investimenti adeguati, attingere a progettualità selettive e magari distinguere tra la costruzione di risorse digitali a sostegno della ricerca (in particolare descrizioni archivistiche di qualsiasi natura) e offerta di fonti primarie on </a:t>
            </a:r>
            <a:r>
              <a:rPr lang="it-IT" sz="2400" dirty="0" err="1"/>
              <a:t>line</a:t>
            </a:r>
            <a:r>
              <a:rPr lang="it-IT" sz="2400" dirty="0"/>
              <a:t>. </a:t>
            </a:r>
          </a:p>
          <a:p>
            <a:r>
              <a:rPr lang="it-IT" sz="2400" dirty="0"/>
              <a:t>Senza dimenticare, se possibile, l’importanza di solidi staff redazionali che sostengano il peso dell’aggiornamento e contengano i rischi di obsolescenza di quelli che sono in prima battuta oggetti digitali, con le relative problematiche conservative. </a:t>
            </a:r>
          </a:p>
          <a:p>
            <a:r>
              <a:rPr lang="it-IT" sz="2400" dirty="0"/>
              <a:t>La parola digitalizzazione, in ultima analisi, è solo l’etichetta che individua un complicato contenitore di alto valore strategico che deve essere governato con competenza e senso critico nel quadro di un’articolata esigenza di sostenibilità.</a:t>
            </a:r>
          </a:p>
          <a:p>
            <a:endParaRPr lang="it-IT" dirty="0"/>
          </a:p>
        </p:txBody>
      </p:sp>
    </p:spTree>
    <p:extLst>
      <p:ext uri="{BB962C8B-B14F-4D97-AF65-F5344CB8AC3E}">
        <p14:creationId xmlns:p14="http://schemas.microsoft.com/office/powerpoint/2010/main" val="2537199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66977" y="-428652"/>
            <a:ext cx="7514035" cy="1752599"/>
          </a:xfrm>
        </p:spPr>
        <p:txBody>
          <a:bodyPr/>
          <a:lstStyle/>
          <a:p>
            <a:pPr algn="ctr"/>
            <a:r>
              <a:rPr lang="it-IT" dirty="0"/>
              <a:t>La linea dell’orizzonte</a:t>
            </a:r>
          </a:p>
        </p:txBody>
      </p:sp>
      <p:sp>
        <p:nvSpPr>
          <p:cNvPr id="3" name="Segnaposto contenuto 2"/>
          <p:cNvSpPr>
            <a:spLocks noGrp="1"/>
          </p:cNvSpPr>
          <p:nvPr>
            <p:ph idx="1"/>
          </p:nvPr>
        </p:nvSpPr>
        <p:spPr>
          <a:xfrm>
            <a:off x="753035" y="1285860"/>
            <a:ext cx="10105465" cy="5031346"/>
          </a:xfrm>
        </p:spPr>
        <p:txBody>
          <a:bodyPr>
            <a:noAutofit/>
          </a:bodyPr>
          <a:lstStyle/>
          <a:p>
            <a:r>
              <a:rPr lang="it-IT" sz="2400" dirty="0"/>
              <a:t>Le risorse digitali rappresentano un presente ancora piuttosto confuso e un ineludibile futuro</a:t>
            </a:r>
          </a:p>
          <a:p>
            <a:r>
              <a:rPr lang="it-IT" sz="2400" dirty="0"/>
              <a:t>Occorre che cresca ancora la consapevolezza della specificità di questi strumenti, insieme alla capacità di non utilizzarli forzando al loro interno concetti e metodi analogici</a:t>
            </a:r>
          </a:p>
          <a:p>
            <a:r>
              <a:rPr lang="it-IT" sz="2400" dirty="0"/>
              <a:t>Il futuro è già qui: RIC, multidimensionalità, integrazione, ontologie. </a:t>
            </a:r>
          </a:p>
          <a:p>
            <a:r>
              <a:rPr lang="it-IT" sz="2400" dirty="0"/>
              <a:t>La realtà della conservazione allo specchio digitale</a:t>
            </a:r>
          </a:p>
          <a:p>
            <a:r>
              <a:rPr lang="it-IT" sz="2400" dirty="0"/>
              <a:t>Il digitale come occasione di una svolta politica e culturale</a:t>
            </a:r>
          </a:p>
          <a:p>
            <a:r>
              <a:rPr lang="it-IT" sz="2400" dirty="0"/>
              <a:t>Per un’archivistica attiva, capace di usare la tecnologia invece di subirne i pesanti condizionamenti</a:t>
            </a:r>
          </a:p>
        </p:txBody>
      </p:sp>
    </p:spTree>
    <p:extLst>
      <p:ext uri="{BB962C8B-B14F-4D97-AF65-F5344CB8AC3E}">
        <p14:creationId xmlns:p14="http://schemas.microsoft.com/office/powerpoint/2010/main" val="271624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1" y="152400"/>
            <a:ext cx="10131425" cy="1456267"/>
          </a:xfrm>
        </p:spPr>
        <p:txBody>
          <a:bodyPr/>
          <a:lstStyle/>
          <a:p>
            <a:pPr algn="ctr"/>
            <a:r>
              <a:rPr lang="it-IT" dirty="0"/>
              <a:t>In che senso </a:t>
            </a:r>
            <a:r>
              <a:rPr lang="it-IT" i="1" dirty="0"/>
              <a:t>digitalizzare</a:t>
            </a:r>
            <a:r>
              <a:rPr lang="it-IT" dirty="0"/>
              <a:t>?</a:t>
            </a:r>
          </a:p>
        </p:txBody>
      </p:sp>
      <p:sp>
        <p:nvSpPr>
          <p:cNvPr id="3" name="Segnaposto contenuto 2"/>
          <p:cNvSpPr>
            <a:spLocks noGrp="1"/>
          </p:cNvSpPr>
          <p:nvPr>
            <p:ph idx="1"/>
          </p:nvPr>
        </p:nvSpPr>
        <p:spPr>
          <a:xfrm>
            <a:off x="685801" y="1660713"/>
            <a:ext cx="10131425" cy="5136776"/>
          </a:xfrm>
        </p:spPr>
        <p:txBody>
          <a:bodyPr>
            <a:normAutofit/>
          </a:bodyPr>
          <a:lstStyle/>
          <a:p>
            <a:r>
              <a:rPr lang="it-IT" sz="2400" dirty="0"/>
              <a:t>La digitalizzazione genericamente intesa è ormai un fenomeno consolidato</a:t>
            </a:r>
          </a:p>
          <a:p>
            <a:r>
              <a:rPr lang="it-IT" sz="2400" dirty="0"/>
              <a:t>Si devono però segnalare approcci strumentali, acritici e non sempre consapevoli a quella che rimane una gigantesca opportunità.</a:t>
            </a:r>
          </a:p>
          <a:p>
            <a:r>
              <a:rPr lang="it-IT" sz="2400" dirty="0"/>
              <a:t>Il termine digitalizzazione se lo decliniamo dentro agli archivi ha una capienza enorme che in qualche modo bisogna tentare di organizzare e contenere.</a:t>
            </a:r>
          </a:p>
          <a:p>
            <a:r>
              <a:rPr lang="it-IT" sz="2400" dirty="0"/>
              <a:t>La dimensione meccanica del fenomeno a ben guardare è solo un’azione in sé poco complessa che richiede solo tempo, denaro e strumenti.</a:t>
            </a:r>
          </a:p>
          <a:p>
            <a:r>
              <a:rPr lang="it-IT" sz="2400" dirty="0"/>
              <a:t>Molto più difficile è progettare e sviluppare la digitalizzazione in maniera coerente non tanto alle pulsioni tecnologiche quanto alle esigenze culturali di cui i sistemi binari possono farsi veicoli.</a:t>
            </a:r>
          </a:p>
          <a:p>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52596" y="0"/>
            <a:ext cx="8229600" cy="1143000"/>
          </a:xfrm>
        </p:spPr>
        <p:txBody>
          <a:bodyPr/>
          <a:lstStyle/>
          <a:p>
            <a:pPr algn="ctr"/>
            <a:r>
              <a:rPr lang="it-IT" dirty="0"/>
              <a:t>Come, cosa e quanto</a:t>
            </a:r>
          </a:p>
        </p:txBody>
      </p:sp>
      <p:sp>
        <p:nvSpPr>
          <p:cNvPr id="3" name="Segnaposto contenuto 2"/>
          <p:cNvSpPr>
            <a:spLocks noGrp="1"/>
          </p:cNvSpPr>
          <p:nvPr>
            <p:ph idx="1"/>
          </p:nvPr>
        </p:nvSpPr>
        <p:spPr>
          <a:xfrm>
            <a:off x="282388" y="1071546"/>
            <a:ext cx="10898841" cy="5500726"/>
          </a:xfrm>
        </p:spPr>
        <p:txBody>
          <a:bodyPr>
            <a:normAutofit/>
          </a:bodyPr>
          <a:lstStyle/>
          <a:p>
            <a:r>
              <a:rPr lang="it-IT" sz="2400" dirty="0"/>
              <a:t>Digitalizzare meccanicamente il patrimonio archivistico non significa più parlare di innovazione. </a:t>
            </a:r>
          </a:p>
          <a:p>
            <a:r>
              <a:rPr lang="it-IT" sz="2400" dirty="0"/>
              <a:t>Si tratta di una pratica diffusa e ormai piuttosto agevole, almeno a certe condizioni. </a:t>
            </a:r>
          </a:p>
          <a:p>
            <a:r>
              <a:rPr lang="it-IT" sz="2400" dirty="0"/>
              <a:t>Comporta però conseguenze non solo strumentali e può innescare processi di </a:t>
            </a:r>
            <a:r>
              <a:rPr lang="it-IT" sz="2400" dirty="0" err="1"/>
              <a:t>ricontestualizzazione</a:t>
            </a:r>
            <a:r>
              <a:rPr lang="it-IT" sz="2400" dirty="0"/>
              <a:t> capaci di derive potenzialmente molto pericolose. </a:t>
            </a:r>
          </a:p>
          <a:p>
            <a:r>
              <a:rPr lang="it-IT" sz="2400" dirty="0"/>
              <a:t>Decontestualizzazione e perfino revisionismo sono dietro l’angolo perché la costruzione di un sistema di memoria digitale non è una questione di performance degli scanner e del software ma un grosso problema di ordine politico e storico.</a:t>
            </a:r>
          </a:p>
          <a:p>
            <a:r>
              <a:rPr lang="it-IT" sz="2400" dirty="0"/>
              <a:t>Il punto cruciale, quindi, non è </a:t>
            </a:r>
            <a:r>
              <a:rPr lang="it-IT" sz="2400" i="1" dirty="0">
                <a:solidFill>
                  <a:srgbClr val="FFC000"/>
                </a:solidFill>
              </a:rPr>
              <a:t>se</a:t>
            </a:r>
            <a:r>
              <a:rPr lang="it-IT" sz="2400" dirty="0"/>
              <a:t> ma </a:t>
            </a:r>
            <a:r>
              <a:rPr lang="it-IT" sz="2400" i="1" dirty="0">
                <a:solidFill>
                  <a:srgbClr val="FFC000"/>
                </a:solidFill>
              </a:rPr>
              <a:t>come</a:t>
            </a:r>
            <a:r>
              <a:rPr lang="it-IT" sz="2400" dirty="0"/>
              <a:t>, </a:t>
            </a:r>
            <a:r>
              <a:rPr lang="it-IT" sz="2400" i="1" dirty="0">
                <a:solidFill>
                  <a:srgbClr val="FFC000"/>
                </a:solidFill>
              </a:rPr>
              <a:t>cosa</a:t>
            </a:r>
            <a:r>
              <a:rPr lang="it-IT" sz="2400" i="1" dirty="0"/>
              <a:t> </a:t>
            </a:r>
            <a:r>
              <a:rPr lang="it-IT" sz="2400" dirty="0"/>
              <a:t>e</a:t>
            </a:r>
            <a:r>
              <a:rPr lang="it-IT" sz="2400" i="1" dirty="0"/>
              <a:t> </a:t>
            </a:r>
            <a:r>
              <a:rPr lang="it-IT" sz="2400" i="1" dirty="0">
                <a:solidFill>
                  <a:srgbClr val="FFC000"/>
                </a:solidFill>
              </a:rPr>
              <a:t>quanto</a:t>
            </a:r>
            <a:r>
              <a:rPr lang="it-IT" sz="2400" i="1" dirty="0"/>
              <a:t> </a:t>
            </a:r>
            <a:r>
              <a:rPr lang="it-IT" sz="2400" dirty="0"/>
              <a:t>digitalizzare, con un occhio anche a </a:t>
            </a:r>
            <a:r>
              <a:rPr lang="it-IT" sz="2400" i="1" dirty="0">
                <a:solidFill>
                  <a:srgbClr val="FFC000"/>
                </a:solidFill>
              </a:rPr>
              <a:t>chi</a:t>
            </a:r>
            <a:r>
              <a:rPr lang="it-IT" sz="2400" dirty="0"/>
              <a:t> aziona gli scanner.</a:t>
            </a:r>
          </a:p>
          <a:p>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40821" y="-96370"/>
            <a:ext cx="7514035" cy="1752599"/>
          </a:xfrm>
        </p:spPr>
        <p:txBody>
          <a:bodyPr/>
          <a:lstStyle/>
          <a:p>
            <a:pPr algn="ctr"/>
            <a:r>
              <a:rPr lang="it-IT" dirty="0"/>
              <a:t>L’uovo di Colombo</a:t>
            </a:r>
          </a:p>
        </p:txBody>
      </p:sp>
      <p:sp>
        <p:nvSpPr>
          <p:cNvPr id="3" name="Segnaposto contenuto 2"/>
          <p:cNvSpPr>
            <a:spLocks noGrp="1"/>
          </p:cNvSpPr>
          <p:nvPr>
            <p:ph idx="1"/>
          </p:nvPr>
        </p:nvSpPr>
        <p:spPr>
          <a:xfrm>
            <a:off x="826995" y="1428736"/>
            <a:ext cx="9282580" cy="5086084"/>
          </a:xfrm>
        </p:spPr>
        <p:txBody>
          <a:bodyPr>
            <a:normAutofit/>
          </a:bodyPr>
          <a:lstStyle/>
          <a:p>
            <a:r>
              <a:rPr lang="it-IT" sz="2400" dirty="0"/>
              <a:t>L’arma finale: la digitalizzazione delle fonti primarie</a:t>
            </a:r>
          </a:p>
          <a:p>
            <a:r>
              <a:rPr lang="it-IT" sz="2400" dirty="0"/>
              <a:t>Scanner e quantità: il problema della selezione e del coordinamento dei progetti</a:t>
            </a:r>
          </a:p>
          <a:p>
            <a:r>
              <a:rPr lang="it-IT" sz="2400" dirty="0"/>
              <a:t>Ciò che è tecnicamente possibile non è necessariamente opportuno</a:t>
            </a:r>
          </a:p>
          <a:p>
            <a:r>
              <a:rPr lang="it-IT" sz="2400" dirty="0"/>
              <a:t>La dimensione archivistica e non genericamente storiografica dei processi di digitalizzazione</a:t>
            </a:r>
          </a:p>
          <a:p>
            <a:r>
              <a:rPr lang="it-IT" sz="2400" dirty="0"/>
              <a:t>Un nuovo monachesimo? La memoria nel tritacarne digitale tra archivi e archivi (re)inventati</a:t>
            </a:r>
          </a:p>
          <a:p>
            <a:r>
              <a:rPr lang="it-IT" sz="2400" dirty="0"/>
              <a:t>Oltre i benefici, i rischi intrinsechi di un processo di digitalizzazione </a:t>
            </a:r>
            <a:r>
              <a:rPr lang="it-IT" sz="2400" dirty="0" err="1"/>
              <a:t>object</a:t>
            </a:r>
            <a:r>
              <a:rPr lang="it-IT" sz="2400" dirty="0"/>
              <a:t> </a:t>
            </a:r>
            <a:r>
              <a:rPr lang="it-IT" sz="2400" dirty="0" err="1"/>
              <a:t>oriented</a:t>
            </a:r>
            <a:r>
              <a:rPr lang="it-IT" sz="2400" dirty="0"/>
              <a:t> ossia la parte per (ovvero senza) il tutto</a:t>
            </a:r>
          </a:p>
        </p:txBody>
      </p:sp>
    </p:spTree>
    <p:extLst>
      <p:ext uri="{BB962C8B-B14F-4D97-AF65-F5344CB8AC3E}">
        <p14:creationId xmlns:p14="http://schemas.microsoft.com/office/powerpoint/2010/main" val="9888527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e">
  <a:themeElements>
    <a:clrScheme name="Celestiale">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e">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TM03457452[[fn=Celestiale]]</Template>
  <TotalTime>0</TotalTime>
  <Words>2712</Words>
  <Application>Microsoft Office PowerPoint</Application>
  <PresentationFormat>Widescreen</PresentationFormat>
  <Paragraphs>165</Paragraphs>
  <Slides>37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37</vt:i4>
      </vt:variant>
    </vt:vector>
  </HeadingPairs>
  <TitlesOfParts>
    <vt:vector size="43" baseType="lpstr">
      <vt:lpstr>Arial</vt:lpstr>
      <vt:lpstr>Calibri</vt:lpstr>
      <vt:lpstr>Calibri Light</vt:lpstr>
      <vt:lpstr>Times New Roman</vt:lpstr>
      <vt:lpstr>Verdana</vt:lpstr>
      <vt:lpstr>Celestiale</vt:lpstr>
      <vt:lpstr>Per una digitalizzazione strategica del patrimonio documentario</vt:lpstr>
      <vt:lpstr>Presentazione standard di PowerPoint</vt:lpstr>
      <vt:lpstr>La cultura della gestione documentale come valore fondante</vt:lpstr>
      <vt:lpstr>L’utopia della digitalizzazione integrale</vt:lpstr>
      <vt:lpstr>L’etichetta</vt:lpstr>
      <vt:lpstr>La linea dell’orizzonte</vt:lpstr>
      <vt:lpstr>In che senso digitalizzare?</vt:lpstr>
      <vt:lpstr>Come, cosa e quanto</vt:lpstr>
      <vt:lpstr>L’uovo di Colombo</vt:lpstr>
      <vt:lpstr>Progettare la digitalizzazione</vt:lpstr>
      <vt:lpstr>Qualità tecnica</vt:lpstr>
      <vt:lpstr>Palingenesi digitale</vt:lpstr>
      <vt:lpstr>La vendetta del copista</vt:lpstr>
      <vt:lpstr>Prosumer all’attacco</vt:lpstr>
      <vt:lpstr>Oltre la postmodernità La costruzione dell’archivio e dell’identità</vt:lpstr>
      <vt:lpstr>Cosa significa «archivio digitale»?</vt:lpstr>
      <vt:lpstr>L’archivio inventato</vt:lpstr>
      <vt:lpstr>L’archivio partecipativo: un’identità costruita dal basso</vt:lpstr>
      <vt:lpstr>Vietato vietare</vt:lpstr>
      <vt:lpstr>Presentazione standard di PowerPoint</vt:lpstr>
      <vt:lpstr>Digitalizzo ergo comunico?</vt:lpstr>
      <vt:lpstr>Scomunicare la comunicazione</vt:lpstr>
      <vt:lpstr>I limiti di una parola</vt:lpstr>
      <vt:lpstr>Circolarità</vt:lpstr>
      <vt:lpstr>Trasmissione</vt:lpstr>
      <vt:lpstr>Niente di nuovo: il mediatore</vt:lpstr>
      <vt:lpstr>Contro la banalizzazione, per una trasmissione orientata</vt:lpstr>
      <vt:lpstr>Aprirsi.  La descrizione archivistica  nel quadro dei sistemi interculturali</vt:lpstr>
      <vt:lpstr>Combinare contesti</vt:lpstr>
      <vt:lpstr>Sistemi interculturali</vt:lpstr>
      <vt:lpstr>I sistemi interculturali</vt:lpstr>
      <vt:lpstr>Le parole e le cose</vt:lpstr>
      <vt:lpstr>Prestidigitazione </vt:lpstr>
      <vt:lpstr>Letture complementari</vt:lpstr>
      <vt:lpstr>Tra esigenze civili e bisogni culturali</vt:lpstr>
      <vt:lpstr>Descrizione e suggestioni digitali</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federico.valacchi@unimc.it</dc:creator>
  <cp:lastModifiedBy>federico.valacchi@unimc.it</cp:lastModifiedBy>
  <cp:revision>20</cp:revision>
  <dcterms:created xsi:type="dcterms:W3CDTF">2023-09-16T10:40:49Z</dcterms:created>
  <dcterms:modified xsi:type="dcterms:W3CDTF">2023-09-16T12:05:56Z</dcterms:modified>
</cp:coreProperties>
</file>