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6"/>
  </p:notesMasterIdLst>
  <p:sldIdLst>
    <p:sldId id="256" r:id="rId2"/>
    <p:sldId id="386" r:id="rId3"/>
    <p:sldId id="387" r:id="rId4"/>
    <p:sldId id="388" r:id="rId5"/>
    <p:sldId id="393" r:id="rId6"/>
    <p:sldId id="391" r:id="rId7"/>
    <p:sldId id="310" r:id="rId8"/>
    <p:sldId id="400" r:id="rId9"/>
    <p:sldId id="385" r:id="rId10"/>
    <p:sldId id="307" r:id="rId11"/>
    <p:sldId id="392" r:id="rId12"/>
    <p:sldId id="375" r:id="rId13"/>
    <p:sldId id="376" r:id="rId14"/>
    <p:sldId id="395" r:id="rId15"/>
    <p:sldId id="397" r:id="rId16"/>
    <p:sldId id="396" r:id="rId17"/>
    <p:sldId id="398" r:id="rId18"/>
    <p:sldId id="399" r:id="rId19"/>
    <p:sldId id="394" r:id="rId20"/>
    <p:sldId id="378" r:id="rId21"/>
    <p:sldId id="377" r:id="rId22"/>
    <p:sldId id="379" r:id="rId23"/>
    <p:sldId id="380" r:id="rId24"/>
    <p:sldId id="382" r:id="rId25"/>
    <p:sldId id="383" r:id="rId26"/>
    <p:sldId id="384" r:id="rId27"/>
    <p:sldId id="368" r:id="rId28"/>
    <p:sldId id="369" r:id="rId29"/>
    <p:sldId id="346" r:id="rId30"/>
    <p:sldId id="347" r:id="rId31"/>
    <p:sldId id="275" r:id="rId32"/>
    <p:sldId id="276" r:id="rId33"/>
    <p:sldId id="342" r:id="rId34"/>
    <p:sldId id="321" r:id="rId35"/>
    <p:sldId id="348" r:id="rId36"/>
    <p:sldId id="325" r:id="rId37"/>
    <p:sldId id="326" r:id="rId38"/>
    <p:sldId id="322" r:id="rId39"/>
    <p:sldId id="319" r:id="rId40"/>
    <p:sldId id="320" r:id="rId41"/>
    <p:sldId id="289" r:id="rId42"/>
    <p:sldId id="327" r:id="rId43"/>
    <p:sldId id="328" r:id="rId44"/>
    <p:sldId id="295" r:id="rId45"/>
    <p:sldId id="353" r:id="rId46"/>
    <p:sldId id="297" r:id="rId47"/>
    <p:sldId id="298" r:id="rId48"/>
    <p:sldId id="329" r:id="rId49"/>
    <p:sldId id="341" r:id="rId50"/>
    <p:sldId id="300" r:id="rId51"/>
    <p:sldId id="330" r:id="rId52"/>
    <p:sldId id="301" r:id="rId53"/>
    <p:sldId id="302" r:id="rId54"/>
    <p:sldId id="331" r:id="rId55"/>
    <p:sldId id="349" r:id="rId56"/>
    <p:sldId id="350" r:id="rId57"/>
    <p:sldId id="332" r:id="rId58"/>
    <p:sldId id="303" r:id="rId59"/>
    <p:sldId id="334" r:id="rId60"/>
    <p:sldId id="351" r:id="rId61"/>
    <p:sldId id="333" r:id="rId62"/>
    <p:sldId id="352" r:id="rId63"/>
    <p:sldId id="306" r:id="rId64"/>
    <p:sldId id="340"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EEF3B-E8EC-42AA-8493-6EC7593E0946}" type="datetimeFigureOut">
              <a:rPr lang="it-IT" smtClean="0"/>
              <a:t>31/08/2022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D2A86-A339-4AF3-8233-AE669FA382D9}"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B3D2A86-A339-4AF3-8233-AE669FA382D9}" type="slidenum">
              <a:rPr lang="it-IT" smtClean="0"/>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76597DF-B9F5-4206-A787-B23917E824F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76597DF-B9F5-4206-A787-B23917E824F4}"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76597DF-B9F5-4206-A787-B23917E824F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EA086260-FD2C-42C4-9482-8101EA516A20}" type="datetimeFigureOut">
              <a:rPr lang="it-IT" smtClean="0"/>
              <a:pPr/>
              <a:t>31/08/2022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76597DF-B9F5-4206-A787-B23917E824F4}"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A086260-FD2C-42C4-9482-8101EA516A20}" type="datetimeFigureOut">
              <a:rPr lang="it-IT" smtClean="0"/>
              <a:pPr/>
              <a:t>31/08/2022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6597DF-B9F5-4206-A787-B23917E824F4}"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log.unimc.it/archivisticattiva/quiddam-divinum-riflessioni-sul-metodo-storic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core.ac.uk/download/pdf/132545189.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ca.org/sites/default/files/RiC-CM-0.1.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596" y="-357214"/>
            <a:ext cx="7772400" cy="1470025"/>
          </a:xfrm>
        </p:spPr>
        <p:txBody>
          <a:bodyPr/>
          <a:lstStyle/>
          <a:p>
            <a:r>
              <a:rPr lang="it-IT" dirty="0" smtClean="0"/>
              <a:t>L’elogio del disordine</a:t>
            </a:r>
            <a:endParaRPr lang="it-IT" dirty="0"/>
          </a:p>
        </p:txBody>
      </p:sp>
      <p:sp>
        <p:nvSpPr>
          <p:cNvPr id="3" name="Sottotitolo 2"/>
          <p:cNvSpPr>
            <a:spLocks noGrp="1"/>
          </p:cNvSpPr>
          <p:nvPr>
            <p:ph type="subTitle" idx="1"/>
          </p:nvPr>
        </p:nvSpPr>
        <p:spPr/>
        <p:txBody>
          <a:bodyPr/>
          <a:lstStyle/>
          <a:p>
            <a:endParaRPr lang="it-IT"/>
          </a:p>
        </p:txBody>
      </p:sp>
      <p:pic>
        <p:nvPicPr>
          <p:cNvPr id="12290" name="Picture 2" descr="Viva il disordine: è sinonimo di creatività! Lo dice la scienza"/>
          <p:cNvPicPr>
            <a:picLocks noChangeAspect="1" noChangeArrowheads="1"/>
          </p:cNvPicPr>
          <p:nvPr/>
        </p:nvPicPr>
        <p:blipFill>
          <a:blip r:embed="rId2" cstate="print"/>
          <a:srcRect/>
          <a:stretch>
            <a:fillRect/>
          </a:stretch>
        </p:blipFill>
        <p:spPr bwMode="auto">
          <a:xfrm>
            <a:off x="0" y="1071546"/>
            <a:ext cx="9144000" cy="4383671"/>
          </a:xfrm>
          <a:prstGeom prst="rect">
            <a:avLst/>
          </a:prstGeom>
          <a:noFill/>
        </p:spPr>
      </p:pic>
      <p:sp>
        <p:nvSpPr>
          <p:cNvPr id="6" name="CasellaDiTesto 5"/>
          <p:cNvSpPr txBox="1"/>
          <p:nvPr/>
        </p:nvSpPr>
        <p:spPr>
          <a:xfrm>
            <a:off x="0" y="5657671"/>
            <a:ext cx="5143504" cy="369332"/>
          </a:xfrm>
          <a:prstGeom prst="rect">
            <a:avLst/>
          </a:prstGeom>
          <a:noFill/>
        </p:spPr>
        <p:txBody>
          <a:bodyPr wrap="square" rtlCol="0">
            <a:spAutoFit/>
          </a:bodyPr>
          <a:lstStyle/>
          <a:p>
            <a:endParaRPr lang="it-IT"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8229600" cy="1143000"/>
          </a:xfrm>
        </p:spPr>
        <p:txBody>
          <a:bodyPr/>
          <a:lstStyle/>
          <a:p>
            <a:pPr algn="ctr"/>
            <a:r>
              <a:rPr lang="it-IT" dirty="0" err="1" smtClean="0"/>
              <a:t>Ordo</a:t>
            </a:r>
            <a:r>
              <a:rPr lang="it-IT" dirty="0" smtClean="0"/>
              <a:t> </a:t>
            </a:r>
            <a:r>
              <a:rPr lang="it-IT" dirty="0" err="1" smtClean="0"/>
              <a:t>gratia</a:t>
            </a:r>
            <a:r>
              <a:rPr lang="it-IT" dirty="0" smtClean="0"/>
              <a:t> </a:t>
            </a:r>
            <a:r>
              <a:rPr lang="it-IT" dirty="0" err="1" smtClean="0"/>
              <a:t>ordinis</a:t>
            </a:r>
            <a:endParaRPr lang="it-IT" dirty="0"/>
          </a:p>
        </p:txBody>
      </p:sp>
      <p:sp>
        <p:nvSpPr>
          <p:cNvPr id="3" name="Segnaposto contenuto 2"/>
          <p:cNvSpPr>
            <a:spLocks noGrp="1"/>
          </p:cNvSpPr>
          <p:nvPr>
            <p:ph idx="1"/>
          </p:nvPr>
        </p:nvSpPr>
        <p:spPr/>
        <p:txBody>
          <a:bodyPr/>
          <a:lstStyle/>
          <a:p>
            <a:r>
              <a:rPr lang="it-IT" dirty="0" smtClean="0"/>
              <a:t>Riordinare può risolversi nella risposta a una sorta di incontrollata ansia tassonomica</a:t>
            </a:r>
          </a:p>
          <a:p>
            <a:r>
              <a:rPr lang="it-IT" dirty="0" smtClean="0"/>
              <a:t>Tentativo di conseguire un obiettivo concluso in se stesso</a:t>
            </a:r>
          </a:p>
          <a:p>
            <a:r>
              <a:rPr lang="it-IT" dirty="0" smtClean="0"/>
              <a:t> Approccio strumentale rischia di far perdere di vista le ragioni fondanti dell’intero processo che sono e restano soprattutto quelle di mediazione e di comunicazione nel lungo periodo.</a:t>
            </a:r>
          </a:p>
          <a:p>
            <a:r>
              <a:rPr lang="it-IT" dirty="0" smtClean="0"/>
              <a:t>Cosa succede dopo l’ordine?</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57166"/>
            <a:ext cx="8229600" cy="714380"/>
          </a:xfrm>
        </p:spPr>
        <p:txBody>
          <a:bodyPr>
            <a:normAutofit fontScale="90000"/>
          </a:bodyPr>
          <a:lstStyle/>
          <a:p>
            <a:pPr algn="ctr"/>
            <a:r>
              <a:rPr lang="it-IT" dirty="0" smtClean="0"/>
              <a:t>Ordine/disordine</a:t>
            </a:r>
            <a:endParaRPr lang="it-IT" dirty="0"/>
          </a:p>
        </p:txBody>
      </p:sp>
      <p:sp>
        <p:nvSpPr>
          <p:cNvPr id="48132" name="AutoShape 4" descr="A Bisceglie, la fiera della disorganizzazione"/>
          <p:cNvSpPr>
            <a:spLocks noChangeAspect="1" noChangeArrowheads="1"/>
          </p:cNvSpPr>
          <p:nvPr/>
        </p:nvSpPr>
        <p:spPr bwMode="auto">
          <a:xfrm>
            <a:off x="155575" y="-838200"/>
            <a:ext cx="2619375" cy="1752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8136" name="Picture 8" descr="C:\Users\Standard\Desktop\dis.jpg"/>
          <p:cNvPicPr>
            <a:picLocks noGrp="1" noChangeAspect="1" noChangeArrowheads="1"/>
          </p:cNvPicPr>
          <p:nvPr>
            <p:ph idx="1"/>
          </p:nvPr>
        </p:nvPicPr>
        <p:blipFill>
          <a:blip r:embed="rId2" cstate="print"/>
          <a:srcRect/>
          <a:stretch>
            <a:fillRect/>
          </a:stretch>
        </p:blipFill>
        <p:spPr bwMode="auto">
          <a:xfrm>
            <a:off x="2786050" y="3814322"/>
            <a:ext cx="6357950" cy="3043677"/>
          </a:xfrm>
          <a:prstGeom prst="rect">
            <a:avLst/>
          </a:prstGeom>
          <a:noFill/>
        </p:spPr>
      </p:pic>
      <p:sp>
        <p:nvSpPr>
          <p:cNvPr id="48137" name="Rectangle 9"/>
          <p:cNvSpPr>
            <a:spLocks noChangeArrowheads="1"/>
          </p:cNvSpPr>
          <p:nvPr/>
        </p:nvSpPr>
        <p:spPr bwMode="auto">
          <a:xfrm>
            <a:off x="214346" y="1071546"/>
            <a:ext cx="892965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4463"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succo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 spesso ordine, organizzazione e tendenza alla pianificazione producono pi</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danni che benefici; e che individui, istituzioni e sistemi moderatamente disorganizzati si rivelano pi</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dinamici, elastici e creativi di quelli troppo organizzati. Per la maggioranza di noi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scrivono gli autori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ordine </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divenuto un fine piuttosto che un mezzo</a:t>
            </a:r>
            <a:r>
              <a:rPr kumimoji="0" lang="it-IT"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a:t>
            </a:r>
            <a:r>
              <a:rPr kumimoji="0" lang="it-IT"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Carofiglio</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Scrivanie vuote</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Id., </a:t>
            </a:r>
            <a:r>
              <a:rPr kumimoji="0" lang="it-IT"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Passeggeri</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notturni</a:t>
            </a:r>
            <a:r>
              <a:rPr kumimoji="0" lang="it-IT"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a:t>
            </a:r>
            <a:r>
              <a:rPr lang="it-IT" dirty="0" err="1" smtClean="0">
                <a:hlinkClick r:id="rId2"/>
              </a:rPr>
              <a:t>Quiddam</a:t>
            </a:r>
            <a:r>
              <a:rPr lang="it-IT" dirty="0" smtClean="0">
                <a:hlinkClick r:id="rId2"/>
              </a:rPr>
              <a:t> </a:t>
            </a:r>
            <a:r>
              <a:rPr lang="it-IT" dirty="0" err="1" smtClean="0">
                <a:hlinkClick r:id="rId2"/>
              </a:rPr>
              <a:t>divinum</a:t>
            </a:r>
            <a:r>
              <a:rPr lang="it-IT" dirty="0" smtClean="0"/>
              <a:t>»: il metodo tra sacro e profano</a:t>
            </a:r>
            <a:endParaRPr lang="it-IT" dirty="0"/>
          </a:p>
        </p:txBody>
      </p:sp>
      <p:sp>
        <p:nvSpPr>
          <p:cNvPr id="3" name="Segnaposto contenuto 2"/>
          <p:cNvSpPr>
            <a:spLocks noGrp="1"/>
          </p:cNvSpPr>
          <p:nvPr>
            <p:ph idx="1"/>
          </p:nvPr>
        </p:nvSpPr>
        <p:spPr/>
        <p:txBody>
          <a:bodyPr>
            <a:normAutofit/>
          </a:bodyPr>
          <a:lstStyle/>
          <a:p>
            <a:r>
              <a:rPr lang="it-IT" dirty="0" err="1" smtClean="0"/>
              <a:t>Perfecte</a:t>
            </a:r>
            <a:r>
              <a:rPr lang="it-IT" dirty="0" smtClean="0"/>
              <a:t> ordinare Dei </a:t>
            </a:r>
            <a:r>
              <a:rPr lang="it-IT" dirty="0" err="1" smtClean="0"/>
              <a:t>solius</a:t>
            </a:r>
            <a:r>
              <a:rPr lang="it-IT" dirty="0" smtClean="0"/>
              <a:t> est et </a:t>
            </a:r>
            <a:r>
              <a:rPr lang="it-IT" dirty="0" err="1" smtClean="0"/>
              <a:t>ordo</a:t>
            </a:r>
            <a:r>
              <a:rPr lang="it-IT" dirty="0" smtClean="0"/>
              <a:t> </a:t>
            </a:r>
            <a:r>
              <a:rPr lang="it-IT" dirty="0" err="1" smtClean="0"/>
              <a:t>ipsum</a:t>
            </a:r>
            <a:r>
              <a:rPr lang="it-IT" dirty="0" smtClean="0"/>
              <a:t> </a:t>
            </a:r>
            <a:r>
              <a:rPr lang="it-IT" dirty="0" err="1" smtClean="0"/>
              <a:t>quiddam</a:t>
            </a:r>
            <a:r>
              <a:rPr lang="it-IT" dirty="0" smtClean="0"/>
              <a:t> </a:t>
            </a:r>
            <a:r>
              <a:rPr lang="it-IT" dirty="0" err="1" smtClean="0"/>
              <a:t>divinum</a:t>
            </a:r>
            <a:r>
              <a:rPr lang="it-IT" dirty="0" smtClean="0"/>
              <a:t> (Bonifacio)</a:t>
            </a:r>
          </a:p>
          <a:p>
            <a:r>
              <a:rPr lang="it-IT" dirty="0" smtClean="0"/>
              <a:t>Ordine archivistico e ordine sociale</a:t>
            </a:r>
          </a:p>
          <a:p>
            <a:r>
              <a:rPr lang="it-IT" dirty="0" smtClean="0"/>
              <a:t>L’ordine come fatto </a:t>
            </a:r>
            <a:r>
              <a:rPr lang="it-IT" dirty="0" smtClean="0"/>
              <a:t>politico/le politiche dell’ordine</a:t>
            </a:r>
            <a:endParaRPr lang="it-IT" dirty="0" smtClean="0"/>
          </a:p>
          <a:p>
            <a:r>
              <a:rPr lang="it-IT" dirty="0" smtClean="0"/>
              <a:t>La commissione </a:t>
            </a:r>
            <a:r>
              <a:rPr lang="it-IT" dirty="0" err="1" smtClean="0"/>
              <a:t>Cibrario</a:t>
            </a:r>
            <a:r>
              <a:rPr lang="it-IT" dirty="0" smtClean="0"/>
              <a:t> e il regolamento del 1875</a:t>
            </a:r>
          </a:p>
          <a:p>
            <a:r>
              <a:rPr lang="it-IT" dirty="0" smtClean="0"/>
              <a:t>Il metodo storico da prassi di emergenza a strumento di costruzione di una memoria civile </a:t>
            </a:r>
            <a:r>
              <a:rPr lang="it-IT" dirty="0" err="1" smtClean="0"/>
              <a:t>identitaria</a:t>
            </a:r>
            <a:r>
              <a:rPr lang="it-IT" dirty="0" smtClean="0"/>
              <a:t> </a:t>
            </a:r>
            <a:endParaRPr lang="it-IT" dirty="0"/>
          </a:p>
        </p:txBody>
      </p:sp>
    </p:spTree>
    <p:extLst>
      <p:ext uri="{BB962C8B-B14F-4D97-AF65-F5344CB8AC3E}">
        <p14:creationId xmlns:p14="http://schemas.microsoft.com/office/powerpoint/2010/main" xmlns="" val="3635787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L’ordine, il criterio, il metodo</a:t>
            </a:r>
            <a:endParaRPr lang="it-IT" dirty="0"/>
          </a:p>
        </p:txBody>
      </p:sp>
      <p:sp>
        <p:nvSpPr>
          <p:cNvPr id="3" name="Segnaposto contenuto 2"/>
          <p:cNvSpPr>
            <a:spLocks noGrp="1"/>
          </p:cNvSpPr>
          <p:nvPr>
            <p:ph idx="1"/>
          </p:nvPr>
        </p:nvSpPr>
        <p:spPr>
          <a:xfrm>
            <a:off x="500034" y="2468880"/>
            <a:ext cx="8229600" cy="4389120"/>
          </a:xfrm>
        </p:spPr>
        <p:txBody>
          <a:bodyPr/>
          <a:lstStyle/>
          <a:p>
            <a:r>
              <a:rPr lang="it-IT" dirty="0" smtClean="0"/>
              <a:t>“per fare un lavoro del genere sarà necessario un orientamento, un criterio, non può servire qualsiasi documento solo perché a me è parso importante”. </a:t>
            </a:r>
            <a:endParaRPr lang="it-IT" dirty="0" smtClean="0"/>
          </a:p>
          <a:p>
            <a:pPr algn="r">
              <a:buNone/>
            </a:pPr>
            <a:r>
              <a:rPr lang="it-IT" sz="2400" dirty="0" smtClean="0"/>
              <a:t>(</a:t>
            </a:r>
            <a:r>
              <a:rPr lang="it-IT" sz="2400" dirty="0" smtClean="0"/>
              <a:t>José </a:t>
            </a:r>
            <a:r>
              <a:rPr lang="it-IT" sz="2400" dirty="0" err="1" smtClean="0"/>
              <a:t>Saramago</a:t>
            </a:r>
            <a:r>
              <a:rPr lang="it-IT" sz="2400" dirty="0" smtClean="0"/>
              <a:t>, </a:t>
            </a:r>
            <a:r>
              <a:rPr lang="it-IT" sz="2400" i="1" dirty="0" smtClean="0"/>
              <a:t>Alabarde </a:t>
            </a:r>
            <a:r>
              <a:rPr lang="it-IT" sz="2400" i="1" dirty="0" err="1" smtClean="0"/>
              <a:t>alabarde</a:t>
            </a:r>
            <a:r>
              <a:rPr lang="it-IT" sz="2400" i="1" dirty="0" smtClean="0"/>
              <a:t>)</a:t>
            </a:r>
          </a:p>
          <a:p>
            <a:endParaRPr lang="it-IT" dirty="0" smtClean="0"/>
          </a:p>
          <a:p>
            <a:r>
              <a:rPr lang="it-IT" dirty="0" smtClean="0"/>
              <a:t>Gli archivisti chiamano questo criterio </a:t>
            </a:r>
            <a:r>
              <a:rPr lang="it-IT" i="1" dirty="0" smtClean="0"/>
              <a:t>metodo storico</a:t>
            </a:r>
            <a:endParaRPr lang="it-IT"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Il “crimine”</a:t>
            </a:r>
            <a:endParaRPr lang="it-IT" dirty="0">
              <a:solidFill>
                <a:srgbClr val="FF0000"/>
              </a:solidFill>
            </a:endParaRPr>
          </a:p>
        </p:txBody>
      </p:sp>
      <p:sp>
        <p:nvSpPr>
          <p:cNvPr id="3" name="Segnaposto contenuto 2"/>
          <p:cNvSpPr>
            <a:spLocks noGrp="1"/>
          </p:cNvSpPr>
          <p:nvPr>
            <p:ph sz="quarter" idx="1"/>
          </p:nvPr>
        </p:nvSpPr>
        <p:spPr/>
        <p:txBody>
          <a:bodyPr>
            <a:normAutofit/>
          </a:bodyPr>
          <a:lstStyle/>
          <a:p>
            <a:r>
              <a:rPr lang="it-IT" dirty="0" smtClean="0"/>
              <a:t>Riflettere </a:t>
            </a:r>
            <a:r>
              <a:rPr lang="it-IT" dirty="0"/>
              <a:t>sul metodo per materia e sul principio di pertinenza, valutandone non solo le criticità ma anche la possibili funzionalità in chiave gestionale, senza escludere l’ipotesi di una prudente e parziale rivalutazione di quei principi in ambiente digitale</a:t>
            </a:r>
            <a:r>
              <a:rPr lang="it-IT" dirty="0" smtClean="0"/>
              <a:t>.</a:t>
            </a:r>
          </a:p>
          <a:p>
            <a:r>
              <a:rPr lang="it-IT" dirty="0" smtClean="0"/>
              <a:t>Il senso gestionale e funzionale del metodo per materia</a:t>
            </a:r>
          </a:p>
          <a:p>
            <a:r>
              <a:rPr lang="it-IT" dirty="0" smtClean="0"/>
              <a:t>Peroni e l’applicazione ex post: decontestualizzazione</a:t>
            </a:r>
          </a:p>
          <a:p>
            <a:pPr>
              <a:buNone/>
            </a:pP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normAutofit/>
          </a:bodyPr>
          <a:lstStyle/>
          <a:p>
            <a:pPr algn="ctr"/>
            <a:r>
              <a:rPr lang="it-IT" sz="4800" dirty="0" smtClean="0"/>
              <a:t>Contesti o contenuti</a:t>
            </a:r>
            <a:endParaRPr lang="it-IT" sz="4800" dirty="0"/>
          </a:p>
        </p:txBody>
      </p:sp>
      <p:sp>
        <p:nvSpPr>
          <p:cNvPr id="3" name="Segnaposto contenuto 2"/>
          <p:cNvSpPr>
            <a:spLocks noGrp="1"/>
          </p:cNvSpPr>
          <p:nvPr>
            <p:ph idx="1"/>
          </p:nvPr>
        </p:nvSpPr>
        <p:spPr>
          <a:xfrm>
            <a:off x="457200" y="1285860"/>
            <a:ext cx="8229600" cy="5038740"/>
          </a:xfrm>
        </p:spPr>
        <p:txBody>
          <a:bodyPr/>
          <a:lstStyle/>
          <a:p>
            <a:r>
              <a:rPr lang="it-IT" dirty="0" smtClean="0"/>
              <a:t>La damnatio </a:t>
            </a:r>
            <a:r>
              <a:rPr lang="it-IT" dirty="0" err="1" smtClean="0"/>
              <a:t>memoriae</a:t>
            </a:r>
            <a:r>
              <a:rPr lang="it-IT" dirty="0" smtClean="0"/>
              <a:t> del metodo per materie ha comportato l’archivistica a privilegiare i contesti sui contenuti</a:t>
            </a:r>
          </a:p>
          <a:p>
            <a:r>
              <a:rPr lang="it-IT" dirty="0" smtClean="0"/>
              <a:t>Un limite fisiologico della descrizione archivistica è stato quello di rinchiudersi nell’approssimazione informativa</a:t>
            </a:r>
          </a:p>
          <a:p>
            <a:r>
              <a:rPr lang="it-IT" dirty="0" smtClean="0"/>
              <a:t>Le riflessioni più recenti e le tecnologie oggi disponibili possono consentire di tornare sulla questione</a:t>
            </a:r>
          </a:p>
          <a:p>
            <a:r>
              <a:rPr lang="it-IT" dirty="0" smtClean="0"/>
              <a:t>L’archivistica come gestione dei contenuti</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normAutofit/>
          </a:bodyPr>
          <a:lstStyle/>
          <a:p>
            <a:pPr algn="ctr"/>
            <a:r>
              <a:rPr lang="it-IT" sz="4000" dirty="0" smtClean="0">
                <a:solidFill>
                  <a:srgbClr val="FF0000"/>
                </a:solidFill>
              </a:rPr>
              <a:t>Materie, </a:t>
            </a:r>
            <a:r>
              <a:rPr lang="it-IT" sz="4000" dirty="0" smtClean="0">
                <a:solidFill>
                  <a:srgbClr val="FF0000"/>
                </a:solidFill>
              </a:rPr>
              <a:t>contesti</a:t>
            </a:r>
            <a:endParaRPr lang="it-IT" sz="4000" dirty="0">
              <a:solidFill>
                <a:srgbClr val="FF0000"/>
              </a:solidFill>
            </a:endParaRPr>
          </a:p>
        </p:txBody>
      </p:sp>
      <p:sp>
        <p:nvSpPr>
          <p:cNvPr id="3" name="Segnaposto contenuto 2"/>
          <p:cNvSpPr>
            <a:spLocks noGrp="1"/>
          </p:cNvSpPr>
          <p:nvPr>
            <p:ph sz="quarter" idx="1"/>
          </p:nvPr>
        </p:nvSpPr>
        <p:spPr>
          <a:xfrm>
            <a:off x="457200" y="1357298"/>
            <a:ext cx="8229600" cy="4967302"/>
          </a:xfrm>
        </p:spPr>
        <p:txBody>
          <a:bodyPr/>
          <a:lstStyle/>
          <a:p>
            <a:r>
              <a:rPr lang="it-IT" dirty="0" smtClean="0"/>
              <a:t>Soddisfazione degli utenti o degli archivisti?</a:t>
            </a:r>
          </a:p>
          <a:p>
            <a:r>
              <a:rPr lang="it-IT" dirty="0" smtClean="0"/>
              <a:t>I rischi di una presunta “archivistica pura”</a:t>
            </a:r>
            <a:endParaRPr lang="it-IT" dirty="0" smtClean="0"/>
          </a:p>
          <a:p>
            <a:r>
              <a:rPr lang="it-IT" dirty="0" err="1" smtClean="0"/>
              <a:t>Soggettazione</a:t>
            </a:r>
            <a:r>
              <a:rPr lang="it-IT" dirty="0" smtClean="0"/>
              <a:t>, indicizzazione, text </a:t>
            </a:r>
            <a:r>
              <a:rPr lang="it-IT" dirty="0" err="1" smtClean="0"/>
              <a:t>mining</a:t>
            </a:r>
            <a:r>
              <a:rPr lang="it-IT" dirty="0" smtClean="0"/>
              <a:t>, AI: il ritorno dei contenuti</a:t>
            </a:r>
          </a:p>
          <a:p>
            <a:r>
              <a:rPr lang="it-IT" dirty="0" smtClean="0"/>
              <a:t>Incrociare pertinenza e provenienza</a:t>
            </a:r>
          </a:p>
          <a:p>
            <a:r>
              <a:rPr lang="it-IT" dirty="0" smtClean="0"/>
              <a:t>Governo delle parole e </a:t>
            </a:r>
            <a:r>
              <a:rPr lang="it-IT" dirty="0" smtClean="0"/>
              <a:t>ICT</a:t>
            </a:r>
          </a:p>
          <a:p>
            <a:r>
              <a:rPr lang="it-IT" dirty="0" smtClean="0"/>
              <a:t>Dall’archivistica alle scienze del documento</a:t>
            </a:r>
          </a:p>
          <a:p>
            <a:r>
              <a:rPr lang="it-IT" dirty="0" smtClean="0"/>
              <a:t>DH e sistemi documentari</a:t>
            </a:r>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142900"/>
            <a:ext cx="8229600" cy="1143000"/>
          </a:xfrm>
        </p:spPr>
        <p:txBody>
          <a:bodyPr/>
          <a:lstStyle/>
          <a:p>
            <a:pPr algn="ctr"/>
            <a:r>
              <a:rPr lang="it-IT" dirty="0" smtClean="0"/>
              <a:t>Rivalutare le materie</a:t>
            </a:r>
            <a:endParaRPr lang="it-IT" dirty="0"/>
          </a:p>
        </p:txBody>
      </p:sp>
      <p:sp>
        <p:nvSpPr>
          <p:cNvPr id="3" name="Segnaposto contenuto 2"/>
          <p:cNvSpPr>
            <a:spLocks noGrp="1"/>
          </p:cNvSpPr>
          <p:nvPr>
            <p:ph idx="1"/>
          </p:nvPr>
        </p:nvSpPr>
        <p:spPr>
          <a:xfrm>
            <a:off x="500034" y="1142984"/>
            <a:ext cx="8229600" cy="5500726"/>
          </a:xfrm>
        </p:spPr>
        <p:txBody>
          <a:bodyPr/>
          <a:lstStyle/>
          <a:p>
            <a:r>
              <a:rPr lang="it-IT" dirty="0" smtClean="0"/>
              <a:t>La diffusione di archivi digitali che sanno </a:t>
            </a:r>
            <a:r>
              <a:rPr lang="it-IT" dirty="0" err="1" smtClean="0"/>
              <a:t>autodescriversi</a:t>
            </a:r>
            <a:r>
              <a:rPr lang="it-IT" dirty="0" smtClean="0"/>
              <a:t> può determinare un superamento di limiti fisiologici della ricerca archivistica</a:t>
            </a:r>
          </a:p>
          <a:p>
            <a:r>
              <a:rPr lang="it-IT" dirty="0" smtClean="0"/>
              <a:t>Il soggetto produttore non è più la chiave primaria</a:t>
            </a:r>
          </a:p>
          <a:p>
            <a:r>
              <a:rPr lang="it-IT" dirty="0" smtClean="0"/>
              <a:t>Rimane un’organizzazione di contesto ma le parole, le materie, diventano protagoniste</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8229600" cy="1143000"/>
          </a:xfrm>
        </p:spPr>
        <p:txBody>
          <a:bodyPr/>
          <a:lstStyle/>
          <a:p>
            <a:r>
              <a:rPr lang="it-IT" dirty="0" smtClean="0"/>
              <a:t>Metodo storico tra luci e ombre</a:t>
            </a:r>
            <a:endParaRPr lang="it-IT" dirty="0"/>
          </a:p>
        </p:txBody>
      </p:sp>
      <p:sp>
        <p:nvSpPr>
          <p:cNvPr id="3" name="Segnaposto contenuto 2"/>
          <p:cNvSpPr>
            <a:spLocks noGrp="1"/>
          </p:cNvSpPr>
          <p:nvPr>
            <p:ph idx="1"/>
          </p:nvPr>
        </p:nvSpPr>
        <p:spPr/>
        <p:txBody>
          <a:bodyPr/>
          <a:lstStyle/>
          <a:p>
            <a:r>
              <a:rPr lang="it-IT" dirty="0" smtClean="0"/>
              <a:t>Il metodo storico continua ad essere “il metodo”</a:t>
            </a:r>
          </a:p>
          <a:p>
            <a:r>
              <a:rPr lang="it-IT" dirty="0" smtClean="0"/>
              <a:t>La sua importanza è innegabile</a:t>
            </a:r>
          </a:p>
          <a:p>
            <a:r>
              <a:rPr lang="it-IT" dirty="0" smtClean="0"/>
              <a:t>Molte sono però le trasformazioni</a:t>
            </a:r>
          </a:p>
          <a:p>
            <a:r>
              <a:rPr lang="it-IT" dirty="0" smtClean="0"/>
              <a:t>Soggetti produttori e interoperabilità</a:t>
            </a:r>
          </a:p>
          <a:p>
            <a:r>
              <a:rPr lang="it-IT" dirty="0" smtClean="0"/>
              <a:t>Cosa diventa il principio di provenienza?</a:t>
            </a:r>
          </a:p>
          <a:p>
            <a:r>
              <a:rPr lang="it-IT" dirty="0" smtClean="0"/>
              <a:t>Il vincolo lega ancora?</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normAutofit/>
          </a:bodyPr>
          <a:lstStyle/>
          <a:p>
            <a:pPr algn="ctr"/>
            <a:r>
              <a:rPr lang="it-IT" sz="4400" dirty="0" smtClean="0"/>
              <a:t>Non le materie ma le istituzioni</a:t>
            </a:r>
            <a:endParaRPr lang="it-IT" sz="4400" dirty="0"/>
          </a:p>
        </p:txBody>
      </p:sp>
      <p:sp>
        <p:nvSpPr>
          <p:cNvPr id="3" name="Segnaposto contenuto 2"/>
          <p:cNvSpPr>
            <a:spLocks noGrp="1"/>
          </p:cNvSpPr>
          <p:nvPr>
            <p:ph idx="1"/>
          </p:nvPr>
        </p:nvSpPr>
        <p:spPr/>
        <p:txBody>
          <a:bodyPr>
            <a:normAutofit/>
          </a:bodyPr>
          <a:lstStyle/>
          <a:p>
            <a:r>
              <a:rPr lang="it-IT" sz="3600" dirty="0" smtClean="0"/>
              <a:t>Il metodo storico: un colpo di teatro</a:t>
            </a:r>
          </a:p>
          <a:p>
            <a:r>
              <a:rPr lang="it-IT" sz="3600" dirty="0" smtClean="0"/>
              <a:t>Provenienza</a:t>
            </a:r>
          </a:p>
          <a:p>
            <a:r>
              <a:rPr lang="it-IT" sz="3600" dirty="0" smtClean="0"/>
              <a:t>Rispecchiamento</a:t>
            </a:r>
          </a:p>
          <a:p>
            <a:r>
              <a:rPr lang="it-IT" sz="3600" dirty="0" smtClean="0"/>
              <a:t>Da </a:t>
            </a:r>
            <a:r>
              <a:rPr lang="it-IT" sz="3600" dirty="0" err="1" smtClean="0"/>
              <a:t>Cencetti</a:t>
            </a:r>
            <a:r>
              <a:rPr lang="it-IT" sz="3600" dirty="0" smtClean="0"/>
              <a:t>  a Pavone</a:t>
            </a:r>
          </a:p>
          <a:p>
            <a:r>
              <a:rPr lang="it-IT" sz="3600" dirty="0" smtClean="0"/>
              <a:t>Gli standard: normalizzare la normalizzazione</a:t>
            </a:r>
            <a:endParaRPr lang="it-IT"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lstStyle/>
          <a:p>
            <a:pPr algn="ctr"/>
            <a:r>
              <a:rPr lang="it-IT" dirty="0" smtClean="0"/>
              <a:t>Vocabolario</a:t>
            </a:r>
            <a:endParaRPr lang="it-IT" dirty="0"/>
          </a:p>
        </p:txBody>
      </p:sp>
      <p:sp>
        <p:nvSpPr>
          <p:cNvPr id="3" name="Segnaposto contenuto 2"/>
          <p:cNvSpPr>
            <a:spLocks noGrp="1"/>
          </p:cNvSpPr>
          <p:nvPr>
            <p:ph idx="1"/>
          </p:nvPr>
        </p:nvSpPr>
        <p:spPr/>
        <p:txBody>
          <a:bodyPr>
            <a:normAutofit/>
          </a:bodyPr>
          <a:lstStyle/>
          <a:p>
            <a:r>
              <a:rPr lang="it-IT" sz="3600" dirty="0" smtClean="0"/>
              <a:t>ORDINE: Disposizione </a:t>
            </a:r>
            <a:r>
              <a:rPr lang="it-IT" sz="3600" dirty="0" smtClean="0"/>
              <a:t>funzionale e conveniente che si realizza spec. come distribuzione, successione, sistemazione, assetto</a:t>
            </a:r>
            <a:endParaRPr lang="it-IT"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lstStyle/>
          <a:p>
            <a:pPr algn="ctr"/>
            <a:r>
              <a:rPr lang="it-IT" dirty="0" smtClean="0"/>
              <a:t>La forza del metodo</a:t>
            </a:r>
            <a:endParaRPr lang="it-IT" dirty="0"/>
          </a:p>
        </p:txBody>
      </p:sp>
      <p:sp>
        <p:nvSpPr>
          <p:cNvPr id="3" name="Segnaposto contenuto 2"/>
          <p:cNvSpPr>
            <a:spLocks noGrp="1"/>
          </p:cNvSpPr>
          <p:nvPr>
            <p:ph idx="1"/>
          </p:nvPr>
        </p:nvSpPr>
        <p:spPr/>
        <p:txBody>
          <a:bodyPr>
            <a:normAutofit/>
          </a:bodyPr>
          <a:lstStyle/>
          <a:p>
            <a:r>
              <a:rPr lang="it-IT" dirty="0"/>
              <a:t>I</a:t>
            </a:r>
            <a:r>
              <a:rPr lang="it-IT" dirty="0" smtClean="0"/>
              <a:t>l </a:t>
            </a:r>
            <a:r>
              <a:rPr lang="it-IT" dirty="0"/>
              <a:t>metodo </a:t>
            </a:r>
            <a:r>
              <a:rPr lang="it-IT" dirty="0" smtClean="0"/>
              <a:t>storico nel complesso ha funzionato. </a:t>
            </a:r>
          </a:p>
          <a:p>
            <a:r>
              <a:rPr lang="it-IT" dirty="0" smtClean="0"/>
              <a:t>È stato utile, ha vinto la sua battaglia più importante </a:t>
            </a:r>
          </a:p>
          <a:p>
            <a:r>
              <a:rPr lang="it-IT" dirty="0" smtClean="0"/>
              <a:t>Il metodo storico è stato ed è per gli archivisti un criterio, un orientamento cui negli anni si sono aggiunte glosse e riflessioni, la più clamorosa quella degli standard, ma che ha resistito all’incedere del  tempo</a:t>
            </a:r>
            <a:r>
              <a:rPr lang="it-IT" dirty="0"/>
              <a:t>. </a:t>
            </a:r>
            <a:r>
              <a:rPr lang="it-IT" dirty="0" smtClean="0"/>
              <a:t>⁠</a:t>
            </a:r>
          </a:p>
          <a:p>
            <a:r>
              <a:rPr lang="it-IT" dirty="0" smtClean="0"/>
              <a:t>Sono invecchiati le donne, gli uomini, le norme e le cose non le ragioni del metodo</a:t>
            </a:r>
            <a:endParaRPr lang="it-IT" dirty="0"/>
          </a:p>
          <a:p>
            <a:endParaRPr lang="it-IT" dirty="0"/>
          </a:p>
        </p:txBody>
      </p:sp>
    </p:spTree>
    <p:extLst>
      <p:ext uri="{BB962C8B-B14F-4D97-AF65-F5344CB8AC3E}">
        <p14:creationId xmlns:p14="http://schemas.microsoft.com/office/powerpoint/2010/main" xmlns="" val="1726698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lstStyle/>
          <a:p>
            <a:pPr algn="ctr"/>
            <a:r>
              <a:rPr lang="it-IT" dirty="0" smtClean="0"/>
              <a:t>La fatica del metodo</a:t>
            </a:r>
            <a:endParaRPr lang="it-IT" dirty="0"/>
          </a:p>
        </p:txBody>
      </p:sp>
      <p:sp>
        <p:nvSpPr>
          <p:cNvPr id="3" name="Segnaposto contenuto 2"/>
          <p:cNvSpPr>
            <a:spLocks noGrp="1"/>
          </p:cNvSpPr>
          <p:nvPr>
            <p:ph idx="1"/>
          </p:nvPr>
        </p:nvSpPr>
        <p:spPr/>
        <p:txBody>
          <a:bodyPr>
            <a:normAutofit lnSpcReduction="10000"/>
          </a:bodyPr>
          <a:lstStyle/>
          <a:p>
            <a:r>
              <a:rPr lang="it-IT" dirty="0"/>
              <a:t>“È’ noto che quando gli archivisti italiani si pongono la domanda su quale sia la storia che in nome del metodo storico il riordinatore di archivi deve rispettare, in quanto inscritta negli archivi stessi, la risposta è: la storia dell’istituto che ha prodotto l’archivio; donde poi la tesi della conversione dell’archivistica speciale nella storia delle istituzioni. È anche noto tuttavia che l’applicazione rigorosa di questo criterio all’opera di riordinamento degli archivi e di stesura degli inventari </a:t>
            </a:r>
            <a:r>
              <a:rPr lang="it-IT" dirty="0">
                <a:solidFill>
                  <a:srgbClr val="FF0000"/>
                </a:solidFill>
              </a:rPr>
              <a:t>ha incontrato e incontra molte e gravi difficoltà</a:t>
            </a:r>
            <a:r>
              <a:rPr lang="it-IT" dirty="0" smtClean="0"/>
              <a:t>” (Claudio Pavone)</a:t>
            </a:r>
            <a:endParaRPr lang="it-IT" dirty="0"/>
          </a:p>
        </p:txBody>
      </p:sp>
    </p:spTree>
    <p:extLst>
      <p:ext uri="{BB962C8B-B14F-4D97-AF65-F5344CB8AC3E}">
        <p14:creationId xmlns:p14="http://schemas.microsoft.com/office/powerpoint/2010/main" xmlns="" val="2786935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85728"/>
            <a:ext cx="8229600" cy="1143000"/>
          </a:xfrm>
        </p:spPr>
        <p:txBody>
          <a:bodyPr>
            <a:normAutofit fontScale="90000"/>
          </a:bodyPr>
          <a:lstStyle/>
          <a:p>
            <a:pPr algn="ctr"/>
            <a:r>
              <a:rPr lang="it-IT" dirty="0" smtClean="0"/>
              <a:t>Il riordino espressione soggettiva </a:t>
            </a:r>
            <a:endParaRPr lang="it-IT" dirty="0"/>
          </a:p>
        </p:txBody>
      </p:sp>
      <p:sp>
        <p:nvSpPr>
          <p:cNvPr id="3" name="Segnaposto contenuto 2"/>
          <p:cNvSpPr>
            <a:spLocks noGrp="1"/>
          </p:cNvSpPr>
          <p:nvPr>
            <p:ph idx="1"/>
          </p:nvPr>
        </p:nvSpPr>
        <p:spPr/>
        <p:txBody>
          <a:bodyPr>
            <a:normAutofit fontScale="92500" lnSpcReduction="10000"/>
          </a:bodyPr>
          <a:lstStyle/>
          <a:p>
            <a:r>
              <a:rPr lang="it-IT" dirty="0"/>
              <a:t>Il riordino è il preludio a un racconto soggettivo, la sceneggiatura che sarà recitata nell’ inventario. </a:t>
            </a:r>
          </a:p>
          <a:p>
            <a:r>
              <a:rPr lang="it-IT" dirty="0" smtClean="0"/>
              <a:t>Il </a:t>
            </a:r>
            <a:r>
              <a:rPr lang="it-IT" dirty="0"/>
              <a:t>collante di queste categorie intellettuali è senza dubbio la descrizione archivistica, declinata nelle sue molteplici accezioni e possibilità. </a:t>
            </a:r>
            <a:endParaRPr lang="it-IT" dirty="0" smtClean="0"/>
          </a:p>
          <a:p>
            <a:r>
              <a:rPr lang="it-IT" dirty="0" smtClean="0"/>
              <a:t>L’evoluzione </a:t>
            </a:r>
            <a:r>
              <a:rPr lang="it-IT" dirty="0"/>
              <a:t>della descrizione, dei modi e dei tempi della descrizione, definisce e ridefinisce l’archivio. </a:t>
            </a:r>
            <a:endParaRPr lang="it-IT" dirty="0" smtClean="0"/>
          </a:p>
          <a:p>
            <a:r>
              <a:rPr lang="it-IT" dirty="0" smtClean="0"/>
              <a:t>In </a:t>
            </a:r>
            <a:r>
              <a:rPr lang="it-IT" dirty="0"/>
              <a:t>ultima analisi, il racconto dell’archivio scaturisce dal riordino più come risultato interpretativo che come risultato dell’applicazione di un metodo, e la descrizione diventa causa/effetto degli stessi strumenti utilizzati per generarla. </a:t>
            </a:r>
            <a:r>
              <a:rPr lang="it-IT" dirty="0" smtClean="0"/>
              <a:t>⁠</a:t>
            </a:r>
            <a:endParaRPr lang="it-IT" dirty="0"/>
          </a:p>
          <a:p>
            <a:endParaRPr lang="it-IT" dirty="0"/>
          </a:p>
        </p:txBody>
      </p:sp>
    </p:spTree>
    <p:extLst>
      <p:ext uri="{BB962C8B-B14F-4D97-AF65-F5344CB8AC3E}">
        <p14:creationId xmlns:p14="http://schemas.microsoft.com/office/powerpoint/2010/main" xmlns="" val="16597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Rappresentazione</a:t>
            </a:r>
            <a:endParaRPr lang="it-IT" dirty="0"/>
          </a:p>
        </p:txBody>
      </p:sp>
      <p:sp>
        <p:nvSpPr>
          <p:cNvPr id="3" name="Segnaposto contenuto 2"/>
          <p:cNvSpPr>
            <a:spLocks noGrp="1"/>
          </p:cNvSpPr>
          <p:nvPr>
            <p:ph idx="1"/>
          </p:nvPr>
        </p:nvSpPr>
        <p:spPr>
          <a:xfrm>
            <a:off x="428596" y="1285860"/>
            <a:ext cx="8229600" cy="4389120"/>
          </a:xfrm>
        </p:spPr>
        <p:txBody>
          <a:bodyPr/>
          <a:lstStyle/>
          <a:p>
            <a:r>
              <a:rPr lang="it-IT" dirty="0" smtClean="0"/>
              <a:t>L’archivio che scaturisce dal riordino è rappresentazione possibile, risultato interpretativo </a:t>
            </a:r>
          </a:p>
          <a:p>
            <a:r>
              <a:rPr lang="it-IT" dirty="0" smtClean="0"/>
              <a:t>Non risultato scontato a priori risultato dell’applicazione meccanica di un metodo</a:t>
            </a:r>
          </a:p>
          <a:p>
            <a:r>
              <a:rPr lang="it-IT" dirty="0" smtClean="0"/>
              <a:t>La descrizione diventa causa/effetto degli stessi strumenti utilizzati per generarla</a:t>
            </a:r>
            <a:endParaRPr lang="it-IT" dirty="0"/>
          </a:p>
        </p:txBody>
      </p:sp>
      <p:pic>
        <p:nvPicPr>
          <p:cNvPr id="1031" name="Picture 7" descr="C:\Users\Standard\Desktop\realtà.jpg"/>
          <p:cNvPicPr>
            <a:picLocks noChangeAspect="1" noChangeArrowheads="1"/>
          </p:cNvPicPr>
          <p:nvPr/>
        </p:nvPicPr>
        <p:blipFill>
          <a:blip r:embed="rId2" cstate="print"/>
          <a:srcRect/>
          <a:stretch>
            <a:fillRect/>
          </a:stretch>
        </p:blipFill>
        <p:spPr bwMode="auto">
          <a:xfrm>
            <a:off x="4572000" y="3866824"/>
            <a:ext cx="4572000" cy="29911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Eventi</a:t>
            </a:r>
            <a:endParaRPr lang="it-IT" dirty="0"/>
          </a:p>
        </p:txBody>
      </p:sp>
      <p:sp>
        <p:nvSpPr>
          <p:cNvPr id="3" name="Segnaposto contenuto 2"/>
          <p:cNvSpPr>
            <a:spLocks noGrp="1"/>
          </p:cNvSpPr>
          <p:nvPr>
            <p:ph idx="1"/>
          </p:nvPr>
        </p:nvSpPr>
        <p:spPr>
          <a:xfrm>
            <a:off x="571472" y="1285860"/>
            <a:ext cx="8229600" cy="4389120"/>
          </a:xfrm>
        </p:spPr>
        <p:txBody>
          <a:bodyPr>
            <a:normAutofit lnSpcReduction="10000"/>
          </a:bodyPr>
          <a:lstStyle/>
          <a:p>
            <a:r>
              <a:rPr lang="it-IT" b="1" dirty="0" smtClean="0"/>
              <a:t>«</a:t>
            </a:r>
            <a:r>
              <a:rPr lang="it-IT" dirty="0" smtClean="0"/>
              <a:t>Le cose che occupano […] posizioni spazio-temporali sono anche dette “eventi”. Un evento è qualcosa che accade in una piccola regione di spazio a un dato istante. Uno schiocco delle vostre dita, ad esempio».</a:t>
            </a:r>
          </a:p>
          <a:p>
            <a:r>
              <a:rPr lang="it-IT" dirty="0" smtClean="0"/>
              <a:t>Possiamo allora provare a pensare agli archivi come a eventi ripetuti che si inseguono nel loro costante divenire e reagiscono, quasi fisicamente, a un reiterato, archivistico, schioccare delle dita</a:t>
            </a:r>
          </a:p>
          <a:p>
            <a:r>
              <a:rPr lang="it-IT" dirty="0" smtClean="0"/>
              <a:t> In una piccola regione di spazio il tempo archivistico può tornare su se stesso senza scandalo, moltiplicando prospettive</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14338"/>
            <a:ext cx="8229600" cy="1143000"/>
          </a:xfrm>
        </p:spPr>
        <p:txBody>
          <a:bodyPr/>
          <a:lstStyle/>
          <a:p>
            <a:pPr algn="ctr"/>
            <a:r>
              <a:rPr lang="it-IT" dirty="0" smtClean="0"/>
              <a:t>Gerarchie attutite</a:t>
            </a:r>
            <a:endParaRPr lang="it-IT" dirty="0"/>
          </a:p>
        </p:txBody>
      </p:sp>
      <p:sp>
        <p:nvSpPr>
          <p:cNvPr id="3" name="Segnaposto contenuto 2"/>
          <p:cNvSpPr>
            <a:spLocks noGrp="1"/>
          </p:cNvSpPr>
          <p:nvPr>
            <p:ph idx="1"/>
          </p:nvPr>
        </p:nvSpPr>
        <p:spPr>
          <a:xfrm>
            <a:off x="428596" y="1214422"/>
            <a:ext cx="8229600" cy="5143536"/>
          </a:xfrm>
        </p:spPr>
        <p:txBody>
          <a:bodyPr>
            <a:normAutofit lnSpcReduction="10000"/>
          </a:bodyPr>
          <a:lstStyle/>
          <a:p>
            <a:pPr>
              <a:buNone/>
            </a:pPr>
            <a:endParaRPr lang="it-IT" dirty="0" smtClean="0"/>
          </a:p>
          <a:p>
            <a:r>
              <a:rPr lang="it-IT" dirty="0" smtClean="0"/>
              <a:t>Soggetti produttori in ridefinizione</a:t>
            </a:r>
          </a:p>
          <a:p>
            <a:r>
              <a:rPr lang="it-IT" dirty="0" smtClean="0"/>
              <a:t>Molti </a:t>
            </a:r>
            <a:r>
              <a:rPr lang="it-IT" dirty="0"/>
              <a:t>archivi contemporanei sono piuttosto riottosi ad andare a infilarsi dentro a strutture </a:t>
            </a:r>
            <a:r>
              <a:rPr lang="it-IT" dirty="0" smtClean="0"/>
              <a:t>precostituite</a:t>
            </a:r>
          </a:p>
          <a:p>
            <a:r>
              <a:rPr lang="it-IT" dirty="0" smtClean="0"/>
              <a:t>Sono </a:t>
            </a:r>
            <a:r>
              <a:rPr lang="it-IT" dirty="0"/>
              <a:t>intrinsecamente </a:t>
            </a:r>
            <a:r>
              <a:rPr lang="it-IT" dirty="0" smtClean="0"/>
              <a:t>destrutturati, indipendentemente dal formato</a:t>
            </a:r>
          </a:p>
          <a:p>
            <a:r>
              <a:rPr lang="it-IT" dirty="0" smtClean="0"/>
              <a:t>La </a:t>
            </a:r>
            <a:r>
              <a:rPr lang="it-IT" dirty="0"/>
              <a:t>rete di relazioni che compone l’archivio ruota allora non intorno </a:t>
            </a:r>
            <a:r>
              <a:rPr lang="it-IT" dirty="0" smtClean="0"/>
              <a:t>a nodi di struttura ma </a:t>
            </a:r>
            <a:r>
              <a:rPr lang="it-IT" dirty="0"/>
              <a:t>ai significati dell’azione del soggetto produttore. Che si intercettano su piani orizzontali. </a:t>
            </a:r>
            <a:endParaRPr lang="it-IT" dirty="0" smtClean="0"/>
          </a:p>
          <a:p>
            <a:r>
              <a:rPr lang="it-IT" dirty="0" smtClean="0"/>
              <a:t>Le aggregazioni logiche sono </a:t>
            </a:r>
            <a:r>
              <a:rPr lang="it-IT" dirty="0"/>
              <a:t>di volta in volta una sorta di </a:t>
            </a:r>
            <a:r>
              <a:rPr lang="it-IT" dirty="0" err="1"/>
              <a:t>query</a:t>
            </a:r>
            <a:r>
              <a:rPr lang="it-IT" dirty="0"/>
              <a:t> a partire dai contenuti. </a:t>
            </a:r>
          </a:p>
        </p:txBody>
      </p:sp>
    </p:spTree>
    <p:extLst>
      <p:ext uri="{BB962C8B-B14F-4D97-AF65-F5344CB8AC3E}">
        <p14:creationId xmlns:p14="http://schemas.microsoft.com/office/powerpoint/2010/main" xmlns="" val="4149350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76"/>
            <a:ext cx="8229600" cy="1143000"/>
          </a:xfrm>
        </p:spPr>
        <p:txBody>
          <a:bodyPr/>
          <a:lstStyle/>
          <a:p>
            <a:pPr algn="ctr"/>
            <a:r>
              <a:rPr lang="it-IT" dirty="0" smtClean="0"/>
              <a:t>Ordine figlio dei fatti</a:t>
            </a:r>
            <a:endParaRPr lang="it-IT" dirty="0"/>
          </a:p>
        </p:txBody>
      </p:sp>
      <p:sp>
        <p:nvSpPr>
          <p:cNvPr id="3" name="Segnaposto contenuto 2"/>
          <p:cNvSpPr>
            <a:spLocks noGrp="1"/>
          </p:cNvSpPr>
          <p:nvPr>
            <p:ph idx="1"/>
          </p:nvPr>
        </p:nvSpPr>
        <p:spPr>
          <a:xfrm>
            <a:off x="500034" y="1000108"/>
            <a:ext cx="8229600" cy="4389120"/>
          </a:xfrm>
        </p:spPr>
        <p:txBody>
          <a:bodyPr>
            <a:normAutofit fontScale="85000" lnSpcReduction="10000"/>
          </a:bodyPr>
          <a:lstStyle/>
          <a:p>
            <a:r>
              <a:rPr lang="it-IT" dirty="0"/>
              <a:t>L’archivio dunque non è </a:t>
            </a:r>
            <a:r>
              <a:rPr lang="it-IT" dirty="0" smtClean="0"/>
              <a:t>più solo un’entità </a:t>
            </a:r>
            <a:r>
              <a:rPr lang="it-IT" dirty="0"/>
              <a:t>data a priori solo dagli assetti istituzionali e organizzativi di un soggetto produttore o da un’azione classificatoria in qualche modo avulsa. </a:t>
            </a:r>
            <a:endParaRPr lang="it-IT" dirty="0" smtClean="0"/>
          </a:p>
          <a:p>
            <a:r>
              <a:rPr lang="it-IT" dirty="0" smtClean="0"/>
              <a:t>Sono </a:t>
            </a:r>
            <a:r>
              <a:rPr lang="it-IT" dirty="0"/>
              <a:t>i fatti a determinarlo, le azioni a configurarlo. </a:t>
            </a:r>
            <a:endParaRPr lang="it-IT" dirty="0" smtClean="0"/>
          </a:p>
          <a:p>
            <a:r>
              <a:rPr lang="it-IT" dirty="0" smtClean="0"/>
              <a:t>Se </a:t>
            </a:r>
            <a:r>
              <a:rPr lang="it-IT" dirty="0"/>
              <a:t>questo è </a:t>
            </a:r>
            <a:r>
              <a:rPr lang="it-IT" dirty="0" smtClean="0"/>
              <a:t>vero ne </a:t>
            </a:r>
            <a:r>
              <a:rPr lang="it-IT" dirty="0"/>
              <a:t>deriva che piuttosto che ai documenti il concetto di ordine in un contesto digitale deve essere applicato agli avvenimenti. </a:t>
            </a:r>
            <a:endParaRPr lang="it-IT" dirty="0" smtClean="0"/>
          </a:p>
          <a:p>
            <a:r>
              <a:rPr lang="it-IT" dirty="0" smtClean="0"/>
              <a:t>L’archivio </a:t>
            </a:r>
            <a:r>
              <a:rPr lang="it-IT" dirty="0"/>
              <a:t>è ordinato nella misura in cui sono ordinati o almeno noti e definiti i procedimenti, ovvero le azioni, che lo scatenano e lo generano. </a:t>
            </a:r>
            <a:endParaRPr lang="it-IT" dirty="0" smtClean="0"/>
          </a:p>
          <a:p>
            <a:r>
              <a:rPr lang="it-IT" dirty="0" smtClean="0"/>
              <a:t>Il </a:t>
            </a:r>
            <a:r>
              <a:rPr lang="it-IT" dirty="0"/>
              <a:t>metodo allora non guarda solo al complesso dei documenti ma anche e soprattutto alle procedure che lo </a:t>
            </a:r>
            <a:r>
              <a:rPr lang="it-IT" dirty="0" smtClean="0"/>
              <a:t>giustificano. E lo orientano.</a:t>
            </a:r>
          </a:p>
          <a:p>
            <a:pPr>
              <a:buNone/>
            </a:pPr>
            <a:endParaRPr lang="it-IT" dirty="0"/>
          </a:p>
        </p:txBody>
      </p:sp>
      <p:pic>
        <p:nvPicPr>
          <p:cNvPr id="49157" name="Picture 5" descr="C:\Users\Standard\Desktop\Fatti1.jpg"/>
          <p:cNvPicPr>
            <a:picLocks noChangeAspect="1" noChangeArrowheads="1"/>
          </p:cNvPicPr>
          <p:nvPr/>
        </p:nvPicPr>
        <p:blipFill>
          <a:blip r:embed="rId2" cstate="print"/>
          <a:srcRect/>
          <a:stretch>
            <a:fillRect/>
          </a:stretch>
        </p:blipFill>
        <p:spPr bwMode="auto">
          <a:xfrm>
            <a:off x="357158" y="5214950"/>
            <a:ext cx="8429684" cy="1643050"/>
          </a:xfrm>
          <a:prstGeom prst="rect">
            <a:avLst/>
          </a:prstGeom>
          <a:noFill/>
        </p:spPr>
      </p:pic>
    </p:spTree>
    <p:extLst>
      <p:ext uri="{BB962C8B-B14F-4D97-AF65-F5344CB8AC3E}">
        <p14:creationId xmlns:p14="http://schemas.microsoft.com/office/powerpoint/2010/main" xmlns="" val="179013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876300"/>
            <a:ext cx="7514035" cy="1752599"/>
          </a:xfrm>
        </p:spPr>
        <p:txBody>
          <a:bodyPr/>
          <a:lstStyle/>
          <a:p>
            <a:pPr algn="ctr"/>
            <a:r>
              <a:rPr lang="it-IT" dirty="0" smtClean="0"/>
              <a:t>Prevedere l’ordine</a:t>
            </a:r>
            <a:endParaRPr lang="it-IT" dirty="0"/>
          </a:p>
        </p:txBody>
      </p:sp>
      <p:sp>
        <p:nvSpPr>
          <p:cNvPr id="3" name="Segnaposto contenuto 2"/>
          <p:cNvSpPr>
            <a:spLocks noGrp="1"/>
          </p:cNvSpPr>
          <p:nvPr>
            <p:ph idx="1"/>
          </p:nvPr>
        </p:nvSpPr>
        <p:spPr>
          <a:xfrm>
            <a:off x="714348" y="1150512"/>
            <a:ext cx="8222013" cy="5842716"/>
          </a:xfrm>
        </p:spPr>
        <p:txBody>
          <a:bodyPr>
            <a:normAutofit/>
          </a:bodyPr>
          <a:lstStyle/>
          <a:p>
            <a:r>
              <a:rPr lang="it-IT" dirty="0"/>
              <a:t>Occorre </a:t>
            </a:r>
            <a:r>
              <a:rPr lang="it-IT" dirty="0" smtClean="0"/>
              <a:t>passare dal concetto </a:t>
            </a:r>
            <a:r>
              <a:rPr lang="it-IT" dirty="0"/>
              <a:t>di archivio inteso come complesso di documenti a quello di sistema </a:t>
            </a:r>
            <a:r>
              <a:rPr lang="it-IT" dirty="0" smtClean="0"/>
              <a:t>archivio </a:t>
            </a:r>
          </a:p>
          <a:p>
            <a:r>
              <a:rPr lang="it-IT" dirty="0" smtClean="0"/>
              <a:t>Il </a:t>
            </a:r>
            <a:r>
              <a:rPr lang="it-IT" dirty="0"/>
              <a:t>sistema archivio comprende oltre ai documenti (ai dati) le persone (intese anche come unità organizzative), gli strumenti e le procedure usate per dar luogo ai dati e </a:t>
            </a:r>
            <a:r>
              <a:rPr lang="it-IT" dirty="0" smtClean="0"/>
              <a:t>conservarli</a:t>
            </a:r>
          </a:p>
          <a:p>
            <a:r>
              <a:rPr lang="it-IT" dirty="0" smtClean="0"/>
              <a:t>L’ordine </a:t>
            </a:r>
            <a:r>
              <a:rPr lang="it-IT" dirty="0"/>
              <a:t>deriva dalla conoscenza a priori del sistema archivio, il manuale di gestione diventa per certi versi la bibbia </a:t>
            </a:r>
            <a:r>
              <a:rPr lang="it-IT" dirty="0" smtClean="0"/>
              <a:t>dell’ordinatore </a:t>
            </a:r>
          </a:p>
          <a:p>
            <a:r>
              <a:rPr lang="it-IT" dirty="0" smtClean="0"/>
              <a:t>Un </a:t>
            </a:r>
            <a:r>
              <a:rPr lang="it-IT" dirty="0"/>
              <a:t>ordinatore che persegue però i suoi fini nella fase iniziale del ciclo vitale, prima che le vicissitudini digitali possano disperdere </a:t>
            </a:r>
            <a:r>
              <a:rPr lang="it-IT" dirty="0" smtClean="0"/>
              <a:t>l’archivio </a:t>
            </a:r>
          </a:p>
          <a:p>
            <a:r>
              <a:rPr lang="it-IT" dirty="0" smtClean="0"/>
              <a:t>L’ordine </a:t>
            </a:r>
            <a:r>
              <a:rPr lang="it-IT" dirty="0"/>
              <a:t>va </a:t>
            </a:r>
            <a:r>
              <a:rPr lang="it-IT" dirty="0" smtClean="0"/>
              <a:t>previsto</a:t>
            </a:r>
            <a:endParaRPr lang="it-IT" dirty="0"/>
          </a:p>
          <a:p>
            <a:endParaRPr lang="it-IT" dirty="0"/>
          </a:p>
          <a:p>
            <a:endParaRPr lang="it-IT" dirty="0"/>
          </a:p>
        </p:txBody>
      </p:sp>
    </p:spTree>
    <p:extLst>
      <p:ext uri="{BB962C8B-B14F-4D97-AF65-F5344CB8AC3E}">
        <p14:creationId xmlns:p14="http://schemas.microsoft.com/office/powerpoint/2010/main" xmlns="" val="1237626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583" y="-433365"/>
            <a:ext cx="7886700" cy="1325563"/>
          </a:xfrm>
        </p:spPr>
        <p:txBody>
          <a:bodyPr/>
          <a:lstStyle/>
          <a:p>
            <a:pPr algn="ctr"/>
            <a:r>
              <a:rPr lang="it-IT" dirty="0" smtClean="0"/>
              <a:t>Il senso della ricerca</a:t>
            </a:r>
            <a:endParaRPr lang="it-IT" dirty="0"/>
          </a:p>
        </p:txBody>
      </p:sp>
      <p:sp>
        <p:nvSpPr>
          <p:cNvPr id="3" name="Segnaposto contenuto 2"/>
          <p:cNvSpPr>
            <a:spLocks noGrp="1"/>
          </p:cNvSpPr>
          <p:nvPr>
            <p:ph idx="1"/>
          </p:nvPr>
        </p:nvSpPr>
        <p:spPr>
          <a:xfrm>
            <a:off x="1257300" y="1355838"/>
            <a:ext cx="7886700" cy="4351338"/>
          </a:xfrm>
        </p:spPr>
        <p:txBody>
          <a:bodyPr>
            <a:noAutofit/>
          </a:bodyPr>
          <a:lstStyle/>
          <a:p>
            <a:r>
              <a:rPr lang="it-IT" sz="1800" dirty="0"/>
              <a:t>C</a:t>
            </a:r>
            <a:r>
              <a:rPr lang="it-IT" sz="1800" dirty="0" smtClean="0"/>
              <a:t>iò </a:t>
            </a:r>
            <a:r>
              <a:rPr lang="it-IT" sz="1800" dirty="0"/>
              <a:t>che resta del metodo storico ci insegna </a:t>
            </a:r>
            <a:r>
              <a:rPr lang="it-IT" sz="1800" dirty="0" smtClean="0"/>
              <a:t>il </a:t>
            </a:r>
            <a:r>
              <a:rPr lang="it-IT" sz="1800" dirty="0"/>
              <a:t>bisogno di risalire all’origine, di inseguire nei flussi documentali un senso possibile, un contesto </a:t>
            </a:r>
            <a:r>
              <a:rPr lang="it-IT" sz="1800" dirty="0" smtClean="0"/>
              <a:t>credibile </a:t>
            </a:r>
          </a:p>
          <a:p>
            <a:r>
              <a:rPr lang="it-IT" sz="1800" dirty="0" smtClean="0"/>
              <a:t>Senso </a:t>
            </a:r>
            <a:r>
              <a:rPr lang="it-IT" sz="1800" dirty="0"/>
              <a:t>e </a:t>
            </a:r>
            <a:r>
              <a:rPr lang="it-IT" sz="1800" dirty="0" smtClean="0"/>
              <a:t>contesto si </a:t>
            </a:r>
            <a:r>
              <a:rPr lang="it-IT" sz="1800" dirty="0"/>
              <a:t>dilatano, diventano altro da un semplice profilo </a:t>
            </a:r>
            <a:r>
              <a:rPr lang="it-IT" sz="1800" dirty="0" smtClean="0"/>
              <a:t>istituzionale </a:t>
            </a:r>
          </a:p>
          <a:p>
            <a:r>
              <a:rPr lang="it-IT" sz="1800" dirty="0" smtClean="0"/>
              <a:t>Ci </a:t>
            </a:r>
            <a:r>
              <a:rPr lang="it-IT" sz="1800" dirty="0"/>
              <a:t>serve il plurale. Contesti. Sfrangiati, interoperabili, semi automatici, schiacciati sotto il peso dei dati ma contesti</a:t>
            </a:r>
            <a:r>
              <a:rPr lang="it-IT" sz="1800" dirty="0" smtClean="0"/>
              <a:t>.</a:t>
            </a:r>
          </a:p>
          <a:p>
            <a:r>
              <a:rPr lang="it-IT" sz="1800" dirty="0" smtClean="0"/>
              <a:t>L’archivistica</a:t>
            </a:r>
            <a:r>
              <a:rPr lang="it-IT" sz="1800" dirty="0"/>
              <a:t>, la pratica archivistica con i suoi strumenti, diventa allora un inseguimento, una battaglia intorno e con le informazioni. </a:t>
            </a:r>
            <a:endParaRPr lang="it-IT" sz="1800" dirty="0" smtClean="0"/>
          </a:p>
          <a:p>
            <a:r>
              <a:rPr lang="it-IT" sz="1800" dirty="0" smtClean="0"/>
              <a:t>Il </a:t>
            </a:r>
            <a:r>
              <a:rPr lang="it-IT" sz="1800" dirty="0"/>
              <a:t>lavoro di secoli, “ombra dei padri” ci dice che è possibile, che la quantità non sgomenta</a:t>
            </a:r>
            <a:r>
              <a:rPr lang="it-IT" sz="1800" dirty="0" smtClean="0"/>
              <a:t>.</a:t>
            </a:r>
          </a:p>
          <a:p>
            <a:r>
              <a:rPr lang="it-IT" sz="1800" dirty="0" smtClean="0"/>
              <a:t> </a:t>
            </a:r>
            <a:r>
              <a:rPr lang="it-IT" sz="1800" dirty="0"/>
              <a:t>I grandi archivi preunitari domati, o almeno addomesticati, con il metodo storico sono monumenti alla fondamentale incoscienza archivistica. Il risultato di una battaglia con la quantità della memoria, dato che rimane troppo spesso sullo </a:t>
            </a:r>
            <a:r>
              <a:rPr lang="it-IT" sz="1800" dirty="0" smtClean="0"/>
              <a:t>sfondo.</a:t>
            </a:r>
          </a:p>
          <a:p>
            <a:r>
              <a:rPr lang="it-IT" sz="1800" dirty="0" smtClean="0"/>
              <a:t>Servono incoscienza </a:t>
            </a:r>
            <a:r>
              <a:rPr lang="it-IT" sz="1800" dirty="0"/>
              <a:t>e ricerca. </a:t>
            </a:r>
            <a:endParaRPr lang="it-IT" sz="1800" dirty="0" smtClean="0"/>
          </a:p>
          <a:p>
            <a:r>
              <a:rPr lang="it-IT" sz="1800" dirty="0" smtClean="0"/>
              <a:t>La </a:t>
            </a:r>
            <a:r>
              <a:rPr lang="it-IT" sz="1800" dirty="0"/>
              <a:t>ricerca archivistica di punta non deve indugiare più su un passato che il metodo con le sue rivisitazioni sa comunque governare. </a:t>
            </a:r>
            <a:endParaRPr lang="it-IT" sz="1800" dirty="0" smtClean="0"/>
          </a:p>
          <a:p>
            <a:r>
              <a:rPr lang="it-IT" sz="1800" dirty="0" smtClean="0"/>
              <a:t>Si </a:t>
            </a:r>
            <a:r>
              <a:rPr lang="it-IT" sz="1800" dirty="0"/>
              <a:t>sofferma sulla descrizione, sulla restituzione, su nuovi modi di raccontare il passato e poi si scaraventa nel futuro. Per capire cosa del suo modo di fare si debba cambiare. A cominciare dal rapporto tra ordine e disordine. </a:t>
            </a:r>
          </a:p>
        </p:txBody>
      </p:sp>
    </p:spTree>
    <p:extLst>
      <p:ext uri="{BB962C8B-B14F-4D97-AF65-F5344CB8AC3E}">
        <p14:creationId xmlns:p14="http://schemas.microsoft.com/office/powerpoint/2010/main" xmlns="" val="3890377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338"/>
            <a:ext cx="8229600" cy="1143000"/>
          </a:xfrm>
        </p:spPr>
        <p:txBody>
          <a:bodyPr/>
          <a:lstStyle/>
          <a:p>
            <a:pPr algn="ctr"/>
            <a:r>
              <a:rPr lang="it-IT" dirty="0" smtClean="0"/>
              <a:t>Uno, nessuno, centomila</a:t>
            </a:r>
            <a:endParaRPr lang="it-IT" dirty="0"/>
          </a:p>
        </p:txBody>
      </p:sp>
      <p:sp>
        <p:nvSpPr>
          <p:cNvPr id="3" name="Segnaposto contenuto 2"/>
          <p:cNvSpPr>
            <a:spLocks noGrp="1"/>
          </p:cNvSpPr>
          <p:nvPr>
            <p:ph idx="1"/>
          </p:nvPr>
        </p:nvSpPr>
        <p:spPr>
          <a:xfrm>
            <a:off x="571472" y="1000108"/>
            <a:ext cx="8229600" cy="4389120"/>
          </a:xfrm>
        </p:spPr>
        <p:txBody>
          <a:bodyPr>
            <a:normAutofit/>
          </a:bodyPr>
          <a:lstStyle/>
          <a:p>
            <a:r>
              <a:rPr lang="it-IT" dirty="0" smtClean="0"/>
              <a:t>L’ordine archivistico duro e puro, figlio del metodo, fa di un fondo un’entità stabile. </a:t>
            </a:r>
          </a:p>
          <a:p>
            <a:r>
              <a:rPr lang="it-IT" dirty="0" smtClean="0"/>
              <a:t>Esso però non può escludere una dinamica aspettativa di tutte quelle sollecitazioni che creeranno nuovi ipotetici assetti, nuovi modelli di organizzazione delle informazioni e nuovi stili di rappresentazione, spesso trasversali o complementari al fondo stesso. </a:t>
            </a:r>
          </a:p>
          <a:p>
            <a:pPr>
              <a:buNone/>
            </a:pPr>
            <a:endParaRPr lang="it-IT" dirty="0"/>
          </a:p>
        </p:txBody>
      </p:sp>
      <p:pic>
        <p:nvPicPr>
          <p:cNvPr id="90115" name="Picture 3" descr="C:\Users\Standard\Desktop\intreccio.jpg"/>
          <p:cNvPicPr>
            <a:picLocks noChangeAspect="1" noChangeArrowheads="1"/>
          </p:cNvPicPr>
          <p:nvPr/>
        </p:nvPicPr>
        <p:blipFill>
          <a:blip r:embed="rId2" cstate="print"/>
          <a:srcRect/>
          <a:stretch>
            <a:fillRect/>
          </a:stretch>
        </p:blipFill>
        <p:spPr bwMode="auto">
          <a:xfrm>
            <a:off x="0" y="3857628"/>
            <a:ext cx="9144000" cy="30003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428604"/>
            <a:ext cx="8229600" cy="1143000"/>
          </a:xfrm>
        </p:spPr>
        <p:txBody>
          <a:bodyPr/>
          <a:lstStyle/>
          <a:p>
            <a:pPr algn="ctr"/>
            <a:r>
              <a:rPr lang="it-IT" dirty="0" smtClean="0"/>
              <a:t>Organizzazione funzionale</a:t>
            </a:r>
            <a:endParaRPr lang="it-IT" dirty="0"/>
          </a:p>
        </p:txBody>
      </p:sp>
      <p:sp>
        <p:nvSpPr>
          <p:cNvPr id="3" name="Segnaposto contenuto 2"/>
          <p:cNvSpPr>
            <a:spLocks noGrp="1"/>
          </p:cNvSpPr>
          <p:nvPr>
            <p:ph idx="1"/>
          </p:nvPr>
        </p:nvSpPr>
        <p:spPr/>
        <p:txBody>
          <a:bodyPr>
            <a:normAutofit/>
          </a:bodyPr>
          <a:lstStyle/>
          <a:p>
            <a:r>
              <a:rPr lang="it-IT" dirty="0" smtClean="0"/>
              <a:t>L’ordine archivistico non è mera tassonomia</a:t>
            </a:r>
          </a:p>
          <a:p>
            <a:r>
              <a:rPr lang="it-IT" dirty="0" smtClean="0"/>
              <a:t>E’ piuttosto organizzazione funzionale dell’informazione</a:t>
            </a:r>
          </a:p>
          <a:p>
            <a:r>
              <a:rPr lang="it-IT" dirty="0" smtClean="0"/>
              <a:t>Il concetto di ordine funzionale è presente in ogni fase del ciclo vitale</a:t>
            </a:r>
          </a:p>
          <a:p>
            <a:r>
              <a:rPr lang="it-IT" dirty="0" smtClean="0"/>
              <a:t>Nel lungo periodo coinvolge sia il produttore che il conservatore</a:t>
            </a:r>
          </a:p>
          <a:p>
            <a:r>
              <a:rPr lang="it-IT" dirty="0" smtClean="0"/>
              <a:t>L’ordine archivistico non è matematico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lstStyle/>
          <a:p>
            <a:pPr algn="ctr"/>
            <a:r>
              <a:rPr lang="it-IT" dirty="0" smtClean="0"/>
              <a:t>Ripartire dall’ordine</a:t>
            </a:r>
            <a:endParaRPr lang="it-IT" dirty="0"/>
          </a:p>
        </p:txBody>
      </p:sp>
      <p:sp>
        <p:nvSpPr>
          <p:cNvPr id="3" name="Segnaposto contenuto 2"/>
          <p:cNvSpPr>
            <a:spLocks noGrp="1"/>
          </p:cNvSpPr>
          <p:nvPr>
            <p:ph idx="1"/>
          </p:nvPr>
        </p:nvSpPr>
        <p:spPr>
          <a:xfrm>
            <a:off x="214282" y="1214422"/>
            <a:ext cx="8443914" cy="4389120"/>
          </a:xfrm>
        </p:spPr>
        <p:txBody>
          <a:bodyPr>
            <a:normAutofit/>
          </a:bodyPr>
          <a:lstStyle/>
          <a:p>
            <a:r>
              <a:rPr lang="it-IT" dirty="0" smtClean="0"/>
              <a:t>L’ordine e la struttura restano, ma non sono un’espressione definitiva, quanto piuttosto la stazione di partenza verso nuove esplorazioni descrittive e comunicative capaci di moltiplicare le sensibilità sottese al bisogno di ricerca. </a:t>
            </a:r>
          </a:p>
          <a:p>
            <a:r>
              <a:rPr lang="it-IT" dirty="0" smtClean="0"/>
              <a:t>Ogni singolo approccio all’archivio è infatti solo uno dei molti punti di vista ipotizzabili e si nutre di differenziati impulsi individuali e multidisciplinari oltre che di istanze tecniche o scientifiche puntuali. </a:t>
            </a:r>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normAutofit/>
          </a:bodyPr>
          <a:lstStyle/>
          <a:p>
            <a:pPr algn="ctr"/>
            <a:r>
              <a:rPr lang="it-IT" dirty="0" smtClean="0"/>
              <a:t>Il software</a:t>
            </a:r>
            <a:endParaRPr lang="it-IT" dirty="0"/>
          </a:p>
        </p:txBody>
      </p:sp>
      <p:sp>
        <p:nvSpPr>
          <p:cNvPr id="3" name="Segnaposto contenuto 2"/>
          <p:cNvSpPr>
            <a:spLocks noGrp="1"/>
          </p:cNvSpPr>
          <p:nvPr>
            <p:ph idx="1"/>
          </p:nvPr>
        </p:nvSpPr>
        <p:spPr>
          <a:xfrm>
            <a:off x="500034" y="1214422"/>
            <a:ext cx="8229600" cy="4389120"/>
          </a:xfrm>
        </p:spPr>
        <p:txBody>
          <a:bodyPr>
            <a:normAutofit/>
          </a:bodyPr>
          <a:lstStyle/>
          <a:p>
            <a:r>
              <a:rPr lang="it-IT" dirty="0"/>
              <a:t>Se si condividono queste premesse appare evidente che anche il software archivistico dovrà sempre più assecondare un modo di lavorare </a:t>
            </a:r>
            <a:r>
              <a:rPr lang="it-IT" dirty="0" err="1"/>
              <a:t>object</a:t>
            </a:r>
            <a:r>
              <a:rPr lang="it-IT" dirty="0"/>
              <a:t> </a:t>
            </a:r>
            <a:r>
              <a:rPr lang="it-IT" dirty="0" err="1"/>
              <a:t>oriented</a:t>
            </a:r>
            <a:r>
              <a:rPr lang="it-IT" dirty="0"/>
              <a:t>. </a:t>
            </a:r>
            <a:endParaRPr lang="it-IT" dirty="0" smtClean="0"/>
          </a:p>
          <a:p>
            <a:r>
              <a:rPr lang="it-IT" dirty="0" smtClean="0"/>
              <a:t>Un </a:t>
            </a:r>
            <a:r>
              <a:rPr lang="it-IT" dirty="0"/>
              <a:t>ragno </a:t>
            </a:r>
            <a:r>
              <a:rPr lang="it-IT" dirty="0" smtClean="0"/>
              <a:t>obbediente che </a:t>
            </a:r>
            <a:r>
              <a:rPr lang="it-IT" dirty="0"/>
              <a:t>costruisca </a:t>
            </a:r>
            <a:r>
              <a:rPr lang="it-IT" dirty="0" smtClean="0"/>
              <a:t>su piani multipli reti </a:t>
            </a:r>
            <a:r>
              <a:rPr lang="it-IT" dirty="0"/>
              <a:t>di significati contestualizzati. </a:t>
            </a:r>
            <a:endParaRPr lang="it-IT" dirty="0" smtClean="0"/>
          </a:p>
          <a:p>
            <a:r>
              <a:rPr lang="it-IT" dirty="0" smtClean="0"/>
              <a:t>Il processo </a:t>
            </a:r>
            <a:r>
              <a:rPr lang="it-IT" dirty="0"/>
              <a:t>di descrizione archivistica dovrà adeguarsi. Potremo vedere i fondi e il mondo da un altro punto di vista. </a:t>
            </a:r>
            <a:endParaRPr lang="it-IT" dirty="0" smtClean="0"/>
          </a:p>
        </p:txBody>
      </p:sp>
      <p:pic>
        <p:nvPicPr>
          <p:cNvPr id="47106" name="Picture 2" descr="Marvel's Spider-Man: la remastered non sarà gratuita per chi possiede il  videogioco su PS4"/>
          <p:cNvPicPr>
            <a:picLocks noChangeAspect="1" noChangeArrowheads="1"/>
          </p:cNvPicPr>
          <p:nvPr/>
        </p:nvPicPr>
        <p:blipFill>
          <a:blip r:embed="rId2" cstate="print"/>
          <a:srcRect/>
          <a:stretch>
            <a:fillRect/>
          </a:stretch>
        </p:blipFill>
        <p:spPr bwMode="auto">
          <a:xfrm>
            <a:off x="3643306" y="4299674"/>
            <a:ext cx="5500694" cy="2558326"/>
          </a:xfrm>
          <a:prstGeom prst="rect">
            <a:avLst/>
          </a:prstGeom>
          <a:noFill/>
        </p:spPr>
      </p:pic>
    </p:spTree>
    <p:extLst>
      <p:ext uri="{BB962C8B-B14F-4D97-AF65-F5344CB8AC3E}">
        <p14:creationId xmlns:p14="http://schemas.microsoft.com/office/powerpoint/2010/main" xmlns="" val="3972300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338"/>
            <a:ext cx="8229600" cy="1143000"/>
          </a:xfrm>
        </p:spPr>
        <p:txBody>
          <a:bodyPr/>
          <a:lstStyle/>
          <a:p>
            <a:pPr algn="ctr"/>
            <a:r>
              <a:rPr lang="it-IT" dirty="0" err="1" smtClean="0"/>
              <a:t>Contexts</a:t>
            </a:r>
            <a:endParaRPr lang="it-IT" dirty="0"/>
          </a:p>
        </p:txBody>
      </p:sp>
      <p:sp>
        <p:nvSpPr>
          <p:cNvPr id="3" name="Segnaposto contenuto 2"/>
          <p:cNvSpPr>
            <a:spLocks noGrp="1"/>
          </p:cNvSpPr>
          <p:nvPr>
            <p:ph idx="1"/>
          </p:nvPr>
        </p:nvSpPr>
        <p:spPr>
          <a:xfrm>
            <a:off x="428596" y="928670"/>
            <a:ext cx="8229600" cy="4389120"/>
          </a:xfrm>
        </p:spPr>
        <p:txBody>
          <a:bodyPr>
            <a:normAutofit/>
          </a:bodyPr>
          <a:lstStyle/>
          <a:p>
            <a:r>
              <a:rPr lang="it-IT" dirty="0"/>
              <a:t>La stessa parola contesto va ripensata e allargata. </a:t>
            </a:r>
            <a:endParaRPr lang="it-IT" dirty="0" smtClean="0"/>
          </a:p>
          <a:p>
            <a:r>
              <a:rPr lang="it-IT" dirty="0" smtClean="0"/>
              <a:t>Il principio di provenienza diventa la identificazione di un </a:t>
            </a:r>
            <a:r>
              <a:rPr lang="it-IT" dirty="0"/>
              <a:t>sistema complesso fatto di macchine e azioni e non solo di </a:t>
            </a:r>
            <a:r>
              <a:rPr lang="it-IT" dirty="0" smtClean="0"/>
              <a:t>istituzioni. </a:t>
            </a:r>
          </a:p>
          <a:p>
            <a:r>
              <a:rPr lang="it-IT" dirty="0" err="1" smtClean="0"/>
              <a:t>RiC</a:t>
            </a:r>
            <a:r>
              <a:rPr lang="it-IT" dirty="0" smtClean="0"/>
              <a:t> e la moltiplicazione ontologica dei contesti</a:t>
            </a:r>
          </a:p>
          <a:p>
            <a:r>
              <a:rPr lang="it-IT" dirty="0" smtClean="0"/>
              <a:t>Strutturale e radiale: verso l’integrazione tra domini e i sistemi interculturali</a:t>
            </a:r>
            <a:endParaRPr lang="it-IT" dirty="0"/>
          </a:p>
        </p:txBody>
      </p:sp>
      <p:pic>
        <p:nvPicPr>
          <p:cNvPr id="30722" name="Picture 2" descr="Rete playground colorata su misura | Con bordatura | Misternets"/>
          <p:cNvPicPr>
            <a:picLocks noChangeAspect="1" noChangeArrowheads="1"/>
          </p:cNvPicPr>
          <p:nvPr/>
        </p:nvPicPr>
        <p:blipFill>
          <a:blip r:embed="rId2" cstate="print"/>
          <a:srcRect/>
          <a:stretch>
            <a:fillRect/>
          </a:stretch>
        </p:blipFill>
        <p:spPr bwMode="auto">
          <a:xfrm>
            <a:off x="0" y="3929066"/>
            <a:ext cx="9144000" cy="2928934"/>
          </a:xfrm>
          <a:prstGeom prst="rect">
            <a:avLst/>
          </a:prstGeom>
          <a:noFill/>
        </p:spPr>
      </p:pic>
    </p:spTree>
    <p:extLst>
      <p:ext uri="{BB962C8B-B14F-4D97-AF65-F5344CB8AC3E}">
        <p14:creationId xmlns:p14="http://schemas.microsoft.com/office/powerpoint/2010/main" xmlns="" val="3980562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76"/>
            <a:ext cx="8229600" cy="1143000"/>
          </a:xfrm>
        </p:spPr>
        <p:txBody>
          <a:bodyPr/>
          <a:lstStyle/>
          <a:p>
            <a:pPr algn="ctr"/>
            <a:r>
              <a:rPr lang="it-IT" dirty="0" smtClean="0"/>
              <a:t>Ripensare l’albero</a:t>
            </a:r>
            <a:endParaRPr lang="it-IT" dirty="0"/>
          </a:p>
        </p:txBody>
      </p:sp>
      <p:pic>
        <p:nvPicPr>
          <p:cNvPr id="86018" name="Picture 2"/>
          <p:cNvPicPr>
            <a:picLocks noGrp="1" noChangeAspect="1" noChangeArrowheads="1"/>
          </p:cNvPicPr>
          <p:nvPr>
            <p:ph idx="1"/>
          </p:nvPr>
        </p:nvPicPr>
        <p:blipFill>
          <a:blip r:embed="rId2" cstate="print"/>
          <a:srcRect/>
          <a:stretch>
            <a:fillRect/>
          </a:stretch>
        </p:blipFill>
        <p:spPr bwMode="auto">
          <a:xfrm>
            <a:off x="2428860" y="857232"/>
            <a:ext cx="4357718" cy="6000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338"/>
            <a:ext cx="8229600" cy="1143000"/>
          </a:xfrm>
        </p:spPr>
        <p:txBody>
          <a:bodyPr/>
          <a:lstStyle/>
          <a:p>
            <a:pPr algn="ctr"/>
            <a:r>
              <a:rPr lang="it-IT" dirty="0" smtClean="0"/>
              <a:t>Tra </a:t>
            </a:r>
            <a:r>
              <a:rPr lang="it-IT" dirty="0" err="1" smtClean="0"/>
              <a:t>RiC</a:t>
            </a:r>
            <a:r>
              <a:rPr lang="it-IT" dirty="0" smtClean="0"/>
              <a:t> e il mondo</a:t>
            </a:r>
            <a:endParaRPr lang="it-IT" dirty="0"/>
          </a:p>
        </p:txBody>
      </p:sp>
      <p:sp>
        <p:nvSpPr>
          <p:cNvPr id="3" name="Segnaposto contenuto 2"/>
          <p:cNvSpPr>
            <a:spLocks noGrp="1"/>
          </p:cNvSpPr>
          <p:nvPr>
            <p:ph idx="1"/>
          </p:nvPr>
        </p:nvSpPr>
        <p:spPr>
          <a:xfrm>
            <a:off x="428596" y="1285860"/>
            <a:ext cx="8229600" cy="4389120"/>
          </a:xfrm>
        </p:spPr>
        <p:txBody>
          <a:bodyPr>
            <a:normAutofit fontScale="92500" lnSpcReduction="10000"/>
          </a:bodyPr>
          <a:lstStyle/>
          <a:p>
            <a:r>
              <a:rPr lang="it-IT" dirty="0" smtClean="0"/>
              <a:t>In </a:t>
            </a:r>
            <a:r>
              <a:rPr lang="it-IT" dirty="0"/>
              <a:t>una logica conforme a </a:t>
            </a:r>
            <a:r>
              <a:rPr lang="it-IT" dirty="0" smtClean="0"/>
              <a:t>RIC (e dei suoi limiti attuali) assume </a:t>
            </a:r>
            <a:r>
              <a:rPr lang="it-IT" dirty="0"/>
              <a:t>un significato concreto valutare il contributo che alla causa archivistica può portare il progressivo avvicinamento alle tecniche e agli strumenti del web semantico. </a:t>
            </a:r>
            <a:endParaRPr lang="it-IT" dirty="0" smtClean="0"/>
          </a:p>
          <a:p>
            <a:r>
              <a:rPr lang="it-IT" dirty="0" smtClean="0"/>
              <a:t>La </a:t>
            </a:r>
            <a:r>
              <a:rPr lang="it-IT" dirty="0"/>
              <a:t>capacità che queste risorse tecnologiche hanno di restituire (e talvolta anche </a:t>
            </a:r>
            <a:r>
              <a:rPr lang="it-IT" dirty="0" err="1"/>
              <a:t>pensare…</a:t>
            </a:r>
            <a:r>
              <a:rPr lang="it-IT" dirty="0"/>
              <a:t>) rappresentazioni radiali di realtà sempre più intrecciate tra loro può risultare </a:t>
            </a:r>
            <a:r>
              <a:rPr lang="it-IT" dirty="0" smtClean="0"/>
              <a:t>funzionale</a:t>
            </a:r>
          </a:p>
          <a:p>
            <a:r>
              <a:rPr lang="it-IT" dirty="0" smtClean="0"/>
              <a:t>Può</a:t>
            </a:r>
            <a:r>
              <a:rPr lang="it-IT" dirty="0"/>
              <a:t>, ad esempio, aiutare a sciogliere nodi di lunga durata e a proiettarsi oltre i limiti congeniti degli abituali processi di mediazione e di costruzione della mediazione stessa. </a:t>
            </a:r>
          </a:p>
          <a:p>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338"/>
            <a:ext cx="8229600" cy="1143000"/>
          </a:xfrm>
        </p:spPr>
        <p:txBody>
          <a:bodyPr/>
          <a:lstStyle/>
          <a:p>
            <a:pPr algn="ctr"/>
            <a:r>
              <a:rPr lang="it-IT" dirty="0" smtClean="0"/>
              <a:t>Gioco di specchi</a:t>
            </a:r>
            <a:endParaRPr lang="it-IT" dirty="0"/>
          </a:p>
        </p:txBody>
      </p:sp>
      <p:sp>
        <p:nvSpPr>
          <p:cNvPr id="3" name="Segnaposto contenuto 2"/>
          <p:cNvSpPr>
            <a:spLocks noGrp="1"/>
          </p:cNvSpPr>
          <p:nvPr>
            <p:ph idx="1"/>
          </p:nvPr>
        </p:nvSpPr>
        <p:spPr>
          <a:xfrm>
            <a:off x="428596" y="1000108"/>
            <a:ext cx="8229600" cy="4389120"/>
          </a:xfrm>
        </p:spPr>
        <p:txBody>
          <a:bodyPr>
            <a:normAutofit lnSpcReduction="10000"/>
          </a:bodyPr>
          <a:lstStyle/>
          <a:p>
            <a:r>
              <a:rPr lang="it-IT" dirty="0"/>
              <a:t>La realtà archivistica dentro a questo modo di immaginarla esce da sé stessa e precipita in un gioco di specchi che ne moltiplica le rifrazioni svelandone anfratti </a:t>
            </a:r>
            <a:r>
              <a:rPr lang="it-IT" dirty="0" smtClean="0"/>
              <a:t>impensabili</a:t>
            </a:r>
          </a:p>
          <a:p>
            <a:r>
              <a:rPr lang="it-IT" dirty="0" smtClean="0"/>
              <a:t>Una </a:t>
            </a:r>
            <a:r>
              <a:rPr lang="it-IT" dirty="0"/>
              <a:t>simile opportunità è alimentata da un gioco di rimandi descrittivi e di incastri informativi che tende all’infinito. </a:t>
            </a:r>
            <a:endParaRPr lang="it-IT" dirty="0" smtClean="0"/>
          </a:p>
          <a:p>
            <a:r>
              <a:rPr lang="it-IT" dirty="0" smtClean="0"/>
              <a:t>Le </a:t>
            </a:r>
            <a:r>
              <a:rPr lang="it-IT" dirty="0"/>
              <a:t>imprevedibili aspirazioni di un numero misterioso di utenti e le loro sensibilità contribuiscono in maniera determinante a garantire sempre nuovi obiettivi agli esiti informativi attesi. </a:t>
            </a:r>
          </a:p>
        </p:txBody>
      </p:sp>
      <p:pic>
        <p:nvPicPr>
          <p:cNvPr id="1026" name="Picture 2" descr="Moltiplicare Disegni Da Colorare - Ultra Coloring Pages"/>
          <p:cNvPicPr>
            <a:picLocks noChangeAspect="1" noChangeArrowheads="1"/>
          </p:cNvPicPr>
          <p:nvPr/>
        </p:nvPicPr>
        <p:blipFill>
          <a:blip r:embed="rId2" cstate="print"/>
          <a:srcRect/>
          <a:stretch>
            <a:fillRect/>
          </a:stretch>
        </p:blipFill>
        <p:spPr bwMode="auto">
          <a:xfrm>
            <a:off x="5072066" y="3805238"/>
            <a:ext cx="4071934" cy="407193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214"/>
            <a:ext cx="8229600" cy="1143000"/>
          </a:xfrm>
        </p:spPr>
        <p:txBody>
          <a:bodyPr/>
          <a:lstStyle/>
          <a:p>
            <a:pPr algn="ctr"/>
            <a:r>
              <a:rPr lang="it-IT" dirty="0" smtClean="0"/>
              <a:t>Cose che parlano di cose</a:t>
            </a:r>
            <a:endParaRPr lang="it-IT" dirty="0"/>
          </a:p>
        </p:txBody>
      </p:sp>
      <p:sp>
        <p:nvSpPr>
          <p:cNvPr id="3" name="Segnaposto contenuto 2"/>
          <p:cNvSpPr>
            <a:spLocks noGrp="1"/>
          </p:cNvSpPr>
          <p:nvPr>
            <p:ph idx="1"/>
          </p:nvPr>
        </p:nvSpPr>
        <p:spPr>
          <a:xfrm>
            <a:off x="428596" y="857232"/>
            <a:ext cx="8229600" cy="4389120"/>
          </a:xfrm>
        </p:spPr>
        <p:txBody>
          <a:bodyPr>
            <a:normAutofit/>
          </a:bodyPr>
          <a:lstStyle/>
          <a:p>
            <a:r>
              <a:rPr lang="it-IT" dirty="0" smtClean="0"/>
              <a:t>Difficoltà di mettere in comunicazione i dati archivistici con gli oggetti che essi al tempo stesso certificano e rappresentano. </a:t>
            </a:r>
          </a:p>
          <a:p>
            <a:r>
              <a:rPr lang="it-IT" dirty="0" smtClean="0"/>
              <a:t>Bisogno concreto di integrazione non solo descrittiva tra diversi oggetti informativi </a:t>
            </a:r>
          </a:p>
          <a:p>
            <a:r>
              <a:rPr lang="it-IT" dirty="0" smtClean="0"/>
              <a:t>Il caso degli archivi di prodotto dove “la cosa fisica”, apparentemente bene museale, è in sostanza una lettura a voce alta delle informazioni registrate sulla “cosa scritta”. </a:t>
            </a:r>
          </a:p>
          <a:p>
            <a:endParaRPr lang="it-IT" dirty="0"/>
          </a:p>
        </p:txBody>
      </p:sp>
      <p:pic>
        <p:nvPicPr>
          <p:cNvPr id="43009" name="Picture 1" descr="C:\Users\Standard\Desktop\set-element-object-movie-cinema-sign-illustration_41707-53.jpg"/>
          <p:cNvPicPr>
            <a:picLocks noChangeAspect="1" noChangeArrowheads="1"/>
          </p:cNvPicPr>
          <p:nvPr/>
        </p:nvPicPr>
        <p:blipFill>
          <a:blip r:embed="rId2" cstate="print"/>
          <a:srcRect/>
          <a:stretch>
            <a:fillRect/>
          </a:stretch>
        </p:blipFill>
        <p:spPr bwMode="auto">
          <a:xfrm>
            <a:off x="4071934" y="4286256"/>
            <a:ext cx="5072066" cy="257174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8229600" cy="1143000"/>
          </a:xfrm>
        </p:spPr>
        <p:txBody>
          <a:bodyPr/>
          <a:lstStyle/>
          <a:p>
            <a:pPr algn="ctr"/>
            <a:r>
              <a:rPr lang="it-IT" dirty="0" smtClean="0"/>
              <a:t>Accessi integrati</a:t>
            </a:r>
            <a:endParaRPr lang="it-IT" dirty="0"/>
          </a:p>
        </p:txBody>
      </p:sp>
      <p:sp>
        <p:nvSpPr>
          <p:cNvPr id="3" name="Segnaposto contenuto 2"/>
          <p:cNvSpPr>
            <a:spLocks noGrp="1"/>
          </p:cNvSpPr>
          <p:nvPr>
            <p:ph idx="1"/>
          </p:nvPr>
        </p:nvSpPr>
        <p:spPr>
          <a:xfrm>
            <a:off x="285720" y="1643050"/>
            <a:ext cx="8715436" cy="4786346"/>
          </a:xfrm>
        </p:spPr>
        <p:txBody>
          <a:bodyPr>
            <a:normAutofit/>
          </a:bodyPr>
          <a:lstStyle/>
          <a:p>
            <a:r>
              <a:rPr lang="it-IT" dirty="0" smtClean="0"/>
              <a:t>«</a:t>
            </a:r>
            <a:r>
              <a:rPr lang="it-IT" i="1" dirty="0" smtClean="0"/>
              <a:t>The </a:t>
            </a:r>
            <a:r>
              <a:rPr lang="it-IT" i="1" dirty="0" err="1" smtClean="0"/>
              <a:t>post-modern</a:t>
            </a:r>
            <a:r>
              <a:rPr lang="it-IT" i="1" dirty="0" smtClean="0"/>
              <a:t> </a:t>
            </a:r>
            <a:r>
              <a:rPr lang="it-IT" i="1" dirty="0" err="1" smtClean="0"/>
              <a:t>paradigm</a:t>
            </a:r>
            <a:r>
              <a:rPr lang="it-IT" i="1" dirty="0" smtClean="0"/>
              <a:t> in the </a:t>
            </a:r>
            <a:r>
              <a:rPr lang="it-IT" i="1" dirty="0" err="1" smtClean="0"/>
              <a:t>sphere</a:t>
            </a:r>
            <a:r>
              <a:rPr lang="it-IT" i="1" dirty="0" smtClean="0"/>
              <a:t> </a:t>
            </a:r>
            <a:r>
              <a:rPr lang="it-IT" i="1" dirty="0" err="1" smtClean="0"/>
              <a:t>of</a:t>
            </a:r>
            <a:r>
              <a:rPr lang="it-IT" i="1" dirty="0" smtClean="0"/>
              <a:t> Information </a:t>
            </a:r>
            <a:r>
              <a:rPr lang="it-IT" i="1" dirty="0" err="1" smtClean="0"/>
              <a:t>Sciences</a:t>
            </a:r>
            <a:r>
              <a:rPr lang="it-IT" i="1" dirty="0" smtClean="0"/>
              <a:t> </a:t>
            </a:r>
            <a:r>
              <a:rPr lang="it-IT" i="1" dirty="0" err="1" smtClean="0"/>
              <a:t>is</a:t>
            </a:r>
            <a:r>
              <a:rPr lang="it-IT" i="1" dirty="0" smtClean="0"/>
              <a:t> </a:t>
            </a:r>
            <a:r>
              <a:rPr lang="it-IT" i="1" dirty="0" err="1" smtClean="0"/>
              <a:t>having</a:t>
            </a:r>
            <a:r>
              <a:rPr lang="it-IT" i="1" dirty="0" smtClean="0"/>
              <a:t> </a:t>
            </a:r>
            <a:r>
              <a:rPr lang="it-IT" i="1" dirty="0" err="1" smtClean="0"/>
              <a:t>an</a:t>
            </a:r>
            <a:r>
              <a:rPr lang="it-IT" i="1" dirty="0" smtClean="0"/>
              <a:t> </a:t>
            </a:r>
            <a:r>
              <a:rPr lang="it-IT" i="1" dirty="0" err="1" smtClean="0"/>
              <a:t>influence</a:t>
            </a:r>
            <a:r>
              <a:rPr lang="it-IT" i="1" dirty="0" smtClean="0"/>
              <a:t> on </a:t>
            </a:r>
            <a:r>
              <a:rPr lang="it-IT" i="1" dirty="0" err="1" smtClean="0"/>
              <a:t>this</a:t>
            </a:r>
            <a:r>
              <a:rPr lang="it-IT" i="1" dirty="0" smtClean="0"/>
              <a:t> </a:t>
            </a:r>
            <a:r>
              <a:rPr lang="it-IT" i="1" dirty="0" err="1" smtClean="0"/>
              <a:t>transition</a:t>
            </a:r>
            <a:r>
              <a:rPr lang="it-IT" i="1" dirty="0" smtClean="0"/>
              <a:t> </a:t>
            </a:r>
            <a:r>
              <a:rPr lang="it-IT" i="1" dirty="0" err="1" smtClean="0"/>
              <a:t>toward</a:t>
            </a:r>
            <a:r>
              <a:rPr lang="it-IT" i="1" dirty="0" smtClean="0"/>
              <a:t> </a:t>
            </a:r>
            <a:r>
              <a:rPr lang="it-IT" i="1" dirty="0" err="1" smtClean="0"/>
              <a:t>new</a:t>
            </a:r>
            <a:r>
              <a:rPr lang="it-IT" i="1" dirty="0" smtClean="0"/>
              <a:t> </a:t>
            </a:r>
            <a:r>
              <a:rPr lang="it-IT" i="1" dirty="0" err="1" smtClean="0"/>
              <a:t>ways</a:t>
            </a:r>
            <a:r>
              <a:rPr lang="it-IT" i="1" dirty="0" smtClean="0"/>
              <a:t> </a:t>
            </a:r>
            <a:r>
              <a:rPr lang="it-IT" i="1" dirty="0" err="1" smtClean="0"/>
              <a:t>of</a:t>
            </a:r>
            <a:r>
              <a:rPr lang="it-IT" i="1" dirty="0" smtClean="0"/>
              <a:t> </a:t>
            </a:r>
            <a:r>
              <a:rPr lang="it-IT" i="1" dirty="0" err="1" smtClean="0"/>
              <a:t>representing</a:t>
            </a:r>
            <a:r>
              <a:rPr lang="it-IT" i="1" dirty="0" smtClean="0"/>
              <a:t> information </a:t>
            </a:r>
            <a:r>
              <a:rPr lang="it-IT" i="1" dirty="0" err="1" smtClean="0"/>
              <a:t>that</a:t>
            </a:r>
            <a:r>
              <a:rPr lang="it-IT" i="1" dirty="0" smtClean="0"/>
              <a:t> are more in </a:t>
            </a:r>
            <a:r>
              <a:rPr lang="it-IT" i="1" dirty="0" err="1" smtClean="0"/>
              <a:t>line</a:t>
            </a:r>
            <a:r>
              <a:rPr lang="it-IT" i="1" dirty="0" smtClean="0"/>
              <a:t> </a:t>
            </a:r>
            <a:r>
              <a:rPr lang="it-IT" i="1" dirty="0" err="1" smtClean="0"/>
              <a:t>with</a:t>
            </a:r>
            <a:r>
              <a:rPr lang="it-IT" i="1" dirty="0" smtClean="0"/>
              <a:t> </a:t>
            </a:r>
            <a:r>
              <a:rPr lang="it-IT" i="1" dirty="0" err="1" smtClean="0"/>
              <a:t>today</a:t>
            </a:r>
            <a:r>
              <a:rPr lang="it-IT" i="1" dirty="0" smtClean="0"/>
              <a:t>’s </a:t>
            </a:r>
            <a:r>
              <a:rPr lang="it-IT" i="1" dirty="0" err="1" smtClean="0"/>
              <a:t>needs</a:t>
            </a:r>
            <a:r>
              <a:rPr lang="it-IT" i="1" dirty="0" smtClean="0"/>
              <a:t> and </a:t>
            </a:r>
            <a:r>
              <a:rPr lang="it-IT" i="1" dirty="0" err="1" smtClean="0"/>
              <a:t>approaches</a:t>
            </a:r>
            <a:r>
              <a:rPr lang="it-IT" i="1" dirty="0" smtClean="0"/>
              <a:t>. The trend </a:t>
            </a:r>
            <a:r>
              <a:rPr lang="it-IT" i="1" dirty="0" err="1" smtClean="0"/>
              <a:t>is</a:t>
            </a:r>
            <a:r>
              <a:rPr lang="it-IT" i="1" dirty="0" smtClean="0"/>
              <a:t> </a:t>
            </a:r>
            <a:r>
              <a:rPr lang="it-IT" i="1" dirty="0" err="1" smtClean="0"/>
              <a:t>toward</a:t>
            </a:r>
            <a:r>
              <a:rPr lang="it-IT" i="1" dirty="0" smtClean="0"/>
              <a:t> </a:t>
            </a:r>
            <a:r>
              <a:rPr lang="it-IT" i="1" dirty="0" err="1" smtClean="0"/>
              <a:t>creating</a:t>
            </a:r>
            <a:r>
              <a:rPr lang="it-IT" i="1" dirty="0" smtClean="0"/>
              <a:t> </a:t>
            </a:r>
            <a:r>
              <a:rPr lang="it-IT" i="1" dirty="0" err="1" smtClean="0"/>
              <a:t>schematic</a:t>
            </a:r>
            <a:r>
              <a:rPr lang="it-IT" i="1" dirty="0" smtClean="0"/>
              <a:t> </a:t>
            </a:r>
            <a:r>
              <a:rPr lang="it-IT" i="1" dirty="0" err="1" smtClean="0"/>
              <a:t>representations</a:t>
            </a:r>
            <a:r>
              <a:rPr lang="it-IT" i="1" dirty="0" smtClean="0"/>
              <a:t> and </a:t>
            </a:r>
            <a:r>
              <a:rPr lang="it-IT" i="1" dirty="0" err="1" smtClean="0"/>
              <a:t>formats</a:t>
            </a:r>
            <a:r>
              <a:rPr lang="it-IT" i="1" dirty="0" smtClean="0"/>
              <a:t> </a:t>
            </a:r>
            <a:r>
              <a:rPr lang="it-IT" i="1" dirty="0" err="1" smtClean="0"/>
              <a:t>that</a:t>
            </a:r>
            <a:r>
              <a:rPr lang="it-IT" i="1" dirty="0" smtClean="0"/>
              <a:t> </a:t>
            </a:r>
            <a:r>
              <a:rPr lang="it-IT" i="1" dirty="0" err="1" smtClean="0"/>
              <a:t>enable</a:t>
            </a:r>
            <a:r>
              <a:rPr lang="it-IT" i="1" dirty="0" smtClean="0"/>
              <a:t> </a:t>
            </a:r>
            <a:r>
              <a:rPr lang="it-IT" i="1" dirty="0" err="1" smtClean="0"/>
              <a:t>integrated</a:t>
            </a:r>
            <a:r>
              <a:rPr lang="it-IT" i="1" dirty="0" smtClean="0"/>
              <a:t> </a:t>
            </a:r>
            <a:r>
              <a:rPr lang="it-IT" i="1" dirty="0" err="1" smtClean="0"/>
              <a:t>access</a:t>
            </a:r>
            <a:r>
              <a:rPr lang="it-IT" i="1" dirty="0" smtClean="0"/>
              <a:t> via the Web </a:t>
            </a:r>
            <a:r>
              <a:rPr lang="it-IT" i="1" dirty="0" err="1" smtClean="0"/>
              <a:t>to</a:t>
            </a:r>
            <a:r>
              <a:rPr lang="it-IT" i="1" dirty="0" smtClean="0"/>
              <a:t> </a:t>
            </a:r>
            <a:r>
              <a:rPr lang="it-IT" i="1" dirty="0" err="1" smtClean="0"/>
              <a:t>all</a:t>
            </a:r>
            <a:r>
              <a:rPr lang="it-IT" i="1" dirty="0" smtClean="0"/>
              <a:t> cultural and social </a:t>
            </a:r>
            <a:r>
              <a:rPr lang="it-IT" i="1" dirty="0" err="1" smtClean="0"/>
              <a:t>heritages</a:t>
            </a:r>
            <a:r>
              <a:rPr lang="it-IT" i="1" dirty="0" smtClean="0"/>
              <a:t>, </a:t>
            </a:r>
            <a:r>
              <a:rPr lang="it-IT" i="1" dirty="0" err="1" smtClean="0"/>
              <a:t>including</a:t>
            </a:r>
            <a:r>
              <a:rPr lang="it-IT" i="1" dirty="0" smtClean="0"/>
              <a:t> </a:t>
            </a:r>
            <a:r>
              <a:rPr lang="it-IT" i="1" dirty="0" err="1" smtClean="0"/>
              <a:t>access</a:t>
            </a:r>
            <a:r>
              <a:rPr lang="it-IT" i="1" dirty="0" smtClean="0"/>
              <a:t> </a:t>
            </a:r>
            <a:r>
              <a:rPr lang="it-IT" i="1" dirty="0" err="1" smtClean="0"/>
              <a:t>to</a:t>
            </a:r>
            <a:r>
              <a:rPr lang="it-IT" i="1" dirty="0" smtClean="0"/>
              <a:t> </a:t>
            </a:r>
            <a:r>
              <a:rPr lang="it-IT" i="1" dirty="0" err="1" smtClean="0"/>
              <a:t>libraries</a:t>
            </a:r>
            <a:r>
              <a:rPr lang="it-IT" i="1" dirty="0" smtClean="0"/>
              <a:t>,</a:t>
            </a:r>
            <a:r>
              <a:rPr lang="it-IT" i="1" dirty="0" err="1" smtClean="0"/>
              <a:t>archives</a:t>
            </a:r>
            <a:r>
              <a:rPr lang="it-IT" i="1" dirty="0" smtClean="0"/>
              <a:t>, </a:t>
            </a:r>
            <a:r>
              <a:rPr lang="it-IT" i="1" dirty="0" err="1" smtClean="0"/>
              <a:t>museums</a:t>
            </a:r>
            <a:r>
              <a:rPr lang="it-IT" i="1" dirty="0" smtClean="0"/>
              <a:t> and art </a:t>
            </a:r>
            <a:r>
              <a:rPr lang="it-IT" i="1" dirty="0" err="1" smtClean="0"/>
              <a:t>galleries</a:t>
            </a:r>
            <a:r>
              <a:rPr lang="it-IT" dirty="0" smtClean="0"/>
              <a:t>»,</a:t>
            </a:r>
            <a:r>
              <a:rPr lang="it-IT" b="1" dirty="0" smtClean="0"/>
              <a:t> </a:t>
            </a:r>
            <a:r>
              <a:rPr lang="it-IT" sz="1900" b="1" dirty="0" smtClean="0"/>
              <a:t>(</a:t>
            </a:r>
            <a:r>
              <a:rPr lang="it-IT" sz="1900" cap="small" dirty="0" smtClean="0"/>
              <a:t>D.</a:t>
            </a:r>
            <a:r>
              <a:rPr lang="it-IT" sz="1900" i="1" cap="small" dirty="0" smtClean="0"/>
              <a:t> </a:t>
            </a:r>
            <a:r>
              <a:rPr lang="it-IT" sz="1900" cap="small" dirty="0" err="1" smtClean="0"/>
              <a:t>Llanes-Padrón</a:t>
            </a:r>
            <a:r>
              <a:rPr lang="it-IT" sz="1900" cap="small" dirty="0" smtClean="0"/>
              <a:t>, J. A. </a:t>
            </a:r>
            <a:r>
              <a:rPr lang="it-IT" sz="1900" cap="small" dirty="0" err="1" smtClean="0"/>
              <a:t>Pastor-Sánchez</a:t>
            </a:r>
            <a:r>
              <a:rPr lang="it-IT" sz="1900" dirty="0" smtClean="0"/>
              <a:t>, </a:t>
            </a:r>
            <a:r>
              <a:rPr lang="it-IT" sz="1900" i="1" dirty="0" err="1" smtClean="0"/>
              <a:t>Records</a:t>
            </a:r>
            <a:r>
              <a:rPr lang="it-IT" sz="1900" i="1" dirty="0" smtClean="0"/>
              <a:t> in </a:t>
            </a:r>
            <a:r>
              <a:rPr lang="it-IT" sz="1900" i="1" dirty="0" err="1" smtClean="0"/>
              <a:t>contexts</a:t>
            </a:r>
            <a:r>
              <a:rPr lang="it-IT" sz="1900" i="1" dirty="0" smtClean="0"/>
              <a:t>: the road </a:t>
            </a:r>
            <a:r>
              <a:rPr lang="it-IT" sz="1900" i="1" dirty="0" err="1" smtClean="0"/>
              <a:t>of</a:t>
            </a:r>
            <a:r>
              <a:rPr lang="it-IT" sz="1900" i="1" dirty="0" smtClean="0"/>
              <a:t> </a:t>
            </a:r>
            <a:r>
              <a:rPr lang="it-IT" sz="1900" i="1" dirty="0" err="1" smtClean="0"/>
              <a:t>archives</a:t>
            </a:r>
            <a:r>
              <a:rPr lang="it-IT" sz="1900" i="1" dirty="0" smtClean="0"/>
              <a:t> </a:t>
            </a:r>
            <a:r>
              <a:rPr lang="it-IT" sz="1900" i="1" dirty="0" err="1" smtClean="0"/>
              <a:t>to</a:t>
            </a:r>
            <a:r>
              <a:rPr lang="it-IT" sz="1900" i="1" dirty="0" smtClean="0"/>
              <a:t> </a:t>
            </a:r>
            <a:r>
              <a:rPr lang="it-IT" sz="1900" i="1" dirty="0" err="1" smtClean="0"/>
              <a:t>semantic</a:t>
            </a:r>
            <a:r>
              <a:rPr lang="it-IT" sz="1900" i="1" dirty="0" smtClean="0"/>
              <a:t> </a:t>
            </a:r>
            <a:r>
              <a:rPr lang="it-IT" sz="1900" i="1" dirty="0" err="1" smtClean="0"/>
              <a:t>interoperability</a:t>
            </a:r>
            <a:r>
              <a:rPr lang="it-IT" sz="1900" dirty="0" smtClean="0"/>
              <a:t>, in «</a:t>
            </a:r>
            <a:r>
              <a:rPr lang="it-IT" sz="1900" dirty="0" err="1" smtClean="0"/>
              <a:t>Program</a:t>
            </a:r>
            <a:r>
              <a:rPr lang="it-IT" sz="1900" b="1" dirty="0" smtClean="0"/>
              <a:t>»</a:t>
            </a:r>
            <a:r>
              <a:rPr lang="it-IT" sz="1900" dirty="0" smtClean="0"/>
              <a:t>, Vol. 51 </a:t>
            </a:r>
            <a:r>
              <a:rPr lang="it-IT" sz="1900" dirty="0" err="1" smtClean="0"/>
              <a:t>Issue</a:t>
            </a:r>
            <a:r>
              <a:rPr lang="it-IT" sz="1900" dirty="0" smtClean="0"/>
              <a:t>: 4, 2017, pp.387-405, pp. 387 – 388, disponibile a </a:t>
            </a:r>
            <a:r>
              <a:rPr lang="it-IT" sz="1900" u="sng" dirty="0" smtClean="0">
                <a:hlinkClick r:id="rId2"/>
              </a:rPr>
              <a:t>https://core.ac.uk/download/pdf/132545189.pdf</a:t>
            </a:r>
            <a:r>
              <a:rPr lang="it-IT" sz="1900" u="sng" dirty="0" smtClean="0"/>
              <a:t>)</a:t>
            </a:r>
            <a:r>
              <a:rPr lang="it-IT" dirty="0" smtClean="0"/>
              <a:t> .</a:t>
            </a:r>
          </a:p>
          <a:p>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76"/>
            <a:ext cx="8229600" cy="1143000"/>
          </a:xfrm>
        </p:spPr>
        <p:txBody>
          <a:bodyPr/>
          <a:lstStyle/>
          <a:p>
            <a:pPr algn="ctr"/>
            <a:r>
              <a:rPr lang="it-IT" dirty="0" smtClean="0"/>
              <a:t>La scarpa e la palla</a:t>
            </a:r>
            <a:endParaRPr lang="it-IT" dirty="0"/>
          </a:p>
        </p:txBody>
      </p:sp>
      <p:sp>
        <p:nvSpPr>
          <p:cNvPr id="3" name="Segnaposto contenuto 2"/>
          <p:cNvSpPr>
            <a:spLocks noGrp="1"/>
          </p:cNvSpPr>
          <p:nvPr>
            <p:ph idx="1"/>
          </p:nvPr>
        </p:nvSpPr>
        <p:spPr>
          <a:xfrm>
            <a:off x="285720" y="1000108"/>
            <a:ext cx="8229600" cy="4389120"/>
          </a:xfrm>
        </p:spPr>
        <p:txBody>
          <a:bodyPr>
            <a:normAutofit/>
          </a:bodyPr>
          <a:lstStyle/>
          <a:p>
            <a:r>
              <a:rPr lang="it-IT" dirty="0" smtClean="0"/>
              <a:t>Archivi </a:t>
            </a:r>
            <a:r>
              <a:rPr lang="it-IT" dirty="0"/>
              <a:t>della moda dove si manifesta il bisogno di far interagire un disegno con la scarpa che ne è </a:t>
            </a:r>
            <a:r>
              <a:rPr lang="it-IT" dirty="0" smtClean="0"/>
              <a:t>l’applicazione</a:t>
            </a:r>
          </a:p>
          <a:p>
            <a:r>
              <a:rPr lang="it-IT" dirty="0" smtClean="0"/>
              <a:t>Archivi </a:t>
            </a:r>
            <a:r>
              <a:rPr lang="it-IT" dirty="0"/>
              <a:t>dello sport, dove gli attrezzi, ad esempio una palla,  contribuiscono a connotare la fisionomia del soggetto produttore in misura forse ancora maggiore delle carte </a:t>
            </a:r>
            <a:r>
              <a:rPr lang="it-IT" dirty="0" smtClean="0"/>
              <a:t>scritte</a:t>
            </a:r>
            <a:endParaRPr lang="it-IT" dirty="0"/>
          </a:p>
          <a:p>
            <a:endParaRPr lang="it-IT" dirty="0"/>
          </a:p>
        </p:txBody>
      </p:sp>
      <p:pic>
        <p:nvPicPr>
          <p:cNvPr id="40962" name="Picture 2" descr="Palla da pallavolo | Logo Personalizzato | Da 7,20€"/>
          <p:cNvPicPr>
            <a:picLocks noChangeAspect="1" noChangeArrowheads="1"/>
          </p:cNvPicPr>
          <p:nvPr/>
        </p:nvPicPr>
        <p:blipFill>
          <a:blip r:embed="rId2" cstate="print"/>
          <a:srcRect/>
          <a:stretch>
            <a:fillRect/>
          </a:stretch>
        </p:blipFill>
        <p:spPr bwMode="auto">
          <a:xfrm>
            <a:off x="5857884" y="3929042"/>
            <a:ext cx="2928958" cy="292895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err="1" smtClean="0"/>
              <a:t>Soggettivo…</a:t>
            </a:r>
            <a:endParaRPr lang="it-IT" dirty="0"/>
          </a:p>
        </p:txBody>
      </p:sp>
      <p:sp>
        <p:nvSpPr>
          <p:cNvPr id="3" name="Segnaposto contenuto 2"/>
          <p:cNvSpPr>
            <a:spLocks noGrp="1"/>
          </p:cNvSpPr>
          <p:nvPr>
            <p:ph idx="1"/>
          </p:nvPr>
        </p:nvSpPr>
        <p:spPr>
          <a:xfrm>
            <a:off x="571472" y="1428736"/>
            <a:ext cx="8229600" cy="4389120"/>
          </a:xfrm>
        </p:spPr>
        <p:txBody>
          <a:bodyPr>
            <a:normAutofit lnSpcReduction="10000"/>
          </a:bodyPr>
          <a:lstStyle/>
          <a:p>
            <a:r>
              <a:rPr lang="it-IT" dirty="0" smtClean="0"/>
              <a:t>Passare da un approccio </a:t>
            </a:r>
            <a:r>
              <a:rPr lang="it-IT" i="1" dirty="0" smtClean="0"/>
              <a:t>ISAD </a:t>
            </a:r>
            <a:r>
              <a:rPr lang="it-IT" i="1" dirty="0" err="1" smtClean="0"/>
              <a:t>like</a:t>
            </a:r>
            <a:r>
              <a:rPr lang="it-IT" dirty="0" smtClean="0"/>
              <a:t>, cioè gerarchico e multilivellare, a una rappresentazione orientata ai canoni di RIC </a:t>
            </a:r>
          </a:p>
          <a:p>
            <a:r>
              <a:rPr lang="it-IT" b="1" dirty="0" smtClean="0"/>
              <a:t>«</a:t>
            </a:r>
            <a:r>
              <a:rPr lang="it-IT" dirty="0" smtClean="0"/>
              <a:t>Relazioni di tipo trascendentale che annodano il tempo e lo spazio dei dati che esse stesse processano, dove arricchimento e acquisizione sono sempre contrastati da un impulso alla conservazione, e viceversa. Nel processare la soggettività diviene sé stessa, cioè diversa da sé stessa: la soggettività è un processo definito da una forma archivio</a:t>
            </a:r>
            <a:r>
              <a:rPr lang="it-IT" b="1" dirty="0" smtClean="0"/>
              <a:t>»</a:t>
            </a:r>
            <a:r>
              <a:rPr lang="it-IT" dirty="0" smtClean="0"/>
              <a:t> </a:t>
            </a:r>
            <a:r>
              <a:rPr lang="it-IT" sz="2000" dirty="0" smtClean="0"/>
              <a:t>(</a:t>
            </a:r>
            <a:r>
              <a:rPr lang="it-IT" sz="2000" cap="small" dirty="0" smtClean="0"/>
              <a:t>J. L. Nancy</a:t>
            </a:r>
            <a:r>
              <a:rPr lang="it-IT" sz="2000" dirty="0" smtClean="0"/>
              <a:t>, </a:t>
            </a:r>
            <a:r>
              <a:rPr lang="it-IT" sz="2000" i="1" dirty="0" smtClean="0"/>
              <a:t>Dov’è successo?, </a:t>
            </a:r>
            <a:r>
              <a:rPr lang="it-IT" sz="2000" dirty="0" smtClean="0"/>
              <a:t> </a:t>
            </a:r>
            <a:r>
              <a:rPr lang="it-IT" sz="2000" dirty="0" err="1" smtClean="0"/>
              <a:t>Youcanprint</a:t>
            </a:r>
            <a:r>
              <a:rPr lang="it-IT" sz="2000" dirty="0" smtClean="0"/>
              <a:t>, </a:t>
            </a:r>
            <a:r>
              <a:rPr lang="it-IT" sz="2000" dirty="0" err="1" smtClean="0"/>
              <a:t>Tricase</a:t>
            </a:r>
            <a:r>
              <a:rPr lang="it-IT" sz="2000" dirty="0" smtClean="0"/>
              <a:t> (Le) 2014, p. 24)</a:t>
            </a:r>
          </a:p>
          <a:p>
            <a:endParaRPr lang="it-IT" dirty="0" smtClean="0"/>
          </a:p>
          <a:p>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lstStyle/>
          <a:p>
            <a:pPr algn="ctr"/>
            <a:r>
              <a:rPr lang="it-IT" dirty="0" smtClean="0"/>
              <a:t>Ordini possibili</a:t>
            </a:r>
            <a:endParaRPr lang="it-IT" dirty="0"/>
          </a:p>
        </p:txBody>
      </p:sp>
      <p:sp>
        <p:nvSpPr>
          <p:cNvPr id="3" name="Segnaposto contenuto 2"/>
          <p:cNvSpPr>
            <a:spLocks noGrp="1"/>
          </p:cNvSpPr>
          <p:nvPr>
            <p:ph idx="1"/>
          </p:nvPr>
        </p:nvSpPr>
        <p:spPr>
          <a:xfrm>
            <a:off x="457200" y="1428736"/>
            <a:ext cx="8229600" cy="5214974"/>
          </a:xfrm>
        </p:spPr>
        <p:txBody>
          <a:bodyPr>
            <a:normAutofit/>
          </a:bodyPr>
          <a:lstStyle/>
          <a:p>
            <a:r>
              <a:rPr lang="it-IT" sz="2800" dirty="0" smtClean="0"/>
              <a:t>I concetti e gli strumenti che creano l’ordine non esauriscono le possibilità di organizzazione</a:t>
            </a:r>
          </a:p>
          <a:p>
            <a:r>
              <a:rPr lang="it-IT" sz="2800" dirty="0" smtClean="0"/>
              <a:t>Rappresentazione convenzionale degli archivi</a:t>
            </a:r>
          </a:p>
          <a:p>
            <a:r>
              <a:rPr lang="it-IT" sz="2800" dirty="0" smtClean="0"/>
              <a:t>La struttura tipo di natura gerarchica e verticale, legata all’idea forte di soggetto produttore non è l’unica possibile</a:t>
            </a:r>
          </a:p>
          <a:p>
            <a:r>
              <a:rPr lang="it-IT" sz="2800" dirty="0" smtClean="0"/>
              <a:t>Le relazioni gerarchiche come bussola</a:t>
            </a:r>
          </a:p>
          <a:p>
            <a:r>
              <a:rPr lang="it-IT" sz="2800" dirty="0" smtClean="0"/>
              <a:t>Dall’albero al grafo: ordini possibili</a:t>
            </a:r>
            <a:endParaRPr lang="it-IT"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Una delle prospettive</a:t>
            </a:r>
            <a:endParaRPr lang="it-IT" dirty="0"/>
          </a:p>
        </p:txBody>
      </p:sp>
      <p:sp>
        <p:nvSpPr>
          <p:cNvPr id="3" name="Segnaposto contenuto 2"/>
          <p:cNvSpPr>
            <a:spLocks noGrp="1"/>
          </p:cNvSpPr>
          <p:nvPr>
            <p:ph idx="1"/>
          </p:nvPr>
        </p:nvSpPr>
        <p:spPr>
          <a:xfrm>
            <a:off x="457200" y="1428736"/>
            <a:ext cx="8229600" cy="5214974"/>
          </a:xfrm>
        </p:spPr>
        <p:txBody>
          <a:bodyPr>
            <a:normAutofit/>
          </a:bodyPr>
          <a:lstStyle/>
          <a:p>
            <a:r>
              <a:rPr lang="it-IT" dirty="0" smtClean="0"/>
              <a:t> </a:t>
            </a:r>
            <a:r>
              <a:rPr lang="it-IT" b="1" dirty="0" smtClean="0"/>
              <a:t>«</a:t>
            </a:r>
            <a:r>
              <a:rPr lang="it-IT" i="1" dirty="0" err="1" smtClean="0"/>
              <a:t>Increasingly</a:t>
            </a:r>
            <a:r>
              <a:rPr lang="it-IT" i="1" dirty="0" smtClean="0"/>
              <a:t>, </a:t>
            </a:r>
            <a:r>
              <a:rPr lang="it-IT" i="1" dirty="0" err="1" smtClean="0"/>
              <a:t>archivists</a:t>
            </a:r>
            <a:r>
              <a:rPr lang="it-IT" i="1" dirty="0" smtClean="0"/>
              <a:t> </a:t>
            </a:r>
            <a:r>
              <a:rPr lang="it-IT" i="1" dirty="0" err="1" smtClean="0"/>
              <a:t>observe</a:t>
            </a:r>
            <a:r>
              <a:rPr lang="it-IT" i="1" dirty="0" smtClean="0"/>
              <a:t> </a:t>
            </a:r>
            <a:r>
              <a:rPr lang="it-IT" i="1" dirty="0" err="1" smtClean="0"/>
              <a:t>that</a:t>
            </a:r>
            <a:r>
              <a:rPr lang="it-IT" i="1" dirty="0" smtClean="0"/>
              <a:t> the </a:t>
            </a:r>
            <a:r>
              <a:rPr lang="it-IT" i="1" dirty="0" err="1" smtClean="0"/>
              <a:t>archival</a:t>
            </a:r>
            <a:r>
              <a:rPr lang="it-IT" i="1" dirty="0" smtClean="0"/>
              <a:t> </a:t>
            </a:r>
            <a:r>
              <a:rPr lang="it-IT" i="1" dirty="0" err="1" smtClean="0"/>
              <a:t>perspective</a:t>
            </a:r>
            <a:r>
              <a:rPr lang="it-IT" i="1" dirty="0" smtClean="0"/>
              <a:t> </a:t>
            </a:r>
            <a:r>
              <a:rPr lang="it-IT" i="1" dirty="0" err="1" smtClean="0"/>
              <a:t>is</a:t>
            </a:r>
            <a:r>
              <a:rPr lang="it-IT" i="1" dirty="0" smtClean="0"/>
              <a:t> </a:t>
            </a:r>
            <a:r>
              <a:rPr lang="it-IT" i="1" dirty="0" err="1" smtClean="0"/>
              <a:t>one</a:t>
            </a:r>
            <a:r>
              <a:rPr lang="it-IT" i="1" dirty="0" smtClean="0"/>
              <a:t> </a:t>
            </a:r>
            <a:r>
              <a:rPr lang="it-IT" i="1" dirty="0" err="1" smtClean="0"/>
              <a:t>among</a:t>
            </a:r>
            <a:r>
              <a:rPr lang="it-IT" i="1" dirty="0" smtClean="0"/>
              <a:t> </a:t>
            </a:r>
            <a:r>
              <a:rPr lang="it-IT" i="1" dirty="0" err="1" smtClean="0"/>
              <a:t>many</a:t>
            </a:r>
            <a:r>
              <a:rPr lang="it-IT" i="1" dirty="0" smtClean="0"/>
              <a:t> </a:t>
            </a:r>
            <a:r>
              <a:rPr lang="it-IT" i="1" dirty="0" err="1" smtClean="0"/>
              <a:t>possible</a:t>
            </a:r>
            <a:r>
              <a:rPr lang="it-IT" i="1" dirty="0" smtClean="0"/>
              <a:t> </a:t>
            </a:r>
            <a:r>
              <a:rPr lang="it-IT" i="1" dirty="0" err="1" smtClean="0"/>
              <a:t>perspectives</a:t>
            </a:r>
            <a:r>
              <a:rPr lang="it-IT" i="1" dirty="0" smtClean="0"/>
              <a:t> </a:t>
            </a:r>
            <a:r>
              <a:rPr lang="it-IT" i="1" dirty="0" err="1" smtClean="0"/>
              <a:t>that</a:t>
            </a:r>
            <a:r>
              <a:rPr lang="it-IT" i="1" dirty="0" smtClean="0"/>
              <a:t> </a:t>
            </a:r>
            <a:r>
              <a:rPr lang="it-IT" i="1" dirty="0" err="1" smtClean="0"/>
              <a:t>may</a:t>
            </a:r>
            <a:r>
              <a:rPr lang="it-IT" i="1" dirty="0" smtClean="0"/>
              <a:t> </a:t>
            </a:r>
            <a:r>
              <a:rPr lang="it-IT" i="1" dirty="0" err="1" smtClean="0"/>
              <a:t>be</a:t>
            </a:r>
            <a:r>
              <a:rPr lang="it-IT" i="1" dirty="0" smtClean="0"/>
              <a:t> </a:t>
            </a:r>
            <a:r>
              <a:rPr lang="it-IT" i="1" dirty="0" err="1" smtClean="0"/>
              <a:t>employed</a:t>
            </a:r>
            <a:r>
              <a:rPr lang="it-IT" i="1" dirty="0" smtClean="0"/>
              <a:t> in the </a:t>
            </a:r>
            <a:r>
              <a:rPr lang="it-IT" i="1" dirty="0" err="1" smtClean="0"/>
              <a:t>understanding</a:t>
            </a:r>
            <a:r>
              <a:rPr lang="it-IT" i="1" dirty="0" smtClean="0"/>
              <a:t> </a:t>
            </a:r>
            <a:r>
              <a:rPr lang="it-IT" i="1" dirty="0" err="1" smtClean="0"/>
              <a:t>of</a:t>
            </a:r>
            <a:r>
              <a:rPr lang="it-IT" i="1" dirty="0" smtClean="0"/>
              <a:t> </a:t>
            </a:r>
            <a:r>
              <a:rPr lang="it-IT" i="1" dirty="0" err="1" smtClean="0"/>
              <a:t>records</a:t>
            </a:r>
            <a:r>
              <a:rPr lang="it-IT" i="1" dirty="0" smtClean="0"/>
              <a:t>, </a:t>
            </a:r>
            <a:r>
              <a:rPr lang="it-IT" i="1" dirty="0" err="1" smtClean="0"/>
              <a:t>that</a:t>
            </a:r>
            <a:r>
              <a:rPr lang="it-IT" i="1" dirty="0" smtClean="0"/>
              <a:t> </a:t>
            </a:r>
            <a:r>
              <a:rPr lang="it-IT" i="1" dirty="0" err="1" smtClean="0"/>
              <a:t>they</a:t>
            </a:r>
            <a:r>
              <a:rPr lang="it-IT" i="1" dirty="0" smtClean="0"/>
              <a:t> </a:t>
            </a:r>
            <a:r>
              <a:rPr lang="it-IT" i="1" dirty="0" err="1" smtClean="0"/>
              <a:t>themselves</a:t>
            </a:r>
            <a:r>
              <a:rPr lang="it-IT" i="1" dirty="0" smtClean="0"/>
              <a:t> are </a:t>
            </a:r>
            <a:r>
              <a:rPr lang="it-IT" i="1" dirty="0" err="1" smtClean="0"/>
              <a:t>performing</a:t>
            </a:r>
            <a:r>
              <a:rPr lang="it-IT" i="1" dirty="0" smtClean="0"/>
              <a:t> </a:t>
            </a:r>
            <a:r>
              <a:rPr lang="it-IT" i="1" dirty="0" err="1" smtClean="0"/>
              <a:t>their</a:t>
            </a:r>
            <a:r>
              <a:rPr lang="it-IT" i="1" dirty="0" smtClean="0"/>
              <a:t> </a:t>
            </a:r>
            <a:r>
              <a:rPr lang="it-IT" i="1" dirty="0" err="1" smtClean="0"/>
              <a:t>jobs</a:t>
            </a:r>
            <a:r>
              <a:rPr lang="it-IT" i="1" dirty="0" smtClean="0"/>
              <a:t> in a </a:t>
            </a:r>
            <a:r>
              <a:rPr lang="it-IT" i="1" dirty="0" err="1" smtClean="0"/>
              <a:t>particular</a:t>
            </a:r>
            <a:r>
              <a:rPr lang="it-IT" i="1" dirty="0" smtClean="0"/>
              <a:t> </a:t>
            </a:r>
            <a:r>
              <a:rPr lang="it-IT" i="1" dirty="0" err="1" smtClean="0"/>
              <a:t>historical</a:t>
            </a:r>
            <a:r>
              <a:rPr lang="it-IT" i="1" dirty="0" smtClean="0"/>
              <a:t> (cultural, social, material) </a:t>
            </a:r>
            <a:r>
              <a:rPr lang="it-IT" i="1" dirty="0" err="1" smtClean="0"/>
              <a:t>context</a:t>
            </a:r>
            <a:r>
              <a:rPr lang="it-IT" i="1" dirty="0" smtClean="0"/>
              <a:t>, </a:t>
            </a:r>
            <a:r>
              <a:rPr lang="it-IT" i="1" dirty="0" err="1" smtClean="0"/>
              <a:t>that</a:t>
            </a:r>
            <a:r>
              <a:rPr lang="it-IT" i="1" dirty="0" smtClean="0"/>
              <a:t> </a:t>
            </a:r>
            <a:r>
              <a:rPr lang="it-IT" i="1" dirty="0" err="1" smtClean="0"/>
              <a:t>their</a:t>
            </a:r>
            <a:r>
              <a:rPr lang="it-IT" i="1" dirty="0" smtClean="0"/>
              <a:t> </a:t>
            </a:r>
            <a:r>
              <a:rPr lang="it-IT" i="1" dirty="0" err="1" smtClean="0"/>
              <a:t>judgements</a:t>
            </a:r>
            <a:r>
              <a:rPr lang="it-IT" i="1" dirty="0" smtClean="0"/>
              <a:t> and </a:t>
            </a:r>
            <a:r>
              <a:rPr lang="it-IT" i="1" dirty="0" err="1" smtClean="0"/>
              <a:t>acts</a:t>
            </a:r>
            <a:r>
              <a:rPr lang="it-IT" i="1" dirty="0" smtClean="0"/>
              <a:t> are </a:t>
            </a:r>
            <a:r>
              <a:rPr lang="it-IT" i="1" dirty="0" err="1" smtClean="0"/>
              <a:t>shaped</a:t>
            </a:r>
            <a:r>
              <a:rPr lang="it-IT" i="1" dirty="0" smtClean="0"/>
              <a:t> and </a:t>
            </a:r>
            <a:r>
              <a:rPr lang="it-IT" i="1" dirty="0" err="1" smtClean="0"/>
              <a:t>informed</a:t>
            </a:r>
            <a:r>
              <a:rPr lang="it-IT" i="1" dirty="0" smtClean="0"/>
              <a:t> </a:t>
            </a:r>
            <a:r>
              <a:rPr lang="it-IT" i="1" dirty="0" err="1" smtClean="0"/>
              <a:t>by</a:t>
            </a:r>
            <a:r>
              <a:rPr lang="it-IT" i="1" dirty="0" smtClean="0"/>
              <a:t> the </a:t>
            </a:r>
            <a:r>
              <a:rPr lang="it-IT" i="1" dirty="0" err="1" smtClean="0"/>
              <a:t>contexts</a:t>
            </a:r>
            <a:r>
              <a:rPr lang="it-IT" i="1" dirty="0" smtClean="0"/>
              <a:t> </a:t>
            </a:r>
            <a:r>
              <a:rPr lang="it-IT" i="1" dirty="0" err="1" smtClean="0"/>
              <a:t>within</a:t>
            </a:r>
            <a:r>
              <a:rPr lang="it-IT" i="1" dirty="0" smtClean="0"/>
              <a:t> </a:t>
            </a:r>
            <a:r>
              <a:rPr lang="it-IT" i="1" dirty="0" err="1" smtClean="0"/>
              <a:t>which</a:t>
            </a:r>
            <a:r>
              <a:rPr lang="it-IT" i="1" dirty="0" smtClean="0"/>
              <a:t> </a:t>
            </a:r>
            <a:r>
              <a:rPr lang="it-IT" i="1" dirty="0" err="1" smtClean="0"/>
              <a:t>they</a:t>
            </a:r>
            <a:r>
              <a:rPr lang="it-IT" i="1" dirty="0" smtClean="0"/>
              <a:t> live and work. </a:t>
            </a:r>
            <a:r>
              <a:rPr lang="it-IT" i="1" dirty="0" err="1" smtClean="0"/>
              <a:t>dynamic</a:t>
            </a:r>
            <a:r>
              <a:rPr lang="it-IT" i="1" dirty="0" smtClean="0"/>
              <a:t> </a:t>
            </a:r>
            <a:r>
              <a:rPr lang="it-IT" i="1" dirty="0" smtClean="0"/>
              <a:t>and </a:t>
            </a:r>
            <a:r>
              <a:rPr lang="it-IT" i="1" dirty="0" err="1" smtClean="0"/>
              <a:t>complex</a:t>
            </a:r>
            <a:r>
              <a:rPr lang="it-IT" dirty="0" smtClean="0"/>
              <a:t>. </a:t>
            </a:r>
            <a:r>
              <a:rPr lang="it-IT" i="1" dirty="0" err="1" smtClean="0"/>
              <a:t>Records</a:t>
            </a:r>
            <a:r>
              <a:rPr lang="it-IT" i="1" dirty="0" smtClean="0"/>
              <a:t> in </a:t>
            </a:r>
            <a:r>
              <a:rPr lang="it-IT" i="1" dirty="0" err="1" smtClean="0"/>
              <a:t>Contexts</a:t>
            </a:r>
            <a:r>
              <a:rPr lang="it-IT" i="1" dirty="0" smtClean="0"/>
              <a:t> </a:t>
            </a:r>
            <a:endParaRPr lang="it-IT" i="1" dirty="0" smtClean="0"/>
          </a:p>
          <a:p>
            <a:pPr algn="r">
              <a:buNone/>
            </a:pPr>
            <a:r>
              <a:rPr lang="it-IT" sz="1700" i="1" dirty="0" smtClean="0"/>
              <a:t>(</a:t>
            </a:r>
            <a:r>
              <a:rPr lang="it-IT" sz="1700" i="1" dirty="0" smtClean="0"/>
              <a:t>A </a:t>
            </a:r>
            <a:r>
              <a:rPr lang="it-IT" sz="1700" i="1" dirty="0" err="1" smtClean="0"/>
              <a:t>conceptual</a:t>
            </a:r>
            <a:r>
              <a:rPr lang="it-IT" sz="1700" i="1" dirty="0" smtClean="0"/>
              <a:t> </a:t>
            </a:r>
            <a:r>
              <a:rPr lang="it-IT" sz="1700" i="1" dirty="0" err="1" smtClean="0"/>
              <a:t>model</a:t>
            </a:r>
            <a:r>
              <a:rPr lang="it-IT" sz="1700" i="1" dirty="0" smtClean="0"/>
              <a:t> </a:t>
            </a:r>
            <a:r>
              <a:rPr lang="it-IT" sz="1700" i="1" dirty="0" err="1" smtClean="0"/>
              <a:t>for</a:t>
            </a:r>
            <a:r>
              <a:rPr lang="it-IT" sz="1700" i="1" dirty="0" smtClean="0"/>
              <a:t> </a:t>
            </a:r>
            <a:r>
              <a:rPr lang="it-IT" sz="1700" i="1" dirty="0" err="1" smtClean="0"/>
              <a:t>archival</a:t>
            </a:r>
            <a:r>
              <a:rPr lang="it-IT" sz="1700" i="1" dirty="0" smtClean="0"/>
              <a:t> </a:t>
            </a:r>
            <a:r>
              <a:rPr lang="it-IT" sz="1700" i="1" dirty="0" err="1" smtClean="0"/>
              <a:t>description</a:t>
            </a:r>
            <a:r>
              <a:rPr lang="it-IT" sz="1700" b="1" dirty="0" smtClean="0"/>
              <a:t>, </a:t>
            </a:r>
            <a:r>
              <a:rPr lang="it-IT" sz="1700" dirty="0" smtClean="0"/>
              <a:t> International </a:t>
            </a:r>
            <a:r>
              <a:rPr lang="it-IT" sz="1700" dirty="0" err="1" smtClean="0"/>
              <a:t>Council</a:t>
            </a:r>
            <a:r>
              <a:rPr lang="it-IT" sz="1700" dirty="0" smtClean="0"/>
              <a:t> on </a:t>
            </a:r>
            <a:r>
              <a:rPr lang="it-IT" sz="1700" dirty="0" err="1" smtClean="0"/>
              <a:t>archives</a:t>
            </a:r>
            <a:r>
              <a:rPr lang="it-IT" sz="1700" dirty="0" smtClean="0"/>
              <a:t>, </a:t>
            </a:r>
            <a:r>
              <a:rPr lang="it-IT" sz="1700" cap="small" dirty="0" err="1" smtClean="0"/>
              <a:t>Experts</a:t>
            </a:r>
            <a:r>
              <a:rPr lang="it-IT" sz="1700" cap="small" dirty="0" smtClean="0"/>
              <a:t> Group on </a:t>
            </a:r>
            <a:r>
              <a:rPr lang="it-IT" sz="1700" cap="small" dirty="0" err="1" smtClean="0"/>
              <a:t>Archival</a:t>
            </a:r>
            <a:r>
              <a:rPr lang="it-IT" sz="1700" cap="small" dirty="0" smtClean="0"/>
              <a:t> </a:t>
            </a:r>
            <a:r>
              <a:rPr lang="it-IT" sz="1700" cap="small" dirty="0" err="1" smtClean="0"/>
              <a:t>Description</a:t>
            </a:r>
            <a:r>
              <a:rPr lang="it-IT" sz="1700" dirty="0" smtClean="0"/>
              <a:t>,  </a:t>
            </a:r>
            <a:r>
              <a:rPr lang="it-IT" sz="1700" i="1" dirty="0" err="1" smtClean="0"/>
              <a:t>Consultation</a:t>
            </a:r>
            <a:r>
              <a:rPr lang="it-IT" sz="1700" i="1" dirty="0" smtClean="0"/>
              <a:t> </a:t>
            </a:r>
            <a:r>
              <a:rPr lang="it-IT" sz="1700" i="1" dirty="0" err="1" smtClean="0"/>
              <a:t>Draft</a:t>
            </a:r>
            <a:r>
              <a:rPr lang="it-IT" sz="1700" i="1" dirty="0" smtClean="0"/>
              <a:t> v0.1, </a:t>
            </a:r>
            <a:r>
              <a:rPr lang="it-IT" sz="1700" dirty="0" err="1" smtClean="0"/>
              <a:t>September</a:t>
            </a:r>
            <a:r>
              <a:rPr lang="it-IT" sz="1700" dirty="0" smtClean="0"/>
              <a:t> 2016, p. 6. Il documento è disponibile a</a:t>
            </a:r>
            <a:r>
              <a:rPr lang="it-IT" sz="1700" u="sng" dirty="0" smtClean="0"/>
              <a:t> &lt;</a:t>
            </a:r>
            <a:r>
              <a:rPr lang="it-IT" sz="1700" u="sng" dirty="0" smtClean="0">
                <a:hlinkClick r:id="rId2"/>
              </a:rPr>
              <a:t>https://www.ica.org/sites/default/files/RiC-CM-0.1.pdf</a:t>
            </a:r>
            <a:r>
              <a:rPr lang="it-IT" sz="1700" dirty="0" smtClean="0"/>
              <a:t> &gt;.</a:t>
            </a:r>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lstStyle/>
          <a:p>
            <a:pPr algn="ctr"/>
            <a:r>
              <a:rPr lang="it-IT" dirty="0" smtClean="0"/>
              <a:t>Nascondigli</a:t>
            </a:r>
            <a:endParaRPr lang="it-IT" dirty="0"/>
          </a:p>
        </p:txBody>
      </p:sp>
      <p:sp>
        <p:nvSpPr>
          <p:cNvPr id="3" name="Segnaposto contenuto 2"/>
          <p:cNvSpPr>
            <a:spLocks noGrp="1"/>
          </p:cNvSpPr>
          <p:nvPr>
            <p:ph idx="1"/>
          </p:nvPr>
        </p:nvSpPr>
        <p:spPr>
          <a:xfrm>
            <a:off x="457200" y="1214422"/>
            <a:ext cx="8229600" cy="5429288"/>
          </a:xfrm>
        </p:spPr>
        <p:txBody>
          <a:bodyPr>
            <a:normAutofit fontScale="70000" lnSpcReduction="20000"/>
          </a:bodyPr>
          <a:lstStyle/>
          <a:p>
            <a:r>
              <a:rPr lang="it-IT" dirty="0" smtClean="0"/>
              <a:t>Ogni </a:t>
            </a:r>
            <a:r>
              <a:rPr lang="it-IT" dirty="0"/>
              <a:t>tipologia di soggetto che entra in contatto con un fondo archivistico esperisce tecniche che possono agire sullo spazio tempo dentro al quale i complessi documentari insistono, cioè sull’universo, sia esso vuoto, o diversamente popolato, entro al quale gli archivi stessi fluttuano. </a:t>
            </a:r>
            <a:endParaRPr lang="it-IT" dirty="0" smtClean="0"/>
          </a:p>
          <a:p>
            <a:r>
              <a:rPr lang="it-IT" dirty="0" smtClean="0"/>
              <a:t>Se </a:t>
            </a:r>
            <a:r>
              <a:rPr lang="it-IT" dirty="0"/>
              <a:t>li pensiamo immersi in questo immaginifico contenitore i fondi archivistici non sembrano destinati a una splendida e inevitabile solitudine, almeno quando li si valuti dentro a logiche caratterizzate da un forte vocazione all’integrazione informativa. </a:t>
            </a:r>
            <a:endParaRPr lang="it-IT" dirty="0" smtClean="0"/>
          </a:p>
          <a:p>
            <a:r>
              <a:rPr lang="it-IT" dirty="0" smtClean="0"/>
              <a:t>L’unicità </a:t>
            </a:r>
            <a:r>
              <a:rPr lang="it-IT" dirty="0"/>
              <a:t>tipologica e ontologica di ognuna di queste </a:t>
            </a:r>
            <a:r>
              <a:rPr lang="it-IT" i="1" dirty="0" err="1"/>
              <a:t>universitas</a:t>
            </a:r>
            <a:r>
              <a:rPr lang="it-IT" i="1" dirty="0"/>
              <a:t> rerum</a:t>
            </a:r>
            <a:r>
              <a:rPr lang="it-IT" dirty="0"/>
              <a:t> rimane di sicuro un dato intangibile. </a:t>
            </a:r>
            <a:r>
              <a:rPr lang="it-IT" cap="small" dirty="0" err="1"/>
              <a:t>J.O.</a:t>
            </a:r>
            <a:r>
              <a:rPr lang="it-IT" cap="small" dirty="0"/>
              <a:t> </a:t>
            </a:r>
            <a:r>
              <a:rPr lang="it-IT" cap="small" dirty="0" err="1"/>
              <a:t>Weartherall</a:t>
            </a:r>
            <a:r>
              <a:rPr lang="it-IT" dirty="0"/>
              <a:t>, </a:t>
            </a:r>
            <a:r>
              <a:rPr lang="it-IT" i="1" dirty="0"/>
              <a:t>op. </a:t>
            </a:r>
            <a:r>
              <a:rPr lang="it-IT" i="1" dirty="0" err="1"/>
              <a:t>cit</a:t>
            </a:r>
            <a:r>
              <a:rPr lang="it-IT" i="1" dirty="0"/>
              <a:t>, </a:t>
            </a:r>
            <a:r>
              <a:rPr lang="it-IT" dirty="0"/>
              <a:t>p. 35.</a:t>
            </a:r>
          </a:p>
          <a:p>
            <a:r>
              <a:rPr lang="it-IT" i="1" dirty="0" smtClean="0"/>
              <a:t>Montale ha scritto c</a:t>
            </a:r>
            <a:r>
              <a:rPr lang="it-IT" dirty="0" smtClean="0"/>
              <a:t>he </a:t>
            </a:r>
            <a:r>
              <a:rPr lang="it-IT" dirty="0"/>
              <a:t>«La storia non si snoda come una catena di anelli ininterrotta. In ogni caso molti anelli non tengono». </a:t>
            </a:r>
            <a:endParaRPr lang="it-IT" dirty="0" smtClean="0"/>
          </a:p>
          <a:p>
            <a:r>
              <a:rPr lang="it-IT" dirty="0" smtClean="0"/>
              <a:t>E </a:t>
            </a:r>
            <a:r>
              <a:rPr lang="it-IT" dirty="0"/>
              <a:t>ancora «La storia non si fa strada, si ostina, detesta il poco a poco, non procede né recede, si sposta di binario e la sua direzione non è nell'orario». </a:t>
            </a:r>
            <a:endParaRPr lang="it-IT" dirty="0" smtClean="0"/>
          </a:p>
          <a:p>
            <a:r>
              <a:rPr lang="it-IT" dirty="0" smtClean="0"/>
              <a:t>E </a:t>
            </a:r>
            <a:r>
              <a:rPr lang="it-IT" dirty="0"/>
              <a:t>infine il verso usato a suo tempo anche da Isabella Zanni </a:t>
            </a:r>
            <a:r>
              <a:rPr lang="it-IT" dirty="0" err="1"/>
              <a:t>Rosiello</a:t>
            </a:r>
            <a:r>
              <a:rPr lang="it-IT" dirty="0"/>
              <a:t> ad introdurre il suo </a:t>
            </a:r>
            <a:r>
              <a:rPr lang="it-IT" i="1" dirty="0"/>
              <a:t>Archivi e memoria storica</a:t>
            </a:r>
            <a:r>
              <a:rPr lang="it-IT" dirty="0"/>
              <a:t>, Il Mulino, Bologna, 1987: «La storia non è poi la devastante ruspa che si dice. Lascia sottopassaggi, cripte, buche e nascondigli. C'è chi sopravvive» (</a:t>
            </a:r>
            <a:r>
              <a:rPr lang="it-IT" cap="small" dirty="0"/>
              <a:t>E. Montale</a:t>
            </a:r>
            <a:r>
              <a:rPr lang="it-IT" dirty="0"/>
              <a:t>, </a:t>
            </a:r>
            <a:r>
              <a:rPr lang="it-IT" i="1" dirty="0"/>
              <a:t>La Storia</a:t>
            </a:r>
            <a:r>
              <a:rPr lang="it-IT" dirty="0"/>
              <a:t>, in </a:t>
            </a:r>
            <a:r>
              <a:rPr lang="it-IT" cap="small" dirty="0"/>
              <a:t>Id</a:t>
            </a:r>
            <a:r>
              <a:rPr lang="it-IT" dirty="0"/>
              <a:t>., Satura, Mondadori, Milano 1971. Il testo integrale della poesia è disponibile </a:t>
            </a:r>
            <a:r>
              <a:rPr lang="it-IT" dirty="0" smtClean="0"/>
              <a:t>all’indirizzo</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Un circolo vitale</a:t>
            </a:r>
            <a:endParaRPr lang="it-IT" dirty="0"/>
          </a:p>
        </p:txBody>
      </p:sp>
      <p:sp>
        <p:nvSpPr>
          <p:cNvPr id="3" name="Segnaposto contenuto 2"/>
          <p:cNvSpPr>
            <a:spLocks noGrp="1"/>
          </p:cNvSpPr>
          <p:nvPr>
            <p:ph idx="1"/>
          </p:nvPr>
        </p:nvSpPr>
        <p:spPr>
          <a:xfrm>
            <a:off x="500034" y="1357298"/>
            <a:ext cx="8229600" cy="4389120"/>
          </a:xfrm>
        </p:spPr>
        <p:txBody>
          <a:bodyPr>
            <a:normAutofit fontScale="92500"/>
          </a:bodyPr>
          <a:lstStyle/>
          <a:p>
            <a:r>
              <a:rPr lang="it-IT" dirty="0" smtClean="0"/>
              <a:t>Questi fenomeni si fanno </a:t>
            </a:r>
            <a:r>
              <a:rPr lang="it-IT" dirty="0" err="1" smtClean="0"/>
              <a:t>archivisticamente</a:t>
            </a:r>
            <a:r>
              <a:rPr lang="it-IT" dirty="0" smtClean="0"/>
              <a:t> tangibili quando si valuti in ottica digitale un consolidato assunto archivistico come il ciclo vitale. </a:t>
            </a:r>
          </a:p>
          <a:p>
            <a:r>
              <a:rPr lang="it-IT" dirty="0" smtClean="0"/>
              <a:t>Nella transizione digitale il respiro dell’archivio non è più regolato dall’alternarsi delle stagioni che connotano i tempi e le azioni tradizionali: corrente, deposito, storico. </a:t>
            </a:r>
          </a:p>
          <a:p>
            <a:r>
              <a:rPr lang="it-IT" dirty="0" smtClean="0"/>
              <a:t>L’incalzare dell’obsolescenza turba questo equilibrio, ne ribalta i contenuti e spalma la funzione archivistica dentro a una ripetitività che finisce col diventare circolare, un </a:t>
            </a:r>
            <a:r>
              <a:rPr lang="it-IT" i="1" dirty="0" smtClean="0"/>
              <a:t>record continuum</a:t>
            </a:r>
            <a:r>
              <a:rPr lang="it-IT" dirty="0" smtClean="0"/>
              <a:t>, appunto che ci consente di parlare quasi di un cerchio della memoria.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357214"/>
            <a:ext cx="8229600" cy="1143000"/>
          </a:xfrm>
        </p:spPr>
        <p:txBody>
          <a:bodyPr/>
          <a:lstStyle/>
          <a:p>
            <a:pPr algn="ctr"/>
            <a:r>
              <a:rPr lang="it-IT" dirty="0" smtClean="0"/>
              <a:t>Stato di quiete</a:t>
            </a:r>
            <a:endParaRPr lang="it-IT" dirty="0"/>
          </a:p>
        </p:txBody>
      </p:sp>
      <p:sp>
        <p:nvSpPr>
          <p:cNvPr id="3" name="Segnaposto contenuto 2"/>
          <p:cNvSpPr>
            <a:spLocks noGrp="1"/>
          </p:cNvSpPr>
          <p:nvPr>
            <p:ph idx="1"/>
          </p:nvPr>
        </p:nvSpPr>
        <p:spPr>
          <a:xfrm>
            <a:off x="285720" y="642918"/>
            <a:ext cx="8229600" cy="4389120"/>
          </a:xfrm>
        </p:spPr>
        <p:txBody>
          <a:bodyPr>
            <a:normAutofit fontScale="92500" lnSpcReduction="20000"/>
          </a:bodyPr>
          <a:lstStyle/>
          <a:p>
            <a:pPr>
              <a:buNone/>
            </a:pPr>
            <a:r>
              <a:rPr lang="it-IT" dirty="0" smtClean="0"/>
              <a:t> </a:t>
            </a:r>
            <a:endParaRPr lang="it-IT" dirty="0"/>
          </a:p>
          <a:p>
            <a:r>
              <a:rPr lang="it-IT" dirty="0"/>
              <a:t>L’archivio in questa interpretazione esiste sempre, ma abita le regioni del nulla fino a quando non viene opportunamente chiamato in </a:t>
            </a:r>
            <a:r>
              <a:rPr lang="it-IT" dirty="0" smtClean="0"/>
              <a:t>causa</a:t>
            </a:r>
          </a:p>
          <a:p>
            <a:r>
              <a:rPr lang="it-IT" dirty="0" smtClean="0"/>
              <a:t>Quando , per effetto di sollecitazioni esterne, esce </a:t>
            </a:r>
            <a:r>
              <a:rPr lang="it-IT" dirty="0"/>
              <a:t>dallo stato di quiete, dal niente, irrompe dentro a dimensioni spaziali e cronologiche mutevoli e tendenzialmente inesauribili. </a:t>
            </a:r>
          </a:p>
          <a:p>
            <a:r>
              <a:rPr lang="it-IT" dirty="0"/>
              <a:t>E’ a questo livello allora che l’archivio, entità singola, il fondo autarchico come lo abbiamo chiamato, si affaccia al </a:t>
            </a:r>
            <a:r>
              <a:rPr lang="it-IT" dirty="0" err="1" smtClean="0"/>
              <a:t>docuverso</a:t>
            </a:r>
            <a:endParaRPr lang="it-IT" dirty="0" smtClean="0"/>
          </a:p>
          <a:p>
            <a:r>
              <a:rPr lang="it-IT" dirty="0" smtClean="0"/>
              <a:t>Lungo </a:t>
            </a:r>
            <a:r>
              <a:rPr lang="it-IT" dirty="0"/>
              <a:t>queste continue circonvoluzioni i fondi archivistici si mischiano ad altri saperi. </a:t>
            </a:r>
          </a:p>
          <a:p>
            <a:pPr>
              <a:buNone/>
            </a:pPr>
            <a:endParaRPr lang="it-IT" dirty="0"/>
          </a:p>
        </p:txBody>
      </p:sp>
      <p:pic>
        <p:nvPicPr>
          <p:cNvPr id="27649" name="Picture 1" descr="C:\Users\Standard\Desktop\o.512487.jpg"/>
          <p:cNvPicPr>
            <a:picLocks noChangeAspect="1" noChangeArrowheads="1"/>
          </p:cNvPicPr>
          <p:nvPr/>
        </p:nvPicPr>
        <p:blipFill>
          <a:blip r:embed="rId2" cstate="print"/>
          <a:srcRect/>
          <a:stretch>
            <a:fillRect/>
          </a:stretch>
        </p:blipFill>
        <p:spPr bwMode="auto">
          <a:xfrm>
            <a:off x="5643570" y="4551482"/>
            <a:ext cx="3500430" cy="2306517"/>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lstStyle/>
          <a:p>
            <a:pPr algn="ctr"/>
            <a:r>
              <a:rPr lang="it-IT" dirty="0" smtClean="0"/>
              <a:t>Integrare</a:t>
            </a:r>
            <a:endParaRPr lang="it-IT" dirty="0"/>
          </a:p>
        </p:txBody>
      </p:sp>
      <p:sp>
        <p:nvSpPr>
          <p:cNvPr id="3" name="Segnaposto contenuto 2"/>
          <p:cNvSpPr>
            <a:spLocks noGrp="1"/>
          </p:cNvSpPr>
          <p:nvPr>
            <p:ph idx="1"/>
          </p:nvPr>
        </p:nvSpPr>
        <p:spPr>
          <a:xfrm>
            <a:off x="428596" y="1643050"/>
            <a:ext cx="8229600" cy="4389120"/>
          </a:xfrm>
        </p:spPr>
        <p:txBody>
          <a:bodyPr>
            <a:normAutofit fontScale="77500" lnSpcReduction="20000"/>
          </a:bodyPr>
          <a:lstStyle/>
          <a:p>
            <a:r>
              <a:rPr lang="it-IT" dirty="0" smtClean="0"/>
              <a:t>Le riflessioni </a:t>
            </a:r>
            <a:r>
              <a:rPr lang="it-IT" dirty="0"/>
              <a:t>metodologiche e la tecnologia che abbiamo a disposizione ci incoraggiano ormai ad affiancare alla tradizionale autarchia descrittiva nuove cifre espressive, magari supportate da strumenti fin qui rimasti sullo sfondo o comunque ritenuti peculiari di altri domini. </a:t>
            </a:r>
            <a:endParaRPr lang="it-IT" dirty="0" smtClean="0"/>
          </a:p>
          <a:p>
            <a:r>
              <a:rPr lang="it-IT" dirty="0" smtClean="0"/>
              <a:t>Sembra </a:t>
            </a:r>
            <a:r>
              <a:rPr lang="it-IT" dirty="0"/>
              <a:t>ipotizzabile, insomma, muovere da fondi archivistici definiti in se stessi per avventurarci tra le complessità di sistemi integrati, dove di volta in volta si sfumano, si sovrappongono e si completano le distinzioni di dominio tra archivi, biblioteche e centri di documentazione (ma il ragionamento si potrebbe allargare anche a database generalisti o tematici e ad altre tipologie descrittive del tipo di quelle museali o architettoniche). </a:t>
            </a:r>
            <a:endParaRPr lang="it-IT" dirty="0" smtClean="0"/>
          </a:p>
          <a:p>
            <a:r>
              <a:rPr lang="it-IT" dirty="0" smtClean="0"/>
              <a:t>Un </a:t>
            </a:r>
            <a:r>
              <a:rPr lang="it-IT" dirty="0"/>
              <a:t>fenomeno, questo, che peraltro non si limita alla dimensione storico culturale ma si estende anche agli archivi correnti, dove già da tempo lo si declina in termini di reingegnerizzazione dei processi e di interoperabilità. </a:t>
            </a:r>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Impatto</a:t>
            </a:r>
            <a:endParaRPr lang="it-IT" dirty="0"/>
          </a:p>
        </p:txBody>
      </p:sp>
      <p:sp>
        <p:nvSpPr>
          <p:cNvPr id="3" name="Segnaposto contenuto 2"/>
          <p:cNvSpPr>
            <a:spLocks noGrp="1"/>
          </p:cNvSpPr>
          <p:nvPr>
            <p:ph idx="1"/>
          </p:nvPr>
        </p:nvSpPr>
        <p:spPr>
          <a:xfrm>
            <a:off x="500034" y="1285860"/>
            <a:ext cx="8229600" cy="4389120"/>
          </a:xfrm>
        </p:spPr>
        <p:txBody>
          <a:bodyPr>
            <a:normAutofit/>
          </a:bodyPr>
          <a:lstStyle/>
          <a:p>
            <a:r>
              <a:rPr lang="it-IT" dirty="0" smtClean="0"/>
              <a:t>Impatto sulla percezione che possiamo avere degli archivi, senza dimenticarsi di valutare le conseguenze di questo impatto nelle pratiche di rappresentazione e comunicazione dentro alla scienza della rete e al web delle cose. </a:t>
            </a:r>
          </a:p>
          <a:p>
            <a:r>
              <a:rPr lang="it-IT" dirty="0" smtClean="0"/>
              <a:t>La tecnologia orienta gli standard e, a cascata, indirizza la </a:t>
            </a:r>
            <a:r>
              <a:rPr lang="it-IT" dirty="0" err="1" smtClean="0"/>
              <a:t>modellizzazione</a:t>
            </a:r>
            <a:r>
              <a:rPr lang="it-IT" dirty="0" smtClean="0"/>
              <a:t> sia degli oggetti elementari che di quelli complessi della descrizione. </a:t>
            </a:r>
          </a:p>
          <a:p>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normAutofit/>
          </a:bodyPr>
          <a:lstStyle/>
          <a:p>
            <a:pPr algn="ctr"/>
            <a:r>
              <a:rPr lang="it-IT" sz="4400" dirty="0" smtClean="0"/>
              <a:t>Gli archivi dentro alla società</a:t>
            </a:r>
            <a:endParaRPr lang="it-IT" sz="4400" dirty="0"/>
          </a:p>
        </p:txBody>
      </p:sp>
      <p:sp>
        <p:nvSpPr>
          <p:cNvPr id="3" name="Segnaposto contenuto 2"/>
          <p:cNvSpPr>
            <a:spLocks noGrp="1"/>
          </p:cNvSpPr>
          <p:nvPr>
            <p:ph idx="1"/>
          </p:nvPr>
        </p:nvSpPr>
        <p:spPr>
          <a:xfrm>
            <a:off x="500034" y="1214422"/>
            <a:ext cx="8229600" cy="4389120"/>
          </a:xfrm>
        </p:spPr>
        <p:txBody>
          <a:bodyPr>
            <a:normAutofit/>
          </a:bodyPr>
          <a:lstStyle/>
          <a:p>
            <a:pPr algn="ctr">
              <a:buNone/>
            </a:pPr>
            <a:r>
              <a:rPr lang="it-IT" sz="3600" dirty="0" smtClean="0"/>
              <a:t>“L’utopia </a:t>
            </a:r>
            <a:r>
              <a:rPr lang="it-IT" sz="3600" dirty="0"/>
              <a:t>è rimasta ma la gente è cambiata, </a:t>
            </a:r>
            <a:r>
              <a:rPr lang="it-IT" sz="3600" dirty="0" smtClean="0"/>
              <a:t>la </a:t>
            </a:r>
            <a:r>
              <a:rPr lang="it-IT" sz="3600" dirty="0"/>
              <a:t>risposta ora è più </a:t>
            </a:r>
            <a:r>
              <a:rPr lang="it-IT" sz="3600" dirty="0" smtClean="0"/>
              <a:t>complicata”</a:t>
            </a:r>
            <a:endParaRPr lang="it-IT" sz="3600" dirty="0"/>
          </a:p>
        </p:txBody>
      </p:sp>
      <p:pic>
        <p:nvPicPr>
          <p:cNvPr id="13314" name="Picture 2" descr="utopia thomas more"/>
          <p:cNvPicPr>
            <a:picLocks noChangeAspect="1" noChangeArrowheads="1"/>
          </p:cNvPicPr>
          <p:nvPr/>
        </p:nvPicPr>
        <p:blipFill>
          <a:blip r:embed="rId2" cstate="print"/>
          <a:srcRect/>
          <a:stretch>
            <a:fillRect/>
          </a:stretch>
        </p:blipFill>
        <p:spPr bwMode="auto">
          <a:xfrm>
            <a:off x="1428728" y="2993435"/>
            <a:ext cx="6286544" cy="386456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28"/>
            <a:ext cx="8229600" cy="1143000"/>
          </a:xfrm>
        </p:spPr>
        <p:txBody>
          <a:bodyPr/>
          <a:lstStyle/>
          <a:p>
            <a:pPr algn="ctr"/>
            <a:r>
              <a:rPr lang="it-IT" dirty="0" smtClean="0"/>
              <a:t>Scene da una congiuntura</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Le </a:t>
            </a:r>
            <a:r>
              <a:rPr lang="it-IT" dirty="0"/>
              <a:t>modalità di produzione di informazione negli ultimi mesi trascorsi </a:t>
            </a:r>
            <a:r>
              <a:rPr lang="it-IT" i="1" dirty="0"/>
              <a:t>on life</a:t>
            </a:r>
            <a:r>
              <a:rPr lang="it-IT" dirty="0"/>
              <a:t> si sono stravolte, e in prospettiva il fenomeno può avere conseguenze anche archivistiche.  </a:t>
            </a:r>
            <a:endParaRPr lang="it-IT" dirty="0" smtClean="0"/>
          </a:p>
          <a:p>
            <a:r>
              <a:rPr lang="it-IT" dirty="0" smtClean="0"/>
              <a:t>Dentro </a:t>
            </a:r>
            <a:r>
              <a:rPr lang="it-IT" dirty="0"/>
              <a:t>a una società costretta ad esprimersi a distanza, in potenza tutto può essere documentato, tutto è in qualche modo documento, sia pure nelle spire di una ineffabile leggerezza fisica. </a:t>
            </a:r>
            <a:endParaRPr lang="it-IT" dirty="0" smtClean="0"/>
          </a:p>
          <a:p>
            <a:r>
              <a:rPr lang="it-IT" dirty="0" smtClean="0"/>
              <a:t>L’occhio </a:t>
            </a:r>
            <a:r>
              <a:rPr lang="it-IT" dirty="0"/>
              <a:t>luminoso delle webcam incombe e ogni parola può essere vittima di sé stessa. L’universo digitale è un gigantesco archivio a cielo aperto, dove tutto si documenta e poi tutto inevitabilmente può (quando non deve) perdersi. </a:t>
            </a:r>
            <a:endParaRPr lang="it-IT" dirty="0" smtClean="0"/>
          </a:p>
          <a:p>
            <a:r>
              <a:rPr lang="it-IT" dirty="0" smtClean="0"/>
              <a:t>Le </a:t>
            </a:r>
            <a:r>
              <a:rPr lang="it-IT" dirty="0"/>
              <a:t>intelligenze artificiali, causa di millenaristiche ansie di disumanizzazione, possono suggerirci soluzioni, insegnarci ad addomesticare i robot monitorando i loro circuiti.  Gli algoritmi, del resto, non sono sempre e soltanto crudeli e qualche speranza torna a manifestarsi dentro un futuro che continua a precipitarci addosso ogni giorno.</a:t>
            </a:r>
          </a:p>
          <a:p>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0"/>
            <a:ext cx="8229600" cy="1143000"/>
          </a:xfrm>
        </p:spPr>
        <p:txBody>
          <a:bodyPr/>
          <a:lstStyle/>
          <a:p>
            <a:pPr algn="ctr"/>
            <a:r>
              <a:rPr lang="it-IT" dirty="0" smtClean="0"/>
              <a:t>Senescenza precoce</a:t>
            </a:r>
            <a:endParaRPr lang="it-IT" dirty="0"/>
          </a:p>
        </p:txBody>
      </p:sp>
      <p:sp>
        <p:nvSpPr>
          <p:cNvPr id="3" name="Segnaposto contenuto 2"/>
          <p:cNvSpPr>
            <a:spLocks noGrp="1"/>
          </p:cNvSpPr>
          <p:nvPr>
            <p:ph idx="1"/>
          </p:nvPr>
        </p:nvSpPr>
        <p:spPr>
          <a:xfrm>
            <a:off x="428596" y="1428736"/>
            <a:ext cx="8229600" cy="4389120"/>
          </a:xfrm>
        </p:spPr>
        <p:txBody>
          <a:bodyPr>
            <a:normAutofit fontScale="92500" lnSpcReduction="10000"/>
          </a:bodyPr>
          <a:lstStyle/>
          <a:p>
            <a:r>
              <a:rPr lang="it-IT" dirty="0" smtClean="0"/>
              <a:t>Per quanto da sempre </a:t>
            </a:r>
            <a:r>
              <a:rPr lang="it-IT" dirty="0" err="1" smtClean="0"/>
              <a:t>Kronos</a:t>
            </a:r>
            <a:r>
              <a:rPr lang="it-IT" dirty="0" smtClean="0"/>
              <a:t> abbia divorato se stesso, l’obsolescenza, incubo e minaccia finale di tutto ciò che non è analogico, è l’ombra scura che si allunga sulla nostra quotidianità.  </a:t>
            </a:r>
          </a:p>
          <a:p>
            <a:r>
              <a:rPr lang="it-IT" dirty="0" smtClean="0"/>
              <a:t>E’ l’incubo di un intero sistema sociale, politico ed economico che, stretto in una morsa imprevedibile, ha fatto appello alle multiformi risorse digitali per evitare di disintegrarsi sotto i colpi impietosi dei ripetuti </a:t>
            </a:r>
            <a:r>
              <a:rPr lang="it-IT" dirty="0" err="1" smtClean="0"/>
              <a:t>lockdown</a:t>
            </a:r>
            <a:r>
              <a:rPr lang="it-IT" dirty="0" smtClean="0"/>
              <a:t>. </a:t>
            </a:r>
            <a:endParaRPr lang="it-IT" dirty="0" smtClean="0"/>
          </a:p>
          <a:p>
            <a:r>
              <a:rPr lang="it-IT" dirty="0" smtClean="0"/>
              <a:t>Gli </a:t>
            </a:r>
            <a:r>
              <a:rPr lang="it-IT" dirty="0" smtClean="0"/>
              <a:t>inevitabili blocchi sono altrettanti arresti cardiaci del sistema nel suo complesso e l’unico defibrillatore possibile è il ricorso alla tecnologia in un perverso moto circolare dagli effetti collaterali imprevedibili. </a:t>
            </a:r>
          </a:p>
          <a:p>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85776"/>
            <a:ext cx="8229600" cy="1143000"/>
          </a:xfrm>
        </p:spPr>
        <p:txBody>
          <a:bodyPr/>
          <a:lstStyle/>
          <a:p>
            <a:pPr algn="ctr"/>
            <a:r>
              <a:rPr lang="it-IT" dirty="0" smtClean="0"/>
              <a:t>Visto da lontano</a:t>
            </a:r>
            <a:endParaRPr lang="it-IT" dirty="0"/>
          </a:p>
        </p:txBody>
      </p:sp>
      <p:pic>
        <p:nvPicPr>
          <p:cNvPr id="84994" name="Picture 2" descr="C:\Users\Standard\Desktop\Muenchhausen_Herrfurth_8_500x785.jpg"/>
          <p:cNvPicPr>
            <a:picLocks noGrp="1" noChangeAspect="1" noChangeArrowheads="1"/>
          </p:cNvPicPr>
          <p:nvPr>
            <p:ph idx="1"/>
          </p:nvPr>
        </p:nvPicPr>
        <p:blipFill>
          <a:blip r:embed="rId2" cstate="print"/>
          <a:srcRect/>
          <a:stretch>
            <a:fillRect/>
          </a:stretch>
        </p:blipFill>
        <p:spPr bwMode="auto">
          <a:xfrm>
            <a:off x="1928794" y="1071546"/>
            <a:ext cx="5286412" cy="57864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sz="3600" dirty="0" smtClean="0"/>
              <a:t>“Tutte le cose si attraggono tra di loro, il problema è quello di metterle nell’ordine giusto, e allora si spezzerà l’ordine” </a:t>
            </a:r>
            <a:r>
              <a:rPr lang="it-IT" sz="2800" dirty="0" smtClean="0"/>
              <a:t>(J. </a:t>
            </a:r>
            <a:r>
              <a:rPr lang="it-IT" sz="2800" dirty="0" err="1" smtClean="0"/>
              <a:t>Saramago</a:t>
            </a:r>
            <a:r>
              <a:rPr lang="it-IT" sz="2800" dirty="0" smtClean="0"/>
              <a:t>, </a:t>
            </a:r>
            <a:r>
              <a:rPr lang="it-IT" sz="2800" i="1" dirty="0" smtClean="0"/>
              <a:t>Memoriale del convento</a:t>
            </a:r>
            <a:r>
              <a:rPr lang="it-IT" sz="2800" dirty="0" smtClean="0"/>
              <a:t>, p. 117)</a:t>
            </a:r>
          </a:p>
          <a:p>
            <a:endParaRPr lang="it-IT" sz="3600" dirty="0"/>
          </a:p>
        </p:txBody>
      </p:sp>
      <p:pic>
        <p:nvPicPr>
          <p:cNvPr id="63491" name="Picture 3" descr="C:\Users\Standard\Desktop\0-089c39c3-260-Catena-Zincata-a-Maglia-Calibrata-6-mm.jpg"/>
          <p:cNvPicPr>
            <a:picLocks noChangeAspect="1" noChangeArrowheads="1"/>
          </p:cNvPicPr>
          <p:nvPr/>
        </p:nvPicPr>
        <p:blipFill>
          <a:blip r:embed="rId2" cstate="print"/>
          <a:srcRect/>
          <a:stretch>
            <a:fillRect/>
          </a:stretch>
        </p:blipFill>
        <p:spPr bwMode="auto">
          <a:xfrm>
            <a:off x="2928926" y="4274216"/>
            <a:ext cx="6215074" cy="258378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Archivi utili</a:t>
            </a:r>
            <a:endParaRPr lang="it-IT" dirty="0"/>
          </a:p>
        </p:txBody>
      </p:sp>
      <p:sp>
        <p:nvSpPr>
          <p:cNvPr id="3" name="Segnaposto contenuto 2"/>
          <p:cNvSpPr>
            <a:spLocks noGrp="1"/>
          </p:cNvSpPr>
          <p:nvPr>
            <p:ph idx="1"/>
          </p:nvPr>
        </p:nvSpPr>
        <p:spPr>
          <a:xfrm>
            <a:off x="571472" y="1285860"/>
            <a:ext cx="8229600" cy="4389120"/>
          </a:xfrm>
        </p:spPr>
        <p:txBody>
          <a:bodyPr>
            <a:normAutofit fontScale="85000" lnSpcReduction="20000"/>
          </a:bodyPr>
          <a:lstStyle/>
          <a:p>
            <a:r>
              <a:rPr lang="it-IT" dirty="0"/>
              <a:t>Partiamo da una certezza: gli archivi fanno bene al Paese e la loro corretta tenuta è propedeutica a qualsiasi azione politica e amministrativa virtuosa. </a:t>
            </a:r>
            <a:endParaRPr lang="it-IT" dirty="0" smtClean="0"/>
          </a:p>
          <a:p>
            <a:r>
              <a:rPr lang="it-IT" dirty="0" smtClean="0"/>
              <a:t>Nelle </a:t>
            </a:r>
            <a:r>
              <a:rPr lang="it-IT" dirty="0"/>
              <a:t>carte o nei file di ogni giorno si cela l’efficienza perduta e la possibilità di una democrazia partecipata meno naif di quella perseguita attraverso piattaforme di discutibile </a:t>
            </a:r>
            <a:r>
              <a:rPr lang="it-IT" dirty="0" smtClean="0"/>
              <a:t>affidabilità</a:t>
            </a:r>
          </a:p>
          <a:p>
            <a:r>
              <a:rPr lang="it-IT" dirty="0" smtClean="0"/>
              <a:t>Un’identità </a:t>
            </a:r>
            <a:r>
              <a:rPr lang="it-IT" dirty="0"/>
              <a:t>che non sia solo astratto riferimento a mitologiche radici primigenie ma sappia confrontarsi con la vita di ognuno ogni giorno, qualificandola e creando i presupposti per una progettualità politica che ci faccia tornare ad alzare lo sguardo verso il futuro</a:t>
            </a:r>
            <a:r>
              <a:rPr lang="it-IT" dirty="0" smtClean="0"/>
              <a:t>.</a:t>
            </a:r>
          </a:p>
          <a:p>
            <a:r>
              <a:rPr lang="it-IT" dirty="0" smtClean="0"/>
              <a:t>Un’identità </a:t>
            </a:r>
            <a:r>
              <a:rPr lang="it-IT" dirty="0"/>
              <a:t>che guardi ai pronipoti e non ai trisavoli.</a:t>
            </a:r>
          </a:p>
          <a:p>
            <a:pPr>
              <a:buNone/>
            </a:pPr>
            <a:r>
              <a:rPr lang="it-IT" dirty="0"/>
              <a:t/>
            </a:r>
            <a:br>
              <a:rPr lang="it-IT" dirty="0"/>
            </a:br>
            <a:endParaRPr lang="it-IT" dirty="0"/>
          </a:p>
        </p:txBody>
      </p:sp>
      <p:pic>
        <p:nvPicPr>
          <p:cNvPr id="19458" name="Picture 2" descr="C:\Users\Standard\Desktop\XvILkovMAdlR9pK6JWmTcDHkCLJVMgVO2hmCEfPW0PimXvWAu1wkbDTIXwIRpJNwegA_tm42YxvzCybntlTA2MVV-nShqx_1D0t44DqK1SdO0i8cV8rQZCjh7a2g_vxiKNwvRMCLjdxRXw.jpg"/>
          <p:cNvPicPr>
            <a:picLocks noChangeAspect="1" noChangeArrowheads="1"/>
          </p:cNvPicPr>
          <p:nvPr/>
        </p:nvPicPr>
        <p:blipFill>
          <a:blip r:embed="rId2" cstate="print"/>
          <a:srcRect/>
          <a:stretch>
            <a:fillRect/>
          </a:stretch>
        </p:blipFill>
        <p:spPr bwMode="auto">
          <a:xfrm>
            <a:off x="4000496" y="4786322"/>
            <a:ext cx="5143504" cy="2071678"/>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Risorsa pubblica</a:t>
            </a:r>
            <a:endParaRPr lang="it-IT" dirty="0"/>
          </a:p>
        </p:txBody>
      </p:sp>
      <p:sp>
        <p:nvSpPr>
          <p:cNvPr id="3" name="Segnaposto contenuto 2"/>
          <p:cNvSpPr>
            <a:spLocks noGrp="1"/>
          </p:cNvSpPr>
          <p:nvPr>
            <p:ph idx="1"/>
          </p:nvPr>
        </p:nvSpPr>
        <p:spPr>
          <a:xfrm>
            <a:off x="285720" y="1142984"/>
            <a:ext cx="8229600" cy="4389120"/>
          </a:xfrm>
        </p:spPr>
        <p:txBody>
          <a:bodyPr>
            <a:normAutofit/>
          </a:bodyPr>
          <a:lstStyle/>
          <a:p>
            <a:r>
              <a:rPr lang="it-IT" dirty="0" smtClean="0"/>
              <a:t>Negli archivi, nel rispetto dell’innata polifunzionalità dei documenti, non risiede la verità. </a:t>
            </a:r>
          </a:p>
          <a:p>
            <a:r>
              <a:rPr lang="it-IT" dirty="0" smtClean="0"/>
              <a:t>Negli archivi, però, stanno ben piantate le ragioni della verità possibile, o, almeno, i suoi presupposti</a:t>
            </a:r>
          </a:p>
          <a:p>
            <a:r>
              <a:rPr lang="it-IT" dirty="0" smtClean="0"/>
              <a:t> Il senso pubblico degli archivi come risorsa condivisa</a:t>
            </a:r>
          </a:p>
          <a:p>
            <a:r>
              <a:rPr lang="it-IT" dirty="0" smtClean="0"/>
              <a:t> Imparare ad usare gli archivi per guadagnare una riscossa possibile, sostenibile. </a:t>
            </a:r>
          </a:p>
          <a:p>
            <a:r>
              <a:rPr lang="it-IT" dirty="0" smtClean="0"/>
              <a:t>Per tutto il resto c’è  il diritto all’oblio.</a:t>
            </a:r>
          </a:p>
          <a:p>
            <a:endParaRPr lang="it-IT" dirty="0"/>
          </a:p>
        </p:txBody>
      </p:sp>
      <p:pic>
        <p:nvPicPr>
          <p:cNvPr id="18434" name="Picture 2" descr="C:\Users\Standard\Desktop\Il-filosofo-e-il-coraggio-della-verita-Associazione-Accademia-Agiati_imagefullwide.jpg"/>
          <p:cNvPicPr>
            <a:picLocks noChangeAspect="1" noChangeArrowheads="1"/>
          </p:cNvPicPr>
          <p:nvPr/>
        </p:nvPicPr>
        <p:blipFill>
          <a:blip r:embed="rId2" cstate="print"/>
          <a:srcRect/>
          <a:stretch>
            <a:fillRect/>
          </a:stretch>
        </p:blipFill>
        <p:spPr bwMode="auto">
          <a:xfrm>
            <a:off x="4572000" y="4643446"/>
            <a:ext cx="4572001" cy="221455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76"/>
            <a:ext cx="8229600" cy="1143000"/>
          </a:xfrm>
        </p:spPr>
        <p:txBody>
          <a:bodyPr>
            <a:normAutofit/>
          </a:bodyPr>
          <a:lstStyle/>
          <a:p>
            <a:pPr algn="ctr"/>
            <a:r>
              <a:rPr lang="it-IT" sz="4400" dirty="0" smtClean="0"/>
              <a:t>Attivismo e cautela</a:t>
            </a:r>
            <a:endParaRPr lang="it-IT" sz="4400" dirty="0"/>
          </a:p>
        </p:txBody>
      </p:sp>
      <p:sp>
        <p:nvSpPr>
          <p:cNvPr id="3" name="Segnaposto contenuto 2"/>
          <p:cNvSpPr>
            <a:spLocks noGrp="1"/>
          </p:cNvSpPr>
          <p:nvPr>
            <p:ph idx="1"/>
          </p:nvPr>
        </p:nvSpPr>
        <p:spPr>
          <a:xfrm>
            <a:off x="285720" y="928670"/>
            <a:ext cx="8229600" cy="4389120"/>
          </a:xfrm>
        </p:spPr>
        <p:txBody>
          <a:bodyPr>
            <a:normAutofit fontScale="92500"/>
          </a:bodyPr>
          <a:lstStyle/>
          <a:p>
            <a:r>
              <a:rPr lang="it-IT" dirty="0"/>
              <a:t>L’attivismo, strumento prediletto della concezione più dinamica della disciplina, può fare degli archivi strumenti (</a:t>
            </a:r>
            <a:r>
              <a:rPr lang="it-IT" dirty="0" err="1"/>
              <a:t>pre</a:t>
            </a:r>
            <a:r>
              <a:rPr lang="it-IT" dirty="0"/>
              <a:t>)potenti, </a:t>
            </a:r>
          </a:p>
          <a:p>
            <a:r>
              <a:rPr lang="it-IT" dirty="0"/>
              <a:t>Non basta dire che gli archivi possono agire in profondità dentro a una </a:t>
            </a:r>
            <a:r>
              <a:rPr lang="it-IT" dirty="0" smtClean="0"/>
              <a:t>società, essi vanno governati politicamente</a:t>
            </a:r>
            <a:endParaRPr lang="it-IT" dirty="0"/>
          </a:p>
          <a:p>
            <a:r>
              <a:rPr lang="it-IT" dirty="0"/>
              <a:t>Le carte che legittimano i procedimenti sono garanzie democratiche e vanno tutelate e utilizzate innanzitutto per questo motivo, ma se un dossier cade nelle mani sbagliate, come è accaduto e potrebbe accadere di nuovo, le conseguenze possono rivelarsi funzionali al perseguimento di obiettivi opposti</a:t>
            </a:r>
          </a:p>
        </p:txBody>
      </p:sp>
      <p:sp>
        <p:nvSpPr>
          <p:cNvPr id="17410" name="AutoShape 2" descr="Bomba di cartone animato. vettore | Vettore Premium"/>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11" name="Picture 3" descr="C:\Users\Standard\Desktop\cartoon-bomb-vector_97886-2416.jpg"/>
          <p:cNvPicPr>
            <a:picLocks noChangeAspect="1" noChangeArrowheads="1"/>
          </p:cNvPicPr>
          <p:nvPr/>
        </p:nvPicPr>
        <p:blipFill>
          <a:blip r:embed="rId2" cstate="print"/>
          <a:srcRect/>
          <a:stretch>
            <a:fillRect/>
          </a:stretch>
        </p:blipFill>
        <p:spPr bwMode="auto">
          <a:xfrm>
            <a:off x="6215074" y="4857768"/>
            <a:ext cx="2571736" cy="200023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lstStyle/>
          <a:p>
            <a:pPr algn="ctr"/>
            <a:r>
              <a:rPr lang="it-IT" dirty="0" smtClean="0"/>
              <a:t>Cultura delle istituzioni</a:t>
            </a:r>
            <a:endParaRPr lang="it-IT" dirty="0"/>
          </a:p>
        </p:txBody>
      </p:sp>
      <p:sp>
        <p:nvSpPr>
          <p:cNvPr id="3" name="Segnaposto contenuto 2"/>
          <p:cNvSpPr>
            <a:spLocks noGrp="1"/>
          </p:cNvSpPr>
          <p:nvPr>
            <p:ph idx="1"/>
          </p:nvPr>
        </p:nvSpPr>
        <p:spPr>
          <a:xfrm>
            <a:off x="457200" y="1357298"/>
            <a:ext cx="8229600" cy="4967302"/>
          </a:xfrm>
        </p:spPr>
        <p:txBody>
          <a:bodyPr>
            <a:normAutofit fontScale="85000" lnSpcReduction="20000"/>
          </a:bodyPr>
          <a:lstStyle/>
          <a:p>
            <a:r>
              <a:rPr lang="it-IT" dirty="0"/>
              <a:t>La cultura archivistica è innanzitutto cultura delle istituzioni e la cultura delle istituzioni, intesa come unico scenario di convivenza civile possibile dentro a una società organizzata, è il prerequisito irrinunciabile per qualsiasi scelta politica e pubblica. </a:t>
            </a:r>
            <a:endParaRPr lang="it-IT" dirty="0" smtClean="0"/>
          </a:p>
          <a:p>
            <a:r>
              <a:rPr lang="it-IT" dirty="0" smtClean="0"/>
              <a:t>la </a:t>
            </a:r>
            <a:r>
              <a:rPr lang="it-IT" dirty="0"/>
              <a:t>prospettiva più utile in cui collocarsi </a:t>
            </a:r>
            <a:r>
              <a:rPr lang="it-IT" dirty="0" smtClean="0"/>
              <a:t>per avvicinare a questa percezione degli archivi è </a:t>
            </a:r>
            <a:r>
              <a:rPr lang="it-IT" dirty="0"/>
              <a:t>quella dell’educazione civica ma a questo punto il ragionamento si fa necessariamente più </a:t>
            </a:r>
            <a:r>
              <a:rPr lang="it-IT" dirty="0" smtClean="0"/>
              <a:t>ampio</a:t>
            </a:r>
          </a:p>
          <a:p>
            <a:r>
              <a:rPr lang="it-IT" dirty="0" smtClean="0"/>
              <a:t> L’obiettivo </a:t>
            </a:r>
            <a:r>
              <a:rPr lang="it-IT" dirty="0"/>
              <a:t>da porsi non è quello di </a:t>
            </a:r>
            <a:r>
              <a:rPr lang="it-IT" dirty="0" smtClean="0"/>
              <a:t>educare falangi </a:t>
            </a:r>
            <a:r>
              <a:rPr lang="it-IT" dirty="0"/>
              <a:t>di cittadini-archivisti ma piuttosto quello di tentare di raddrizzare una barca vittima di pericolosi sbandamenti, riproponendo temi e concetti figli in ultima analisi della stessa Costituzione repubblicana. </a:t>
            </a:r>
          </a:p>
          <a:p>
            <a:r>
              <a:rPr lang="it-IT" dirty="0"/>
              <a:t>La questione archivistica, nella sua consueta trasversalità, diventa in quest’ottica al tempo stesso il problema e la soluzione. Gli archivi attraversano qualsiasi attività umana, riguardano la collettività in ragione di bisogni anche molto diversificati che vanno da una banale certificazione alla Storia.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Partecipazione</a:t>
            </a:r>
            <a:endParaRPr lang="it-IT" dirty="0"/>
          </a:p>
        </p:txBody>
      </p:sp>
      <p:sp>
        <p:nvSpPr>
          <p:cNvPr id="3" name="Segnaposto contenuto 2"/>
          <p:cNvSpPr>
            <a:spLocks noGrp="1"/>
          </p:cNvSpPr>
          <p:nvPr>
            <p:ph idx="1"/>
          </p:nvPr>
        </p:nvSpPr>
        <p:spPr>
          <a:xfrm>
            <a:off x="214282" y="1142984"/>
            <a:ext cx="8229600" cy="4389120"/>
          </a:xfrm>
        </p:spPr>
        <p:txBody>
          <a:bodyPr>
            <a:normAutofit/>
          </a:bodyPr>
          <a:lstStyle/>
          <a:p>
            <a:r>
              <a:rPr lang="it-IT" dirty="0" smtClean="0"/>
              <a:t>Avvicinare gli archivisti e gli archivi ai cittadini, però, è possibile solo se si fa circolare l’idea - questa sì fortemente </a:t>
            </a:r>
            <a:r>
              <a:rPr lang="it-IT" dirty="0" err="1" smtClean="0"/>
              <a:t>identitaria</a:t>
            </a:r>
            <a:r>
              <a:rPr lang="it-IT" dirty="0" smtClean="0"/>
              <a:t> - che le sorti di una comunità non dipendono dagli </a:t>
            </a:r>
            <a:r>
              <a:rPr lang="it-IT" i="1" dirty="0" smtClean="0"/>
              <a:t>altri</a:t>
            </a:r>
            <a:r>
              <a:rPr lang="it-IT" dirty="0" smtClean="0"/>
              <a:t> e non possono essere delegate alla cieca a terzi. </a:t>
            </a:r>
          </a:p>
          <a:p>
            <a:r>
              <a:rPr lang="it-IT" dirty="0" smtClean="0"/>
              <a:t>La partecipazione, strumento decisivo di costruzione della democrazia, va insegnata. La speranza di un cambio di passo per gli archivi sta quindi innanzitutto nella capacità di attingere a una coscienza civica collettiva. </a:t>
            </a:r>
          </a:p>
          <a:p>
            <a:endParaRPr lang="it-IT" dirty="0"/>
          </a:p>
        </p:txBody>
      </p:sp>
      <p:pic>
        <p:nvPicPr>
          <p:cNvPr id="15362" name="Picture 2" descr="C:\Users\Standard\Desktop\Giovani-partecipazione-e-rappresentanza.jpg"/>
          <p:cNvPicPr>
            <a:picLocks noChangeAspect="1" noChangeArrowheads="1"/>
          </p:cNvPicPr>
          <p:nvPr/>
        </p:nvPicPr>
        <p:blipFill>
          <a:blip r:embed="rId2" cstate="print"/>
          <a:srcRect/>
          <a:stretch>
            <a:fillRect/>
          </a:stretch>
        </p:blipFill>
        <p:spPr bwMode="auto">
          <a:xfrm>
            <a:off x="2571736" y="4857760"/>
            <a:ext cx="6572265" cy="200024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lstStyle/>
          <a:p>
            <a:pPr algn="ctr"/>
            <a:r>
              <a:rPr lang="it-IT" dirty="0" smtClean="0"/>
              <a:t>L’alibi</a:t>
            </a:r>
            <a:endParaRPr lang="it-IT" dirty="0"/>
          </a:p>
        </p:txBody>
      </p:sp>
      <p:sp>
        <p:nvSpPr>
          <p:cNvPr id="3" name="Segnaposto contenuto 2"/>
          <p:cNvSpPr>
            <a:spLocks noGrp="1"/>
          </p:cNvSpPr>
          <p:nvPr>
            <p:ph idx="1"/>
          </p:nvPr>
        </p:nvSpPr>
        <p:spPr>
          <a:xfrm>
            <a:off x="457200" y="1285860"/>
            <a:ext cx="8229600" cy="5038740"/>
          </a:xfrm>
        </p:spPr>
        <p:txBody>
          <a:bodyPr>
            <a:normAutofit fontScale="92500"/>
          </a:bodyPr>
          <a:lstStyle/>
          <a:p>
            <a:r>
              <a:rPr lang="it-IT" dirty="0" smtClean="0"/>
              <a:t>La cultura archivistica, nel momento in cui mette a nudo diritti e doveri, ci può aiutare a chiedere tutte le riforme necessarie a tornare all’insegnamento convinto dei fondamentali della convivenza civile fin dalle prime età scolari. </a:t>
            </a:r>
          </a:p>
          <a:p>
            <a:r>
              <a:rPr lang="it-IT" dirty="0" smtClean="0"/>
              <a:t>Se la vediamo in questa prospettiva la nostra questione archivistica abbandona sé stessa e un angusto retroterra di dominio per diventare parte di un ampio processo di revisione di medio periodo che la può vedere tra i protagonisti. </a:t>
            </a:r>
          </a:p>
          <a:p>
            <a:r>
              <a:rPr lang="it-IT" dirty="0" smtClean="0"/>
              <a:t>Gli archivi, insomma, come alibi per il rilancio di un’intera società, con un’azione pedagogica ad ampio spettro, capace davvero di rinnovare, ancora prima di riformare. </a:t>
            </a:r>
          </a:p>
          <a:p>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85776"/>
            <a:ext cx="8229600" cy="1143000"/>
          </a:xfrm>
        </p:spPr>
        <p:txBody>
          <a:bodyPr>
            <a:normAutofit/>
          </a:bodyPr>
          <a:lstStyle/>
          <a:p>
            <a:pPr algn="ctr"/>
            <a:r>
              <a:rPr lang="it-IT" sz="4400" dirty="0" smtClean="0"/>
              <a:t>Dal basso, dall’inizio</a:t>
            </a:r>
            <a:endParaRPr lang="it-IT" sz="4400" dirty="0"/>
          </a:p>
        </p:txBody>
      </p:sp>
      <p:sp>
        <p:nvSpPr>
          <p:cNvPr id="3" name="Segnaposto contenuto 2"/>
          <p:cNvSpPr>
            <a:spLocks noGrp="1"/>
          </p:cNvSpPr>
          <p:nvPr>
            <p:ph idx="1"/>
          </p:nvPr>
        </p:nvSpPr>
        <p:spPr>
          <a:xfrm>
            <a:off x="214282" y="1000108"/>
            <a:ext cx="8229600" cy="4389120"/>
          </a:xfrm>
        </p:spPr>
        <p:txBody>
          <a:bodyPr>
            <a:normAutofit/>
          </a:bodyPr>
          <a:lstStyle/>
          <a:p>
            <a:r>
              <a:rPr lang="it-IT" dirty="0" smtClean="0"/>
              <a:t>Inutile piangere sugli archivi versati</a:t>
            </a:r>
          </a:p>
          <a:p>
            <a:r>
              <a:rPr lang="it-IT" dirty="0" smtClean="0"/>
              <a:t>Ma il problema non è semplicemente archivistico</a:t>
            </a:r>
          </a:p>
          <a:p>
            <a:r>
              <a:rPr lang="it-IT" dirty="0" smtClean="0"/>
              <a:t>Bisogna prendere atto del dissesto civico nel quale siamo precipitati</a:t>
            </a:r>
          </a:p>
          <a:p>
            <a:r>
              <a:rPr lang="it-IT" dirty="0" smtClean="0"/>
              <a:t>Scommettere di conseguenza sul futuro come unica via di uscita da una situazione davvero pesante. </a:t>
            </a:r>
          </a:p>
          <a:p>
            <a:r>
              <a:rPr lang="it-IT" dirty="0" smtClean="0"/>
              <a:t>Speranza che i bambini di oggi, anche grazie agli archivi, possano diventare i cittadini responsabili di domani</a:t>
            </a:r>
          </a:p>
          <a:p>
            <a:endParaRPr lang="it-IT" dirty="0"/>
          </a:p>
        </p:txBody>
      </p:sp>
      <p:pic>
        <p:nvPicPr>
          <p:cNvPr id="1027" name="Picture 3" descr="C:\Users\Standard\Desktop\libri-bambini.jpg"/>
          <p:cNvPicPr>
            <a:picLocks noChangeAspect="1" noChangeArrowheads="1"/>
          </p:cNvPicPr>
          <p:nvPr/>
        </p:nvPicPr>
        <p:blipFill>
          <a:blip r:embed="rId2" cstate="print"/>
          <a:srcRect/>
          <a:stretch>
            <a:fillRect/>
          </a:stretch>
        </p:blipFill>
        <p:spPr bwMode="auto">
          <a:xfrm>
            <a:off x="4429124" y="4572008"/>
            <a:ext cx="4714876" cy="228599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normAutofit/>
          </a:bodyPr>
          <a:lstStyle/>
          <a:p>
            <a:pPr algn="ctr"/>
            <a:r>
              <a:rPr lang="it-IT" sz="3600" dirty="0" smtClean="0"/>
              <a:t>Immersione digitale</a:t>
            </a:r>
            <a:endParaRPr lang="it-IT" sz="3600" dirty="0"/>
          </a:p>
        </p:txBody>
      </p:sp>
      <p:sp>
        <p:nvSpPr>
          <p:cNvPr id="3" name="Segnaposto contenuto 2"/>
          <p:cNvSpPr>
            <a:spLocks noGrp="1"/>
          </p:cNvSpPr>
          <p:nvPr>
            <p:ph idx="1"/>
          </p:nvPr>
        </p:nvSpPr>
        <p:spPr>
          <a:xfrm>
            <a:off x="428596" y="1500174"/>
            <a:ext cx="8229600" cy="4389120"/>
          </a:xfrm>
        </p:spPr>
        <p:txBody>
          <a:bodyPr>
            <a:normAutofit/>
          </a:bodyPr>
          <a:lstStyle/>
          <a:p>
            <a:r>
              <a:rPr lang="it-IT" dirty="0" smtClean="0"/>
              <a:t>In tutto questo non possiamo perdere di vista il fatto che il liquido amniotico nel quale siamo immersi ha ormai consistenza digitale. Per quanto strumentale e meccanico possa essere il nostro approccio alle ICT,  è innegabile che la cosiddetta realtà virtuale condizioni con forza le nostre esistenze</a:t>
            </a:r>
          </a:p>
          <a:p>
            <a:endParaRPr lang="it-IT" dirty="0"/>
          </a:p>
        </p:txBody>
      </p:sp>
      <p:pic>
        <p:nvPicPr>
          <p:cNvPr id="13314" name="Picture 2" descr="Ecoturismo: i migliori luoghi dove fare immersioni subacquee - Ecobnb"/>
          <p:cNvPicPr>
            <a:picLocks noChangeAspect="1" noChangeArrowheads="1"/>
          </p:cNvPicPr>
          <p:nvPr/>
        </p:nvPicPr>
        <p:blipFill>
          <a:blip r:embed="rId2" cstate="print"/>
          <a:srcRect/>
          <a:stretch>
            <a:fillRect/>
          </a:stretch>
        </p:blipFill>
        <p:spPr bwMode="auto">
          <a:xfrm>
            <a:off x="0" y="4143381"/>
            <a:ext cx="9144000" cy="271462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Vivere on life</a:t>
            </a:r>
            <a:endParaRPr lang="it-IT" dirty="0"/>
          </a:p>
        </p:txBody>
      </p:sp>
      <p:sp>
        <p:nvSpPr>
          <p:cNvPr id="3" name="Segnaposto contenuto 2"/>
          <p:cNvSpPr>
            <a:spLocks noGrp="1"/>
          </p:cNvSpPr>
          <p:nvPr>
            <p:ph idx="1"/>
          </p:nvPr>
        </p:nvSpPr>
        <p:spPr>
          <a:xfrm>
            <a:off x="214282" y="1285860"/>
            <a:ext cx="8229600" cy="4389120"/>
          </a:xfrm>
        </p:spPr>
        <p:txBody>
          <a:bodyPr>
            <a:normAutofit fontScale="85000" lnSpcReduction="10000"/>
          </a:bodyPr>
          <a:lstStyle/>
          <a:p>
            <a:r>
              <a:rPr lang="it-IT" dirty="0"/>
              <a:t>Le </a:t>
            </a:r>
            <a:r>
              <a:rPr lang="it-IT" i="1" dirty="0"/>
              <a:t>cose</a:t>
            </a:r>
            <a:r>
              <a:rPr lang="it-IT" dirty="0"/>
              <a:t> che maneggiamo sono ormai composti chimici inesistenti in natura, agglomerati di particelle e percezioni ibride sospese tra analogico e digitale e impastate di una fisicità mista. </a:t>
            </a:r>
            <a:endParaRPr lang="it-IT" dirty="0" smtClean="0"/>
          </a:p>
          <a:p>
            <a:r>
              <a:rPr lang="it-IT" dirty="0" smtClean="0"/>
              <a:t>La </a:t>
            </a:r>
            <a:r>
              <a:rPr lang="it-IT" dirty="0"/>
              <a:t>nostra quotidianità è ad ogni livello un ibrido caratterizzato da incursioni ripetute nell’una e nell’altra dimensione, un’esistenza, come si dice, </a:t>
            </a:r>
            <a:r>
              <a:rPr lang="it-IT" i="1" dirty="0" err="1"/>
              <a:t>onlife</a:t>
            </a:r>
            <a:r>
              <a:rPr lang="it-IT" dirty="0"/>
              <a:t>. </a:t>
            </a:r>
            <a:endParaRPr lang="it-IT" dirty="0" smtClean="0"/>
          </a:p>
          <a:p>
            <a:r>
              <a:rPr lang="it-IT" dirty="0" smtClean="0"/>
              <a:t>Questa </a:t>
            </a:r>
            <a:r>
              <a:rPr lang="it-IT" dirty="0"/>
              <a:t>miscela di possibili e alterne </a:t>
            </a:r>
            <a:r>
              <a:rPr lang="it-IT" i="1" dirty="0"/>
              <a:t>realtà</a:t>
            </a:r>
            <a:r>
              <a:rPr lang="it-IT" dirty="0"/>
              <a:t> si è manifestata naturalmente anche nella sfera archivistica, sia pure avanzando con una certa cautela e non senza incontrare resistenze.</a:t>
            </a:r>
          </a:p>
          <a:p>
            <a:r>
              <a:rPr lang="it-IT" dirty="0"/>
              <a:t>Il problema principale al riguardo sembra essere prima di tutto quello della diffusione di una effettiva cultura digitale, scevra da pregiudizi ma anche da illusioni salvifiche. </a:t>
            </a:r>
          </a:p>
          <a:p>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err="1" smtClean="0"/>
              <a:t>Dematerializzare</a:t>
            </a:r>
            <a:endParaRPr lang="it-IT" dirty="0"/>
          </a:p>
        </p:txBody>
      </p:sp>
      <p:sp>
        <p:nvSpPr>
          <p:cNvPr id="3" name="Segnaposto contenuto 2"/>
          <p:cNvSpPr>
            <a:spLocks noGrp="1"/>
          </p:cNvSpPr>
          <p:nvPr>
            <p:ph idx="1"/>
          </p:nvPr>
        </p:nvSpPr>
        <p:spPr/>
        <p:txBody>
          <a:bodyPr>
            <a:normAutofit lnSpcReduction="10000"/>
          </a:bodyPr>
          <a:lstStyle/>
          <a:p>
            <a:r>
              <a:rPr lang="it-IT" dirty="0" smtClean="0"/>
              <a:t>Ogni nostra azione digitale va ricondotta al più generale processo di dematerializzazione</a:t>
            </a:r>
          </a:p>
          <a:p>
            <a:r>
              <a:rPr lang="it-IT" i="1" dirty="0" smtClean="0"/>
              <a:t>Dematerializzazione</a:t>
            </a:r>
            <a:r>
              <a:rPr lang="it-IT" dirty="0" smtClean="0"/>
              <a:t>, termine che nella sua corretta lettura allude non tanto a un mero cambio di supporto ma a un complesso fenomeno di reingegnerizzazione della società nel suo insieme</a:t>
            </a:r>
          </a:p>
          <a:p>
            <a:r>
              <a:rPr lang="it-IT" dirty="0" smtClean="0"/>
              <a:t> </a:t>
            </a:r>
            <a:r>
              <a:rPr lang="it-IT" b="1" dirty="0" smtClean="0"/>
              <a:t>“La dematerializzazione è un processo, anzi, un processo articolato e complesso, che non si può ridurre alla semplice azione volta all’eliminazione dei supporti documentali cartacei”.</a:t>
            </a:r>
            <a:endParaRPr lang="it-IT" dirty="0" smtClean="0"/>
          </a:p>
          <a:p>
            <a:r>
              <a:rPr lang="it-IT" dirty="0" smtClean="0"/>
              <a:t>  </a:t>
            </a:r>
          </a:p>
          <a:p>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lstStyle/>
          <a:p>
            <a:pPr algn="ctr"/>
            <a:r>
              <a:rPr lang="it-IT" dirty="0" smtClean="0"/>
              <a:t>Il gioco del tempo</a:t>
            </a:r>
            <a:endParaRPr lang="it-IT" dirty="0"/>
          </a:p>
        </p:txBody>
      </p:sp>
      <p:sp>
        <p:nvSpPr>
          <p:cNvPr id="3" name="Segnaposto contenuto 2"/>
          <p:cNvSpPr>
            <a:spLocks noGrp="1"/>
          </p:cNvSpPr>
          <p:nvPr>
            <p:ph idx="1"/>
          </p:nvPr>
        </p:nvSpPr>
        <p:spPr>
          <a:xfrm>
            <a:off x="457200" y="1214422"/>
            <a:ext cx="8229600" cy="5110178"/>
          </a:xfrm>
        </p:spPr>
        <p:txBody>
          <a:bodyPr/>
          <a:lstStyle/>
          <a:p>
            <a:r>
              <a:rPr lang="it-IT" dirty="0" smtClean="0"/>
              <a:t>Quello archivistico è un ordine dinamico</a:t>
            </a:r>
          </a:p>
          <a:p>
            <a:r>
              <a:rPr lang="it-IT" dirty="0" smtClean="0"/>
              <a:t>Non c’è un ordine prestabilito e stabilizzato</a:t>
            </a:r>
          </a:p>
          <a:p>
            <a:r>
              <a:rPr lang="it-IT" dirty="0" smtClean="0"/>
              <a:t>La conservazione può generare nuovi ordini</a:t>
            </a:r>
          </a:p>
          <a:p>
            <a:r>
              <a:rPr lang="it-IT" dirty="0" smtClean="0"/>
              <a:t>L’ordine risponde al presente ma non deve diventare </a:t>
            </a:r>
            <a:r>
              <a:rPr lang="it-IT" dirty="0" err="1" smtClean="0"/>
              <a:t>presentismo</a:t>
            </a:r>
            <a:endParaRPr lang="it-IT" dirty="0" smtClean="0"/>
          </a:p>
          <a:p>
            <a:r>
              <a:rPr lang="it-IT" dirty="0" smtClean="0"/>
              <a:t>Profondità diacronica</a:t>
            </a:r>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0"/>
            <a:ext cx="8229600" cy="1143000"/>
          </a:xfrm>
        </p:spPr>
        <p:txBody>
          <a:bodyPr/>
          <a:lstStyle/>
          <a:p>
            <a:pPr algn="ctr"/>
            <a:r>
              <a:rPr lang="it-IT" dirty="0" smtClean="0"/>
              <a:t>Pensare digitale</a:t>
            </a:r>
            <a:endParaRPr lang="it-IT" dirty="0"/>
          </a:p>
        </p:txBody>
      </p:sp>
      <p:sp>
        <p:nvSpPr>
          <p:cNvPr id="3" name="Segnaposto contenuto 2"/>
          <p:cNvSpPr>
            <a:spLocks noGrp="1"/>
          </p:cNvSpPr>
          <p:nvPr>
            <p:ph idx="1"/>
          </p:nvPr>
        </p:nvSpPr>
        <p:spPr>
          <a:xfrm>
            <a:off x="457200" y="1571612"/>
            <a:ext cx="8229600" cy="4752988"/>
          </a:xfrm>
        </p:spPr>
        <p:txBody>
          <a:bodyPr>
            <a:normAutofit fontScale="92500" lnSpcReduction="10000"/>
          </a:bodyPr>
          <a:lstStyle/>
          <a:p>
            <a:r>
              <a:rPr lang="it-IT" dirty="0" smtClean="0"/>
              <a:t>Parlare di dematerializzazione o di digitalizzazione è però un esercizio retorico del tutto ininfluente se prima di </a:t>
            </a:r>
            <a:r>
              <a:rPr lang="it-IT" i="1" dirty="0" smtClean="0"/>
              <a:t>fare</a:t>
            </a:r>
            <a:r>
              <a:rPr lang="it-IT" dirty="0" smtClean="0"/>
              <a:t> digitale non ci si mette nella condizione di </a:t>
            </a:r>
            <a:r>
              <a:rPr lang="it-IT" i="1" dirty="0" smtClean="0"/>
              <a:t>pensare</a:t>
            </a:r>
            <a:r>
              <a:rPr lang="it-IT" dirty="0" smtClean="0"/>
              <a:t> digitale</a:t>
            </a:r>
          </a:p>
          <a:p>
            <a:r>
              <a:rPr lang="it-IT" dirty="0" smtClean="0"/>
              <a:t>Il pensiero digitale che sembra servirci è quello che asseconda una rivisitazione profonda dei nostri meccanismi psicologici, professionali, civili e sociali, agendo sui nodi essenziali. </a:t>
            </a:r>
          </a:p>
          <a:p>
            <a:r>
              <a:rPr lang="it-IT" dirty="0" smtClean="0"/>
              <a:t>Questo pensiero digitale per potersi dispiegare ha bisogno di riforme strutturali e non di iniziative congiunturali di basso profilo e scarso respiro progettuale</a:t>
            </a:r>
          </a:p>
          <a:p>
            <a:r>
              <a:rPr lang="it-IT" dirty="0" smtClean="0"/>
              <a:t>Chi cerca di pensare digitale muove dalle proprie radici analogiche e mette in gioco la percezione della realtà nel suo insieme,</a:t>
            </a:r>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normAutofit/>
          </a:bodyPr>
          <a:lstStyle/>
          <a:p>
            <a:pPr algn="ctr"/>
            <a:r>
              <a:rPr lang="it-IT" sz="4400" dirty="0" smtClean="0"/>
              <a:t>Information </a:t>
            </a:r>
            <a:r>
              <a:rPr lang="it-IT" sz="4400" dirty="0" err="1" smtClean="0"/>
              <a:t>literacy</a:t>
            </a:r>
            <a:endParaRPr lang="it-IT" sz="4400" dirty="0"/>
          </a:p>
        </p:txBody>
      </p:sp>
      <p:sp>
        <p:nvSpPr>
          <p:cNvPr id="3" name="Segnaposto contenuto 2"/>
          <p:cNvSpPr>
            <a:spLocks noGrp="1"/>
          </p:cNvSpPr>
          <p:nvPr>
            <p:ph idx="1"/>
          </p:nvPr>
        </p:nvSpPr>
        <p:spPr>
          <a:xfrm>
            <a:off x="357158" y="1500174"/>
            <a:ext cx="8229600" cy="4389120"/>
          </a:xfrm>
        </p:spPr>
        <p:txBody>
          <a:bodyPr>
            <a:normAutofit fontScale="85000" lnSpcReduction="20000"/>
          </a:bodyPr>
          <a:lstStyle/>
          <a:p>
            <a:r>
              <a:rPr lang="it-IT" dirty="0" smtClean="0"/>
              <a:t>La questione educativa in tutto ciò ha di nuovo un ruolo centrale.  </a:t>
            </a:r>
          </a:p>
          <a:p>
            <a:r>
              <a:rPr lang="it-IT" dirty="0" smtClean="0"/>
              <a:t>L’obiettivo da porsi è quello di formare non tanto dei “semplici” archivisti ma dei cittadini capaci di beneficiare delle risorse disponibili senza assecondarne solo gli aspetti ludici </a:t>
            </a:r>
          </a:p>
          <a:p>
            <a:r>
              <a:rPr lang="it-IT" dirty="0" smtClean="0"/>
              <a:t>Democrazia digitale e libertà sono concetti che si possono manifestare davvero solo se dietro alle tastiere ci sono </a:t>
            </a:r>
            <a:r>
              <a:rPr lang="it-IT" i="1" dirty="0" err="1" smtClean="0"/>
              <a:t>cives</a:t>
            </a:r>
            <a:r>
              <a:rPr lang="it-IT" dirty="0" smtClean="0"/>
              <a:t> e non schegge impazzite ebbre di immunità. </a:t>
            </a:r>
          </a:p>
          <a:p>
            <a:r>
              <a:rPr lang="it-IT" dirty="0" smtClean="0"/>
              <a:t>Dentro a tali scenari, e per rispondere a queste aspettative, sembra assumere un ruolo determinante la </a:t>
            </a:r>
            <a:r>
              <a:rPr lang="it-IT" i="1" dirty="0" smtClean="0"/>
              <a:t>information </a:t>
            </a:r>
            <a:r>
              <a:rPr lang="it-IT" i="1" dirty="0" err="1" smtClean="0"/>
              <a:t>literacy</a:t>
            </a:r>
            <a:r>
              <a:rPr lang="it-IT" dirty="0" smtClean="0"/>
              <a:t>, che è stata giustamente definita “un diritto di base dei cittadini”</a:t>
            </a:r>
            <a:r>
              <a:rPr lang="it-IT" baseline="30000" dirty="0" smtClean="0"/>
              <a:t> </a:t>
            </a:r>
            <a:r>
              <a:rPr lang="it-IT" dirty="0" smtClean="0"/>
              <a:t>.  </a:t>
            </a:r>
          </a:p>
          <a:p>
            <a:r>
              <a:rPr lang="it-IT" dirty="0" smtClean="0"/>
              <a:t>La IL è uno strumento a sostegno della diffusione di una cultura digitale critica, finalizzato ad orientare a una corretta valutazione delle logiche e degli strumenti capaci di generare e trasmettere i potenti flussi informativi dentro ai quali siamo immersi  </a:t>
            </a:r>
          </a:p>
          <a:p>
            <a:endParaRPr lang="it-IT"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338"/>
            <a:ext cx="8229600" cy="1143000"/>
          </a:xfrm>
        </p:spPr>
        <p:txBody>
          <a:bodyPr>
            <a:normAutofit/>
          </a:bodyPr>
          <a:lstStyle/>
          <a:p>
            <a:pPr algn="ctr"/>
            <a:r>
              <a:rPr lang="it-IT" sz="4400" dirty="0" smtClean="0"/>
              <a:t>Educazione civica</a:t>
            </a:r>
            <a:endParaRPr lang="it-IT" sz="4400" dirty="0"/>
          </a:p>
        </p:txBody>
      </p:sp>
      <p:sp>
        <p:nvSpPr>
          <p:cNvPr id="3" name="Segnaposto contenuto 2"/>
          <p:cNvSpPr>
            <a:spLocks noGrp="1"/>
          </p:cNvSpPr>
          <p:nvPr>
            <p:ph idx="1"/>
          </p:nvPr>
        </p:nvSpPr>
        <p:spPr>
          <a:xfrm>
            <a:off x="357158" y="1071546"/>
            <a:ext cx="8229600" cy="4389120"/>
          </a:xfrm>
        </p:spPr>
        <p:txBody>
          <a:bodyPr>
            <a:normAutofit/>
          </a:bodyPr>
          <a:lstStyle/>
          <a:p>
            <a:r>
              <a:rPr lang="it-IT" dirty="0" smtClean="0"/>
              <a:t>Le strade verso una società davvero riformata  passano dall’istruzione primaria. </a:t>
            </a:r>
          </a:p>
          <a:p>
            <a:r>
              <a:rPr lang="it-IT" dirty="0" smtClean="0"/>
              <a:t>Diffusione di discipline per certi versi tra loro distanti nel tempo e nei modi, come l’educazione civica di sapore vagamente deamicisiano e la information </a:t>
            </a:r>
            <a:r>
              <a:rPr lang="it-IT" dirty="0" err="1" smtClean="0"/>
              <a:t>literacy</a:t>
            </a:r>
            <a:r>
              <a:rPr lang="it-IT" dirty="0" smtClean="0"/>
              <a:t>, antidoto alla banalità digitale dei nostri tempi.</a:t>
            </a:r>
          </a:p>
          <a:p>
            <a:r>
              <a:rPr lang="it-IT" dirty="0" smtClean="0"/>
              <a:t>L’archivistica intanto può aspettare il suo turno, </a:t>
            </a:r>
          </a:p>
          <a:p>
            <a:endParaRPr lang="it-IT" dirty="0"/>
          </a:p>
        </p:txBody>
      </p:sp>
      <p:pic>
        <p:nvPicPr>
          <p:cNvPr id="87043" name="Picture 3" descr="C:\Users\Standard\Desktop\teaserbox_59595344.png"/>
          <p:cNvPicPr>
            <a:picLocks noChangeAspect="1" noChangeArrowheads="1"/>
          </p:cNvPicPr>
          <p:nvPr/>
        </p:nvPicPr>
        <p:blipFill>
          <a:blip r:embed="rId2" cstate="print"/>
          <a:srcRect/>
          <a:stretch>
            <a:fillRect/>
          </a:stretch>
        </p:blipFill>
        <p:spPr bwMode="auto">
          <a:xfrm>
            <a:off x="4143372" y="4000480"/>
            <a:ext cx="5000628" cy="285752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lstStyle/>
          <a:p>
            <a:pPr algn="ctr"/>
            <a:r>
              <a:rPr lang="it-IT" dirty="0" smtClean="0"/>
              <a:t>Cercando un nuovo ordine</a:t>
            </a:r>
            <a:endParaRPr lang="it-IT" dirty="0"/>
          </a:p>
        </p:txBody>
      </p:sp>
      <p:sp>
        <p:nvSpPr>
          <p:cNvPr id="3" name="Segnaposto contenuto 2"/>
          <p:cNvSpPr>
            <a:spLocks noGrp="1"/>
          </p:cNvSpPr>
          <p:nvPr>
            <p:ph idx="1"/>
          </p:nvPr>
        </p:nvSpPr>
        <p:spPr>
          <a:xfrm>
            <a:off x="428596" y="1285860"/>
            <a:ext cx="8229600" cy="4389120"/>
          </a:xfrm>
        </p:spPr>
        <p:txBody>
          <a:bodyPr>
            <a:normAutofit/>
          </a:bodyPr>
          <a:lstStyle/>
          <a:p>
            <a:r>
              <a:rPr lang="it-IT" dirty="0"/>
              <a:t>La crisi congiunturale e la disattenzione della politica rendono in apparenza improponibile ragionare di questi temi ma, al tempo stesso, possono innescare una reazione, istigando all’azione in cerca di sollecitazioni, dubbi e paure cui sarebbe peccaminoso non cercare di dare ascolto.</a:t>
            </a:r>
          </a:p>
          <a:p>
            <a:r>
              <a:rPr lang="it-IT" dirty="0"/>
              <a:t>Per tutto il resto c’è un presente fatto di frustrazioni e rivendicazioni quasi sempre a vuoto.</a:t>
            </a:r>
          </a:p>
          <a:p>
            <a:r>
              <a:rPr lang="it-IT" dirty="0"/>
              <a:t>La scelta è di uno e di tutti e non scegliere avrà le sue puntuali conseguenze.</a:t>
            </a:r>
          </a:p>
          <a:p>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Si può </a:t>
            </a:r>
            <a:r>
              <a:rPr lang="it-IT" dirty="0" err="1" smtClean="0"/>
              <a:t>fare…</a:t>
            </a:r>
            <a:endParaRPr lang="it-IT" dirty="0"/>
          </a:p>
        </p:txBody>
      </p:sp>
      <p:pic>
        <p:nvPicPr>
          <p:cNvPr id="83970" name="Picture 2" descr="C:\Users\Standard\Desktop\597bd3867676a7696cb3bc3ae3644f23.jpg"/>
          <p:cNvPicPr>
            <a:picLocks noGrp="1" noChangeAspect="1" noChangeArrowheads="1"/>
          </p:cNvPicPr>
          <p:nvPr>
            <p:ph idx="1"/>
          </p:nvPr>
        </p:nvPicPr>
        <p:blipFill>
          <a:blip r:embed="rId2" cstate="print"/>
          <a:srcRect/>
          <a:stretch>
            <a:fillRect/>
          </a:stretch>
        </p:blipFill>
        <p:spPr bwMode="auto">
          <a:xfrm>
            <a:off x="590651" y="1935163"/>
            <a:ext cx="7962698" cy="43894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8229600" cy="1143000"/>
          </a:xfrm>
        </p:spPr>
        <p:txBody>
          <a:bodyPr>
            <a:noAutofit/>
          </a:bodyPr>
          <a:lstStyle/>
          <a:p>
            <a:pPr algn="ctr"/>
            <a:r>
              <a:rPr lang="it-IT" sz="4400" dirty="0" smtClean="0"/>
              <a:t>La profondità del tempo: contro il presentismo</a:t>
            </a:r>
            <a:endParaRPr lang="it-IT" sz="4400" dirty="0"/>
          </a:p>
        </p:txBody>
      </p:sp>
      <p:sp>
        <p:nvSpPr>
          <p:cNvPr id="3" name="Segnaposto contenuto 2"/>
          <p:cNvSpPr>
            <a:spLocks noGrp="1"/>
          </p:cNvSpPr>
          <p:nvPr>
            <p:ph idx="1"/>
          </p:nvPr>
        </p:nvSpPr>
        <p:spPr>
          <a:xfrm>
            <a:off x="500034" y="1857364"/>
            <a:ext cx="8229600" cy="4752988"/>
          </a:xfrm>
        </p:spPr>
        <p:txBody>
          <a:bodyPr>
            <a:normAutofit lnSpcReduction="10000"/>
          </a:bodyPr>
          <a:lstStyle/>
          <a:p>
            <a:pPr algn="ctr"/>
            <a:r>
              <a:rPr lang="it-IT" sz="3500" dirty="0" smtClean="0"/>
              <a:t>«Di </a:t>
            </a:r>
            <a:r>
              <a:rPr lang="it-IT" sz="3500" dirty="0"/>
              <a:t>solito chiamiamo reali le cose che esistono adesso. Nel presente. Non ciò che è esistito tempo fa o esisterà in futuro. Diciamo che le cose nel passato “erano” reali o “saranno” reali ma non che “sono” reali. I filosofi chiamano presentismo l’idea che solo il presente sia </a:t>
            </a:r>
            <a:r>
              <a:rPr lang="it-IT" sz="3500" dirty="0" smtClean="0"/>
              <a:t>reale» </a:t>
            </a:r>
            <a:endParaRPr lang="it-IT" sz="3500" dirty="0" smtClean="0"/>
          </a:p>
          <a:p>
            <a:pPr algn="r">
              <a:buNone/>
            </a:pPr>
            <a:r>
              <a:rPr lang="it-IT" sz="3000" dirty="0" smtClean="0"/>
              <a:t>(</a:t>
            </a:r>
            <a:r>
              <a:rPr lang="it-IT" sz="3000" dirty="0" smtClean="0"/>
              <a:t>Carlo Rovelli, </a:t>
            </a:r>
            <a:r>
              <a:rPr lang="it-IT" sz="3000" i="1" dirty="0" smtClean="0"/>
              <a:t>L’ordine del tempo</a:t>
            </a:r>
            <a:r>
              <a:rPr lang="it-IT" sz="3000" dirty="0" smtClean="0"/>
              <a:t>) </a:t>
            </a:r>
            <a:endParaRPr lang="it-IT" sz="3000" dirty="0"/>
          </a:p>
        </p:txBody>
      </p:sp>
    </p:spTree>
    <p:extLst>
      <p:ext uri="{BB962C8B-B14F-4D97-AF65-F5344CB8AC3E}">
        <p14:creationId xmlns:p14="http://schemas.microsoft.com/office/powerpoint/2010/main" xmlns="" val="416195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5357" y="1"/>
            <a:ext cx="7886700" cy="1325563"/>
          </a:xfrm>
        </p:spPr>
        <p:txBody>
          <a:bodyPr/>
          <a:lstStyle/>
          <a:p>
            <a:pPr algn="ctr"/>
            <a:r>
              <a:rPr lang="it-IT" dirty="0" smtClean="0"/>
              <a:t>La bacchetta magica</a:t>
            </a:r>
            <a:endParaRPr lang="it-IT" dirty="0"/>
          </a:p>
        </p:txBody>
      </p:sp>
      <p:sp>
        <p:nvSpPr>
          <p:cNvPr id="3" name="Segnaposto contenuto 2"/>
          <p:cNvSpPr>
            <a:spLocks noGrp="1"/>
          </p:cNvSpPr>
          <p:nvPr>
            <p:ph idx="1"/>
          </p:nvPr>
        </p:nvSpPr>
        <p:spPr>
          <a:xfrm>
            <a:off x="714348" y="1571612"/>
            <a:ext cx="7886700" cy="5872469"/>
          </a:xfrm>
        </p:spPr>
        <p:txBody>
          <a:bodyPr>
            <a:normAutofit/>
          </a:bodyPr>
          <a:lstStyle/>
          <a:p>
            <a:r>
              <a:rPr lang="it-IT" dirty="0"/>
              <a:t>L’incapacità di dare corpo a “momenti” diversi dal presente è il sintomo di un appiattimento, non solo archivistico, della società stessa. </a:t>
            </a:r>
            <a:endParaRPr lang="it-IT" dirty="0" smtClean="0"/>
          </a:p>
          <a:p>
            <a:r>
              <a:rPr lang="it-IT" dirty="0" smtClean="0"/>
              <a:t>La </a:t>
            </a:r>
            <a:r>
              <a:rPr lang="it-IT" dirty="0"/>
              <a:t>formula magica dell’archivistica da sempre è stata invece la mirabile capacità di dar corpo al passato consentendo di prevedere il futuro rendendolo tangibile. </a:t>
            </a:r>
            <a:endParaRPr lang="it-IT" dirty="0" smtClean="0"/>
          </a:p>
          <a:p>
            <a:r>
              <a:rPr lang="it-IT" dirty="0" smtClean="0"/>
              <a:t>L’archivistica</a:t>
            </a:r>
            <a:r>
              <a:rPr lang="it-IT" dirty="0"/>
              <a:t>, come la fisica, riesce a interpretare il tempo, perché si nutre di tutti i presenti che hanno costruito gli archivi e li costruiranno</a:t>
            </a:r>
          </a:p>
        </p:txBody>
      </p:sp>
    </p:spTree>
    <p:extLst>
      <p:ext uri="{BB962C8B-B14F-4D97-AF65-F5344CB8AC3E}">
        <p14:creationId xmlns:p14="http://schemas.microsoft.com/office/powerpoint/2010/main" xmlns="" val="4036708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338"/>
            <a:ext cx="8229600" cy="1143000"/>
          </a:xfrm>
        </p:spPr>
        <p:txBody>
          <a:bodyPr/>
          <a:lstStyle/>
          <a:p>
            <a:pPr algn="ctr"/>
            <a:r>
              <a:rPr lang="it-IT" dirty="0" smtClean="0"/>
              <a:t>Un fatto politico</a:t>
            </a:r>
            <a:endParaRPr lang="it-IT" dirty="0"/>
          </a:p>
        </p:txBody>
      </p:sp>
      <p:sp>
        <p:nvSpPr>
          <p:cNvPr id="3" name="Segnaposto contenuto 2"/>
          <p:cNvSpPr>
            <a:spLocks noGrp="1"/>
          </p:cNvSpPr>
          <p:nvPr>
            <p:ph idx="1"/>
          </p:nvPr>
        </p:nvSpPr>
        <p:spPr>
          <a:xfrm>
            <a:off x="642910" y="1214422"/>
            <a:ext cx="8229600" cy="4389120"/>
          </a:xfrm>
        </p:spPr>
        <p:txBody>
          <a:bodyPr>
            <a:normAutofit/>
          </a:bodyPr>
          <a:lstStyle/>
          <a:p>
            <a:r>
              <a:rPr lang="it-IT" dirty="0" smtClean="0"/>
              <a:t> </a:t>
            </a:r>
            <a:r>
              <a:rPr lang="it-IT" dirty="0"/>
              <a:t>Qualunque ne sia la finalità in un dato momento della sua vita, l’insieme dei documenti intrinsecamente vincolati rimane </a:t>
            </a:r>
            <a:r>
              <a:rPr lang="it-IT" dirty="0" smtClean="0"/>
              <a:t>costantemente </a:t>
            </a:r>
            <a:r>
              <a:rPr lang="it-IT" b="1" dirty="0" smtClean="0"/>
              <a:t>«</a:t>
            </a:r>
            <a:r>
              <a:rPr lang="it-IT" dirty="0" smtClean="0"/>
              <a:t>il </a:t>
            </a:r>
            <a:r>
              <a:rPr lang="it-IT" dirty="0"/>
              <a:t>luogo dove l’ordine è dato</a:t>
            </a:r>
            <a:r>
              <a:rPr lang="it-IT" b="1" dirty="0" smtClean="0"/>
              <a:t>»</a:t>
            </a:r>
            <a:r>
              <a:rPr lang="it-IT" dirty="0" smtClean="0"/>
              <a:t> </a:t>
            </a:r>
          </a:p>
          <a:p>
            <a:r>
              <a:rPr lang="it-IT" dirty="0" smtClean="0"/>
              <a:t>L’ordine</a:t>
            </a:r>
            <a:r>
              <a:rPr lang="it-IT" dirty="0"/>
              <a:t>, prima ancora che </a:t>
            </a:r>
            <a:r>
              <a:rPr lang="it-IT" dirty="0" err="1"/>
              <a:t>routinaria</a:t>
            </a:r>
            <a:r>
              <a:rPr lang="it-IT" dirty="0"/>
              <a:t> esigenza </a:t>
            </a:r>
            <a:r>
              <a:rPr lang="it-IT" dirty="0" err="1"/>
              <a:t>catalografica</a:t>
            </a:r>
            <a:r>
              <a:rPr lang="it-IT" dirty="0"/>
              <a:t>, è un fattore politico. </a:t>
            </a:r>
            <a:endParaRPr lang="it-IT" dirty="0" smtClean="0"/>
          </a:p>
          <a:p>
            <a:r>
              <a:rPr lang="it-IT" dirty="0" smtClean="0"/>
              <a:t>Obbligo </a:t>
            </a:r>
            <a:r>
              <a:rPr lang="it-IT" dirty="0"/>
              <a:t>che deriva dall’esigenza di un complessivo governo delle </a:t>
            </a:r>
            <a:r>
              <a:rPr lang="it-IT" dirty="0" smtClean="0"/>
              <a:t>cose</a:t>
            </a:r>
            <a:endParaRPr lang="it-IT" dirty="0"/>
          </a:p>
        </p:txBody>
      </p:sp>
      <p:sp>
        <p:nvSpPr>
          <p:cNvPr id="40962" name="AutoShape 2" descr="La ricetta per mettere ordine (dentro e fuori!) | Francesca Ferronato"/>
          <p:cNvSpPr>
            <a:spLocks noChangeAspect="1" noChangeArrowheads="1"/>
          </p:cNvSpPr>
          <p:nvPr/>
        </p:nvSpPr>
        <p:spPr bwMode="auto">
          <a:xfrm>
            <a:off x="155575" y="-822325"/>
            <a:ext cx="2409825" cy="17145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0964" name="Picture 4" descr="C:\Users\Standard\Desktop\1200px-Earth_Eastern_Hemisphere.jpg"/>
          <p:cNvPicPr>
            <a:picLocks noChangeAspect="1" noChangeArrowheads="1"/>
          </p:cNvPicPr>
          <p:nvPr/>
        </p:nvPicPr>
        <p:blipFill>
          <a:blip r:embed="rId2" cstate="print"/>
          <a:srcRect/>
          <a:stretch>
            <a:fillRect/>
          </a:stretch>
        </p:blipFill>
        <p:spPr bwMode="auto">
          <a:xfrm>
            <a:off x="5929322" y="4274972"/>
            <a:ext cx="3214678" cy="25830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851</TotalTime>
  <Words>4978</Words>
  <Application>Microsoft Office PowerPoint</Application>
  <PresentationFormat>Presentazione su schermo (4:3)</PresentationFormat>
  <Paragraphs>277</Paragraphs>
  <Slides>64</Slides>
  <Notes>1</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Equinozio</vt:lpstr>
      <vt:lpstr>L’elogio del disordine</vt:lpstr>
      <vt:lpstr>Vocabolario</vt:lpstr>
      <vt:lpstr>Organizzazione funzionale</vt:lpstr>
      <vt:lpstr>Ordini possibili</vt:lpstr>
      <vt:lpstr>Diapositiva 5</vt:lpstr>
      <vt:lpstr>Il gioco del tempo</vt:lpstr>
      <vt:lpstr>La profondità del tempo: contro il presentismo</vt:lpstr>
      <vt:lpstr>La bacchetta magica</vt:lpstr>
      <vt:lpstr>Un fatto politico</vt:lpstr>
      <vt:lpstr>Ordo gratia ordinis</vt:lpstr>
      <vt:lpstr>Ordine/disordine</vt:lpstr>
      <vt:lpstr>«Quiddam divinum»: il metodo tra sacro e profano</vt:lpstr>
      <vt:lpstr>L’ordine, il criterio, il metodo</vt:lpstr>
      <vt:lpstr>Il “crimine”</vt:lpstr>
      <vt:lpstr>Contesti o contenuti</vt:lpstr>
      <vt:lpstr>Materie, contesti</vt:lpstr>
      <vt:lpstr>Rivalutare le materie</vt:lpstr>
      <vt:lpstr>Metodo storico tra luci e ombre</vt:lpstr>
      <vt:lpstr>Non le materie ma le istituzioni</vt:lpstr>
      <vt:lpstr>La forza del metodo</vt:lpstr>
      <vt:lpstr>La fatica del metodo</vt:lpstr>
      <vt:lpstr>Il riordino espressione soggettiva </vt:lpstr>
      <vt:lpstr>Rappresentazione</vt:lpstr>
      <vt:lpstr>Eventi</vt:lpstr>
      <vt:lpstr>Gerarchie attutite</vt:lpstr>
      <vt:lpstr>Ordine figlio dei fatti</vt:lpstr>
      <vt:lpstr>Prevedere l’ordine</vt:lpstr>
      <vt:lpstr>Il senso della ricerca</vt:lpstr>
      <vt:lpstr>Uno, nessuno, centomila</vt:lpstr>
      <vt:lpstr>Ripartire dall’ordine</vt:lpstr>
      <vt:lpstr>Il software</vt:lpstr>
      <vt:lpstr>Contexts</vt:lpstr>
      <vt:lpstr>Ripensare l’albero</vt:lpstr>
      <vt:lpstr>Tra RiC e il mondo</vt:lpstr>
      <vt:lpstr>Gioco di specchi</vt:lpstr>
      <vt:lpstr>Cose che parlano di cose</vt:lpstr>
      <vt:lpstr>Accessi integrati</vt:lpstr>
      <vt:lpstr>La scarpa e la palla</vt:lpstr>
      <vt:lpstr>Soggettivo…</vt:lpstr>
      <vt:lpstr>Una delle prospettive</vt:lpstr>
      <vt:lpstr>Nascondigli</vt:lpstr>
      <vt:lpstr>Un circolo vitale</vt:lpstr>
      <vt:lpstr>Stato di quiete</vt:lpstr>
      <vt:lpstr>Integrare</vt:lpstr>
      <vt:lpstr>Impatto</vt:lpstr>
      <vt:lpstr>Gli archivi dentro alla società</vt:lpstr>
      <vt:lpstr>Scene da una congiuntura</vt:lpstr>
      <vt:lpstr>Senescenza precoce</vt:lpstr>
      <vt:lpstr>Visto da lontano</vt:lpstr>
      <vt:lpstr>Archivi utili</vt:lpstr>
      <vt:lpstr>Risorsa pubblica</vt:lpstr>
      <vt:lpstr>Attivismo e cautela</vt:lpstr>
      <vt:lpstr>Cultura delle istituzioni</vt:lpstr>
      <vt:lpstr>Partecipazione</vt:lpstr>
      <vt:lpstr>L’alibi</vt:lpstr>
      <vt:lpstr>Dal basso, dall’inizio</vt:lpstr>
      <vt:lpstr>Immersione digitale</vt:lpstr>
      <vt:lpstr>Vivere on life</vt:lpstr>
      <vt:lpstr>Dematerializzare</vt:lpstr>
      <vt:lpstr>Pensare digitale</vt:lpstr>
      <vt:lpstr>Information literacy</vt:lpstr>
      <vt:lpstr>Educazione civica</vt:lpstr>
      <vt:lpstr>Cercando un nuovo ordine</vt:lpstr>
      <vt:lpstr>Si può fare…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L’elogio del disordine</dc:title>
  <dc:creator>Standard</dc:creator>
  <cp:lastModifiedBy>Standard</cp:lastModifiedBy>
  <cp:revision>115</cp:revision>
  <dcterms:created xsi:type="dcterms:W3CDTF">2021-01-25T09:24:34Z</dcterms:created>
  <dcterms:modified xsi:type="dcterms:W3CDTF">2022-08-31T10:35:13Z</dcterms:modified>
</cp:coreProperties>
</file>