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64"/>
  </p:notesMasterIdLst>
  <p:sldIdLst>
    <p:sldId id="460" r:id="rId2"/>
    <p:sldId id="269" r:id="rId3"/>
    <p:sldId id="257" r:id="rId4"/>
    <p:sldId id="369" r:id="rId5"/>
    <p:sldId id="470" r:id="rId6"/>
    <p:sldId id="260" r:id="rId7"/>
    <p:sldId id="262" r:id="rId8"/>
    <p:sldId id="471" r:id="rId9"/>
    <p:sldId id="466" r:id="rId10"/>
    <p:sldId id="258" r:id="rId11"/>
    <p:sldId id="259" r:id="rId12"/>
    <p:sldId id="325" r:id="rId13"/>
    <p:sldId id="290" r:id="rId14"/>
    <p:sldId id="357" r:id="rId15"/>
    <p:sldId id="431" r:id="rId16"/>
    <p:sldId id="261" r:id="rId17"/>
    <p:sldId id="468" r:id="rId18"/>
    <p:sldId id="440" r:id="rId19"/>
    <p:sldId id="439" r:id="rId20"/>
    <p:sldId id="461" r:id="rId21"/>
    <p:sldId id="438" r:id="rId22"/>
    <p:sldId id="456" r:id="rId23"/>
    <p:sldId id="432" r:id="rId24"/>
    <p:sldId id="469" r:id="rId25"/>
    <p:sldId id="429" r:id="rId26"/>
    <p:sldId id="430" r:id="rId27"/>
    <p:sldId id="452" r:id="rId28"/>
    <p:sldId id="267" r:id="rId29"/>
    <p:sldId id="268" r:id="rId30"/>
    <p:sldId id="434" r:id="rId31"/>
    <p:sldId id="361" r:id="rId32"/>
    <p:sldId id="295" r:id="rId33"/>
    <p:sldId id="324" r:id="rId34"/>
    <p:sldId id="390" r:id="rId35"/>
    <p:sldId id="328" r:id="rId36"/>
    <p:sldId id="457" r:id="rId37"/>
    <p:sldId id="300" r:id="rId38"/>
    <p:sldId id="299" r:id="rId39"/>
    <p:sldId id="298" r:id="rId40"/>
    <p:sldId id="464" r:id="rId41"/>
    <p:sldId id="289" r:id="rId42"/>
    <p:sldId id="284" r:id="rId43"/>
    <p:sldId id="291" r:id="rId44"/>
    <p:sldId id="292" r:id="rId45"/>
    <p:sldId id="293" r:id="rId46"/>
    <p:sldId id="276" r:id="rId47"/>
    <p:sldId id="294" r:id="rId48"/>
    <p:sldId id="473" r:id="rId49"/>
    <p:sldId id="296" r:id="rId50"/>
    <p:sldId id="474" r:id="rId51"/>
    <p:sldId id="301" r:id="rId52"/>
    <p:sldId id="362" r:id="rId53"/>
    <p:sldId id="356" r:id="rId54"/>
    <p:sldId id="359" r:id="rId55"/>
    <p:sldId id="459" r:id="rId56"/>
    <p:sldId id="398" r:id="rId57"/>
    <p:sldId id="297" r:id="rId58"/>
    <p:sldId id="403" r:id="rId59"/>
    <p:sldId id="360" r:id="rId60"/>
    <p:sldId id="400" r:id="rId61"/>
    <p:sldId id="370" r:id="rId62"/>
    <p:sldId id="47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80" d="100"/>
          <a:sy n="80" d="100"/>
        </p:scale>
        <p:origin x="34" y="65"/>
      </p:cViewPr>
      <p:guideLst/>
    </p:cSldViewPr>
  </p:slideViewPr>
  <p:notesTextViewPr>
    <p:cViewPr>
      <p:scale>
        <a:sx n="1" d="1"/>
        <a:sy n="1" d="1"/>
      </p:scale>
      <p:origin x="0" y="0"/>
    </p:cViewPr>
  </p:notesTextViewPr>
  <p:sorterViewPr>
    <p:cViewPr>
      <p:scale>
        <a:sx n="100" d="100"/>
        <a:sy n="100" d="100"/>
      </p:scale>
      <p:origin x="0" y="-2580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valacchi@unimc.it" userId="fb1459c1-6e44-4a3f-98dc-28bb3901d546" providerId="ADAL" clId="{B3673E42-0680-4D14-92A6-00C95EFD583C}"/>
    <pc:docChg chg="modSld">
      <pc:chgData name="federico.valacchi@unimc.it" userId="fb1459c1-6e44-4a3f-98dc-28bb3901d546" providerId="ADAL" clId="{B3673E42-0680-4D14-92A6-00C95EFD583C}" dt="2023-09-22T08:09:44.283" v="5" actId="20577"/>
      <pc:docMkLst>
        <pc:docMk/>
      </pc:docMkLst>
      <pc:sldChg chg="modSp mod">
        <pc:chgData name="federico.valacchi@unimc.it" userId="fb1459c1-6e44-4a3f-98dc-28bb3901d546" providerId="ADAL" clId="{B3673E42-0680-4D14-92A6-00C95EFD583C}" dt="2023-09-22T08:09:44.283" v="5" actId="20577"/>
        <pc:sldMkLst>
          <pc:docMk/>
          <pc:sldMk cId="2355661581" sldId="460"/>
        </pc:sldMkLst>
        <pc:spChg chg="mod">
          <ac:chgData name="federico.valacchi@unimc.it" userId="fb1459c1-6e44-4a3f-98dc-28bb3901d546" providerId="ADAL" clId="{B3673E42-0680-4D14-92A6-00C95EFD583C}" dt="2023-09-22T08:09:44.283" v="5" actId="20577"/>
          <ac:spMkLst>
            <pc:docMk/>
            <pc:sldMk cId="2355661581" sldId="460"/>
            <ac:spMk id="3" creationId="{F0D6846E-9F25-1058-4FB7-87DB33FF73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C4456-C772-4180-B1F1-C0DD6D4C3AC9}" type="datetimeFigureOut">
              <a:rPr lang="it-IT" smtClean="0"/>
              <a:t>22/09/2023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B1CAF-E051-429C-B33A-C33371A741B2}" type="slidenum">
              <a:rPr lang="it-IT" smtClean="0"/>
              <a:t>‹N›</a:t>
            </a:fld>
            <a:endParaRPr lang="it-IT"/>
          </a:p>
        </p:txBody>
      </p:sp>
    </p:spTree>
    <p:extLst>
      <p:ext uri="{BB962C8B-B14F-4D97-AF65-F5344CB8AC3E}">
        <p14:creationId xmlns:p14="http://schemas.microsoft.com/office/powerpoint/2010/main" val="353047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DFDCEF-4857-944B-96DF-FBDF8E414794}" type="slidenum">
              <a:rPr lang="it-IT" smtClean="0"/>
              <a:pPr/>
              <a:t>62</a:t>
            </a:fld>
            <a:endParaRPr lang="it-IT"/>
          </a:p>
        </p:txBody>
      </p:sp>
    </p:spTree>
    <p:extLst>
      <p:ext uri="{BB962C8B-B14F-4D97-AF65-F5344CB8AC3E}">
        <p14:creationId xmlns:p14="http://schemas.microsoft.com/office/powerpoint/2010/main" val="322619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0CB37FD-5D2D-41B8-900D-94B165DE9921}" type="datetimeFigureOut">
              <a:rPr lang="it-IT" smtClean="0"/>
              <a:t>22/09/2023</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132232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CB37FD-5D2D-41B8-900D-94B165DE9921}" type="datetimeFigureOut">
              <a:rPr lang="it-IT" smtClean="0"/>
              <a:t>22/09/2023</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36628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CB37FD-5D2D-41B8-900D-94B165DE9921}" type="datetimeFigureOut">
              <a:rPr lang="it-IT" smtClean="0"/>
              <a:t>22/09/2023</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03DA1B-18A8-41A6-BE7B-F09EF51F3E9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54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40CB37FD-5D2D-41B8-900D-94B165DE9921}" type="datetimeFigureOut">
              <a:rPr lang="it-IT" smtClean="0"/>
              <a:t>22/09/2023</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2541609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40CB37FD-5D2D-41B8-900D-94B165DE9921}" type="datetimeFigureOut">
              <a:rPr lang="it-IT" smtClean="0"/>
              <a:t>22/09/2023</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03DA1B-18A8-41A6-BE7B-F09EF51F3E9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615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40CB37FD-5D2D-41B8-900D-94B165DE9921}" type="datetimeFigureOut">
              <a:rPr lang="it-IT" smtClean="0"/>
              <a:t>22/09/2023</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52358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CB37FD-5D2D-41B8-900D-94B165DE9921}" type="datetimeFigureOut">
              <a:rPr lang="it-IT" smtClean="0"/>
              <a:t>22/09/2023</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420137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CB37FD-5D2D-41B8-900D-94B165DE9921}" type="datetimeFigureOut">
              <a:rPr lang="it-IT" smtClean="0"/>
              <a:t>22/09/2023</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9021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CB37FD-5D2D-41B8-900D-94B165DE9921}" type="datetimeFigureOut">
              <a:rPr lang="it-IT" smtClean="0"/>
              <a:t>22/09/2023</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126227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CB37FD-5D2D-41B8-900D-94B165DE9921}" type="datetimeFigureOut">
              <a:rPr lang="it-IT" smtClean="0"/>
              <a:t>22/09/2023</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24713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0CB37FD-5D2D-41B8-900D-94B165DE9921}" type="datetimeFigureOut">
              <a:rPr lang="it-IT" smtClean="0"/>
              <a:t>22/09/2023</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295021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0CB37FD-5D2D-41B8-900D-94B165DE9921}" type="datetimeFigureOut">
              <a:rPr lang="it-IT" smtClean="0"/>
              <a:t>22/09/2023</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85092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0CB37FD-5D2D-41B8-900D-94B165DE9921}" type="datetimeFigureOut">
              <a:rPr lang="it-IT" smtClean="0"/>
              <a:t>22/09/2023</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425659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B37FD-5D2D-41B8-900D-94B165DE9921}" type="datetimeFigureOut">
              <a:rPr lang="it-IT" smtClean="0"/>
              <a:t>22/09/2023</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338704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CB37FD-5D2D-41B8-900D-94B165DE9921}" type="datetimeFigureOut">
              <a:rPr lang="it-IT" smtClean="0"/>
              <a:t>22/09/2023</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30597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CB37FD-5D2D-41B8-900D-94B165DE9921}" type="datetimeFigureOut">
              <a:rPr lang="it-IT" smtClean="0"/>
              <a:t>22/09/2023</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03DA1B-18A8-41A6-BE7B-F09EF51F3E9B}" type="slidenum">
              <a:rPr lang="it-IT" smtClean="0"/>
              <a:t>‹N›</a:t>
            </a:fld>
            <a:endParaRPr lang="it-IT"/>
          </a:p>
        </p:txBody>
      </p:sp>
    </p:spTree>
    <p:extLst>
      <p:ext uri="{BB962C8B-B14F-4D97-AF65-F5344CB8AC3E}">
        <p14:creationId xmlns:p14="http://schemas.microsoft.com/office/powerpoint/2010/main" val="229839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0CB37FD-5D2D-41B8-900D-94B165DE9921}" type="datetimeFigureOut">
              <a:rPr lang="it-IT" smtClean="0"/>
              <a:t>22/09/2023</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103DA1B-18A8-41A6-BE7B-F09EF51F3E9B}" type="slidenum">
              <a:rPr lang="it-IT" smtClean="0"/>
              <a:t>‹N›</a:t>
            </a:fld>
            <a:endParaRPr lang="it-IT"/>
          </a:p>
        </p:txBody>
      </p:sp>
    </p:spTree>
    <p:extLst>
      <p:ext uri="{BB962C8B-B14F-4D97-AF65-F5344CB8AC3E}">
        <p14:creationId xmlns:p14="http://schemas.microsoft.com/office/powerpoint/2010/main" val="26472632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www.ica.org/sites/default/files/RiC-CM-0.1.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C5FED-7360-50DA-7B74-7853EA07D1CA}"/>
              </a:ext>
            </a:extLst>
          </p:cNvPr>
          <p:cNvSpPr>
            <a:spLocks noGrp="1"/>
          </p:cNvSpPr>
          <p:nvPr>
            <p:ph type="ctrTitle"/>
          </p:nvPr>
        </p:nvSpPr>
        <p:spPr>
          <a:xfrm>
            <a:off x="1297494" y="-1405341"/>
            <a:ext cx="9144000" cy="2387600"/>
          </a:xfrm>
        </p:spPr>
        <p:txBody>
          <a:bodyPr>
            <a:normAutofit/>
          </a:bodyPr>
          <a:lstStyle/>
          <a:p>
            <a:pPr algn="ctr"/>
            <a:r>
              <a:rPr lang="it-IT" sz="4800" b="1" dirty="0">
                <a:solidFill>
                  <a:schemeClr val="accent3"/>
                </a:solidFill>
              </a:rPr>
              <a:t>Pertinenza e provenienza. </a:t>
            </a:r>
            <a:endParaRPr lang="it-IT" sz="4800" dirty="0">
              <a:solidFill>
                <a:schemeClr val="accent3"/>
              </a:solidFill>
            </a:endParaRPr>
          </a:p>
        </p:txBody>
      </p:sp>
      <p:sp>
        <p:nvSpPr>
          <p:cNvPr id="3" name="Sottotitolo 2">
            <a:extLst>
              <a:ext uri="{FF2B5EF4-FFF2-40B4-BE49-F238E27FC236}">
                <a16:creationId xmlns:a16="http://schemas.microsoft.com/office/drawing/2014/main" id="{F0D6846E-9F25-1058-4FB7-87DB33FF73AC}"/>
              </a:ext>
            </a:extLst>
          </p:cNvPr>
          <p:cNvSpPr>
            <a:spLocks noGrp="1"/>
          </p:cNvSpPr>
          <p:nvPr>
            <p:ph type="subTitle" idx="1"/>
          </p:nvPr>
        </p:nvSpPr>
        <p:spPr>
          <a:xfrm>
            <a:off x="1456665" y="1344209"/>
            <a:ext cx="8825658" cy="861420"/>
          </a:xfrm>
        </p:spPr>
        <p:txBody>
          <a:bodyPr>
            <a:normAutofit fontScale="77500" lnSpcReduction="20000"/>
          </a:bodyPr>
          <a:lstStyle/>
          <a:p>
            <a:pPr algn="ctr"/>
            <a:r>
              <a:rPr lang="it-IT" sz="3600" b="1" dirty="0">
                <a:solidFill>
                  <a:schemeClr val="accent3"/>
                </a:solidFill>
              </a:rPr>
              <a:t>Gli strumenti archivistici tra contesti </a:t>
            </a:r>
            <a:r>
              <a:rPr lang="it-IT" sz="3600" b="1">
                <a:solidFill>
                  <a:schemeClr val="accent3"/>
                </a:solidFill>
              </a:rPr>
              <a:t>e contenuti</a:t>
            </a:r>
            <a:br>
              <a:rPr lang="it-IT" sz="3600" b="1" dirty="0"/>
            </a:br>
            <a:endParaRPr lang="it-IT" sz="3600" dirty="0"/>
          </a:p>
        </p:txBody>
      </p:sp>
      <p:sp>
        <p:nvSpPr>
          <p:cNvPr id="4" name="CasellaDiTesto 3">
            <a:extLst>
              <a:ext uri="{FF2B5EF4-FFF2-40B4-BE49-F238E27FC236}">
                <a16:creationId xmlns:a16="http://schemas.microsoft.com/office/drawing/2014/main" id="{402C6343-96D3-2D06-4BBB-22B09F00358F}"/>
              </a:ext>
            </a:extLst>
          </p:cNvPr>
          <p:cNvSpPr txBox="1"/>
          <p:nvPr/>
        </p:nvSpPr>
        <p:spPr>
          <a:xfrm>
            <a:off x="9406218" y="6111688"/>
            <a:ext cx="3697941" cy="646331"/>
          </a:xfrm>
          <a:prstGeom prst="rect">
            <a:avLst/>
          </a:prstGeom>
          <a:noFill/>
        </p:spPr>
        <p:txBody>
          <a:bodyPr wrap="square" rtlCol="0">
            <a:spAutoFit/>
          </a:bodyPr>
          <a:lstStyle/>
          <a:p>
            <a:r>
              <a:rPr lang="it-IT" dirty="0"/>
              <a:t>Prof. Federico Valacchi</a:t>
            </a:r>
          </a:p>
          <a:p>
            <a:r>
              <a:rPr lang="it-IT" dirty="0"/>
              <a:t>Università di Macerata</a:t>
            </a:r>
          </a:p>
        </p:txBody>
      </p:sp>
      <p:pic>
        <p:nvPicPr>
          <p:cNvPr id="5" name="Picture 2" descr="C:\Users\Standard\Desktop\index.jpg">
            <a:extLst>
              <a:ext uri="{FF2B5EF4-FFF2-40B4-BE49-F238E27FC236}">
                <a16:creationId xmlns:a16="http://schemas.microsoft.com/office/drawing/2014/main" id="{5A9A5079-CE10-ECB4-E9D4-94B07DAAF882}"/>
              </a:ext>
            </a:extLst>
          </p:cNvPr>
          <p:cNvPicPr>
            <a:picLocks noChangeAspect="1" noChangeArrowheads="1"/>
          </p:cNvPicPr>
          <p:nvPr/>
        </p:nvPicPr>
        <p:blipFill>
          <a:blip r:embed="rId2" cstate="print"/>
          <a:srcRect/>
          <a:stretch>
            <a:fillRect/>
          </a:stretch>
        </p:blipFill>
        <p:spPr bwMode="auto">
          <a:xfrm>
            <a:off x="3227696" y="2205629"/>
            <a:ext cx="4838131" cy="4263410"/>
          </a:xfrm>
          <a:prstGeom prst="rect">
            <a:avLst/>
          </a:prstGeom>
          <a:noFill/>
        </p:spPr>
      </p:pic>
    </p:spTree>
    <p:extLst>
      <p:ext uri="{BB962C8B-B14F-4D97-AF65-F5344CB8AC3E}">
        <p14:creationId xmlns:p14="http://schemas.microsoft.com/office/powerpoint/2010/main" val="235566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E558B4-3489-AF08-505F-911BFCCCD442}"/>
              </a:ext>
            </a:extLst>
          </p:cNvPr>
          <p:cNvSpPr>
            <a:spLocks noGrp="1"/>
          </p:cNvSpPr>
          <p:nvPr>
            <p:ph type="title"/>
          </p:nvPr>
        </p:nvSpPr>
        <p:spPr>
          <a:xfrm>
            <a:off x="1963271" y="361893"/>
            <a:ext cx="10106118" cy="1280890"/>
          </a:xfrm>
        </p:spPr>
        <p:txBody>
          <a:bodyPr/>
          <a:lstStyle/>
          <a:p>
            <a:r>
              <a:rPr lang="it-IT" dirty="0"/>
              <a:t>Gli strumenti: una lunga evoluzione</a:t>
            </a:r>
          </a:p>
        </p:txBody>
      </p:sp>
      <p:sp>
        <p:nvSpPr>
          <p:cNvPr id="3" name="Segnaposto contenuto 2">
            <a:extLst>
              <a:ext uri="{FF2B5EF4-FFF2-40B4-BE49-F238E27FC236}">
                <a16:creationId xmlns:a16="http://schemas.microsoft.com/office/drawing/2014/main" id="{4C1109DB-8751-C16A-2A0B-779DFE50A7CA}"/>
              </a:ext>
            </a:extLst>
          </p:cNvPr>
          <p:cNvSpPr>
            <a:spLocks noGrp="1"/>
          </p:cNvSpPr>
          <p:nvPr>
            <p:ph idx="1"/>
          </p:nvPr>
        </p:nvSpPr>
        <p:spPr>
          <a:xfrm>
            <a:off x="1398494" y="1546412"/>
            <a:ext cx="9985094" cy="5466229"/>
          </a:xfrm>
        </p:spPr>
        <p:txBody>
          <a:bodyPr>
            <a:normAutofit/>
          </a:bodyPr>
          <a:lstStyle/>
          <a:p>
            <a:r>
              <a:rPr lang="it-IT" sz="2400" kern="100" dirty="0">
                <a:effectLst/>
                <a:latin typeface="Times New Roman" panose="02020603050405020304" pitchFamily="18" charset="0"/>
                <a:ea typeface="Calibri" panose="020F0502020204030204" pitchFamily="34" charset="0"/>
                <a:cs typeface="Times New Roman" panose="02020603050405020304" pitchFamily="18" charset="0"/>
              </a:rPr>
              <a:t>C’è innanzitutto da tenere in considerazione l’evoluzione storica dell’idea di strumento di ricerca, dagli albori della disciplina fino agli standard di descrizione e oltre. </a:t>
            </a:r>
          </a:p>
          <a:p>
            <a:r>
              <a:rPr lang="it-IT" sz="2400" kern="100" dirty="0">
                <a:effectLst/>
                <a:latin typeface="Times New Roman" panose="02020603050405020304" pitchFamily="18" charset="0"/>
                <a:ea typeface="Calibri" panose="020F0502020204030204" pitchFamily="34" charset="0"/>
                <a:cs typeface="Times New Roman" panose="02020603050405020304" pitchFamily="18" charset="0"/>
              </a:rPr>
              <a:t>Gli strumenti di ricerca, e gli inventari in particolare, sono legati a doppio filo all’evoluzione del metodo e il metodo nel corso del tempo si è evoluto, perfezionato e talvolta perfino contraddetto. </a:t>
            </a:r>
          </a:p>
          <a:p>
            <a:r>
              <a:rPr lang="it-IT" sz="2400" kern="100" dirty="0">
                <a:effectLst/>
                <a:latin typeface="Times New Roman" panose="02020603050405020304" pitchFamily="18" charset="0"/>
                <a:ea typeface="Calibri" panose="020F0502020204030204" pitchFamily="34" charset="0"/>
                <a:cs typeface="Times New Roman" panose="02020603050405020304" pitchFamily="18" charset="0"/>
              </a:rPr>
              <a:t>È quindi indispensabile tenere conto dei contesti di produzione di questi strumenti, perché gli habitat in cui nel corso del tempo sono stati costruiti sono essi stessi una chiave ermeneutica non trascurabile. </a:t>
            </a:r>
          </a:p>
          <a:p>
            <a:r>
              <a:rPr lang="it-IT" sz="2400" kern="100" dirty="0">
                <a:effectLst/>
                <a:latin typeface="Times New Roman" panose="02020603050405020304" pitchFamily="18" charset="0"/>
                <a:ea typeface="Calibri" panose="020F0502020204030204" pitchFamily="34" charset="0"/>
                <a:cs typeface="Times New Roman" panose="02020603050405020304" pitchFamily="18" charset="0"/>
              </a:rPr>
              <a:t>Gli strumenti di ricerca, in questo senso, ci restituiscono la sensibilità interpretativa dei diversi ambienti in cui sono maturati e il loro codice genetico va comunque rispettato. </a:t>
            </a:r>
          </a:p>
          <a:p>
            <a:endParaRPr lang="it-IT" dirty="0"/>
          </a:p>
        </p:txBody>
      </p:sp>
    </p:spTree>
    <p:extLst>
      <p:ext uri="{BB962C8B-B14F-4D97-AF65-F5344CB8AC3E}">
        <p14:creationId xmlns:p14="http://schemas.microsoft.com/office/powerpoint/2010/main" val="390152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DCCA29-7D55-8129-4639-8308DBFD51EA}"/>
              </a:ext>
            </a:extLst>
          </p:cNvPr>
          <p:cNvSpPr>
            <a:spLocks noGrp="1"/>
          </p:cNvSpPr>
          <p:nvPr>
            <p:ph type="title"/>
          </p:nvPr>
        </p:nvSpPr>
        <p:spPr>
          <a:xfrm>
            <a:off x="2653436" y="207251"/>
            <a:ext cx="8911687" cy="1280890"/>
          </a:xfrm>
        </p:spPr>
        <p:txBody>
          <a:bodyPr/>
          <a:lstStyle/>
          <a:p>
            <a:r>
              <a:rPr lang="it-IT" dirty="0"/>
              <a:t>Storia e non più storia: noi e gli «utenti»</a:t>
            </a:r>
          </a:p>
        </p:txBody>
      </p:sp>
      <p:sp>
        <p:nvSpPr>
          <p:cNvPr id="3" name="Segnaposto contenuto 2">
            <a:extLst>
              <a:ext uri="{FF2B5EF4-FFF2-40B4-BE49-F238E27FC236}">
                <a16:creationId xmlns:a16="http://schemas.microsoft.com/office/drawing/2014/main" id="{5B900AA5-6FFA-0F57-7CFF-C50DF7DE348B}"/>
              </a:ext>
            </a:extLst>
          </p:cNvPr>
          <p:cNvSpPr>
            <a:spLocks noGrp="1"/>
          </p:cNvSpPr>
          <p:nvPr>
            <p:ph idx="1"/>
          </p:nvPr>
        </p:nvSpPr>
        <p:spPr>
          <a:xfrm>
            <a:off x="820271" y="1405217"/>
            <a:ext cx="11100547" cy="5156947"/>
          </a:xfrm>
        </p:spPr>
        <p:txBody>
          <a:bodyPr>
            <a:normAutofit lnSpcReduction="10000"/>
          </a:bodyPr>
          <a:lstStyle/>
          <a:p>
            <a:r>
              <a:rPr lang="it-IT" sz="2400" dirty="0">
                <a:latin typeface="Times New Roman" panose="02020603050405020304" pitchFamily="18" charset="0"/>
                <a:cs typeface="Times New Roman" panose="02020603050405020304" pitchFamily="18" charset="0"/>
              </a:rPr>
              <a:t>La professione di archivista e quella di storico si abbracciano sul terreno della mediazione codificata, sia che si vogliano leggere in controluce la stratigrafie documentarie sia che si segua un percorso filologicamente ineccepibile sul terreno del rapporto tra archivi e istituzioni.</a:t>
            </a:r>
          </a:p>
          <a:p>
            <a:r>
              <a:rPr lang="it-IT" sz="2400" dirty="0">
                <a:latin typeface="Times New Roman" panose="02020603050405020304" pitchFamily="18" charset="0"/>
                <a:cs typeface="Times New Roman" panose="02020603050405020304" pitchFamily="18" charset="0"/>
              </a:rPr>
              <a:t>Parlare del connubio tra archivistica e storiografia, nel rispetto di innegabili specificità di dominio, significa introdurre il tema centrale di una trasmissione che deve concretizzarsi innanzitutto nell’intelligibilità degli strumenti da parte degli utenti. </a:t>
            </a:r>
          </a:p>
          <a:p>
            <a:r>
              <a:rPr lang="it-IT" sz="2400" dirty="0">
                <a:latin typeface="Times New Roman" panose="02020603050405020304" pitchFamily="18" charset="0"/>
                <a:cs typeface="Times New Roman" panose="02020603050405020304" pitchFamily="18" charset="0"/>
              </a:rPr>
              <a:t>L’utenza degli archivi, però, è ormai ampia e diversificata e non si riduce più ai soli professionisti della ricerca storica. </a:t>
            </a:r>
          </a:p>
          <a:p>
            <a:r>
              <a:rPr lang="it-IT" sz="2400" dirty="0">
                <a:latin typeface="Times New Roman" panose="02020603050405020304" pitchFamily="18" charset="0"/>
                <a:cs typeface="Times New Roman" panose="02020603050405020304" pitchFamily="18" charset="0"/>
              </a:rPr>
              <a:t>Gli strumenti servono allora a coinvolgere sempre maggiori fasce di utenza, non tanto per sostenere la causa degli archivi in sé ma anche e soprattutto per contribuire a diffondere una cultura archivistica che sia veicolo di valori politici, sociali e civili fortemente connotati.</a:t>
            </a:r>
          </a:p>
          <a:p>
            <a:endParaRPr lang="it-IT" dirty="0"/>
          </a:p>
        </p:txBody>
      </p:sp>
    </p:spTree>
    <p:extLst>
      <p:ext uri="{BB962C8B-B14F-4D97-AF65-F5344CB8AC3E}">
        <p14:creationId xmlns:p14="http://schemas.microsoft.com/office/powerpoint/2010/main" val="303323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p:cNvSpPr>
            <a:spLocks noGrp="1"/>
          </p:cNvSpPr>
          <p:nvPr>
            <p:ph type="title"/>
          </p:nvPr>
        </p:nvSpPr>
        <p:spPr>
          <a:xfrm>
            <a:off x="1277470" y="334776"/>
            <a:ext cx="9950823" cy="1281112"/>
          </a:xfrm>
        </p:spPr>
        <p:txBody>
          <a:bodyPr>
            <a:normAutofit/>
          </a:bodyPr>
          <a:lstStyle/>
          <a:p>
            <a:pPr algn="ctr" eaLnBrk="1" hangingPunct="1"/>
            <a:r>
              <a:rPr lang="it-IT" altLang="it-IT" dirty="0"/>
              <a:t>La centralità degli strumenti di ricerca nella transizione digitale</a:t>
            </a:r>
          </a:p>
        </p:txBody>
      </p:sp>
      <p:sp>
        <p:nvSpPr>
          <p:cNvPr id="92163" name="Segnaposto contenuto 2"/>
          <p:cNvSpPr>
            <a:spLocks noGrp="1"/>
          </p:cNvSpPr>
          <p:nvPr>
            <p:ph idx="1"/>
          </p:nvPr>
        </p:nvSpPr>
        <p:spPr>
          <a:xfrm>
            <a:off x="1277470" y="2133600"/>
            <a:ext cx="10582836" cy="4724400"/>
          </a:xfrm>
        </p:spPr>
        <p:txBody>
          <a:bodyPr>
            <a:normAutofit/>
          </a:bodyPr>
          <a:lstStyle/>
          <a:p>
            <a:pPr eaLnBrk="1" hangingPunct="1"/>
            <a:r>
              <a:rPr lang="it-IT" altLang="it-IT" sz="3200" dirty="0">
                <a:latin typeface="Times New Roman" panose="02020603050405020304" pitchFamily="18" charset="0"/>
                <a:cs typeface="Times New Roman" panose="02020603050405020304" pitchFamily="18" charset="0"/>
              </a:rPr>
              <a:t>Riflettere sugli strumenti di ricerca archivistici e sulle loro finalità indipendentemente dagli standard è necessaria premessa alla costruzione di risorse archivistiche sul web</a:t>
            </a:r>
          </a:p>
          <a:p>
            <a:pPr eaLnBrk="1" hangingPunct="1"/>
            <a:r>
              <a:rPr lang="it-IT" altLang="it-IT" sz="3200" dirty="0">
                <a:latin typeface="Times New Roman" panose="02020603050405020304" pitchFamily="18" charset="0"/>
                <a:cs typeface="Times New Roman" panose="02020603050405020304" pitchFamily="18" charset="0"/>
              </a:rPr>
              <a:t>Qualsiasi possibile declinazione del digitale applicato agli archivi muove dalla disponibilità di descrizioni strutturate, </a:t>
            </a:r>
            <a:r>
              <a:rPr lang="it-IT" altLang="it-IT" sz="3200" dirty="0" err="1">
                <a:latin typeface="Times New Roman" panose="02020603050405020304" pitchFamily="18" charset="0"/>
                <a:cs typeface="Times New Roman" panose="02020603050405020304" pitchFamily="18" charset="0"/>
              </a:rPr>
              <a:t>multilivellari</a:t>
            </a:r>
            <a:r>
              <a:rPr lang="it-IT" altLang="it-IT" sz="3200" dirty="0">
                <a:latin typeface="Times New Roman" panose="02020603050405020304" pitchFamily="18" charset="0"/>
                <a:cs typeface="Times New Roman" panose="02020603050405020304" pitchFamily="18" charset="0"/>
              </a:rPr>
              <a:t> e capaci di restituite contesto e contenuto</a:t>
            </a:r>
          </a:p>
        </p:txBody>
      </p:sp>
    </p:spTree>
    <p:extLst>
      <p:ext uri="{BB962C8B-B14F-4D97-AF65-F5344CB8AC3E}">
        <p14:creationId xmlns:p14="http://schemas.microsoft.com/office/powerpoint/2010/main" val="228080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839B77-3CD6-F780-2BE9-78F272E40D6E}"/>
              </a:ext>
            </a:extLst>
          </p:cNvPr>
          <p:cNvSpPr>
            <a:spLocks noGrp="1"/>
          </p:cNvSpPr>
          <p:nvPr>
            <p:ph type="title"/>
          </p:nvPr>
        </p:nvSpPr>
        <p:spPr>
          <a:xfrm>
            <a:off x="1544054" y="556875"/>
            <a:ext cx="8911687" cy="1280890"/>
          </a:xfrm>
        </p:spPr>
        <p:txBody>
          <a:bodyPr/>
          <a:lstStyle/>
          <a:p>
            <a:pPr algn="ctr"/>
            <a:r>
              <a:rPr lang="it-IT" dirty="0"/>
              <a:t>Quale archivio</a:t>
            </a:r>
          </a:p>
        </p:txBody>
      </p:sp>
      <p:sp>
        <p:nvSpPr>
          <p:cNvPr id="3" name="Segnaposto contenuto 2">
            <a:extLst>
              <a:ext uri="{FF2B5EF4-FFF2-40B4-BE49-F238E27FC236}">
                <a16:creationId xmlns:a16="http://schemas.microsoft.com/office/drawing/2014/main" id="{C1C5E653-6AE9-6F7C-0968-6AB51F2ED95B}"/>
              </a:ext>
            </a:extLst>
          </p:cNvPr>
          <p:cNvSpPr>
            <a:spLocks noGrp="1"/>
          </p:cNvSpPr>
          <p:nvPr>
            <p:ph idx="1"/>
          </p:nvPr>
        </p:nvSpPr>
        <p:spPr>
          <a:xfrm>
            <a:off x="477371" y="1499347"/>
            <a:ext cx="11241741" cy="5244353"/>
          </a:xfrm>
        </p:spPr>
        <p:txBody>
          <a:bodyPr>
            <a:normAutofit/>
          </a:bodyPr>
          <a:lstStyle/>
          <a:p>
            <a:pPr indent="144145" algn="just">
              <a:lnSpc>
                <a:spcPct val="150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E’</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però opportuno definire innanzitutto definire quale sia </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l’archivio</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di cui parliamo. </a:t>
            </a:r>
          </a:p>
          <a:p>
            <a:pPr indent="144145" algn="just">
              <a:lnSpc>
                <a:spcPct val="150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Si può intanto fare una distinzione di massima, per quanto grossolana, tra 3 fondamentali macro tipologie, ognuna delle quali pone precisi problemi di mediazione</a:t>
            </a:r>
          </a:p>
          <a:p>
            <a:pPr lvl="1" indent="144145" algn="just">
              <a:lnSpc>
                <a:spcPct val="150000"/>
              </a:lnSpc>
              <a:spcAft>
                <a:spcPts val="80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Archivi analogici </a:t>
            </a:r>
            <a:endParaRPr lang="it-IT"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1" indent="144145" algn="just">
              <a:lnSpc>
                <a:spcPct val="150000"/>
              </a:lnSpc>
              <a:spcAft>
                <a:spcPts val="80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 A</a:t>
            </a: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rchivi informatici</a:t>
            </a:r>
          </a:p>
          <a:p>
            <a:pPr lvl="1" indent="144145" algn="just">
              <a:lnSpc>
                <a:spcPct val="150000"/>
              </a:lnSpc>
              <a:spcAft>
                <a:spcPts val="800"/>
              </a:spcAft>
            </a:pPr>
            <a:r>
              <a:rPr lang="it-IT" sz="2200" dirty="0">
                <a:effectLst/>
                <a:latin typeface="Times New Roman" panose="02020603050405020304" pitchFamily="18" charset="0"/>
                <a:ea typeface="Calibri" panose="020F0502020204030204" pitchFamily="34" charset="0"/>
                <a:cs typeface="Times New Roman" panose="02020603050405020304" pitchFamily="18" charset="0"/>
              </a:rPr>
              <a:t>Archivi o porzioni di archivio digitalizzati a partire da consolidate sedimentazioni analogiche.</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37958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05117" y="142851"/>
            <a:ext cx="10750923" cy="1143000"/>
          </a:xfrm>
        </p:spPr>
        <p:txBody>
          <a:bodyPr>
            <a:normAutofit/>
          </a:bodyPr>
          <a:lstStyle/>
          <a:p>
            <a:pPr algn="ctr"/>
            <a:r>
              <a:rPr lang="it-IT" sz="2800" spc="-85" dirty="0"/>
              <a:t>Tra produzione, conservazione</a:t>
            </a:r>
            <a:r>
              <a:rPr lang="it-IT" sz="2800" spc="-85" dirty="0">
                <a:solidFill>
                  <a:schemeClr val="accent3"/>
                </a:solidFill>
              </a:rPr>
              <a:t>  </a:t>
            </a:r>
            <a:r>
              <a:rPr lang="it-IT" sz="2800" spc="-85" dirty="0"/>
              <a:t>e costruzione</a:t>
            </a:r>
            <a:br>
              <a:rPr lang="it-IT" sz="2800" spc="-85" dirty="0"/>
            </a:br>
            <a:r>
              <a:rPr lang="it-IT" sz="2800" spc="-85" dirty="0"/>
              <a:t>Di cosa parliamo</a:t>
            </a:r>
            <a:endParaRPr lang="it-IT" sz="2800" dirty="0"/>
          </a:p>
        </p:txBody>
      </p:sp>
      <p:sp>
        <p:nvSpPr>
          <p:cNvPr id="6" name="Segnaposto contenuto 5"/>
          <p:cNvSpPr>
            <a:spLocks noGrp="1"/>
          </p:cNvSpPr>
          <p:nvPr>
            <p:ph idx="1"/>
          </p:nvPr>
        </p:nvSpPr>
        <p:spPr>
          <a:xfrm>
            <a:off x="1095935" y="1495965"/>
            <a:ext cx="10750923" cy="5286420"/>
          </a:xfrm>
          <a:solidFill>
            <a:schemeClr val="tx1">
              <a:alpha val="43000"/>
            </a:schemeClr>
          </a:solidFill>
        </p:spPr>
        <p:txBody>
          <a:bodyPr>
            <a:normAutofit/>
          </a:bodyPr>
          <a:lstStyle/>
          <a:p>
            <a:pPr marL="756920" lvl="1"/>
            <a:r>
              <a:rPr lang="it-IT" sz="2600" spc="-55" dirty="0">
                <a:solidFill>
                  <a:schemeClr val="bg1"/>
                </a:solidFill>
                <a:cs typeface="Verdana"/>
              </a:rPr>
              <a:t>Archivi in senso proprio</a:t>
            </a:r>
          </a:p>
          <a:p>
            <a:pPr marL="1156970" lvl="2"/>
            <a:r>
              <a:rPr lang="it-IT" sz="2400" spc="-55" dirty="0">
                <a:solidFill>
                  <a:schemeClr val="bg1"/>
                </a:solidFill>
                <a:cs typeface="Verdana"/>
              </a:rPr>
              <a:t>archivi</a:t>
            </a:r>
            <a:r>
              <a:rPr lang="it-IT" sz="2400" spc="-360" dirty="0">
                <a:solidFill>
                  <a:schemeClr val="bg1"/>
                </a:solidFill>
                <a:cs typeface="Verdana"/>
              </a:rPr>
              <a:t>   c</a:t>
            </a:r>
            <a:r>
              <a:rPr lang="it-IT" sz="2400" spc="45" dirty="0">
                <a:solidFill>
                  <a:schemeClr val="bg1"/>
                </a:solidFill>
                <a:cs typeface="Verdana"/>
              </a:rPr>
              <a:t>artacei</a:t>
            </a:r>
            <a:endParaRPr lang="it-IT" sz="2400" dirty="0">
              <a:solidFill>
                <a:schemeClr val="bg1"/>
              </a:solidFill>
              <a:cs typeface="Verdana"/>
            </a:endParaRPr>
          </a:p>
          <a:p>
            <a:pPr marL="1156970" lvl="2"/>
            <a:r>
              <a:rPr lang="it-IT" sz="2400" spc="-55" dirty="0">
                <a:solidFill>
                  <a:schemeClr val="bg1"/>
                </a:solidFill>
                <a:cs typeface="Verdana"/>
              </a:rPr>
              <a:t>archivi </a:t>
            </a:r>
            <a:r>
              <a:rPr lang="it-IT" sz="2400" spc="-40" dirty="0">
                <a:solidFill>
                  <a:schemeClr val="bg1"/>
                </a:solidFill>
                <a:cs typeface="Verdana"/>
              </a:rPr>
              <a:t>informatici </a:t>
            </a:r>
            <a:r>
              <a:rPr lang="it-IT" sz="2400" spc="-60" dirty="0">
                <a:solidFill>
                  <a:schemeClr val="bg1"/>
                </a:solidFill>
                <a:cs typeface="Verdana"/>
              </a:rPr>
              <a:t>(disseminazione</a:t>
            </a:r>
            <a:r>
              <a:rPr lang="it-IT" sz="2400" spc="125" dirty="0">
                <a:solidFill>
                  <a:schemeClr val="bg1"/>
                </a:solidFill>
                <a:cs typeface="Verdana"/>
              </a:rPr>
              <a:t> </a:t>
            </a:r>
            <a:r>
              <a:rPr lang="it-IT" sz="2400" spc="-30" dirty="0">
                <a:solidFill>
                  <a:schemeClr val="bg1"/>
                </a:solidFill>
                <a:cs typeface="Verdana"/>
              </a:rPr>
              <a:t>digitale)</a:t>
            </a:r>
            <a:endParaRPr lang="it-IT" sz="2400" dirty="0">
              <a:solidFill>
                <a:schemeClr val="bg1"/>
              </a:solidFill>
              <a:cs typeface="Verdana"/>
            </a:endParaRPr>
          </a:p>
          <a:p>
            <a:pPr marL="1156970" lvl="2"/>
            <a:r>
              <a:rPr lang="it-IT" sz="2400" spc="-140" dirty="0">
                <a:solidFill>
                  <a:schemeClr val="bg1"/>
                </a:solidFill>
                <a:cs typeface="Verdana"/>
              </a:rPr>
              <a:t>sistemi</a:t>
            </a:r>
            <a:r>
              <a:rPr lang="it-IT" sz="2400" spc="-385" dirty="0">
                <a:solidFill>
                  <a:schemeClr val="bg1"/>
                </a:solidFill>
                <a:cs typeface="Verdana"/>
              </a:rPr>
              <a:t>  </a:t>
            </a:r>
            <a:r>
              <a:rPr lang="it-IT" sz="2400" spc="-50" dirty="0">
                <a:solidFill>
                  <a:schemeClr val="bg1"/>
                </a:solidFill>
                <a:cs typeface="Verdana"/>
              </a:rPr>
              <a:t>integrati</a:t>
            </a:r>
          </a:p>
          <a:p>
            <a:pPr marL="1156970" lvl="2"/>
            <a:r>
              <a:rPr lang="it-IT" sz="2400" spc="-50" dirty="0">
                <a:solidFill>
                  <a:schemeClr val="bg1"/>
                </a:solidFill>
                <a:cs typeface="Verdana"/>
              </a:rPr>
              <a:t>siti web</a:t>
            </a:r>
          </a:p>
          <a:p>
            <a:pPr marL="756920" lvl="1"/>
            <a:r>
              <a:rPr lang="it-IT" sz="2600" spc="-50" dirty="0">
                <a:solidFill>
                  <a:schemeClr val="bg1"/>
                </a:solidFill>
                <a:cs typeface="Verdana"/>
              </a:rPr>
              <a:t>Dal produttore all’aggregatore: d</a:t>
            </a:r>
            <a:r>
              <a:rPr lang="it-IT" sz="2600" i="1" spc="-50" dirty="0">
                <a:solidFill>
                  <a:schemeClr val="bg1"/>
                </a:solidFill>
                <a:cs typeface="Verdana"/>
              </a:rPr>
              <a:t>isambiguare l’archivio digitale</a:t>
            </a:r>
          </a:p>
          <a:p>
            <a:pPr marL="1156970" lvl="2"/>
            <a:r>
              <a:rPr lang="it-IT" sz="2400" spc="-50" dirty="0" err="1">
                <a:solidFill>
                  <a:schemeClr val="bg1"/>
                </a:solidFill>
                <a:cs typeface="Verdana"/>
              </a:rPr>
              <a:t>invented</a:t>
            </a:r>
            <a:r>
              <a:rPr lang="it-IT" sz="2400" spc="-50" dirty="0">
                <a:solidFill>
                  <a:schemeClr val="bg1"/>
                </a:solidFill>
                <a:cs typeface="Verdana"/>
              </a:rPr>
              <a:t> </a:t>
            </a:r>
            <a:r>
              <a:rPr lang="it-IT" sz="2400" spc="-50" dirty="0" err="1">
                <a:solidFill>
                  <a:schemeClr val="bg1"/>
                </a:solidFill>
                <a:cs typeface="Verdana"/>
              </a:rPr>
              <a:t>archives</a:t>
            </a:r>
            <a:endParaRPr lang="it-IT" sz="2400" spc="-50" dirty="0">
              <a:solidFill>
                <a:schemeClr val="bg1"/>
              </a:solidFill>
              <a:cs typeface="Verdana"/>
            </a:endParaRPr>
          </a:p>
          <a:p>
            <a:pPr marL="1156970" lvl="2"/>
            <a:r>
              <a:rPr lang="it-IT" sz="2400" spc="-50" dirty="0">
                <a:solidFill>
                  <a:schemeClr val="bg1"/>
                </a:solidFill>
                <a:cs typeface="Verdana"/>
              </a:rPr>
              <a:t>archivi partecipativi</a:t>
            </a:r>
          </a:p>
          <a:p>
            <a:pPr marL="1156970" lvl="2"/>
            <a:r>
              <a:rPr lang="it-IT" sz="2400" spc="-50" dirty="0">
                <a:solidFill>
                  <a:schemeClr val="bg1"/>
                </a:solidFill>
                <a:cs typeface="Verdana"/>
              </a:rPr>
              <a:t>selezioni digitalizzate</a:t>
            </a:r>
            <a:endParaRPr lang="it-IT" sz="2400" dirty="0">
              <a:solidFill>
                <a:schemeClr val="bg1"/>
              </a:solidFill>
              <a:cs typeface="Verdana"/>
            </a:endParaRPr>
          </a:p>
          <a:p>
            <a:pPr marL="756920" lvl="1"/>
            <a:endParaRPr lang="it-IT" sz="2600" dirty="0">
              <a:solidFill>
                <a:schemeClr val="bg2"/>
              </a:solidFill>
              <a:cs typeface="Verdana"/>
            </a:endParaRPr>
          </a:p>
          <a:p>
            <a:pPr>
              <a:buNone/>
            </a:pPr>
            <a:endParaRPr lang="it-IT" sz="2400" spc="-60" dirty="0">
              <a:solidFill>
                <a:schemeClr val="bg2"/>
              </a:solidFill>
              <a:cs typeface="Verdana"/>
            </a:endParaRPr>
          </a:p>
          <a:p>
            <a:endParaRPr lang="it-IT" dirty="0"/>
          </a:p>
        </p:txBody>
      </p:sp>
    </p:spTree>
    <p:extLst>
      <p:ext uri="{BB962C8B-B14F-4D97-AF65-F5344CB8AC3E}">
        <p14:creationId xmlns:p14="http://schemas.microsoft.com/office/powerpoint/2010/main" val="202064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84148B-0068-E48B-0927-CF94DC9475A5}"/>
              </a:ext>
            </a:extLst>
          </p:cNvPr>
          <p:cNvSpPr>
            <a:spLocks noGrp="1"/>
          </p:cNvSpPr>
          <p:nvPr>
            <p:ph type="title"/>
          </p:nvPr>
        </p:nvSpPr>
        <p:spPr>
          <a:xfrm>
            <a:off x="723900" y="123078"/>
            <a:ext cx="10515600" cy="1325563"/>
          </a:xfrm>
        </p:spPr>
        <p:txBody>
          <a:bodyPr/>
          <a:lstStyle/>
          <a:p>
            <a:pPr algn="ctr"/>
            <a:r>
              <a:rPr lang="it-IT" dirty="0"/>
              <a:t>Una cosa che so di te</a:t>
            </a:r>
          </a:p>
        </p:txBody>
      </p:sp>
      <p:sp>
        <p:nvSpPr>
          <p:cNvPr id="3" name="Segnaposto contenuto 2">
            <a:extLst>
              <a:ext uri="{FF2B5EF4-FFF2-40B4-BE49-F238E27FC236}">
                <a16:creationId xmlns:a16="http://schemas.microsoft.com/office/drawing/2014/main" id="{2B5CD3BE-2997-3F46-7867-6BA7AC73C775}"/>
              </a:ext>
            </a:extLst>
          </p:cNvPr>
          <p:cNvSpPr>
            <a:spLocks noGrp="1"/>
          </p:cNvSpPr>
          <p:nvPr>
            <p:ph idx="1"/>
          </p:nvPr>
        </p:nvSpPr>
        <p:spPr>
          <a:xfrm>
            <a:off x="1268506" y="1398494"/>
            <a:ext cx="10515600" cy="5795682"/>
          </a:xfrm>
        </p:spPr>
        <p:txBody>
          <a:bodyPr>
            <a:normAutofit/>
          </a:bodyPr>
          <a:lstStyle/>
          <a:p>
            <a:r>
              <a:rPr lang="it-IT" sz="2400" dirty="0">
                <a:effectLst/>
                <a:latin typeface="Times New Roman" panose="02020603050405020304" pitchFamily="18" charset="0"/>
                <a:ea typeface="Times New Roman" panose="02020603050405020304" pitchFamily="18" charset="0"/>
              </a:rPr>
              <a:t>Cosa sia un archivio lo sappiamo bene. O almeno crediamo di saperlo quando recitiamo a memoria le formule più accreditate per descriverne la natura e la sostanza. </a:t>
            </a:r>
          </a:p>
          <a:p>
            <a:r>
              <a:rPr lang="it-IT" sz="2400" dirty="0">
                <a:effectLst/>
                <a:latin typeface="Times New Roman" panose="02020603050405020304" pitchFamily="18" charset="0"/>
                <a:ea typeface="Times New Roman" panose="02020603050405020304" pitchFamily="18" charset="0"/>
              </a:rPr>
              <a:t>Le definizioni oscillano nel tempo e nello spazio, ma alla fine tendono a collimare e a sublimarsi, da Casanova agli standard di descrizione archivistica. </a:t>
            </a:r>
          </a:p>
          <a:p>
            <a:r>
              <a:rPr lang="it-IT" sz="2400" dirty="0">
                <a:effectLst/>
                <a:latin typeface="Times New Roman" panose="02020603050405020304" pitchFamily="18" charset="0"/>
                <a:ea typeface="Times New Roman" panose="02020603050405020304" pitchFamily="18" charset="0"/>
              </a:rPr>
              <a:t>Il motore immobile che fa girare questo universo definitorio è il concetto di </a:t>
            </a:r>
            <a:r>
              <a:rPr lang="it-IT" sz="2400" i="1" dirty="0">
                <a:effectLst/>
                <a:latin typeface="Times New Roman" panose="02020603050405020304" pitchFamily="18" charset="0"/>
                <a:ea typeface="Times New Roman" panose="02020603050405020304" pitchFamily="18" charset="0"/>
              </a:rPr>
              <a:t>archivio in senso proprio</a:t>
            </a:r>
            <a:r>
              <a:rPr lang="it-IT" sz="2400" dirty="0">
                <a:effectLst/>
                <a:latin typeface="Times New Roman" panose="02020603050405020304" pitchFamily="18" charset="0"/>
                <a:ea typeface="Times New Roman" panose="02020603050405020304" pitchFamily="18" charset="0"/>
              </a:rPr>
              <a:t>, risultato di una lunga analisi giuridica, storica e filologica delle ragioni per cui un archivio viene prodotto, conservato e usato. </a:t>
            </a:r>
          </a:p>
          <a:p>
            <a:r>
              <a:rPr lang="it-IT" sz="2400" dirty="0">
                <a:effectLst/>
                <a:latin typeface="Times New Roman" panose="02020603050405020304" pitchFamily="18" charset="0"/>
                <a:ea typeface="Times New Roman" panose="02020603050405020304" pitchFamily="18" charset="0"/>
              </a:rPr>
              <a:t>La figura del soggetto produttore, nella sua limpida univocità, giganteggia. </a:t>
            </a:r>
          </a:p>
          <a:p>
            <a:r>
              <a:rPr lang="it-IT" sz="2400" dirty="0">
                <a:effectLst/>
                <a:latin typeface="Times New Roman" panose="02020603050405020304" pitchFamily="18" charset="0"/>
                <a:ea typeface="Times New Roman" panose="02020603050405020304" pitchFamily="18" charset="0"/>
              </a:rPr>
              <a:t>Conoscere il </a:t>
            </a:r>
            <a:r>
              <a:rPr lang="it-IT" sz="2400" i="1" dirty="0">
                <a:effectLst/>
                <a:latin typeface="Times New Roman" panose="02020603050405020304" pitchFamily="18" charset="0"/>
                <a:ea typeface="Times New Roman" panose="02020603050405020304" pitchFamily="18" charset="0"/>
              </a:rPr>
              <a:t>creator</a:t>
            </a:r>
            <a:r>
              <a:rPr lang="it-IT" sz="2400" dirty="0">
                <a:effectLst/>
                <a:latin typeface="Times New Roman" panose="02020603050405020304" pitchFamily="18" charset="0"/>
                <a:ea typeface="Times New Roman" panose="02020603050405020304" pitchFamily="18" charset="0"/>
              </a:rPr>
              <a:t> significa giustificare l’esistenza dell’archivio “organico” e, al tempo stesso, garantirne identificazione, affidabilità e fruizione. </a:t>
            </a:r>
          </a:p>
          <a:p>
            <a:endParaRPr lang="it-IT" dirty="0"/>
          </a:p>
        </p:txBody>
      </p:sp>
    </p:spTree>
    <p:extLst>
      <p:ext uri="{BB962C8B-B14F-4D97-AF65-F5344CB8AC3E}">
        <p14:creationId xmlns:p14="http://schemas.microsoft.com/office/powerpoint/2010/main" val="169122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6EBD44-E48B-9B12-EE0D-C40F40DF80CC}"/>
              </a:ext>
            </a:extLst>
          </p:cNvPr>
          <p:cNvSpPr>
            <a:spLocks noGrp="1"/>
          </p:cNvSpPr>
          <p:nvPr>
            <p:ph type="title"/>
          </p:nvPr>
        </p:nvSpPr>
        <p:spPr>
          <a:xfrm>
            <a:off x="3360461" y="221568"/>
            <a:ext cx="9534618" cy="1280890"/>
          </a:xfrm>
        </p:spPr>
        <p:txBody>
          <a:bodyPr/>
          <a:lstStyle/>
          <a:p>
            <a:r>
              <a:rPr lang="it-IT" dirty="0"/>
              <a:t>Figli della provenienza</a:t>
            </a:r>
          </a:p>
        </p:txBody>
      </p:sp>
      <p:sp>
        <p:nvSpPr>
          <p:cNvPr id="3" name="Segnaposto contenuto 2">
            <a:extLst>
              <a:ext uri="{FF2B5EF4-FFF2-40B4-BE49-F238E27FC236}">
                <a16:creationId xmlns:a16="http://schemas.microsoft.com/office/drawing/2014/main" id="{9C512849-2D88-12A0-1A0B-CA03CD5E4F82}"/>
              </a:ext>
            </a:extLst>
          </p:cNvPr>
          <p:cNvSpPr>
            <a:spLocks noGrp="1"/>
          </p:cNvSpPr>
          <p:nvPr>
            <p:ph idx="1"/>
          </p:nvPr>
        </p:nvSpPr>
        <p:spPr>
          <a:xfrm>
            <a:off x="950258" y="1207827"/>
            <a:ext cx="11241742" cy="6039937"/>
          </a:xfrm>
        </p:spPr>
        <p:txBody>
          <a:bodyPr>
            <a:normAutofit/>
          </a:bodyPr>
          <a:lstStyle/>
          <a:p>
            <a:r>
              <a:rPr lang="it-IT" sz="2800" dirty="0">
                <a:latin typeface="Times New Roman" panose="02020603050405020304" pitchFamily="18" charset="0"/>
                <a:cs typeface="Times New Roman" panose="02020603050405020304" pitchFamily="18" charset="0"/>
              </a:rPr>
              <a:t>Siamo figli della provenienza, per quanto il concetto con il passare degli anni possa aver perso il potere assolutorio che aveva in origine.  </a:t>
            </a:r>
          </a:p>
          <a:p>
            <a:r>
              <a:rPr lang="it-IT" sz="2800" dirty="0">
                <a:latin typeface="Times New Roman" panose="02020603050405020304" pitchFamily="18" charset="0"/>
                <a:cs typeface="Times New Roman" panose="02020603050405020304" pitchFamily="18" charset="0"/>
              </a:rPr>
              <a:t>Il metodo storico ci sostiene ancora nel confronto impari tra quantità e qualità, tra il desiderio di trasmettere contenuti e la fatica di metterli a fuoco.  </a:t>
            </a:r>
          </a:p>
          <a:p>
            <a:r>
              <a:rPr lang="it-IT" sz="2800" dirty="0">
                <a:latin typeface="Times New Roman" panose="02020603050405020304" pitchFamily="18" charset="0"/>
                <a:cs typeface="Times New Roman" panose="02020603050405020304" pitchFamily="18" charset="0"/>
              </a:rPr>
              <a:t>La “necessaria approssimazione” degli strumenti di cui a suo tempo ha parlato Isabella Zanni Rosiello è però fisiologica e, almeno in apparenza, inevitabile. </a:t>
            </a:r>
          </a:p>
          <a:p>
            <a:r>
              <a:rPr lang="it-IT" sz="2800" dirty="0">
                <a:latin typeface="Times New Roman" panose="02020603050405020304" pitchFamily="18" charset="0"/>
                <a:cs typeface="Times New Roman" panose="02020603050405020304" pitchFamily="18" charset="0"/>
              </a:rPr>
              <a:t>Altrettanto inevitabilmente il risultato della ricerca è più una speranza che una certezza, al netto di ogni possibile </a:t>
            </a:r>
            <a:r>
              <a:rPr lang="it-IT" sz="2800" dirty="0" err="1">
                <a:latin typeface="Times New Roman" panose="02020603050405020304" pitchFamily="18" charset="0"/>
                <a:cs typeface="Times New Roman" panose="02020603050405020304" pitchFamily="18" charset="0"/>
              </a:rPr>
              <a:t>serendipity</a:t>
            </a:r>
            <a:r>
              <a:rPr lang="it-IT" sz="2800" dirty="0">
                <a:latin typeface="Times New Roman" panose="02020603050405020304" pitchFamily="18"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2323395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45673-4497-E4BF-7C94-FF04AD99604F}"/>
              </a:ext>
            </a:extLst>
          </p:cNvPr>
          <p:cNvSpPr>
            <a:spLocks noGrp="1"/>
          </p:cNvSpPr>
          <p:nvPr>
            <p:ph type="title"/>
          </p:nvPr>
        </p:nvSpPr>
        <p:spPr>
          <a:xfrm>
            <a:off x="2023013" y="341722"/>
            <a:ext cx="8911687" cy="1280890"/>
          </a:xfrm>
        </p:spPr>
        <p:txBody>
          <a:bodyPr>
            <a:normAutofit/>
          </a:bodyPr>
          <a:lstStyle/>
          <a:p>
            <a:pPr algn="ctr"/>
            <a:r>
              <a:rPr lang="it-IT" sz="4000" dirty="0"/>
              <a:t>Nuove domande</a:t>
            </a:r>
          </a:p>
        </p:txBody>
      </p:sp>
      <p:sp>
        <p:nvSpPr>
          <p:cNvPr id="3" name="Segnaposto contenuto 2">
            <a:extLst>
              <a:ext uri="{FF2B5EF4-FFF2-40B4-BE49-F238E27FC236}">
                <a16:creationId xmlns:a16="http://schemas.microsoft.com/office/drawing/2014/main" id="{4D1BAE6F-891D-07E3-5FCA-F57B60E117DC}"/>
              </a:ext>
            </a:extLst>
          </p:cNvPr>
          <p:cNvSpPr>
            <a:spLocks noGrp="1"/>
          </p:cNvSpPr>
          <p:nvPr>
            <p:ph idx="1"/>
          </p:nvPr>
        </p:nvSpPr>
        <p:spPr>
          <a:xfrm>
            <a:off x="1257300" y="1553135"/>
            <a:ext cx="10247312" cy="5197289"/>
          </a:xfrm>
        </p:spPr>
        <p:txBody>
          <a:bodyPr/>
          <a:lstStyle/>
          <a:p>
            <a:r>
              <a:rPr lang="it-IT" sz="2800" dirty="0">
                <a:latin typeface="Times New Roman" panose="02020603050405020304" pitchFamily="18" charset="0"/>
                <a:cs typeface="Times New Roman" panose="02020603050405020304" pitchFamily="18" charset="0"/>
              </a:rPr>
              <a:t>Il nostro sistema euristico negli anni ha dato ottimi risultati ma oggi deve confrontarsi con le aspettative di un’utenza che la crescente digitalizzazione ha reso più diversificata ed esigente. </a:t>
            </a:r>
          </a:p>
          <a:p>
            <a:r>
              <a:rPr lang="it-IT" sz="2800" dirty="0">
                <a:latin typeface="Times New Roman" panose="02020603050405020304" pitchFamily="18" charset="0"/>
                <a:cs typeface="Times New Roman" panose="02020603050405020304" pitchFamily="18" charset="0"/>
              </a:rPr>
              <a:t>Tutto si fa per gli utenti e, molto semplificando, “se su Google trovo tutto perché negli archivi no?”</a:t>
            </a:r>
          </a:p>
          <a:p>
            <a:r>
              <a:rPr lang="it-IT" sz="2800" dirty="0">
                <a:latin typeface="Times New Roman" panose="02020603050405020304" pitchFamily="18" charset="0"/>
                <a:cs typeface="Times New Roman" panose="02020603050405020304" pitchFamily="18" charset="0"/>
              </a:rPr>
              <a:t>Bisognerebbe naturalmente precisare bene cosa significhi davvero “tutto”, ma la domanda non può più essere ignorata, proprio in ragione di una tecnologia che amplifica sia bisogni che le possibili soluzioni .</a:t>
            </a:r>
          </a:p>
          <a:p>
            <a:endParaRPr lang="it-IT" dirty="0"/>
          </a:p>
        </p:txBody>
      </p:sp>
    </p:spTree>
    <p:extLst>
      <p:ext uri="{BB962C8B-B14F-4D97-AF65-F5344CB8AC3E}">
        <p14:creationId xmlns:p14="http://schemas.microsoft.com/office/powerpoint/2010/main" val="355550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61EB5-4096-80E0-BEEC-D65E3293289E}"/>
              </a:ext>
            </a:extLst>
          </p:cNvPr>
          <p:cNvSpPr>
            <a:spLocks noGrp="1"/>
          </p:cNvSpPr>
          <p:nvPr>
            <p:ph type="title"/>
          </p:nvPr>
        </p:nvSpPr>
        <p:spPr>
          <a:xfrm>
            <a:off x="685800" y="186017"/>
            <a:ext cx="10131425" cy="1456267"/>
          </a:xfrm>
        </p:spPr>
        <p:txBody>
          <a:bodyPr/>
          <a:lstStyle/>
          <a:p>
            <a:pPr algn="ctr"/>
            <a:r>
              <a:rPr lang="it-IT" dirty="0"/>
              <a:t>Polimorfismo</a:t>
            </a:r>
          </a:p>
        </p:txBody>
      </p:sp>
      <p:sp>
        <p:nvSpPr>
          <p:cNvPr id="3" name="Segnaposto contenuto 2">
            <a:extLst>
              <a:ext uri="{FF2B5EF4-FFF2-40B4-BE49-F238E27FC236}">
                <a16:creationId xmlns:a16="http://schemas.microsoft.com/office/drawing/2014/main" id="{67127AC1-F810-760C-9C9B-62A233818DF3}"/>
              </a:ext>
            </a:extLst>
          </p:cNvPr>
          <p:cNvSpPr>
            <a:spLocks noGrp="1"/>
          </p:cNvSpPr>
          <p:nvPr>
            <p:ph idx="1"/>
          </p:nvPr>
        </p:nvSpPr>
        <p:spPr>
          <a:xfrm>
            <a:off x="1257301" y="1223682"/>
            <a:ext cx="10131425" cy="5771031"/>
          </a:xfrm>
        </p:spPr>
        <p:txBody>
          <a:bodyPr>
            <a:normAutofit/>
          </a:bodyPr>
          <a:lstStyle/>
          <a:p>
            <a:r>
              <a:rPr lang="it-IT" sz="2800" dirty="0">
                <a:effectLst/>
                <a:latin typeface="Times New Roman" panose="02020603050405020304" pitchFamily="18" charset="0"/>
                <a:ea typeface="Times New Roman" panose="02020603050405020304" pitchFamily="18" charset="0"/>
              </a:rPr>
              <a:t>Il polimorfismo documentario è ormai molto marcato, oscilla in un range che va dagli archivi </a:t>
            </a:r>
            <a:r>
              <a:rPr lang="it-IT" sz="2800" i="1" dirty="0">
                <a:effectLst/>
                <a:latin typeface="Times New Roman" panose="02020603050405020304" pitchFamily="18" charset="0"/>
                <a:ea typeface="Times New Roman" panose="02020603050405020304" pitchFamily="18" charset="0"/>
              </a:rPr>
              <a:t>convenzionali</a:t>
            </a:r>
            <a:r>
              <a:rPr lang="it-IT" sz="2800" dirty="0">
                <a:effectLst/>
                <a:latin typeface="Times New Roman" panose="02020603050405020304" pitchFamily="18" charset="0"/>
                <a:ea typeface="Times New Roman" panose="02020603050405020304" pitchFamily="18" charset="0"/>
              </a:rPr>
              <a:t> alle imprevedibili performances dell’archivio digitale, nelle sue molte possibili accezioni.</a:t>
            </a:r>
          </a:p>
          <a:p>
            <a:r>
              <a:rPr lang="it-IT" sz="2800" dirty="0">
                <a:effectLst/>
                <a:latin typeface="Times New Roman" panose="02020603050405020304" pitchFamily="18" charset="0"/>
                <a:ea typeface="Times New Roman" panose="02020603050405020304" pitchFamily="18" charset="0"/>
              </a:rPr>
              <a:t> Sono davvero archivi questi </a:t>
            </a:r>
            <a:r>
              <a:rPr lang="it-IT" sz="2800" i="1" dirty="0">
                <a:effectLst/>
                <a:latin typeface="Times New Roman" panose="02020603050405020304" pitchFamily="18" charset="0"/>
                <a:ea typeface="Times New Roman" panose="02020603050405020304" pitchFamily="18" charset="0"/>
              </a:rPr>
              <a:t>archivi </a:t>
            </a:r>
            <a:r>
              <a:rPr lang="it-IT" sz="2800" dirty="0">
                <a:effectLst/>
                <a:latin typeface="Times New Roman" panose="02020603050405020304" pitchFamily="18" charset="0"/>
                <a:ea typeface="Times New Roman" panose="02020603050405020304" pitchFamily="18" charset="0"/>
              </a:rPr>
              <a:t>genericamente digitali? </a:t>
            </a:r>
          </a:p>
          <a:p>
            <a:r>
              <a:rPr lang="it-IT" sz="2800" dirty="0">
                <a:effectLst/>
                <a:latin typeface="Times New Roman" panose="02020603050405020304" pitchFamily="18" charset="0"/>
                <a:ea typeface="Times New Roman" panose="02020603050405020304" pitchFamily="18" charset="0"/>
              </a:rPr>
              <a:t>La questione non è banalmente etimologica e non si tratta neppure di difendere a oltranza una “denominazione di origine protetta”. </a:t>
            </a:r>
          </a:p>
          <a:p>
            <a:r>
              <a:rPr lang="it-IT" sz="2800" dirty="0">
                <a:effectLst/>
                <a:latin typeface="Times New Roman" panose="02020603050405020304" pitchFamily="18" charset="0"/>
                <a:ea typeface="Times New Roman" panose="02020603050405020304" pitchFamily="18" charset="0"/>
              </a:rPr>
              <a:t>Di sicuro la parola archivio non basta più a presidiare un dominio sempre più vasto e un uso del temine sempre più fluttuante. </a:t>
            </a:r>
          </a:p>
          <a:p>
            <a:endParaRPr lang="it-IT" dirty="0"/>
          </a:p>
        </p:txBody>
      </p:sp>
    </p:spTree>
    <p:extLst>
      <p:ext uri="{BB962C8B-B14F-4D97-AF65-F5344CB8AC3E}">
        <p14:creationId xmlns:p14="http://schemas.microsoft.com/office/powerpoint/2010/main" val="420092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C3C832-39E3-CB49-9594-6124514DD3F7}"/>
              </a:ext>
            </a:extLst>
          </p:cNvPr>
          <p:cNvSpPr>
            <a:spLocks noGrp="1"/>
          </p:cNvSpPr>
          <p:nvPr>
            <p:ph type="title"/>
          </p:nvPr>
        </p:nvSpPr>
        <p:spPr>
          <a:xfrm>
            <a:off x="833718" y="71718"/>
            <a:ext cx="10131425" cy="1456267"/>
          </a:xfrm>
        </p:spPr>
        <p:txBody>
          <a:bodyPr/>
          <a:lstStyle/>
          <a:p>
            <a:pPr algn="ctr"/>
            <a:r>
              <a:rPr lang="it-IT" dirty="0"/>
              <a:t>Tutto (non) è archivio</a:t>
            </a:r>
          </a:p>
        </p:txBody>
      </p:sp>
      <p:sp>
        <p:nvSpPr>
          <p:cNvPr id="3" name="Segnaposto contenuto 2">
            <a:extLst>
              <a:ext uri="{FF2B5EF4-FFF2-40B4-BE49-F238E27FC236}">
                <a16:creationId xmlns:a16="http://schemas.microsoft.com/office/drawing/2014/main" id="{DDF3853A-9B63-ABD7-AC93-175E34C0DBAE}"/>
              </a:ext>
            </a:extLst>
          </p:cNvPr>
          <p:cNvSpPr>
            <a:spLocks noGrp="1"/>
          </p:cNvSpPr>
          <p:nvPr>
            <p:ph idx="1"/>
          </p:nvPr>
        </p:nvSpPr>
        <p:spPr>
          <a:xfrm>
            <a:off x="1169896" y="1527985"/>
            <a:ext cx="10367680" cy="4881283"/>
          </a:xfrm>
        </p:spPr>
        <p:txBody>
          <a:bodyPr/>
          <a:lstStyle/>
          <a:p>
            <a:r>
              <a:rPr lang="it-IT" sz="3200" dirty="0">
                <a:effectLst/>
                <a:latin typeface="Times New Roman" panose="02020603050405020304" pitchFamily="18" charset="0"/>
                <a:ea typeface="Times New Roman" panose="02020603050405020304" pitchFamily="18" charset="0"/>
              </a:rPr>
              <a:t>Archivio è una parola per tutte le stagioni, oggi più che mai. </a:t>
            </a:r>
          </a:p>
          <a:p>
            <a:r>
              <a:rPr lang="it-IT" sz="3200" dirty="0">
                <a:effectLst/>
                <a:latin typeface="Times New Roman" panose="02020603050405020304" pitchFamily="18" charset="0"/>
                <a:ea typeface="Times New Roman" panose="02020603050405020304" pitchFamily="18" charset="0"/>
              </a:rPr>
              <a:t>Gli archivi contemporanei sono soggetti a trasformazioni strutturali che annacquano sensibilmente il rigore e il significato del concetto tecnico/scientifico consolidato</a:t>
            </a:r>
          </a:p>
          <a:p>
            <a:r>
              <a:rPr lang="it-IT" sz="3200" dirty="0">
                <a:latin typeface="Times New Roman" panose="02020603050405020304" pitchFamily="18" charset="0"/>
                <a:ea typeface="Times New Roman" panose="02020603050405020304" pitchFamily="18" charset="0"/>
              </a:rPr>
              <a:t>C</a:t>
            </a:r>
            <a:r>
              <a:rPr lang="it-IT" sz="3200" dirty="0">
                <a:effectLst/>
                <a:latin typeface="Times New Roman" panose="02020603050405020304" pitchFamily="18" charset="0"/>
                <a:ea typeface="Times New Roman" panose="02020603050405020304" pitchFamily="18" charset="0"/>
              </a:rPr>
              <a:t>onseguenze, estreme, nebulose e per nulla convincenti, del “tutto è archivio”</a:t>
            </a:r>
          </a:p>
          <a:p>
            <a:endParaRPr lang="it-IT" dirty="0"/>
          </a:p>
        </p:txBody>
      </p:sp>
    </p:spTree>
    <p:extLst>
      <p:ext uri="{BB962C8B-B14F-4D97-AF65-F5344CB8AC3E}">
        <p14:creationId xmlns:p14="http://schemas.microsoft.com/office/powerpoint/2010/main" val="291492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45760" y="570321"/>
            <a:ext cx="8911687" cy="1280890"/>
          </a:xfrm>
        </p:spPr>
        <p:txBody>
          <a:bodyPr/>
          <a:lstStyle/>
          <a:p>
            <a:pPr algn="ctr"/>
            <a:r>
              <a:rPr lang="it-IT" dirty="0"/>
              <a:t>La macchia e il mondo</a:t>
            </a:r>
          </a:p>
        </p:txBody>
      </p:sp>
      <p:sp>
        <p:nvSpPr>
          <p:cNvPr id="3" name="Segnaposto contenuto 2"/>
          <p:cNvSpPr>
            <a:spLocks noGrp="1"/>
          </p:cNvSpPr>
          <p:nvPr>
            <p:ph idx="1"/>
          </p:nvPr>
        </p:nvSpPr>
        <p:spPr>
          <a:xfrm>
            <a:off x="1104293" y="1331259"/>
            <a:ext cx="10036595" cy="4760259"/>
          </a:xfrm>
        </p:spPr>
        <p:txBody>
          <a:bodyPr/>
          <a:lstStyle/>
          <a:p>
            <a:pPr algn="ctr"/>
            <a:endParaRPr lang="it-IT" i="1" dirty="0"/>
          </a:p>
          <a:p>
            <a:pPr algn="ctr"/>
            <a:endParaRPr lang="it-IT" i="1" dirty="0"/>
          </a:p>
          <a:p>
            <a:r>
              <a:rPr lang="it-IT" sz="3200" i="1" dirty="0">
                <a:latin typeface="Times New Roman" panose="02020603050405020304" pitchFamily="18" charset="0"/>
                <a:cs typeface="Times New Roman" panose="02020603050405020304" pitchFamily="18" charset="0"/>
              </a:rPr>
              <a:t>“La mia coscienza ha visto solo una macchia di inchiostro su un foglio di carta” (Pessoa, Libro dell’inquietudine</a:t>
            </a:r>
            <a:r>
              <a:rPr lang="it-IT" sz="3200" dirty="0">
                <a:latin typeface="Times New Roman" panose="02020603050405020304" pitchFamily="18" charset="0"/>
                <a:cs typeface="Times New Roman" panose="02020603050405020304" pitchFamily="18" charset="0"/>
              </a:rPr>
              <a:t>)</a:t>
            </a:r>
            <a:r>
              <a:rPr lang="it-IT" sz="3200" i="1" dirty="0">
                <a:latin typeface="Times New Roman" panose="02020603050405020304" pitchFamily="18" charset="0"/>
                <a:cs typeface="Times New Roman" panose="02020603050405020304" pitchFamily="18" charset="0"/>
              </a:rPr>
              <a:t> </a:t>
            </a:r>
          </a:p>
          <a:p>
            <a:r>
              <a:rPr lang="it-IT" sz="3200" dirty="0">
                <a:latin typeface="Times New Roman" panose="02020603050405020304" pitchFamily="18" charset="0"/>
                <a:cs typeface="Times New Roman" panose="02020603050405020304" pitchFamily="18" charset="0"/>
              </a:rPr>
              <a:t>La complessità della macchia di inchiostro: interi universi cognitivi da governare</a:t>
            </a:r>
          </a:p>
          <a:p>
            <a:r>
              <a:rPr lang="it-IT" sz="3200" dirty="0">
                <a:latin typeface="Times New Roman" panose="02020603050405020304" pitchFamily="18" charset="0"/>
                <a:cs typeface="Times New Roman" panose="02020603050405020304" pitchFamily="18" charset="0"/>
              </a:rPr>
              <a:t>Il peso e il senso di ciò che muta</a:t>
            </a:r>
          </a:p>
          <a:p>
            <a:pPr>
              <a:buNone/>
            </a:pPr>
            <a:r>
              <a:rPr lang="it-IT" sz="2800" i="1" dirty="0"/>
              <a:t> </a:t>
            </a:r>
          </a:p>
          <a:p>
            <a:endParaRPr lang="it-IT" dirty="0"/>
          </a:p>
        </p:txBody>
      </p:sp>
    </p:spTree>
    <p:extLst>
      <p:ext uri="{BB962C8B-B14F-4D97-AF65-F5344CB8AC3E}">
        <p14:creationId xmlns:p14="http://schemas.microsoft.com/office/powerpoint/2010/main" val="288059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6206" y="428604"/>
            <a:ext cx="9802906" cy="758952"/>
          </a:xfrm>
        </p:spPr>
        <p:txBody>
          <a:bodyPr>
            <a:noAutofit/>
          </a:bodyPr>
          <a:lstStyle/>
          <a:p>
            <a:pPr algn="ctr"/>
            <a:r>
              <a:rPr lang="it-IT" sz="3200" dirty="0">
                <a:solidFill>
                  <a:schemeClr val="accent3">
                    <a:lumMod val="60000"/>
                    <a:lumOff val="40000"/>
                  </a:schemeClr>
                </a:solidFill>
              </a:rPr>
              <a:t>Dal produttore all’aggregatore.</a:t>
            </a:r>
            <a:br>
              <a:rPr lang="it-IT" sz="3200" dirty="0">
                <a:solidFill>
                  <a:schemeClr val="accent3">
                    <a:lumMod val="60000"/>
                    <a:lumOff val="40000"/>
                  </a:schemeClr>
                </a:solidFill>
              </a:rPr>
            </a:br>
            <a:r>
              <a:rPr lang="it-IT" sz="3200" dirty="0">
                <a:solidFill>
                  <a:schemeClr val="accent3">
                    <a:lumMod val="60000"/>
                    <a:lumOff val="40000"/>
                  </a:schemeClr>
                </a:solidFill>
              </a:rPr>
              <a:t>Palingenesi metodologica</a:t>
            </a:r>
          </a:p>
        </p:txBody>
      </p:sp>
      <p:sp>
        <p:nvSpPr>
          <p:cNvPr id="3" name="Segnaposto contenuto 2"/>
          <p:cNvSpPr>
            <a:spLocks noGrp="1"/>
          </p:cNvSpPr>
          <p:nvPr>
            <p:ph idx="1"/>
          </p:nvPr>
        </p:nvSpPr>
        <p:spPr>
          <a:xfrm>
            <a:off x="1391771" y="2084294"/>
            <a:ext cx="10603005" cy="4773706"/>
          </a:xfrm>
        </p:spPr>
        <p:txBody>
          <a:bodyPr/>
          <a:lstStyle/>
          <a:p>
            <a:r>
              <a:rPr lang="it-IT" sz="3200" dirty="0">
                <a:latin typeface="Times New Roman" panose="02020603050405020304" pitchFamily="18" charset="0"/>
                <a:cs typeface="Times New Roman" panose="02020603050405020304" pitchFamily="18" charset="0"/>
              </a:rPr>
              <a:t>Dal rispecchiamento all’interoperabilità</a:t>
            </a:r>
          </a:p>
          <a:p>
            <a:r>
              <a:rPr lang="it-IT" sz="3200" dirty="0">
                <a:latin typeface="Times New Roman" panose="02020603050405020304" pitchFamily="18" charset="0"/>
                <a:cs typeface="Times New Roman" panose="02020603050405020304" pitchFamily="18" charset="0"/>
              </a:rPr>
              <a:t>Riflessione sul concetto di soggetto produttore e sul  principio di provenienza nel quadro degli sviluppi di medio termine</a:t>
            </a:r>
          </a:p>
          <a:p>
            <a:r>
              <a:rPr lang="it-IT" sz="3200" dirty="0">
                <a:latin typeface="Times New Roman" panose="02020603050405020304" pitchFamily="18" charset="0"/>
                <a:cs typeface="Times New Roman" panose="02020603050405020304" pitchFamily="18" charset="0"/>
              </a:rPr>
              <a:t>Moltiplicazione delle tipologie documentarie: dal monolite agli </a:t>
            </a:r>
            <a:r>
              <a:rPr lang="it-IT" sz="3200" dirty="0" err="1">
                <a:latin typeface="Times New Roman" panose="02020603050405020304" pitchFamily="18" charset="0"/>
                <a:cs typeface="Times New Roman" panose="02020603050405020304" pitchFamily="18" charset="0"/>
              </a:rPr>
              <a:t>invented</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archives</a:t>
            </a:r>
            <a:endParaRPr lang="it-IT" sz="3200" dirty="0">
              <a:latin typeface="Times New Roman" panose="02020603050405020304" pitchFamily="18"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2981475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F74CE3-3F2C-46E7-4664-D14431702491}"/>
              </a:ext>
            </a:extLst>
          </p:cNvPr>
          <p:cNvSpPr>
            <a:spLocks noGrp="1"/>
          </p:cNvSpPr>
          <p:nvPr>
            <p:ph type="title"/>
          </p:nvPr>
        </p:nvSpPr>
        <p:spPr>
          <a:xfrm>
            <a:off x="1640156" y="314828"/>
            <a:ext cx="8911687" cy="1280890"/>
          </a:xfrm>
        </p:spPr>
        <p:txBody>
          <a:bodyPr/>
          <a:lstStyle/>
          <a:p>
            <a:pPr algn="ctr"/>
            <a:r>
              <a:rPr lang="it-IT" dirty="0"/>
              <a:t>Figli e figliastri</a:t>
            </a:r>
          </a:p>
        </p:txBody>
      </p:sp>
      <p:sp>
        <p:nvSpPr>
          <p:cNvPr id="3" name="Segnaposto contenuto 2">
            <a:extLst>
              <a:ext uri="{FF2B5EF4-FFF2-40B4-BE49-F238E27FC236}">
                <a16:creationId xmlns:a16="http://schemas.microsoft.com/office/drawing/2014/main" id="{B0B285E1-D6A8-2228-2D3C-1D1933E54DDC}"/>
              </a:ext>
            </a:extLst>
          </p:cNvPr>
          <p:cNvSpPr>
            <a:spLocks noGrp="1"/>
          </p:cNvSpPr>
          <p:nvPr>
            <p:ph idx="1"/>
          </p:nvPr>
        </p:nvSpPr>
        <p:spPr>
          <a:xfrm>
            <a:off x="1465729" y="1304365"/>
            <a:ext cx="10522324" cy="5553635"/>
          </a:xfrm>
        </p:spPr>
        <p:txBody>
          <a:bodyPr>
            <a:normAutofit fontScale="85000" lnSpcReduction="20000"/>
          </a:bodyPr>
          <a:lstStyle/>
          <a:p>
            <a:pPr indent="144145" algn="just">
              <a:lnSpc>
                <a:spcPct val="150000"/>
              </a:lnSpc>
            </a:pPr>
            <a:r>
              <a:rPr lang="it-IT" sz="2800" dirty="0">
                <a:effectLst/>
                <a:latin typeface="Times New Roman" panose="02020603050405020304" pitchFamily="18" charset="0"/>
                <a:ea typeface="Times New Roman" panose="02020603050405020304" pitchFamily="18" charset="0"/>
              </a:rPr>
              <a:t>Negli archivi in senso proprio le ragioni del contesto sono abbastanza forti da compensare l’eccentricità dell’utilizzazione. </a:t>
            </a:r>
          </a:p>
          <a:p>
            <a:pPr indent="144145" algn="just">
              <a:lnSpc>
                <a:spcPct val="150000"/>
              </a:lnSpc>
            </a:pPr>
            <a:r>
              <a:rPr lang="it-IT" sz="2800" dirty="0">
                <a:effectLst/>
                <a:latin typeface="Times New Roman" panose="02020603050405020304" pitchFamily="18" charset="0"/>
                <a:ea typeface="Times New Roman" panose="02020603050405020304" pitchFamily="18" charset="0"/>
              </a:rPr>
              <a:t>Se l’archivio è figlio legittimo del suo produttore, in altre parole, la provenienza lo qualifica e lo certifica, anche se non ne indirizza necessariamente l’utilizzazione. </a:t>
            </a:r>
          </a:p>
          <a:p>
            <a:pPr indent="144145" algn="just">
              <a:lnSpc>
                <a:spcPct val="150000"/>
              </a:lnSpc>
            </a:pPr>
            <a:r>
              <a:rPr lang="it-IT" sz="2800" dirty="0">
                <a:effectLst/>
                <a:latin typeface="Times New Roman" panose="02020603050405020304" pitchFamily="18" charset="0"/>
                <a:ea typeface="Times New Roman" panose="02020603050405020304" pitchFamily="18" charset="0"/>
              </a:rPr>
              <a:t>Quando invece l’archivio si trasfigura, e le ragioni della produzione cedono il passo a quelle di una artificiosità a trazione digitale, il ragionamento si complica.  </a:t>
            </a:r>
          </a:p>
          <a:p>
            <a:pPr indent="144145" algn="just">
              <a:lnSpc>
                <a:spcPct val="150000"/>
              </a:lnSpc>
            </a:pPr>
            <a:r>
              <a:rPr lang="it-IT" sz="2800" dirty="0">
                <a:effectLst/>
                <a:latin typeface="Times New Roman" panose="02020603050405020304" pitchFamily="18" charset="0"/>
                <a:ea typeface="Times New Roman" panose="02020603050405020304" pitchFamily="18" charset="0"/>
              </a:rPr>
              <a:t>Se l’archivio storico diviene archivio </a:t>
            </a:r>
            <a:r>
              <a:rPr lang="it-IT" sz="2800" i="1" dirty="0">
                <a:effectLst/>
                <a:latin typeface="Times New Roman" panose="02020603050405020304" pitchFamily="18" charset="0"/>
                <a:ea typeface="Times New Roman" panose="02020603050405020304" pitchFamily="18" charset="0"/>
              </a:rPr>
              <a:t>per una storia</a:t>
            </a:r>
            <a:r>
              <a:rPr lang="it-IT" sz="2800" dirty="0">
                <a:effectLst/>
                <a:latin typeface="Times New Roman" panose="02020603050405020304" pitchFamily="18" charset="0"/>
                <a:ea typeface="Times New Roman" panose="02020603050405020304" pitchFamily="18" charset="0"/>
              </a:rPr>
              <a:t>, al servizio di punti di vista particolari, cambiano le regole del gioco e non è semplice dare evidenza contestuale a fonti disperse nei meandri di arbitrari montaggi ad personam.</a:t>
            </a:r>
          </a:p>
          <a:p>
            <a:endParaRPr lang="it-IT" dirty="0"/>
          </a:p>
        </p:txBody>
      </p:sp>
    </p:spTree>
    <p:extLst>
      <p:ext uri="{BB962C8B-B14F-4D97-AF65-F5344CB8AC3E}">
        <p14:creationId xmlns:p14="http://schemas.microsoft.com/office/powerpoint/2010/main" val="3250915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C6D54-350D-2FA1-26C3-B52F646C6B4F}"/>
              </a:ext>
            </a:extLst>
          </p:cNvPr>
          <p:cNvSpPr>
            <a:spLocks noGrp="1"/>
          </p:cNvSpPr>
          <p:nvPr>
            <p:ph type="title"/>
          </p:nvPr>
        </p:nvSpPr>
        <p:spPr>
          <a:xfrm>
            <a:off x="2552584" y="570322"/>
            <a:ext cx="8911687" cy="1280890"/>
          </a:xfrm>
        </p:spPr>
        <p:txBody>
          <a:bodyPr/>
          <a:lstStyle/>
          <a:p>
            <a:r>
              <a:rPr lang="it-IT" dirty="0"/>
              <a:t>Oltre la fatica dell’archivio?</a:t>
            </a:r>
          </a:p>
        </p:txBody>
      </p:sp>
      <p:sp>
        <p:nvSpPr>
          <p:cNvPr id="3" name="Segnaposto contenuto 2">
            <a:extLst>
              <a:ext uri="{FF2B5EF4-FFF2-40B4-BE49-F238E27FC236}">
                <a16:creationId xmlns:a16="http://schemas.microsoft.com/office/drawing/2014/main" id="{F81D4D59-E489-859A-A460-FB2DFE6D0C9F}"/>
              </a:ext>
            </a:extLst>
          </p:cNvPr>
          <p:cNvSpPr>
            <a:spLocks noGrp="1"/>
          </p:cNvSpPr>
          <p:nvPr>
            <p:ph idx="1"/>
          </p:nvPr>
        </p:nvSpPr>
        <p:spPr>
          <a:xfrm>
            <a:off x="1290918" y="1963270"/>
            <a:ext cx="10652311" cy="5372101"/>
          </a:xfrm>
        </p:spPr>
        <p:txBody>
          <a:bodyPr>
            <a:normAutofit/>
          </a:bodyPr>
          <a:lstStyle/>
          <a:p>
            <a:r>
              <a:rPr lang="it-IT" sz="2400" dirty="0">
                <a:latin typeface="Times New Roman" panose="02020603050405020304" pitchFamily="18" charset="0"/>
                <a:cs typeface="Times New Roman" panose="02020603050405020304" pitchFamily="18" charset="0"/>
              </a:rPr>
              <a:t>Le allettanti opportunità binarie, ogni giorno più performanti, hanno ben presto popolato i sogni dei ricercatori di obbedienti archivi digitali, lasciando intravedere nuovi modi di scrivere la storia (Vitali 2004). </a:t>
            </a:r>
          </a:p>
          <a:p>
            <a:r>
              <a:rPr lang="it-IT" sz="2400" dirty="0">
                <a:latin typeface="Times New Roman" panose="02020603050405020304" pitchFamily="18" charset="0"/>
                <a:cs typeface="Times New Roman" panose="02020603050405020304" pitchFamily="18" charset="0"/>
              </a:rPr>
              <a:t>Ci si è chiesti innanzitutto in che modo, loro tramite, si potesse superare la fatica dell’archivio, intesa come lunga e incerta approssimazione ai contenuti. </a:t>
            </a:r>
          </a:p>
          <a:p>
            <a:r>
              <a:rPr lang="it-IT" sz="2400" dirty="0">
                <a:latin typeface="Times New Roman" panose="02020603050405020304" pitchFamily="18" charset="0"/>
                <a:cs typeface="Times New Roman" panose="02020603050405020304" pitchFamily="18" charset="0"/>
              </a:rPr>
              <a:t>Di conseguenza, si è molto ragionato sulla possibilità di assecondare i desideri della ricerca, magari creando contenitori di oggetti digitali ad hoc, a partire dalle domande che la ricerca stessa si poneva (</a:t>
            </a:r>
            <a:r>
              <a:rPr lang="it-IT" sz="2400" dirty="0" err="1">
                <a:latin typeface="Times New Roman" panose="02020603050405020304" pitchFamily="18" charset="0"/>
                <a:cs typeface="Times New Roman" panose="02020603050405020304" pitchFamily="18" charset="0"/>
              </a:rPr>
              <a:t>Rosenzweig</a:t>
            </a:r>
            <a:r>
              <a:rPr lang="it-IT" sz="2400" dirty="0">
                <a:latin typeface="Times New Roman" panose="02020603050405020304" pitchFamily="18" charset="0"/>
                <a:cs typeface="Times New Roman" panose="02020603050405020304" pitchFamily="18" charset="0"/>
              </a:rPr>
              <a:t> 2005). </a:t>
            </a:r>
          </a:p>
          <a:p>
            <a:endParaRPr lang="it-IT" dirty="0"/>
          </a:p>
          <a:p>
            <a:endParaRPr lang="it-IT" dirty="0"/>
          </a:p>
        </p:txBody>
      </p:sp>
    </p:spTree>
    <p:extLst>
      <p:ext uri="{BB962C8B-B14F-4D97-AF65-F5344CB8AC3E}">
        <p14:creationId xmlns:p14="http://schemas.microsoft.com/office/powerpoint/2010/main" val="269889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5A8486-A98E-49D1-1DC0-C705E7542F15}"/>
              </a:ext>
            </a:extLst>
          </p:cNvPr>
          <p:cNvSpPr>
            <a:spLocks noGrp="1"/>
          </p:cNvSpPr>
          <p:nvPr>
            <p:ph type="title"/>
          </p:nvPr>
        </p:nvSpPr>
        <p:spPr>
          <a:xfrm>
            <a:off x="1745761" y="410136"/>
            <a:ext cx="8911687" cy="1280890"/>
          </a:xfrm>
        </p:spPr>
        <p:txBody>
          <a:bodyPr/>
          <a:lstStyle/>
          <a:p>
            <a:pPr algn="ctr"/>
            <a:r>
              <a:rPr lang="it-IT" dirty="0"/>
              <a:t>Cosa succede</a:t>
            </a:r>
          </a:p>
        </p:txBody>
      </p:sp>
      <p:sp>
        <p:nvSpPr>
          <p:cNvPr id="3" name="Segnaposto contenuto 2">
            <a:extLst>
              <a:ext uri="{FF2B5EF4-FFF2-40B4-BE49-F238E27FC236}">
                <a16:creationId xmlns:a16="http://schemas.microsoft.com/office/drawing/2014/main" id="{42B3CCF7-6345-97A8-5A40-514FDC2398FC}"/>
              </a:ext>
            </a:extLst>
          </p:cNvPr>
          <p:cNvSpPr>
            <a:spLocks noGrp="1"/>
          </p:cNvSpPr>
          <p:nvPr>
            <p:ph idx="1"/>
          </p:nvPr>
        </p:nvSpPr>
        <p:spPr>
          <a:xfrm>
            <a:off x="1311088" y="1586753"/>
            <a:ext cx="10434918" cy="5002305"/>
          </a:xfrm>
        </p:spPr>
        <p:txBody>
          <a:bodyPr>
            <a:normAutofit/>
          </a:bodyPr>
          <a:lstStyle/>
          <a:p>
            <a:pPr indent="144145" algn="just">
              <a:lnSpc>
                <a:spcPct val="150000"/>
              </a:lnSpc>
            </a:pPr>
            <a:r>
              <a:rPr lang="it-IT" sz="2000" dirty="0">
                <a:effectLst/>
                <a:latin typeface="Times New Roman" panose="02020603050405020304" pitchFamily="18" charset="0"/>
                <a:ea typeface="Times New Roman" panose="02020603050405020304" pitchFamily="18" charset="0"/>
              </a:rPr>
              <a:t>Cosa succede, però, se per qualche accadimento una costruzione documentaria non risponde più a questi canoni e smarrisce la sua granitica organicità a vantaggio di fisionomie e strutture molto più evanescenti? </a:t>
            </a:r>
          </a:p>
          <a:p>
            <a:pPr indent="144145" algn="just">
              <a:lnSpc>
                <a:spcPct val="150000"/>
              </a:lnSpc>
            </a:pPr>
            <a:r>
              <a:rPr lang="it-IT" sz="2000" dirty="0">
                <a:effectLst/>
                <a:latin typeface="Times New Roman" panose="02020603050405020304" pitchFamily="18" charset="0"/>
                <a:ea typeface="Times New Roman" panose="02020603050405020304" pitchFamily="18" charset="0"/>
              </a:rPr>
              <a:t>Cosa succede, cioè, quando le ragioni e i mezzi della produzione e della trasmissione non sono più gli stessi da cui scaturiscono definizioni consolidate e faticosamente condivise? </a:t>
            </a:r>
          </a:p>
          <a:p>
            <a:pPr indent="144145" algn="just">
              <a:lnSpc>
                <a:spcPct val="150000"/>
              </a:lnSpc>
            </a:pPr>
            <a:r>
              <a:rPr lang="it-IT" sz="2000" dirty="0">
                <a:effectLst/>
                <a:latin typeface="Times New Roman" panose="02020603050405020304" pitchFamily="18" charset="0"/>
                <a:ea typeface="Times New Roman" panose="02020603050405020304" pitchFamily="18" charset="0"/>
              </a:rPr>
              <a:t>Sono domande che è opportuno farsi quando constatiamo come la definizione di archivio, in determinati contesti, possa risultare eccentrica rispetto a quella conquistata dalla nostra pur rispettabile tradizione. </a:t>
            </a:r>
          </a:p>
          <a:p>
            <a:endParaRPr lang="it-IT" dirty="0"/>
          </a:p>
        </p:txBody>
      </p:sp>
    </p:spTree>
    <p:extLst>
      <p:ext uri="{BB962C8B-B14F-4D97-AF65-F5344CB8AC3E}">
        <p14:creationId xmlns:p14="http://schemas.microsoft.com/office/powerpoint/2010/main" val="173771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5BD71C-15AA-569B-DA2E-AA06BBA99708}"/>
              </a:ext>
            </a:extLst>
          </p:cNvPr>
          <p:cNvSpPr>
            <a:spLocks noGrp="1"/>
          </p:cNvSpPr>
          <p:nvPr>
            <p:ph type="title"/>
          </p:nvPr>
        </p:nvSpPr>
        <p:spPr>
          <a:xfrm>
            <a:off x="3683724" y="315798"/>
            <a:ext cx="8911687" cy="1280890"/>
          </a:xfrm>
        </p:spPr>
        <p:txBody>
          <a:bodyPr/>
          <a:lstStyle/>
          <a:p>
            <a:r>
              <a:rPr lang="it-IT" dirty="0"/>
              <a:t>Archivi impropri?</a:t>
            </a:r>
          </a:p>
        </p:txBody>
      </p:sp>
      <p:sp>
        <p:nvSpPr>
          <p:cNvPr id="3" name="Segnaposto contenuto 2">
            <a:extLst>
              <a:ext uri="{FF2B5EF4-FFF2-40B4-BE49-F238E27FC236}">
                <a16:creationId xmlns:a16="http://schemas.microsoft.com/office/drawing/2014/main" id="{79696215-5F77-96F7-A67E-E1D1B6AFF9D7}"/>
              </a:ext>
            </a:extLst>
          </p:cNvPr>
          <p:cNvSpPr>
            <a:spLocks noGrp="1"/>
          </p:cNvSpPr>
          <p:nvPr>
            <p:ph idx="1"/>
          </p:nvPr>
        </p:nvSpPr>
        <p:spPr>
          <a:xfrm>
            <a:off x="1194179" y="1201002"/>
            <a:ext cx="10399593" cy="5807123"/>
          </a:xfrm>
        </p:spPr>
        <p:txBody>
          <a:bodyPr>
            <a:normAutofit/>
          </a:bodyPr>
          <a:lstStyle/>
          <a:p>
            <a:pPr indent="144145" algn="just">
              <a:lnSpc>
                <a:spcPct val="150000"/>
              </a:lnSpc>
            </a:pPr>
            <a:r>
              <a:rPr lang="it-IT" sz="2000" dirty="0">
                <a:effectLst/>
                <a:latin typeface="Times New Roman" panose="02020603050405020304" pitchFamily="18" charset="0"/>
                <a:ea typeface="Times New Roman" panose="02020603050405020304" pitchFamily="18" charset="0"/>
              </a:rPr>
              <a:t>L’archivio in senso proprio cui noi ci riferiamo non è un </a:t>
            </a:r>
            <a:r>
              <a:rPr lang="it-IT" sz="2000" dirty="0" err="1">
                <a:effectLst/>
                <a:latin typeface="Times New Roman" panose="02020603050405020304" pitchFamily="18" charset="0"/>
                <a:ea typeface="Times New Roman" panose="02020603050405020304" pitchFamily="18" charset="0"/>
              </a:rPr>
              <a:t>τό</a:t>
            </a:r>
            <a:r>
              <a:rPr lang="it-IT" sz="2000" dirty="0">
                <a:effectLst/>
                <a:latin typeface="Times New Roman" panose="02020603050405020304" pitchFamily="18" charset="0"/>
                <a:ea typeface="Times New Roman" panose="02020603050405020304" pitchFamily="18" charset="0"/>
              </a:rPr>
              <a:t>πος universalmente e necessariamente condiviso. </a:t>
            </a:r>
          </a:p>
          <a:p>
            <a:pPr indent="144145" algn="just">
              <a:lnSpc>
                <a:spcPct val="150000"/>
              </a:lnSpc>
            </a:pPr>
            <a:r>
              <a:rPr lang="it-IT" sz="2000" dirty="0">
                <a:effectLst/>
                <a:latin typeface="Times New Roman" panose="02020603050405020304" pitchFamily="18" charset="0"/>
                <a:ea typeface="Times New Roman" panose="02020603050405020304" pitchFamily="18" charset="0"/>
              </a:rPr>
              <a:t>In contesti giuridici, culturali e tecnologici diversi dal nostro, in particolare nel mondo anglosassone, le cose possono infatti andare diversamente. </a:t>
            </a:r>
          </a:p>
          <a:p>
            <a:pPr indent="144145" algn="just">
              <a:lnSpc>
                <a:spcPct val="150000"/>
              </a:lnSpc>
            </a:pPr>
            <a:r>
              <a:rPr lang="it-IT" sz="2000" dirty="0">
                <a:effectLst/>
                <a:latin typeface="Times New Roman" panose="02020603050405020304" pitchFamily="18" charset="0"/>
                <a:ea typeface="Times New Roman" panose="02020603050405020304" pitchFamily="18" charset="0"/>
              </a:rPr>
              <a:t>Ormai da tempo, anzi, sono andate diversamente e non mancano definizioni e concettualizzazioni alternative a quelle a noi più vicine. </a:t>
            </a:r>
          </a:p>
          <a:p>
            <a:pPr indent="144145" algn="just">
              <a:lnSpc>
                <a:spcPct val="150000"/>
              </a:lnSpc>
            </a:pPr>
            <a:r>
              <a:rPr lang="it-IT" sz="2000" dirty="0">
                <a:effectLst/>
                <a:latin typeface="Times New Roman" panose="02020603050405020304" pitchFamily="18" charset="0"/>
                <a:ea typeface="Times New Roman" panose="02020603050405020304" pitchFamily="18" charset="0"/>
              </a:rPr>
              <a:t>In particolare, l’uso politico, attivo e democratico dell’archivio ha dato luogo a complessi documentari di natura eterogenea e decisamente </a:t>
            </a:r>
            <a:r>
              <a:rPr lang="it-IT" sz="2000" i="1" dirty="0">
                <a:effectLst/>
                <a:latin typeface="Times New Roman" panose="02020603050405020304" pitchFamily="18" charset="0"/>
                <a:ea typeface="Times New Roman" panose="02020603050405020304" pitchFamily="18" charset="0"/>
              </a:rPr>
              <a:t>impura</a:t>
            </a:r>
            <a:r>
              <a:rPr lang="it-IT" sz="2000" dirty="0">
                <a:effectLst/>
                <a:latin typeface="Times New Roman" panose="02020603050405020304" pitchFamily="18" charset="0"/>
                <a:ea typeface="Times New Roman" panose="02020603050405020304" pitchFamily="18" charset="0"/>
              </a:rPr>
              <a:t>, nei quali le ragioni genericamente pubbliche prevalgono su quelle giuridiche e culturali in senso stretto. </a:t>
            </a:r>
          </a:p>
          <a:p>
            <a:endParaRPr lang="it-IT" dirty="0"/>
          </a:p>
        </p:txBody>
      </p:sp>
    </p:spTree>
    <p:extLst>
      <p:ext uri="{BB962C8B-B14F-4D97-AF65-F5344CB8AC3E}">
        <p14:creationId xmlns:p14="http://schemas.microsoft.com/office/powerpoint/2010/main" val="1664053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673E0-D349-3C61-3E20-7E388D3BA963}"/>
              </a:ext>
            </a:extLst>
          </p:cNvPr>
          <p:cNvSpPr>
            <a:spLocks noGrp="1"/>
          </p:cNvSpPr>
          <p:nvPr>
            <p:ph type="title"/>
          </p:nvPr>
        </p:nvSpPr>
        <p:spPr/>
        <p:txBody>
          <a:bodyPr/>
          <a:lstStyle/>
          <a:p>
            <a:r>
              <a:rPr lang="it-IT" dirty="0"/>
              <a:t>Cosa significa «archivio digitale»?</a:t>
            </a:r>
          </a:p>
        </p:txBody>
      </p:sp>
      <p:sp>
        <p:nvSpPr>
          <p:cNvPr id="3" name="Segnaposto contenuto 2">
            <a:extLst>
              <a:ext uri="{FF2B5EF4-FFF2-40B4-BE49-F238E27FC236}">
                <a16:creationId xmlns:a16="http://schemas.microsoft.com/office/drawing/2014/main" id="{BABBD70F-6A8B-D5B6-E513-2DE7387444DD}"/>
              </a:ext>
            </a:extLst>
          </p:cNvPr>
          <p:cNvSpPr>
            <a:spLocks noGrp="1"/>
          </p:cNvSpPr>
          <p:nvPr>
            <p:ph idx="1"/>
          </p:nvPr>
        </p:nvSpPr>
        <p:spPr>
          <a:xfrm>
            <a:off x="1364876" y="2133599"/>
            <a:ext cx="10139736" cy="4589929"/>
          </a:xfrm>
        </p:spPr>
        <p:txBody>
          <a:bodyPr/>
          <a:lstStyle/>
          <a:p>
            <a:r>
              <a:rPr lang="it-IT" sz="2400" dirty="0">
                <a:effectLst/>
                <a:latin typeface="Times New Roman" panose="02020603050405020304" pitchFamily="18" charset="0"/>
                <a:ea typeface="Calibri" panose="020F0502020204030204" pitchFamily="34" charset="0"/>
              </a:rPr>
              <a:t>Il concetto di </a:t>
            </a:r>
            <a:r>
              <a:rPr lang="it-IT" sz="2400" i="1" dirty="0">
                <a:effectLst/>
                <a:latin typeface="Times New Roman" panose="02020603050405020304" pitchFamily="18" charset="0"/>
                <a:ea typeface="Calibri" panose="020F0502020204030204" pitchFamily="34" charset="0"/>
              </a:rPr>
              <a:t>archivio digitale</a:t>
            </a:r>
            <a:r>
              <a:rPr lang="it-IT" sz="2400" dirty="0">
                <a:effectLst/>
                <a:latin typeface="Times New Roman" panose="02020603050405020304" pitchFamily="18" charset="0"/>
                <a:ea typeface="Calibri" panose="020F0502020204030204" pitchFamily="34" charset="0"/>
              </a:rPr>
              <a:t>, nella sua potenza polisemica, ha molte possibili declinazioni e altrettante accezioni</a:t>
            </a:r>
            <a:endPar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Non tutte corrispondono al modello dell’archivio in senso proprio, sia pure sedimentatosi in assenza di carta. L’espressione non ha quindi nulla di neutro e, al contrario, ha suscitato e suscita più di una cautela tra gli archivisti per le conseguenze che può avere. </a:t>
            </a:r>
          </a:p>
          <a:p>
            <a:r>
              <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L’archivio digitale di cui parliamo qui non esiste in natura, ma, per così dire, è un organismo geneticamente modificato, inventato in laboratorio. È </a:t>
            </a:r>
            <a:r>
              <a:rPr kumimoji="0" lang="it-IT" altLang="it-IT"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artificiale</a:t>
            </a:r>
            <a:r>
              <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appunto.</a:t>
            </a:r>
            <a:r>
              <a:rPr kumimoji="0" lang="it-IT" altLang="it-IT" sz="2400" b="0" i="0" u="none" strike="noStrike" cap="none" normalizeH="0" baseline="0" dirty="0">
                <a:ln>
                  <a:noFill/>
                </a:ln>
                <a:solidFill>
                  <a:schemeClr val="tx1"/>
                </a:solidFill>
                <a:effectLst/>
              </a:rPr>
              <a:t> </a:t>
            </a:r>
            <a:endParaRPr kumimoji="0" lang="it-IT" altLang="it-IT" sz="2400" b="0" i="0" u="none" strike="noStrike" cap="none" normalizeH="0" baseline="0" dirty="0">
              <a:ln>
                <a:noFill/>
              </a:ln>
              <a:solidFill>
                <a:schemeClr val="tx1"/>
              </a:solidFill>
              <a:effectLst/>
              <a:latin typeface="Arial" panose="020B0604020202020204" pitchFamily="34" charset="0"/>
            </a:endParaRPr>
          </a:p>
          <a:p>
            <a:endParaRPr lang="it-IT" dirty="0"/>
          </a:p>
        </p:txBody>
      </p:sp>
    </p:spTree>
    <p:extLst>
      <p:ext uri="{BB962C8B-B14F-4D97-AF65-F5344CB8AC3E}">
        <p14:creationId xmlns:p14="http://schemas.microsoft.com/office/powerpoint/2010/main" val="218608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6BBD8-C20F-AF57-53C5-83A642E9C6B8}"/>
              </a:ext>
            </a:extLst>
          </p:cNvPr>
          <p:cNvSpPr>
            <a:spLocks noGrp="1"/>
          </p:cNvSpPr>
          <p:nvPr>
            <p:ph type="title"/>
          </p:nvPr>
        </p:nvSpPr>
        <p:spPr>
          <a:xfrm>
            <a:off x="1687607" y="624110"/>
            <a:ext cx="9817006" cy="1280890"/>
          </a:xfrm>
        </p:spPr>
        <p:txBody>
          <a:bodyPr/>
          <a:lstStyle/>
          <a:p>
            <a:pPr algn="ctr"/>
            <a:r>
              <a:rPr lang="it-IT" dirty="0"/>
              <a:t>L’archivio inventato</a:t>
            </a:r>
          </a:p>
        </p:txBody>
      </p:sp>
      <p:sp>
        <p:nvSpPr>
          <p:cNvPr id="3" name="Segnaposto contenuto 2">
            <a:extLst>
              <a:ext uri="{FF2B5EF4-FFF2-40B4-BE49-F238E27FC236}">
                <a16:creationId xmlns:a16="http://schemas.microsoft.com/office/drawing/2014/main" id="{4AD7B6FE-27B1-6FF9-4B28-88D1B1C1024B}"/>
              </a:ext>
            </a:extLst>
          </p:cNvPr>
          <p:cNvSpPr>
            <a:spLocks noGrp="1"/>
          </p:cNvSpPr>
          <p:nvPr>
            <p:ph idx="1"/>
          </p:nvPr>
        </p:nvSpPr>
        <p:spPr>
          <a:xfrm>
            <a:off x="1500000" y="1667435"/>
            <a:ext cx="9526587" cy="4686300"/>
          </a:xfrm>
        </p:spPr>
        <p:txBody>
          <a:bodyPr>
            <a:normAutofit/>
          </a:bodyPr>
          <a:lstStyle/>
          <a:p>
            <a:r>
              <a:rPr lang="it-IT" sz="2000" dirty="0">
                <a:latin typeface="Times New Roman" panose="02020603050405020304" pitchFamily="18" charset="0"/>
                <a:ea typeface="Calibri" panose="020F0502020204030204" pitchFamily="34" charset="0"/>
              </a:rPr>
              <a:t>U</a:t>
            </a:r>
            <a:r>
              <a:rPr lang="it-IT" sz="2000" dirty="0">
                <a:effectLst/>
                <a:latin typeface="Times New Roman" panose="02020603050405020304" pitchFamily="18" charset="0"/>
                <a:ea typeface="Calibri" panose="020F0502020204030204" pitchFamily="34" charset="0"/>
              </a:rPr>
              <a:t>n </a:t>
            </a:r>
            <a:r>
              <a:rPr lang="it-IT" sz="2000" i="1" dirty="0" err="1">
                <a:effectLst/>
                <a:latin typeface="Times New Roman" panose="02020603050405020304" pitchFamily="18" charset="0"/>
                <a:ea typeface="Calibri" panose="020F0502020204030204" pitchFamily="34" charset="0"/>
              </a:rPr>
              <a:t>invented</a:t>
            </a:r>
            <a:r>
              <a:rPr lang="it-IT" sz="2000" i="1" dirty="0">
                <a:effectLst/>
                <a:latin typeface="Times New Roman" panose="02020603050405020304" pitchFamily="18" charset="0"/>
                <a:ea typeface="Calibri" panose="020F0502020204030204" pitchFamily="34" charset="0"/>
              </a:rPr>
              <a:t> </a:t>
            </a:r>
            <a:r>
              <a:rPr lang="it-IT" sz="2000" i="1" dirty="0" err="1">
                <a:effectLst/>
                <a:latin typeface="Times New Roman" panose="02020603050405020304" pitchFamily="18" charset="0"/>
                <a:ea typeface="Calibri" panose="020F0502020204030204" pitchFamily="34" charset="0"/>
              </a:rPr>
              <a:t>archive</a:t>
            </a:r>
            <a:r>
              <a:rPr lang="it-IT" sz="2000" dirty="0">
                <a:effectLst/>
                <a:latin typeface="Times New Roman" panose="02020603050405020304" pitchFamily="18" charset="0"/>
                <a:ea typeface="Calibri" panose="020F0502020204030204" pitchFamily="34" charset="0"/>
              </a:rPr>
              <a:t>, se vogliamo tentare di definirlo, è un’aggregazione di oggetti digitali, generalmente svincolati dai loro soggetti produttori e sottoposti poi ad un montaggio fortemente soggettivo. </a:t>
            </a:r>
          </a:p>
          <a:p>
            <a:r>
              <a:rPr lang="it-IT" sz="2000" dirty="0">
                <a:effectLst/>
                <a:latin typeface="Times New Roman" panose="02020603050405020304" pitchFamily="18" charset="0"/>
                <a:ea typeface="Calibri" panose="020F0502020204030204" pitchFamily="34" charset="0"/>
              </a:rPr>
              <a:t>È caratterizzato da sistemi di relazioni che scaturiscono dalle finalità rappresentative e non dalla necessarietà della classificazione e del vincolo. Questi archivi, come sempre ma più di sempre, possono contribuire alla costruzione di specifiche interpretazioni della realtà. </a:t>
            </a:r>
          </a:p>
          <a:p>
            <a:r>
              <a:rPr lang="it-IT" sz="2000" dirty="0">
                <a:effectLst/>
                <a:latin typeface="Times New Roman" panose="02020603050405020304" pitchFamily="18" charset="0"/>
                <a:ea typeface="Calibri" panose="020F0502020204030204" pitchFamily="34" charset="0"/>
              </a:rPr>
              <a:t>Il punto di vista sostituisce il vincolo. </a:t>
            </a:r>
          </a:p>
          <a:p>
            <a:r>
              <a:rPr lang="it-IT" sz="2000" dirty="0">
                <a:effectLst/>
                <a:latin typeface="Times New Roman" panose="02020603050405020304" pitchFamily="18" charset="0"/>
                <a:ea typeface="Calibri" panose="020F0502020204030204" pitchFamily="34" charset="0"/>
              </a:rPr>
              <a:t>Se il vincolo è la conseguenza logica, necessaria e involontaria dell’azione che si manifesta in sequenze di documenti, il punto di vista mette in relazione tra loro i documenti a sostegno del pensiero che si forma intorno all’azione e alle sue conseguenze</a:t>
            </a:r>
            <a:endParaRPr lang="it-IT" sz="2000" dirty="0"/>
          </a:p>
        </p:txBody>
      </p:sp>
    </p:spTree>
    <p:extLst>
      <p:ext uri="{BB962C8B-B14F-4D97-AF65-F5344CB8AC3E}">
        <p14:creationId xmlns:p14="http://schemas.microsoft.com/office/powerpoint/2010/main" val="374745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8359AD-5F00-5B9A-86B8-414F6DE9A9C4}"/>
              </a:ext>
            </a:extLst>
          </p:cNvPr>
          <p:cNvSpPr>
            <a:spLocks noGrp="1"/>
          </p:cNvSpPr>
          <p:nvPr>
            <p:ph type="title"/>
          </p:nvPr>
        </p:nvSpPr>
        <p:spPr>
          <a:xfrm>
            <a:off x="811124" y="287129"/>
            <a:ext cx="11236838" cy="1320800"/>
          </a:xfrm>
        </p:spPr>
        <p:txBody>
          <a:bodyPr>
            <a:normAutofit/>
          </a:bodyPr>
          <a:lstStyle/>
          <a:p>
            <a:pPr algn="ctr"/>
            <a:r>
              <a:rPr lang="it-IT" sz="3200" dirty="0"/>
              <a:t>L’archivio partecipativo:</a:t>
            </a:r>
            <a:br>
              <a:rPr lang="it-IT" sz="3200" dirty="0"/>
            </a:br>
            <a:r>
              <a:rPr lang="it-IT" sz="3200" dirty="0"/>
              <a:t>un’identità costruita dal basso</a:t>
            </a:r>
          </a:p>
        </p:txBody>
      </p:sp>
      <p:sp>
        <p:nvSpPr>
          <p:cNvPr id="3" name="Segnaposto contenuto 2">
            <a:extLst>
              <a:ext uri="{FF2B5EF4-FFF2-40B4-BE49-F238E27FC236}">
                <a16:creationId xmlns:a16="http://schemas.microsoft.com/office/drawing/2014/main" id="{BD153247-6908-20F6-3D38-E23C68E9DD12}"/>
              </a:ext>
            </a:extLst>
          </p:cNvPr>
          <p:cNvSpPr>
            <a:spLocks noGrp="1"/>
          </p:cNvSpPr>
          <p:nvPr>
            <p:ph idx="1"/>
          </p:nvPr>
        </p:nvSpPr>
        <p:spPr>
          <a:xfrm>
            <a:off x="930921" y="1607929"/>
            <a:ext cx="10479711" cy="5124496"/>
          </a:xfrm>
        </p:spPr>
        <p:txBody>
          <a:bodyPr>
            <a:normAutofit/>
          </a:bodyPr>
          <a:lstStyle/>
          <a:p>
            <a:pPr>
              <a:tabLst>
                <a:tab pos="5551805" algn="l"/>
              </a:tabLst>
            </a:pPr>
            <a:r>
              <a:rPr lang="it-IT" sz="2400" i="1" dirty="0" err="1">
                <a:latin typeface="Times New Roman" panose="02020603050405020304" pitchFamily="18" charset="0"/>
                <a:ea typeface="Calibri" panose="020F0502020204030204" pitchFamily="34" charset="0"/>
                <a:cs typeface="Times New Roman" panose="02020603050405020304" pitchFamily="18" charset="0"/>
              </a:rPr>
              <a:t>P</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articipatory</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archiving</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form</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of collaborative practice in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which</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archivists</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historians</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and community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members</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work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together</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to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document</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local</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and community histories and build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unique</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archival</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collections</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https://ropa.umb.edu/what-is-participatory-archiving</a:t>
            </a:r>
          </a:p>
          <a:p>
            <a:r>
              <a:rPr lang="it-IT" sz="2400" dirty="0">
                <a:latin typeface="Times New Roman" panose="02020603050405020304" pitchFamily="18" charset="0"/>
                <a:cs typeface="Times New Roman" panose="02020603050405020304" pitchFamily="18" charset="0"/>
              </a:rPr>
              <a:t>Un fatto (relativamente) nuovo: la partecipazione come costruzione della memoria collettiva per una cittadinanza attiva e la democratizzazione della storia</a:t>
            </a:r>
          </a:p>
          <a:p>
            <a:r>
              <a:rPr lang="it-IT" sz="2400" i="1" dirty="0" err="1">
                <a:latin typeface="Times New Roman" panose="02020603050405020304" pitchFamily="18" charset="0"/>
                <a:ea typeface="Calibri" panose="020F0502020204030204" pitchFamily="34" charset="0"/>
                <a:cs typeface="Times New Roman" panose="02020603050405020304" pitchFamily="18" charset="0"/>
              </a:rPr>
              <a:t>W</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e</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use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digital</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media and computer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technology</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to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democratize</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history</a:t>
            </a:r>
          </a:p>
          <a:p>
            <a:r>
              <a:rPr lang="it-IT" sz="2400" dirty="0">
                <a:latin typeface="Times New Roman" panose="02020603050405020304" pitchFamily="18" charset="0"/>
                <a:ea typeface="Calibri" panose="020F0502020204030204" pitchFamily="34" charset="0"/>
                <a:cs typeface="Times New Roman" panose="02020603050405020304" pitchFamily="18" charset="0"/>
              </a:rPr>
              <a:t>Le comunità designate costruiscono la loro memoria e definiscono il loro profilo identitario</a:t>
            </a:r>
          </a:p>
          <a:p>
            <a:r>
              <a:rPr lang="it-IT" sz="2400" dirty="0">
                <a:latin typeface="Times New Roman" panose="02020603050405020304" pitchFamily="18" charset="0"/>
                <a:ea typeface="Calibri" panose="020F0502020204030204" pitchFamily="34" charset="0"/>
                <a:cs typeface="Times New Roman" panose="02020603050405020304" pitchFamily="18" charset="0"/>
              </a:rPr>
              <a:t>L’archivio di tutti e di nessuno</a:t>
            </a:r>
          </a:p>
          <a:p>
            <a:r>
              <a:rPr lang="it-IT" sz="2400" dirty="0">
                <a:latin typeface="Times New Roman" panose="02020603050405020304" pitchFamily="18" charset="0"/>
                <a:ea typeface="Calibri" panose="020F0502020204030204" pitchFamily="34" charset="0"/>
                <a:cs typeface="Times New Roman" panose="02020603050405020304" pitchFamily="18" charset="0"/>
              </a:rPr>
              <a:t>Per un uso sociale dell’idea di archivio</a:t>
            </a:r>
            <a:endParaRPr lang="it-IT" sz="2400" dirty="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6349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7E3DD9-23C2-5A19-78AF-7E9B85FEB90D}"/>
              </a:ext>
            </a:extLst>
          </p:cNvPr>
          <p:cNvSpPr>
            <a:spLocks noGrp="1"/>
          </p:cNvSpPr>
          <p:nvPr>
            <p:ph type="title"/>
          </p:nvPr>
        </p:nvSpPr>
        <p:spPr>
          <a:xfrm>
            <a:off x="1558645" y="0"/>
            <a:ext cx="8596668" cy="1320800"/>
          </a:xfrm>
        </p:spPr>
        <p:txBody>
          <a:bodyPr>
            <a:normAutofit/>
          </a:bodyPr>
          <a:lstStyle/>
          <a:p>
            <a:pPr algn="ctr"/>
            <a:r>
              <a:rPr lang="it-IT" dirty="0"/>
              <a:t>Solidarietà, resilienza: la cittadinanza, gli archivi e la pandemia</a:t>
            </a:r>
          </a:p>
        </p:txBody>
      </p:sp>
      <p:pic>
        <p:nvPicPr>
          <p:cNvPr id="4" name="Segnaposto contenuto 4">
            <a:extLst>
              <a:ext uri="{FF2B5EF4-FFF2-40B4-BE49-F238E27FC236}">
                <a16:creationId xmlns:a16="http://schemas.microsoft.com/office/drawing/2014/main" id="{38DEC223-8190-1EE7-C708-5921CB206EAF}"/>
              </a:ext>
            </a:extLst>
          </p:cNvPr>
          <p:cNvPicPr>
            <a:picLocks noGrp="1" noChangeAspect="1"/>
          </p:cNvPicPr>
          <p:nvPr>
            <p:ph idx="1"/>
          </p:nvPr>
        </p:nvPicPr>
        <p:blipFill>
          <a:blip r:embed="rId2"/>
          <a:stretch>
            <a:fillRect/>
          </a:stretch>
        </p:blipFill>
        <p:spPr>
          <a:xfrm>
            <a:off x="360420" y="1424966"/>
            <a:ext cx="9924911" cy="5162720"/>
          </a:xfrm>
        </p:spPr>
      </p:pic>
    </p:spTree>
    <p:extLst>
      <p:ext uri="{BB962C8B-B14F-4D97-AF65-F5344CB8AC3E}">
        <p14:creationId xmlns:p14="http://schemas.microsoft.com/office/powerpoint/2010/main" val="270115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C4A98-CAE7-2865-A8F6-57FBB5777754}"/>
              </a:ext>
            </a:extLst>
          </p:cNvPr>
          <p:cNvSpPr>
            <a:spLocks noGrp="1"/>
          </p:cNvSpPr>
          <p:nvPr>
            <p:ph type="title"/>
          </p:nvPr>
        </p:nvSpPr>
        <p:spPr>
          <a:xfrm>
            <a:off x="2709705" y="47065"/>
            <a:ext cx="8596668" cy="1320800"/>
          </a:xfrm>
        </p:spPr>
        <p:txBody>
          <a:bodyPr/>
          <a:lstStyle/>
          <a:p>
            <a:r>
              <a:rPr lang="it-IT" dirty="0"/>
              <a:t>Accumulare storie</a:t>
            </a:r>
          </a:p>
        </p:txBody>
      </p:sp>
      <p:pic>
        <p:nvPicPr>
          <p:cNvPr id="5" name="Segnaposto contenuto 4" descr="Immagine che contiene testo, schermata, Sito Web, Pagina Web&#10;&#10;Descrizione generata automaticamente">
            <a:extLst>
              <a:ext uri="{FF2B5EF4-FFF2-40B4-BE49-F238E27FC236}">
                <a16:creationId xmlns:a16="http://schemas.microsoft.com/office/drawing/2014/main" id="{E30ADF6A-4DEB-EE91-BFD6-F21DCF4304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305" y="567329"/>
            <a:ext cx="9090603" cy="6546892"/>
          </a:xfrm>
        </p:spPr>
      </p:pic>
    </p:spTree>
    <p:extLst>
      <p:ext uri="{BB962C8B-B14F-4D97-AF65-F5344CB8AC3E}">
        <p14:creationId xmlns:p14="http://schemas.microsoft.com/office/powerpoint/2010/main" val="413903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FE1705-1CD4-0716-3F05-E9C64E92C001}"/>
              </a:ext>
            </a:extLst>
          </p:cNvPr>
          <p:cNvSpPr>
            <a:spLocks noGrp="1"/>
          </p:cNvSpPr>
          <p:nvPr>
            <p:ph type="title"/>
          </p:nvPr>
        </p:nvSpPr>
        <p:spPr>
          <a:xfrm>
            <a:off x="3466984" y="386545"/>
            <a:ext cx="8911687" cy="1280890"/>
          </a:xfrm>
        </p:spPr>
        <p:txBody>
          <a:bodyPr/>
          <a:lstStyle/>
          <a:p>
            <a:r>
              <a:rPr lang="it-IT" dirty="0"/>
              <a:t>Scenari complessi</a:t>
            </a:r>
          </a:p>
        </p:txBody>
      </p:sp>
      <p:sp>
        <p:nvSpPr>
          <p:cNvPr id="3" name="Segnaposto contenuto 2">
            <a:extLst>
              <a:ext uri="{FF2B5EF4-FFF2-40B4-BE49-F238E27FC236}">
                <a16:creationId xmlns:a16="http://schemas.microsoft.com/office/drawing/2014/main" id="{F9F09D02-554A-D81D-F67A-0BF7CA68CAD3}"/>
              </a:ext>
            </a:extLst>
          </p:cNvPr>
          <p:cNvSpPr>
            <a:spLocks noGrp="1"/>
          </p:cNvSpPr>
          <p:nvPr>
            <p:ph idx="1"/>
          </p:nvPr>
        </p:nvSpPr>
        <p:spPr>
          <a:xfrm>
            <a:off x="995083" y="1667435"/>
            <a:ext cx="10952629" cy="6454588"/>
          </a:xfrm>
        </p:spPr>
        <p:txBody>
          <a:bodyPr/>
          <a:lstStyle/>
          <a:p>
            <a:r>
              <a:rPr lang="it-IT" sz="2400" kern="100" dirty="0">
                <a:latin typeface="Times New Roman" panose="02020603050405020304" pitchFamily="18" charset="0"/>
                <a:ea typeface="Calibri" panose="020F0502020204030204" pitchFamily="34" charset="0"/>
                <a:cs typeface="Times New Roman" panose="02020603050405020304" pitchFamily="18" charset="0"/>
              </a:rPr>
              <a:t>L</a:t>
            </a:r>
            <a:r>
              <a:rPr lang="it-IT" sz="2400" kern="100" dirty="0">
                <a:effectLst/>
                <a:latin typeface="Times New Roman" panose="02020603050405020304" pitchFamily="18" charset="0"/>
                <a:ea typeface="Calibri" panose="020F0502020204030204" pitchFamily="34" charset="0"/>
                <a:cs typeface="Times New Roman" panose="02020603050405020304" pitchFamily="18" charset="0"/>
              </a:rPr>
              <a:t>’archivistica è una disciplina di comunicazione.</a:t>
            </a:r>
          </a:p>
          <a:p>
            <a:r>
              <a:rPr lang="it-IT" sz="2400" kern="100" dirty="0">
                <a:latin typeface="Times New Roman" panose="02020603050405020304" pitchFamily="18" charset="0"/>
                <a:ea typeface="Calibri" panose="020F0502020204030204" pitchFamily="34" charset="0"/>
                <a:cs typeface="Times New Roman" panose="02020603050405020304" pitchFamily="18" charset="0"/>
              </a:rPr>
              <a:t>T</a:t>
            </a:r>
            <a:r>
              <a:rPr lang="it-IT" sz="2400" kern="100" dirty="0">
                <a:effectLst/>
                <a:latin typeface="Times New Roman" panose="02020603050405020304" pitchFamily="18" charset="0"/>
                <a:ea typeface="Calibri" panose="020F0502020204030204" pitchFamily="34" charset="0"/>
                <a:cs typeface="Times New Roman" panose="02020603050405020304" pitchFamily="18" charset="0"/>
              </a:rPr>
              <a:t>ende ad esprimersi soprattutto nelle tecniche di mediazione da cui nascono tutti quegli strumenti di avvicinamento a sistemi di fonti non sempre (quasi mai, a dire il vero) decodificabili con semplicità. </a:t>
            </a:r>
          </a:p>
          <a:p>
            <a:r>
              <a:rPr lang="it-IT" sz="2400" kern="100" dirty="0">
                <a:effectLst/>
                <a:latin typeface="Times New Roman" panose="02020603050405020304" pitchFamily="18" charset="0"/>
                <a:ea typeface="Calibri" panose="020F0502020204030204" pitchFamily="34" charset="0"/>
                <a:cs typeface="Times New Roman" panose="02020603050405020304" pitchFamily="18" charset="0"/>
              </a:rPr>
              <a:t>Come ci insegna un consolidata tradizione, il più nobile di questi strumenti è l’inventario, ma solo pronunciare questa parola, apparentemente confortevole, spalanca scenari di grande complessità. </a:t>
            </a:r>
          </a:p>
          <a:p>
            <a:r>
              <a:rPr lang="it-IT" sz="2400" kern="100" dirty="0">
                <a:latin typeface="Times New Roman" panose="02020603050405020304" pitchFamily="18" charset="0"/>
                <a:ea typeface="Calibri" panose="020F0502020204030204" pitchFamily="34" charset="0"/>
                <a:cs typeface="Times New Roman" panose="02020603050405020304" pitchFamily="18" charset="0"/>
              </a:rPr>
              <a:t>Mediazione e mediazione aumentata: strumenti e nuove esigenze descrittive ed euristiche</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29563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B13E9-727E-1198-D450-7052A603532E}"/>
              </a:ext>
            </a:extLst>
          </p:cNvPr>
          <p:cNvSpPr>
            <a:spLocks noGrp="1"/>
          </p:cNvSpPr>
          <p:nvPr>
            <p:ph type="title"/>
          </p:nvPr>
        </p:nvSpPr>
        <p:spPr>
          <a:xfrm>
            <a:off x="1640156" y="180357"/>
            <a:ext cx="8911687" cy="1280890"/>
          </a:xfrm>
        </p:spPr>
        <p:txBody>
          <a:bodyPr/>
          <a:lstStyle/>
          <a:p>
            <a:pPr algn="ctr"/>
            <a:r>
              <a:rPr lang="it-IT" dirty="0"/>
              <a:t>Cui </a:t>
            </a:r>
            <a:r>
              <a:rPr lang="it-IT" dirty="0" err="1"/>
              <a:t>prodest</a:t>
            </a:r>
            <a:r>
              <a:rPr lang="it-IT" dirty="0"/>
              <a:t>?</a:t>
            </a:r>
          </a:p>
        </p:txBody>
      </p:sp>
      <p:sp>
        <p:nvSpPr>
          <p:cNvPr id="3" name="Segnaposto contenuto 2">
            <a:extLst>
              <a:ext uri="{FF2B5EF4-FFF2-40B4-BE49-F238E27FC236}">
                <a16:creationId xmlns:a16="http://schemas.microsoft.com/office/drawing/2014/main" id="{A5F3936D-044B-6007-669A-C8A8E2C17627}"/>
              </a:ext>
            </a:extLst>
          </p:cNvPr>
          <p:cNvSpPr>
            <a:spLocks noGrp="1"/>
          </p:cNvSpPr>
          <p:nvPr>
            <p:ph idx="1"/>
          </p:nvPr>
        </p:nvSpPr>
        <p:spPr>
          <a:xfrm>
            <a:off x="1337983" y="1196788"/>
            <a:ext cx="10092017" cy="6178923"/>
          </a:xfrm>
        </p:spPr>
        <p:txBody>
          <a:bodyPr>
            <a:normAutofit/>
          </a:bodyPr>
          <a:lstStyle/>
          <a:p>
            <a:pPr indent="144145" algn="just">
              <a:lnSpc>
                <a:spcPct val="150000"/>
              </a:lnSpc>
            </a:pPr>
            <a:r>
              <a:rPr lang="it-IT" sz="2000" dirty="0">
                <a:effectLst/>
                <a:latin typeface="Times New Roman" panose="02020603050405020304" pitchFamily="18" charset="0"/>
                <a:ea typeface="Times New Roman" panose="02020603050405020304" pitchFamily="18" charset="0"/>
              </a:rPr>
              <a:t>Si potrebbe certo limitarsi ad obiettare che tutto ciò non ha nulla a che vedere con l’archivio dell’archivistica e continuare lungo la strada consueta, visto che su quel fronte ancora moltissimo c’è da fare. </a:t>
            </a:r>
          </a:p>
          <a:p>
            <a:pPr indent="144145" algn="just">
              <a:lnSpc>
                <a:spcPct val="150000"/>
              </a:lnSpc>
            </a:pPr>
            <a:r>
              <a:rPr lang="it-IT" sz="2000" dirty="0">
                <a:effectLst/>
                <a:latin typeface="Times New Roman" panose="02020603050405020304" pitchFamily="18" charset="0"/>
                <a:ea typeface="Times New Roman" panose="02020603050405020304" pitchFamily="18" charset="0"/>
              </a:rPr>
              <a:t>Se però l’archivistica non è tassonomia fine a se stessa, ma ha l’ambizione di contribuire alla costruzione e alla trasmissione di una conoscenza per quanto possibile affidabile, tirare dritto non è possibile, sarebbe un grave tradimento deontologico. </a:t>
            </a:r>
          </a:p>
          <a:p>
            <a:pPr indent="144145" algn="just">
              <a:lnSpc>
                <a:spcPct val="150000"/>
              </a:lnSpc>
            </a:pPr>
            <a:r>
              <a:rPr lang="it-IT" sz="2000" dirty="0">
                <a:effectLst/>
                <a:latin typeface="Times New Roman" panose="02020603050405020304" pitchFamily="18" charset="0"/>
                <a:ea typeface="Times New Roman" panose="02020603050405020304" pitchFamily="18" charset="0"/>
              </a:rPr>
              <a:t>Il confronto con un’ebollizione documentaria ormai diffusa è inevitabile, e sembra inevitabile anche l’esigenza di valutare se e come il metodo e le prassi possano reagire a queste provocazioni, magari dentro a costruttive alleanze con altre discipline e con i loro saperi.</a:t>
            </a:r>
          </a:p>
          <a:p>
            <a:pPr indent="0" algn="just">
              <a:lnSpc>
                <a:spcPct val="150000"/>
              </a:lnSpc>
              <a:buNone/>
            </a:pP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1120654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4034" y="393449"/>
            <a:ext cx="7053542" cy="566822"/>
          </a:xfrm>
          <a:prstGeom prst="rect">
            <a:avLst/>
          </a:prstGeom>
        </p:spPr>
        <p:txBody>
          <a:bodyPr vert="horz" wrap="square" lIns="0" tIns="12700" rIns="0" bIns="0" rtlCol="0" anchor="ctr">
            <a:spAutoFit/>
          </a:bodyPr>
          <a:lstStyle/>
          <a:p>
            <a:pPr marL="12700" algn="ctr">
              <a:lnSpc>
                <a:spcPct val="100000"/>
              </a:lnSpc>
              <a:spcBef>
                <a:spcPts val="100"/>
              </a:spcBef>
            </a:pPr>
            <a:r>
              <a:rPr spc="80" dirty="0">
                <a:solidFill>
                  <a:schemeClr val="accent3">
                    <a:lumMod val="60000"/>
                    <a:lumOff val="40000"/>
                  </a:schemeClr>
                </a:solidFill>
              </a:rPr>
              <a:t>Cambiare</a:t>
            </a:r>
            <a:r>
              <a:rPr spc="-380" dirty="0">
                <a:solidFill>
                  <a:schemeClr val="accent3">
                    <a:lumMod val="60000"/>
                    <a:lumOff val="40000"/>
                  </a:schemeClr>
                </a:solidFill>
              </a:rPr>
              <a:t> </a:t>
            </a:r>
            <a:r>
              <a:rPr spc="20" dirty="0">
                <a:solidFill>
                  <a:schemeClr val="accent3">
                    <a:lumMod val="60000"/>
                    <a:lumOff val="40000"/>
                  </a:schemeClr>
                </a:solidFill>
              </a:rPr>
              <a:t>pelle</a:t>
            </a:r>
          </a:p>
        </p:txBody>
      </p:sp>
      <p:pic>
        <p:nvPicPr>
          <p:cNvPr id="4" name="Immagine 3" descr="C:\Users\Standard\Desktop\immagini librino\topi.jpg"/>
          <p:cNvPicPr/>
          <p:nvPr/>
        </p:nvPicPr>
        <p:blipFill>
          <a:blip r:embed="rId2" cstate="print"/>
          <a:srcRect/>
          <a:stretch>
            <a:fillRect/>
          </a:stretch>
        </p:blipFill>
        <p:spPr bwMode="auto">
          <a:xfrm>
            <a:off x="4410635" y="2689653"/>
            <a:ext cx="7720853" cy="4168347"/>
          </a:xfrm>
          <a:prstGeom prst="rect">
            <a:avLst/>
          </a:prstGeom>
          <a:noFill/>
          <a:ln w="9525">
            <a:noFill/>
            <a:miter lim="800000"/>
            <a:headEnd/>
            <a:tailEnd/>
          </a:ln>
        </p:spPr>
      </p:pic>
      <p:sp>
        <p:nvSpPr>
          <p:cNvPr id="5" name="Segnaposto contenuto 4"/>
          <p:cNvSpPr>
            <a:spLocks noGrp="1"/>
          </p:cNvSpPr>
          <p:nvPr>
            <p:ph sz="half" idx="1"/>
          </p:nvPr>
        </p:nvSpPr>
        <p:spPr>
          <a:xfrm>
            <a:off x="1482788" y="1375788"/>
            <a:ext cx="5455894" cy="4903989"/>
          </a:xfrm>
        </p:spPr>
        <p:txBody>
          <a:bodyPr>
            <a:noAutofit/>
          </a:bodyPr>
          <a:lstStyle/>
          <a:p>
            <a:r>
              <a:rPr lang="it-IT" sz="2400" spc="-260" dirty="0">
                <a:cs typeface="Verdana"/>
              </a:rPr>
              <a:t>Il  </a:t>
            </a:r>
            <a:r>
              <a:rPr lang="it-IT" sz="2400" spc="15" dirty="0">
                <a:cs typeface="Verdana"/>
              </a:rPr>
              <a:t>fenomeno </a:t>
            </a:r>
            <a:r>
              <a:rPr lang="it-IT" sz="2400" spc="-10" dirty="0">
                <a:cs typeface="Verdana"/>
              </a:rPr>
              <a:t>digitale </a:t>
            </a:r>
            <a:r>
              <a:rPr lang="it-IT" sz="2400" dirty="0">
                <a:cs typeface="Verdana"/>
              </a:rPr>
              <a:t>impatta </a:t>
            </a:r>
            <a:r>
              <a:rPr lang="it-IT" sz="2400" spc="-110" dirty="0">
                <a:cs typeface="Verdana"/>
              </a:rPr>
              <a:t>sugli </a:t>
            </a:r>
            <a:r>
              <a:rPr lang="it-IT" sz="2400" spc="-40" dirty="0">
                <a:cs typeface="Verdana"/>
              </a:rPr>
              <a:t>archivi </a:t>
            </a:r>
            <a:r>
              <a:rPr lang="it-IT" sz="2400" spc="-100" dirty="0">
                <a:cs typeface="Verdana"/>
              </a:rPr>
              <a:t>in </a:t>
            </a:r>
            <a:r>
              <a:rPr lang="it-IT" sz="2400" spc="-15" dirty="0">
                <a:cs typeface="Verdana"/>
              </a:rPr>
              <a:t>maniera </a:t>
            </a:r>
            <a:r>
              <a:rPr lang="it-IT" sz="2400" spc="5" dirty="0">
                <a:cs typeface="Verdana"/>
              </a:rPr>
              <a:t>articolata </a:t>
            </a:r>
            <a:r>
              <a:rPr lang="it-IT" sz="2400" spc="100" dirty="0">
                <a:cs typeface="Verdana"/>
              </a:rPr>
              <a:t>e  </a:t>
            </a:r>
            <a:r>
              <a:rPr lang="it-IT" sz="2400" spc="-35" dirty="0">
                <a:cs typeface="Verdana"/>
              </a:rPr>
              <a:t>pervasiva </a:t>
            </a:r>
            <a:r>
              <a:rPr lang="it-IT" sz="2400" spc="100" dirty="0">
                <a:cs typeface="Verdana"/>
              </a:rPr>
              <a:t>e </a:t>
            </a:r>
            <a:r>
              <a:rPr lang="it-IT" sz="2400" spc="5" dirty="0">
                <a:cs typeface="Verdana"/>
              </a:rPr>
              <a:t>impone </a:t>
            </a:r>
            <a:r>
              <a:rPr lang="it-IT" sz="2400" dirty="0">
                <a:cs typeface="Verdana"/>
              </a:rPr>
              <a:t>ai </a:t>
            </a:r>
            <a:r>
              <a:rPr lang="it-IT" sz="2400" spc="-60" dirty="0">
                <a:cs typeface="Verdana"/>
              </a:rPr>
              <a:t>tradizionali </a:t>
            </a:r>
            <a:r>
              <a:rPr lang="it-IT" sz="2400" spc="-15" dirty="0">
                <a:cs typeface="Verdana"/>
              </a:rPr>
              <a:t>“mediatori” </a:t>
            </a:r>
            <a:r>
              <a:rPr lang="it-IT" sz="2400" dirty="0">
                <a:cs typeface="Verdana"/>
              </a:rPr>
              <a:t>documentari </a:t>
            </a:r>
            <a:r>
              <a:rPr lang="it-IT" sz="2400" spc="-20" dirty="0">
                <a:cs typeface="Verdana"/>
              </a:rPr>
              <a:t>di  </a:t>
            </a:r>
            <a:r>
              <a:rPr lang="it-IT" sz="2400" spc="40" dirty="0">
                <a:cs typeface="Verdana"/>
              </a:rPr>
              <a:t>cambiare </a:t>
            </a:r>
            <a:r>
              <a:rPr lang="it-IT" sz="2400" spc="5" dirty="0">
                <a:cs typeface="Verdana"/>
              </a:rPr>
              <a:t>pelle </a:t>
            </a:r>
            <a:r>
              <a:rPr lang="it-IT" sz="2400" spc="100" dirty="0">
                <a:cs typeface="Verdana"/>
              </a:rPr>
              <a:t>e </a:t>
            </a:r>
            <a:r>
              <a:rPr lang="it-IT" sz="2400" spc="-45" dirty="0">
                <a:cs typeface="Verdana"/>
              </a:rPr>
              <a:t>abitudini, </a:t>
            </a:r>
            <a:r>
              <a:rPr lang="it-IT" sz="2400" spc="25" dirty="0">
                <a:cs typeface="Verdana"/>
              </a:rPr>
              <a:t>adeguandosi </a:t>
            </a:r>
            <a:r>
              <a:rPr lang="it-IT" sz="2400" spc="155" dirty="0">
                <a:cs typeface="Verdana"/>
              </a:rPr>
              <a:t>a </a:t>
            </a:r>
            <a:r>
              <a:rPr lang="it-IT" sz="2400" spc="-5" dirty="0">
                <a:cs typeface="Verdana"/>
              </a:rPr>
              <a:t>nuove </a:t>
            </a:r>
            <a:r>
              <a:rPr lang="it-IT" sz="2400" spc="-45" dirty="0">
                <a:cs typeface="Verdana"/>
              </a:rPr>
              <a:t>strategie </a:t>
            </a:r>
            <a:r>
              <a:rPr lang="it-IT" sz="2400" spc="-25" dirty="0">
                <a:cs typeface="Verdana"/>
              </a:rPr>
              <a:t>di  </a:t>
            </a:r>
            <a:r>
              <a:rPr lang="it-IT" sz="2400" spc="-40" dirty="0">
                <a:cs typeface="Verdana"/>
              </a:rPr>
              <a:t>gestione,</a:t>
            </a:r>
            <a:r>
              <a:rPr lang="it-IT" sz="2400" spc="-155" dirty="0">
                <a:cs typeface="Verdana"/>
              </a:rPr>
              <a:t> </a:t>
            </a:r>
            <a:r>
              <a:rPr lang="it-IT" sz="2400" spc="-20" dirty="0">
                <a:cs typeface="Verdana"/>
              </a:rPr>
              <a:t>conservazione</a:t>
            </a:r>
            <a:r>
              <a:rPr lang="it-IT" sz="2400" spc="-85" dirty="0">
                <a:cs typeface="Verdana"/>
              </a:rPr>
              <a:t> </a:t>
            </a:r>
            <a:r>
              <a:rPr lang="it-IT" sz="2400" spc="100" dirty="0">
                <a:cs typeface="Verdana"/>
              </a:rPr>
              <a:t>e</a:t>
            </a:r>
            <a:r>
              <a:rPr lang="it-IT" sz="2400" spc="-150" dirty="0">
                <a:cs typeface="Verdana"/>
              </a:rPr>
              <a:t> </a:t>
            </a:r>
            <a:r>
              <a:rPr lang="it-IT" sz="2400" spc="-114" dirty="0">
                <a:cs typeface="Verdana"/>
              </a:rPr>
              <a:t>uso,</a:t>
            </a:r>
            <a:r>
              <a:rPr lang="it-IT" sz="2400" spc="-130" dirty="0">
                <a:cs typeface="Verdana"/>
              </a:rPr>
              <a:t> </a:t>
            </a:r>
            <a:r>
              <a:rPr lang="it-IT" sz="2400" spc="-85" dirty="0">
                <a:cs typeface="Verdana"/>
              </a:rPr>
              <a:t>se</a:t>
            </a:r>
            <a:r>
              <a:rPr lang="it-IT" sz="2400" spc="-155" dirty="0">
                <a:cs typeface="Verdana"/>
              </a:rPr>
              <a:t> </a:t>
            </a:r>
            <a:r>
              <a:rPr lang="it-IT" sz="2400" spc="-10" dirty="0">
                <a:cs typeface="Verdana"/>
              </a:rPr>
              <a:t>vogliono</a:t>
            </a:r>
            <a:r>
              <a:rPr lang="it-IT" sz="2400" spc="-114" dirty="0">
                <a:cs typeface="Verdana"/>
              </a:rPr>
              <a:t> </a:t>
            </a:r>
            <a:r>
              <a:rPr lang="it-IT" sz="2400" spc="-10" dirty="0">
                <a:cs typeface="Verdana"/>
              </a:rPr>
              <a:t>continuare</a:t>
            </a:r>
            <a:r>
              <a:rPr lang="it-IT" sz="2400" spc="-155" dirty="0">
                <a:cs typeface="Verdana"/>
              </a:rPr>
              <a:t> </a:t>
            </a:r>
            <a:r>
              <a:rPr lang="it-IT" sz="2400" spc="160" dirty="0">
                <a:cs typeface="Verdana"/>
              </a:rPr>
              <a:t>a</a:t>
            </a:r>
            <a:r>
              <a:rPr lang="it-IT" sz="2400" spc="-140" dirty="0">
                <a:cs typeface="Verdana"/>
              </a:rPr>
              <a:t> </a:t>
            </a:r>
            <a:r>
              <a:rPr lang="it-IT" sz="2400" spc="40" dirty="0">
                <a:cs typeface="Verdana"/>
              </a:rPr>
              <a:t>giocare         </a:t>
            </a:r>
            <a:r>
              <a:rPr lang="it-IT" sz="2400" spc="-130" dirty="0">
                <a:cs typeface="Verdana"/>
              </a:rPr>
              <a:t> </a:t>
            </a:r>
            <a:r>
              <a:rPr lang="it-IT" sz="2400" spc="-60" dirty="0">
                <a:cs typeface="Verdana"/>
              </a:rPr>
              <a:t>un  ruolo</a:t>
            </a:r>
            <a:r>
              <a:rPr lang="it-IT" sz="2400" spc="-145" dirty="0">
                <a:cs typeface="Verdana"/>
              </a:rPr>
              <a:t> </a:t>
            </a:r>
            <a:r>
              <a:rPr lang="it-IT" sz="2400" spc="-80" dirty="0">
                <a:cs typeface="Verdana"/>
              </a:rPr>
              <a:t>rispettoso</a:t>
            </a:r>
            <a:r>
              <a:rPr lang="it-IT" sz="2400" spc="-170" dirty="0">
                <a:cs typeface="Verdana"/>
              </a:rPr>
              <a:t> </a:t>
            </a:r>
            <a:r>
              <a:rPr lang="it-IT" sz="2400" spc="20" dirty="0">
                <a:cs typeface="Verdana"/>
              </a:rPr>
              <a:t>dei</a:t>
            </a:r>
            <a:r>
              <a:rPr lang="it-IT" sz="2400" spc="-140" dirty="0">
                <a:cs typeface="Verdana"/>
              </a:rPr>
              <a:t> </a:t>
            </a:r>
            <a:r>
              <a:rPr lang="it-IT" sz="2400" spc="-65" dirty="0">
                <a:cs typeface="Verdana"/>
              </a:rPr>
              <a:t>valori</a:t>
            </a:r>
            <a:r>
              <a:rPr lang="it-IT" sz="2400" spc="-145" dirty="0">
                <a:cs typeface="Verdana"/>
              </a:rPr>
              <a:t> </a:t>
            </a:r>
            <a:r>
              <a:rPr lang="it-IT" sz="2400" spc="20" dirty="0">
                <a:cs typeface="Verdana"/>
              </a:rPr>
              <a:t>del</a:t>
            </a:r>
            <a:r>
              <a:rPr lang="it-IT" sz="2400" spc="-140" dirty="0">
                <a:cs typeface="Verdana"/>
              </a:rPr>
              <a:t> </a:t>
            </a:r>
            <a:r>
              <a:rPr lang="it-IT" sz="2400" spc="-60" dirty="0">
                <a:cs typeface="Verdana"/>
              </a:rPr>
              <a:t>loro</a:t>
            </a:r>
            <a:r>
              <a:rPr lang="it-IT" sz="2400" spc="-140" dirty="0">
                <a:cs typeface="Verdana"/>
              </a:rPr>
              <a:t> </a:t>
            </a:r>
            <a:r>
              <a:rPr lang="it-IT" sz="2400" spc="110" dirty="0">
                <a:cs typeface="Verdana"/>
              </a:rPr>
              <a:t>codice</a:t>
            </a:r>
            <a:r>
              <a:rPr lang="it-IT" sz="2400" spc="-135" dirty="0">
                <a:cs typeface="Verdana"/>
              </a:rPr>
              <a:t> </a:t>
            </a:r>
            <a:r>
              <a:rPr lang="it-IT" sz="2400" spc="20" dirty="0">
                <a:cs typeface="Verdana"/>
              </a:rPr>
              <a:t>deontologico.</a:t>
            </a:r>
          </a:p>
          <a:p>
            <a:r>
              <a:rPr lang="it-IT" sz="2400" spc="20" dirty="0"/>
              <a:t>Innovazione: il significato di un termine abusato</a:t>
            </a:r>
            <a:endParaRPr lang="it-IT" sz="2400" dirty="0"/>
          </a:p>
        </p:txBody>
      </p:sp>
    </p:spTree>
    <p:extLst>
      <p:ext uri="{BB962C8B-B14F-4D97-AF65-F5344CB8AC3E}">
        <p14:creationId xmlns:p14="http://schemas.microsoft.com/office/powerpoint/2010/main" val="3152842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F3E935-BF51-CE9D-CB92-4EA249F71ABE}"/>
              </a:ext>
            </a:extLst>
          </p:cNvPr>
          <p:cNvSpPr>
            <a:spLocks noGrp="1"/>
          </p:cNvSpPr>
          <p:nvPr>
            <p:ph type="title"/>
          </p:nvPr>
        </p:nvSpPr>
        <p:spPr>
          <a:xfrm>
            <a:off x="693176" y="308163"/>
            <a:ext cx="9404723" cy="602876"/>
          </a:xfrm>
        </p:spPr>
        <p:txBody>
          <a:bodyPr>
            <a:normAutofit fontScale="90000"/>
          </a:bodyPr>
          <a:lstStyle/>
          <a:p>
            <a:pPr algn="ctr"/>
            <a:r>
              <a:rPr lang="it-IT" dirty="0">
                <a:solidFill>
                  <a:schemeClr val="accent3">
                    <a:lumMod val="60000"/>
                    <a:lumOff val="40000"/>
                  </a:schemeClr>
                </a:solidFill>
              </a:rPr>
              <a:t>Noi e le macchine</a:t>
            </a:r>
          </a:p>
        </p:txBody>
      </p:sp>
      <p:sp>
        <p:nvSpPr>
          <p:cNvPr id="3" name="Segnaposto contenuto 2">
            <a:extLst>
              <a:ext uri="{FF2B5EF4-FFF2-40B4-BE49-F238E27FC236}">
                <a16:creationId xmlns:a16="http://schemas.microsoft.com/office/drawing/2014/main" id="{35BF19E5-DA17-EAC6-0725-725E7F96E806}"/>
              </a:ext>
            </a:extLst>
          </p:cNvPr>
          <p:cNvSpPr>
            <a:spLocks noGrp="1"/>
          </p:cNvSpPr>
          <p:nvPr>
            <p:ph idx="1"/>
          </p:nvPr>
        </p:nvSpPr>
        <p:spPr>
          <a:xfrm>
            <a:off x="228600" y="1264024"/>
            <a:ext cx="11477065" cy="5285813"/>
          </a:xfrm>
        </p:spPr>
        <p:txBody>
          <a:bodyPr>
            <a:normAutofit lnSpcReduction="10000"/>
          </a:bodyPr>
          <a:lstStyle/>
          <a:p>
            <a:pPr indent="144145" algn="just">
              <a:lnSpc>
                <a:spcPct val="150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L’archivistica da sempre si basa proprio sulla sua capacità di validare le informazioni ed è per questo che nei secoli ha sviluppato specifici metodi e strumenti, talvolta complicati ma molto raffinati e affidabili. </a:t>
            </a:r>
          </a:p>
          <a:p>
            <a:pPr indent="144145" algn="just">
              <a:lnSpc>
                <a:spcPct val="150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Nei nostri anni </a:t>
            </a:r>
            <a:r>
              <a:rPr lang="it-IT" sz="2400" dirty="0" err="1">
                <a:effectLst/>
                <a:latin typeface="Times New Roman" panose="02020603050405020304" pitchFamily="18" charset="0"/>
                <a:ea typeface="Calibri" panose="020F0502020204030204" pitchFamily="34" charset="0"/>
                <a:cs typeface="Times New Roman" panose="02020603050405020304" pitchFamily="18" charset="0"/>
              </a:rPr>
              <a:t>ipermnemonici</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però, oltre che con il suo metodo o con le sue consolidate teorie, l’archivistica può tornare molto utile in termini di riflessione critica su quello che facciamo o faremo per produrre, organizzare e usare sistemi di dati.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oniugare allora l’esperienza archivistica con l’apprendimento delle macchine, per farle lavorare insieme a noi su documenti aperti alle potenzialità di una ricerca puntuale e tendente all’automazione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996352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1"/>
          <p:cNvSpPr>
            <a:spLocks noGrp="1"/>
          </p:cNvSpPr>
          <p:nvPr>
            <p:ph type="ctrTitle"/>
          </p:nvPr>
        </p:nvSpPr>
        <p:spPr>
          <a:xfrm>
            <a:off x="3167042" y="428604"/>
            <a:ext cx="6599238" cy="2262188"/>
          </a:xfrm>
        </p:spPr>
        <p:txBody>
          <a:bodyPr>
            <a:normAutofit/>
          </a:bodyPr>
          <a:lstStyle/>
          <a:p>
            <a:pPr algn="ctr" eaLnBrk="1" hangingPunct="1"/>
            <a:r>
              <a:rPr lang="it-IT" altLang="it-IT" dirty="0"/>
              <a:t>Dagli standard agli strumenti </a:t>
            </a:r>
          </a:p>
        </p:txBody>
      </p:sp>
      <p:sp>
        <p:nvSpPr>
          <p:cNvPr id="3" name="Sottotitolo 2"/>
          <p:cNvSpPr>
            <a:spLocks noGrp="1"/>
          </p:cNvSpPr>
          <p:nvPr>
            <p:ph type="subTitle" idx="1"/>
          </p:nvPr>
        </p:nvSpPr>
        <p:spPr>
          <a:xfrm>
            <a:off x="3467100" y="4776789"/>
            <a:ext cx="6599238" cy="1127125"/>
          </a:xfrm>
        </p:spPr>
        <p:txBody>
          <a:bodyPr rtlCol="0">
            <a:normAutofit/>
          </a:bodyPr>
          <a:lstStyle/>
          <a:p>
            <a:pPr>
              <a:defRPr/>
            </a:pPr>
            <a:endParaRPr lang="it-IT" sz="1800" dirty="0"/>
          </a:p>
        </p:txBody>
      </p:sp>
      <p:pic>
        <p:nvPicPr>
          <p:cNvPr id="37889" name="Picture 1" descr="C:\Users\Standard\Desktop\attrezzi-da-falegname.jpg"/>
          <p:cNvPicPr>
            <a:picLocks noChangeAspect="1" noChangeArrowheads="1"/>
          </p:cNvPicPr>
          <p:nvPr/>
        </p:nvPicPr>
        <p:blipFill>
          <a:blip r:embed="rId2" cstate="print"/>
          <a:srcRect/>
          <a:stretch>
            <a:fillRect/>
          </a:stretch>
        </p:blipFill>
        <p:spPr bwMode="auto">
          <a:xfrm>
            <a:off x="1881158" y="3071810"/>
            <a:ext cx="8786842" cy="378619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9378" y="314827"/>
            <a:ext cx="8911687" cy="1280890"/>
          </a:xfrm>
        </p:spPr>
        <p:txBody>
          <a:bodyPr/>
          <a:lstStyle/>
          <a:p>
            <a:pPr algn="ctr"/>
            <a:r>
              <a:rPr lang="it-IT" dirty="0"/>
              <a:t>Un debito</a:t>
            </a:r>
          </a:p>
        </p:txBody>
      </p:sp>
      <p:sp>
        <p:nvSpPr>
          <p:cNvPr id="3" name="Segnaposto contenuto 2"/>
          <p:cNvSpPr>
            <a:spLocks noGrp="1"/>
          </p:cNvSpPr>
          <p:nvPr>
            <p:ph idx="1"/>
          </p:nvPr>
        </p:nvSpPr>
        <p:spPr>
          <a:xfrm>
            <a:off x="974913" y="1459006"/>
            <a:ext cx="11013140" cy="5291418"/>
          </a:xfrm>
        </p:spPr>
        <p:txBody>
          <a:bodyPr>
            <a:normAutofit/>
          </a:bodyPr>
          <a:lstStyle/>
          <a:p>
            <a:r>
              <a:rPr lang="it-IT" sz="2400" dirty="0">
                <a:latin typeface="Times New Roman" panose="02020603050405020304" pitchFamily="18" charset="0"/>
                <a:cs typeface="Times New Roman" panose="02020603050405020304" pitchFamily="18" charset="0"/>
              </a:rPr>
              <a:t>Dobbiamo  molto agli standard di prima generazione e al dibattito che intorno ad essi si è sviluppato. </a:t>
            </a:r>
          </a:p>
          <a:p>
            <a:r>
              <a:rPr lang="it-IT" sz="2400" dirty="0">
                <a:latin typeface="Times New Roman" panose="02020603050405020304" pitchFamily="18" charset="0"/>
                <a:cs typeface="Times New Roman" panose="02020603050405020304" pitchFamily="18" charset="0"/>
              </a:rPr>
              <a:t>I frutti più tangibili di quel dibattito sono i software di descrizione e i grandi sistemi informativi </a:t>
            </a:r>
          </a:p>
          <a:p>
            <a:r>
              <a:rPr lang="it-IT" sz="2400" dirty="0">
                <a:latin typeface="Times New Roman" panose="02020603050405020304" pitchFamily="18" charset="0"/>
                <a:cs typeface="Times New Roman" panose="02020603050405020304" pitchFamily="18" charset="0"/>
              </a:rPr>
              <a:t>Sul piano metodologico la lezione più matura degli standard è quella che ci parla di </a:t>
            </a:r>
            <a:r>
              <a:rPr lang="it-IT" sz="2400" i="1" dirty="0" err="1">
                <a:latin typeface="Times New Roman" panose="02020603050405020304" pitchFamily="18" charset="0"/>
                <a:cs typeface="Times New Roman" panose="02020603050405020304" pitchFamily="18" charset="0"/>
              </a:rPr>
              <a:t>archival</a:t>
            </a:r>
            <a:r>
              <a:rPr lang="it-IT" sz="2400" i="1" dirty="0">
                <a:latin typeface="Times New Roman" panose="02020603050405020304" pitchFamily="18" charset="0"/>
                <a:cs typeface="Times New Roman" panose="02020603050405020304" pitchFamily="18" charset="0"/>
              </a:rPr>
              <a:t> </a:t>
            </a:r>
            <a:r>
              <a:rPr lang="it-IT" sz="2400" i="1" dirty="0" err="1">
                <a:latin typeface="Times New Roman" panose="02020603050405020304" pitchFamily="18" charset="0"/>
                <a:cs typeface="Times New Roman" panose="02020603050405020304" pitchFamily="18" charset="0"/>
              </a:rPr>
              <a:t>relationships</a:t>
            </a:r>
            <a:r>
              <a:rPr lang="it-IT" sz="2400" dirty="0">
                <a:latin typeface="Times New Roman" panose="02020603050405020304" pitchFamily="18" charset="0"/>
                <a:cs typeface="Times New Roman" panose="02020603050405020304" pitchFamily="18" charset="0"/>
              </a:rPr>
              <a:t> e progressività della descrizione archivistica lungo il tradizionale ciclo vitale.  </a:t>
            </a:r>
          </a:p>
          <a:p>
            <a:r>
              <a:rPr lang="it-IT" sz="2400" dirty="0">
                <a:latin typeface="Times New Roman" panose="02020603050405020304" pitchFamily="18" charset="0"/>
                <a:cs typeface="Times New Roman" panose="02020603050405020304" pitchFamily="18" charset="0"/>
              </a:rPr>
              <a:t>ISAD, per così dire, mette in bella copia appunti di metodo e di prassi che la disciplina aveva accumulato negli anni. </a:t>
            </a:r>
          </a:p>
          <a:p>
            <a:r>
              <a:rPr lang="it-IT" sz="2400" dirty="0">
                <a:latin typeface="Times New Roman" panose="02020603050405020304" pitchFamily="18" charset="0"/>
                <a:cs typeface="Times New Roman" panose="02020603050405020304" pitchFamily="18" charset="0"/>
              </a:rPr>
              <a:t>Suggerisce strategie descrittive  e formalizzazioni che poi si sono rivelate molto funzionali per ragionare in termini di ICT e archivi.</a:t>
            </a:r>
          </a:p>
        </p:txBody>
      </p:sp>
    </p:spTree>
    <p:extLst>
      <p:ext uri="{BB962C8B-B14F-4D97-AF65-F5344CB8AC3E}">
        <p14:creationId xmlns:p14="http://schemas.microsoft.com/office/powerpoint/2010/main" val="3784714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2166910" y="623888"/>
            <a:ext cx="8286808" cy="1281112"/>
          </a:xfrm>
        </p:spPr>
        <p:txBody>
          <a:bodyPr>
            <a:normAutofit/>
          </a:bodyPr>
          <a:lstStyle/>
          <a:p>
            <a:pPr eaLnBrk="1" hangingPunct="1"/>
            <a:r>
              <a:rPr lang="it-IT" altLang="it-IT" dirty="0">
                <a:solidFill>
                  <a:schemeClr val="accent3">
                    <a:lumMod val="60000"/>
                    <a:lumOff val="40000"/>
                  </a:schemeClr>
                </a:solidFill>
              </a:rPr>
              <a:t>La stratificazione degli strumenti</a:t>
            </a:r>
          </a:p>
        </p:txBody>
      </p:sp>
      <p:sp>
        <p:nvSpPr>
          <p:cNvPr id="95235" name="Segnaposto contenuto 2"/>
          <p:cNvSpPr>
            <a:spLocks noGrp="1"/>
          </p:cNvSpPr>
          <p:nvPr>
            <p:ph idx="1"/>
          </p:nvPr>
        </p:nvSpPr>
        <p:spPr>
          <a:xfrm>
            <a:off x="1081900" y="2059641"/>
            <a:ext cx="10153117" cy="3778250"/>
          </a:xfrm>
        </p:spPr>
        <p:txBody>
          <a:bodyPr>
            <a:normAutofit/>
          </a:bodyPr>
          <a:lstStyle/>
          <a:p>
            <a:pPr eaLnBrk="1" hangingPunct="1"/>
            <a:r>
              <a:rPr lang="it-IT" altLang="it-IT" sz="3200" dirty="0">
                <a:latin typeface="Times New Roman" panose="02020603050405020304" pitchFamily="18" charset="0"/>
                <a:cs typeface="Times New Roman" panose="02020603050405020304" pitchFamily="18" charset="0"/>
              </a:rPr>
              <a:t>Gli strumenti di accesso sono frutto di una elaborazione concettuale, scientifica e culturale che ne fa prodotti originali e fortemente legati ai contesti di produzione e utilizzazione</a:t>
            </a:r>
          </a:p>
        </p:txBody>
      </p:sp>
    </p:spTree>
    <p:extLst>
      <p:ext uri="{BB962C8B-B14F-4D97-AF65-F5344CB8AC3E}">
        <p14:creationId xmlns:p14="http://schemas.microsoft.com/office/powerpoint/2010/main" val="343097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olo 1"/>
          <p:cNvSpPr>
            <a:spLocks noGrp="1"/>
          </p:cNvSpPr>
          <p:nvPr>
            <p:ph type="title"/>
          </p:nvPr>
        </p:nvSpPr>
        <p:spPr>
          <a:xfrm>
            <a:off x="1485899" y="408735"/>
            <a:ext cx="9964271" cy="1281112"/>
          </a:xfrm>
        </p:spPr>
        <p:txBody>
          <a:bodyPr/>
          <a:lstStyle/>
          <a:p>
            <a:pPr eaLnBrk="1" hangingPunct="1"/>
            <a:r>
              <a:rPr lang="it-IT" altLang="it-IT" dirty="0"/>
              <a:t>Quasi una parentesi: gli strumenti del futuro</a:t>
            </a:r>
          </a:p>
        </p:txBody>
      </p:sp>
      <p:sp>
        <p:nvSpPr>
          <p:cNvPr id="102403" name="Segnaposto contenuto 2"/>
          <p:cNvSpPr>
            <a:spLocks noGrp="1"/>
          </p:cNvSpPr>
          <p:nvPr>
            <p:ph idx="1"/>
          </p:nvPr>
        </p:nvSpPr>
        <p:spPr>
          <a:xfrm>
            <a:off x="941294" y="1905000"/>
            <a:ext cx="10939182" cy="5111750"/>
          </a:xfrm>
        </p:spPr>
        <p:txBody>
          <a:bodyPr>
            <a:normAutofit/>
          </a:bodyPr>
          <a:lstStyle/>
          <a:p>
            <a:pPr eaLnBrk="1" hangingPunct="1"/>
            <a:r>
              <a:rPr lang="it-IT" altLang="it-IT" sz="2800" dirty="0">
                <a:latin typeface="Times New Roman" panose="02020603050405020304" pitchFamily="18" charset="0"/>
                <a:cs typeface="Times New Roman" panose="02020603050405020304" pitchFamily="18" charset="0"/>
              </a:rPr>
              <a:t>Quali possono essere gli “inventari” degli archivi informatici o almeno di quella parte di archivi informatici che riusciremo a conservare nel tempo?. </a:t>
            </a:r>
          </a:p>
          <a:p>
            <a:pPr eaLnBrk="1" hangingPunct="1"/>
            <a:r>
              <a:rPr lang="it-IT" altLang="it-IT" sz="2800" dirty="0">
                <a:latin typeface="Times New Roman" panose="02020603050405020304" pitchFamily="18" charset="0"/>
                <a:cs typeface="Times New Roman" panose="02020603050405020304" pitchFamily="18" charset="0"/>
              </a:rPr>
              <a:t>Un tema di grande interesse e complessità intorno al quale con ogni probabilità</a:t>
            </a:r>
            <a:r>
              <a:rPr lang="it-IT" altLang="it-IT" sz="2800" i="1" dirty="0">
                <a:latin typeface="Times New Roman" panose="02020603050405020304" pitchFamily="18" charset="0"/>
                <a:cs typeface="Times New Roman" panose="02020603050405020304" pitchFamily="18" charset="0"/>
              </a:rPr>
              <a:t> </a:t>
            </a:r>
            <a:r>
              <a:rPr lang="it-IT" altLang="it-IT" sz="2800" dirty="0">
                <a:latin typeface="Times New Roman" panose="02020603050405020304" pitchFamily="18" charset="0"/>
                <a:cs typeface="Times New Roman" panose="02020603050405020304" pitchFamily="18" charset="0"/>
              </a:rPr>
              <a:t>si dovrà ridefinire gran parte del bagaglio tecnico e culturale della disciplina archivistica, con conseguenze che al momento forse non sappiamo neppure immaginare</a:t>
            </a:r>
          </a:p>
        </p:txBody>
      </p:sp>
    </p:spTree>
    <p:extLst>
      <p:ext uri="{BB962C8B-B14F-4D97-AF65-F5344CB8AC3E}">
        <p14:creationId xmlns:p14="http://schemas.microsoft.com/office/powerpoint/2010/main" val="2125289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E2557D-3E39-2223-D503-E7D1EDF481D7}"/>
              </a:ext>
            </a:extLst>
          </p:cNvPr>
          <p:cNvSpPr>
            <a:spLocks noGrp="1"/>
          </p:cNvSpPr>
          <p:nvPr>
            <p:ph type="title"/>
          </p:nvPr>
        </p:nvSpPr>
        <p:spPr>
          <a:xfrm>
            <a:off x="726793" y="82924"/>
            <a:ext cx="9404723" cy="717176"/>
          </a:xfrm>
        </p:spPr>
        <p:txBody>
          <a:bodyPr/>
          <a:lstStyle/>
          <a:p>
            <a:pPr algn="ctr"/>
            <a:r>
              <a:rPr lang="it-IT" sz="3600" dirty="0">
                <a:solidFill>
                  <a:schemeClr val="accent3">
                    <a:lumMod val="60000"/>
                    <a:lumOff val="40000"/>
                  </a:schemeClr>
                </a:solidFill>
              </a:rPr>
              <a:t>L’inventario nell’archivio</a:t>
            </a:r>
          </a:p>
        </p:txBody>
      </p:sp>
      <p:sp>
        <p:nvSpPr>
          <p:cNvPr id="3" name="Segnaposto contenuto 2">
            <a:extLst>
              <a:ext uri="{FF2B5EF4-FFF2-40B4-BE49-F238E27FC236}">
                <a16:creationId xmlns:a16="http://schemas.microsoft.com/office/drawing/2014/main" id="{2916216F-C012-8AD8-1451-FBE788951981}"/>
              </a:ext>
            </a:extLst>
          </p:cNvPr>
          <p:cNvSpPr>
            <a:spLocks noGrp="1"/>
          </p:cNvSpPr>
          <p:nvPr>
            <p:ph idx="1"/>
          </p:nvPr>
        </p:nvSpPr>
        <p:spPr>
          <a:xfrm>
            <a:off x="199465" y="1169896"/>
            <a:ext cx="11793070" cy="6057900"/>
          </a:xfrm>
        </p:spPr>
        <p:txBody>
          <a:bodyPr>
            <a:normAutofit fontScale="85000" lnSpcReduction="10000"/>
          </a:bodyPr>
          <a:lstStyle/>
          <a:p>
            <a:pPr indent="144145" algn="just">
              <a:lnSpc>
                <a:spcPct val="150000"/>
              </a:lnSpc>
              <a:spcAft>
                <a:spcPts val="800"/>
              </a:spcAft>
            </a:pP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Negli archivi digitali il problema del recupero degli atomi informativi tecnicamente non si pone perché in presenza di documenti digitali nativi sarà sempre possibile operare una ricerca full text. </a:t>
            </a:r>
          </a:p>
          <a:p>
            <a:pPr indent="144145" algn="just">
              <a:lnSpc>
                <a:spcPct val="150000"/>
              </a:lnSpc>
              <a:spcAft>
                <a:spcPts val="800"/>
              </a:spcAft>
            </a:pP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In questi archivi l’inventario, sempre ammesso che lo vogliamo chiamare ancora così, non è più </a:t>
            </a:r>
            <a:r>
              <a:rPr lang="it-IT" sz="2600" i="1" dirty="0">
                <a:effectLst/>
                <a:latin typeface="Times New Roman" panose="02020603050405020304" pitchFamily="18" charset="0"/>
                <a:ea typeface="Calibri" panose="020F0502020204030204" pitchFamily="34" charset="0"/>
                <a:cs typeface="Times New Roman" panose="02020603050405020304" pitchFamily="18" charset="0"/>
              </a:rPr>
              <a:t>dell’archivio</a:t>
            </a: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 ma </a:t>
            </a:r>
            <a:r>
              <a:rPr lang="it-IT" sz="2600" i="1" dirty="0">
                <a:effectLst/>
                <a:latin typeface="Times New Roman" panose="02020603050405020304" pitchFamily="18" charset="0"/>
                <a:ea typeface="Calibri" panose="020F0502020204030204" pitchFamily="34" charset="0"/>
                <a:cs typeface="Times New Roman" panose="02020603050405020304" pitchFamily="18" charset="0"/>
              </a:rPr>
              <a:t>nell’archivio</a:t>
            </a: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 ne fa parte integrante come peculiare funzionalità di ricerca. </a:t>
            </a:r>
          </a:p>
          <a:p>
            <a:pPr indent="144145" algn="just">
              <a:lnSpc>
                <a:spcPct val="150000"/>
              </a:lnSpc>
              <a:spcAft>
                <a:spcPts val="800"/>
              </a:spcAft>
            </a:pP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Si pone invece la questione di un effettivo approccio storico e culturale a questi archivi.</a:t>
            </a:r>
            <a:r>
              <a:rPr lang="it-IT" sz="2600" i="1" dirty="0">
                <a:effectLst/>
                <a:latin typeface="Times New Roman" panose="02020603050405020304" pitchFamily="18" charset="0"/>
                <a:ea typeface="Calibri" panose="020F0502020204030204" pitchFamily="34" charset="0"/>
                <a:cs typeface="Times New Roman" panose="02020603050405020304" pitchFamily="18" charset="0"/>
              </a:rPr>
              <a:t> </a:t>
            </a:r>
          </a:p>
          <a:p>
            <a:pPr indent="144145" algn="just">
              <a:lnSpc>
                <a:spcPct val="150000"/>
              </a:lnSpc>
              <a:spcAft>
                <a:spcPts val="800"/>
              </a:spcAft>
            </a:pP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Non basta più manifestare la volontà di difendere la memoria digitale dall’obsolescenza o limitarsi a pensare a strategie di sopravvivenza che garantiscano la </a:t>
            </a:r>
            <a:r>
              <a:rPr lang="it-IT" sz="2600" i="1" dirty="0">
                <a:effectLst/>
                <a:latin typeface="Times New Roman" panose="02020603050405020304" pitchFamily="18" charset="0"/>
                <a:ea typeface="Calibri" panose="020F0502020204030204" pitchFamily="34" charset="0"/>
                <a:cs typeface="Times New Roman" panose="02020603050405020304" pitchFamily="18" charset="0"/>
              </a:rPr>
              <a:t>long time </a:t>
            </a:r>
            <a:r>
              <a:rPr lang="it-IT" sz="2600" i="1" dirty="0" err="1">
                <a:effectLst/>
                <a:latin typeface="Times New Roman" panose="02020603050405020304" pitchFamily="18" charset="0"/>
                <a:ea typeface="Calibri" panose="020F0502020204030204" pitchFamily="34" charset="0"/>
                <a:cs typeface="Times New Roman" panose="02020603050405020304" pitchFamily="18" charset="0"/>
              </a:rPr>
              <a:t>preservation</a:t>
            </a: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 degli oggetti digitali,   migrazioni, cloud o blockchain che siano.</a:t>
            </a:r>
          </a:p>
          <a:p>
            <a:pPr indent="144145" algn="just">
              <a:lnSpc>
                <a:spcPct val="150000"/>
              </a:lnSpc>
              <a:spcAft>
                <a:spcPts val="800"/>
              </a:spcAft>
            </a:pP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Dobbiamo continuare a chiederci </a:t>
            </a:r>
            <a:r>
              <a:rPr lang="it-IT" sz="2600" i="1" dirty="0">
                <a:effectLst/>
                <a:latin typeface="Times New Roman" panose="02020603050405020304" pitchFamily="18" charset="0"/>
                <a:ea typeface="Calibri" panose="020F0502020204030204" pitchFamily="34" charset="0"/>
                <a:cs typeface="Times New Roman" panose="02020603050405020304" pitchFamily="18" charset="0"/>
              </a:rPr>
              <a:t>come</a:t>
            </a: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 ma anche iniziare a riflettere concretamente sul </a:t>
            </a:r>
            <a:r>
              <a:rPr lang="it-IT" sz="2600" i="1" dirty="0">
                <a:effectLst/>
                <a:latin typeface="Times New Roman" panose="02020603050405020304" pitchFamily="18" charset="0"/>
                <a:ea typeface="Calibri" panose="020F0502020204030204" pitchFamily="34" charset="0"/>
                <a:cs typeface="Times New Roman" panose="02020603050405020304" pitchFamily="18" charset="0"/>
              </a:rPr>
              <a:t>perché</a:t>
            </a:r>
            <a:r>
              <a:rPr lang="it-IT" sz="26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3774781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1B8B5B-0625-7BE1-8B25-B00EE9A4B2FE}"/>
              </a:ext>
            </a:extLst>
          </p:cNvPr>
          <p:cNvSpPr>
            <a:spLocks noGrp="1"/>
          </p:cNvSpPr>
          <p:nvPr>
            <p:ph type="title"/>
          </p:nvPr>
        </p:nvSpPr>
        <p:spPr>
          <a:xfrm>
            <a:off x="1539688" y="234145"/>
            <a:ext cx="10455088" cy="1280890"/>
          </a:xfrm>
        </p:spPr>
        <p:txBody>
          <a:bodyPr/>
          <a:lstStyle/>
          <a:p>
            <a:r>
              <a:rPr lang="it-IT" dirty="0">
                <a:solidFill>
                  <a:schemeClr val="accent3">
                    <a:lumMod val="60000"/>
                    <a:lumOff val="40000"/>
                  </a:schemeClr>
                </a:solidFill>
                <a:latin typeface="Times New Roman" panose="02020603050405020304" pitchFamily="18" charset="0"/>
                <a:cs typeface="Times New Roman" panose="02020603050405020304" pitchFamily="18" charset="0"/>
              </a:rPr>
              <a:t>Ma se su Google trovo tutto, perché non negli archivi?</a:t>
            </a:r>
          </a:p>
        </p:txBody>
      </p:sp>
      <p:pic>
        <p:nvPicPr>
          <p:cNvPr id="5" name="Segnaposto contenuto 4" descr="Immagine che contiene lavagnabianca&#10;&#10;Descrizione generata automaticamente">
            <a:extLst>
              <a:ext uri="{FF2B5EF4-FFF2-40B4-BE49-F238E27FC236}">
                <a16:creationId xmlns:a16="http://schemas.microsoft.com/office/drawing/2014/main" id="{B03C88AA-B5ED-5BD1-AD5F-10A78E15BF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646" y="2133320"/>
            <a:ext cx="7459132" cy="4195762"/>
          </a:xfrm>
        </p:spPr>
      </p:pic>
    </p:spTree>
    <p:extLst>
      <p:ext uri="{BB962C8B-B14F-4D97-AF65-F5344CB8AC3E}">
        <p14:creationId xmlns:p14="http://schemas.microsoft.com/office/powerpoint/2010/main" val="3252510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FDDF0-526F-75ED-128B-0696F9EFC001}"/>
              </a:ext>
            </a:extLst>
          </p:cNvPr>
          <p:cNvSpPr>
            <a:spLocks noGrp="1"/>
          </p:cNvSpPr>
          <p:nvPr>
            <p:ph type="title"/>
          </p:nvPr>
        </p:nvSpPr>
        <p:spPr>
          <a:xfrm>
            <a:off x="1640156" y="287933"/>
            <a:ext cx="8911687" cy="1280890"/>
          </a:xfrm>
        </p:spPr>
        <p:txBody>
          <a:bodyPr/>
          <a:lstStyle/>
          <a:p>
            <a:pPr algn="ctr"/>
            <a:r>
              <a:rPr lang="it-IT" dirty="0">
                <a:solidFill>
                  <a:schemeClr val="accent3">
                    <a:lumMod val="60000"/>
                    <a:lumOff val="40000"/>
                  </a:schemeClr>
                </a:solidFill>
              </a:rPr>
              <a:t>Cercare contenuti</a:t>
            </a:r>
          </a:p>
        </p:txBody>
      </p:sp>
      <p:sp>
        <p:nvSpPr>
          <p:cNvPr id="3" name="Segnaposto contenuto 2">
            <a:extLst>
              <a:ext uri="{FF2B5EF4-FFF2-40B4-BE49-F238E27FC236}">
                <a16:creationId xmlns:a16="http://schemas.microsoft.com/office/drawing/2014/main" id="{BFC5E732-D1AC-89F4-DD62-62DD66A332D9}"/>
              </a:ext>
            </a:extLst>
          </p:cNvPr>
          <p:cNvSpPr>
            <a:spLocks noGrp="1"/>
          </p:cNvSpPr>
          <p:nvPr>
            <p:ph idx="1"/>
          </p:nvPr>
        </p:nvSpPr>
        <p:spPr>
          <a:xfrm>
            <a:off x="1103312" y="1337982"/>
            <a:ext cx="10313241" cy="4910417"/>
          </a:xfrm>
        </p:spPr>
        <p:txBody>
          <a:bodyPr>
            <a:normAutofit/>
          </a:bodyPr>
          <a:lstStyle/>
          <a:p>
            <a:pPr indent="144145" algn="just">
              <a:lnSpc>
                <a:spcPct val="150000"/>
              </a:lnSpc>
              <a:spcAft>
                <a:spcPts val="800"/>
              </a:spcAft>
            </a:pP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Gli strumenti che produciamo sono in ultima analisi descrizioni gerarchiche fortemente contestualizzate e costruite per veicolare crescente informazione verso il basso, destinate ad un certo momento ad arrestarsi di fronte alla muraglia quantitativa. </a:t>
            </a:r>
          </a:p>
          <a:p>
            <a:pPr indent="144145" algn="just">
              <a:lnSpc>
                <a:spcPct val="150000"/>
              </a:lnSpc>
              <a:spcAft>
                <a:spcPts val="800"/>
              </a:spcAft>
            </a:pP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Sarebbe interessante capire in che modo trasformarli in trampolini verso unità documentarie puntualmente sondabili rispetto ai loro contenuti.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Questo significherebbe aggiungere un anello prezioso alla catena della mediazione, costruendo percorsi di avvicinamento puntuale al dato,  per arrivare fino all’interrogazione diretta dei singoli oggetti digitali o digitalizzati.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90161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Tra esigenze civili e bisogni culturali</a:t>
            </a:r>
          </a:p>
        </p:txBody>
      </p:sp>
      <p:sp>
        <p:nvSpPr>
          <p:cNvPr id="3" name="Segnaposto contenuto 2"/>
          <p:cNvSpPr>
            <a:spLocks noGrp="1"/>
          </p:cNvSpPr>
          <p:nvPr>
            <p:ph idx="1"/>
          </p:nvPr>
        </p:nvSpPr>
        <p:spPr>
          <a:xfrm>
            <a:off x="1176618" y="1499347"/>
            <a:ext cx="10327994" cy="5244353"/>
          </a:xfrm>
        </p:spPr>
        <p:txBody>
          <a:bodyPr>
            <a:normAutofit/>
          </a:bodyPr>
          <a:lstStyle/>
          <a:p>
            <a:r>
              <a:rPr lang="it-IT" sz="2400" dirty="0">
                <a:latin typeface="Times New Roman" panose="02020603050405020304" pitchFamily="18" charset="0"/>
                <a:cs typeface="Times New Roman" panose="02020603050405020304" pitchFamily="18" charset="0"/>
              </a:rPr>
              <a:t>Sembra inevitabile valutare le forme e i possibili modelli della comunicazione archivistica. </a:t>
            </a:r>
          </a:p>
          <a:p>
            <a:r>
              <a:rPr lang="it-IT" sz="2400" dirty="0">
                <a:latin typeface="Times New Roman" panose="02020603050405020304" pitchFamily="18" charset="0"/>
                <a:cs typeface="Times New Roman" panose="02020603050405020304" pitchFamily="18" charset="0"/>
              </a:rPr>
              <a:t>Magari ribadendo subito un concetto fondante, quello della polifunzionalità degli archivi, che porta con sé una molteplicità di modalità d’uso e un accavallarsi, quasi verrebbe da dire un accanirsi, di prassi intorno ai complessi documentari. </a:t>
            </a:r>
          </a:p>
          <a:p>
            <a:r>
              <a:rPr lang="it-IT" sz="2400" dirty="0">
                <a:latin typeface="Times New Roman" panose="02020603050405020304" pitchFamily="18" charset="0"/>
                <a:cs typeface="Times New Roman" panose="02020603050405020304" pitchFamily="18" charset="0"/>
              </a:rPr>
              <a:t>Si potrebbe anche riflettere sull’uso pubblico, attivo, degli archivi, nel tentativo di coglierne il ruolo di collante non solo culturale di interi tessuti sociali. </a:t>
            </a:r>
          </a:p>
          <a:p>
            <a:r>
              <a:rPr lang="it-IT" sz="2400" dirty="0">
                <a:latin typeface="Times New Roman" panose="02020603050405020304" pitchFamily="18" charset="0"/>
                <a:cs typeface="Times New Roman" panose="02020603050405020304" pitchFamily="18" charset="0"/>
              </a:rPr>
              <a:t>Gli archivi valutati quindi come patrimonio comune, funzionali ad esigenze civili, sociali e politiche, ancor prima che storiche e culturali hanno del resto un disperato bisogno di uscire dalle gabbie dei tecnicismi.</a:t>
            </a:r>
          </a:p>
        </p:txBody>
      </p:sp>
    </p:spTree>
    <p:extLst>
      <p:ext uri="{BB962C8B-B14F-4D97-AF65-F5344CB8AC3E}">
        <p14:creationId xmlns:p14="http://schemas.microsoft.com/office/powerpoint/2010/main" val="144163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3541" y="464782"/>
            <a:ext cx="8911687" cy="1280890"/>
          </a:xfrm>
        </p:spPr>
        <p:txBody>
          <a:bodyPr>
            <a:normAutofit/>
          </a:bodyPr>
          <a:lstStyle/>
          <a:p>
            <a:pPr algn="ctr"/>
            <a:r>
              <a:rPr lang="it-IT" sz="4800" dirty="0">
                <a:solidFill>
                  <a:schemeClr val="accent3">
                    <a:lumMod val="60000"/>
                    <a:lumOff val="40000"/>
                  </a:schemeClr>
                </a:solidFill>
              </a:rPr>
              <a:t>Il “crimine”</a:t>
            </a:r>
          </a:p>
        </p:txBody>
      </p:sp>
      <p:sp>
        <p:nvSpPr>
          <p:cNvPr id="3" name="Segnaposto contenuto 2"/>
          <p:cNvSpPr>
            <a:spLocks noGrp="1"/>
          </p:cNvSpPr>
          <p:nvPr>
            <p:ph idx="1"/>
          </p:nvPr>
        </p:nvSpPr>
        <p:spPr>
          <a:xfrm>
            <a:off x="564776" y="1745672"/>
            <a:ext cx="11477065" cy="5004752"/>
          </a:xfrm>
        </p:spPr>
        <p:txBody>
          <a:bodyPr>
            <a:normAutofit/>
          </a:bodyPr>
          <a:lstStyle/>
          <a:p>
            <a:r>
              <a:rPr lang="it-IT" sz="3200" dirty="0">
                <a:solidFill>
                  <a:schemeClr val="tx1"/>
                </a:solidFill>
                <a:latin typeface="Times New Roman" panose="02020603050405020304" pitchFamily="18" charset="0"/>
                <a:cs typeface="Times New Roman" panose="02020603050405020304" pitchFamily="18" charset="0"/>
              </a:rPr>
              <a:t>Peroni e l’applicazione ex post: decontestualizzazione</a:t>
            </a:r>
          </a:p>
          <a:p>
            <a:r>
              <a:rPr lang="it-IT" sz="3200" dirty="0">
                <a:solidFill>
                  <a:schemeClr val="tx1"/>
                </a:solidFill>
                <a:latin typeface="Times New Roman" panose="02020603050405020304" pitchFamily="18" charset="0"/>
                <a:cs typeface="Times New Roman" panose="02020603050405020304" pitchFamily="18" charset="0"/>
              </a:rPr>
              <a:t>Il senso gestionale e funzionale del metodo per materia</a:t>
            </a:r>
          </a:p>
          <a:p>
            <a:r>
              <a:rPr lang="it-IT" sz="3200" dirty="0">
                <a:solidFill>
                  <a:schemeClr val="tx1"/>
                </a:solidFill>
                <a:latin typeface="Times New Roman" panose="02020603050405020304" pitchFamily="18" charset="0"/>
                <a:cs typeface="Times New Roman" panose="02020603050405020304" pitchFamily="18" charset="0"/>
              </a:rPr>
              <a:t>Riflettere sul metodo per materia e sul principio di pertinenza, valutandone non solo le criticità ma anche la possibili funzionalità in chiave gestionale, senza escludere l’ipotesi di una prudente e parziale rivalutazione di quei principi in ambiente digitale.</a:t>
            </a:r>
          </a:p>
          <a:p>
            <a:pPr>
              <a:buNone/>
            </a:pP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BAA28B-2AA2-68E7-ADAD-C437ED6A233B}"/>
              </a:ext>
            </a:extLst>
          </p:cNvPr>
          <p:cNvSpPr>
            <a:spLocks noGrp="1"/>
          </p:cNvSpPr>
          <p:nvPr>
            <p:ph type="title"/>
          </p:nvPr>
        </p:nvSpPr>
        <p:spPr>
          <a:xfrm>
            <a:off x="2532413" y="308104"/>
            <a:ext cx="8911687" cy="1280890"/>
          </a:xfrm>
        </p:spPr>
        <p:txBody>
          <a:bodyPr/>
          <a:lstStyle/>
          <a:p>
            <a:pPr algn="ctr"/>
            <a:r>
              <a:rPr lang="it-IT" dirty="0">
                <a:solidFill>
                  <a:schemeClr val="accent3">
                    <a:lumMod val="60000"/>
                    <a:lumOff val="40000"/>
                  </a:schemeClr>
                </a:solidFill>
              </a:rPr>
              <a:t>Oltre all’approssimazione informativa</a:t>
            </a:r>
          </a:p>
        </p:txBody>
      </p:sp>
      <p:sp>
        <p:nvSpPr>
          <p:cNvPr id="3" name="Segnaposto contenuto 2">
            <a:extLst>
              <a:ext uri="{FF2B5EF4-FFF2-40B4-BE49-F238E27FC236}">
                <a16:creationId xmlns:a16="http://schemas.microsoft.com/office/drawing/2014/main" id="{41F80939-100A-E2E0-9881-D0A137501473}"/>
              </a:ext>
            </a:extLst>
          </p:cNvPr>
          <p:cNvSpPr>
            <a:spLocks noGrp="1"/>
          </p:cNvSpPr>
          <p:nvPr>
            <p:ph idx="1"/>
          </p:nvPr>
        </p:nvSpPr>
        <p:spPr>
          <a:xfrm>
            <a:off x="228600" y="1398494"/>
            <a:ext cx="11564471" cy="4849905"/>
          </a:xfrm>
        </p:spPr>
        <p:txBody>
          <a:bodyPr>
            <a:normAutofit/>
          </a:bodyPr>
          <a:lstStyle/>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Riflettere su un rapporto integrato tra istituzioni e materie, e magari sull’opportunità di incrociare pertinenza e provenienza, può servirci ad aprire la strada verso nuove tecniche di interrogazione dei contenuti.</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Il punto focale del ragionamento sta nello stabilire se e in che misura le tecniche e le tecnologie di gestione del testo possano potenziare i nostri strumenti nel rispetto del contesto, arricchendoli di appigli informativi.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endParaRPr lang="it-IT" dirty="0"/>
          </a:p>
        </p:txBody>
      </p:sp>
    </p:spTree>
    <p:extLst>
      <p:ext uri="{BB962C8B-B14F-4D97-AF65-F5344CB8AC3E}">
        <p14:creationId xmlns:p14="http://schemas.microsoft.com/office/powerpoint/2010/main" val="2307223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9890" y="778751"/>
            <a:ext cx="8911687" cy="1280890"/>
          </a:xfrm>
        </p:spPr>
        <p:txBody>
          <a:bodyPr>
            <a:normAutofit/>
          </a:bodyPr>
          <a:lstStyle/>
          <a:p>
            <a:pPr algn="ctr"/>
            <a:r>
              <a:rPr lang="it-IT" sz="4400" dirty="0">
                <a:solidFill>
                  <a:schemeClr val="accent3">
                    <a:lumMod val="60000"/>
                    <a:lumOff val="40000"/>
                  </a:schemeClr>
                </a:solidFill>
              </a:rPr>
              <a:t>Materie, contesti e contenuti</a:t>
            </a:r>
          </a:p>
        </p:txBody>
      </p:sp>
      <p:sp>
        <p:nvSpPr>
          <p:cNvPr id="3" name="Segnaposto contenuto 2"/>
          <p:cNvSpPr>
            <a:spLocks noGrp="1"/>
          </p:cNvSpPr>
          <p:nvPr>
            <p:ph idx="1"/>
          </p:nvPr>
        </p:nvSpPr>
        <p:spPr>
          <a:xfrm>
            <a:off x="1506071" y="2133600"/>
            <a:ext cx="9998541" cy="4186518"/>
          </a:xfrm>
        </p:spPr>
        <p:txBody>
          <a:bodyPr/>
          <a:lstStyle/>
          <a:p>
            <a:r>
              <a:rPr lang="it-IT" sz="3600" dirty="0" err="1">
                <a:latin typeface="Times New Roman" panose="02020603050405020304" pitchFamily="18" charset="0"/>
                <a:cs typeface="Times New Roman" panose="02020603050405020304" pitchFamily="18" charset="0"/>
              </a:rPr>
              <a:t>Soggettazione</a:t>
            </a:r>
            <a:r>
              <a:rPr lang="it-IT" sz="3600" dirty="0">
                <a:latin typeface="Times New Roman" panose="02020603050405020304" pitchFamily="18" charset="0"/>
                <a:cs typeface="Times New Roman" panose="02020603050405020304" pitchFamily="18" charset="0"/>
              </a:rPr>
              <a:t>, indicizzazione, text </a:t>
            </a:r>
            <a:r>
              <a:rPr lang="it-IT" sz="3600" dirty="0" err="1">
                <a:latin typeface="Times New Roman" panose="02020603050405020304" pitchFamily="18" charset="0"/>
                <a:cs typeface="Times New Roman" panose="02020603050405020304" pitchFamily="18" charset="0"/>
              </a:rPr>
              <a:t>mining</a:t>
            </a:r>
            <a:r>
              <a:rPr lang="it-IT" sz="3600" dirty="0">
                <a:latin typeface="Times New Roman" panose="02020603050405020304" pitchFamily="18" charset="0"/>
                <a:cs typeface="Times New Roman" panose="02020603050405020304" pitchFamily="18" charset="0"/>
              </a:rPr>
              <a:t>, AI: il ritorno dei contenuti</a:t>
            </a:r>
          </a:p>
          <a:p>
            <a:r>
              <a:rPr lang="it-IT" sz="3600" dirty="0">
                <a:latin typeface="Times New Roman" panose="02020603050405020304" pitchFamily="18" charset="0"/>
                <a:cs typeface="Times New Roman" panose="02020603050405020304" pitchFamily="18" charset="0"/>
              </a:rPr>
              <a:t>Incrociare pertinenza e provenienza</a:t>
            </a:r>
          </a:p>
          <a:p>
            <a:r>
              <a:rPr lang="it-IT" sz="3600" dirty="0">
                <a:latin typeface="Times New Roman" panose="02020603050405020304" pitchFamily="18" charset="0"/>
                <a:cs typeface="Times New Roman" panose="02020603050405020304" pitchFamily="18" charset="0"/>
              </a:rPr>
              <a:t>Governo delle parole e ICT</a:t>
            </a:r>
          </a:p>
          <a:p>
            <a:r>
              <a:rPr lang="it-IT" sz="3600" dirty="0">
                <a:latin typeface="Times New Roman" panose="02020603050405020304" pitchFamily="18" charset="0"/>
                <a:cs typeface="Times New Roman" panose="02020603050405020304" pitchFamily="18" charset="0"/>
              </a:rPr>
              <a:t>Dai contesti ai contenuti?</a:t>
            </a:r>
          </a:p>
          <a:p>
            <a:endParaRPr lang="it-IT" sz="3200" dirty="0"/>
          </a:p>
          <a:p>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67055-3A37-79B3-DA17-C306CF3944DF}"/>
              </a:ext>
            </a:extLst>
          </p:cNvPr>
          <p:cNvSpPr>
            <a:spLocks noGrp="1"/>
          </p:cNvSpPr>
          <p:nvPr>
            <p:ph type="title"/>
          </p:nvPr>
        </p:nvSpPr>
        <p:spPr>
          <a:xfrm>
            <a:off x="1096587" y="277906"/>
            <a:ext cx="9404723" cy="770964"/>
          </a:xfrm>
        </p:spPr>
        <p:txBody>
          <a:bodyPr/>
          <a:lstStyle/>
          <a:p>
            <a:pPr algn="ctr"/>
            <a:r>
              <a:rPr lang="it-IT" dirty="0">
                <a:solidFill>
                  <a:schemeClr val="accent3">
                    <a:lumMod val="60000"/>
                    <a:lumOff val="40000"/>
                  </a:schemeClr>
                </a:solidFill>
              </a:rPr>
              <a:t>Le lusinghe degli scanner</a:t>
            </a:r>
          </a:p>
        </p:txBody>
      </p:sp>
      <p:sp>
        <p:nvSpPr>
          <p:cNvPr id="3" name="Segnaposto contenuto 2">
            <a:extLst>
              <a:ext uri="{FF2B5EF4-FFF2-40B4-BE49-F238E27FC236}">
                <a16:creationId xmlns:a16="http://schemas.microsoft.com/office/drawing/2014/main" id="{024119D5-FEC4-841B-3C20-E96A9DACB916}"/>
              </a:ext>
            </a:extLst>
          </p:cNvPr>
          <p:cNvSpPr>
            <a:spLocks noGrp="1"/>
          </p:cNvSpPr>
          <p:nvPr>
            <p:ph idx="1"/>
          </p:nvPr>
        </p:nvSpPr>
        <p:spPr>
          <a:xfrm>
            <a:off x="410135" y="1223682"/>
            <a:ext cx="11013141" cy="5425889"/>
          </a:xfrm>
        </p:spPr>
        <p:txBody>
          <a:bodyPr>
            <a:normAutofit fontScale="92500"/>
          </a:bodyPr>
          <a:lstStyle/>
          <a:p>
            <a:pPr indent="144145" algn="just">
              <a:lnSpc>
                <a:spcPct val="150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Altro discorso va fatto per quello che potremmo definire l’enorme serbatoio analogico, già acquisito o in corso di digitalizzazione. </a:t>
            </a:r>
          </a:p>
          <a:p>
            <a:pPr indent="144145" algn="just">
              <a:lnSpc>
                <a:spcPct val="150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Nelle politiche dematerializzanti</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prima dovrebbero arrivare gli inventari e poi gli </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oggetti</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che essi descrivono o introducono.  </a:t>
            </a:r>
          </a:p>
          <a:p>
            <a:pPr indent="144145" algn="just">
              <a:lnSpc>
                <a:spcPct val="150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Una digitalizzazione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object</a:t>
            </a:r>
            <a:r>
              <a:rPr lang="it-IT"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effectLst/>
                <a:latin typeface="Times New Roman" panose="02020603050405020304" pitchFamily="18" charset="0"/>
                <a:ea typeface="Calibri" panose="020F0502020204030204" pitchFamily="34" charset="0"/>
                <a:cs typeface="Times New Roman" panose="02020603050405020304" pitchFamily="18" charset="0"/>
              </a:rPr>
              <a:t>oriented</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senza adeguata descrizione e senza ordinamento preventivo, è un’anatra zoppa. </a:t>
            </a:r>
          </a:p>
          <a:p>
            <a:pPr indent="144145" algn="just">
              <a:lnSpc>
                <a:spcPct val="150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L’ansia di costruire bancarelle digitali dove la quantità vince sui sistemi di relazioni può risolversi in rigenerazioni informative, se non in vere e proprie degenerazioni, le cui conseguenze possono essere piuttosto serie.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727155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507AD-B532-1C2B-3745-DB324C2A3B3E}"/>
              </a:ext>
            </a:extLst>
          </p:cNvPr>
          <p:cNvSpPr>
            <a:spLocks noGrp="1"/>
          </p:cNvSpPr>
          <p:nvPr>
            <p:ph type="title"/>
          </p:nvPr>
        </p:nvSpPr>
        <p:spPr>
          <a:xfrm>
            <a:off x="693176" y="177053"/>
            <a:ext cx="9404723" cy="871818"/>
          </a:xfrm>
        </p:spPr>
        <p:txBody>
          <a:bodyPr/>
          <a:lstStyle/>
          <a:p>
            <a:pPr algn="ctr"/>
            <a:r>
              <a:rPr lang="it-IT" dirty="0"/>
              <a:t>Dai metadati ai dati</a:t>
            </a:r>
          </a:p>
        </p:txBody>
      </p:sp>
      <p:sp>
        <p:nvSpPr>
          <p:cNvPr id="3" name="Segnaposto contenuto 2">
            <a:extLst>
              <a:ext uri="{FF2B5EF4-FFF2-40B4-BE49-F238E27FC236}">
                <a16:creationId xmlns:a16="http://schemas.microsoft.com/office/drawing/2014/main" id="{77A0FF77-40F1-C382-8730-718F63425737}"/>
              </a:ext>
            </a:extLst>
          </p:cNvPr>
          <p:cNvSpPr>
            <a:spLocks noGrp="1"/>
          </p:cNvSpPr>
          <p:nvPr>
            <p:ph idx="1"/>
          </p:nvPr>
        </p:nvSpPr>
        <p:spPr>
          <a:xfrm>
            <a:off x="842682" y="1048871"/>
            <a:ext cx="11349318" cy="5970494"/>
          </a:xfrm>
        </p:spPr>
        <p:txBody>
          <a:bodyPr>
            <a:normAutofit fontScale="62500" lnSpcReduction="20000"/>
          </a:bodyPr>
          <a:lstStyle/>
          <a:p>
            <a:pPr indent="144145" algn="just">
              <a:lnSpc>
                <a:spcPct val="150000"/>
              </a:lnSpc>
              <a:spcAft>
                <a:spcPts val="800"/>
              </a:spcAft>
            </a:pPr>
            <a:r>
              <a:rPr lang="it-IT" sz="3800" dirty="0">
                <a:effectLst/>
                <a:latin typeface="Times New Roman" panose="02020603050405020304" pitchFamily="18" charset="0"/>
                <a:ea typeface="Calibri" panose="020F0502020204030204" pitchFamily="34" charset="0"/>
                <a:cs typeface="Times New Roman" panose="02020603050405020304" pitchFamily="18" charset="0"/>
              </a:rPr>
              <a:t>Spostare l’attenzione dai metadati ai dati</a:t>
            </a:r>
          </a:p>
          <a:p>
            <a:pPr indent="144145" algn="just">
              <a:lnSpc>
                <a:spcPct val="150000"/>
              </a:lnSpc>
              <a:spcAft>
                <a:spcPts val="800"/>
              </a:spcAft>
            </a:pPr>
            <a:r>
              <a:rPr lang="it-IT" sz="3800" dirty="0">
                <a:effectLst/>
                <a:latin typeface="Times New Roman" panose="02020603050405020304" pitchFamily="18" charset="0"/>
                <a:ea typeface="Calibri" panose="020F0502020204030204" pitchFamily="34" charset="0"/>
                <a:cs typeface="Times New Roman" panose="02020603050405020304" pitchFamily="18" charset="0"/>
              </a:rPr>
              <a:t>Rilanciare strategie proprie del metodo per materia e basate in sostanza su particolari marcature del testo. </a:t>
            </a:r>
          </a:p>
          <a:p>
            <a:pPr indent="144145" algn="just">
              <a:lnSpc>
                <a:spcPct val="150000"/>
              </a:lnSpc>
              <a:spcAft>
                <a:spcPts val="800"/>
              </a:spcAft>
            </a:pPr>
            <a:r>
              <a:rPr lang="it-IT" sz="3800" dirty="0">
                <a:effectLst/>
                <a:latin typeface="Times New Roman" panose="02020603050405020304" pitchFamily="18" charset="0"/>
                <a:ea typeface="Calibri" panose="020F0502020204030204" pitchFamily="34" charset="0"/>
                <a:cs typeface="Times New Roman" panose="02020603050405020304" pitchFamily="18" charset="0"/>
              </a:rPr>
              <a:t>Queste tecniche possono però dare il loro contributo anche nei fondi storici, soprattutto quando le si usi con la dovuta prudenza. </a:t>
            </a:r>
            <a:endParaRPr lang="it-IT" sz="38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3800" dirty="0">
                <a:effectLst/>
                <a:latin typeface="Times New Roman" panose="02020603050405020304" pitchFamily="18" charset="0"/>
                <a:ea typeface="Calibri" panose="020F0502020204030204" pitchFamily="34" charset="0"/>
                <a:cs typeface="Times New Roman" panose="02020603050405020304" pitchFamily="18" charset="0"/>
              </a:rPr>
              <a:t>Adeguate forme di </a:t>
            </a:r>
            <a:r>
              <a:rPr lang="it-IT" sz="3800" dirty="0" err="1">
                <a:effectLst/>
                <a:latin typeface="Times New Roman" panose="02020603050405020304" pitchFamily="18" charset="0"/>
                <a:ea typeface="Calibri" panose="020F0502020204030204" pitchFamily="34" charset="0"/>
                <a:cs typeface="Times New Roman" panose="02020603050405020304" pitchFamily="18" charset="0"/>
              </a:rPr>
              <a:t>metadatazione</a:t>
            </a:r>
            <a:r>
              <a:rPr lang="it-IT" sz="3800" dirty="0">
                <a:effectLst/>
                <a:latin typeface="Times New Roman" panose="02020603050405020304" pitchFamily="18" charset="0"/>
                <a:ea typeface="Calibri" panose="020F0502020204030204" pitchFamily="34" charset="0"/>
                <a:cs typeface="Times New Roman" panose="02020603050405020304" pitchFamily="18" charset="0"/>
              </a:rPr>
              <a:t> possono rappresentare il primo passaggio in direzione di una maggiore reperibilità dei contenuti, a patto che i metadati non allontanino dalla comprensione dei contesti. </a:t>
            </a:r>
          </a:p>
          <a:p>
            <a:pPr indent="144145" algn="just">
              <a:lnSpc>
                <a:spcPct val="150000"/>
              </a:lnSpc>
              <a:spcAft>
                <a:spcPts val="800"/>
              </a:spcAft>
            </a:pPr>
            <a:r>
              <a:rPr lang="it-IT" sz="3800" dirty="0">
                <a:effectLst/>
                <a:latin typeface="Times New Roman" panose="02020603050405020304" pitchFamily="18" charset="0"/>
                <a:ea typeface="Times New Roman" panose="02020603050405020304" pitchFamily="18" charset="0"/>
                <a:cs typeface="Times New Roman" panose="02020603050405020304" pitchFamily="18" charset="0"/>
              </a:rPr>
              <a:t>Un tag, in questo senso, è un metadato, per quanto sia una forma di interpretazione del “</a:t>
            </a:r>
            <a:r>
              <a:rPr lang="it-IT" sz="3800" dirty="0" err="1">
                <a:effectLst/>
                <a:latin typeface="Times New Roman" panose="02020603050405020304" pitchFamily="18" charset="0"/>
                <a:ea typeface="Times New Roman" panose="02020603050405020304" pitchFamily="18" charset="0"/>
                <a:cs typeface="Times New Roman" panose="02020603050405020304" pitchFamily="18" charset="0"/>
              </a:rPr>
              <a:t>taggatore</a:t>
            </a:r>
            <a:r>
              <a:rPr lang="it-IT" sz="3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3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380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3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32191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40827E-58A6-A582-C819-E946D3D55943}"/>
              </a:ext>
            </a:extLst>
          </p:cNvPr>
          <p:cNvSpPr>
            <a:spLocks noGrp="1"/>
          </p:cNvSpPr>
          <p:nvPr>
            <p:ph type="title"/>
          </p:nvPr>
        </p:nvSpPr>
        <p:spPr>
          <a:xfrm>
            <a:off x="1495612" y="60512"/>
            <a:ext cx="9404723" cy="1400530"/>
          </a:xfrm>
        </p:spPr>
        <p:txBody>
          <a:bodyPr/>
          <a:lstStyle/>
          <a:p>
            <a:pPr algn="ctr"/>
            <a:r>
              <a:rPr lang="it-IT" sz="4400" i="1" dirty="0" err="1">
                <a:latin typeface="Times New Roman" panose="02020603050405020304" pitchFamily="18" charset="0"/>
                <a:ea typeface="Calibri" panose="020F0502020204030204" pitchFamily="34" charset="0"/>
                <a:cs typeface="Times New Roman" panose="02020603050405020304" pitchFamily="18" charset="0"/>
              </a:rPr>
              <a:t>H</a:t>
            </a:r>
            <a:r>
              <a:rPr lang="it-IT" sz="4400" i="1" dirty="0" err="1">
                <a:effectLst/>
                <a:latin typeface="Times New Roman" panose="02020603050405020304" pitchFamily="18" charset="0"/>
                <a:ea typeface="Calibri" panose="020F0502020204030204" pitchFamily="34" charset="0"/>
                <a:cs typeface="Times New Roman" panose="02020603050405020304" pitchFamily="18" charset="0"/>
              </a:rPr>
              <a:t>andwritten</a:t>
            </a:r>
            <a:r>
              <a:rPr lang="it-IT" sz="4400" i="1" dirty="0">
                <a:effectLst/>
                <a:latin typeface="Times New Roman" panose="02020603050405020304" pitchFamily="18" charset="0"/>
                <a:ea typeface="Calibri" panose="020F0502020204030204" pitchFamily="34" charset="0"/>
                <a:cs typeface="Times New Roman" panose="02020603050405020304" pitchFamily="18" charset="0"/>
              </a:rPr>
              <a:t> text </a:t>
            </a:r>
            <a:r>
              <a:rPr lang="it-IT" sz="4400" i="1" dirty="0" err="1">
                <a:effectLst/>
                <a:latin typeface="Times New Roman" panose="02020603050405020304" pitchFamily="18" charset="0"/>
                <a:ea typeface="Calibri" panose="020F0502020204030204" pitchFamily="34" charset="0"/>
                <a:cs typeface="Times New Roman" panose="02020603050405020304" pitchFamily="18" charset="0"/>
              </a:rPr>
              <a:t>recognition</a:t>
            </a:r>
            <a:endParaRPr lang="it-IT" dirty="0"/>
          </a:p>
        </p:txBody>
      </p:sp>
      <p:sp>
        <p:nvSpPr>
          <p:cNvPr id="3" name="Segnaposto contenuto 2">
            <a:extLst>
              <a:ext uri="{FF2B5EF4-FFF2-40B4-BE49-F238E27FC236}">
                <a16:creationId xmlns:a16="http://schemas.microsoft.com/office/drawing/2014/main" id="{7796182F-3477-5C04-3C62-B285B540E408}"/>
              </a:ext>
            </a:extLst>
          </p:cNvPr>
          <p:cNvSpPr>
            <a:spLocks noGrp="1"/>
          </p:cNvSpPr>
          <p:nvPr>
            <p:ph idx="1"/>
          </p:nvPr>
        </p:nvSpPr>
        <p:spPr>
          <a:xfrm>
            <a:off x="203947" y="1380359"/>
            <a:ext cx="11988052" cy="6051177"/>
          </a:xfrm>
        </p:spPr>
        <p:txBody>
          <a:bodyPr>
            <a:normAutofit fontScale="47500" lnSpcReduction="20000"/>
          </a:bodyPr>
          <a:lstStyle/>
          <a:p>
            <a:pPr indent="144145" algn="just">
              <a:lnSpc>
                <a:spcPct val="150000"/>
              </a:lnSpc>
              <a:spcAft>
                <a:spcPts val="800"/>
              </a:spcAft>
            </a:pPr>
            <a:r>
              <a:rPr lang="it-IT" sz="4200" dirty="0">
                <a:effectLst/>
                <a:latin typeface="Times New Roman" panose="02020603050405020304" pitchFamily="18" charset="0"/>
                <a:ea typeface="Calibri" panose="020F0502020204030204" pitchFamily="34" charset="0"/>
                <a:cs typeface="Times New Roman" panose="02020603050405020304" pitchFamily="18" charset="0"/>
              </a:rPr>
              <a:t>Difficoltà che una macchina incontra nel riconoscere nei segni dei significati </a:t>
            </a:r>
            <a:endParaRPr lang="it-IT" sz="42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4200" dirty="0">
                <a:effectLst/>
                <a:latin typeface="Times New Roman" panose="02020603050405020304" pitchFamily="18" charset="0"/>
                <a:ea typeface="Calibri" panose="020F0502020204030204" pitchFamily="34" charset="0"/>
                <a:cs typeface="Times New Roman" panose="02020603050405020304" pitchFamily="18" charset="0"/>
              </a:rPr>
              <a:t>È inevitabile fare i conti con la quantità e l’indomabile anarchia della parola scritta.  </a:t>
            </a:r>
          </a:p>
          <a:p>
            <a:pPr indent="144145" algn="just">
              <a:lnSpc>
                <a:spcPct val="150000"/>
              </a:lnSpc>
              <a:spcAft>
                <a:spcPts val="800"/>
              </a:spcAft>
            </a:pPr>
            <a:r>
              <a:rPr lang="it-IT" sz="4200" dirty="0">
                <a:effectLst/>
                <a:latin typeface="Times New Roman" panose="02020603050405020304" pitchFamily="18" charset="0"/>
                <a:ea typeface="Calibri" panose="020F0502020204030204" pitchFamily="34" charset="0"/>
                <a:cs typeface="Times New Roman" panose="02020603050405020304" pitchFamily="18" charset="0"/>
              </a:rPr>
              <a:t>Ciò presuppone ad oggi un costante lavoro di trascrizione capace di dare alla macchina adeguati termini di paragone e suggerisce di operare una costante verifica sui risultati del suo apprendimento. </a:t>
            </a:r>
            <a:endParaRPr lang="it-IT" sz="42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4200" dirty="0">
                <a:effectLst/>
                <a:latin typeface="Times New Roman" panose="02020603050405020304" pitchFamily="18" charset="0"/>
                <a:ea typeface="Calibri" panose="020F0502020204030204" pitchFamily="34" charset="0"/>
                <a:cs typeface="Times New Roman" panose="02020603050405020304" pitchFamily="18" charset="0"/>
              </a:rPr>
              <a:t>La descrizione identifica l’oggetto e la trascrizione lo svela, in un crescendo che sappia offrire al software materiale di confronto in grado di “allenarlo” e di potenziarne le performances cognitive specifiche. </a:t>
            </a:r>
          </a:p>
          <a:p>
            <a:pPr indent="144145" algn="just">
              <a:lnSpc>
                <a:spcPct val="150000"/>
              </a:lnSpc>
              <a:spcAft>
                <a:spcPts val="800"/>
              </a:spcAft>
            </a:pPr>
            <a:r>
              <a:rPr lang="it-IT" sz="4200" dirty="0">
                <a:effectLst/>
                <a:latin typeface="Times New Roman" panose="02020603050405020304" pitchFamily="18" charset="0"/>
                <a:ea typeface="Calibri" panose="020F0502020204030204" pitchFamily="34" charset="0"/>
                <a:cs typeface="Times New Roman" panose="02020603050405020304" pitchFamily="18" charset="0"/>
              </a:rPr>
              <a:t>Si potrebbe quindi immaginare una descrizione archivistica integrata e arricchita dalle trascrizioni, almeno per parti selezionate dell’archivio, confidando nel learning machine e nelle risorse tecnologiche disponibili. </a:t>
            </a:r>
            <a:endParaRPr lang="it-IT" sz="4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377334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45761" y="570321"/>
            <a:ext cx="8911687" cy="1280890"/>
          </a:xfrm>
        </p:spPr>
        <p:txBody>
          <a:bodyPr/>
          <a:lstStyle/>
          <a:p>
            <a:pPr algn="ctr"/>
            <a:r>
              <a:rPr lang="it-IT" dirty="0">
                <a:solidFill>
                  <a:schemeClr val="accent3">
                    <a:lumMod val="60000"/>
                    <a:lumOff val="40000"/>
                  </a:schemeClr>
                </a:solidFill>
              </a:rPr>
              <a:t>La descrizione speciale</a:t>
            </a:r>
          </a:p>
        </p:txBody>
      </p:sp>
      <p:sp>
        <p:nvSpPr>
          <p:cNvPr id="3" name="Segnaposto contenuto 2"/>
          <p:cNvSpPr>
            <a:spLocks noGrp="1"/>
          </p:cNvSpPr>
          <p:nvPr>
            <p:ph idx="1"/>
          </p:nvPr>
        </p:nvSpPr>
        <p:spPr>
          <a:xfrm>
            <a:off x="1095608" y="1943100"/>
            <a:ext cx="10455415" cy="4914900"/>
          </a:xfrm>
        </p:spPr>
        <p:txBody>
          <a:bodyPr>
            <a:normAutofit/>
          </a:bodyPr>
          <a:lstStyle/>
          <a:p>
            <a:r>
              <a:rPr lang="it-IT" sz="2400" dirty="0">
                <a:latin typeface="Times New Roman" panose="02020603050405020304" pitchFamily="18" charset="0"/>
                <a:cs typeface="Times New Roman" panose="02020603050405020304" pitchFamily="18" charset="0"/>
              </a:rPr>
              <a:t>Possibili scenari evolutivi dell’archivistica speciale intesa come disciplina di studio e progettazione di soluzioni orientate alla comprensione e alla fruizione dei complessi documentari. </a:t>
            </a:r>
          </a:p>
          <a:p>
            <a:r>
              <a:rPr lang="it-IT" sz="2400" dirty="0">
                <a:latin typeface="Times New Roman" panose="02020603050405020304" pitchFamily="18" charset="0"/>
                <a:cs typeface="Times New Roman" panose="02020603050405020304" pitchFamily="18" charset="0"/>
              </a:rPr>
              <a:t>Evoluzione del concetto di descrizione archivistica in quanto processo complesso e multi contestuale. </a:t>
            </a:r>
          </a:p>
          <a:p>
            <a:r>
              <a:rPr lang="it-IT" sz="2400" dirty="0">
                <a:effectLst/>
                <a:latin typeface="Times New Roman" panose="02020603050405020304" pitchFamily="18" charset="0"/>
                <a:ea typeface="Calibri" panose="020F0502020204030204" pitchFamily="34" charset="0"/>
                <a:cs typeface="Times New Roman" panose="02020603050405020304" pitchFamily="18" charset="0"/>
              </a:rPr>
              <a:t>Ipotizzare di ampliare il raggio di azione della descrizione all’indicizzazione e/o a una trascrizione selettiva.  </a:t>
            </a:r>
          </a:p>
          <a:p>
            <a:endParaRPr lang="it-IT" sz="24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43132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9A80B3-A523-A55F-B614-C5994C0460BF}"/>
              </a:ext>
            </a:extLst>
          </p:cNvPr>
          <p:cNvSpPr>
            <a:spLocks noGrp="1"/>
          </p:cNvSpPr>
          <p:nvPr>
            <p:ph type="title"/>
          </p:nvPr>
        </p:nvSpPr>
        <p:spPr>
          <a:xfrm>
            <a:off x="1049522" y="564778"/>
            <a:ext cx="9404723" cy="907676"/>
          </a:xfrm>
        </p:spPr>
        <p:txBody>
          <a:bodyPr/>
          <a:lstStyle/>
          <a:p>
            <a:pPr algn="ctr"/>
            <a:r>
              <a:rPr lang="it-IT" dirty="0"/>
              <a:t>Postproduzione</a:t>
            </a:r>
          </a:p>
        </p:txBody>
      </p:sp>
      <p:sp>
        <p:nvSpPr>
          <p:cNvPr id="3" name="Segnaposto contenuto 2">
            <a:extLst>
              <a:ext uri="{FF2B5EF4-FFF2-40B4-BE49-F238E27FC236}">
                <a16:creationId xmlns:a16="http://schemas.microsoft.com/office/drawing/2014/main" id="{F9CED8BC-C3AA-60CE-7113-6F08A027CA16}"/>
              </a:ext>
            </a:extLst>
          </p:cNvPr>
          <p:cNvSpPr>
            <a:spLocks noGrp="1"/>
          </p:cNvSpPr>
          <p:nvPr>
            <p:ph idx="1"/>
          </p:nvPr>
        </p:nvSpPr>
        <p:spPr>
          <a:xfrm>
            <a:off x="535641" y="1909484"/>
            <a:ext cx="11577918" cy="5634317"/>
          </a:xfrm>
        </p:spPr>
        <p:txBody>
          <a:bodyPr>
            <a:normAutofit/>
          </a:bodyPr>
          <a:lstStyle/>
          <a:p>
            <a:r>
              <a:rPr lang="it-IT" sz="2800" dirty="0">
                <a:effectLst/>
                <a:latin typeface="Times New Roman" panose="02020603050405020304" pitchFamily="18" charset="0"/>
                <a:ea typeface="Calibri" panose="020F0502020204030204" pitchFamily="34" charset="0"/>
                <a:cs typeface="Times New Roman" panose="02020603050405020304" pitchFamily="18" charset="0"/>
              </a:rPr>
              <a:t>Si potrebbe cioè sviluppare una postproduzione degli strumenti, non esaustiva ma atta a creare percorsi “ricontestualizzati”, partendo dall’analisi dei bisogni prioritari della ricerca che è possibile stabilire. </a:t>
            </a:r>
          </a:p>
          <a:p>
            <a:r>
              <a:rPr lang="it-IT" sz="2800" dirty="0">
                <a:effectLst/>
                <a:latin typeface="Times New Roman" panose="02020603050405020304" pitchFamily="18" charset="0"/>
                <a:ea typeface="Calibri" panose="020F0502020204030204" pitchFamily="34" charset="0"/>
                <a:cs typeface="Times New Roman" panose="02020603050405020304" pitchFamily="18" charset="0"/>
              </a:rPr>
              <a:t>Nessuno ci impedisce di tracciare all’interno del fondo sentieri che conducano all’informazione puntuale e non a una generica iconografia digitale. </a:t>
            </a:r>
          </a:p>
          <a:p>
            <a:endParaRPr lang="it-IT" dirty="0"/>
          </a:p>
        </p:txBody>
      </p:sp>
    </p:spTree>
    <p:extLst>
      <p:ext uri="{BB962C8B-B14F-4D97-AF65-F5344CB8AC3E}">
        <p14:creationId xmlns:p14="http://schemas.microsoft.com/office/powerpoint/2010/main" val="546189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A4D1DA-C2C9-12F8-7D27-C4DFE99DD85C}"/>
              </a:ext>
            </a:extLst>
          </p:cNvPr>
          <p:cNvSpPr>
            <a:spLocks noGrp="1"/>
          </p:cNvSpPr>
          <p:nvPr>
            <p:ph type="title"/>
          </p:nvPr>
        </p:nvSpPr>
        <p:spPr>
          <a:xfrm>
            <a:off x="1228048" y="556875"/>
            <a:ext cx="8911687" cy="1280890"/>
          </a:xfrm>
        </p:spPr>
        <p:txBody>
          <a:bodyPr/>
          <a:lstStyle/>
          <a:p>
            <a:pPr algn="ctr"/>
            <a:r>
              <a:rPr lang="it-IT" dirty="0"/>
              <a:t>Garanzie</a:t>
            </a:r>
          </a:p>
        </p:txBody>
      </p:sp>
      <p:sp>
        <p:nvSpPr>
          <p:cNvPr id="3" name="Segnaposto contenuto 2">
            <a:extLst>
              <a:ext uri="{FF2B5EF4-FFF2-40B4-BE49-F238E27FC236}">
                <a16:creationId xmlns:a16="http://schemas.microsoft.com/office/drawing/2014/main" id="{0C3BEFDD-5464-60C5-949C-DFD89056481C}"/>
              </a:ext>
            </a:extLst>
          </p:cNvPr>
          <p:cNvSpPr>
            <a:spLocks noGrp="1"/>
          </p:cNvSpPr>
          <p:nvPr>
            <p:ph idx="1"/>
          </p:nvPr>
        </p:nvSpPr>
        <p:spPr>
          <a:xfrm>
            <a:off x="1228048" y="1703294"/>
            <a:ext cx="10616453" cy="4529418"/>
          </a:xfrm>
        </p:spPr>
        <p:txBody>
          <a:bodyPr/>
          <a:lstStyle/>
          <a:p>
            <a:r>
              <a:rPr lang="it-IT" sz="2800" dirty="0">
                <a:effectLst/>
                <a:latin typeface="Times New Roman" panose="02020603050405020304" pitchFamily="18" charset="0"/>
                <a:ea typeface="Calibri" panose="020F0502020204030204" pitchFamily="34" charset="0"/>
                <a:cs typeface="Times New Roman" panose="02020603050405020304" pitchFamily="18" charset="0"/>
              </a:rPr>
              <a:t>Si pone certamente il problema della selezione e dell’alterazione dei vincoli costitutivi con tutti i rischi che ne conseguono. </a:t>
            </a:r>
          </a:p>
          <a:p>
            <a:r>
              <a:rPr lang="it-IT" sz="2800" dirty="0">
                <a:effectLst/>
                <a:latin typeface="Times New Roman" panose="02020603050405020304" pitchFamily="18" charset="0"/>
                <a:ea typeface="Calibri" panose="020F0502020204030204" pitchFamily="34" charset="0"/>
                <a:cs typeface="Times New Roman" panose="02020603050405020304" pitchFamily="18" charset="0"/>
              </a:rPr>
              <a:t>Ma se l’ordine conferito al fondo e il suo inventario ci tutelano, e se le finalità dell’azione sono esplicitate, si può pensare a approfondimenti tematici su porzioni del fondo. </a:t>
            </a:r>
          </a:p>
          <a:p>
            <a:r>
              <a:rPr lang="it-IT" sz="2800" dirty="0">
                <a:effectLst/>
                <a:latin typeface="Times New Roman" panose="02020603050405020304" pitchFamily="18" charset="0"/>
                <a:ea typeface="Calibri" panose="020F0502020204030204" pitchFamily="34" charset="0"/>
                <a:cs typeface="Times New Roman" panose="02020603050405020304" pitchFamily="18" charset="0"/>
              </a:rPr>
              <a:t>Se a monte ci proteggono descrizione, riordino e inventariazione, generare una sorta di post inventari per materia non comporterebbe alcun rischio.  </a:t>
            </a:r>
          </a:p>
          <a:p>
            <a:endParaRPr lang="it-IT" dirty="0"/>
          </a:p>
        </p:txBody>
      </p:sp>
    </p:spTree>
    <p:extLst>
      <p:ext uri="{BB962C8B-B14F-4D97-AF65-F5344CB8AC3E}">
        <p14:creationId xmlns:p14="http://schemas.microsoft.com/office/powerpoint/2010/main" val="644419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6D574-64A1-8A03-4CFA-959AAD568A97}"/>
              </a:ext>
            </a:extLst>
          </p:cNvPr>
          <p:cNvSpPr>
            <a:spLocks noGrp="1"/>
          </p:cNvSpPr>
          <p:nvPr>
            <p:ph type="title"/>
          </p:nvPr>
        </p:nvSpPr>
        <p:spPr>
          <a:xfrm>
            <a:off x="918087" y="268942"/>
            <a:ext cx="9916553" cy="818029"/>
          </a:xfrm>
        </p:spPr>
        <p:txBody>
          <a:bodyPr/>
          <a:lstStyle/>
          <a:p>
            <a:pPr algn="ctr"/>
            <a:r>
              <a:rPr lang="it-IT" dirty="0"/>
              <a:t>Vecchie scienze per nuove soluzioni</a:t>
            </a:r>
          </a:p>
        </p:txBody>
      </p:sp>
      <p:sp>
        <p:nvSpPr>
          <p:cNvPr id="3" name="Segnaposto contenuto 2">
            <a:extLst>
              <a:ext uri="{FF2B5EF4-FFF2-40B4-BE49-F238E27FC236}">
                <a16:creationId xmlns:a16="http://schemas.microsoft.com/office/drawing/2014/main" id="{AB06BC7A-9C5C-1198-D005-EA34E850C816}"/>
              </a:ext>
            </a:extLst>
          </p:cNvPr>
          <p:cNvSpPr>
            <a:spLocks noGrp="1"/>
          </p:cNvSpPr>
          <p:nvPr>
            <p:ph idx="1"/>
          </p:nvPr>
        </p:nvSpPr>
        <p:spPr>
          <a:xfrm>
            <a:off x="309282" y="1021977"/>
            <a:ext cx="11134165" cy="5701552"/>
          </a:xfrm>
        </p:spPr>
        <p:txBody>
          <a:bodyPr>
            <a:normAutofit/>
          </a:bodyPr>
          <a:lstStyle/>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Rilanciare l’alleanza di antichissima data tra l’archivistica e la paleografia, riproponendo questo rapporto in una dimensione applicativa fortemente integrata e che sappia mettere a fattor comune le rispettive riflessioni sul tema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Allo stesso tempo, anche altre discipline, a partire da quelle del libro e dell’informazione, che hanno più consolidata confidenza con la gestione degli oggetti e delle parole digitali, potrebbero aiutarci ad andare oltre il pudore informativo di archivi paralizzati dalla loro stessa ricchezza.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28372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CE8B7-B047-0BEF-D672-3A3DD5A983B8}"/>
              </a:ext>
            </a:extLst>
          </p:cNvPr>
          <p:cNvSpPr>
            <a:spLocks noGrp="1"/>
          </p:cNvSpPr>
          <p:nvPr>
            <p:ph type="title"/>
          </p:nvPr>
        </p:nvSpPr>
        <p:spPr>
          <a:xfrm>
            <a:off x="2492072" y="316006"/>
            <a:ext cx="8911687" cy="1280890"/>
          </a:xfrm>
        </p:spPr>
        <p:txBody>
          <a:bodyPr/>
          <a:lstStyle/>
          <a:p>
            <a:r>
              <a:rPr lang="it-IT" dirty="0"/>
              <a:t>Sul confine della mediazione</a:t>
            </a:r>
          </a:p>
        </p:txBody>
      </p:sp>
      <p:sp>
        <p:nvSpPr>
          <p:cNvPr id="3" name="Segnaposto contenuto 2">
            <a:extLst>
              <a:ext uri="{FF2B5EF4-FFF2-40B4-BE49-F238E27FC236}">
                <a16:creationId xmlns:a16="http://schemas.microsoft.com/office/drawing/2014/main" id="{9076FD86-5705-55C1-A955-AC61C65F0C75}"/>
              </a:ext>
            </a:extLst>
          </p:cNvPr>
          <p:cNvSpPr>
            <a:spLocks noGrp="1"/>
          </p:cNvSpPr>
          <p:nvPr>
            <p:ph idx="1"/>
          </p:nvPr>
        </p:nvSpPr>
        <p:spPr>
          <a:xfrm>
            <a:off x="1270747" y="1454523"/>
            <a:ext cx="10133012" cy="4778188"/>
          </a:xfrm>
        </p:spPr>
        <p:txBody>
          <a:bodyPr>
            <a:normAutofit/>
          </a:bodyPr>
          <a:lstStyle/>
          <a:p>
            <a:r>
              <a:rPr lang="it-IT" sz="2400" dirty="0">
                <a:latin typeface="Times New Roman" panose="02020603050405020304" pitchFamily="18" charset="0"/>
                <a:cs typeface="Times New Roman" panose="02020603050405020304" pitchFamily="18" charset="0"/>
              </a:rPr>
              <a:t>Siamo sul confine di una rivoluzione del concetto di mediazione archivistica, nella quale ai tradizionali contesti possono (finalmente) sostituirsi i contenuti. </a:t>
            </a:r>
          </a:p>
          <a:p>
            <a:r>
              <a:rPr lang="it-IT" sz="2400" dirty="0">
                <a:latin typeface="Times New Roman" panose="02020603050405020304" pitchFamily="18" charset="0"/>
                <a:cs typeface="Times New Roman" panose="02020603050405020304" pitchFamily="18" charset="0"/>
              </a:rPr>
              <a:t>A patto però che quei contesti non vadano perduti nella genericità della potenza di calcolo. </a:t>
            </a:r>
          </a:p>
          <a:p>
            <a:r>
              <a:rPr lang="it-IT" sz="2400" dirty="0">
                <a:latin typeface="Times New Roman" panose="02020603050405020304" pitchFamily="18" charset="0"/>
                <a:cs typeface="Times New Roman" panose="02020603050405020304" pitchFamily="18" charset="0"/>
              </a:rPr>
              <a:t>Se parliamo di archivi, infatti, la qualità e l’affidabilità dell’informazione restano attributi ineludibili, importanti tanto quanto i dati. </a:t>
            </a:r>
          </a:p>
          <a:p>
            <a:r>
              <a:rPr lang="it-IT" sz="2400" dirty="0">
                <a:latin typeface="Times New Roman" panose="02020603050405020304" pitchFamily="18" charset="0"/>
                <a:cs typeface="Times New Roman" panose="02020603050405020304" pitchFamily="18" charset="0"/>
              </a:rPr>
              <a:t>Muoversi sul confine significa quindi saper miscelare determinati valori non negoziabili con la fantasia talvolta impudente delle macchine, puntando a strumenti più potenti ma non per questo meno affidabili.</a:t>
            </a:r>
          </a:p>
          <a:p>
            <a:endParaRPr lang="it-IT" dirty="0"/>
          </a:p>
        </p:txBody>
      </p:sp>
    </p:spTree>
    <p:extLst>
      <p:ext uri="{BB962C8B-B14F-4D97-AF65-F5344CB8AC3E}">
        <p14:creationId xmlns:p14="http://schemas.microsoft.com/office/powerpoint/2010/main" val="2720306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EDF226-2579-CEAD-B1A0-F7FCF97C167B}"/>
              </a:ext>
            </a:extLst>
          </p:cNvPr>
          <p:cNvSpPr>
            <a:spLocks noGrp="1"/>
          </p:cNvSpPr>
          <p:nvPr>
            <p:ph type="title"/>
          </p:nvPr>
        </p:nvSpPr>
        <p:spPr>
          <a:xfrm>
            <a:off x="1089211" y="745134"/>
            <a:ext cx="9790112" cy="1280890"/>
          </a:xfrm>
        </p:spPr>
        <p:txBody>
          <a:bodyPr/>
          <a:lstStyle/>
          <a:p>
            <a:pPr algn="ctr"/>
            <a:r>
              <a:rPr lang="it-IT" dirty="0"/>
              <a:t>Alzare lo sguardo</a:t>
            </a:r>
          </a:p>
        </p:txBody>
      </p:sp>
      <p:sp>
        <p:nvSpPr>
          <p:cNvPr id="3" name="Segnaposto contenuto 2">
            <a:extLst>
              <a:ext uri="{FF2B5EF4-FFF2-40B4-BE49-F238E27FC236}">
                <a16:creationId xmlns:a16="http://schemas.microsoft.com/office/drawing/2014/main" id="{FEBF6417-7367-A9AF-8219-41AE77C84EBA}"/>
              </a:ext>
            </a:extLst>
          </p:cNvPr>
          <p:cNvSpPr>
            <a:spLocks noGrp="1"/>
          </p:cNvSpPr>
          <p:nvPr>
            <p:ph idx="1"/>
          </p:nvPr>
        </p:nvSpPr>
        <p:spPr>
          <a:xfrm>
            <a:off x="1089211" y="2133600"/>
            <a:ext cx="10871947" cy="3777622"/>
          </a:xfrm>
        </p:spPr>
        <p:txBody>
          <a:bodyPr>
            <a:normAutofit/>
          </a:bodyPr>
          <a:lstStyle/>
          <a:p>
            <a:r>
              <a:rPr lang="it-IT" sz="3200" dirty="0">
                <a:effectLst/>
                <a:latin typeface="Times New Roman" panose="02020603050405020304" pitchFamily="18" charset="0"/>
                <a:ea typeface="Calibri" panose="020F0502020204030204" pitchFamily="34" charset="0"/>
                <a:cs typeface="Times New Roman" panose="02020603050405020304" pitchFamily="18" charset="0"/>
              </a:rPr>
              <a:t>Siamo probabilmente solo agli inizi di un percorso ma sembra di poter dire che la battaglia della conoscenza contro la (</a:t>
            </a:r>
            <a:r>
              <a:rPr lang="it-IT" sz="3200" dirty="0" err="1">
                <a:effectLst/>
                <a:latin typeface="Times New Roman" panose="02020603050405020304" pitchFamily="18" charset="0"/>
                <a:ea typeface="Calibri" panose="020F0502020204030204" pitchFamily="34" charset="0"/>
                <a:cs typeface="Times New Roman" panose="02020603050405020304" pitchFamily="18" charset="0"/>
              </a:rPr>
              <a:t>dis</a:t>
            </a:r>
            <a:r>
              <a:rPr lang="it-IT" sz="3200" dirty="0">
                <a:effectLst/>
                <a:latin typeface="Times New Roman" panose="02020603050405020304" pitchFamily="18" charset="0"/>
                <a:ea typeface="Calibri" panose="020F0502020204030204" pitchFamily="34" charset="0"/>
                <a:cs typeface="Times New Roman" panose="02020603050405020304" pitchFamily="18" charset="0"/>
              </a:rPr>
              <a:t>)informazione digitale mette in gioco tutte le discipline di area LIS e, più in generale,  suggerisce un confronto franco e concreto con le </a:t>
            </a:r>
            <a:r>
              <a:rPr lang="it-IT" sz="3200" dirty="0" err="1">
                <a:effectLst/>
                <a:latin typeface="Times New Roman" panose="02020603050405020304" pitchFamily="18" charset="0"/>
                <a:ea typeface="Calibri" panose="020F0502020204030204" pitchFamily="34" charset="0"/>
                <a:cs typeface="Times New Roman" panose="02020603050405020304" pitchFamily="18" charset="0"/>
              </a:rPr>
              <a:t>digital</a:t>
            </a:r>
            <a:r>
              <a:rPr lang="it-IT"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3200" dirty="0" err="1">
                <a:effectLst/>
                <a:latin typeface="Times New Roman" panose="02020603050405020304" pitchFamily="18" charset="0"/>
                <a:ea typeface="Calibri" panose="020F0502020204030204" pitchFamily="34" charset="0"/>
                <a:cs typeface="Times New Roman" panose="02020603050405020304" pitchFamily="18" charset="0"/>
              </a:rPr>
              <a:t>humanities</a:t>
            </a:r>
            <a:endParaRPr lang="it-IT" sz="3200" dirty="0"/>
          </a:p>
        </p:txBody>
      </p:sp>
    </p:spTree>
    <p:extLst>
      <p:ext uri="{BB962C8B-B14F-4D97-AF65-F5344CB8AC3E}">
        <p14:creationId xmlns:p14="http://schemas.microsoft.com/office/powerpoint/2010/main" val="3629535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278CA7-531B-448F-3339-956327E83343}"/>
              </a:ext>
            </a:extLst>
          </p:cNvPr>
          <p:cNvSpPr>
            <a:spLocks noGrp="1"/>
          </p:cNvSpPr>
          <p:nvPr>
            <p:ph type="title"/>
          </p:nvPr>
        </p:nvSpPr>
        <p:spPr>
          <a:xfrm>
            <a:off x="1640156" y="664451"/>
            <a:ext cx="8911687" cy="1280890"/>
          </a:xfrm>
        </p:spPr>
        <p:txBody>
          <a:bodyPr/>
          <a:lstStyle/>
          <a:p>
            <a:pPr algn="ctr"/>
            <a:r>
              <a:rPr lang="it-IT" dirty="0"/>
              <a:t>Intelligenza collettiva</a:t>
            </a:r>
          </a:p>
        </p:txBody>
      </p:sp>
      <p:sp>
        <p:nvSpPr>
          <p:cNvPr id="3" name="Segnaposto contenuto 2">
            <a:extLst>
              <a:ext uri="{FF2B5EF4-FFF2-40B4-BE49-F238E27FC236}">
                <a16:creationId xmlns:a16="http://schemas.microsoft.com/office/drawing/2014/main" id="{0F44DDFA-1BC0-540F-B3A4-60AD0EE58747}"/>
              </a:ext>
            </a:extLst>
          </p:cNvPr>
          <p:cNvSpPr>
            <a:spLocks noGrp="1"/>
          </p:cNvSpPr>
          <p:nvPr>
            <p:ph idx="1"/>
          </p:nvPr>
        </p:nvSpPr>
        <p:spPr>
          <a:xfrm>
            <a:off x="732864" y="2180665"/>
            <a:ext cx="10932459" cy="4195481"/>
          </a:xfrm>
        </p:spPr>
        <p:txBody>
          <a:bodyPr/>
          <a:lstStyle/>
          <a:p>
            <a:r>
              <a:rPr lang="it-IT" sz="2800" dirty="0">
                <a:effectLst/>
                <a:latin typeface="Times New Roman" panose="02020603050405020304" pitchFamily="18" charset="0"/>
                <a:ea typeface="Calibri" panose="020F0502020204030204" pitchFamily="34" charset="0"/>
                <a:cs typeface="Times New Roman" panose="02020603050405020304" pitchFamily="18" charset="0"/>
              </a:rPr>
              <a:t>E’ naturalmente un percorso da valutare con estrema attenzione, ma una volta che lo si imboccasse si potrebbe fare anche affidamento sul dato quantitativo garantito dalle ricerche che si sviluppano dalle ricerche, riducendo progressivamente l’approssimazione non solo grazie all’intelligenza artificiale ma anche a quella “collettiva”, tutta umana ed esperienziale, in una logica che è stata efficacemente definita di economia circolare degli archivi (Gardini 2021).</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373785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60750" y="3079951"/>
            <a:ext cx="6858000" cy="2387600"/>
          </a:xfrm>
        </p:spPr>
        <p:txBody>
          <a:bodyPr>
            <a:noAutofit/>
          </a:bodyPr>
          <a:lstStyle/>
          <a:p>
            <a:endParaRPr lang="it-IT" sz="3200" dirty="0"/>
          </a:p>
        </p:txBody>
      </p:sp>
      <p:sp>
        <p:nvSpPr>
          <p:cNvPr id="3" name="Sottotitolo 2"/>
          <p:cNvSpPr>
            <a:spLocks noGrp="1"/>
          </p:cNvSpPr>
          <p:nvPr>
            <p:ph type="subTitle" idx="1"/>
          </p:nvPr>
        </p:nvSpPr>
        <p:spPr>
          <a:xfrm>
            <a:off x="941295" y="0"/>
            <a:ext cx="9870140" cy="1655762"/>
          </a:xfrm>
        </p:spPr>
        <p:txBody>
          <a:bodyPr>
            <a:normAutofit/>
          </a:bodyPr>
          <a:lstStyle/>
          <a:p>
            <a:pPr algn="ctr"/>
            <a:r>
              <a:rPr lang="it-IT" sz="2800" dirty="0">
                <a:solidFill>
                  <a:schemeClr val="accent2">
                    <a:lumMod val="75000"/>
                  </a:schemeClr>
                </a:solidFill>
              </a:rPr>
              <a:t>Aprirsi. </a:t>
            </a:r>
          </a:p>
          <a:p>
            <a:pPr algn="ctr"/>
            <a:r>
              <a:rPr lang="it-IT" sz="2800" dirty="0">
                <a:solidFill>
                  <a:schemeClr val="accent2">
                    <a:lumMod val="75000"/>
                  </a:schemeClr>
                </a:solidFill>
              </a:rPr>
              <a:t>La descrizione archivistica nel quadro dei sistemi interculturali</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725" y="1770062"/>
            <a:ext cx="6858000" cy="4734282"/>
          </a:xfrm>
          <a:prstGeom prst="rect">
            <a:avLst/>
          </a:prstGeom>
        </p:spPr>
      </p:pic>
    </p:spTree>
    <p:extLst>
      <p:ext uri="{BB962C8B-B14F-4D97-AF65-F5344CB8AC3E}">
        <p14:creationId xmlns:p14="http://schemas.microsoft.com/office/powerpoint/2010/main" val="2139235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Verso la </a:t>
            </a:r>
            <a:r>
              <a:rPr lang="it-IT" dirty="0" err="1"/>
              <a:t>multidmensionalità</a:t>
            </a:r>
            <a:endParaRPr lang="it-IT" dirty="0"/>
          </a:p>
        </p:txBody>
      </p:sp>
      <p:sp>
        <p:nvSpPr>
          <p:cNvPr id="3" name="Segnaposto contenuto 2"/>
          <p:cNvSpPr>
            <a:spLocks noGrp="1"/>
          </p:cNvSpPr>
          <p:nvPr>
            <p:ph idx="1"/>
          </p:nvPr>
        </p:nvSpPr>
        <p:spPr>
          <a:xfrm>
            <a:off x="1257300" y="2133600"/>
            <a:ext cx="10247312" cy="4388224"/>
          </a:xfrm>
        </p:spPr>
        <p:txBody>
          <a:bodyPr>
            <a:normAutofit/>
          </a:bodyPr>
          <a:lstStyle/>
          <a:p>
            <a:r>
              <a:rPr lang="it-IT" sz="2800" i="1" dirty="0">
                <a:latin typeface="Times New Roman" panose="02020603050405020304" pitchFamily="18" charset="0"/>
                <a:cs typeface="Times New Roman" panose="02020603050405020304" pitchFamily="18" charset="0"/>
              </a:rPr>
              <a:t>“</a:t>
            </a:r>
            <a:r>
              <a:rPr lang="it-IT" sz="2800" i="1" dirty="0" err="1">
                <a:latin typeface="Times New Roman" panose="02020603050405020304" pitchFamily="18" charset="0"/>
                <a:cs typeface="Times New Roman" panose="02020603050405020304" pitchFamily="18" charset="0"/>
              </a:rPr>
              <a:t>Increasingly</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archivists</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observe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that</a:t>
            </a:r>
            <a:r>
              <a:rPr lang="it-IT" sz="2800" i="1" dirty="0">
                <a:latin typeface="Times New Roman" panose="02020603050405020304" pitchFamily="18" charset="0"/>
                <a:cs typeface="Times New Roman" panose="02020603050405020304" pitchFamily="18" charset="0"/>
              </a:rPr>
              <a:t> the </a:t>
            </a:r>
            <a:r>
              <a:rPr lang="it-IT" sz="2800" i="1" dirty="0" err="1">
                <a:latin typeface="Times New Roman" panose="02020603050405020304" pitchFamily="18" charset="0"/>
                <a:cs typeface="Times New Roman" panose="02020603050405020304" pitchFamily="18" charset="0"/>
              </a:rPr>
              <a:t>archival</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perspective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is</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one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among</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many</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possible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perspectives</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that</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may</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be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employed</a:t>
            </a:r>
            <a:r>
              <a:rPr lang="it-IT" sz="2800" i="1" dirty="0">
                <a:latin typeface="Times New Roman" panose="02020603050405020304" pitchFamily="18" charset="0"/>
                <a:cs typeface="Times New Roman" panose="02020603050405020304" pitchFamily="18" charset="0"/>
              </a:rPr>
              <a:t> in the </a:t>
            </a:r>
            <a:r>
              <a:rPr lang="it-IT" sz="2800" i="1" dirty="0" err="1">
                <a:latin typeface="Times New Roman" panose="02020603050405020304" pitchFamily="18" charset="0"/>
                <a:cs typeface="Times New Roman" panose="02020603050405020304" pitchFamily="18" charset="0"/>
              </a:rPr>
              <a:t>understanding</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of</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records</a:t>
            </a:r>
            <a:r>
              <a:rPr lang="it-IT" sz="2800" i="1" dirty="0">
                <a:latin typeface="Times New Roman" panose="02020603050405020304" pitchFamily="18" charset="0"/>
                <a:cs typeface="Times New Roman" panose="02020603050405020304" pitchFamily="18" charset="0"/>
              </a:rPr>
              <a:t> (…). At the </a:t>
            </a:r>
            <a:r>
              <a:rPr lang="it-IT" sz="2800" i="1" dirty="0" err="1">
                <a:latin typeface="Times New Roman" panose="02020603050405020304" pitchFamily="18" charset="0"/>
                <a:cs typeface="Times New Roman" panose="02020603050405020304" pitchFamily="18" charset="0"/>
              </a:rPr>
              <a:t>same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time</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archivists</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increasingly</a:t>
            </a:r>
            <a:r>
              <a:rPr lang="it-IT" sz="2800" i="1" dirty="0">
                <a:latin typeface="Times New Roman" panose="02020603050405020304" pitchFamily="18" charset="0"/>
                <a:cs typeface="Times New Roman" panose="02020603050405020304" pitchFamily="18" charset="0"/>
              </a:rPr>
              <a:t> are </a:t>
            </a:r>
            <a:r>
              <a:rPr lang="it-IT" sz="2800" i="1" dirty="0" err="1">
                <a:latin typeface="Times New Roman" panose="02020603050405020304" pitchFamily="18" charset="0"/>
                <a:cs typeface="Times New Roman" panose="02020603050405020304" pitchFamily="18" charset="0"/>
              </a:rPr>
              <a:t>observing</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that</a:t>
            </a:r>
            <a:r>
              <a:rPr lang="it-IT" sz="2800" i="1" dirty="0">
                <a:latin typeface="Times New Roman" panose="02020603050405020304" pitchFamily="18" charset="0"/>
                <a:cs typeface="Times New Roman" panose="02020603050405020304" pitchFamily="18" charset="0"/>
              </a:rPr>
              <a:t> the </a:t>
            </a:r>
            <a:r>
              <a:rPr lang="it-IT" sz="2800" i="1" dirty="0" err="1">
                <a:latin typeface="Times New Roman" panose="02020603050405020304" pitchFamily="18" charset="0"/>
                <a:cs typeface="Times New Roman" panose="02020603050405020304" pitchFamily="18" charset="0"/>
              </a:rPr>
              <a:t>contexts</a:t>
            </a:r>
            <a:r>
              <a:rPr lang="it-IT" sz="2800" i="1" dirty="0">
                <a:latin typeface="Times New Roman" panose="02020603050405020304" pitchFamily="18" charset="0"/>
                <a:cs typeface="Times New Roman" panose="02020603050405020304" pitchFamily="18" charset="0"/>
              </a:rPr>
              <a:t> in </a:t>
            </a:r>
            <a:r>
              <a:rPr lang="it-IT" sz="2800" i="1" dirty="0" err="1">
                <a:latin typeface="Times New Roman" panose="02020603050405020304" pitchFamily="18" charset="0"/>
                <a:cs typeface="Times New Roman" panose="02020603050405020304" pitchFamily="18" charset="0"/>
              </a:rPr>
              <a:t>which</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records</a:t>
            </a:r>
            <a:r>
              <a:rPr lang="it-IT" sz="2800" i="1" dirty="0">
                <a:latin typeface="Times New Roman" panose="02020603050405020304" pitchFamily="18" charset="0"/>
                <a:cs typeface="Times New Roman" panose="02020603050405020304" pitchFamily="18" charset="0"/>
              </a:rPr>
              <a:t> emerge and in </a:t>
            </a:r>
            <a:r>
              <a:rPr lang="it-IT" sz="2800" i="1" dirty="0" err="1">
                <a:latin typeface="Times New Roman" panose="02020603050405020304" pitchFamily="18" charset="0"/>
                <a:cs typeface="Times New Roman" panose="02020603050405020304" pitchFamily="18" charset="0"/>
              </a:rPr>
              <a:t>which</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they</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exist</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over</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time</a:t>
            </a:r>
            <a:r>
              <a:rPr lang="it-IT" sz="2800" i="1" dirty="0">
                <a:latin typeface="Times New Roman" panose="02020603050405020304" pitchFamily="18" charset="0"/>
                <a:cs typeface="Times New Roman" panose="02020603050405020304" pitchFamily="18" charset="0"/>
              </a:rPr>
              <a:t> are </a:t>
            </a:r>
            <a:r>
              <a:rPr lang="it-IT" sz="2800" i="1" dirty="0" err="1">
                <a:latin typeface="Times New Roman" panose="02020603050405020304" pitchFamily="18" charset="0"/>
                <a:cs typeface="Times New Roman" panose="02020603050405020304" pitchFamily="18" charset="0"/>
              </a:rPr>
              <a:t>irreducibly</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dynamic</a:t>
            </a:r>
            <a:r>
              <a:rPr lang="it-IT" sz="2800" i="1" dirty="0">
                <a:latin typeface="Times New Roman" panose="02020603050405020304" pitchFamily="18" charset="0"/>
                <a:cs typeface="Times New Roman" panose="02020603050405020304" pitchFamily="18" charset="0"/>
              </a:rPr>
              <a:t> and </a:t>
            </a:r>
            <a:r>
              <a:rPr lang="it-IT" sz="2800" i="1" dirty="0" err="1">
                <a:latin typeface="Times New Roman" panose="02020603050405020304" pitchFamily="18" charset="0"/>
                <a:cs typeface="Times New Roman" panose="02020603050405020304" pitchFamily="18" charset="0"/>
              </a:rPr>
              <a:t>complex</a:t>
            </a:r>
            <a:r>
              <a:rPr lang="it-IT" sz="2800" i="1" dirty="0">
                <a:latin typeface="Times New Roman" panose="02020603050405020304" pitchFamily="18" charset="0"/>
                <a:cs typeface="Times New Roman" panose="02020603050405020304" pitchFamily="18" charset="0"/>
              </a:rPr>
              <a:t>”</a:t>
            </a:r>
            <a:r>
              <a:rPr lang="it-IT" sz="2800" baseline="300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Experts</a:t>
            </a:r>
            <a:r>
              <a:rPr lang="it-IT" sz="2800" dirty="0">
                <a:latin typeface="Times New Roman" panose="02020603050405020304" pitchFamily="18" charset="0"/>
                <a:cs typeface="Times New Roman" panose="02020603050405020304" pitchFamily="18" charset="0"/>
              </a:rPr>
              <a:t> Group on </a:t>
            </a:r>
            <a:r>
              <a:rPr lang="it-IT" sz="2800" dirty="0" err="1">
                <a:latin typeface="Times New Roman" panose="02020603050405020304" pitchFamily="18" charset="0"/>
                <a:cs typeface="Times New Roman" panose="02020603050405020304" pitchFamily="18" charset="0"/>
              </a:rPr>
              <a:t>Archival</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Description</a:t>
            </a:r>
            <a:r>
              <a:rPr lang="it-IT" sz="2800"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Records</a:t>
            </a:r>
            <a:r>
              <a:rPr lang="it-IT" sz="2800" i="1" dirty="0">
                <a:latin typeface="Times New Roman" panose="02020603050405020304" pitchFamily="18" charset="0"/>
                <a:cs typeface="Times New Roman" panose="02020603050405020304" pitchFamily="18" charset="0"/>
              </a:rPr>
              <a:t> in </a:t>
            </a:r>
            <a:r>
              <a:rPr lang="it-IT" sz="2800" i="1" dirty="0" err="1">
                <a:latin typeface="Times New Roman" panose="02020603050405020304" pitchFamily="18" charset="0"/>
                <a:cs typeface="Times New Roman" panose="02020603050405020304" pitchFamily="18" charset="0"/>
              </a:rPr>
              <a:t>Contexts</a:t>
            </a:r>
            <a:r>
              <a:rPr lang="it-IT" sz="2800" i="1" dirty="0">
                <a:latin typeface="Times New Roman" panose="02020603050405020304" pitchFamily="18" charset="0"/>
                <a:cs typeface="Times New Roman" panose="02020603050405020304" pitchFamily="18" charset="0"/>
              </a:rPr>
              <a:t>. A </a:t>
            </a:r>
            <a:r>
              <a:rPr lang="it-IT" sz="2800" i="1" dirty="0" err="1">
                <a:latin typeface="Times New Roman" panose="02020603050405020304" pitchFamily="18" charset="0"/>
                <a:cs typeface="Times New Roman" panose="02020603050405020304" pitchFamily="18" charset="0"/>
              </a:rPr>
              <a:t>conceptual</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model</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for</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Archival</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Description</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Consultation</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Draft</a:t>
            </a:r>
            <a:r>
              <a:rPr lang="it-IT" sz="2800" i="1" dirty="0">
                <a:latin typeface="Times New Roman" panose="02020603050405020304" pitchFamily="18" charset="0"/>
                <a:cs typeface="Times New Roman" panose="02020603050405020304" pitchFamily="18" charset="0"/>
              </a:rPr>
              <a:t> v0.1</a:t>
            </a:r>
            <a:r>
              <a:rPr lang="it-IT" sz="2800" dirty="0">
                <a:latin typeface="Times New Roman" panose="02020603050405020304" pitchFamily="18" charset="0"/>
                <a:cs typeface="Times New Roman" panose="02020603050405020304" pitchFamily="18" charset="0"/>
              </a:rPr>
              <a:t>, International </a:t>
            </a:r>
            <a:r>
              <a:rPr lang="it-IT" sz="2800" dirty="0" err="1">
                <a:latin typeface="Times New Roman" panose="02020603050405020304" pitchFamily="18" charset="0"/>
                <a:cs typeface="Times New Roman" panose="02020603050405020304" pitchFamily="18" charset="0"/>
              </a:rPr>
              <a:t>Council</a:t>
            </a:r>
            <a:r>
              <a:rPr lang="it-IT" sz="2800" dirty="0">
                <a:latin typeface="Times New Roman" panose="02020603050405020304" pitchFamily="18" charset="0"/>
                <a:cs typeface="Times New Roman" panose="02020603050405020304" pitchFamily="18" charset="0"/>
              </a:rPr>
              <a:t> on </a:t>
            </a:r>
            <a:r>
              <a:rPr lang="it-IT" sz="2800" dirty="0" err="1">
                <a:latin typeface="Times New Roman" panose="02020603050405020304" pitchFamily="18" charset="0"/>
                <a:cs typeface="Times New Roman" panose="02020603050405020304" pitchFamily="18" charset="0"/>
              </a:rPr>
              <a:t>Archives</a:t>
            </a:r>
            <a:r>
              <a:rPr lang="it-IT" sz="2800" dirty="0">
                <a:latin typeface="Times New Roman" panose="02020603050405020304" pitchFamily="18" charset="0"/>
                <a:cs typeface="Times New Roman" panose="02020603050405020304" pitchFamily="18" charset="0"/>
              </a:rPr>
              <a:t> 2016, disponibile in </a:t>
            </a:r>
            <a:r>
              <a:rPr lang="it-IT" sz="2800" u="sng" dirty="0">
                <a:latin typeface="Times New Roman" panose="02020603050405020304" pitchFamily="18" charset="0"/>
                <a:cs typeface="Times New Roman" panose="02020603050405020304" pitchFamily="18" charset="0"/>
                <a:hlinkClick r:id="rId2"/>
              </a:rPr>
              <a:t>https://www.ica.org/sites/default/files/RiC-CM-0.1.pdf</a:t>
            </a:r>
            <a:r>
              <a:rPr lang="it-IT" sz="2800" dirty="0">
                <a:latin typeface="Times New Roman" panose="02020603050405020304" pitchFamily="18" charset="0"/>
                <a:cs typeface="Times New Roman" panose="02020603050405020304" pitchFamily="18" charset="0"/>
              </a:rPr>
              <a:t>, p. 6.</a:t>
            </a:r>
          </a:p>
          <a:p>
            <a:endParaRPr lang="it-IT" dirty="0"/>
          </a:p>
        </p:txBody>
      </p:sp>
    </p:spTree>
    <p:extLst>
      <p:ext uri="{BB962C8B-B14F-4D97-AF65-F5344CB8AC3E}">
        <p14:creationId xmlns:p14="http://schemas.microsoft.com/office/powerpoint/2010/main" val="2348638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1325" y="402234"/>
            <a:ext cx="8911687" cy="1280890"/>
          </a:xfrm>
        </p:spPr>
        <p:txBody>
          <a:bodyPr/>
          <a:lstStyle/>
          <a:p>
            <a:pPr algn="ctr"/>
            <a:r>
              <a:rPr lang="it-IT" dirty="0"/>
              <a:t>EGAD e </a:t>
            </a:r>
            <a:r>
              <a:rPr lang="it-IT" dirty="0" err="1"/>
              <a:t>RiC</a:t>
            </a:r>
            <a:endParaRPr lang="it-IT" dirty="0"/>
          </a:p>
        </p:txBody>
      </p:sp>
      <p:sp>
        <p:nvSpPr>
          <p:cNvPr id="3" name="Segnaposto contenuto 2"/>
          <p:cNvSpPr>
            <a:spLocks noGrp="1"/>
          </p:cNvSpPr>
          <p:nvPr>
            <p:ph idx="1"/>
          </p:nvPr>
        </p:nvSpPr>
        <p:spPr>
          <a:xfrm>
            <a:off x="1304365" y="1405219"/>
            <a:ext cx="10200247" cy="5156946"/>
          </a:xfrm>
        </p:spPr>
        <p:txBody>
          <a:bodyPr>
            <a:normAutofit/>
          </a:bodyPr>
          <a:lstStyle/>
          <a:p>
            <a:r>
              <a:rPr lang="it-IT" sz="2400" dirty="0">
                <a:latin typeface="Times New Roman" panose="02020603050405020304" pitchFamily="18" charset="0"/>
                <a:cs typeface="Times New Roman" panose="02020603050405020304" pitchFamily="18" charset="0"/>
              </a:rPr>
              <a:t>Il gruppo di lavoro EGAD (</a:t>
            </a:r>
            <a:r>
              <a:rPr lang="it-IT" sz="2400" i="1" dirty="0" err="1">
                <a:latin typeface="Times New Roman" panose="02020603050405020304" pitchFamily="18" charset="0"/>
                <a:cs typeface="Times New Roman" panose="02020603050405020304" pitchFamily="18" charset="0"/>
              </a:rPr>
              <a:t>Experts</a:t>
            </a:r>
            <a:r>
              <a:rPr lang="it-IT" sz="2400" i="1" dirty="0">
                <a:latin typeface="Times New Roman" panose="02020603050405020304" pitchFamily="18" charset="0"/>
                <a:cs typeface="Times New Roman" panose="02020603050405020304" pitchFamily="18" charset="0"/>
              </a:rPr>
              <a:t> Group on </a:t>
            </a:r>
            <a:r>
              <a:rPr lang="it-IT" sz="2400" i="1" dirty="0" err="1">
                <a:latin typeface="Times New Roman" panose="02020603050405020304" pitchFamily="18" charset="0"/>
                <a:cs typeface="Times New Roman" panose="02020603050405020304" pitchFamily="18" charset="0"/>
              </a:rPr>
              <a:t>Archival</a:t>
            </a:r>
            <a:r>
              <a:rPr lang="it-IT" sz="2400" i="1" dirty="0">
                <a:latin typeface="Times New Roman" panose="02020603050405020304" pitchFamily="18" charset="0"/>
                <a:cs typeface="Times New Roman" panose="02020603050405020304" pitchFamily="18" charset="0"/>
              </a:rPr>
              <a:t> </a:t>
            </a:r>
            <a:r>
              <a:rPr lang="it-IT" sz="2400" i="1" dirty="0" err="1">
                <a:latin typeface="Times New Roman" panose="02020603050405020304" pitchFamily="18" charset="0"/>
                <a:cs typeface="Times New Roman" panose="02020603050405020304" pitchFamily="18" charset="0"/>
              </a:rPr>
              <a:t>Description</a:t>
            </a:r>
            <a:r>
              <a:rPr lang="it-IT" sz="2400" i="1"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 si è posto l’obiettivo di puntare alla realizzazione di un nuovo “superstandard” </a:t>
            </a:r>
          </a:p>
          <a:p>
            <a:r>
              <a:rPr lang="it-IT" sz="2400" dirty="0">
                <a:latin typeface="Times New Roman" panose="02020603050405020304" pitchFamily="18" charset="0"/>
                <a:cs typeface="Times New Roman" panose="02020603050405020304" pitchFamily="18" charset="0"/>
              </a:rPr>
              <a:t>Compendiare le caratteristiche dei precedenti modelli adeguandoli però a scenari mutati, soprattutto nelle loro prospettive tecnologiche. Record in </a:t>
            </a:r>
            <a:r>
              <a:rPr lang="it-IT" sz="2400" dirty="0" err="1">
                <a:latin typeface="Times New Roman" panose="02020603050405020304" pitchFamily="18" charset="0"/>
                <a:cs typeface="Times New Roman" panose="02020603050405020304" pitchFamily="18" charset="0"/>
              </a:rPr>
              <a:t>Contexts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RiC</a:t>
            </a:r>
            <a:r>
              <a:rPr lang="it-IT" sz="2400" dirty="0">
                <a:latin typeface="Times New Roman" panose="02020603050405020304" pitchFamily="18" charset="0"/>
                <a:cs typeface="Times New Roman" panose="02020603050405020304" pitchFamily="18" charset="0"/>
              </a:rPr>
              <a:t>) è il risultato di questo sforzo.</a:t>
            </a:r>
          </a:p>
          <a:p>
            <a:r>
              <a:rPr lang="it-IT" sz="2400" dirty="0" err="1">
                <a:latin typeface="Times New Roman" panose="02020603050405020304" pitchFamily="18" charset="0"/>
                <a:cs typeface="Times New Roman" panose="02020603050405020304" pitchFamily="18" charset="0"/>
              </a:rPr>
              <a:t>RiC</a:t>
            </a:r>
            <a:r>
              <a:rPr lang="it-IT" sz="2400" dirty="0">
                <a:latin typeface="Times New Roman" panose="02020603050405020304" pitchFamily="18" charset="0"/>
                <a:cs typeface="Times New Roman" panose="02020603050405020304" pitchFamily="18" charset="0"/>
              </a:rPr>
              <a:t>-CM va in cerca di una sintesi funzionale e aggiornata dei precedenti standard ICA </a:t>
            </a:r>
          </a:p>
          <a:p>
            <a:r>
              <a:rPr lang="it-IT" sz="2400" dirty="0">
                <a:latin typeface="Times New Roman" panose="02020603050405020304" pitchFamily="18" charset="0"/>
                <a:cs typeface="Times New Roman" panose="02020603050405020304" pitchFamily="18" charset="0"/>
              </a:rPr>
              <a:t>Obiettivo dichiarato di servirsi anche delle tecnologie attualmente disponibili per definire i suoi obiettivi e la sua usabilità. </a:t>
            </a:r>
          </a:p>
          <a:p>
            <a:r>
              <a:rPr lang="it-IT" sz="2400" dirty="0">
                <a:latin typeface="Times New Roman" panose="02020603050405020304" pitchFamily="18" charset="0"/>
                <a:cs typeface="Times New Roman" panose="02020603050405020304" pitchFamily="18" charset="0"/>
              </a:rPr>
              <a:t>Il  gruppo di lavoro ha cercato di coordinare gli elementi e le logiche descrittive degli standard esistenti con l’opportunità di aprire le gerarchie oltre le </a:t>
            </a:r>
            <a:r>
              <a:rPr lang="it-IT" sz="2400" dirty="0" err="1">
                <a:latin typeface="Times New Roman" panose="02020603050405020304" pitchFamily="18" charset="0"/>
                <a:cs typeface="Times New Roman" panose="02020603050405020304" pitchFamily="18" charset="0"/>
              </a:rPr>
              <a:t>multilivellarità</a:t>
            </a:r>
            <a:r>
              <a:rPr lang="it-IT" sz="2400" dirty="0">
                <a:latin typeface="Times New Roman" panose="02020603050405020304" pitchFamily="18"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3037013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38400" y="512064"/>
            <a:ext cx="8229600" cy="1202424"/>
          </a:xfrm>
        </p:spPr>
        <p:txBody>
          <a:bodyPr/>
          <a:lstStyle/>
          <a:p>
            <a:pPr algn="ctr"/>
            <a:r>
              <a:rPr lang="it-IT" dirty="0"/>
              <a:t>Per un’integrazione descrittiva</a:t>
            </a:r>
          </a:p>
        </p:txBody>
      </p:sp>
      <p:sp>
        <p:nvSpPr>
          <p:cNvPr id="3" name="Segnaposto contenuto 2"/>
          <p:cNvSpPr>
            <a:spLocks noGrp="1"/>
          </p:cNvSpPr>
          <p:nvPr>
            <p:ph idx="1"/>
          </p:nvPr>
        </p:nvSpPr>
        <p:spPr>
          <a:xfrm>
            <a:off x="1344704" y="1627925"/>
            <a:ext cx="10159253" cy="4572000"/>
          </a:xfrm>
        </p:spPr>
        <p:txBody>
          <a:bodyPr>
            <a:normAutofit/>
          </a:bodyPr>
          <a:lstStyle/>
          <a:p>
            <a:r>
              <a:rPr lang="it-IT" sz="2400" dirty="0">
                <a:latin typeface="Times New Roman" panose="02020603050405020304" pitchFamily="18" charset="0"/>
                <a:cs typeface="Times New Roman" panose="02020603050405020304" pitchFamily="18" charset="0"/>
              </a:rPr>
              <a:t>Il senso “filosofico” di </a:t>
            </a:r>
            <a:r>
              <a:rPr lang="it-IT" sz="2400" dirty="0" err="1">
                <a:latin typeface="Times New Roman" panose="02020603050405020304" pitchFamily="18" charset="0"/>
                <a:cs typeface="Times New Roman" panose="02020603050405020304" pitchFamily="18" charset="0"/>
              </a:rPr>
              <a:t>RiC.</a:t>
            </a:r>
            <a:r>
              <a:rPr lang="it-IT" sz="2400" dirty="0">
                <a:latin typeface="Times New Roman" panose="02020603050405020304" pitchFamily="18" charset="0"/>
                <a:cs typeface="Times New Roman" panose="02020603050405020304" pitchFamily="18" charset="0"/>
              </a:rPr>
              <a:t> </a:t>
            </a:r>
          </a:p>
          <a:p>
            <a:r>
              <a:rPr lang="it-IT" sz="2400" dirty="0">
                <a:latin typeface="Times New Roman" panose="02020603050405020304" pitchFamily="18" charset="0"/>
                <a:cs typeface="Times New Roman" panose="02020603050405020304" pitchFamily="18" charset="0"/>
              </a:rPr>
              <a:t>Si discute sulla possibilità di affiancare alle gerarchie scalari reti di immagini stellari. </a:t>
            </a:r>
          </a:p>
          <a:p>
            <a:r>
              <a:rPr lang="it-IT" sz="2400" dirty="0">
                <a:latin typeface="Times New Roman" panose="02020603050405020304" pitchFamily="18" charset="0"/>
                <a:cs typeface="Times New Roman" panose="02020603050405020304" pitchFamily="18" charset="0"/>
              </a:rPr>
              <a:t>La struttura sopravvive, perché irrinunciabile, ma l’ingresso del castello delle parole si fa più largo. </a:t>
            </a:r>
          </a:p>
          <a:p>
            <a:r>
              <a:rPr lang="it-IT" sz="2400" dirty="0">
                <a:latin typeface="Times New Roman" panose="02020603050405020304" pitchFamily="18" charset="0"/>
                <a:cs typeface="Times New Roman" panose="02020603050405020304" pitchFamily="18" charset="0"/>
              </a:rPr>
              <a:t>Si profila un’integrazione descrittiva che dia conto della liquidità degli archivi e faccia del dato archivistico l’ingrediente più importante di una pietanza raffinata.  </a:t>
            </a:r>
          </a:p>
          <a:p>
            <a:r>
              <a:rPr lang="it-IT" sz="2400" dirty="0">
                <a:latin typeface="Times New Roman" panose="02020603050405020304" pitchFamily="18" charset="0"/>
                <a:cs typeface="Times New Roman" panose="02020603050405020304" pitchFamily="18" charset="0"/>
              </a:rPr>
              <a:t>Si vogliono mettere sotto i riflettori intere società, non solo il loro residuo documentale</a:t>
            </a:r>
            <a:r>
              <a:rPr lang="it-IT" dirty="0"/>
              <a:t>.  </a:t>
            </a:r>
          </a:p>
          <a:p>
            <a:endParaRPr lang="it-IT" dirty="0"/>
          </a:p>
        </p:txBody>
      </p:sp>
    </p:spTree>
    <p:extLst>
      <p:ext uri="{BB962C8B-B14F-4D97-AF65-F5344CB8AC3E}">
        <p14:creationId xmlns:p14="http://schemas.microsoft.com/office/powerpoint/2010/main" val="249315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1635" y="651004"/>
            <a:ext cx="8911687" cy="1280890"/>
          </a:xfrm>
        </p:spPr>
        <p:txBody>
          <a:bodyPr/>
          <a:lstStyle/>
          <a:p>
            <a:pPr algn="ctr"/>
            <a:r>
              <a:rPr lang="it-IT" dirty="0"/>
              <a:t>Vizi privati e pubbliche virtù</a:t>
            </a:r>
          </a:p>
        </p:txBody>
      </p:sp>
      <p:sp>
        <p:nvSpPr>
          <p:cNvPr id="3" name="Segnaposto contenuto 2"/>
          <p:cNvSpPr>
            <a:spLocks noGrp="1"/>
          </p:cNvSpPr>
          <p:nvPr>
            <p:ph idx="1"/>
          </p:nvPr>
        </p:nvSpPr>
        <p:spPr>
          <a:xfrm>
            <a:off x="981635" y="2133600"/>
            <a:ext cx="10522977" cy="3777622"/>
          </a:xfrm>
        </p:spPr>
        <p:txBody>
          <a:bodyPr>
            <a:normAutofit/>
          </a:bodyPr>
          <a:lstStyle/>
          <a:p>
            <a:r>
              <a:rPr lang="it-IT" sz="2400" dirty="0">
                <a:latin typeface="Times New Roman" panose="02020603050405020304" pitchFamily="18" charset="0"/>
                <a:cs typeface="Times New Roman" panose="02020603050405020304" pitchFamily="18" charset="0"/>
              </a:rPr>
              <a:t>Lo standard non è ad oggi stabilizzato e non sono mancate critiche, anche condivisibili, a un approccio ritenuto da molti troppo autoreferenziale e, per certi versi, “ideologico” e poco attento agli utenti.</a:t>
            </a:r>
          </a:p>
          <a:p>
            <a:r>
              <a:rPr lang="it-IT" sz="2400" dirty="0">
                <a:latin typeface="Times New Roman" panose="02020603050405020304" pitchFamily="18" charset="0"/>
                <a:cs typeface="Times New Roman" panose="02020603050405020304" pitchFamily="18" charset="0"/>
              </a:rPr>
              <a:t> Alla base di </a:t>
            </a:r>
            <a:r>
              <a:rPr lang="it-IT" sz="2400" dirty="0" err="1">
                <a:latin typeface="Times New Roman" panose="02020603050405020304" pitchFamily="18" charset="0"/>
                <a:cs typeface="Times New Roman" panose="02020603050405020304" pitchFamily="18" charset="0"/>
              </a:rPr>
              <a:t>RiC</a:t>
            </a:r>
            <a:r>
              <a:rPr lang="it-IT" sz="2400" dirty="0">
                <a:latin typeface="Times New Roman" panose="02020603050405020304" pitchFamily="18" charset="0"/>
                <a:cs typeface="Times New Roman" panose="02020603050405020304" pitchFamily="18" charset="0"/>
              </a:rPr>
              <a:t> ci sono però approcci per molti versi nuovi, per quanto tutto sommato prudenti. In primo luogo l’immagine dei fondi non è più crocifissa agli alberi e alle loro gerarchie. </a:t>
            </a:r>
          </a:p>
        </p:txBody>
      </p:sp>
    </p:spTree>
    <p:extLst>
      <p:ext uri="{BB962C8B-B14F-4D97-AF65-F5344CB8AC3E}">
        <p14:creationId xmlns:p14="http://schemas.microsoft.com/office/powerpoint/2010/main" val="3389688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62C857-8CB3-175F-F6E7-A99AD93DC980}"/>
              </a:ext>
            </a:extLst>
          </p:cNvPr>
          <p:cNvSpPr>
            <a:spLocks noGrp="1"/>
          </p:cNvSpPr>
          <p:nvPr>
            <p:ph type="title"/>
          </p:nvPr>
        </p:nvSpPr>
        <p:spPr>
          <a:xfrm>
            <a:off x="1163172" y="294657"/>
            <a:ext cx="10461810" cy="1280890"/>
          </a:xfrm>
        </p:spPr>
        <p:txBody>
          <a:bodyPr>
            <a:normAutofit/>
          </a:bodyPr>
          <a:lstStyle/>
          <a:p>
            <a:pPr algn="ctr"/>
            <a:r>
              <a:rPr lang="it-IT" sz="3200" dirty="0"/>
              <a:t>Sistemi interculturali: «un insieme di molte cose»</a:t>
            </a:r>
          </a:p>
        </p:txBody>
      </p:sp>
      <p:sp>
        <p:nvSpPr>
          <p:cNvPr id="3" name="Segnaposto contenuto 2">
            <a:extLst>
              <a:ext uri="{FF2B5EF4-FFF2-40B4-BE49-F238E27FC236}">
                <a16:creationId xmlns:a16="http://schemas.microsoft.com/office/drawing/2014/main" id="{43C38E29-05B8-89DD-87FB-B17E224C6385}"/>
              </a:ext>
            </a:extLst>
          </p:cNvPr>
          <p:cNvSpPr>
            <a:spLocks noGrp="1"/>
          </p:cNvSpPr>
          <p:nvPr>
            <p:ph idx="1"/>
          </p:nvPr>
        </p:nvSpPr>
        <p:spPr>
          <a:xfrm>
            <a:off x="181536" y="1364876"/>
            <a:ext cx="11584640" cy="4883523"/>
          </a:xfrm>
        </p:spPr>
        <p:txBody>
          <a:bodyPr>
            <a:normAutofit fontScale="85000" lnSpcReduction="20000"/>
          </a:bodyPr>
          <a:lstStyle/>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Pensare in termini di integrazione descrittiva</a:t>
            </a:r>
          </a:p>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Costruzione di sistemi interculturali, nei quali la figura archetipica del soggetto produttore potrà confluire dentro quadri informativi più ampi e articolati. </a:t>
            </a:r>
          </a:p>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Il tema della multidimensionalità/</a:t>
            </a:r>
            <a:r>
              <a:rPr lang="it-IT" sz="2800" dirty="0" err="1">
                <a:effectLst/>
                <a:latin typeface="Times New Roman" panose="02020603050405020304" pitchFamily="18" charset="0"/>
                <a:ea typeface="Calibri" panose="020F0502020204030204" pitchFamily="34" charset="0"/>
                <a:cs typeface="Times New Roman" panose="02020603050405020304" pitchFamily="18" charset="0"/>
              </a:rPr>
              <a:t>multicontestualità</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del resto, oltre che in ampio dibattito in seno alle </a:t>
            </a:r>
            <a:r>
              <a:rPr lang="it-IT" sz="2800" dirty="0" err="1">
                <a:effectLst/>
                <a:latin typeface="Times New Roman" panose="02020603050405020304" pitchFamily="18" charset="0"/>
                <a:ea typeface="Calibri" panose="020F0502020204030204" pitchFamily="34" charset="0"/>
                <a:cs typeface="Times New Roman" panose="02020603050405020304" pitchFamily="18" charset="0"/>
              </a:rPr>
              <a:t>digital</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800" dirty="0" err="1">
                <a:effectLst/>
                <a:latin typeface="Times New Roman" panose="02020603050405020304" pitchFamily="18" charset="0"/>
                <a:ea typeface="Calibri" panose="020F0502020204030204" pitchFamily="34" charset="0"/>
                <a:cs typeface="Times New Roman" panose="02020603050405020304" pitchFamily="18" charset="0"/>
              </a:rPr>
              <a:t>humanities</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ha da tempo trovato posto anche nella riflessione intorno a Record in </a:t>
            </a:r>
            <a:r>
              <a:rPr lang="it-IT" sz="2800" dirty="0" err="1">
                <a:effectLst/>
                <a:latin typeface="Times New Roman" panose="02020603050405020304" pitchFamily="18" charset="0"/>
                <a:ea typeface="Calibri" panose="020F0502020204030204" pitchFamily="34" charset="0"/>
                <a:cs typeface="Times New Roman" panose="02020603050405020304" pitchFamily="18" charset="0"/>
              </a:rPr>
              <a:t>Contexts</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lnSpc>
                <a:spcPct val="150000"/>
              </a:lnSpc>
              <a:spcAft>
                <a:spcPts val="800"/>
              </a:spcAft>
            </a:pP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Se riusciremo a sviluppare queste potenzialità probabilmente alla fine troveremo con inaudita facilità il termine “Arno” in tutti quei documenti che il fiume attraversa.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055874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Moltiplicazione dei contesti</a:t>
            </a:r>
          </a:p>
        </p:txBody>
      </p:sp>
      <p:sp>
        <p:nvSpPr>
          <p:cNvPr id="3" name="Segnaposto contenuto 2"/>
          <p:cNvSpPr>
            <a:spLocks noGrp="1"/>
          </p:cNvSpPr>
          <p:nvPr>
            <p:ph idx="1"/>
          </p:nvPr>
        </p:nvSpPr>
        <p:spPr>
          <a:xfrm>
            <a:off x="1090518" y="1905000"/>
            <a:ext cx="10414094" cy="3777622"/>
          </a:xfrm>
        </p:spPr>
        <p:txBody>
          <a:bodyPr>
            <a:normAutofit/>
          </a:bodyPr>
          <a:lstStyle/>
          <a:p>
            <a:r>
              <a:rPr lang="it-IT" sz="2400" dirty="0">
                <a:latin typeface="Times New Roman" panose="02020603050405020304" pitchFamily="18" charset="0"/>
                <a:cs typeface="Times New Roman" panose="02020603050405020304" pitchFamily="18" charset="0"/>
              </a:rPr>
              <a:t>L’abituale impianto multilivellare rimane  e mantiene un suo significato, ma da verità rivelata viene declassato a uno dei possibili punti di vista. </a:t>
            </a:r>
          </a:p>
          <a:p>
            <a:r>
              <a:rPr lang="it-IT" sz="2400" dirty="0">
                <a:latin typeface="Times New Roman" panose="02020603050405020304" pitchFamily="18" charset="0"/>
                <a:cs typeface="Times New Roman" panose="02020603050405020304" pitchFamily="18" charset="0"/>
              </a:rPr>
              <a:t>L’ipotesi </a:t>
            </a:r>
            <a:r>
              <a:rPr lang="it-IT" sz="2400" dirty="0" err="1">
                <a:latin typeface="Times New Roman" panose="02020603050405020304" pitchFamily="18" charset="0"/>
                <a:cs typeface="Times New Roman" panose="02020603050405020304" pitchFamily="18" charset="0"/>
              </a:rPr>
              <a:t>RiC</a:t>
            </a:r>
            <a:r>
              <a:rPr lang="it-IT" sz="2400" dirty="0">
                <a:latin typeface="Times New Roman" panose="02020603050405020304" pitchFamily="18" charset="0"/>
                <a:cs typeface="Times New Roman" panose="02020603050405020304" pitchFamily="18" charset="0"/>
              </a:rPr>
              <a:t> si apre infatti anche a una visuale allargata, a un’ipotesi di </a:t>
            </a:r>
            <a:r>
              <a:rPr lang="it-IT" sz="2400" dirty="0" err="1">
                <a:latin typeface="Times New Roman" panose="02020603050405020304" pitchFamily="18" charset="0"/>
                <a:cs typeface="Times New Roman" panose="02020603050405020304" pitchFamily="18" charset="0"/>
              </a:rPr>
              <a:t>multicontestaulità</a:t>
            </a:r>
            <a:r>
              <a:rPr lang="it-IT" sz="2400" dirty="0">
                <a:latin typeface="Times New Roman" panose="02020603050405020304" pitchFamily="18" charset="0"/>
                <a:cs typeface="Times New Roman" panose="02020603050405020304" pitchFamily="18" charset="0"/>
              </a:rPr>
              <a:t> che trova espressione già nel plurale della denominazione, </a:t>
            </a:r>
            <a:r>
              <a:rPr lang="it-IT" sz="2400" i="1" dirty="0" err="1">
                <a:latin typeface="Times New Roman" panose="02020603050405020304" pitchFamily="18" charset="0"/>
                <a:cs typeface="Times New Roman" panose="02020603050405020304" pitchFamily="18" charset="0"/>
              </a:rPr>
              <a:t>contexts</a:t>
            </a:r>
            <a:r>
              <a:rPr lang="it-IT" sz="2400" i="1"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 </a:t>
            </a:r>
          </a:p>
          <a:p>
            <a:r>
              <a:rPr lang="it-IT" sz="2400" dirty="0">
                <a:latin typeface="Times New Roman" panose="02020603050405020304" pitchFamily="18" charset="0"/>
                <a:cs typeface="Times New Roman" panose="02020603050405020304" pitchFamily="18" charset="0"/>
              </a:rPr>
              <a:t>Non più soltanto archivi autosufficienti dentro a schemi di connessioni verticali, quindi, ma archivi aperti verso l’esterno e fatti anche di contaminazioni con le </a:t>
            </a:r>
            <a:r>
              <a:rPr lang="it-IT" sz="2400" i="1" dirty="0">
                <a:latin typeface="Times New Roman" panose="02020603050405020304" pitchFamily="18" charset="0"/>
                <a:cs typeface="Times New Roman" panose="02020603050405020304" pitchFamily="18" charset="0"/>
              </a:rPr>
              <a:t>cose</a:t>
            </a:r>
            <a:r>
              <a:rPr lang="it-IT" sz="2400" dirty="0">
                <a:latin typeface="Times New Roman" panose="02020603050405020304" pitchFamily="18"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967960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12996" y="718240"/>
            <a:ext cx="8911687" cy="1280890"/>
          </a:xfrm>
        </p:spPr>
        <p:txBody>
          <a:bodyPr/>
          <a:lstStyle/>
          <a:p>
            <a:pPr algn="ctr"/>
            <a:r>
              <a:rPr lang="it-IT" dirty="0"/>
              <a:t>Filmare gli archivi</a:t>
            </a:r>
          </a:p>
        </p:txBody>
      </p:sp>
      <p:sp>
        <p:nvSpPr>
          <p:cNvPr id="3" name="Segnaposto contenuto 2"/>
          <p:cNvSpPr>
            <a:spLocks noGrp="1"/>
          </p:cNvSpPr>
          <p:nvPr>
            <p:ph idx="1"/>
          </p:nvPr>
        </p:nvSpPr>
        <p:spPr>
          <a:xfrm>
            <a:off x="1539688" y="2133600"/>
            <a:ext cx="9964924" cy="3777622"/>
          </a:xfrm>
        </p:spPr>
        <p:txBody>
          <a:bodyPr>
            <a:normAutofit fontScale="92500"/>
          </a:bodyPr>
          <a:lstStyle/>
          <a:p>
            <a:r>
              <a:rPr lang="it-IT" sz="2400" dirty="0">
                <a:latin typeface="Times New Roman" panose="02020603050405020304" pitchFamily="18" charset="0"/>
                <a:cs typeface="Times New Roman" panose="02020603050405020304" pitchFamily="18" charset="0"/>
              </a:rPr>
              <a:t>Le consuete gerarchie si distendono in maniera più ampia, distribuendo i dati nudi e crudi dentro a spazi e tempi dilatati e in continua, immaginifica, ridefinizione. </a:t>
            </a:r>
          </a:p>
          <a:p>
            <a:r>
              <a:rPr lang="it-IT" sz="2400" dirty="0">
                <a:latin typeface="Times New Roman" panose="02020603050405020304" pitchFamily="18" charset="0"/>
                <a:cs typeface="Times New Roman" panose="02020603050405020304" pitchFamily="18" charset="0"/>
              </a:rPr>
              <a:t>Andando verso </a:t>
            </a:r>
            <a:r>
              <a:rPr lang="it-IT" sz="2400" dirty="0" err="1">
                <a:latin typeface="Times New Roman" panose="02020603050405020304" pitchFamily="18" charset="0"/>
                <a:cs typeface="Times New Roman" panose="02020603050405020304" pitchFamily="18" charset="0"/>
              </a:rPr>
              <a:t>RiC</a:t>
            </a:r>
            <a:r>
              <a:rPr lang="it-IT" sz="2400" dirty="0">
                <a:latin typeface="Times New Roman" panose="02020603050405020304" pitchFamily="18" charset="0"/>
                <a:cs typeface="Times New Roman" panose="02020603050405020304" pitchFamily="18" charset="0"/>
              </a:rPr>
              <a:t> ci si allontana da un rilevamento fotografico degli archivi per sposarne uno filmico. </a:t>
            </a:r>
          </a:p>
          <a:p>
            <a:r>
              <a:rPr lang="it-IT" sz="2400" dirty="0">
                <a:latin typeface="Times New Roman" panose="02020603050405020304" pitchFamily="18" charset="0"/>
                <a:cs typeface="Times New Roman" panose="02020603050405020304" pitchFamily="18" charset="0"/>
              </a:rPr>
              <a:t>L’approccio è dinamico e, mentre scava dentro ai fondi archivistici, tenta anche di mettere a fuoco tutte quelle preziose informazioni “collaterali” che meglio definiscono la singola descrizione. </a:t>
            </a:r>
          </a:p>
          <a:p>
            <a:r>
              <a:rPr lang="it-IT" sz="2400" dirty="0">
                <a:latin typeface="Times New Roman" panose="02020603050405020304" pitchFamily="18" charset="0"/>
                <a:cs typeface="Times New Roman" panose="02020603050405020304" pitchFamily="18" charset="0"/>
              </a:rPr>
              <a:t>In questa moltiplicazione controllata di contesti gli archivi abbracciano la realtà di cui sono il prodotto e possono rispondere al desiderio montante di integrazione.  </a:t>
            </a:r>
          </a:p>
          <a:p>
            <a:endParaRPr lang="it-IT" dirty="0"/>
          </a:p>
        </p:txBody>
      </p:sp>
    </p:spTree>
    <p:extLst>
      <p:ext uri="{BB962C8B-B14F-4D97-AF65-F5344CB8AC3E}">
        <p14:creationId xmlns:p14="http://schemas.microsoft.com/office/powerpoint/2010/main" val="98147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48EE4B-5574-1EC2-32EF-2CC9365A344A}"/>
              </a:ext>
            </a:extLst>
          </p:cNvPr>
          <p:cNvSpPr>
            <a:spLocks noGrp="1"/>
          </p:cNvSpPr>
          <p:nvPr>
            <p:ph type="title"/>
          </p:nvPr>
        </p:nvSpPr>
        <p:spPr>
          <a:xfrm>
            <a:off x="2915654" y="457200"/>
            <a:ext cx="8911687" cy="1280890"/>
          </a:xfrm>
        </p:spPr>
        <p:txBody>
          <a:bodyPr/>
          <a:lstStyle/>
          <a:p>
            <a:r>
              <a:rPr lang="it-IT" dirty="0"/>
              <a:t>Mediazione artificiale</a:t>
            </a:r>
          </a:p>
        </p:txBody>
      </p:sp>
      <p:sp>
        <p:nvSpPr>
          <p:cNvPr id="3" name="Segnaposto contenuto 2">
            <a:extLst>
              <a:ext uri="{FF2B5EF4-FFF2-40B4-BE49-F238E27FC236}">
                <a16:creationId xmlns:a16="http://schemas.microsoft.com/office/drawing/2014/main" id="{89FA18A2-5B74-B77B-51FF-C30A8131D2E9}"/>
              </a:ext>
            </a:extLst>
          </p:cNvPr>
          <p:cNvSpPr>
            <a:spLocks noGrp="1"/>
          </p:cNvSpPr>
          <p:nvPr>
            <p:ph idx="1"/>
          </p:nvPr>
        </p:nvSpPr>
        <p:spPr>
          <a:xfrm>
            <a:off x="907676" y="1481416"/>
            <a:ext cx="10724030" cy="5006789"/>
          </a:xfrm>
        </p:spPr>
        <p:txBody>
          <a:bodyPr>
            <a:normAutofit lnSpcReduction="10000"/>
          </a:bodyPr>
          <a:lstStyle/>
          <a:p>
            <a:r>
              <a:rPr lang="it-IT" sz="2400" dirty="0">
                <a:latin typeface="Times New Roman" panose="02020603050405020304" pitchFamily="18" charset="0"/>
                <a:cs typeface="Times New Roman" panose="02020603050405020304" pitchFamily="18" charset="0"/>
              </a:rPr>
              <a:t>La costante e mai esaurita transizione al digitale impatta sulla natura e sulla struttura intrinseca degli strumenti che sono stati prodotti e si produrranno grazie a soluzioni tecnologiche che spaziano dalla penna ai software di descrizione, passando per una serie di ibridi livelli intermedi. </a:t>
            </a:r>
          </a:p>
          <a:p>
            <a:r>
              <a:rPr lang="it-IT" sz="2400" dirty="0">
                <a:latin typeface="Times New Roman" panose="02020603050405020304" pitchFamily="18" charset="0"/>
                <a:cs typeface="Times New Roman" panose="02020603050405020304" pitchFamily="18" charset="0"/>
              </a:rPr>
              <a:t>Proprio in ragione dello stretto legame degli strumenti e del loro valore informativo con le tecniche di produzione, organizzazione e trasmissione delle informazioni è infine inevitabile andare ben oltre i software di descrizione, valutando l’impatto delle intelligenze artificiali su una tradizione consolidata. </a:t>
            </a:r>
          </a:p>
          <a:p>
            <a:r>
              <a:rPr lang="it-IT" sz="2400" dirty="0">
                <a:latin typeface="Times New Roman" panose="02020603050405020304" pitchFamily="18" charset="0"/>
                <a:cs typeface="Times New Roman" panose="02020603050405020304" pitchFamily="18" charset="0"/>
              </a:rPr>
              <a:t>Le intelligenze artificiali rappresentano un’accelerazione ulteriore del tempo tecnologico e di quello metodologico. </a:t>
            </a:r>
          </a:p>
          <a:p>
            <a:r>
              <a:rPr lang="it-IT" sz="2400" dirty="0">
                <a:latin typeface="Times New Roman" panose="02020603050405020304" pitchFamily="18" charset="0"/>
                <a:cs typeface="Times New Roman" panose="02020603050405020304" pitchFamily="18" charset="0"/>
              </a:rPr>
              <a:t>Il loro impatto resta ancora da valutare compiutamente ma è innegabile che già influenzino la riflessione sulla mediazione e sul rapporto con gli utenti, con inevitabili ricadute sulla natura futuribile degli strumenti.</a:t>
            </a:r>
          </a:p>
          <a:p>
            <a:endParaRPr lang="it-IT" dirty="0"/>
          </a:p>
        </p:txBody>
      </p:sp>
    </p:spTree>
    <p:extLst>
      <p:ext uri="{BB962C8B-B14F-4D97-AF65-F5344CB8AC3E}">
        <p14:creationId xmlns:p14="http://schemas.microsoft.com/office/powerpoint/2010/main" val="132431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3166" y="207251"/>
            <a:ext cx="8911687" cy="1280890"/>
          </a:xfrm>
        </p:spPr>
        <p:txBody>
          <a:bodyPr/>
          <a:lstStyle/>
          <a:p>
            <a:pPr algn="ctr"/>
            <a:r>
              <a:rPr lang="it-IT" dirty="0"/>
              <a:t>Le parole e le cose</a:t>
            </a:r>
          </a:p>
        </p:txBody>
      </p:sp>
      <p:sp>
        <p:nvSpPr>
          <p:cNvPr id="3" name="Segnaposto contenuto 2"/>
          <p:cNvSpPr>
            <a:spLocks noGrp="1"/>
          </p:cNvSpPr>
          <p:nvPr>
            <p:ph idx="1"/>
          </p:nvPr>
        </p:nvSpPr>
        <p:spPr>
          <a:xfrm>
            <a:off x="1391771" y="1357298"/>
            <a:ext cx="10280276" cy="5500702"/>
          </a:xfrm>
        </p:spPr>
        <p:txBody>
          <a:bodyPr>
            <a:normAutofit fontScale="92500" lnSpcReduction="10000"/>
          </a:bodyPr>
          <a:lstStyle/>
          <a:p>
            <a:r>
              <a:rPr lang="it-IT" sz="3400" dirty="0">
                <a:latin typeface="Times New Roman" panose="02020603050405020304" pitchFamily="18" charset="0"/>
                <a:cs typeface="Times New Roman" panose="02020603050405020304" pitchFamily="18" charset="0"/>
              </a:rPr>
              <a:t>Un sistema di questo tipo mette le parole al servizio delle cose e viceversa. </a:t>
            </a:r>
          </a:p>
          <a:p>
            <a:r>
              <a:rPr lang="it-IT" sz="3400" dirty="0">
                <a:latin typeface="Times New Roman" panose="02020603050405020304" pitchFamily="18" charset="0"/>
                <a:cs typeface="Times New Roman" panose="02020603050405020304" pitchFamily="18" charset="0"/>
              </a:rPr>
              <a:t>Informazioni di natura e formato diverso, se trattate nel modo giusto, si incrociano e si completano reciprocamente. </a:t>
            </a:r>
          </a:p>
          <a:p>
            <a:r>
              <a:rPr lang="it-IT" sz="3400" dirty="0">
                <a:latin typeface="Times New Roman" panose="02020603050405020304" pitchFamily="18" charset="0"/>
                <a:cs typeface="Times New Roman" panose="02020603050405020304" pitchFamily="18" charset="0"/>
              </a:rPr>
              <a:t>Le immagini di un monumento o di un’opera d’arte possono esser associate ai relativi documenti archivistici e il tutto può essere calato nel più ampio profilo storico di cui essi sono espressione e parte integrante. </a:t>
            </a:r>
          </a:p>
          <a:p>
            <a:r>
              <a:rPr lang="it-IT" sz="3400" dirty="0">
                <a:latin typeface="Times New Roman" panose="02020603050405020304" pitchFamily="18" charset="0"/>
                <a:cs typeface="Times New Roman" panose="02020603050405020304" pitchFamily="18" charset="0"/>
              </a:rPr>
              <a:t>La piattaforma diventa allora un fattore di moltiplicazione della conoscenza, il canovaccio di un racconto dalle molte possibili trame.</a:t>
            </a:r>
          </a:p>
          <a:p>
            <a:endParaRPr lang="it-IT" dirty="0"/>
          </a:p>
        </p:txBody>
      </p:sp>
    </p:spTree>
    <p:extLst>
      <p:ext uri="{BB962C8B-B14F-4D97-AF65-F5344CB8AC3E}">
        <p14:creationId xmlns:p14="http://schemas.microsoft.com/office/powerpoint/2010/main" val="3765557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32313" y="597215"/>
            <a:ext cx="8911687" cy="1280890"/>
          </a:xfrm>
        </p:spPr>
        <p:txBody>
          <a:bodyPr/>
          <a:lstStyle/>
          <a:p>
            <a:pPr algn="ctr"/>
            <a:r>
              <a:rPr lang="it-IT" dirty="0"/>
              <a:t>Per una critica della ragion digitale</a:t>
            </a:r>
          </a:p>
        </p:txBody>
      </p:sp>
      <p:sp>
        <p:nvSpPr>
          <p:cNvPr id="3" name="Segnaposto contenuto 2"/>
          <p:cNvSpPr>
            <a:spLocks noGrp="1"/>
          </p:cNvSpPr>
          <p:nvPr>
            <p:ph idx="1"/>
          </p:nvPr>
        </p:nvSpPr>
        <p:spPr>
          <a:xfrm>
            <a:off x="1239312" y="1878104"/>
            <a:ext cx="9897688" cy="4979895"/>
          </a:xfrm>
        </p:spPr>
        <p:txBody>
          <a:bodyPr>
            <a:normAutofit/>
          </a:bodyPr>
          <a:lstStyle/>
          <a:p>
            <a:r>
              <a:rPr lang="it-IT" sz="2400" dirty="0">
                <a:latin typeface="Times New Roman" panose="02020603050405020304" pitchFamily="18" charset="0"/>
                <a:cs typeface="Times New Roman" panose="02020603050405020304" pitchFamily="18" charset="0"/>
              </a:rPr>
              <a:t>In tempi di evidente accanimento digitale conviene tentare di continuare ad esercitare un </a:t>
            </a:r>
            <a:r>
              <a:rPr lang="it-IT" sz="2400" dirty="0" err="1">
                <a:latin typeface="Times New Roman" panose="02020603050405020304" pitchFamily="18" charset="0"/>
                <a:cs typeface="Times New Roman" panose="02020603050405020304" pitchFamily="18" charset="0"/>
              </a:rPr>
              <a:t>costanto</a:t>
            </a:r>
            <a:r>
              <a:rPr lang="it-IT" sz="2400" dirty="0">
                <a:latin typeface="Times New Roman" panose="02020603050405020304" pitchFamily="18" charset="0"/>
                <a:cs typeface="Times New Roman" panose="02020603050405020304" pitchFamily="18" charset="0"/>
              </a:rPr>
              <a:t> controllo critico.</a:t>
            </a:r>
          </a:p>
          <a:p>
            <a:r>
              <a:rPr lang="it-IT" sz="2400" dirty="0">
                <a:latin typeface="Times New Roman" panose="02020603050405020304" pitchFamily="18" charset="0"/>
                <a:cs typeface="Times New Roman" panose="02020603050405020304" pitchFamily="18" charset="0"/>
              </a:rPr>
              <a:t>Non rifiuto ma consapevolezza</a:t>
            </a:r>
          </a:p>
          <a:p>
            <a:r>
              <a:rPr lang="it-IT" sz="2400" dirty="0">
                <a:latin typeface="Times New Roman" panose="02020603050405020304" pitchFamily="18" charset="0"/>
                <a:cs typeface="Times New Roman" panose="02020603050405020304" pitchFamily="18" charset="0"/>
              </a:rPr>
              <a:t>Dare tempo umano al tempo digitale </a:t>
            </a:r>
          </a:p>
          <a:p>
            <a:r>
              <a:rPr lang="it-IT" sz="2400" dirty="0">
                <a:latin typeface="Times New Roman" panose="02020603050405020304" pitchFamily="18" charset="0"/>
                <a:cs typeface="Times New Roman" panose="02020603050405020304" pitchFamily="18" charset="0"/>
              </a:rPr>
              <a:t>Il centro rimane e rimarrà (anche in ambiente digitale, con gli opportuni accorgimenti) la nostra volontà e capacità di descrivere gli archivi con le tecniche consolidate. </a:t>
            </a:r>
          </a:p>
          <a:p>
            <a:r>
              <a:rPr lang="it-IT" sz="2400" dirty="0">
                <a:latin typeface="Times New Roman" panose="02020603050405020304" pitchFamily="18" charset="0"/>
                <a:cs typeface="Times New Roman" panose="02020603050405020304" pitchFamily="18" charset="0"/>
              </a:rPr>
              <a:t>Sembra ovvio ma non sempre lo è, soprattutto quando le sirene della digitalizzazione accanita tendono a distrarre i naviganti o, almeno, gli armatori. </a:t>
            </a:r>
          </a:p>
          <a:p>
            <a:endParaRPr lang="it-IT" dirty="0"/>
          </a:p>
        </p:txBody>
      </p:sp>
    </p:spTree>
    <p:extLst>
      <p:ext uri="{BB962C8B-B14F-4D97-AF65-F5344CB8AC3E}">
        <p14:creationId xmlns:p14="http://schemas.microsoft.com/office/powerpoint/2010/main" val="133488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27462234-2818-A947-80B8-66C75C700000}"/>
              </a:ext>
            </a:extLst>
          </p:cNvPr>
          <p:cNvSpPr txBox="1">
            <a:spLocks/>
          </p:cNvSpPr>
          <p:nvPr/>
        </p:nvSpPr>
        <p:spPr>
          <a:xfrm>
            <a:off x="2162736" y="124692"/>
            <a:ext cx="8505265" cy="584922"/>
          </a:xfrm>
          <a:prstGeom prst="rect">
            <a:avLst/>
          </a:prstGeom>
        </p:spPr>
        <p:txBody>
          <a:bodyPr anchor="t">
            <a:noAutofit/>
          </a:bodyPr>
          <a:lstStyle>
            <a:lvl1pPr marL="0" indent="0">
              <a:spcBef>
                <a:spcPts val="0"/>
              </a:spcBef>
              <a:buNone/>
              <a:defRPr sz="1000" b="1" i="0" spc="120" baseline="0">
                <a:solidFill>
                  <a:srgbClr val="FF6600"/>
                </a:solidFill>
                <a:latin typeface="Arial Unicode MS" pitchFamily="34" charset="-128"/>
                <a:cs typeface="Calibri" panose="020F0502020204030204" pitchFamily="34" charset="0"/>
                <a:sym typeface="Symbol"/>
              </a:defRPr>
            </a:lvl1pPr>
          </a:lstStyle>
          <a:p>
            <a:pPr lvl="0">
              <a:defRPr/>
            </a:pPr>
            <a:br>
              <a:rPr lang="it-IT" dirty="0">
                <a:solidFill>
                  <a:schemeClr val="bg1"/>
                </a:solidFill>
              </a:rPr>
            </a:br>
            <a:endParaRPr lang="it-IT" dirty="0">
              <a:solidFill>
                <a:schemeClr val="bg1"/>
              </a:solidFill>
            </a:endParaRPr>
          </a:p>
        </p:txBody>
      </p:sp>
      <p:sp>
        <p:nvSpPr>
          <p:cNvPr id="8" name="Titolo 1">
            <a:extLst>
              <a:ext uri="{FF2B5EF4-FFF2-40B4-BE49-F238E27FC236}">
                <a16:creationId xmlns:a16="http://schemas.microsoft.com/office/drawing/2014/main" id="{BFF2541A-8E16-B148-AC28-E59C46DB96D8}"/>
              </a:ext>
            </a:extLst>
          </p:cNvPr>
          <p:cNvSpPr txBox="1">
            <a:spLocks/>
          </p:cNvSpPr>
          <p:nvPr/>
        </p:nvSpPr>
        <p:spPr>
          <a:xfrm>
            <a:off x="3381356" y="285728"/>
            <a:ext cx="5349240" cy="2148096"/>
          </a:xfrm>
          <a:prstGeom prst="rect">
            <a:avLst/>
          </a:prstGeom>
          <a:noFill/>
          <a:ln>
            <a:noFill/>
          </a:ln>
        </p:spPr>
        <p:txBody>
          <a:bodyPr vert="horz" lIns="91440" tIns="45720" rIns="91440" bIns="45720" rtlCol="0" anchor="b">
            <a:normAutofit fontScale="97500"/>
          </a:bodyPr>
          <a:lstStyle/>
          <a:p>
            <a:pPr algn="ctr" defTabSz="914400">
              <a:lnSpc>
                <a:spcPct val="90000"/>
              </a:lnSpc>
              <a:spcBef>
                <a:spcPct val="0"/>
              </a:spcBef>
              <a:defRPr/>
            </a:pPr>
            <a:r>
              <a:rPr lang="it-IT" sz="2500" dirty="0">
                <a:solidFill>
                  <a:schemeClr val="bg1"/>
                </a:solidFill>
                <a:latin typeface="Arial Unicode MS" pitchFamily="34" charset="-128"/>
                <a:ea typeface="Arial Unicode MS" pitchFamily="34" charset="-128"/>
                <a:cs typeface="Arial Unicode MS" pitchFamily="34" charset="-128"/>
              </a:rPr>
              <a:t>	</a:t>
            </a:r>
            <a:r>
              <a:rPr lang="it-IT" sz="2900" b="1" dirty="0">
                <a:solidFill>
                  <a:schemeClr val="accent2">
                    <a:lumMod val="75000"/>
                  </a:schemeClr>
                </a:solidFill>
                <a:latin typeface="Arial Unicode MS" pitchFamily="34" charset="-128"/>
                <a:ea typeface="Arial Unicode MS" pitchFamily="34" charset="-128"/>
                <a:cs typeface="Arial Unicode MS" pitchFamily="34" charset="-128"/>
              </a:rPr>
              <a:t>Torneremo sulla </a:t>
            </a:r>
            <a:r>
              <a:rPr lang="it-IT" sz="2900" b="1" dirty="0" err="1">
                <a:solidFill>
                  <a:schemeClr val="accent2">
                    <a:lumMod val="75000"/>
                  </a:schemeClr>
                </a:solidFill>
                <a:latin typeface="Arial Unicode MS" pitchFamily="34" charset="-128"/>
                <a:ea typeface="Arial Unicode MS" pitchFamily="34" charset="-128"/>
                <a:cs typeface="Arial Unicode MS" pitchFamily="34" charset="-128"/>
              </a:rPr>
              <a:t>terra…</a:t>
            </a:r>
            <a:endParaRPr lang="it-IT" sz="2900" b="1" dirty="0">
              <a:solidFill>
                <a:schemeClr val="accent2">
                  <a:lumMod val="75000"/>
                </a:schemeClr>
              </a:solidFill>
              <a:latin typeface="Arial Unicode MS" pitchFamily="34" charset="-128"/>
              <a:ea typeface="Arial Unicode MS" pitchFamily="34" charset="-128"/>
              <a:cs typeface="Arial Unicode MS" pitchFamily="34" charset="-128"/>
            </a:endParaRPr>
          </a:p>
          <a:p>
            <a:pPr algn="ctr" defTabSz="914400">
              <a:lnSpc>
                <a:spcPct val="90000"/>
              </a:lnSpc>
              <a:spcBef>
                <a:spcPct val="0"/>
              </a:spcBef>
              <a:defRPr/>
            </a:pPr>
            <a:r>
              <a:rPr lang="it-IT" sz="2900" b="1" dirty="0">
                <a:solidFill>
                  <a:schemeClr val="accent2">
                    <a:lumMod val="75000"/>
                  </a:schemeClr>
                </a:solidFill>
                <a:latin typeface="Arial Unicode MS" pitchFamily="34" charset="-128"/>
                <a:ea typeface="Arial Unicode MS" pitchFamily="34" charset="-128"/>
                <a:cs typeface="Arial Unicode MS" pitchFamily="34" charset="-128"/>
              </a:rPr>
              <a:t>	ma su altri mondi</a:t>
            </a:r>
          </a:p>
          <a:p>
            <a:pPr algn="r">
              <a:lnSpc>
                <a:spcPct val="90000"/>
              </a:lnSpc>
              <a:spcBef>
                <a:spcPct val="0"/>
              </a:spcBef>
            </a:pPr>
            <a:r>
              <a:rPr lang="it-IT" sz="2900" b="1" dirty="0">
                <a:solidFill>
                  <a:schemeClr val="accent2">
                    <a:lumMod val="75000"/>
                  </a:schemeClr>
                </a:solidFill>
                <a:latin typeface="Arial Unicode MS" pitchFamily="34" charset="-128"/>
                <a:ea typeface="Arial Unicode MS" pitchFamily="34" charset="-128"/>
                <a:cs typeface="Arial Unicode MS" pitchFamily="34" charset="-128"/>
              </a:rPr>
              <a:t>	</a:t>
            </a:r>
            <a:r>
              <a:rPr lang="it-IT" sz="2100" b="1" dirty="0">
                <a:solidFill>
                  <a:schemeClr val="accent2">
                    <a:lumMod val="75000"/>
                  </a:schemeClr>
                </a:solidFill>
                <a:latin typeface="Arial Unicode MS" pitchFamily="34" charset="-128"/>
                <a:ea typeface="Arial Unicode MS" pitchFamily="34" charset="-128"/>
                <a:cs typeface="Arial Unicode MS" pitchFamily="34" charset="-128"/>
              </a:rPr>
              <a:t>Isaac Asimov, </a:t>
            </a:r>
            <a:r>
              <a:rPr lang="it-IT" sz="2100" b="1" i="1" dirty="0">
                <a:solidFill>
                  <a:schemeClr val="accent2">
                    <a:lumMod val="75000"/>
                  </a:schemeClr>
                </a:solidFill>
                <a:latin typeface="Arial Unicode MS" pitchFamily="34" charset="-128"/>
                <a:ea typeface="Arial Unicode MS" pitchFamily="34" charset="-128"/>
                <a:cs typeface="Arial Unicode MS" pitchFamily="34" charset="-128"/>
              </a:rPr>
              <a:t>Abissi di acciaio</a:t>
            </a:r>
            <a:r>
              <a:rPr lang="it-IT" sz="2100" b="1" dirty="0">
                <a:solidFill>
                  <a:schemeClr val="accent2">
                    <a:lumMod val="75000"/>
                  </a:schemeClr>
                </a:solidFill>
                <a:latin typeface="Arial Unicode MS" pitchFamily="34" charset="-128"/>
                <a:ea typeface="Arial Unicode MS" pitchFamily="34" charset="-128"/>
                <a:cs typeface="Arial Unicode MS" pitchFamily="34" charset="-128"/>
              </a:rPr>
              <a:t>, 1954</a:t>
            </a:r>
          </a:p>
          <a:p>
            <a:pPr defTabSz="914400">
              <a:lnSpc>
                <a:spcPct val="90000"/>
              </a:lnSpc>
              <a:spcBef>
                <a:spcPct val="0"/>
              </a:spcBef>
              <a:defRPr/>
            </a:pPr>
            <a:endParaRPr lang="it-IT" sz="2500" b="1" dirty="0">
              <a:solidFill>
                <a:srgbClr val="18336A"/>
              </a:solidFill>
              <a:latin typeface="Arial Unicode MS" pitchFamily="34" charset="-128"/>
              <a:ea typeface="Arial Unicode MS" pitchFamily="34" charset="-128"/>
              <a:cs typeface="Arial Unicode MS" pitchFamily="34" charset="-128"/>
            </a:endParaRPr>
          </a:p>
          <a:p>
            <a:pPr defTabSz="914400">
              <a:lnSpc>
                <a:spcPct val="90000"/>
              </a:lnSpc>
              <a:spcBef>
                <a:spcPct val="0"/>
              </a:spcBef>
              <a:defRPr/>
            </a:pPr>
            <a:endParaRPr lang="it-IT" sz="4200" dirty="0">
              <a:solidFill>
                <a:srgbClr val="18336A"/>
              </a:solidFill>
              <a:latin typeface="Roboto"/>
              <a:ea typeface="Roboto Black" panose="02000000000000000000" pitchFamily="2" charset="0"/>
              <a:cs typeface="Roboto Black" panose="02000000000000000000" pitchFamily="2" charset="0"/>
            </a:endParaRPr>
          </a:p>
        </p:txBody>
      </p:sp>
      <p:pic>
        <p:nvPicPr>
          <p:cNvPr id="1026" name="Picture 2" descr="C:\Users\Standard\Desktop\Immagine1.png"/>
          <p:cNvPicPr>
            <a:picLocks noChangeAspect="1" noChangeArrowheads="1"/>
          </p:cNvPicPr>
          <p:nvPr/>
        </p:nvPicPr>
        <p:blipFill>
          <a:blip r:embed="rId3" cstate="print"/>
          <a:srcRect/>
          <a:stretch>
            <a:fillRect/>
          </a:stretch>
        </p:blipFill>
        <p:spPr bwMode="auto">
          <a:xfrm>
            <a:off x="1524000" y="1769221"/>
            <a:ext cx="9144001" cy="5162738"/>
          </a:xfrm>
          <a:prstGeom prst="rect">
            <a:avLst/>
          </a:prstGeom>
          <a:noFill/>
        </p:spPr>
      </p:pic>
    </p:spTree>
    <p:extLst>
      <p:ext uri="{BB962C8B-B14F-4D97-AF65-F5344CB8AC3E}">
        <p14:creationId xmlns:p14="http://schemas.microsoft.com/office/powerpoint/2010/main" val="2027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9FF62F-5F15-211C-5AA4-F2BEDE6018FD}"/>
              </a:ext>
            </a:extLst>
          </p:cNvPr>
          <p:cNvSpPr>
            <a:spLocks noGrp="1"/>
          </p:cNvSpPr>
          <p:nvPr>
            <p:ph type="title"/>
          </p:nvPr>
        </p:nvSpPr>
        <p:spPr>
          <a:xfrm>
            <a:off x="3486955" y="320313"/>
            <a:ext cx="8911687" cy="1280890"/>
          </a:xfrm>
        </p:spPr>
        <p:txBody>
          <a:bodyPr/>
          <a:lstStyle/>
          <a:p>
            <a:r>
              <a:rPr lang="it-IT" dirty="0"/>
              <a:t>Un problema reale</a:t>
            </a:r>
          </a:p>
        </p:txBody>
      </p:sp>
      <p:sp>
        <p:nvSpPr>
          <p:cNvPr id="3" name="Segnaposto contenuto 2">
            <a:extLst>
              <a:ext uri="{FF2B5EF4-FFF2-40B4-BE49-F238E27FC236}">
                <a16:creationId xmlns:a16="http://schemas.microsoft.com/office/drawing/2014/main" id="{19F480B0-7857-9D1D-A8B6-EB9683092534}"/>
              </a:ext>
            </a:extLst>
          </p:cNvPr>
          <p:cNvSpPr>
            <a:spLocks noGrp="1"/>
          </p:cNvSpPr>
          <p:nvPr>
            <p:ph idx="1"/>
          </p:nvPr>
        </p:nvSpPr>
        <p:spPr>
          <a:xfrm>
            <a:off x="1050877" y="1466732"/>
            <a:ext cx="10843599" cy="5391268"/>
          </a:xfrm>
        </p:spPr>
        <p:txBody>
          <a:bodyPr>
            <a:normAutofit fontScale="85000" lnSpcReduction="10000"/>
          </a:bodyPr>
          <a:lstStyle/>
          <a:p>
            <a:pPr algn="just">
              <a:lnSpc>
                <a:spcPct val="160000"/>
              </a:lnSpc>
              <a:spcBef>
                <a:spcPts val="600"/>
              </a:spcBef>
              <a:spcAft>
                <a:spcPts val="600"/>
              </a:spcAft>
            </a:pPr>
            <a:r>
              <a:rPr lang="it-IT" sz="24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Il problema è reale e complicato. </a:t>
            </a:r>
          </a:p>
          <a:p>
            <a:pPr algn="just">
              <a:lnSpc>
                <a:spcPct val="160000"/>
              </a:lnSpc>
              <a:spcBef>
                <a:spcPts val="600"/>
              </a:spcBef>
              <a:spcAft>
                <a:spcPts val="600"/>
              </a:spcAft>
            </a:pPr>
            <a:r>
              <a:rPr lang="it-IT" sz="24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Mette in gioco le tecnologie, anche venture, e le politiche di digitalizzazione, ma tira in ballo anche la nostra idea di mediazione. </a:t>
            </a:r>
          </a:p>
          <a:p>
            <a:pPr algn="just">
              <a:lnSpc>
                <a:spcPct val="160000"/>
              </a:lnSpc>
              <a:spcBef>
                <a:spcPts val="600"/>
              </a:spcBef>
              <a:spcAft>
                <a:spcPts val="600"/>
              </a:spcAft>
            </a:pPr>
            <a:r>
              <a:rPr lang="it-IT" sz="24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Le risposte che cerchiamo possono infatti incidere sulla descrizione archivistica, magari </a:t>
            </a:r>
            <a:r>
              <a:rPr lang="it-IT" sz="2400" i="1"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aumentandola</a:t>
            </a:r>
            <a:r>
              <a:rPr lang="it-IT" sz="24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 per insegnare alla artificiale intelligenza delle macchine a districarsi tra le parole dei documenti. </a:t>
            </a:r>
          </a:p>
          <a:p>
            <a:pPr algn="just">
              <a:lnSpc>
                <a:spcPct val="160000"/>
              </a:lnSpc>
              <a:spcBef>
                <a:spcPts val="600"/>
              </a:spcBef>
              <a:spcAft>
                <a:spcPts val="600"/>
              </a:spcAft>
            </a:pPr>
            <a:r>
              <a:rPr lang="it-IT" sz="24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Non è un’idea rivoluzionaria. </a:t>
            </a:r>
          </a:p>
          <a:p>
            <a:pPr algn="just">
              <a:lnSpc>
                <a:spcPct val="160000"/>
              </a:lnSpc>
              <a:spcBef>
                <a:spcPts val="600"/>
              </a:spcBef>
              <a:spcAft>
                <a:spcPts val="600"/>
              </a:spcAft>
            </a:pPr>
            <a:r>
              <a:rPr lang="it-IT" sz="24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Già da tempo ci si muove in questa direzione in diversi domini confinanti con l’archivistica e, come vedremo, si annunciano costruttive alleanze con altre discipline documentarie e dell’informazione. </a:t>
            </a:r>
          </a:p>
          <a:p>
            <a:pPr algn="just">
              <a:lnSpc>
                <a:spcPts val="1500"/>
              </a:lnSpc>
              <a:spcAft>
                <a:spcPts val="600"/>
              </a:spcAft>
            </a:pPr>
            <a:endParaRPr lang="it-IT" dirty="0">
              <a:solidFill>
                <a:srgbClr val="1E1E1D"/>
              </a:solidFill>
              <a:effectLst/>
              <a:latin typeface="SimonciniGaramond LT"/>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0869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9D292-422B-C3FA-4947-844CF90FE678}"/>
              </a:ext>
            </a:extLst>
          </p:cNvPr>
          <p:cNvSpPr>
            <a:spLocks noGrp="1"/>
          </p:cNvSpPr>
          <p:nvPr>
            <p:ph type="title"/>
          </p:nvPr>
        </p:nvSpPr>
        <p:spPr>
          <a:xfrm>
            <a:off x="1537330" y="382063"/>
            <a:ext cx="8911687" cy="1280890"/>
          </a:xfrm>
        </p:spPr>
        <p:txBody>
          <a:bodyPr/>
          <a:lstStyle/>
          <a:p>
            <a:pPr algn="ctr"/>
            <a:r>
              <a:rPr lang="it-IT" dirty="0"/>
              <a:t>Esercitare un ruolo</a:t>
            </a:r>
          </a:p>
        </p:txBody>
      </p:sp>
      <p:sp>
        <p:nvSpPr>
          <p:cNvPr id="3" name="Segnaposto contenuto 2">
            <a:extLst>
              <a:ext uri="{FF2B5EF4-FFF2-40B4-BE49-F238E27FC236}">
                <a16:creationId xmlns:a16="http://schemas.microsoft.com/office/drawing/2014/main" id="{7AC45CE8-3F76-D03B-9099-6535D3340AAB}"/>
              </a:ext>
            </a:extLst>
          </p:cNvPr>
          <p:cNvSpPr>
            <a:spLocks noGrp="1"/>
          </p:cNvSpPr>
          <p:nvPr>
            <p:ph idx="1"/>
          </p:nvPr>
        </p:nvSpPr>
        <p:spPr>
          <a:xfrm>
            <a:off x="539087" y="1506071"/>
            <a:ext cx="11095629" cy="4800936"/>
          </a:xfrm>
        </p:spPr>
        <p:txBody>
          <a:bodyPr>
            <a:normAutofit fontScale="92500" lnSpcReduction="20000"/>
          </a:bodyPr>
          <a:lstStyle/>
          <a:p>
            <a:pPr algn="just">
              <a:lnSpc>
                <a:spcPct val="150000"/>
              </a:lnSpc>
              <a:spcAft>
                <a:spcPts val="600"/>
              </a:spcAft>
            </a:pPr>
            <a:r>
              <a:rPr lang="it-IT" sz="20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L’archivistica, per parte sua, è ormai chiamata a recepire queste istanze e a metabolizzarle metodologicamente, facendone parte integrante dei suoi pensieri e delle sue azioni. </a:t>
            </a:r>
          </a:p>
          <a:p>
            <a:pPr algn="just">
              <a:lnSpc>
                <a:spcPct val="150000"/>
              </a:lnSpc>
              <a:spcAft>
                <a:spcPts val="600"/>
              </a:spcAft>
            </a:pPr>
            <a:r>
              <a:rPr lang="it-IT" sz="20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Dobbiamo prendere in seria considerazione la possibilità di un salto qualitativo e quantitativo che potrebbe manifestarsi nel momento in cui gli oggetti “introdotti” dagli inventari fossero considerati nella loro interezza testuale e progressivamente riconosciuti dalle macchine senza per questo sganciarli dalla loro struttura formale. </a:t>
            </a:r>
          </a:p>
          <a:p>
            <a:pPr algn="just">
              <a:lnSpc>
                <a:spcPct val="150000"/>
              </a:lnSpc>
              <a:spcAft>
                <a:spcPts val="600"/>
              </a:spcAft>
            </a:pPr>
            <a:r>
              <a:rPr lang="it-IT" sz="20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Agli inventari non si rinuncia, perché al contesto non si può rinunciare. </a:t>
            </a:r>
          </a:p>
          <a:p>
            <a:pPr algn="just">
              <a:lnSpc>
                <a:spcPct val="150000"/>
              </a:lnSpc>
              <a:spcAft>
                <a:spcPts val="600"/>
              </a:spcAft>
            </a:pPr>
            <a:r>
              <a:rPr lang="it-IT" sz="2000" dirty="0">
                <a:solidFill>
                  <a:srgbClr val="1E1E1D"/>
                </a:solidFill>
                <a:effectLst/>
                <a:latin typeface="Times New Roman" panose="02020603050405020304" pitchFamily="18" charset="0"/>
                <a:ea typeface="Calibri" panose="020F0502020204030204" pitchFamily="34" charset="0"/>
                <a:cs typeface="Times New Roman" panose="02020603050405020304" pitchFamily="18" charset="0"/>
              </a:rPr>
              <a:t>Si tratta di capire se sia possibile aumentarne la portata informativa, tenendosi in equilibrio tra i sistemi di relazioni che governano ogni fondo archivistico e il succo dei singoli documenti, il cui reperimento giustifica l’intero lavoro archivistico.</a:t>
            </a:r>
          </a:p>
          <a:p>
            <a:endParaRPr lang="it-IT" dirty="0"/>
          </a:p>
        </p:txBody>
      </p:sp>
    </p:spTree>
    <p:extLst>
      <p:ext uri="{BB962C8B-B14F-4D97-AF65-F5344CB8AC3E}">
        <p14:creationId xmlns:p14="http://schemas.microsoft.com/office/powerpoint/2010/main" val="287531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2AF423-9977-BAF6-6DF7-0B2CF1E7D1AF}"/>
              </a:ext>
            </a:extLst>
          </p:cNvPr>
          <p:cNvSpPr>
            <a:spLocks noGrp="1"/>
          </p:cNvSpPr>
          <p:nvPr>
            <p:ph type="title"/>
          </p:nvPr>
        </p:nvSpPr>
        <p:spPr>
          <a:xfrm>
            <a:off x="2567619" y="363071"/>
            <a:ext cx="8911687" cy="1280890"/>
          </a:xfrm>
        </p:spPr>
        <p:txBody>
          <a:bodyPr/>
          <a:lstStyle/>
          <a:p>
            <a:r>
              <a:rPr lang="it-IT" dirty="0"/>
              <a:t>Approssimazione fisiologica</a:t>
            </a:r>
          </a:p>
        </p:txBody>
      </p:sp>
      <p:sp>
        <p:nvSpPr>
          <p:cNvPr id="3" name="Segnaposto contenuto 2">
            <a:extLst>
              <a:ext uri="{FF2B5EF4-FFF2-40B4-BE49-F238E27FC236}">
                <a16:creationId xmlns:a16="http://schemas.microsoft.com/office/drawing/2014/main" id="{58E26542-A890-3ED0-A39C-311897FA26A8}"/>
              </a:ext>
            </a:extLst>
          </p:cNvPr>
          <p:cNvSpPr>
            <a:spLocks noGrp="1"/>
          </p:cNvSpPr>
          <p:nvPr>
            <p:ph idx="1"/>
          </p:nvPr>
        </p:nvSpPr>
        <p:spPr>
          <a:xfrm>
            <a:off x="712694" y="1411941"/>
            <a:ext cx="10791918" cy="5385547"/>
          </a:xfrm>
        </p:spPr>
        <p:txBody>
          <a:bodyPr/>
          <a:lstStyle/>
          <a:p>
            <a:pPr marL="683895" marR="683895" algn="just">
              <a:lnSpc>
                <a:spcPct val="115000"/>
              </a:lnSpc>
              <a:spcBef>
                <a:spcPts val="210"/>
              </a:spcBef>
              <a:spcAft>
                <a:spcPts val="0"/>
              </a:spcAft>
            </a:pPr>
            <a:r>
              <a:rPr lang="it-IT" sz="2400" dirty="0">
                <a:effectLst/>
                <a:latin typeface="Times New Roman" panose="02020603050405020304" pitchFamily="18" charset="0"/>
                <a:ea typeface="Times New Roman" panose="02020603050405020304" pitchFamily="18" charset="0"/>
              </a:rPr>
              <a:t>La</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descrizione</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archivistica,</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per</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lunga</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e</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inevitabile</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tradizione,</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procede</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muovendo</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dallo</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studio</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dei</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contesti</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verso un’individuazione necessariamente approssimativa</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dei contenuti. </a:t>
            </a:r>
          </a:p>
          <a:p>
            <a:pPr marL="683895" marR="683895" algn="just">
              <a:lnSpc>
                <a:spcPct val="115000"/>
              </a:lnSpc>
              <a:spcBef>
                <a:spcPts val="210"/>
              </a:spcBef>
              <a:spcAft>
                <a:spcPts val="0"/>
              </a:spcAft>
            </a:pPr>
            <a:r>
              <a:rPr lang="it-IT" sz="2400" dirty="0">
                <a:effectLst/>
                <a:latin typeface="Times New Roman" panose="02020603050405020304" pitchFamily="18" charset="0"/>
                <a:ea typeface="Times New Roman" panose="02020603050405020304" pitchFamily="18" charset="0"/>
              </a:rPr>
              <a:t>La buona volontà della mediazione, nella maggior parte dei casi, si deve infatti confrontare con una brutale dimensione quantitativa. </a:t>
            </a:r>
          </a:p>
          <a:p>
            <a:pPr marL="683895" marR="683895" algn="just">
              <a:lnSpc>
                <a:spcPct val="115000"/>
              </a:lnSpc>
              <a:spcBef>
                <a:spcPts val="210"/>
              </a:spcBef>
              <a:spcAft>
                <a:spcPts val="0"/>
              </a:spcAft>
            </a:pPr>
            <a:r>
              <a:rPr lang="it-IT" sz="2400" dirty="0">
                <a:effectLst/>
                <a:latin typeface="Times New Roman" panose="02020603050405020304" pitchFamily="18" charset="0"/>
                <a:ea typeface="Times New Roman" panose="02020603050405020304" pitchFamily="18" charset="0"/>
              </a:rPr>
              <a:t>Gli archivi sono oceani di informazione e gli strumenti e gli approcci che</a:t>
            </a:r>
            <a:r>
              <a:rPr lang="it-IT" sz="2400" spc="5" dirty="0">
                <a:effectLst/>
                <a:latin typeface="Times New Roman" panose="02020603050405020304" pitchFamily="18" charset="0"/>
                <a:ea typeface="Times New Roman" panose="02020603050405020304" pitchFamily="18" charset="0"/>
              </a:rPr>
              <a:t> </a:t>
            </a:r>
            <a:r>
              <a:rPr lang="it-IT" sz="2400" dirty="0">
                <a:effectLst/>
                <a:latin typeface="Times New Roman" panose="02020603050405020304" pitchFamily="18" charset="0"/>
                <a:ea typeface="Times New Roman" panose="02020603050405020304" pitchFamily="18" charset="0"/>
              </a:rPr>
              <a:t>potremmo definire tradizionali fanno oggettivamente fatica a dare istruzioni davvero puntuali ai naviganti. </a:t>
            </a:r>
          </a:p>
          <a:p>
            <a:pPr marL="683895" marR="683895" algn="just">
              <a:lnSpc>
                <a:spcPct val="115000"/>
              </a:lnSpc>
              <a:spcBef>
                <a:spcPts val="210"/>
              </a:spcBef>
              <a:spcAft>
                <a:spcPts val="0"/>
              </a:spcAft>
            </a:pPr>
            <a:r>
              <a:rPr lang="it-IT" sz="2400" dirty="0">
                <a:effectLst/>
                <a:latin typeface="Times New Roman" panose="02020603050405020304" pitchFamily="18" charset="0"/>
                <a:ea typeface="Times New Roman" panose="02020603050405020304" pitchFamily="18" charset="0"/>
              </a:rPr>
              <a:t>D’altra parte è altrettanto inevitabile mantenere i contenuti agganciati ai contesti, qualunque sia la tipologia di «archivio» con cui ci confrontiamo.</a:t>
            </a:r>
          </a:p>
          <a:p>
            <a:endParaRPr lang="it-IT" dirty="0"/>
          </a:p>
        </p:txBody>
      </p:sp>
    </p:spTree>
    <p:extLst>
      <p:ext uri="{BB962C8B-B14F-4D97-AF65-F5344CB8AC3E}">
        <p14:creationId xmlns:p14="http://schemas.microsoft.com/office/powerpoint/2010/main" val="3004249391"/>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5118</Words>
  <Application>Microsoft Office PowerPoint</Application>
  <PresentationFormat>Widescreen</PresentationFormat>
  <Paragraphs>271</Paragraphs>
  <Slides>62</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62</vt:i4>
      </vt:variant>
    </vt:vector>
  </HeadingPairs>
  <TitlesOfParts>
    <vt:vector size="71" baseType="lpstr">
      <vt:lpstr>Arial</vt:lpstr>
      <vt:lpstr>Arial Unicode MS</vt:lpstr>
      <vt:lpstr>Calibri</vt:lpstr>
      <vt:lpstr>Century Gothic</vt:lpstr>
      <vt:lpstr>Roboto</vt:lpstr>
      <vt:lpstr>SimonciniGaramond LT</vt:lpstr>
      <vt:lpstr>Times New Roman</vt:lpstr>
      <vt:lpstr>Wingdings 3</vt:lpstr>
      <vt:lpstr>Filo</vt:lpstr>
      <vt:lpstr>Pertinenza e provenienza. </vt:lpstr>
      <vt:lpstr>La macchia e il mondo</vt:lpstr>
      <vt:lpstr>Scenari complessi</vt:lpstr>
      <vt:lpstr>Tra esigenze civili e bisogni culturali</vt:lpstr>
      <vt:lpstr>Sul confine della mediazione</vt:lpstr>
      <vt:lpstr>Mediazione artificiale</vt:lpstr>
      <vt:lpstr>Un problema reale</vt:lpstr>
      <vt:lpstr>Esercitare un ruolo</vt:lpstr>
      <vt:lpstr>Approssimazione fisiologica</vt:lpstr>
      <vt:lpstr>Gli strumenti: una lunga evoluzione</vt:lpstr>
      <vt:lpstr>Storia e non più storia: noi e gli «utenti»</vt:lpstr>
      <vt:lpstr>La centralità degli strumenti di ricerca nella transizione digitale</vt:lpstr>
      <vt:lpstr>Quale archivio</vt:lpstr>
      <vt:lpstr>Tra produzione, conservazione  e costruzione Di cosa parliamo</vt:lpstr>
      <vt:lpstr>Una cosa che so di te</vt:lpstr>
      <vt:lpstr>Figli della provenienza</vt:lpstr>
      <vt:lpstr>Nuove domande</vt:lpstr>
      <vt:lpstr>Polimorfismo</vt:lpstr>
      <vt:lpstr>Tutto (non) è archivio</vt:lpstr>
      <vt:lpstr>Dal produttore all’aggregatore. Palingenesi metodologica</vt:lpstr>
      <vt:lpstr>Figli e figliastri</vt:lpstr>
      <vt:lpstr>Oltre la fatica dell’archivio?</vt:lpstr>
      <vt:lpstr>Cosa succede</vt:lpstr>
      <vt:lpstr>Archivi impropri?</vt:lpstr>
      <vt:lpstr>Cosa significa «archivio digitale»?</vt:lpstr>
      <vt:lpstr>L’archivio inventato</vt:lpstr>
      <vt:lpstr>L’archivio partecipativo: un’identità costruita dal basso</vt:lpstr>
      <vt:lpstr>Solidarietà, resilienza: la cittadinanza, gli archivi e la pandemia</vt:lpstr>
      <vt:lpstr>Accumulare storie</vt:lpstr>
      <vt:lpstr>Cui prodest?</vt:lpstr>
      <vt:lpstr>Cambiare pelle</vt:lpstr>
      <vt:lpstr>Noi e le macchine</vt:lpstr>
      <vt:lpstr>Dagli standard agli strumenti </vt:lpstr>
      <vt:lpstr>Un debito</vt:lpstr>
      <vt:lpstr>La stratificazione degli strumenti</vt:lpstr>
      <vt:lpstr>Quasi una parentesi: gli strumenti del futuro</vt:lpstr>
      <vt:lpstr>L’inventario nell’archivio</vt:lpstr>
      <vt:lpstr>Ma se su Google trovo tutto, perché non negli archivi?</vt:lpstr>
      <vt:lpstr>Cercare contenuti</vt:lpstr>
      <vt:lpstr>Il “crimine”</vt:lpstr>
      <vt:lpstr>Oltre all’approssimazione informativa</vt:lpstr>
      <vt:lpstr>Materie, contesti e contenuti</vt:lpstr>
      <vt:lpstr>Le lusinghe degli scanner</vt:lpstr>
      <vt:lpstr>Dai metadati ai dati</vt:lpstr>
      <vt:lpstr>Handwritten text recognition</vt:lpstr>
      <vt:lpstr>La descrizione speciale</vt:lpstr>
      <vt:lpstr>Postproduzione</vt:lpstr>
      <vt:lpstr>Garanzie</vt:lpstr>
      <vt:lpstr>Vecchie scienze per nuove soluzioni</vt:lpstr>
      <vt:lpstr>Alzare lo sguardo</vt:lpstr>
      <vt:lpstr>Intelligenza collettiva</vt:lpstr>
      <vt:lpstr>Presentazione standard di PowerPoint</vt:lpstr>
      <vt:lpstr>Verso la multidmensionalità</vt:lpstr>
      <vt:lpstr>EGAD e RiC</vt:lpstr>
      <vt:lpstr>Per un’integrazione descrittiva</vt:lpstr>
      <vt:lpstr>Vizi privati e pubbliche virtù</vt:lpstr>
      <vt:lpstr>Sistemi interculturali: «un insieme di molte cose»</vt:lpstr>
      <vt:lpstr>Moltiplicazione dei contesti</vt:lpstr>
      <vt:lpstr>Filmare gli archivi</vt:lpstr>
      <vt:lpstr>Le parole e le cose</vt:lpstr>
      <vt:lpstr>Per una critica della ragion digitale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federico.valacchi@unimc.it</dc:creator>
  <cp:lastModifiedBy>federico.valacchi@unimc.it</cp:lastModifiedBy>
  <cp:revision>57</cp:revision>
  <dcterms:created xsi:type="dcterms:W3CDTF">2023-09-15T15:44:59Z</dcterms:created>
  <dcterms:modified xsi:type="dcterms:W3CDTF">2023-09-22T08:09:47Z</dcterms:modified>
</cp:coreProperties>
</file>