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85" r:id="rId8"/>
    <p:sldId id="284" r:id="rId9"/>
    <p:sldId id="287" r:id="rId10"/>
    <p:sldId id="288" r:id="rId11"/>
    <p:sldId id="263" r:id="rId12"/>
    <p:sldId id="262" r:id="rId13"/>
    <p:sldId id="286"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5143500" type="screen16x9"/>
  <p:notesSz cx="6858000" cy="9144000"/>
  <p:embeddedFontLst>
    <p:embeddedFont>
      <p:font typeface="Poppins"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3" d="100"/>
          <a:sy n="103" d="100"/>
        </p:scale>
        <p:origin x="185"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971013b7c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971013b7c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71f9499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71f9499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72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71f9499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71f9499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971f94997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971f94997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71f94997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71f9499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66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71f94997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71f94997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71f94997e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71f94997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971f94997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971f94997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71f94997e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971f94997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71f94997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71f94997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71f94997e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971f94997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71f9499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71f9499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71f94997e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71f94997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71f94997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71f94997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71f94997e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71f94997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71f94997e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971f94997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71f94997e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71f94997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71f94997e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71f94997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71f94997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971f94997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71f94997e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971f94997e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971f94997e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971f94997e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71f94997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971f94997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971f94997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971f94997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71f94997e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71f94997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71f94997e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71f94997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971f94997e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971f94997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71f94997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971f94997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71f94997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71f94997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971f9499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971f94997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71f94997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971f94997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71f94997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971f94997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7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71f94997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971f94997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3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71f9499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71f9499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35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s://archivi.cini.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retearchivibiellesi.it/cerca?sort=az&amp;page=0&amp;db=archivi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jwBsK2-3zI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youtu.be/4pNexiRjjPU" TargetMode="External"/><Relationship Id="rId4" Type="http://schemas.openxmlformats.org/officeDocument/2006/relationships/hyperlink" Target="https://youtu.be/gFTp7jz8Jt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s://www.padovanet.it/notizia/20210921/comunicato-stampa-al-la-digitalizzazione-dell%E2%80%99archivio-delle-pratiche-edilizie-de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50075"/>
            <a:ext cx="8427000" cy="2447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it">
                <a:solidFill>
                  <a:schemeClr val="lt1"/>
                </a:solidFill>
                <a:latin typeface="Poppins"/>
                <a:ea typeface="Poppins"/>
                <a:cs typeface="Poppins"/>
                <a:sym typeface="Poppins"/>
              </a:rPr>
              <a:t>Dematerializzare gli archivi:</a:t>
            </a:r>
            <a:endParaRPr>
              <a:solidFill>
                <a:schemeClr val="lt1"/>
              </a:solidFill>
              <a:latin typeface="Poppins"/>
              <a:ea typeface="Poppins"/>
              <a:cs typeface="Poppins"/>
              <a:sym typeface="Poppins"/>
            </a:endParaRPr>
          </a:p>
          <a:p>
            <a:pPr marL="0" lvl="0" indent="0" algn="ctr" rtl="0">
              <a:spcBef>
                <a:spcPts val="0"/>
              </a:spcBef>
              <a:spcAft>
                <a:spcPts val="0"/>
              </a:spcAft>
              <a:buNone/>
            </a:pPr>
            <a:r>
              <a:rPr lang="it">
                <a:solidFill>
                  <a:schemeClr val="lt1"/>
                </a:solidFill>
                <a:latin typeface="Poppins"/>
                <a:ea typeface="Poppins"/>
                <a:cs typeface="Poppins"/>
                <a:sym typeface="Poppins"/>
              </a:rPr>
              <a:t>tra realtà e fantasie</a:t>
            </a:r>
            <a:endParaRPr>
              <a:solidFill>
                <a:schemeClr val="lt1"/>
              </a:solidFill>
              <a:latin typeface="Poppins"/>
              <a:ea typeface="Poppins"/>
              <a:cs typeface="Poppins"/>
              <a:sym typeface="Poppins"/>
            </a:endParaRPr>
          </a:p>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10167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852"/>
              <a:buNone/>
            </a:pPr>
            <a:r>
              <a:rPr lang="it" sz="1370">
                <a:solidFill>
                  <a:schemeClr val="lt1"/>
                </a:solidFill>
                <a:latin typeface="Poppins"/>
                <a:ea typeface="Poppins"/>
                <a:cs typeface="Poppins"/>
                <a:sym typeface="Poppins"/>
              </a:rPr>
              <a:t>Cabbia Chiara, Università Iuav di Venezia</a:t>
            </a:r>
            <a:endParaRPr sz="1370">
              <a:solidFill>
                <a:schemeClr val="lt1"/>
              </a:solidFill>
              <a:latin typeface="Poppins"/>
              <a:ea typeface="Poppins"/>
              <a:cs typeface="Poppins"/>
              <a:sym typeface="Poppins"/>
            </a:endParaRPr>
          </a:p>
          <a:p>
            <a:pPr marL="0" lvl="0" indent="0" algn="ctr" rtl="0">
              <a:lnSpc>
                <a:spcPct val="80000"/>
              </a:lnSpc>
              <a:spcBef>
                <a:spcPts val="0"/>
              </a:spcBef>
              <a:spcAft>
                <a:spcPts val="0"/>
              </a:spcAft>
              <a:buSzPts val="852"/>
              <a:buNone/>
            </a:pPr>
            <a:r>
              <a:rPr lang="it" sz="1370">
                <a:solidFill>
                  <a:schemeClr val="lt1"/>
                </a:solidFill>
                <a:latin typeface="Poppins"/>
                <a:ea typeface="Poppins"/>
                <a:cs typeface="Poppins"/>
                <a:sym typeface="Poppins"/>
              </a:rPr>
              <a:t>Responsabile della gestione documentale e della conservazione</a:t>
            </a:r>
            <a:endParaRPr sz="1370">
              <a:solidFill>
                <a:schemeClr val="lt1"/>
              </a:solidFill>
              <a:latin typeface="Poppins"/>
              <a:ea typeface="Poppins"/>
              <a:cs typeface="Poppins"/>
              <a:sym typeface="Poppins"/>
            </a:endParaRPr>
          </a:p>
          <a:p>
            <a:pPr marL="0" lvl="0" indent="0" algn="ctr" rtl="0">
              <a:lnSpc>
                <a:spcPct val="80000"/>
              </a:lnSpc>
              <a:spcBef>
                <a:spcPts val="0"/>
              </a:spcBef>
              <a:spcAft>
                <a:spcPts val="0"/>
              </a:spcAft>
              <a:buSzPts val="852"/>
              <a:buNone/>
            </a:pPr>
            <a:endParaRPr sz="1370">
              <a:solidFill>
                <a:schemeClr val="lt1"/>
              </a:solidFill>
              <a:latin typeface="Poppins"/>
              <a:ea typeface="Poppins"/>
              <a:cs typeface="Poppins"/>
              <a:sym typeface="Poppins"/>
            </a:endParaRPr>
          </a:p>
          <a:p>
            <a:pPr marL="0" lvl="0" indent="0" algn="ctr" rtl="0">
              <a:lnSpc>
                <a:spcPct val="80000"/>
              </a:lnSpc>
              <a:spcBef>
                <a:spcPts val="0"/>
              </a:spcBef>
              <a:spcAft>
                <a:spcPts val="0"/>
              </a:spcAft>
              <a:buSzPts val="852"/>
              <a:buNone/>
            </a:pPr>
            <a:r>
              <a:rPr lang="it" sz="1370">
                <a:solidFill>
                  <a:schemeClr val="lt1"/>
                </a:solidFill>
                <a:latin typeface="Poppins"/>
                <a:ea typeface="Poppins"/>
                <a:cs typeface="Poppins"/>
                <a:sym typeface="Poppins"/>
              </a:rPr>
              <a:t>8 novembre 2023</a:t>
            </a:r>
            <a:endParaRPr sz="1370">
              <a:solidFill>
                <a:schemeClr val="lt1"/>
              </a:solidFill>
              <a:latin typeface="Poppins"/>
              <a:ea typeface="Poppins"/>
              <a:cs typeface="Poppins"/>
              <a:sym typeface="Poppins"/>
            </a:endParaRPr>
          </a:p>
        </p:txBody>
      </p:sp>
      <p:pic>
        <p:nvPicPr>
          <p:cNvPr id="56" name="Google Shape;56;p13"/>
          <p:cNvPicPr preferRelativeResize="0"/>
          <p:nvPr/>
        </p:nvPicPr>
        <p:blipFill>
          <a:blip r:embed="rId4">
            <a:alphaModFix/>
          </a:blip>
          <a:stretch>
            <a:fillRect/>
          </a:stretch>
        </p:blipFill>
        <p:spPr>
          <a:xfrm>
            <a:off x="7486350" y="4476425"/>
            <a:ext cx="1508050" cy="582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chemeClr val="bg1"/>
                </a:solidFill>
              </a:rPr>
              <a:t>E per gli archivi?</a:t>
            </a:r>
          </a:p>
        </p:txBody>
      </p:sp>
      <p:pic>
        <p:nvPicPr>
          <p:cNvPr id="5" name="Immagine 4"/>
          <p:cNvPicPr>
            <a:picLocks noChangeAspect="1"/>
          </p:cNvPicPr>
          <p:nvPr/>
        </p:nvPicPr>
        <p:blipFill>
          <a:blip r:embed="rId3"/>
          <a:stretch>
            <a:fillRect/>
          </a:stretch>
        </p:blipFill>
        <p:spPr>
          <a:xfrm>
            <a:off x="1932501" y="1074170"/>
            <a:ext cx="5278998" cy="3728292"/>
          </a:xfrm>
          <a:prstGeom prst="rect">
            <a:avLst/>
          </a:prstGeom>
        </p:spPr>
      </p:pic>
    </p:spTree>
    <p:extLst>
      <p:ext uri="{BB962C8B-B14F-4D97-AF65-F5344CB8AC3E}">
        <p14:creationId xmlns:p14="http://schemas.microsoft.com/office/powerpoint/2010/main" val="56839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IT" sz="2955" dirty="0">
                <a:solidFill>
                  <a:schemeClr val="lt1"/>
                </a:solidFill>
              </a:rPr>
              <a:t>La digitalizzazione riguarda tutte le fasi dell’archivio, non solo quella di deposito o storico, ma anche quella dell’archivio corrente. </a:t>
            </a:r>
            <a:r>
              <a:rPr lang="it-IT" sz="2955" u="sng" dirty="0">
                <a:solidFill>
                  <a:schemeClr val="lt1"/>
                </a:solidFill>
              </a:rPr>
              <a:t>«Digitalizzare» non vuol dire soltanto «fare una scansione»!!</a:t>
            </a:r>
            <a:endParaRPr sz="2922" u="sng" dirty="0">
              <a:solidFill>
                <a:schemeClr val="lt1"/>
              </a:solidFill>
            </a:endParaRPr>
          </a:p>
        </p:txBody>
      </p:sp>
      <p:pic>
        <p:nvPicPr>
          <p:cNvPr id="2" name="Immagine 1"/>
          <p:cNvPicPr>
            <a:picLocks noChangeAspect="1"/>
          </p:cNvPicPr>
          <p:nvPr/>
        </p:nvPicPr>
        <p:blipFill>
          <a:blip r:embed="rId3"/>
          <a:stretch>
            <a:fillRect/>
          </a:stretch>
        </p:blipFill>
        <p:spPr>
          <a:xfrm>
            <a:off x="2781477" y="2610182"/>
            <a:ext cx="3581045" cy="20889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55825"/>
            <a:ext cx="8520600" cy="482653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sz="2700" dirty="0">
                <a:solidFill>
                  <a:schemeClr val="lt1"/>
                </a:solidFill>
              </a:rPr>
              <a:t>Vi faccio alcuni esempi:</a:t>
            </a:r>
            <a:endParaRPr sz="2700" dirty="0">
              <a:solidFill>
                <a:schemeClr val="lt1"/>
              </a:solidFill>
            </a:endParaRPr>
          </a:p>
          <a:p>
            <a:pPr marL="0" lvl="0" indent="0" algn="l" rtl="0">
              <a:spcBef>
                <a:spcPts val="0"/>
              </a:spcBef>
              <a:spcAft>
                <a:spcPts val="0"/>
              </a:spcAft>
              <a:buNone/>
            </a:pPr>
            <a:endParaRPr sz="2700" dirty="0">
              <a:solidFill>
                <a:schemeClr val="lt1"/>
              </a:solidFill>
            </a:endParaRPr>
          </a:p>
          <a:p>
            <a:pPr marL="457200" lvl="0" indent="-422910" algn="l" rtl="0">
              <a:spcBef>
                <a:spcPts val="0"/>
              </a:spcBef>
              <a:spcAft>
                <a:spcPts val="0"/>
              </a:spcAft>
              <a:buClr>
                <a:schemeClr val="lt1"/>
              </a:buClr>
              <a:buSzPct val="100000"/>
              <a:buAutoNum type="arabicPeriod"/>
            </a:pPr>
            <a:r>
              <a:rPr lang="it" sz="2700" dirty="0">
                <a:solidFill>
                  <a:schemeClr val="lt1"/>
                </a:solidFill>
              </a:rPr>
              <a:t>l’introduzione delle firme digitali;</a:t>
            </a:r>
            <a:endParaRPr sz="2700" dirty="0">
              <a:solidFill>
                <a:schemeClr val="lt1"/>
              </a:solidFill>
            </a:endParaRPr>
          </a:p>
          <a:p>
            <a:pPr marL="457200" lvl="0" indent="-384809" algn="l" rtl="0">
              <a:spcBef>
                <a:spcPts val="0"/>
              </a:spcBef>
              <a:spcAft>
                <a:spcPts val="0"/>
              </a:spcAft>
              <a:buClr>
                <a:schemeClr val="lt1"/>
              </a:buClr>
              <a:buSzPct val="100000"/>
              <a:buAutoNum type="arabicPeriod"/>
            </a:pPr>
            <a:r>
              <a:rPr lang="it" sz="2700" dirty="0">
                <a:solidFill>
                  <a:schemeClr val="lt1"/>
                </a:solidFill>
              </a:rPr>
              <a:t>la posta elettronica certificata (PEC, REM…);</a:t>
            </a:r>
            <a:endParaRPr sz="2700" dirty="0">
              <a:solidFill>
                <a:schemeClr val="lt1"/>
              </a:solidFill>
            </a:endParaRPr>
          </a:p>
          <a:p>
            <a:pPr marL="457200" lvl="0" indent="-384809" algn="l" rtl="0">
              <a:spcBef>
                <a:spcPts val="0"/>
              </a:spcBef>
              <a:spcAft>
                <a:spcPts val="0"/>
              </a:spcAft>
              <a:buClr>
                <a:schemeClr val="lt1"/>
              </a:buClr>
              <a:buSzPct val="100000"/>
              <a:buAutoNum type="arabicPeriod"/>
            </a:pPr>
            <a:r>
              <a:rPr lang="it" sz="2700" dirty="0">
                <a:solidFill>
                  <a:schemeClr val="lt1"/>
                </a:solidFill>
              </a:rPr>
              <a:t>sistemi di gestione informatica dei documenti e di conservazione degli stessi;</a:t>
            </a:r>
            <a:endParaRPr sz="2700" dirty="0">
              <a:solidFill>
                <a:schemeClr val="lt1"/>
              </a:solidFill>
            </a:endParaRPr>
          </a:p>
          <a:p>
            <a:pPr marL="457200" lvl="0" indent="-384809" algn="l" rtl="0">
              <a:spcBef>
                <a:spcPts val="0"/>
              </a:spcBef>
              <a:spcAft>
                <a:spcPts val="0"/>
              </a:spcAft>
              <a:buClr>
                <a:schemeClr val="lt1"/>
              </a:buClr>
              <a:buSzPct val="100000"/>
              <a:buAutoNum type="arabicPeriod"/>
            </a:pPr>
            <a:r>
              <a:rPr lang="it" sz="2700" dirty="0">
                <a:solidFill>
                  <a:schemeClr val="lt1"/>
                </a:solidFill>
              </a:rPr>
              <a:t>l’interoperabilità e la collaborazione applicativa tra sistemi;</a:t>
            </a:r>
            <a:endParaRPr sz="2700" dirty="0">
              <a:solidFill>
                <a:schemeClr val="lt1"/>
              </a:solidFill>
            </a:endParaRPr>
          </a:p>
          <a:p>
            <a:pPr marL="457200" lvl="0" indent="-384809" algn="l" rtl="0">
              <a:spcBef>
                <a:spcPts val="0"/>
              </a:spcBef>
              <a:spcAft>
                <a:spcPts val="0"/>
              </a:spcAft>
              <a:buClr>
                <a:schemeClr val="lt1"/>
              </a:buClr>
              <a:buSzPct val="100000"/>
              <a:buAutoNum type="arabicPeriod"/>
            </a:pPr>
            <a:r>
              <a:rPr lang="it" sz="2700" dirty="0">
                <a:solidFill>
                  <a:schemeClr val="lt1"/>
                </a:solidFill>
              </a:rPr>
              <a:t>lo studio di flussi documentali che favoriscano il rispetto e l’applicazione dei principi di cui al PT (digital first,…);</a:t>
            </a:r>
            <a:endParaRPr sz="2700" dirty="0">
              <a:solidFill>
                <a:schemeClr val="lt1"/>
              </a:solidFill>
            </a:endParaRPr>
          </a:p>
          <a:p>
            <a:pPr marL="457200" lvl="0" indent="-384809" algn="l" rtl="0">
              <a:spcBef>
                <a:spcPts val="0"/>
              </a:spcBef>
              <a:spcAft>
                <a:spcPts val="0"/>
              </a:spcAft>
              <a:buClr>
                <a:schemeClr val="lt1"/>
              </a:buClr>
              <a:buSzPct val="100000"/>
              <a:buAutoNum type="arabicPeriod"/>
            </a:pPr>
            <a:r>
              <a:rPr lang="it" sz="2700" dirty="0">
                <a:solidFill>
                  <a:schemeClr val="lt1"/>
                </a:solidFill>
              </a:rPr>
              <a:t>………</a:t>
            </a:r>
            <a:endParaRPr sz="2700" dirty="0">
              <a:solidFill>
                <a:schemeClr val="lt1"/>
              </a:solidFill>
            </a:endParaRPr>
          </a:p>
          <a:p>
            <a:pPr marL="0" lvl="0" indent="0" algn="l" rtl="0">
              <a:spcBef>
                <a:spcPts val="0"/>
              </a:spcBef>
              <a:spcAft>
                <a:spcPts val="0"/>
              </a:spcAft>
              <a:buNone/>
            </a:pPr>
            <a:endParaRPr sz="1955" dirty="0">
              <a:solidFill>
                <a:schemeClr val="lt1"/>
              </a:solidFill>
            </a:endParaRPr>
          </a:p>
          <a:p>
            <a:pPr marL="0" lvl="0" indent="0" algn="l" rtl="0">
              <a:spcBef>
                <a:spcPts val="0"/>
              </a:spcBef>
              <a:spcAft>
                <a:spcPts val="0"/>
              </a:spcAft>
              <a:buNone/>
            </a:pPr>
            <a:endParaRPr sz="2622"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955">
                <a:solidFill>
                  <a:schemeClr val="lt1"/>
                </a:solidFill>
              </a:rPr>
              <a:t>La dematerializzazione non riguarda soltanto la “carta”, ma anche i processi/procedimenti</a:t>
            </a:r>
            <a:endParaRPr sz="2733">
              <a:solidFill>
                <a:schemeClr val="lt1"/>
              </a:solidFill>
            </a:endParaRPr>
          </a:p>
          <a:p>
            <a:pPr marL="0" lvl="0" indent="0" algn="l" rtl="0">
              <a:spcBef>
                <a:spcPts val="0"/>
              </a:spcBef>
              <a:spcAft>
                <a:spcPts val="0"/>
              </a:spcAft>
              <a:buNone/>
            </a:pPr>
            <a:endParaRPr sz="1955">
              <a:solidFill>
                <a:schemeClr val="lt1"/>
              </a:solidFill>
            </a:endParaRPr>
          </a:p>
          <a:p>
            <a:pPr marL="0" lvl="0" indent="0" algn="l" rtl="0">
              <a:spcBef>
                <a:spcPts val="0"/>
              </a:spcBef>
              <a:spcAft>
                <a:spcPts val="0"/>
              </a:spcAft>
              <a:buNone/>
            </a:pPr>
            <a:endParaRPr sz="2622">
              <a:solidFill>
                <a:schemeClr val="lt1"/>
              </a:solidFill>
            </a:endParaRPr>
          </a:p>
          <a:p>
            <a:pPr marL="0" lvl="0" indent="0" algn="l" rtl="0">
              <a:spcBef>
                <a:spcPts val="0"/>
              </a:spcBef>
              <a:spcAft>
                <a:spcPts val="0"/>
              </a:spcAft>
              <a:buNone/>
            </a:pPr>
            <a:endParaRPr sz="2622">
              <a:solidFill>
                <a:schemeClr val="lt1"/>
              </a:solidFill>
            </a:endParaRPr>
          </a:p>
          <a:p>
            <a:pPr marL="0" lvl="0" indent="0" algn="l" rtl="0">
              <a:spcBef>
                <a:spcPts val="0"/>
              </a:spcBef>
              <a:spcAft>
                <a:spcPts val="0"/>
              </a:spcAft>
              <a:buNone/>
            </a:pPr>
            <a:endParaRPr sz="2622">
              <a:solidFill>
                <a:schemeClr val="lt1"/>
              </a:solidFill>
            </a:endParaRPr>
          </a:p>
          <a:p>
            <a:pPr marL="0" lvl="0" indent="0" algn="l" rtl="0">
              <a:spcBef>
                <a:spcPts val="0"/>
              </a:spcBef>
              <a:spcAft>
                <a:spcPts val="0"/>
              </a:spcAft>
              <a:buNone/>
            </a:pPr>
            <a:r>
              <a:rPr lang="it" sz="2922">
                <a:solidFill>
                  <a:schemeClr val="lt1"/>
                </a:solidFill>
              </a:rPr>
              <a:t>Studio dei flussi documentali per documenti digital born con protocollazione automatica o semiautomatica, reingegnerizzazione dei processi</a:t>
            </a:r>
            <a:endParaRPr sz="2922">
              <a:solidFill>
                <a:schemeClr val="lt1"/>
              </a:solidFill>
            </a:endParaRPr>
          </a:p>
        </p:txBody>
      </p:sp>
      <p:sp>
        <p:nvSpPr>
          <p:cNvPr id="98" name="Google Shape;98;p20"/>
          <p:cNvSpPr/>
          <p:nvPr/>
        </p:nvSpPr>
        <p:spPr>
          <a:xfrm>
            <a:off x="3952650" y="1723500"/>
            <a:ext cx="1238700" cy="700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01174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255825"/>
            <a:ext cx="8520600" cy="468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922" dirty="0">
                <a:solidFill>
                  <a:schemeClr val="lt1"/>
                </a:solidFill>
              </a:rPr>
              <a:t>E gli archivi cartacei???</a:t>
            </a:r>
            <a:endParaRPr sz="2922" dirty="0">
              <a:solidFill>
                <a:schemeClr val="lt1"/>
              </a:solidFill>
            </a:endParaRPr>
          </a:p>
          <a:p>
            <a:pPr marL="0" lvl="0" indent="0" algn="l" rtl="0">
              <a:spcBef>
                <a:spcPts val="0"/>
              </a:spcBef>
              <a:spcAft>
                <a:spcPts val="0"/>
              </a:spcAft>
              <a:buNone/>
            </a:pPr>
            <a:endParaRPr sz="2922" dirty="0">
              <a:solidFill>
                <a:schemeClr val="lt1"/>
              </a:solidFill>
            </a:endParaRPr>
          </a:p>
          <a:p>
            <a:pPr marL="0" lvl="0" indent="0" algn="l" rtl="0">
              <a:spcBef>
                <a:spcPts val="0"/>
              </a:spcBef>
              <a:spcAft>
                <a:spcPts val="0"/>
              </a:spcAft>
              <a:buNone/>
            </a:pPr>
            <a:endParaRPr sz="2922" dirty="0">
              <a:solidFill>
                <a:schemeClr val="lt1"/>
              </a:solidFill>
            </a:endParaRPr>
          </a:p>
        </p:txBody>
      </p:sp>
      <p:pic>
        <p:nvPicPr>
          <p:cNvPr id="104" name="Google Shape;104;p21"/>
          <p:cNvPicPr preferRelativeResize="0"/>
          <p:nvPr/>
        </p:nvPicPr>
        <p:blipFill>
          <a:blip r:embed="rId3">
            <a:alphaModFix/>
          </a:blip>
          <a:stretch>
            <a:fillRect/>
          </a:stretch>
        </p:blipFill>
        <p:spPr>
          <a:xfrm>
            <a:off x="721249" y="847250"/>
            <a:ext cx="2278626" cy="4052873"/>
          </a:xfrm>
          <a:prstGeom prst="rect">
            <a:avLst/>
          </a:prstGeom>
          <a:noFill/>
          <a:ln>
            <a:noFill/>
          </a:ln>
        </p:spPr>
      </p:pic>
      <p:pic>
        <p:nvPicPr>
          <p:cNvPr id="105" name="Google Shape;105;p21"/>
          <p:cNvPicPr preferRelativeResize="0"/>
          <p:nvPr/>
        </p:nvPicPr>
        <p:blipFill>
          <a:blip r:embed="rId4">
            <a:alphaModFix/>
          </a:blip>
          <a:stretch>
            <a:fillRect/>
          </a:stretch>
        </p:blipFill>
        <p:spPr>
          <a:xfrm>
            <a:off x="6059100" y="888650"/>
            <a:ext cx="2232075" cy="3970073"/>
          </a:xfrm>
          <a:prstGeom prst="rect">
            <a:avLst/>
          </a:prstGeom>
          <a:noFill/>
          <a:ln>
            <a:noFill/>
          </a:ln>
        </p:spPr>
      </p:pic>
      <p:pic>
        <p:nvPicPr>
          <p:cNvPr id="106" name="Google Shape;106;p21"/>
          <p:cNvPicPr preferRelativeResize="0"/>
          <p:nvPr/>
        </p:nvPicPr>
        <p:blipFill>
          <a:blip r:embed="rId5">
            <a:alphaModFix/>
          </a:blip>
          <a:stretch>
            <a:fillRect/>
          </a:stretch>
        </p:blipFill>
        <p:spPr>
          <a:xfrm>
            <a:off x="3340388" y="1814900"/>
            <a:ext cx="2514525" cy="233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922" u="sng" dirty="0">
                <a:solidFill>
                  <a:schemeClr val="bg1"/>
                </a:solidFill>
                <a:hlinkClick r:id="rId3">
                  <a:extLst>
                    <a:ext uri="{A12FA001-AC4F-418D-AE19-62706E023703}">
                      <ahyp:hlinkClr xmlns:ahyp="http://schemas.microsoft.com/office/drawing/2018/hyperlinkcolor" val="tx"/>
                    </a:ext>
                  </a:extLst>
                </a:hlinkClick>
              </a:rPr>
              <a:t>https://archivi.cini.it/</a:t>
            </a:r>
            <a:endParaRPr sz="2922" dirty="0">
              <a:solidFill>
                <a:schemeClr val="bg1"/>
              </a:solidFill>
            </a:endParaRPr>
          </a:p>
          <a:p>
            <a:pPr marL="0" lvl="0" indent="0" algn="l" rtl="0">
              <a:spcBef>
                <a:spcPts val="0"/>
              </a:spcBef>
              <a:spcAft>
                <a:spcPts val="0"/>
              </a:spcAft>
              <a:buNone/>
            </a:pPr>
            <a:endParaRPr sz="2922" dirty="0">
              <a:solidFill>
                <a:schemeClr val="lt1"/>
              </a:solidFill>
            </a:endParaRPr>
          </a:p>
          <a:p>
            <a:pPr marL="0" lvl="0" indent="0" algn="l" rtl="0">
              <a:spcBef>
                <a:spcPts val="0"/>
              </a:spcBef>
              <a:spcAft>
                <a:spcPts val="0"/>
              </a:spcAft>
              <a:buNone/>
            </a:pPr>
            <a:endParaRPr sz="2922" dirty="0">
              <a:solidFill>
                <a:schemeClr val="lt1"/>
              </a:solidFill>
            </a:endParaRPr>
          </a:p>
          <a:p>
            <a:pPr marL="0" lvl="0" indent="0" algn="l" rtl="0">
              <a:spcBef>
                <a:spcPts val="0"/>
              </a:spcBef>
              <a:spcAft>
                <a:spcPts val="0"/>
              </a:spcAft>
              <a:buNone/>
            </a:pPr>
            <a:endParaRPr sz="2922" dirty="0">
              <a:solidFill>
                <a:schemeClr val="lt1"/>
              </a:solidFill>
            </a:endParaRPr>
          </a:p>
          <a:p>
            <a:pPr marL="0" lvl="0" indent="0" algn="l" rtl="0">
              <a:spcBef>
                <a:spcPts val="0"/>
              </a:spcBef>
              <a:spcAft>
                <a:spcPts val="0"/>
              </a:spcAft>
              <a:buNone/>
            </a:pPr>
            <a:endParaRPr sz="2922" dirty="0">
              <a:solidFill>
                <a:schemeClr val="lt1"/>
              </a:solidFill>
            </a:endParaRPr>
          </a:p>
          <a:p>
            <a:pPr marL="0" lvl="0" indent="0" algn="l" rtl="0">
              <a:spcBef>
                <a:spcPts val="0"/>
              </a:spcBef>
              <a:spcAft>
                <a:spcPts val="0"/>
              </a:spcAft>
              <a:buNone/>
            </a:pPr>
            <a:endParaRPr sz="2922" dirty="0">
              <a:solidFill>
                <a:schemeClr val="lt1"/>
              </a:solidFill>
            </a:endParaRPr>
          </a:p>
          <a:p>
            <a:pPr marL="0" lvl="0" indent="0" algn="l" rtl="0">
              <a:spcBef>
                <a:spcPts val="0"/>
              </a:spcBef>
              <a:spcAft>
                <a:spcPts val="0"/>
              </a:spcAft>
              <a:buNone/>
            </a:pPr>
            <a:endParaRPr sz="2922" dirty="0">
              <a:solidFill>
                <a:schemeClr val="lt1"/>
              </a:solidFill>
            </a:endParaRPr>
          </a:p>
        </p:txBody>
      </p:sp>
      <p:pic>
        <p:nvPicPr>
          <p:cNvPr id="112" name="Google Shape;112;p22"/>
          <p:cNvPicPr preferRelativeResize="0"/>
          <p:nvPr/>
        </p:nvPicPr>
        <p:blipFill>
          <a:blip r:embed="rId4">
            <a:alphaModFix/>
          </a:blip>
          <a:stretch>
            <a:fillRect/>
          </a:stretch>
        </p:blipFill>
        <p:spPr>
          <a:xfrm>
            <a:off x="155850" y="902032"/>
            <a:ext cx="8832299" cy="40394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922" u="sng">
                <a:solidFill>
                  <a:schemeClr val="lt1"/>
                </a:solidFill>
                <a:hlinkClick r:id="rId3">
                  <a:extLst>
                    <a:ext uri="{A12FA001-AC4F-418D-AE19-62706E023703}">
                      <ahyp:hlinkClr xmlns:ahyp="http://schemas.microsoft.com/office/drawing/2018/hyperlinkcolor" val="tx"/>
                    </a:ext>
                  </a:extLst>
                </a:hlinkClick>
              </a:rPr>
              <a:t>https://www.retearchivibiellesi.it/cerca?sort=az&amp;page=0&amp;db=archivio</a:t>
            </a: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a:p>
            <a:pPr marL="0" lvl="0" indent="0" algn="l" rtl="0">
              <a:spcBef>
                <a:spcPts val="0"/>
              </a:spcBef>
              <a:spcAft>
                <a:spcPts val="0"/>
              </a:spcAft>
              <a:buNone/>
            </a:pPr>
            <a:endParaRPr sz="2922">
              <a:solidFill>
                <a:schemeClr val="lt1"/>
              </a:solidFill>
            </a:endParaRPr>
          </a:p>
        </p:txBody>
      </p:sp>
      <p:pic>
        <p:nvPicPr>
          <p:cNvPr id="118" name="Google Shape;118;p23"/>
          <p:cNvPicPr preferRelativeResize="0"/>
          <p:nvPr/>
        </p:nvPicPr>
        <p:blipFill>
          <a:blip r:embed="rId4">
            <a:alphaModFix/>
          </a:blip>
          <a:stretch>
            <a:fillRect/>
          </a:stretch>
        </p:blipFill>
        <p:spPr>
          <a:xfrm>
            <a:off x="155850" y="1236775"/>
            <a:ext cx="8832301" cy="37047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1929">
                <a:solidFill>
                  <a:schemeClr val="lt1"/>
                </a:solidFill>
              </a:rPr>
              <a:t>Il </a:t>
            </a:r>
            <a:r>
              <a:rPr lang="it" sz="1929" b="1">
                <a:solidFill>
                  <a:schemeClr val="lt1"/>
                </a:solidFill>
              </a:rPr>
              <a:t>Piano nazionale di digitalizzazione del patrimonio culturale (PND, 14 aprile 2023)</a:t>
            </a:r>
            <a:r>
              <a:rPr lang="it" sz="1929">
                <a:solidFill>
                  <a:schemeClr val="lt1"/>
                </a:solidFill>
              </a:rPr>
              <a:t> è stato redatto dall’Istituto centrale per la digitalizzazione del patrimonio culturale – Digital Library del Ministero della cultura, costituisce la </a:t>
            </a:r>
            <a:r>
              <a:rPr lang="it" sz="1929" b="1">
                <a:solidFill>
                  <a:schemeClr val="lt1"/>
                </a:solidFill>
              </a:rPr>
              <a:t>visione strategica con la quale il Ministero intende promuovere e organizzare il processo di trasformazione digitale nel quinquennio 2022-2026</a:t>
            </a:r>
            <a:r>
              <a:rPr lang="it" sz="1929">
                <a:solidFill>
                  <a:schemeClr val="lt1"/>
                </a:solidFill>
              </a:rPr>
              <a:t>, rivolgendosi in prima istanza ai musei, agli archivi, alle biblioteche, agli istituti centrali e ai luoghi della cultura statali che possiedono, tutelano, gestiscono e valorizzano beni culturali.</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r>
              <a:rPr lang="it" sz="1929">
                <a:solidFill>
                  <a:schemeClr val="lt1"/>
                </a:solidFill>
              </a:rPr>
              <a:t>Il documento crea il contesto strategico – intellettuale e professionale – di riferimento per la realizzazione degli obiettivi del Piano Nazionale di Ripresa e Resilienza (PNRR), per l’investimento M1C3 1.1 Strategie e piattaforme digitali per il patrimonio culturale, e costituisce un utile riferimento metodologico e operativo per tutte le istituzioni e per gli operatori culturali, sia in ambito pubblico che privato, che si riconoscono nei valori in esso enunciati.</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pic>
        <p:nvPicPr>
          <p:cNvPr id="129" name="Google Shape;129;p25"/>
          <p:cNvPicPr preferRelativeResize="0"/>
          <p:nvPr/>
        </p:nvPicPr>
        <p:blipFill>
          <a:blip r:embed="rId3">
            <a:alphaModFix/>
          </a:blip>
          <a:stretch>
            <a:fillRect/>
          </a:stretch>
        </p:blipFill>
        <p:spPr>
          <a:xfrm>
            <a:off x="2000250" y="255825"/>
            <a:ext cx="5143500" cy="4685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1929">
                <a:solidFill>
                  <a:schemeClr val="lt1"/>
                </a:solidFill>
              </a:rPr>
              <a:t>Il PND </a:t>
            </a:r>
            <a:r>
              <a:rPr lang="it" sz="1929" b="1">
                <a:solidFill>
                  <a:schemeClr val="lt1"/>
                </a:solidFill>
              </a:rPr>
              <a:t>non è un documento “prescrittivo”</a:t>
            </a:r>
            <a:r>
              <a:rPr lang="it" sz="1929">
                <a:solidFill>
                  <a:schemeClr val="lt1"/>
                </a:solidFill>
              </a:rPr>
              <a:t>, e non è nemmeno uno strumento di programmazione finanziaria diretta: ogni istituto culturale, in relazione ai propri obiettivi specifici, alle risorse disponibili e al suo livello di maturità digitale, definirà le azioni da mettere in campo in coerenza con la strategia nazionale e con le metodologie stabilite dal Piano stesso.</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r>
              <a:rPr lang="it" sz="1929">
                <a:solidFill>
                  <a:schemeClr val="lt1"/>
                </a:solidFill>
              </a:rPr>
              <a:t>Lo scopo del Piano è quello di promuovere e orientare il processo di cambiamento degli istituti della cultura verso una </a:t>
            </a:r>
            <a:r>
              <a:rPr lang="it" sz="1929" b="1">
                <a:solidFill>
                  <a:schemeClr val="lt1"/>
                </a:solidFill>
              </a:rPr>
              <a:t>trasformazione digitale</a:t>
            </a:r>
            <a:r>
              <a:rPr lang="it" sz="1929">
                <a:solidFill>
                  <a:schemeClr val="lt1"/>
                </a:solidFill>
              </a:rPr>
              <a:t> consapevole, partecipata, condivisa, sostenibile, inclusiva [PND, pag. 10].</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r>
              <a:rPr lang="it" sz="1929">
                <a:solidFill>
                  <a:schemeClr val="lt1"/>
                </a:solidFill>
              </a:rPr>
              <a:t>Sono previste successive versioni del PND 2024-2026 e piani strategici di settore.</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65500" y="1233175"/>
            <a:ext cx="4045200" cy="148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511">
              <a:solidFill>
                <a:schemeClr val="lt1"/>
              </a:solidFill>
            </a:endParaRPr>
          </a:p>
          <a:p>
            <a:pPr marL="0" lvl="0" indent="0" algn="l" rtl="0">
              <a:spcBef>
                <a:spcPts val="0"/>
              </a:spcBef>
              <a:spcAft>
                <a:spcPts val="0"/>
              </a:spcAft>
              <a:buNone/>
            </a:pPr>
            <a:endParaRPr sz="2622">
              <a:solidFill>
                <a:schemeClr val="lt1"/>
              </a:solidFill>
            </a:endParaRPr>
          </a:p>
          <a:p>
            <a:pPr marL="0" lvl="0" indent="0" algn="l" rtl="0">
              <a:spcBef>
                <a:spcPts val="0"/>
              </a:spcBef>
              <a:spcAft>
                <a:spcPts val="0"/>
              </a:spcAft>
              <a:buNone/>
            </a:pPr>
            <a:endParaRPr sz="2622">
              <a:solidFill>
                <a:schemeClr val="lt1"/>
              </a:solidFill>
            </a:endParaRPr>
          </a:p>
        </p:txBody>
      </p:sp>
      <p:sp>
        <p:nvSpPr>
          <p:cNvPr id="62" name="Google Shape;62;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63" name="Google Shape;63;p14"/>
          <p:cNvSpPr txBox="1">
            <a:spLocks noGrp="1"/>
          </p:cNvSpPr>
          <p:nvPr>
            <p:ph type="subTitle" idx="1"/>
          </p:nvPr>
        </p:nvSpPr>
        <p:spPr>
          <a:xfrm>
            <a:off x="0" y="0"/>
            <a:ext cx="4045200" cy="514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it">
                <a:solidFill>
                  <a:schemeClr val="lt1"/>
                </a:solidFill>
              </a:rPr>
              <a:t>“[Il pensiero critico è] ...l'analisi e la valutazione di proposizioni di qualunque tipo, al fine di verificarne la corrispondenza alla realtà. [...] Si tratta di un abito mentale oltre che di una capacità. Essa è condizione prima dello sviluppo umano”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it" sz="1600">
                <a:solidFill>
                  <a:schemeClr val="lt1"/>
                </a:solidFill>
              </a:rPr>
              <a:t>[Sumner, W. G. 1940. Folkways: A Study of the Sociological Importance of Usages, Manners, Customs, Mores, and Morals. New York: Ginn and Co., pp. 632, 633]</a:t>
            </a:r>
            <a:endParaRPr sz="1600">
              <a:solidFill>
                <a:schemeClr val="lt1"/>
              </a:solidFill>
            </a:endParaRPr>
          </a:p>
        </p:txBody>
      </p:sp>
      <p:pic>
        <p:nvPicPr>
          <p:cNvPr id="64" name="Google Shape;64;p14"/>
          <p:cNvPicPr preferRelativeResize="0"/>
          <p:nvPr/>
        </p:nvPicPr>
        <p:blipFill>
          <a:blip r:embed="rId3">
            <a:alphaModFix/>
          </a:blip>
          <a:stretch>
            <a:fillRect/>
          </a:stretch>
        </p:blipFill>
        <p:spPr>
          <a:xfrm>
            <a:off x="4012475" y="0"/>
            <a:ext cx="5131526"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2330" b="1">
                <a:solidFill>
                  <a:schemeClr val="lt1"/>
                </a:solidFill>
              </a:rPr>
              <a:t>Alcuni punti interessanti:</a:t>
            </a:r>
            <a:endParaRPr sz="2330" b="1">
              <a:solidFill>
                <a:schemeClr val="lt1"/>
              </a:solidFill>
            </a:endParaRPr>
          </a:p>
          <a:p>
            <a:pPr marL="0" lvl="0" indent="0" algn="l" rtl="0">
              <a:spcBef>
                <a:spcPts val="0"/>
              </a:spcBef>
              <a:spcAft>
                <a:spcPts val="0"/>
              </a:spcAft>
              <a:buSzPts val="990"/>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b="1" u="sng">
                <a:solidFill>
                  <a:schemeClr val="lt1"/>
                </a:solidFill>
              </a:rPr>
              <a:t>Patrimonio culturale digitale</a:t>
            </a:r>
            <a:r>
              <a:rPr lang="it" sz="1929" b="1">
                <a:solidFill>
                  <a:schemeClr val="lt1"/>
                </a:solidFill>
              </a:rPr>
              <a:t>:</a:t>
            </a:r>
            <a:r>
              <a:rPr lang="it" sz="1929">
                <a:solidFill>
                  <a:schemeClr val="lt1"/>
                </a:solidFill>
              </a:rPr>
              <a:t> “Il Consiglio dell’Unione Europea ha incluso tra le forme del patrimonio culturale, oltre ai beni materiali e immateriali, </a:t>
            </a:r>
            <a:r>
              <a:rPr lang="it" sz="1929" b="1">
                <a:solidFill>
                  <a:schemeClr val="lt1"/>
                </a:solidFill>
              </a:rPr>
              <a:t>anche le risorse digitali, nella duplice accezione di digitale nativo e di prodotti/servizi derivati dai processi di digitalizzazione</a:t>
            </a:r>
            <a:r>
              <a:rPr lang="it" sz="1929">
                <a:solidFill>
                  <a:schemeClr val="lt1"/>
                </a:solidFill>
              </a:rPr>
              <a:t>. Si tratta di un passaggio importante,perché supera la funzione ancillare del bene digitale come replica o copia dell’originale fisico e </a:t>
            </a:r>
            <a:r>
              <a:rPr lang="it" sz="1929" b="1">
                <a:solidFill>
                  <a:schemeClr val="lt1"/>
                </a:solidFill>
              </a:rPr>
              <a:t>afferma la legittimità di un percorso di conoscenza autonomo, peculiare e connotato da originalità.</a:t>
            </a:r>
            <a:r>
              <a:rPr lang="it" sz="1929">
                <a:solidFill>
                  <a:schemeClr val="lt1"/>
                </a:solidFill>
              </a:rPr>
              <a:t> Originalità che non discende dall’oggetto, ma dalla relazione intellettuale da cui il bene digitale prende forma e da cui attinge nuovi significati trasmissibili e non solo “pensabili”.” [PND, pag 17]</a:t>
            </a: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457200" lvl="0" indent="-351155" algn="l" rtl="0">
              <a:spcBef>
                <a:spcPts val="0"/>
              </a:spcBef>
              <a:spcAft>
                <a:spcPts val="0"/>
              </a:spcAft>
              <a:buClr>
                <a:schemeClr val="lt1"/>
              </a:buClr>
              <a:buSzPts val="1930"/>
              <a:buChar char="●"/>
            </a:pPr>
            <a:r>
              <a:rPr lang="it" sz="1929">
                <a:solidFill>
                  <a:schemeClr val="lt1"/>
                </a:solidFill>
              </a:rPr>
              <a:t> </a:t>
            </a:r>
            <a:r>
              <a:rPr lang="it" sz="1929" b="1" u="sng">
                <a:solidFill>
                  <a:schemeClr val="lt1"/>
                </a:solidFill>
              </a:rPr>
              <a:t>Problema della decontestualizzazione</a:t>
            </a:r>
            <a:r>
              <a:rPr lang="it" sz="1929">
                <a:solidFill>
                  <a:schemeClr val="lt1"/>
                </a:solidFill>
              </a:rPr>
              <a:t>: “L’ambiente digitale è dunque un   elemento abilitante per creare </a:t>
            </a:r>
            <a:r>
              <a:rPr lang="it" sz="1929" b="1">
                <a:solidFill>
                  <a:schemeClr val="lt1"/>
                </a:solidFill>
              </a:rPr>
              <a:t>nuovi percorsi di senso del patrimonio culturale attraverso l’elaborazione, anche simbolica, dell’informazione</a:t>
            </a:r>
            <a:r>
              <a:rPr lang="it" sz="1929">
                <a:solidFill>
                  <a:schemeClr val="lt1"/>
                </a:solidFill>
              </a:rPr>
              <a:t>. L’oggetto culturale rischia infatti di perdere significato nella decontestualizzazione, come sa chiunque si sia confrontato con le problematiche poste dai limiti intrinseci degli spazi espositivi tradizionali; nello spazio della rete la frattura con i contesti originari può essere parzialmente sanata dalla ridefinizione di significato derivante dalle </a:t>
            </a:r>
            <a:r>
              <a:rPr lang="it" sz="1929" b="1">
                <a:solidFill>
                  <a:schemeClr val="lt1"/>
                </a:solidFill>
              </a:rPr>
              <a:t>relazioni tra risorse digitali</a:t>
            </a:r>
            <a:r>
              <a:rPr lang="it" sz="1929">
                <a:solidFill>
                  <a:schemeClr val="lt1"/>
                </a:solidFill>
              </a:rPr>
              <a:t>. In questo percorso, peraltro, nulla va perduto: la ricostruzione del contesto storico-culturale, critico e sociale diventa infatti uno degli elementi salienti del patrimonio digitale.” [PND, pag 18] </a:t>
            </a:r>
            <a:endParaRPr sz="1929">
              <a:solidFill>
                <a:schemeClr val="lt1"/>
              </a:solidFill>
            </a:endParaRPr>
          </a:p>
          <a:p>
            <a:pPr marL="457200" lvl="0" indent="0" algn="l" rtl="0">
              <a:spcBef>
                <a:spcPts val="0"/>
              </a:spcBef>
              <a:spcAft>
                <a:spcPts val="0"/>
              </a:spcAft>
              <a:buNone/>
            </a:pPr>
            <a:r>
              <a:rPr lang="it" sz="1929" b="1">
                <a:solidFill>
                  <a:schemeClr val="lt1"/>
                </a:solidFill>
              </a:rPr>
              <a:t>La questione della decontestualizzazione e quindi della descrizione viene lasciata alla </a:t>
            </a:r>
            <a:r>
              <a:rPr lang="it" sz="1929" b="1" u="sng">
                <a:solidFill>
                  <a:schemeClr val="lt1"/>
                </a:solidFill>
              </a:rPr>
              <a:t>cooperazione tra esperti di dominio.</a:t>
            </a:r>
            <a:endParaRPr sz="1929" b="1" u="sng">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457200" lvl="0" indent="-351155" algn="l" rtl="0">
              <a:spcBef>
                <a:spcPts val="0"/>
              </a:spcBef>
              <a:spcAft>
                <a:spcPts val="0"/>
              </a:spcAft>
              <a:buClr>
                <a:schemeClr val="lt1"/>
              </a:buClr>
              <a:buSzPts val="1930"/>
              <a:buChar char="●"/>
            </a:pPr>
            <a:r>
              <a:rPr lang="it" sz="1929" b="1" u="sng">
                <a:solidFill>
                  <a:schemeClr val="lt1"/>
                </a:solidFill>
              </a:rPr>
              <a:t>Accessibilità su web</a:t>
            </a:r>
            <a:r>
              <a:rPr lang="it" sz="1929">
                <a:solidFill>
                  <a:schemeClr val="lt1"/>
                </a:solidFill>
              </a:rPr>
              <a:t>: elimina ogni tipo di barriera, non va declinata solo come diritto ad accedere al patrimonio culturale ma come effettiva possibilità di decodificare i contenuti da parte di ogni utente, indipendentemente dalle sue competenze, dalle tecnologie usate, dai contesti d’uso e da eventuali disabilità. L’ambiente digitale crea nuovi percorsi, nuove relazioni tra contesti diversi</a:t>
            </a:r>
            <a:endParaRPr sz="1929">
              <a:solidFill>
                <a:schemeClr val="lt1"/>
              </a:solidFill>
            </a:endParaRPr>
          </a:p>
          <a:p>
            <a:pPr marL="0" lvl="0" indent="0" algn="l" rtl="0">
              <a:spcBef>
                <a:spcPts val="0"/>
              </a:spcBef>
              <a:spcAft>
                <a:spcPts val="0"/>
              </a:spcAft>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b="1" u="sng">
                <a:solidFill>
                  <a:schemeClr val="lt1"/>
                </a:solidFill>
              </a:rPr>
              <a:t>Persone, utenti, stakeholders al centro</a:t>
            </a:r>
            <a:r>
              <a:rPr lang="it" sz="1929">
                <a:solidFill>
                  <a:schemeClr val="lt1"/>
                </a:solidFill>
              </a:rPr>
              <a:t>: “cambiare approccio prendendo in considerazione, oltre agli aspetti scientifici di rappresentazione della conoscenza anche il punto di vista delle persone che accedono ai dati o che vorrebbero farlo senza barriere che ne limitano la piena fruibilità”, “Progettare soluzioni insieme agli utenti, secondo i principi dello universal design (progettazione universale), dello user-centered design (progettazione centrata sull’utente) e della progettazione partecipativa” [PND, pag 20]</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b="1" u="sng" dirty="0">
                <a:solidFill>
                  <a:schemeClr val="lt1"/>
                </a:solidFill>
              </a:rPr>
              <a:t>Alcuni progetti in corso:</a:t>
            </a: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r>
              <a:rPr lang="it" sz="1929" b="1" u="sng" dirty="0">
                <a:solidFill>
                  <a:schemeClr val="lt1"/>
                </a:solidFill>
                <a:hlinkClick r:id="rId3">
                  <a:extLst>
                    <a:ext uri="{A12FA001-AC4F-418D-AE19-62706E023703}">
                      <ahyp:hlinkClr xmlns:ahyp="http://schemas.microsoft.com/office/drawing/2018/hyperlinkcolor" val="tx"/>
                    </a:ext>
                  </a:extLst>
                </a:hlinkClick>
              </a:rPr>
              <a:t>https://youtu.be/jwBsK2-3zIc</a:t>
            </a:r>
            <a:r>
              <a:rPr lang="it" sz="1929" b="1" dirty="0">
                <a:solidFill>
                  <a:schemeClr val="lt1"/>
                </a:solidFill>
              </a:rPr>
              <a:t>   Microfilm</a:t>
            </a: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r>
              <a:rPr lang="it" sz="1929" b="1" u="sng" dirty="0">
                <a:solidFill>
                  <a:schemeClr val="lt1"/>
                </a:solidFill>
                <a:hlinkClick r:id="rId4">
                  <a:extLst>
                    <a:ext uri="{A12FA001-AC4F-418D-AE19-62706E023703}">
                      <ahyp:hlinkClr xmlns:ahyp="http://schemas.microsoft.com/office/drawing/2018/hyperlinkcolor" val="tx"/>
                    </a:ext>
                  </a:extLst>
                </a:hlinkClick>
              </a:rPr>
              <a:t>https://youtu.be/gFTp7jz8JtQ</a:t>
            </a:r>
            <a:r>
              <a:rPr lang="it" sz="1929" b="1" dirty="0">
                <a:solidFill>
                  <a:schemeClr val="lt1"/>
                </a:solidFill>
              </a:rPr>
              <a:t> Oggetti museali</a:t>
            </a: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r>
              <a:rPr lang="it" sz="1929" b="1" u="sng" dirty="0">
                <a:solidFill>
                  <a:schemeClr val="lt1"/>
                </a:solidFill>
                <a:hlinkClick r:id="rId5">
                  <a:extLst>
                    <a:ext uri="{A12FA001-AC4F-418D-AE19-62706E023703}">
                      <ahyp:hlinkClr xmlns:ahyp="http://schemas.microsoft.com/office/drawing/2018/hyperlinkcolor" val="tx"/>
                    </a:ext>
                  </a:extLst>
                </a:hlinkClick>
              </a:rPr>
              <a:t>https://youtu.be/4pNexiRjjPU</a:t>
            </a:r>
            <a:r>
              <a:rPr lang="it" sz="1929" b="1" dirty="0">
                <a:solidFill>
                  <a:schemeClr val="lt1"/>
                </a:solidFill>
              </a:rPr>
              <a:t> Archivi catastali</a:t>
            </a:r>
            <a:endParaRPr sz="1929" b="1"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a:solidFill>
                  <a:schemeClr val="lt1"/>
                </a:solidFill>
              </a:rPr>
              <a:t>Quindi ok, mente aperta…</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pic>
        <p:nvPicPr>
          <p:cNvPr id="160" name="Google Shape;160;p31"/>
          <p:cNvPicPr preferRelativeResize="0"/>
          <p:nvPr/>
        </p:nvPicPr>
        <p:blipFill>
          <a:blip r:embed="rId3">
            <a:alphaModFix/>
          </a:blip>
          <a:stretch>
            <a:fillRect/>
          </a:stretch>
        </p:blipFill>
        <p:spPr>
          <a:xfrm>
            <a:off x="1850513" y="814200"/>
            <a:ext cx="5442975" cy="3864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a:solidFill>
                  <a:schemeClr val="lt1"/>
                </a:solidFill>
              </a:rPr>
              <a:t>Ma attenzione!</a:t>
            </a: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p:txBody>
      </p:sp>
      <p:pic>
        <p:nvPicPr>
          <p:cNvPr id="166" name="Google Shape;166;p32"/>
          <p:cNvPicPr preferRelativeResize="0"/>
          <p:nvPr/>
        </p:nvPicPr>
        <p:blipFill>
          <a:blip r:embed="rId3">
            <a:alphaModFix/>
          </a:blip>
          <a:stretch>
            <a:fillRect/>
          </a:stretch>
        </p:blipFill>
        <p:spPr>
          <a:xfrm>
            <a:off x="1011850" y="763000"/>
            <a:ext cx="7120301" cy="4005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b="1" u="sng" dirty="0">
                <a:solidFill>
                  <a:schemeClr val="lt1"/>
                </a:solidFill>
              </a:rPr>
              <a:t>DOMANDA n. 1</a:t>
            </a:r>
            <a:r>
              <a:rPr lang="it" sz="1929" b="1" dirty="0">
                <a:solidFill>
                  <a:schemeClr val="lt1"/>
                </a:solidFill>
              </a:rPr>
              <a:t>: </a:t>
            </a:r>
            <a:r>
              <a:rPr lang="it" sz="1929" u="sng" dirty="0">
                <a:solidFill>
                  <a:schemeClr val="lt1"/>
                </a:solidFill>
              </a:rPr>
              <a:t>come vengono scelti i documenti di un fondo da digitalizzare?</a:t>
            </a:r>
            <a:endParaRPr sz="1929" u="sng"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r>
              <a:rPr lang="it" sz="1929" dirty="0">
                <a:solidFill>
                  <a:schemeClr val="lt1"/>
                </a:solidFill>
              </a:rPr>
              <a:t>Le Linee guida per la digitalizzazione del patrimonio culturale del 2 giugno 2022, pag. 7, stabiliscono che “La scelta dei beni da digitalizzare è un’</a:t>
            </a:r>
            <a:r>
              <a:rPr lang="it" sz="1929" b="1" dirty="0">
                <a:solidFill>
                  <a:schemeClr val="lt1"/>
                </a:solidFill>
              </a:rPr>
              <a:t>attività strettamente legata agli obiettivi della campagna di digitalizzazione</a:t>
            </a:r>
            <a:r>
              <a:rPr lang="it" sz="1929" dirty="0">
                <a:solidFill>
                  <a:schemeClr val="lt1"/>
                </a:solidFill>
              </a:rPr>
              <a:t>. Pertanto, all’interno dei singoli progetti, è opportuno adottare criteri di selezione del materiale commisurati agli obiettivi che si intendono raggiungere”.</a:t>
            </a: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p:txBody>
      </p:sp>
      <p:pic>
        <p:nvPicPr>
          <p:cNvPr id="172" name="Google Shape;172;p33"/>
          <p:cNvPicPr preferRelativeResize="0"/>
          <p:nvPr/>
        </p:nvPicPr>
        <p:blipFill>
          <a:blip r:embed="rId3">
            <a:alphaModFix/>
          </a:blip>
          <a:stretch>
            <a:fillRect/>
          </a:stretch>
        </p:blipFill>
        <p:spPr>
          <a:xfrm>
            <a:off x="3202229" y="2942499"/>
            <a:ext cx="2739550" cy="1999025"/>
          </a:xfrm>
          <a:prstGeom prst="rect">
            <a:avLst/>
          </a:prstGeom>
          <a:noFill/>
          <a:ln>
            <a:noFill/>
          </a:ln>
        </p:spPr>
      </p:pic>
      <p:pic>
        <p:nvPicPr>
          <p:cNvPr id="173" name="Google Shape;173;p33"/>
          <p:cNvPicPr preferRelativeResize="0"/>
          <p:nvPr/>
        </p:nvPicPr>
        <p:blipFill>
          <a:blip r:embed="rId4">
            <a:alphaModFix/>
          </a:blip>
          <a:stretch>
            <a:fillRect/>
          </a:stretch>
        </p:blipFill>
        <p:spPr>
          <a:xfrm>
            <a:off x="6364850" y="2942500"/>
            <a:ext cx="2473826" cy="1999025"/>
          </a:xfrm>
          <a:prstGeom prst="rect">
            <a:avLst/>
          </a:prstGeom>
          <a:noFill/>
          <a:ln>
            <a:noFill/>
          </a:ln>
        </p:spPr>
      </p:pic>
      <p:pic>
        <p:nvPicPr>
          <p:cNvPr id="174" name="Google Shape;174;p33"/>
          <p:cNvPicPr preferRelativeResize="0"/>
          <p:nvPr/>
        </p:nvPicPr>
        <p:blipFill>
          <a:blip r:embed="rId4">
            <a:alphaModFix/>
          </a:blip>
          <a:stretch>
            <a:fillRect/>
          </a:stretch>
        </p:blipFill>
        <p:spPr>
          <a:xfrm>
            <a:off x="305325" y="2942500"/>
            <a:ext cx="2473826" cy="1999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b="1" dirty="0">
                <a:solidFill>
                  <a:schemeClr val="lt1"/>
                </a:solidFill>
              </a:rPr>
              <a:t>Esempio: Comune di Padova e la digitalizzazione delle pratiche edilizie</a:t>
            </a:r>
            <a:endParaRPr sz="1929" b="1"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r>
              <a:rPr lang="it" sz="1929" u="sng" dirty="0">
                <a:solidFill>
                  <a:schemeClr val="lt1"/>
                </a:solidFill>
                <a:hlinkClick r:id="rId3">
                  <a:extLst>
                    <a:ext uri="{A12FA001-AC4F-418D-AE19-62706E023703}">
                      <ahyp:hlinkClr xmlns:ahyp="http://schemas.microsoft.com/office/drawing/2018/hyperlinkcolor" val="tx"/>
                    </a:ext>
                  </a:extLst>
                </a:hlinkClick>
              </a:rPr>
              <a:t>https://www.padovanet.it/notizia/20210921/comunicato-stampa-al-la-digitalizzazione-dell%E2%80%99archivio-delle-pratiche-edilizie-del</a:t>
            </a:r>
            <a:endParaRPr sz="1929"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p:txBody>
      </p:sp>
      <p:pic>
        <p:nvPicPr>
          <p:cNvPr id="180" name="Google Shape;180;p34"/>
          <p:cNvPicPr preferRelativeResize="0"/>
          <p:nvPr/>
        </p:nvPicPr>
        <p:blipFill>
          <a:blip r:embed="rId4">
            <a:alphaModFix/>
          </a:blip>
          <a:stretch>
            <a:fillRect/>
          </a:stretch>
        </p:blipFill>
        <p:spPr>
          <a:xfrm>
            <a:off x="3413475" y="1852150"/>
            <a:ext cx="2317025" cy="2900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b="1" dirty="0">
                <a:solidFill>
                  <a:schemeClr val="lt1"/>
                </a:solidFill>
              </a:rPr>
              <a:t>E…</a:t>
            </a:r>
            <a:r>
              <a:rPr lang="it" sz="1929" b="1" u="sng" dirty="0">
                <a:solidFill>
                  <a:schemeClr val="lt1"/>
                </a:solidFill>
              </a:rPr>
              <a:t>DOMANDA n. 2</a:t>
            </a:r>
            <a:r>
              <a:rPr lang="it" sz="1929" b="1" dirty="0">
                <a:solidFill>
                  <a:schemeClr val="lt1"/>
                </a:solidFill>
              </a:rPr>
              <a:t>: </a:t>
            </a:r>
            <a:r>
              <a:rPr lang="it" sz="1929" u="sng" dirty="0">
                <a:solidFill>
                  <a:schemeClr val="lt1"/>
                </a:solidFill>
              </a:rPr>
              <a:t>che fine fanno le relazioni coi documenti che si decide di non digitalizzare?</a:t>
            </a:r>
            <a:r>
              <a:rPr lang="it" sz="1929" dirty="0">
                <a:solidFill>
                  <a:schemeClr val="lt1"/>
                </a:solidFill>
              </a:rPr>
              <a:t> Le “hidden collections”!</a:t>
            </a:r>
            <a:endParaRPr sz="1929"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p:txBody>
      </p:sp>
      <p:pic>
        <p:nvPicPr>
          <p:cNvPr id="186" name="Google Shape;186;p35"/>
          <p:cNvPicPr preferRelativeResize="0"/>
          <p:nvPr/>
        </p:nvPicPr>
        <p:blipFill>
          <a:blip r:embed="rId3">
            <a:alphaModFix/>
          </a:blip>
          <a:stretch>
            <a:fillRect/>
          </a:stretch>
        </p:blipFill>
        <p:spPr>
          <a:xfrm>
            <a:off x="2544937" y="1179950"/>
            <a:ext cx="4054125" cy="3761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b="1" u="sng" dirty="0">
                <a:solidFill>
                  <a:schemeClr val="lt1"/>
                </a:solidFill>
              </a:rPr>
              <a:t>OSSERVAZIONI:</a:t>
            </a: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dirty="0">
              <a:solidFill>
                <a:schemeClr val="lt1"/>
              </a:solidFill>
            </a:endParaRPr>
          </a:p>
          <a:p>
            <a:pPr marL="457200" lvl="0" indent="-351155" algn="l" rtl="0">
              <a:spcBef>
                <a:spcPts val="0"/>
              </a:spcBef>
              <a:spcAft>
                <a:spcPts val="0"/>
              </a:spcAft>
              <a:buClr>
                <a:schemeClr val="lt1"/>
              </a:buClr>
              <a:buSzPts val="1930"/>
              <a:buChar char="●"/>
            </a:pPr>
            <a:r>
              <a:rPr lang="it" sz="1929" dirty="0">
                <a:solidFill>
                  <a:schemeClr val="lt1"/>
                </a:solidFill>
              </a:rPr>
              <a:t>in ambito digitale le relazioni si moltiplicano e si creano nuovi contesti, ma bisogna </a:t>
            </a:r>
            <a:r>
              <a:rPr lang="it" sz="1929" u="sng" dirty="0">
                <a:solidFill>
                  <a:schemeClr val="lt1"/>
                </a:solidFill>
              </a:rPr>
              <a:t>fare attenzione a garantire anche il contesto originario e la chiave di lettura dell’informazione. I nuovi contesti potrebbero essere parziali</a:t>
            </a:r>
            <a:endParaRPr sz="1929" u="sng"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r>
              <a:rPr lang="it" sz="1929" dirty="0">
                <a:solidFill>
                  <a:schemeClr val="lt1"/>
                </a:solidFill>
              </a:rPr>
              <a:t>Esempio a Iuav: l’attuale sistema di conservazione digitale non rispetta il vincolo archivistico e non riproduce il fascicolo nella sua interezza</a:t>
            </a: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r>
              <a:rPr lang="it" sz="1929" dirty="0">
                <a:solidFill>
                  <a:schemeClr val="lt1"/>
                </a:solidFill>
              </a:rPr>
              <a:t>Fare</a:t>
            </a:r>
            <a:endParaRPr sz="1929"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511">
              <a:solidFill>
                <a:schemeClr val="lt1"/>
              </a:solidFill>
            </a:endParaRPr>
          </a:p>
          <a:p>
            <a:pPr marL="0" lvl="0" indent="0" algn="l" rtl="0">
              <a:spcBef>
                <a:spcPts val="0"/>
              </a:spcBef>
              <a:spcAft>
                <a:spcPts val="0"/>
              </a:spcAft>
              <a:buNone/>
            </a:pPr>
            <a:endParaRPr sz="2622">
              <a:solidFill>
                <a:schemeClr val="lt1"/>
              </a:solidFill>
            </a:endParaRPr>
          </a:p>
          <a:p>
            <a:pPr marL="0" lvl="0" indent="0" algn="l" rtl="0">
              <a:spcBef>
                <a:spcPts val="0"/>
              </a:spcBef>
              <a:spcAft>
                <a:spcPts val="0"/>
              </a:spcAft>
              <a:buNone/>
            </a:pPr>
            <a:endParaRPr sz="2622">
              <a:solidFill>
                <a:schemeClr val="lt1"/>
              </a:solidFill>
            </a:endParaRPr>
          </a:p>
        </p:txBody>
      </p:sp>
      <p:sp>
        <p:nvSpPr>
          <p:cNvPr id="70" name="Google Shape;70;p15"/>
          <p:cNvSpPr txBox="1">
            <a:spLocks noGrp="1"/>
          </p:cNvSpPr>
          <p:nvPr>
            <p:ph type="subTitle" idx="4294967295"/>
          </p:nvPr>
        </p:nvSpPr>
        <p:spPr>
          <a:xfrm>
            <a:off x="0" y="0"/>
            <a:ext cx="9144000" cy="379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700">
              <a:solidFill>
                <a:schemeClr val="lt1"/>
              </a:solidFill>
            </a:endParaRPr>
          </a:p>
          <a:p>
            <a:pPr marL="0" lvl="0" indent="0" algn="l" rtl="0">
              <a:spcBef>
                <a:spcPts val="1200"/>
              </a:spcBef>
              <a:spcAft>
                <a:spcPts val="0"/>
              </a:spcAft>
              <a:buNone/>
            </a:pPr>
            <a:endParaRPr sz="2600">
              <a:solidFill>
                <a:schemeClr val="lt1"/>
              </a:solidFill>
            </a:endParaRPr>
          </a:p>
          <a:p>
            <a:pPr marL="0" lvl="0" indent="0" algn="l" rtl="0">
              <a:spcBef>
                <a:spcPts val="1200"/>
              </a:spcBef>
              <a:spcAft>
                <a:spcPts val="0"/>
              </a:spcAft>
              <a:buNone/>
            </a:pPr>
            <a:endParaRPr>
              <a:solidFill>
                <a:schemeClr val="lt1"/>
              </a:solidFill>
            </a:endParaRPr>
          </a:p>
          <a:p>
            <a:pPr marL="0" lvl="0" indent="0" algn="l" rtl="0">
              <a:spcBef>
                <a:spcPts val="1200"/>
              </a:spcBef>
              <a:spcAft>
                <a:spcPts val="0"/>
              </a:spcAft>
              <a:buNone/>
            </a:pPr>
            <a:endParaRPr>
              <a:solidFill>
                <a:schemeClr val="lt1"/>
              </a:solidFill>
            </a:endParaRPr>
          </a:p>
          <a:p>
            <a:pPr marL="0" lvl="0" indent="0" algn="l" rtl="0">
              <a:spcBef>
                <a:spcPts val="1200"/>
              </a:spcBef>
              <a:spcAft>
                <a:spcPts val="1200"/>
              </a:spcAft>
              <a:buNone/>
            </a:pPr>
            <a:endParaRPr sz="1600">
              <a:solidFill>
                <a:schemeClr val="lt1"/>
              </a:solidFill>
            </a:endParaRPr>
          </a:p>
        </p:txBody>
      </p:sp>
      <p:pic>
        <p:nvPicPr>
          <p:cNvPr id="71" name="Google Shape;71;p15"/>
          <p:cNvPicPr preferRelativeResize="0"/>
          <p:nvPr/>
        </p:nvPicPr>
        <p:blipFill>
          <a:blip r:embed="rId3">
            <a:alphaModFix/>
          </a:blip>
          <a:stretch>
            <a:fillRect/>
          </a:stretch>
        </p:blipFill>
        <p:spPr>
          <a:xfrm>
            <a:off x="990600" y="224425"/>
            <a:ext cx="7162800" cy="3429000"/>
          </a:xfrm>
          <a:prstGeom prst="rect">
            <a:avLst/>
          </a:prstGeom>
          <a:noFill/>
          <a:ln>
            <a:noFill/>
          </a:ln>
        </p:spPr>
      </p:pic>
      <p:sp>
        <p:nvSpPr>
          <p:cNvPr id="72" name="Google Shape;72;p15"/>
          <p:cNvSpPr txBox="1"/>
          <p:nvPr/>
        </p:nvSpPr>
        <p:spPr>
          <a:xfrm>
            <a:off x="990600" y="3653425"/>
            <a:ext cx="7162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100" u="sng">
                <a:solidFill>
                  <a:schemeClr val="lt1"/>
                </a:solidFill>
              </a:rPr>
              <a:t>Polimorfismo</a:t>
            </a:r>
            <a:r>
              <a:rPr lang="it" sz="2100">
                <a:solidFill>
                  <a:schemeClr val="lt1"/>
                </a:solidFill>
              </a:rPr>
              <a:t>: in generale, l’assumere forme, aspetti, modi di essere diversi secondo le varie circostanze; possibilità di presentarsi in forme diverse [Enciclopedia Treccani]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457200" lvl="0" indent="-351155" algn="l" rtl="0">
              <a:spcBef>
                <a:spcPts val="0"/>
              </a:spcBef>
              <a:spcAft>
                <a:spcPts val="0"/>
              </a:spcAft>
              <a:buClr>
                <a:schemeClr val="lt1"/>
              </a:buClr>
              <a:buSzPts val="1930"/>
              <a:buChar char="●"/>
            </a:pPr>
            <a:r>
              <a:rPr lang="it" sz="1929">
                <a:solidFill>
                  <a:schemeClr val="lt1"/>
                </a:solidFill>
              </a:rPr>
              <a:t>dobbiamo </a:t>
            </a:r>
            <a:r>
              <a:rPr lang="it" sz="1929" u="sng">
                <a:solidFill>
                  <a:schemeClr val="lt1"/>
                </a:solidFill>
              </a:rPr>
              <a:t>imparare a “pensare digitale”</a:t>
            </a:r>
            <a:r>
              <a:rPr lang="it" sz="1929">
                <a:solidFill>
                  <a:schemeClr val="lt1"/>
                </a:solidFill>
              </a:rPr>
              <a:t>, deve essere assicurata la corretta conservazione del patrimonio culturale, la sua fruibilità nel tempo e accessibilità. È necessario cambiare la forma mentis.</a:t>
            </a:r>
            <a:endParaRPr sz="1929">
              <a:solidFill>
                <a:schemeClr val="lt1"/>
              </a:solidFill>
            </a:endParaRPr>
          </a:p>
          <a:p>
            <a:pPr marL="45720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r>
              <a:rPr lang="it" sz="1929">
                <a:solidFill>
                  <a:schemeClr val="lt1"/>
                </a:solidFill>
              </a:rPr>
              <a:t> </a:t>
            </a:r>
            <a:endParaRPr sz="1929">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r>
              <a:rPr lang="it" sz="1929">
                <a:solidFill>
                  <a:schemeClr val="lt1"/>
                </a:solidFill>
              </a:rPr>
              <a:t>Fare</a:t>
            </a:r>
            <a:endParaRPr sz="1929">
              <a:solidFill>
                <a:schemeClr val="lt1"/>
              </a:solidFill>
            </a:endParaRPr>
          </a:p>
        </p:txBody>
      </p:sp>
      <p:pic>
        <p:nvPicPr>
          <p:cNvPr id="197" name="Google Shape;197;p37"/>
          <p:cNvPicPr preferRelativeResize="0"/>
          <p:nvPr/>
        </p:nvPicPr>
        <p:blipFill>
          <a:blip r:embed="rId3">
            <a:alphaModFix/>
          </a:blip>
          <a:stretch>
            <a:fillRect/>
          </a:stretch>
        </p:blipFill>
        <p:spPr>
          <a:xfrm>
            <a:off x="1793825" y="1568875"/>
            <a:ext cx="5556350" cy="3184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29">
                <a:solidFill>
                  <a:schemeClr val="lt1"/>
                </a:solidFill>
              </a:rPr>
              <a:t>Perchè nel titolo si parla di dematerializzazione “tra realtà e fantasie”?</a:t>
            </a:r>
            <a:endParaRPr sz="1929">
              <a:solidFill>
                <a:schemeClr val="lt1"/>
              </a:solidFill>
            </a:endParaRPr>
          </a:p>
          <a:p>
            <a:pPr marL="0" lvl="0" indent="0" algn="l" rtl="0">
              <a:spcBef>
                <a:spcPts val="0"/>
              </a:spcBef>
              <a:spcAft>
                <a:spcPts val="0"/>
              </a:spcAft>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a:solidFill>
                  <a:schemeClr val="lt1"/>
                </a:solidFill>
              </a:rPr>
              <a:t>perché i concetti espressi nel piano nazionale di digitalizzazione sono espressione di una realtà sovranazionale, che non fa i conti con la realtà italiana;</a:t>
            </a:r>
            <a:endParaRPr sz="1929">
              <a:solidFill>
                <a:schemeClr val="lt1"/>
              </a:solidFill>
            </a:endParaRPr>
          </a:p>
          <a:p>
            <a:pPr marL="457200" lvl="0" indent="0" algn="l" rtl="0">
              <a:spcBef>
                <a:spcPts val="0"/>
              </a:spcBef>
              <a:spcAft>
                <a:spcPts val="0"/>
              </a:spcAft>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a:solidFill>
                  <a:schemeClr val="lt1"/>
                </a:solidFill>
              </a:rPr>
              <a:t>perché attualmente pochissimi enti pubblici si sono adeguati alle disposizioni delle Linee guida sulla formazione, gestione e conservazione del documento informatico, con una netta distinzione tra enti locali e territoriali (più sofferenti) ed altre tipologie di enti, con evidenti conseguenze sulla cd. “trasformazione digitale”;</a:t>
            </a:r>
            <a:endParaRPr sz="1929">
              <a:solidFill>
                <a:schemeClr val="lt1"/>
              </a:solidFill>
            </a:endParaRPr>
          </a:p>
          <a:p>
            <a:pPr marL="457200" lvl="0" indent="0" algn="l" rtl="0">
              <a:spcBef>
                <a:spcPts val="0"/>
              </a:spcBef>
              <a:spcAft>
                <a:spcPts val="0"/>
              </a:spcAft>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a:solidFill>
                  <a:schemeClr val="lt1"/>
                </a:solidFill>
              </a:rPr>
              <a:t>perché manca nelle istituzioni universitarie, negli enti pubblici una adeguata campagna di formazione in ambito digitale rivolta agli studenti e al personale;</a:t>
            </a: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r>
              <a:rPr lang="it" sz="1929">
                <a:solidFill>
                  <a:schemeClr val="lt1"/>
                </a:solidFill>
              </a:rPr>
              <a:t> </a:t>
            </a:r>
            <a:endParaRPr sz="1929">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r>
              <a:rPr lang="it" sz="1929">
                <a:solidFill>
                  <a:schemeClr val="lt1"/>
                </a:solidFill>
              </a:rPr>
              <a:t>Fare</a:t>
            </a:r>
            <a:endParaRPr sz="1929">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457200" lvl="0" indent="-351155" algn="l" rtl="0">
              <a:spcBef>
                <a:spcPts val="0"/>
              </a:spcBef>
              <a:spcAft>
                <a:spcPts val="0"/>
              </a:spcAft>
              <a:buClr>
                <a:schemeClr val="lt1"/>
              </a:buClr>
              <a:buSzPts val="1930"/>
              <a:buChar char="●"/>
            </a:pPr>
            <a:r>
              <a:rPr lang="it" sz="1929">
                <a:solidFill>
                  <a:schemeClr val="lt1"/>
                </a:solidFill>
              </a:rPr>
              <a:t>perché spesso sono inadeguati e insufficienti i mezzi per affrontare la digitalizzazione in ogni ambito;</a:t>
            </a:r>
            <a:endParaRPr sz="1929">
              <a:solidFill>
                <a:schemeClr val="lt1"/>
              </a:solidFill>
            </a:endParaRPr>
          </a:p>
          <a:p>
            <a:pPr marL="457200" lvl="0" indent="0" algn="l" rtl="0">
              <a:spcBef>
                <a:spcPts val="0"/>
              </a:spcBef>
              <a:spcAft>
                <a:spcPts val="0"/>
              </a:spcAft>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a:solidFill>
                  <a:schemeClr val="lt1"/>
                </a:solidFill>
              </a:rPr>
              <a:t>perché a monte della digitalizzazione del patrimonio culturale serve un progetto molto accurato e ragionato che tenga conto delle peculiarità di ogni ente e del patrimonio posseduto e della disponibilità di risorse umane adeguatamente formate;</a:t>
            </a:r>
            <a:endParaRPr sz="1929">
              <a:solidFill>
                <a:schemeClr val="lt1"/>
              </a:solidFill>
            </a:endParaRPr>
          </a:p>
          <a:p>
            <a:pPr marL="457200" lvl="0" indent="0" algn="l" rtl="0">
              <a:spcBef>
                <a:spcPts val="0"/>
              </a:spcBef>
              <a:spcAft>
                <a:spcPts val="0"/>
              </a:spcAft>
              <a:buNone/>
            </a:pPr>
            <a:endParaRPr sz="1929">
              <a:solidFill>
                <a:schemeClr val="lt1"/>
              </a:solidFill>
            </a:endParaRPr>
          </a:p>
          <a:p>
            <a:pPr marL="457200" lvl="0" indent="-351155" algn="l" rtl="0">
              <a:spcBef>
                <a:spcPts val="0"/>
              </a:spcBef>
              <a:spcAft>
                <a:spcPts val="0"/>
              </a:spcAft>
              <a:buClr>
                <a:schemeClr val="lt1"/>
              </a:buClr>
              <a:buSzPts val="1930"/>
              <a:buChar char="●"/>
            </a:pPr>
            <a:r>
              <a:rPr lang="it" sz="1929">
                <a:solidFill>
                  <a:schemeClr val="lt1"/>
                </a:solidFill>
              </a:rPr>
              <a:t>perché nell’attività di digitalizzazione vanno rispettate e valorizzate con estrema cura le relazioni e i contesti preesistenti, per poterne anche creare di nuovi  </a:t>
            </a:r>
            <a:endParaRPr sz="1929">
              <a:solidFill>
                <a:schemeClr val="lt1"/>
              </a:solidFill>
            </a:endParaRPr>
          </a:p>
          <a:p>
            <a:pPr marL="457200" lvl="0" indent="0" algn="l" rtl="0">
              <a:spcBef>
                <a:spcPts val="0"/>
              </a:spcBef>
              <a:spcAft>
                <a:spcPts val="0"/>
              </a:spcAft>
              <a:buNone/>
            </a:pPr>
            <a:endParaRPr sz="1929">
              <a:solidFill>
                <a:schemeClr val="lt1"/>
              </a:solidFill>
            </a:endParaRPr>
          </a:p>
          <a:p>
            <a:pPr marL="457200" lvl="0" indent="0" algn="l" rtl="0">
              <a:spcBef>
                <a:spcPts val="0"/>
              </a:spcBef>
              <a:spcAft>
                <a:spcPts val="0"/>
              </a:spcAft>
              <a:buNone/>
            </a:pPr>
            <a:endParaRPr sz="1929">
              <a:solidFill>
                <a:schemeClr val="lt1"/>
              </a:solidFill>
            </a:endParaRPr>
          </a:p>
          <a:p>
            <a:pPr marL="45720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r>
              <a:rPr lang="it" sz="1929">
                <a:solidFill>
                  <a:schemeClr val="lt1"/>
                </a:solidFill>
              </a:rPr>
              <a:t> </a:t>
            </a:r>
            <a:endParaRPr sz="1929">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u="sng">
              <a:solidFill>
                <a:schemeClr val="lt1"/>
              </a:solidFill>
            </a:endParaRPr>
          </a:p>
          <a:p>
            <a:pPr marL="0" lvl="0" indent="0" algn="l" rtl="0">
              <a:spcBef>
                <a:spcPts val="0"/>
              </a:spcBef>
              <a:spcAft>
                <a:spcPts val="0"/>
              </a:spcAft>
              <a:buNone/>
            </a:pPr>
            <a:endParaRPr sz="1929" b="1">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endParaRPr sz="1929">
              <a:solidFill>
                <a:schemeClr val="lt1"/>
              </a:solidFill>
            </a:endParaRPr>
          </a:p>
          <a:p>
            <a:pPr marL="0" lvl="0" indent="0" algn="l" rtl="0">
              <a:spcBef>
                <a:spcPts val="0"/>
              </a:spcBef>
              <a:spcAft>
                <a:spcPts val="0"/>
              </a:spcAft>
              <a:buSzPts val="990"/>
              <a:buNone/>
            </a:pPr>
            <a:r>
              <a:rPr lang="it" sz="1929">
                <a:solidFill>
                  <a:schemeClr val="lt1"/>
                </a:solidFill>
              </a:rPr>
              <a:t>Fare</a:t>
            </a:r>
            <a:endParaRPr sz="1929">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155850" y="255825"/>
            <a:ext cx="8832300" cy="4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630" dirty="0">
              <a:solidFill>
                <a:schemeClr val="lt1"/>
              </a:solidFill>
            </a:endParaRPr>
          </a:p>
          <a:p>
            <a:pPr marL="0" lvl="0" indent="0" algn="l" rtl="0">
              <a:spcBef>
                <a:spcPts val="0"/>
              </a:spcBef>
              <a:spcAft>
                <a:spcPts val="0"/>
              </a:spcAft>
              <a:buNone/>
            </a:pPr>
            <a:endParaRPr sz="2630" dirty="0">
              <a:solidFill>
                <a:schemeClr val="lt1"/>
              </a:solidFill>
            </a:endParaRPr>
          </a:p>
          <a:p>
            <a:pPr marL="0" lvl="0" indent="0" algn="l" rtl="0">
              <a:spcBef>
                <a:spcPts val="0"/>
              </a:spcBef>
              <a:spcAft>
                <a:spcPts val="0"/>
              </a:spcAft>
              <a:buNone/>
            </a:pPr>
            <a:endParaRPr sz="2630" dirty="0">
              <a:solidFill>
                <a:schemeClr val="lt1"/>
              </a:solidFill>
            </a:endParaRPr>
          </a:p>
          <a:p>
            <a:pPr marL="0" lvl="0" indent="0" algn="l" rtl="0">
              <a:spcBef>
                <a:spcPts val="0"/>
              </a:spcBef>
              <a:spcAft>
                <a:spcPts val="0"/>
              </a:spcAft>
              <a:buNone/>
            </a:pPr>
            <a:endParaRPr sz="2630" dirty="0">
              <a:solidFill>
                <a:schemeClr val="lt1"/>
              </a:solidFill>
            </a:endParaRPr>
          </a:p>
          <a:p>
            <a:pPr marL="0" lvl="0" indent="0" algn="l" rtl="0">
              <a:spcBef>
                <a:spcPts val="0"/>
              </a:spcBef>
              <a:spcAft>
                <a:spcPts val="0"/>
              </a:spcAft>
              <a:buNone/>
            </a:pPr>
            <a:r>
              <a:rPr lang="it" sz="2630" dirty="0">
                <a:solidFill>
                  <a:schemeClr val="lt1"/>
                </a:solidFill>
              </a:rPr>
              <a:t>In conclusione: menta aperta si, ma con pensiero critico!</a:t>
            </a:r>
            <a:endParaRPr sz="2630" dirty="0">
              <a:solidFill>
                <a:schemeClr val="lt1"/>
              </a:solidFill>
            </a:endParaRPr>
          </a:p>
          <a:p>
            <a:pPr marL="457200" lvl="0" indent="0" algn="l" rtl="0">
              <a:spcBef>
                <a:spcPts val="0"/>
              </a:spcBef>
              <a:spcAft>
                <a:spcPts val="0"/>
              </a:spcAft>
              <a:buNone/>
            </a:pPr>
            <a:endParaRPr sz="1929" dirty="0">
              <a:solidFill>
                <a:schemeClr val="lt1"/>
              </a:solidFill>
            </a:endParaRPr>
          </a:p>
          <a:p>
            <a:pPr marL="457200" lvl="0" indent="0" algn="l" rtl="0">
              <a:spcBef>
                <a:spcPts val="0"/>
              </a:spcBef>
              <a:spcAft>
                <a:spcPts val="0"/>
              </a:spcAft>
              <a:buNone/>
            </a:pPr>
            <a:endParaRPr sz="1929" dirty="0">
              <a:solidFill>
                <a:schemeClr val="lt1"/>
              </a:solidFill>
            </a:endParaRPr>
          </a:p>
          <a:p>
            <a:pPr marL="45720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r>
              <a:rPr lang="it" sz="1929" dirty="0">
                <a:solidFill>
                  <a:schemeClr val="lt1"/>
                </a:solidFill>
              </a:rPr>
              <a:t> </a:t>
            </a:r>
            <a:endParaRPr sz="1929"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r>
              <a:rPr lang="it" sz="1929" b="1" dirty="0">
                <a:solidFill>
                  <a:schemeClr val="lt1"/>
                </a:solidFill>
              </a:rPr>
              <a:t>Grazie </a:t>
            </a:r>
            <a:r>
              <a:rPr lang="it" sz="1929" b="1">
                <a:solidFill>
                  <a:schemeClr val="lt1"/>
                </a:solidFill>
              </a:rPr>
              <a:t>a tutti!</a:t>
            </a: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u="sng" dirty="0">
              <a:solidFill>
                <a:schemeClr val="lt1"/>
              </a:solidFill>
            </a:endParaRPr>
          </a:p>
          <a:p>
            <a:pPr marL="0" lvl="0" indent="0" algn="l" rtl="0">
              <a:spcBef>
                <a:spcPts val="0"/>
              </a:spcBef>
              <a:spcAft>
                <a:spcPts val="0"/>
              </a:spcAft>
              <a:buNone/>
            </a:pPr>
            <a:endParaRPr sz="1929" b="1"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endParaRPr sz="1929" dirty="0">
              <a:solidFill>
                <a:schemeClr val="lt1"/>
              </a:solidFill>
            </a:endParaRPr>
          </a:p>
          <a:p>
            <a:pPr marL="0" lvl="0" indent="0" algn="l" rtl="0">
              <a:spcBef>
                <a:spcPts val="0"/>
              </a:spcBef>
              <a:spcAft>
                <a:spcPts val="0"/>
              </a:spcAft>
              <a:buSzPts val="990"/>
              <a:buNone/>
            </a:pPr>
            <a:r>
              <a:rPr lang="it" sz="1929" dirty="0">
                <a:solidFill>
                  <a:schemeClr val="lt1"/>
                </a:solidFill>
              </a:rPr>
              <a:t>Fare</a:t>
            </a:r>
            <a:endParaRPr sz="1929"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sz="3400">
                <a:solidFill>
                  <a:schemeClr val="lt1"/>
                </a:solidFill>
              </a:rPr>
              <a:t>Cosa intendiamo per DIGITALIZZAZIONE?</a:t>
            </a:r>
            <a:endParaRPr sz="3400">
              <a:solidFill>
                <a:schemeClr val="lt1"/>
              </a:solidFill>
            </a:endParaRPr>
          </a:p>
          <a:p>
            <a:pPr marL="0" lvl="0" indent="0" algn="l" rtl="0">
              <a:spcBef>
                <a:spcPts val="0"/>
              </a:spcBef>
              <a:spcAft>
                <a:spcPts val="0"/>
              </a:spcAft>
              <a:buNone/>
            </a:pPr>
            <a:endParaRPr sz="3400">
              <a:solidFill>
                <a:schemeClr val="lt1"/>
              </a:solidFill>
            </a:endParaRPr>
          </a:p>
          <a:p>
            <a:pPr marL="0" lvl="0" indent="0" algn="l" rtl="0">
              <a:spcBef>
                <a:spcPts val="0"/>
              </a:spcBef>
              <a:spcAft>
                <a:spcPts val="0"/>
              </a:spcAft>
              <a:buNone/>
            </a:pPr>
            <a:r>
              <a:rPr lang="it" sz="2511" u="sng">
                <a:solidFill>
                  <a:schemeClr val="lt1"/>
                </a:solidFill>
              </a:rPr>
              <a:t>Digitalizzazióne</a:t>
            </a:r>
            <a:r>
              <a:rPr lang="it" sz="2511">
                <a:solidFill>
                  <a:schemeClr val="lt1"/>
                </a:solidFill>
              </a:rPr>
              <a:t>,  s. f. - Nella tecnica, conversione di grandezze analogiche in informazioni digitali, effettuata mediante un dispositivo, detto digitalizzatore o convertitore  analogico-digitale [Da Enciclopedia Treccani]</a:t>
            </a:r>
            <a:endParaRPr sz="2511">
              <a:solidFill>
                <a:schemeClr val="lt1"/>
              </a:solidFill>
            </a:endParaRPr>
          </a:p>
          <a:p>
            <a:pPr marL="0" lvl="0" indent="0" algn="l" rtl="0">
              <a:spcBef>
                <a:spcPts val="0"/>
              </a:spcBef>
              <a:spcAft>
                <a:spcPts val="0"/>
              </a:spcAft>
              <a:buNone/>
            </a:pPr>
            <a:endParaRPr sz="4177">
              <a:solidFill>
                <a:schemeClr val="lt1"/>
              </a:solidFill>
            </a:endParaRPr>
          </a:p>
          <a:p>
            <a:pPr marL="0" lvl="0" indent="0" algn="l" rtl="0">
              <a:spcBef>
                <a:spcPts val="0"/>
              </a:spcBef>
              <a:spcAft>
                <a:spcPts val="0"/>
              </a:spcAft>
              <a:buNone/>
            </a:pPr>
            <a:r>
              <a:rPr lang="it" sz="2511">
                <a:solidFill>
                  <a:schemeClr val="lt1"/>
                </a:solidFill>
              </a:rPr>
              <a:t>Se chiediamo infatti a chiunque cosa vuol dire digitalizzare un documento, risponderà “Prendere un documento cartaceo e farne la scansione, ne otteniamo una copia in formato digitale”… sembra semplice, ma non è così! </a:t>
            </a:r>
            <a:endParaRPr sz="2511">
              <a:solidFill>
                <a:schemeClr val="lt1"/>
              </a:solidFill>
            </a:endParaRPr>
          </a:p>
          <a:p>
            <a:pPr marL="0" lvl="0" indent="0" algn="l" rtl="0">
              <a:spcBef>
                <a:spcPts val="0"/>
              </a:spcBef>
              <a:spcAft>
                <a:spcPts val="0"/>
              </a:spcAft>
              <a:buNone/>
            </a:pPr>
            <a:endParaRPr sz="2622">
              <a:solidFill>
                <a:schemeClr val="lt1"/>
              </a:solidFill>
            </a:endParaRPr>
          </a:p>
          <a:p>
            <a:pPr marL="0" lvl="0" indent="0" algn="l" rtl="0">
              <a:spcBef>
                <a:spcPts val="0"/>
              </a:spcBef>
              <a:spcAft>
                <a:spcPts val="0"/>
              </a:spcAft>
              <a:buNone/>
            </a:pPr>
            <a:endParaRPr sz="2622">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3400">
                <a:solidFill>
                  <a:schemeClr val="lt1"/>
                </a:solidFill>
              </a:rPr>
              <a:t>In realtà per digitalizzazione si intende un </a:t>
            </a:r>
            <a:r>
              <a:rPr lang="it" sz="3400" u="sng">
                <a:solidFill>
                  <a:schemeClr val="lt1"/>
                </a:solidFill>
              </a:rPr>
              <a:t>ampio progetto  che comprende una serie di azioni e processi </a:t>
            </a:r>
            <a:r>
              <a:rPr lang="it" sz="3400">
                <a:solidFill>
                  <a:schemeClr val="lt1"/>
                </a:solidFill>
              </a:rPr>
              <a:t>che hanno come scopo sia la modernizzazione e il conseguente miglioramento delle </a:t>
            </a:r>
            <a:r>
              <a:rPr lang="it" sz="3400" u="sng">
                <a:solidFill>
                  <a:schemeClr val="lt1"/>
                </a:solidFill>
              </a:rPr>
              <a:t>attività della PA</a:t>
            </a:r>
            <a:r>
              <a:rPr lang="it" sz="3400">
                <a:solidFill>
                  <a:schemeClr val="lt1"/>
                </a:solidFill>
              </a:rPr>
              <a:t> nei confronti degli utenti e delle altre PA, ma più in generale volti ad una </a:t>
            </a:r>
            <a:r>
              <a:rPr lang="it" sz="3400" u="sng">
                <a:solidFill>
                  <a:schemeClr val="lt1"/>
                </a:solidFill>
              </a:rPr>
              <a:t>trasformazione digitale “universale”</a:t>
            </a:r>
            <a:endParaRPr sz="2622">
              <a:solidFill>
                <a:schemeClr val="lt1"/>
              </a:solidFill>
            </a:endParaRPr>
          </a:p>
          <a:p>
            <a:pPr marL="0" lvl="0" indent="0" algn="l" rtl="0">
              <a:spcBef>
                <a:spcPts val="0"/>
              </a:spcBef>
              <a:spcAft>
                <a:spcPts val="0"/>
              </a:spcAft>
              <a:buNone/>
            </a:pPr>
            <a:endParaRPr sz="2622">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sz="2000" dirty="0">
                <a:solidFill>
                  <a:schemeClr val="lt1"/>
                </a:solidFill>
              </a:rPr>
              <a:t>Tutti questi processi trovano ampia disciplina in diverse disposizioni normative italiane ed internazionali:</a:t>
            </a:r>
            <a:endParaRPr sz="2000" dirty="0">
              <a:solidFill>
                <a:schemeClr val="lt1"/>
              </a:solidFill>
            </a:endParaRPr>
          </a:p>
          <a:p>
            <a:pPr lvl="0" algn="l" rtl="0">
              <a:spcBef>
                <a:spcPts val="0"/>
              </a:spcBef>
              <a:spcAft>
                <a:spcPts val="0"/>
              </a:spcAft>
            </a:pPr>
            <a:endParaRPr sz="2000" dirty="0">
              <a:solidFill>
                <a:schemeClr val="lt1"/>
              </a:solidFill>
            </a:endParaRPr>
          </a:p>
          <a:p>
            <a:pPr marL="377190" lvl="0" indent="-342900" algn="l" rtl="0">
              <a:spcBef>
                <a:spcPts val="0"/>
              </a:spcBef>
              <a:spcAft>
                <a:spcPts val="0"/>
              </a:spcAft>
              <a:buClr>
                <a:schemeClr val="lt1"/>
              </a:buClr>
              <a:buSzPct val="100000"/>
              <a:buFont typeface="Arial" panose="020B0604020202020204" pitchFamily="34" charset="0"/>
              <a:buChar char="•"/>
            </a:pPr>
            <a:r>
              <a:rPr lang="it" sz="2000" dirty="0">
                <a:solidFill>
                  <a:schemeClr val="lt1"/>
                </a:solidFill>
              </a:rPr>
              <a:t>PNRR (euro 191.5 mld!) - Missione 1</a:t>
            </a: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endParaRPr sz="2000" dirty="0">
              <a:solidFill>
                <a:schemeClr val="lt1"/>
              </a:solidFill>
            </a:endParaRPr>
          </a:p>
          <a:p>
            <a:pPr marL="0" lvl="0" indent="0" algn="l" rtl="0">
              <a:spcBef>
                <a:spcPts val="0"/>
              </a:spcBef>
              <a:spcAft>
                <a:spcPts val="0"/>
              </a:spcAft>
              <a:buNone/>
            </a:pPr>
            <a:endParaRPr sz="2622" dirty="0">
              <a:solidFill>
                <a:schemeClr val="lt1"/>
              </a:solidFill>
            </a:endParaRPr>
          </a:p>
          <a:p>
            <a:pPr marL="0" lvl="0" indent="0" algn="l" rtl="0">
              <a:spcBef>
                <a:spcPts val="0"/>
              </a:spcBef>
              <a:spcAft>
                <a:spcPts val="0"/>
              </a:spcAft>
              <a:buNone/>
            </a:pPr>
            <a:endParaRPr sz="2622" dirty="0">
              <a:solidFill>
                <a:schemeClr val="lt1"/>
              </a:solidFill>
            </a:endParaRPr>
          </a:p>
        </p:txBody>
      </p:sp>
      <p:pic>
        <p:nvPicPr>
          <p:cNvPr id="2" name="Immagine 1"/>
          <p:cNvPicPr>
            <a:picLocks noChangeAspect="1"/>
          </p:cNvPicPr>
          <p:nvPr/>
        </p:nvPicPr>
        <p:blipFill>
          <a:blip r:embed="rId3"/>
          <a:stretch>
            <a:fillRect/>
          </a:stretch>
        </p:blipFill>
        <p:spPr>
          <a:xfrm>
            <a:off x="1127799" y="1619619"/>
            <a:ext cx="6734593" cy="31931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fontScale="90000"/>
          </a:bodyPr>
          <a:lstStyle/>
          <a:p>
            <a:pPr marL="377190" lvl="0" indent="-342900" algn="l" rtl="0">
              <a:spcBef>
                <a:spcPts val="0"/>
              </a:spcBef>
              <a:spcAft>
                <a:spcPts val="0"/>
              </a:spcAft>
              <a:buClr>
                <a:schemeClr val="lt1"/>
              </a:buClr>
              <a:buSzPct val="100000"/>
              <a:buFont typeface="Arial" panose="020B0604020202020204" pitchFamily="34" charset="0"/>
              <a:buChar char="•"/>
            </a:pPr>
            <a:r>
              <a:rPr lang="it" sz="2200" dirty="0">
                <a:solidFill>
                  <a:schemeClr val="lt1"/>
                </a:solidFill>
              </a:rPr>
              <a:t>Piano triennale per l’informatica, in tutte le sue versioni, es. single digital gateway europeo, 21 tipologie documentali da pubblicare in piattaforma per gli atenei, interoperabilità col sistema di gestione informatica dei documenti </a:t>
            </a:r>
            <a:br>
              <a:rPr lang="it" sz="2200" dirty="0">
                <a:solidFill>
                  <a:schemeClr val="lt1"/>
                </a:solidFill>
              </a:rPr>
            </a:br>
            <a:br>
              <a:rPr lang="it" sz="2200" dirty="0">
                <a:solidFill>
                  <a:schemeClr val="lt1"/>
                </a:solidFill>
              </a:rPr>
            </a:br>
            <a:br>
              <a:rPr lang="it" sz="2000" dirty="0">
                <a:solidFill>
                  <a:schemeClr val="lt1"/>
                </a:solidFill>
              </a:rPr>
            </a:br>
            <a:br>
              <a:rPr lang="it" sz="2000" dirty="0">
                <a:solidFill>
                  <a:schemeClr val="lt1"/>
                </a:solidFill>
              </a:rPr>
            </a:br>
            <a:r>
              <a:rPr lang="it" sz="2000" dirty="0">
                <a:solidFill>
                  <a:schemeClr val="lt1"/>
                </a:solidFill>
              </a:rPr>
              <a:t>	</a:t>
            </a: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endParaRPr sz="2000" dirty="0">
              <a:solidFill>
                <a:schemeClr val="lt1"/>
              </a:solidFill>
            </a:endParaRPr>
          </a:p>
          <a:p>
            <a:pPr marL="0" lvl="0" indent="0" algn="l" rtl="0">
              <a:spcBef>
                <a:spcPts val="0"/>
              </a:spcBef>
              <a:spcAft>
                <a:spcPts val="0"/>
              </a:spcAft>
              <a:buNone/>
            </a:pPr>
            <a:endParaRPr sz="2622" dirty="0">
              <a:solidFill>
                <a:schemeClr val="lt1"/>
              </a:solidFill>
            </a:endParaRPr>
          </a:p>
          <a:p>
            <a:pPr marL="0" lvl="0" indent="0" algn="l" rtl="0">
              <a:spcBef>
                <a:spcPts val="0"/>
              </a:spcBef>
              <a:spcAft>
                <a:spcPts val="0"/>
              </a:spcAft>
              <a:buNone/>
            </a:pPr>
            <a:endParaRPr sz="2622" dirty="0">
              <a:solidFill>
                <a:schemeClr val="lt1"/>
              </a:solidFill>
            </a:endParaRPr>
          </a:p>
        </p:txBody>
      </p:sp>
      <p:pic>
        <p:nvPicPr>
          <p:cNvPr id="2" name="Immagine 1"/>
          <p:cNvPicPr>
            <a:picLocks noChangeAspect="1"/>
          </p:cNvPicPr>
          <p:nvPr/>
        </p:nvPicPr>
        <p:blipFill>
          <a:blip r:embed="rId3"/>
          <a:stretch>
            <a:fillRect/>
          </a:stretch>
        </p:blipFill>
        <p:spPr>
          <a:xfrm>
            <a:off x="1687467" y="1657572"/>
            <a:ext cx="5769065" cy="3271605"/>
          </a:xfrm>
          <a:prstGeom prst="rect">
            <a:avLst/>
          </a:prstGeom>
        </p:spPr>
      </p:pic>
    </p:spTree>
    <p:extLst>
      <p:ext uri="{BB962C8B-B14F-4D97-AF65-F5344CB8AC3E}">
        <p14:creationId xmlns:p14="http://schemas.microsoft.com/office/powerpoint/2010/main" val="425036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55825"/>
            <a:ext cx="8520600" cy="4443300"/>
          </a:xfrm>
          <a:prstGeom prst="rect">
            <a:avLst/>
          </a:prstGeom>
        </p:spPr>
        <p:txBody>
          <a:bodyPr spcFirstLastPara="1" wrap="square" lIns="91425" tIns="91425" rIns="91425" bIns="91425" anchor="t" anchorCtr="0">
            <a:normAutofit fontScale="90000"/>
          </a:bodyPr>
          <a:lstStyle/>
          <a:p>
            <a:pPr marL="377190" lvl="0" indent="-342900" algn="l" rtl="0">
              <a:spcBef>
                <a:spcPts val="0"/>
              </a:spcBef>
              <a:spcAft>
                <a:spcPts val="0"/>
              </a:spcAft>
              <a:buClr>
                <a:schemeClr val="lt1"/>
              </a:buClr>
              <a:buSzPct val="100000"/>
              <a:buFont typeface="Arial" panose="020B0604020202020204" pitchFamily="34" charset="0"/>
              <a:buChar char="•"/>
            </a:pPr>
            <a:r>
              <a:rPr lang="it" sz="2000" dirty="0">
                <a:solidFill>
                  <a:schemeClr val="lt1"/>
                </a:solidFill>
              </a:rPr>
              <a:t>Linee Guida AgID sulla formazione, gestione e conservazione del documento          informatico, allegato 3, Certificazione di processo (2021, in vigore dal 1 gennaio 2022)</a:t>
            </a:r>
            <a:br>
              <a:rPr lang="it" sz="2000" dirty="0">
                <a:solidFill>
                  <a:schemeClr val="lt1"/>
                </a:solidFill>
              </a:rPr>
            </a:br>
            <a:br>
              <a:rPr lang="it" sz="2000" dirty="0">
                <a:solidFill>
                  <a:schemeClr val="lt1"/>
                </a:solidFill>
              </a:rPr>
            </a:br>
            <a:br>
              <a:rPr lang="it" sz="2000" dirty="0">
                <a:solidFill>
                  <a:schemeClr val="lt1"/>
                </a:solidFill>
              </a:rPr>
            </a:br>
            <a:r>
              <a:rPr lang="it" sz="2000" dirty="0">
                <a:solidFill>
                  <a:schemeClr val="lt1"/>
                </a:solidFill>
              </a:rPr>
              <a:t>	</a:t>
            </a: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br>
              <a:rPr lang="it" sz="2000" dirty="0">
                <a:solidFill>
                  <a:schemeClr val="lt1"/>
                </a:solidFill>
              </a:rPr>
            </a:br>
            <a:endParaRPr sz="2000" dirty="0">
              <a:solidFill>
                <a:schemeClr val="lt1"/>
              </a:solidFill>
            </a:endParaRPr>
          </a:p>
          <a:p>
            <a:pPr marL="0" lvl="0" indent="0" algn="l" rtl="0">
              <a:spcBef>
                <a:spcPts val="0"/>
              </a:spcBef>
              <a:spcAft>
                <a:spcPts val="0"/>
              </a:spcAft>
              <a:buNone/>
            </a:pPr>
            <a:endParaRPr sz="2622" dirty="0">
              <a:solidFill>
                <a:schemeClr val="lt1"/>
              </a:solidFill>
            </a:endParaRPr>
          </a:p>
          <a:p>
            <a:pPr marL="0" lvl="0" indent="0" algn="l" rtl="0">
              <a:spcBef>
                <a:spcPts val="0"/>
              </a:spcBef>
              <a:spcAft>
                <a:spcPts val="0"/>
              </a:spcAft>
              <a:buNone/>
            </a:pPr>
            <a:endParaRPr sz="2622" dirty="0">
              <a:solidFill>
                <a:schemeClr val="lt1"/>
              </a:solidFill>
            </a:endParaRPr>
          </a:p>
        </p:txBody>
      </p:sp>
      <p:pic>
        <p:nvPicPr>
          <p:cNvPr id="3" name="Immagine 2"/>
          <p:cNvPicPr>
            <a:picLocks noChangeAspect="1"/>
          </p:cNvPicPr>
          <p:nvPr/>
        </p:nvPicPr>
        <p:blipFill>
          <a:blip r:embed="rId3"/>
          <a:stretch>
            <a:fillRect/>
          </a:stretch>
        </p:blipFill>
        <p:spPr>
          <a:xfrm>
            <a:off x="1756144" y="1347035"/>
            <a:ext cx="5631712" cy="3352090"/>
          </a:xfrm>
          <a:prstGeom prst="rect">
            <a:avLst/>
          </a:prstGeom>
        </p:spPr>
      </p:pic>
    </p:spTree>
    <p:extLst>
      <p:ext uri="{BB962C8B-B14F-4D97-AF65-F5344CB8AC3E}">
        <p14:creationId xmlns:p14="http://schemas.microsoft.com/office/powerpoint/2010/main" val="340571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96"/>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049079" y="298356"/>
            <a:ext cx="7045842" cy="4697228"/>
          </a:xfrm>
          <a:prstGeom prst="rect">
            <a:avLst/>
          </a:prstGeom>
        </p:spPr>
      </p:pic>
    </p:spTree>
    <p:extLst>
      <p:ext uri="{BB962C8B-B14F-4D97-AF65-F5344CB8AC3E}">
        <p14:creationId xmlns:p14="http://schemas.microsoft.com/office/powerpoint/2010/main" val="41972645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Presentazione su schermo (16:9)</PresentationFormat>
  <Paragraphs>483</Paragraphs>
  <Slides>33</Slides>
  <Notes>33</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33</vt:i4>
      </vt:variant>
    </vt:vector>
  </HeadingPairs>
  <TitlesOfParts>
    <vt:vector size="36" baseType="lpstr">
      <vt:lpstr>Arial</vt:lpstr>
      <vt:lpstr>Poppins</vt:lpstr>
      <vt:lpstr>Simple Light</vt:lpstr>
      <vt:lpstr>Dematerializzare gli archivi: tra realtà e fantasie </vt:lpstr>
      <vt:lpstr>  </vt:lpstr>
      <vt:lpstr>  </vt:lpstr>
      <vt:lpstr>Cosa intendiamo per DIGITALIZZAZIONE?  Digitalizzazióne,  s. f. - Nella tecnica, conversione di grandezze analogiche in informazioni digitali, effettuata mediante un dispositivo, detto digitalizzatore o convertitore  analogico-digitale [Da Enciclopedia Treccani]  Se chiediamo infatti a chiunque cosa vuol dire digitalizzare un documento, risponderà “Prendere un documento cartaceo e farne la scansione, ne otteniamo una copia in formato digitale”… sembra semplice, ma non è così!   </vt:lpstr>
      <vt:lpstr>In realtà per digitalizzazione si intende un ampio progetto  che comprende una serie di azioni e processi che hanno come scopo sia la modernizzazione e il conseguente miglioramento delle attività della PA nei confronti degli utenti e delle altre PA, ma più in generale volti ad una trasformazione digitale “universale” </vt:lpstr>
      <vt:lpstr>Tutti questi processi trovano ampia disciplina in diverse disposizioni normative italiane ed internazionali:  PNRR (euro 191.5 mld!) - Missione 1            </vt:lpstr>
      <vt:lpstr>Piano triennale per l’informatica, in tutte le sue versioni, es. single digital gateway europeo, 21 tipologie documentali da pubblicare in piattaforma per gli atenei, interoperabilità col sistema di gestione informatica dei documenti                  </vt:lpstr>
      <vt:lpstr>Linee Guida AgID sulla formazione, gestione e conservazione del documento          informatico, allegato 3, Certificazione di processo (2021, in vigore dal 1 gennaio 2022)                </vt:lpstr>
      <vt:lpstr>Presentazione standard di PowerPoint</vt:lpstr>
      <vt:lpstr>E per gli archivi?</vt:lpstr>
      <vt:lpstr>La digitalizzazione riguarda tutte le fasi dell’archivio, non solo quella di deposito o storico, ma anche quella dell’archivio corrente. «Digitalizzare» non vuol dire soltanto «fare una scansione»!!</vt:lpstr>
      <vt:lpstr>Vi faccio alcuni esempi:  l’introduzione delle firme digitali; la posta elettronica certificata (PEC, REM…); sistemi di gestione informatica dei documenti e di conservazione degli stessi; l’interoperabilità e la collaborazione applicativa tra sistemi; lo studio di flussi documentali che favoriscano il rispetto e l’applicazione dei principi di cui al PT (digital first,…); ………  </vt:lpstr>
      <vt:lpstr>La dematerializzazione non riguarda soltanto la “carta”, ma anche i processi/procedimenti     Studio dei flussi documentali per documenti digital born con protocollazione automatica o semiautomatica, reingegnerizzazione dei processi</vt:lpstr>
      <vt:lpstr>E gli archivi cartacei???  </vt:lpstr>
      <vt:lpstr>https://archivi.cini.it/      </vt:lpstr>
      <vt:lpstr>https://www.retearchivibiellesi.it/cerca?sort=az&amp;page=0&amp;db=archivio              </vt:lpstr>
      <vt:lpstr>Il Piano nazionale di digitalizzazione del patrimonio culturale (PND, 14 aprile 2023) è stato redatto dall’Istituto centrale per la digitalizzazione del patrimonio culturale – Digital Library del Ministero della cultura, costituisce la visione strategica con la quale il Ministero intende promuovere e organizzare il processo di trasformazione digitale nel quinquennio 2022-2026, rivolgendosi in prima istanza ai musei, agli archivi, alle biblioteche, agli istituti centrali e ai luoghi della cultura statali che possiedono, tutelano, gestiscono e valorizzano beni culturali.  Il documento crea il contesto strategico – intellettuale e professionale – di riferimento per la realizzazione degli obiettivi del Piano Nazionale di Ripresa e Resilienza (PNRR), per l’investimento M1C3 1.1 Strategie e piattaforme digitali per il patrimonio culturale, e costituisce un utile riferimento metodologico e operativo per tutte le istituzioni e per gli operatori culturali, sia in ambito pubblico che privato, che si riconoscono nei valori in esso enunciati.              </vt:lpstr>
      <vt:lpstr>             </vt:lpstr>
      <vt:lpstr>Il PND non è un documento “prescrittivo”, e non è nemmeno uno strumento di programmazione finanziaria diretta: ogni istituto culturale, in relazione ai propri obiettivi specifici, alle risorse disponibili e al suo livello di maturità digitale, definirà le azioni da mettere in campo in coerenza con la strategia nazionale e con le metodologie stabilite dal Piano stesso.  Lo scopo del Piano è quello di promuovere e orientare il processo di cambiamento degli istituti della cultura verso una trasformazione digitale consapevole, partecipata, condivisa, sostenibile, inclusiva [PND, pag. 10].  Sono previste successive versioni del PND 2024-2026 e piani strategici di settore.               </vt:lpstr>
      <vt:lpstr>Alcuni punti interessanti:  Patrimonio culturale digitale: “Il Consiglio dell’Unione Europea ha incluso tra le forme del patrimonio culturale, oltre ai beni materiali e immateriali, anche le risorse digitali, nella duplice accezione di digitale nativo e di prodotti/servizi derivati dai processi di digitalizzazione. Si tratta di un passaggio importante,perché supera la funzione ancillare del bene digitale come replica o copia dell’originale fisico e afferma la legittimità di un percorso di conoscenza autonomo, peculiare e connotato da originalità. Originalità che non discende dall’oggetto, ma dalla relazione intellettuale da cui il bene digitale prende forma e da cui attinge nuovi significati trasmissibili e non solo “pensabili”.” [PND, pag 17]                               </vt:lpstr>
      <vt:lpstr> Problema della decontestualizzazione: “L’ambiente digitale è dunque un   elemento abilitante per creare nuovi percorsi di senso del patrimonio culturale attraverso l’elaborazione, anche simbolica, dell’informazione. L’oggetto culturale rischia infatti di perdere significato nella decontestualizzazione, come sa chiunque si sia confrontato con le problematiche poste dai limiti intrinseci degli spazi espositivi tradizionali; nello spazio della rete la frattura con i contesti originari può essere parzialmente sanata dalla ridefinizione di significato derivante dalle relazioni tra risorse digitali. In questo percorso, peraltro, nulla va perduto: la ricostruzione del contesto storico-culturale, critico e sociale diventa infatti uno degli elementi salienti del patrimonio digitale.” [PND, pag 18]  La questione della decontestualizzazione e quindi della descrizione viene lasciata alla cooperazione tra esperti di dominio.               </vt:lpstr>
      <vt:lpstr>Accessibilità su web: elimina ogni tipo di barriera, non va declinata solo come diritto ad accedere al patrimonio culturale ma come effettiva possibilità di decodificare i contenuti da parte di ogni utente, indipendentemente dalle sue competenze, dalle tecnologie usate, dai contesti d’uso e da eventuali disabilità. L’ambiente digitale crea nuovi percorsi, nuove relazioni tra contesti diversi  Persone, utenti, stakeholders al centro: “cambiare approccio prendendo in considerazione, oltre agli aspetti scientifici di rappresentazione della conoscenza anche il punto di vista delle persone che accedono ai dati o che vorrebbero farlo senza barriere che ne limitano la piena fruibilità”, “Progettare soluzioni insieme agli utenti, secondo i principi dello universal design (progettazione universale), dello user-centered design (progettazione centrata sull’utente) e della progettazione partecipativa” [PND, pag 20]               </vt:lpstr>
      <vt:lpstr>Alcuni progetti in corso:     https://youtu.be/jwBsK2-3zIc   Microfilm  https://youtu.be/gFTp7jz8JtQ Oggetti museali  https://youtu.be/4pNexiRjjPU Archivi catastali                 </vt:lpstr>
      <vt:lpstr>Quindi ok, mente aperta…               </vt:lpstr>
      <vt:lpstr>Ma attenzione!               </vt:lpstr>
      <vt:lpstr>DOMANDA n. 1: come vengono scelti i documenti di un fondo da digitalizzare?  Le Linee guida per la digitalizzazione del patrimonio culturale del 2 giugno 2022, pag. 7, stabiliscono che “La scelta dei beni da digitalizzare è un’attività strettamente legata agli obiettivi della campagna di digitalizzazione. Pertanto, all’interno dei singoli progetti, è opportuno adottare criteri di selezione del materiale commisurati agli obiettivi che si intendono raggiungere”.                </vt:lpstr>
      <vt:lpstr>Esempio: Comune di Padova e la digitalizzazione delle pratiche edilizie  https://www.padovanet.it/notizia/20210921/comunicato-stampa-al-la-digitalizzazione-dell%E2%80%99archivio-delle-pratiche-edilizie-del                         </vt:lpstr>
      <vt:lpstr>E…DOMANDA n. 2: che fine fanno le relazioni coi documenti che si decide di non digitalizzare? Le “hidden collections”!                           </vt:lpstr>
      <vt:lpstr>OSSERVAZIONI:   in ambito digitale le relazioni si moltiplicano e si creano nuovi contesti, ma bisogna fare attenzione a garantire anche il contesto originario e la chiave di lettura dell’informazione. I nuovi contesti potrebbero essere parziali   Esempio a Iuav: l’attuale sistema di conservazione digitale non rispetta il vincolo archivistico e non riproduce il fascicolo nella sua interezza                               Fare</vt:lpstr>
      <vt:lpstr>dobbiamo imparare a “pensare digitale”, deve essere assicurata la corretta conservazione del patrimonio culturale, la sua fruibilità nel tempo e accessibilità. È necessario cambiare la forma mentis.                                Fare</vt:lpstr>
      <vt:lpstr>Perchè nel titolo si parla di dematerializzazione “tra realtà e fantasie”?  perché i concetti espressi nel piano nazionale di digitalizzazione sono espressione di una realtà sovranazionale, che non fa i conti con la realtà italiana;  perché attualmente pochissimi enti pubblici si sono adeguati alle disposizioni delle Linee guida sulla formazione, gestione e conservazione del documento informatico, con una netta distinzione tra enti locali e territoriali (più sofferenti) ed altre tipologie di enti, con evidenti conseguenze sulla cd. “trasformazione digitale”;  perché manca nelle istituzioni universitarie, negli enti pubblici una adeguata campagna di formazione in ambito digitale rivolta agli studenti e al personale;                                 Fare</vt:lpstr>
      <vt:lpstr>perché spesso sono inadeguati e insufficienti i mezzi per affrontare la digitalizzazione in ogni ambito;  perché a monte della digitalizzazione del patrimonio culturale serve un progetto molto accurato e ragionato che tenga conto delle peculiarità di ogni ente e del patrimonio posseduto e della disponibilità di risorse umane adeguatamente formate;  perché nell’attività di digitalizzazione vanno rispettate e valorizzate con estrema cura le relazioni e i contesti preesistenti, per poterne anche creare di nuovi                                      Fare</vt:lpstr>
      <vt:lpstr>    In conclusione: menta aperta si, ma con pensiero critico!         Grazie a tutti!                           Fare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Dematerializzare gli archivi: tra realtà e fantasie</dc:title>
  <dc:creator>Chiara Cabbia</dc:creator>
  <cp:lastModifiedBy>federico.valacchi@unimc.it</cp:lastModifiedBy>
  <cp:revision>11</cp:revision>
  <dcterms:modified xsi:type="dcterms:W3CDTF">2023-11-09T10:12:31Z</dcterms:modified>
</cp:coreProperties>
</file>