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86" r:id="rId3"/>
    <p:sldId id="287" r:id="rId4"/>
    <p:sldId id="302" r:id="rId5"/>
    <p:sldId id="303" r:id="rId6"/>
    <p:sldId id="310" r:id="rId7"/>
    <p:sldId id="311" r:id="rId8"/>
    <p:sldId id="306" r:id="rId9"/>
    <p:sldId id="304" r:id="rId10"/>
    <p:sldId id="257" r:id="rId11"/>
    <p:sldId id="307" r:id="rId12"/>
    <p:sldId id="308" r:id="rId13"/>
    <p:sldId id="305" r:id="rId14"/>
    <p:sldId id="309" r:id="rId15"/>
    <p:sldId id="288" r:id="rId16"/>
    <p:sldId id="289" r:id="rId17"/>
    <p:sldId id="290" r:id="rId18"/>
    <p:sldId id="264" r:id="rId19"/>
    <p:sldId id="265" r:id="rId20"/>
    <p:sldId id="266" r:id="rId21"/>
    <p:sldId id="267" r:id="rId22"/>
    <p:sldId id="268" r:id="rId23"/>
    <p:sldId id="301" r:id="rId24"/>
    <p:sldId id="269" r:id="rId25"/>
    <p:sldId id="270" r:id="rId26"/>
    <p:sldId id="274" r:id="rId27"/>
    <p:sldId id="275" r:id="rId28"/>
    <p:sldId id="276" r:id="rId29"/>
    <p:sldId id="277" r:id="rId30"/>
    <p:sldId id="295" r:id="rId31"/>
    <p:sldId id="315" r:id="rId32"/>
    <p:sldId id="316" r:id="rId33"/>
    <p:sldId id="279" r:id="rId34"/>
    <p:sldId id="314" r:id="rId35"/>
    <p:sldId id="297" r:id="rId36"/>
    <p:sldId id="296" r:id="rId37"/>
    <p:sldId id="299" r:id="rId38"/>
    <p:sldId id="300" r:id="rId39"/>
  </p:sldIdLst>
  <p:sldSz cx="9144000" cy="6858000" type="screen4x3"/>
  <p:notesSz cx="6858000" cy="9144000"/>
  <p:defaultTextStyle>
    <a:defPPr>
      <a:defRPr lang="it-IT"/>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940649A3-A8AB-43D5-B09E-8791C02C089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EBEBE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 xmlns:p14="http://schemas.microsoft.com/office/powerpoint/2010/main" val="19395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0649A3-A8AB-43D5-B09E-8791C02C089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40649A3-A8AB-43D5-B09E-8791C02C089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3166A9B-41AA-418D-928E-4236B512843D}" type="datetimeFigureOut">
              <a:rPr lang="it-IT" smtClean="0"/>
              <a:pPr/>
              <a:t>25/08/2022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940649A3-A8AB-43D5-B09E-8791C02C089F}"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166A9B-41AA-418D-928E-4236B512843D}" type="datetimeFigureOut">
              <a:rPr lang="it-IT" smtClean="0"/>
              <a:pPr/>
              <a:t>25/08/2022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0649A3-A8AB-43D5-B09E-8791C02C089F}"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acebook.com/groups/129058406437034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5069" y="691747"/>
            <a:ext cx="4290695" cy="2228814"/>
          </a:xfrm>
          <a:prstGeom prst="rect">
            <a:avLst/>
          </a:prstGeom>
        </p:spPr>
        <p:txBody>
          <a:bodyPr vert="horz" wrap="square" lIns="0" tIns="12699" rIns="0" bIns="0" rtlCol="0">
            <a:spAutoFit/>
          </a:bodyPr>
          <a:lstStyle/>
          <a:p>
            <a:pPr marL="12699" marR="5080">
              <a:spcBef>
                <a:spcPts val="100"/>
              </a:spcBef>
            </a:pPr>
            <a:r>
              <a:rPr sz="4800" spc="-70" dirty="0" err="1" smtClean="0">
                <a:solidFill>
                  <a:srgbClr val="FF0000"/>
                </a:solidFill>
              </a:rPr>
              <a:t>L’archivistica</a:t>
            </a:r>
            <a:r>
              <a:rPr sz="4800" spc="-70" dirty="0" smtClean="0">
                <a:solidFill>
                  <a:srgbClr val="FF0000"/>
                </a:solidFill>
              </a:rPr>
              <a:t>  </a:t>
            </a:r>
            <a:r>
              <a:rPr lang="it-IT" sz="4800" spc="-100" dirty="0">
                <a:solidFill>
                  <a:srgbClr val="FF0000"/>
                </a:solidFill>
              </a:rPr>
              <a:t>d</a:t>
            </a:r>
            <a:r>
              <a:rPr sz="4800" spc="-100" dirty="0" err="1" smtClean="0">
                <a:solidFill>
                  <a:srgbClr val="FF0000"/>
                </a:solidFill>
              </a:rPr>
              <a:t>isciplina</a:t>
            </a:r>
            <a:r>
              <a:rPr sz="4800" spc="-525" dirty="0" smtClean="0">
                <a:solidFill>
                  <a:srgbClr val="FF0000"/>
                </a:solidFill>
              </a:rPr>
              <a:t> </a:t>
            </a:r>
            <a:r>
              <a:rPr sz="4800" spc="-75" dirty="0">
                <a:solidFill>
                  <a:srgbClr val="FF0000"/>
                </a:solidFill>
              </a:rPr>
              <a:t>plurale</a:t>
            </a:r>
            <a:endParaRPr sz="4800" dirty="0">
              <a:solidFill>
                <a:srgbClr val="FF0000"/>
              </a:solidFill>
            </a:endParaRPr>
          </a:p>
        </p:txBody>
      </p:sp>
      <p:sp>
        <p:nvSpPr>
          <p:cNvPr id="3" name="object 3"/>
          <p:cNvSpPr/>
          <p:nvPr/>
        </p:nvSpPr>
        <p:spPr>
          <a:xfrm>
            <a:off x="5436245" y="142852"/>
            <a:ext cx="3680460" cy="663285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2079070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214290"/>
            <a:ext cx="7053542" cy="873805"/>
          </a:xfrm>
        </p:spPr>
        <p:txBody>
          <a:bodyPr>
            <a:normAutofit/>
          </a:bodyPr>
          <a:lstStyle/>
          <a:p>
            <a:pPr algn="ctr"/>
            <a:r>
              <a:rPr lang="it-IT" dirty="0"/>
              <a:t>Gli archivi sono </a:t>
            </a:r>
            <a:r>
              <a:rPr lang="it-IT" dirty="0" smtClean="0"/>
              <a:t>diversi (?)</a:t>
            </a:r>
            <a:endParaRPr lang="it-IT" dirty="0"/>
          </a:p>
        </p:txBody>
      </p:sp>
      <p:sp>
        <p:nvSpPr>
          <p:cNvPr id="3" name="Segnaposto contenuto 2"/>
          <p:cNvSpPr>
            <a:spLocks noGrp="1"/>
          </p:cNvSpPr>
          <p:nvPr>
            <p:ph idx="1"/>
          </p:nvPr>
        </p:nvSpPr>
        <p:spPr>
          <a:xfrm>
            <a:off x="1214414" y="1142984"/>
            <a:ext cx="6709906" cy="4195481"/>
          </a:xfrm>
        </p:spPr>
        <p:txBody>
          <a:bodyPr>
            <a:normAutofit fontScale="92500" lnSpcReduction="20000"/>
          </a:bodyPr>
          <a:lstStyle/>
          <a:p>
            <a:r>
              <a:rPr lang="it-IT" dirty="0" smtClean="0"/>
              <a:t>Tra beni culturali, </a:t>
            </a:r>
            <a:r>
              <a:rPr lang="it-IT" dirty="0" err="1" smtClean="0"/>
              <a:t>beniculturalismo</a:t>
            </a:r>
            <a:r>
              <a:rPr lang="it-IT" dirty="0" smtClean="0"/>
              <a:t> e </a:t>
            </a:r>
            <a:r>
              <a:rPr lang="it-IT" i="1" dirty="0" smtClean="0"/>
              <a:t>differenza</a:t>
            </a:r>
            <a:r>
              <a:rPr lang="it-IT" dirty="0" smtClean="0"/>
              <a:t> </a:t>
            </a:r>
            <a:endParaRPr lang="it-IT" dirty="0"/>
          </a:p>
          <a:p>
            <a:r>
              <a:rPr lang="it-IT" dirty="0"/>
              <a:t>G</a:t>
            </a:r>
            <a:r>
              <a:rPr lang="it-IT" dirty="0" smtClean="0"/>
              <a:t>li </a:t>
            </a:r>
            <a:r>
              <a:rPr lang="it-IT" dirty="0"/>
              <a:t>archivi sono in prima battuta </a:t>
            </a:r>
            <a:r>
              <a:rPr lang="it-IT" dirty="0" smtClean="0"/>
              <a:t>espressione </a:t>
            </a:r>
            <a:r>
              <a:rPr lang="it-IT" dirty="0"/>
              <a:t>di un bisogno giuridico e fattuale. Solo il tempo li trasforma in una peculiare tipologia di beni culturali, peraltro non priva di trasversale atipicità. </a:t>
            </a:r>
            <a:endParaRPr lang="it-IT" dirty="0" smtClean="0"/>
          </a:p>
          <a:p>
            <a:r>
              <a:rPr lang="it-IT" dirty="0" smtClean="0"/>
              <a:t>Gli </a:t>
            </a:r>
            <a:r>
              <a:rPr lang="it-IT" dirty="0"/>
              <a:t>archivi sono indubbiamente parenti dei beni culturali ma non sembra opportuno né salutare che essi, considerati da molti come figli di un dio minore, vivano sotto allo stesso tetto degli altri ingombranti membri di quella famiglia.</a:t>
            </a:r>
          </a:p>
          <a:p>
            <a:pPr marL="0" indent="0">
              <a:buNone/>
            </a:pPr>
            <a:r>
              <a:rPr lang="it-IT" dirty="0" smtClean="0"/>
              <a:t> </a:t>
            </a:r>
            <a:endParaRPr lang="it-IT"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43042" y="4945990"/>
            <a:ext cx="6007544" cy="1912010"/>
          </a:xfrm>
          <a:prstGeom prst="rect">
            <a:avLst/>
          </a:prstGeom>
        </p:spPr>
      </p:pic>
    </p:spTree>
    <p:extLst>
      <p:ext uri="{BB962C8B-B14F-4D97-AF65-F5344CB8AC3E}">
        <p14:creationId xmlns="" xmlns:p14="http://schemas.microsoft.com/office/powerpoint/2010/main" val="171861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lstStyle/>
          <a:p>
            <a:pPr algn="ctr"/>
            <a:r>
              <a:rPr lang="it-IT" dirty="0" smtClean="0"/>
              <a:t>Storia, uso, futuro</a:t>
            </a:r>
            <a:endParaRPr lang="it-IT" dirty="0"/>
          </a:p>
        </p:txBody>
      </p:sp>
      <p:sp>
        <p:nvSpPr>
          <p:cNvPr id="3" name="Segnaposto contenuto 2"/>
          <p:cNvSpPr>
            <a:spLocks noGrp="1"/>
          </p:cNvSpPr>
          <p:nvPr>
            <p:ph idx="1"/>
          </p:nvPr>
        </p:nvSpPr>
        <p:spPr>
          <a:xfrm>
            <a:off x="428596" y="2000240"/>
            <a:ext cx="8229600" cy="4389120"/>
          </a:xfrm>
        </p:spPr>
        <p:txBody>
          <a:bodyPr>
            <a:normAutofit fontScale="85000" lnSpcReduction="10000"/>
          </a:bodyPr>
          <a:lstStyle/>
          <a:p>
            <a:r>
              <a:rPr lang="it-IT" dirty="0" smtClean="0"/>
              <a:t>Valutare </a:t>
            </a:r>
            <a:r>
              <a:rPr lang="it-IT" dirty="0" smtClean="0"/>
              <a:t>il rapporto </a:t>
            </a:r>
            <a:r>
              <a:rPr lang="it-IT" dirty="0" smtClean="0"/>
              <a:t>tra archivi </a:t>
            </a:r>
            <a:r>
              <a:rPr lang="it-IT" dirty="0" smtClean="0"/>
              <a:t>ed espressione di autorità, in una logica circolare, </a:t>
            </a:r>
            <a:r>
              <a:rPr lang="it-IT" dirty="0" smtClean="0"/>
              <a:t>dove l’archivio </a:t>
            </a:r>
            <a:r>
              <a:rPr lang="it-IT" dirty="0" smtClean="0"/>
              <a:t>sostiene chi lo genera e viceversa. </a:t>
            </a:r>
            <a:endParaRPr lang="it-IT" dirty="0" smtClean="0"/>
          </a:p>
          <a:p>
            <a:r>
              <a:rPr lang="it-IT" dirty="0" smtClean="0"/>
              <a:t>P</a:t>
            </a:r>
            <a:r>
              <a:rPr lang="it-IT" dirty="0" smtClean="0"/>
              <a:t>arlare di archivi </a:t>
            </a:r>
            <a:r>
              <a:rPr lang="it-IT" i="1" dirty="0" smtClean="0"/>
              <a:t>nel, più che del, potere</a:t>
            </a:r>
            <a:r>
              <a:rPr lang="it-IT" i="1" dirty="0" smtClean="0"/>
              <a:t>, </a:t>
            </a:r>
            <a:r>
              <a:rPr lang="it-IT" i="1" dirty="0" smtClean="0"/>
              <a:t>valutando i loro modelli di produzione</a:t>
            </a:r>
            <a:r>
              <a:rPr lang="it-IT" i="1" dirty="0" smtClean="0"/>
              <a:t>, </a:t>
            </a:r>
            <a:r>
              <a:rPr lang="it-IT" dirty="0" smtClean="0"/>
              <a:t>gestione</a:t>
            </a:r>
            <a:r>
              <a:rPr lang="it-IT" dirty="0" smtClean="0"/>
              <a:t>, conservazione, selezione e le logiche che </a:t>
            </a:r>
            <a:r>
              <a:rPr lang="it-IT" dirty="0" smtClean="0"/>
              <a:t>sovrintendono alla </a:t>
            </a:r>
            <a:r>
              <a:rPr lang="it-IT" dirty="0" smtClean="0"/>
              <a:t>produzione documentaria nella sua </a:t>
            </a:r>
            <a:r>
              <a:rPr lang="it-IT" dirty="0" smtClean="0"/>
              <a:t>accezione politica</a:t>
            </a:r>
            <a:r>
              <a:rPr lang="it-IT" dirty="0" smtClean="0"/>
              <a:t>. L’archivio in questo senso è </a:t>
            </a:r>
            <a:r>
              <a:rPr lang="it-IT" dirty="0" smtClean="0"/>
              <a:t>politica.</a:t>
            </a:r>
          </a:p>
          <a:p>
            <a:r>
              <a:rPr lang="it-IT" dirty="0" smtClean="0"/>
              <a:t>A </a:t>
            </a:r>
            <a:r>
              <a:rPr lang="it-IT" dirty="0" smtClean="0"/>
              <a:t>prescindere da una dimensione </a:t>
            </a:r>
            <a:r>
              <a:rPr lang="it-IT" dirty="0" smtClean="0"/>
              <a:t>tecnica comunque </a:t>
            </a:r>
            <a:r>
              <a:rPr lang="it-IT" dirty="0" smtClean="0"/>
              <a:t>non trascurabile, esiste un evidente uso </a:t>
            </a:r>
            <a:r>
              <a:rPr lang="it-IT" dirty="0" smtClean="0"/>
              <a:t>politico degli </a:t>
            </a:r>
            <a:r>
              <a:rPr lang="it-IT" dirty="0" smtClean="0"/>
              <a:t>archivi in tutte le loro implicazioni, da quelle più </a:t>
            </a:r>
            <a:r>
              <a:rPr lang="it-IT" dirty="0" smtClean="0"/>
              <a:t>squisitamente tecniche</a:t>
            </a:r>
            <a:r>
              <a:rPr lang="it-IT" dirty="0" smtClean="0"/>
              <a:t>, all’interno delle quali si esalta un </a:t>
            </a:r>
            <a:r>
              <a:rPr lang="it-IT" dirty="0" smtClean="0"/>
              <a:t>particolarissimo ruolo </a:t>
            </a:r>
            <a:r>
              <a:rPr lang="it-IT" dirty="0" smtClean="0"/>
              <a:t>archivistico, a quelle che comportano una </a:t>
            </a:r>
            <a:r>
              <a:rPr lang="it-IT" dirty="0" smtClean="0"/>
              <a:t>gestione dell’informazione </a:t>
            </a:r>
            <a:r>
              <a:rPr lang="it-IT" dirty="0" smtClean="0"/>
              <a:t>funzionale a concrete esigenze di </a:t>
            </a:r>
            <a:r>
              <a:rPr lang="it-IT" dirty="0" smtClean="0"/>
              <a:t>controllo del </a:t>
            </a:r>
            <a:r>
              <a:rPr lang="it-IT" dirty="0" smtClean="0"/>
              <a:t>consenso, ovvero a garanzia della contro-informazione. </a:t>
            </a:r>
            <a:endParaRPr lang="it-IT"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Uso politico</a:t>
            </a:r>
            <a:endParaRPr lang="it-IT" dirty="0"/>
          </a:p>
        </p:txBody>
      </p:sp>
      <p:sp>
        <p:nvSpPr>
          <p:cNvPr id="3" name="Segnaposto contenuto 2"/>
          <p:cNvSpPr>
            <a:spLocks noGrp="1"/>
          </p:cNvSpPr>
          <p:nvPr>
            <p:ph idx="1"/>
          </p:nvPr>
        </p:nvSpPr>
        <p:spPr/>
        <p:txBody>
          <a:bodyPr>
            <a:normAutofit lnSpcReduction="10000"/>
          </a:bodyPr>
          <a:lstStyle/>
          <a:p>
            <a:r>
              <a:rPr lang="it-IT" dirty="0" smtClean="0"/>
              <a:t>Parlare </a:t>
            </a:r>
            <a:r>
              <a:rPr lang="it-IT" dirty="0" smtClean="0"/>
              <a:t>di archivi e di informazione in relazione a un potenziale uso politico significa introdurre una serie di possibili destinazioni d’uso, che vanno dalla certificazione del diritto a  sostegno della dignità politica a vere e proprie grossolane manipolazioni, costellate di rozzi non detti, come dimostra soprattutto  la congiuntura attuale, caratterizzata peraltro da una forte frammentazione del quadro informativo e di conseguenza da una percezione fortemente parcellizzata dei complessi </a:t>
            </a:r>
            <a:r>
              <a:rPr lang="it-IT" dirty="0" smtClean="0"/>
              <a:t>archivistici o </a:t>
            </a:r>
            <a:r>
              <a:rPr lang="it-IT" dirty="0" smtClean="0"/>
              <a:t>di parte di essi.</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290"/>
            <a:ext cx="8229600" cy="1143000"/>
          </a:xfrm>
        </p:spPr>
        <p:txBody>
          <a:bodyPr>
            <a:normAutofit/>
          </a:bodyPr>
          <a:lstStyle/>
          <a:p>
            <a:pPr algn="ctr"/>
            <a:r>
              <a:rPr lang="it-IT" sz="5400" dirty="0" smtClean="0"/>
              <a:t>Etica e archivi</a:t>
            </a:r>
            <a:endParaRPr lang="it-IT" sz="5400" dirty="0"/>
          </a:p>
        </p:txBody>
      </p:sp>
      <p:sp>
        <p:nvSpPr>
          <p:cNvPr id="3" name="Segnaposto contenuto 2"/>
          <p:cNvSpPr>
            <a:spLocks noGrp="1"/>
          </p:cNvSpPr>
          <p:nvPr>
            <p:ph idx="1"/>
          </p:nvPr>
        </p:nvSpPr>
        <p:spPr/>
        <p:txBody>
          <a:bodyPr>
            <a:normAutofit/>
          </a:bodyPr>
          <a:lstStyle/>
          <a:p>
            <a:r>
              <a:rPr lang="it-IT" sz="3200" dirty="0" smtClean="0"/>
              <a:t>La somma delle molte possibili </a:t>
            </a:r>
            <a:r>
              <a:rPr lang="it-IT" sz="3200" dirty="0" smtClean="0"/>
              <a:t>percezioni degli </a:t>
            </a:r>
            <a:r>
              <a:rPr lang="it-IT" sz="3200" dirty="0" smtClean="0"/>
              <a:t>archivi, delle peculiarità delle diverse tipologie </a:t>
            </a:r>
            <a:r>
              <a:rPr lang="it-IT" sz="3200" dirty="0" smtClean="0"/>
              <a:t>documentarie e </a:t>
            </a:r>
            <a:r>
              <a:rPr lang="it-IT" sz="3200" dirty="0" smtClean="0"/>
              <a:t>di tutte le accortezze necessarie a governare </a:t>
            </a:r>
            <a:r>
              <a:rPr lang="it-IT" sz="3200" dirty="0" smtClean="0"/>
              <a:t>l’informazione dà </a:t>
            </a:r>
            <a:r>
              <a:rPr lang="it-IT" sz="3200" dirty="0" smtClean="0"/>
              <a:t>come risultato il prevalere etico del ruolo </a:t>
            </a:r>
            <a:r>
              <a:rPr lang="it-IT" sz="3200" dirty="0" smtClean="0"/>
              <a:t>pubblico degli </a:t>
            </a:r>
            <a:r>
              <a:rPr lang="it-IT" sz="3200" dirty="0" smtClean="0"/>
              <a:t>archivi.</a:t>
            </a:r>
            <a:endParaRPr lang="it-IT"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976" y="0"/>
            <a:ext cx="8229600" cy="1143000"/>
          </a:xfrm>
        </p:spPr>
        <p:txBody>
          <a:bodyPr/>
          <a:lstStyle/>
          <a:p>
            <a:r>
              <a:rPr lang="it-IT" dirty="0" smtClean="0"/>
              <a:t>Una nuova classificazione</a:t>
            </a:r>
            <a:endParaRPr lang="it-IT" dirty="0"/>
          </a:p>
        </p:txBody>
      </p:sp>
      <p:sp>
        <p:nvSpPr>
          <p:cNvPr id="3" name="Segnaposto contenuto 2"/>
          <p:cNvSpPr>
            <a:spLocks noGrp="1"/>
          </p:cNvSpPr>
          <p:nvPr>
            <p:ph idx="1"/>
          </p:nvPr>
        </p:nvSpPr>
        <p:spPr>
          <a:xfrm>
            <a:off x="457200" y="1500174"/>
            <a:ext cx="8229600" cy="4824426"/>
          </a:xfrm>
        </p:spPr>
        <p:txBody>
          <a:bodyPr>
            <a:normAutofit fontScale="92500"/>
          </a:bodyPr>
          <a:lstStyle/>
          <a:p>
            <a:r>
              <a:rPr lang="it-IT" dirty="0" smtClean="0"/>
              <a:t>Ci servono vecchie bandiere per cucirne di nuove, ci </a:t>
            </a:r>
            <a:r>
              <a:rPr lang="it-IT" dirty="0" smtClean="0"/>
              <a:t>servono errori </a:t>
            </a:r>
            <a:r>
              <a:rPr lang="it-IT" dirty="0" smtClean="0"/>
              <a:t>perché ci servono scelte</a:t>
            </a:r>
            <a:r>
              <a:rPr lang="it-IT" dirty="0" smtClean="0"/>
              <a:t>. </a:t>
            </a:r>
          </a:p>
          <a:p>
            <a:r>
              <a:rPr lang="it-IT" dirty="0" smtClean="0"/>
              <a:t>In </a:t>
            </a:r>
            <a:r>
              <a:rPr lang="it-IT" dirty="0" smtClean="0"/>
              <a:t>questo senso la cultura archivistica, quella della </a:t>
            </a:r>
            <a:r>
              <a:rPr lang="it-IT" dirty="0" smtClean="0"/>
              <a:t>corretta gestione </a:t>
            </a:r>
            <a:r>
              <a:rPr lang="it-IT" dirty="0" smtClean="0"/>
              <a:t>documentale, ancora prima di quella connotata </a:t>
            </a:r>
            <a:r>
              <a:rPr lang="it-IT" dirty="0" smtClean="0"/>
              <a:t>dall’innata tendenza </a:t>
            </a:r>
            <a:r>
              <a:rPr lang="it-IT" dirty="0" smtClean="0"/>
              <a:t>alla conservazione, può moltiplicare il suo </a:t>
            </a:r>
            <a:r>
              <a:rPr lang="it-IT" dirty="0" smtClean="0"/>
              <a:t>significato profondo</a:t>
            </a:r>
            <a:r>
              <a:rPr lang="it-IT" dirty="0" smtClean="0"/>
              <a:t>, almeno quando sia messa in condizione di </a:t>
            </a:r>
            <a:r>
              <a:rPr lang="it-IT" dirty="0" smtClean="0"/>
              <a:t>agire in </a:t>
            </a:r>
            <a:r>
              <a:rPr lang="it-IT" dirty="0" smtClean="0"/>
              <a:t>soccorso di una società in evidente stato confusionale. </a:t>
            </a:r>
            <a:endParaRPr lang="it-IT" dirty="0" smtClean="0"/>
          </a:p>
          <a:p>
            <a:r>
              <a:rPr lang="it-IT" dirty="0" smtClean="0"/>
              <a:t>Si può fare</a:t>
            </a:r>
            <a:r>
              <a:rPr lang="it-IT" dirty="0" smtClean="0"/>
              <a:t>, se gli archivisti per primi faranno lo sforzo di cercare </a:t>
            </a:r>
            <a:r>
              <a:rPr lang="it-IT" dirty="0" smtClean="0"/>
              <a:t>nei propri </a:t>
            </a:r>
            <a:r>
              <a:rPr lang="it-IT" dirty="0" smtClean="0"/>
              <a:t>specchi un riflesso diverso da quello di sé stessi come </a:t>
            </a:r>
            <a:r>
              <a:rPr lang="it-IT" dirty="0" smtClean="0"/>
              <a:t>si sono </a:t>
            </a:r>
            <a:r>
              <a:rPr lang="it-IT" dirty="0" smtClean="0"/>
              <a:t>quasi sempre pensati e si faranno attori di un processo </a:t>
            </a:r>
            <a:r>
              <a:rPr lang="it-IT" dirty="0" smtClean="0"/>
              <a:t>di revisione </a:t>
            </a:r>
            <a:r>
              <a:rPr lang="it-IT" dirty="0" smtClean="0"/>
              <a:t>impellente e necessario.</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lstStyle/>
          <a:p>
            <a:pPr algn="ctr"/>
            <a:r>
              <a:rPr lang="it-IT" dirty="0" smtClean="0"/>
              <a:t>Archivistica, parola plurale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«Archivistica tecnica» ovvero al principio di tutto</a:t>
            </a:r>
          </a:p>
          <a:p>
            <a:pPr lvl="1"/>
            <a:r>
              <a:rPr lang="it-IT" dirty="0" smtClean="0"/>
              <a:t>Analogico e digitale come cambiano le prassi</a:t>
            </a:r>
          </a:p>
          <a:p>
            <a:pPr lvl="1"/>
            <a:r>
              <a:rPr lang="it-IT" dirty="0" smtClean="0"/>
              <a:t>«Immaginare il futuro» e «progettare la memoria»: cos’è l’archivistica informatica?</a:t>
            </a:r>
          </a:p>
          <a:p>
            <a:pPr lvl="1"/>
            <a:r>
              <a:rPr lang="it-IT" dirty="0" smtClean="0"/>
              <a:t>Tutelare, descrivere, ordinare e comunicare al tempo del digitale</a:t>
            </a:r>
          </a:p>
          <a:p>
            <a:r>
              <a:rPr lang="it-IT" dirty="0" smtClean="0"/>
              <a:t>Archivistica pubblica</a:t>
            </a:r>
          </a:p>
          <a:p>
            <a:pPr lvl="1"/>
            <a:r>
              <a:rPr lang="it-IT" dirty="0" smtClean="0"/>
              <a:t>Passione civile</a:t>
            </a:r>
          </a:p>
          <a:p>
            <a:pPr lvl="1"/>
            <a:r>
              <a:rPr lang="it-IT" dirty="0" smtClean="0"/>
              <a:t>Archive </a:t>
            </a:r>
            <a:r>
              <a:rPr lang="it-IT" dirty="0" err="1" smtClean="0"/>
              <a:t>telling</a:t>
            </a:r>
            <a:r>
              <a:rPr lang="it-IT" dirty="0" smtClean="0"/>
              <a:t>: raccontare storie non pensare alla storia</a:t>
            </a:r>
          </a:p>
          <a:p>
            <a:pPr lvl="1"/>
            <a:r>
              <a:rPr lang="it-IT" dirty="0" smtClean="0"/>
              <a:t>Governare ed esaltare il potere degli archivi</a:t>
            </a:r>
          </a:p>
          <a:p>
            <a:pPr lvl="1"/>
            <a:r>
              <a:rPr lang="it-IT" dirty="0" smtClean="0"/>
              <a:t>Una deontologia rinnovata e diacronica</a:t>
            </a:r>
          </a:p>
          <a:p>
            <a:pPr lvl="1"/>
            <a:r>
              <a:rPr lang="it-IT" dirty="0" smtClean="0"/>
              <a:t>L’attivismo archivistico: portare gli archivi per intero nella società</a:t>
            </a:r>
          </a:p>
        </p:txBody>
      </p:sp>
      <p:pic>
        <p:nvPicPr>
          <p:cNvPr id="4" name="Picture 2" descr="C:\Users\massimo.laurenzi\Desktop\MASSIMO\ANAI\COMUNICAZIONE\ANAI - log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03531" y="5758013"/>
            <a:ext cx="1886778" cy="9346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3157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24" y="571480"/>
            <a:ext cx="7772400" cy="914400"/>
          </a:xfrm>
        </p:spPr>
        <p:txBody>
          <a:bodyPr>
            <a:normAutofit fontScale="90000"/>
          </a:bodyPr>
          <a:lstStyle/>
          <a:p>
            <a:pPr algn="ctr"/>
            <a:r>
              <a:rPr lang="it-IT" dirty="0" smtClean="0"/>
              <a:t>Potenzialità e limiti dell’archivistica tecnica</a:t>
            </a:r>
            <a:endParaRPr lang="it-IT" dirty="0"/>
          </a:p>
        </p:txBody>
      </p:sp>
      <p:sp>
        <p:nvSpPr>
          <p:cNvPr id="3" name="Segnaposto contenuto 2"/>
          <p:cNvSpPr>
            <a:spLocks noGrp="1"/>
          </p:cNvSpPr>
          <p:nvPr>
            <p:ph idx="1"/>
          </p:nvPr>
        </p:nvSpPr>
        <p:spPr/>
        <p:txBody>
          <a:bodyPr>
            <a:normAutofit lnSpcReduction="10000"/>
          </a:bodyPr>
          <a:lstStyle/>
          <a:p>
            <a:r>
              <a:rPr lang="it-IT" dirty="0" smtClean="0"/>
              <a:t>L’archivistica tecnica: insieme di attività regolate da standard e da prassi consolidate che contribuiscono a metabolizzare i contenuti informativi e i contesti dei fondi archivistici e presidiano le fasi di sedimentazione fin dalla fase corrente</a:t>
            </a:r>
          </a:p>
          <a:p>
            <a:r>
              <a:rPr lang="it-IT" dirty="0" smtClean="0"/>
              <a:t>L’esigenza di pensare l’archivistica tecnica al di fuori di una dimensione meramente empirica</a:t>
            </a:r>
          </a:p>
          <a:p>
            <a:r>
              <a:rPr lang="it-IT" dirty="0" smtClean="0"/>
              <a:t>La «concretezza» è innanzitutto </a:t>
            </a:r>
            <a:r>
              <a:rPr lang="it-IT" dirty="0" smtClean="0">
                <a:solidFill>
                  <a:srgbClr val="FF0000"/>
                </a:solidFill>
              </a:rPr>
              <a:t>comprensione</a:t>
            </a:r>
            <a:r>
              <a:rPr lang="it-IT" dirty="0" smtClean="0"/>
              <a:t>, che muove dall’individuazione dei nodi teorici e dalla loro soluzione, non azione a tutti i costi</a:t>
            </a:r>
          </a:p>
          <a:p>
            <a:r>
              <a:rPr lang="it-IT" dirty="0" smtClean="0"/>
              <a:t>Pensare prima di agire</a:t>
            </a:r>
          </a:p>
          <a:p>
            <a:endParaRPr lang="it-IT" dirty="0"/>
          </a:p>
        </p:txBody>
      </p:sp>
    </p:spTree>
    <p:extLst>
      <p:ext uri="{BB962C8B-B14F-4D97-AF65-F5344CB8AC3E}">
        <p14:creationId xmlns:p14="http://schemas.microsoft.com/office/powerpoint/2010/main" xmlns="" val="3186487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85728"/>
            <a:ext cx="7772400" cy="914400"/>
          </a:xfrm>
        </p:spPr>
        <p:txBody>
          <a:bodyPr>
            <a:normAutofit fontScale="90000"/>
          </a:bodyPr>
          <a:lstStyle/>
          <a:p>
            <a:pPr algn="ctr"/>
            <a:r>
              <a:rPr lang="it-IT" dirty="0" smtClean="0"/>
              <a:t>Il ruolo dell’archivistica pubblica</a:t>
            </a:r>
            <a:endParaRPr lang="it-IT" dirty="0"/>
          </a:p>
        </p:txBody>
      </p:sp>
      <p:sp>
        <p:nvSpPr>
          <p:cNvPr id="3" name="Segnaposto contenuto 2"/>
          <p:cNvSpPr>
            <a:spLocks noGrp="1"/>
          </p:cNvSpPr>
          <p:nvPr>
            <p:ph idx="1"/>
          </p:nvPr>
        </p:nvSpPr>
        <p:spPr/>
        <p:txBody>
          <a:bodyPr>
            <a:normAutofit fontScale="92500"/>
          </a:bodyPr>
          <a:lstStyle/>
          <a:p>
            <a:r>
              <a:rPr lang="it-IT" dirty="0" smtClean="0"/>
              <a:t>Standard, software, sistemi informativi, web archivistico e digitalizzazione devono essere costruiti con gli strumenti dell’archivistica tecnica ma pensati secondo le logiche </a:t>
            </a:r>
            <a:r>
              <a:rPr lang="it-IT" dirty="0" smtClean="0">
                <a:solidFill>
                  <a:srgbClr val="FF0000"/>
                </a:solidFill>
              </a:rPr>
              <a:t>dell’archivistica pubblica</a:t>
            </a:r>
          </a:p>
          <a:p>
            <a:r>
              <a:rPr lang="it-IT" dirty="0" smtClean="0"/>
              <a:t>Archivistica pubblica e riflessione sul ruolo degli archivi, sulle loro finalità e sul loro uso pubblico</a:t>
            </a:r>
          </a:p>
          <a:p>
            <a:r>
              <a:rPr lang="it-IT" dirty="0" smtClean="0"/>
              <a:t>Progettare e realizzare risorse digitali nel quadro dei dettami dell’archivistica tecnica deve significare sostenere innanzitutto l’uso pubblico degli archivi</a:t>
            </a:r>
          </a:p>
          <a:p>
            <a:r>
              <a:rPr lang="it-IT" dirty="0" smtClean="0"/>
              <a:t>Il ruolo centrale della restituzione e della comunicazione ai fini della difesa di un sistema di valori</a:t>
            </a:r>
            <a:endParaRPr lang="it-IT" dirty="0"/>
          </a:p>
        </p:txBody>
      </p:sp>
    </p:spTree>
    <p:extLst>
      <p:ext uri="{BB962C8B-B14F-4D97-AF65-F5344CB8AC3E}">
        <p14:creationId xmlns:p14="http://schemas.microsoft.com/office/powerpoint/2010/main" xmlns="" val="3471232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33" y="-447540"/>
            <a:ext cx="7514035" cy="1752599"/>
          </a:xfrm>
        </p:spPr>
        <p:txBody>
          <a:bodyPr/>
          <a:lstStyle/>
          <a:p>
            <a:pPr algn="ctr"/>
            <a:r>
              <a:rPr lang="it-IT" dirty="0" smtClean="0"/>
              <a:t>L’archivistica: una disciplina di comunicazione</a:t>
            </a:r>
            <a:endParaRPr lang="it-IT" dirty="0"/>
          </a:p>
        </p:txBody>
      </p:sp>
      <p:sp>
        <p:nvSpPr>
          <p:cNvPr id="3" name="Segnaposto contenuto 2"/>
          <p:cNvSpPr>
            <a:spLocks noGrp="1"/>
          </p:cNvSpPr>
          <p:nvPr>
            <p:ph idx="1"/>
          </p:nvPr>
        </p:nvSpPr>
        <p:spPr>
          <a:xfrm>
            <a:off x="1296757" y="1120464"/>
            <a:ext cx="7514035" cy="5499279"/>
          </a:xfrm>
        </p:spPr>
        <p:txBody>
          <a:bodyPr>
            <a:normAutofit fontScale="92500"/>
          </a:bodyPr>
          <a:lstStyle/>
          <a:p>
            <a:r>
              <a:rPr lang="it-IT" dirty="0" smtClean="0"/>
              <a:t>L’archivista è innanzitutto un comunicatore</a:t>
            </a:r>
          </a:p>
          <a:p>
            <a:r>
              <a:rPr lang="it-IT" dirty="0" smtClean="0"/>
              <a:t>Oltre la mediazione: la capacità di comunicare</a:t>
            </a:r>
          </a:p>
          <a:p>
            <a:r>
              <a:rPr lang="it-IT" dirty="0" smtClean="0"/>
              <a:t>Comunicare che cosa? Difendersi dalle banalizzazioni</a:t>
            </a:r>
          </a:p>
          <a:p>
            <a:r>
              <a:rPr lang="it-IT" dirty="0" smtClean="0"/>
              <a:t>Esistono complessità che non possono essere aggirate</a:t>
            </a:r>
          </a:p>
          <a:p>
            <a:r>
              <a:rPr lang="it-IT" dirty="0" smtClean="0"/>
              <a:t>La risposta digitale: non scorciatoie o arroccamenti di maniera ma utilizzo consapevole della potenza di fuoco tecnologica</a:t>
            </a:r>
          </a:p>
          <a:p>
            <a:r>
              <a:rPr lang="it-IT" dirty="0" smtClean="0"/>
              <a:t>La centralità del web archivistico nel rapporto tra rigore metodologico e diffusione di contenuti</a:t>
            </a:r>
          </a:p>
          <a:p>
            <a:r>
              <a:rPr lang="it-IT" dirty="0" smtClean="0"/>
              <a:t>Oltre le descrizioni: il concetto di differenziazione della comunicazione archivistica</a:t>
            </a:r>
          </a:p>
          <a:p>
            <a:r>
              <a:rPr lang="it-IT" dirty="0" smtClean="0"/>
              <a:t>Un esempio virtuoso: i portali tematici SAN. Qualche riflessione</a:t>
            </a:r>
            <a:endParaRPr lang="it-IT" dirty="0"/>
          </a:p>
        </p:txBody>
      </p:sp>
    </p:spTree>
    <p:extLst>
      <p:ext uri="{BB962C8B-B14F-4D97-AF65-F5344CB8AC3E}">
        <p14:creationId xmlns="" xmlns:p14="http://schemas.microsoft.com/office/powerpoint/2010/main" val="2671560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714404"/>
            <a:ext cx="7514035" cy="1752599"/>
          </a:xfrm>
        </p:spPr>
        <p:txBody>
          <a:bodyPr/>
          <a:lstStyle/>
          <a:p>
            <a:pPr algn="ctr"/>
            <a:r>
              <a:rPr lang="it-IT" dirty="0" smtClean="0"/>
              <a:t>Oltre la mediazione</a:t>
            </a:r>
            <a:endParaRPr lang="it-IT" dirty="0"/>
          </a:p>
        </p:txBody>
      </p:sp>
      <p:sp>
        <p:nvSpPr>
          <p:cNvPr id="3" name="Segnaposto contenuto 2"/>
          <p:cNvSpPr>
            <a:spLocks noGrp="1"/>
          </p:cNvSpPr>
          <p:nvPr>
            <p:ph idx="1"/>
          </p:nvPr>
        </p:nvSpPr>
        <p:spPr>
          <a:xfrm>
            <a:off x="1071538" y="1357298"/>
            <a:ext cx="7514035" cy="5718219"/>
          </a:xfrm>
        </p:spPr>
        <p:txBody>
          <a:bodyPr>
            <a:normAutofit/>
          </a:bodyPr>
          <a:lstStyle/>
          <a:p>
            <a:r>
              <a:rPr lang="it-IT" sz="2800" dirty="0"/>
              <a:t>Nella sua essenza l’archivistica, lo si dice da molto, è </a:t>
            </a:r>
            <a:r>
              <a:rPr lang="it-IT" sz="2800" dirty="0" smtClean="0"/>
              <a:t>una </a:t>
            </a:r>
            <a:r>
              <a:rPr lang="it-IT" sz="2800" dirty="0"/>
              <a:t>disciplina di </a:t>
            </a:r>
            <a:r>
              <a:rPr lang="it-IT" sz="2800" dirty="0" smtClean="0"/>
              <a:t>comunicazione </a:t>
            </a:r>
          </a:p>
          <a:p>
            <a:r>
              <a:rPr lang="it-IT" sz="2800" dirty="0" smtClean="0"/>
              <a:t>Ma </a:t>
            </a:r>
            <a:r>
              <a:rPr lang="it-IT" sz="2800" dirty="0"/>
              <a:t>la comunicazione archivistica è fenomeno sfaccettato e complicato e porta con sé esigenze diversificate che cambiano in ragione del mutare delle finalità per cui ci si avvicina ai complessi documentari e ai contesti in cui essi sono </a:t>
            </a:r>
            <a:r>
              <a:rPr lang="it-IT" sz="2800" dirty="0" smtClean="0"/>
              <a:t>calati </a:t>
            </a:r>
            <a:endParaRPr lang="it-IT" sz="2800" dirty="0"/>
          </a:p>
          <a:p>
            <a:r>
              <a:rPr lang="it-IT" sz="2800" dirty="0" smtClean="0"/>
              <a:t>La </a:t>
            </a:r>
            <a:r>
              <a:rPr lang="it-IT" sz="2800" dirty="0"/>
              <a:t>comunicazione è una pratica che va oltre la mediazione o, meglio, arricchisce e potenzia la </a:t>
            </a:r>
            <a:r>
              <a:rPr lang="it-IT" sz="2800" dirty="0" smtClean="0"/>
              <a:t>mediazione </a:t>
            </a:r>
          </a:p>
        </p:txBody>
      </p:sp>
    </p:spTree>
    <p:extLst>
      <p:ext uri="{BB962C8B-B14F-4D97-AF65-F5344CB8AC3E}">
        <p14:creationId xmlns="" xmlns:p14="http://schemas.microsoft.com/office/powerpoint/2010/main" val="391119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4400" b="1" i="1" dirty="0"/>
              <a:t>Il mondo è un gioco prospettico, come di specchi che esistono solo nel riflesso di uno nell’altro</a:t>
            </a:r>
            <a:r>
              <a:rPr lang="it-IT" b="1" dirty="0" smtClean="0"/>
              <a:t> </a:t>
            </a:r>
          </a:p>
          <a:p>
            <a:pPr algn="r">
              <a:buNone/>
            </a:pPr>
            <a:r>
              <a:rPr lang="it-IT" b="1" dirty="0" smtClean="0"/>
              <a:t>(Carlo Rovelli, </a:t>
            </a:r>
            <a:r>
              <a:rPr lang="it-IT" b="1" i="1" dirty="0" err="1" smtClean="0"/>
              <a:t>Helgoland</a:t>
            </a:r>
            <a:r>
              <a:rPr lang="it-IT" b="1" dirty="0" smtClean="0"/>
              <a:t>)</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233" y="-141667"/>
            <a:ext cx="7514035" cy="1752599"/>
          </a:xfrm>
        </p:spPr>
        <p:txBody>
          <a:bodyPr/>
          <a:lstStyle/>
          <a:p>
            <a:pPr algn="ctr"/>
            <a:r>
              <a:rPr lang="it-IT" dirty="0" smtClean="0"/>
              <a:t>Contro la banalizzazione, per una comunicazione orientata</a:t>
            </a:r>
            <a:endParaRPr lang="it-IT" dirty="0"/>
          </a:p>
        </p:txBody>
      </p:sp>
      <p:sp>
        <p:nvSpPr>
          <p:cNvPr id="3" name="Segnaposto contenuto 2"/>
          <p:cNvSpPr>
            <a:spLocks noGrp="1"/>
          </p:cNvSpPr>
          <p:nvPr>
            <p:ph idx="1"/>
          </p:nvPr>
        </p:nvSpPr>
        <p:spPr>
          <a:xfrm>
            <a:off x="785786" y="1539026"/>
            <a:ext cx="7514035" cy="5318974"/>
          </a:xfrm>
        </p:spPr>
        <p:txBody>
          <a:bodyPr>
            <a:normAutofit fontScale="77500" lnSpcReduction="20000"/>
          </a:bodyPr>
          <a:lstStyle/>
          <a:p>
            <a:r>
              <a:rPr lang="it-IT" dirty="0" smtClean="0"/>
              <a:t>La comunicazione va </a:t>
            </a:r>
            <a:r>
              <a:rPr lang="it-IT" dirty="0"/>
              <a:t>anche oltre gli strumenti di ricerca, da </a:t>
            </a:r>
            <a:r>
              <a:rPr lang="it-IT" dirty="0" smtClean="0"/>
              <a:t>cui essa comunque muove </a:t>
            </a:r>
          </a:p>
          <a:p>
            <a:r>
              <a:rPr lang="it-IT" dirty="0" smtClean="0"/>
              <a:t>Gli </a:t>
            </a:r>
            <a:r>
              <a:rPr lang="it-IT" dirty="0"/>
              <a:t>strumenti infatti, qualunque sia l’approccio comunicativo adottato, rimangono fondamentali, sono l’unico carburante di qualsiasi processo </a:t>
            </a:r>
            <a:r>
              <a:rPr lang="it-IT" dirty="0" smtClean="0"/>
              <a:t>comunicativo </a:t>
            </a:r>
          </a:p>
          <a:p>
            <a:r>
              <a:rPr lang="it-IT" dirty="0" smtClean="0"/>
              <a:t>Allo </a:t>
            </a:r>
            <a:r>
              <a:rPr lang="it-IT" dirty="0"/>
              <a:t>stesso modo rimangono centrali le consolidate pratiche archivistiche di descrizione e </a:t>
            </a:r>
            <a:r>
              <a:rPr lang="it-IT" dirty="0" smtClean="0"/>
              <a:t>ordinamento </a:t>
            </a:r>
          </a:p>
          <a:p>
            <a:r>
              <a:rPr lang="it-IT" dirty="0" smtClean="0"/>
              <a:t>Senza </a:t>
            </a:r>
            <a:r>
              <a:rPr lang="it-IT" dirty="0"/>
              <a:t>queste basi è inutile pensare a qualsiasi forma di </a:t>
            </a:r>
            <a:r>
              <a:rPr lang="it-IT" dirty="0" smtClean="0"/>
              <a:t>comunicazione </a:t>
            </a:r>
          </a:p>
          <a:p>
            <a:r>
              <a:rPr lang="it-IT" dirty="0" smtClean="0"/>
              <a:t>Va </a:t>
            </a:r>
            <a:r>
              <a:rPr lang="it-IT" dirty="0"/>
              <a:t>anche detto che non si deve confondere la comunicazione con la </a:t>
            </a:r>
            <a:r>
              <a:rPr lang="it-IT" dirty="0" smtClean="0"/>
              <a:t>banalizzazione </a:t>
            </a:r>
          </a:p>
          <a:p>
            <a:r>
              <a:rPr lang="it-IT" dirty="0" smtClean="0"/>
              <a:t>Si </a:t>
            </a:r>
            <a:r>
              <a:rPr lang="it-IT" dirty="0"/>
              <a:t>tratta piuttosto di tarare sugli utenti quello che, con una certa compiaciuta retorica, si definisce il racconto degli </a:t>
            </a:r>
            <a:r>
              <a:rPr lang="it-IT" dirty="0" smtClean="0"/>
              <a:t>archivi </a:t>
            </a:r>
          </a:p>
          <a:p>
            <a:r>
              <a:rPr lang="it-IT" dirty="0" smtClean="0"/>
              <a:t>In </a:t>
            </a:r>
            <a:r>
              <a:rPr lang="it-IT" dirty="0"/>
              <a:t>questo senso ciò che sembra necessario è una comunicazione archivistica </a:t>
            </a:r>
            <a:r>
              <a:rPr lang="it-IT" dirty="0" smtClean="0"/>
              <a:t>tarata sulle tipologie di utenti reali e/o potenziali, </a:t>
            </a:r>
            <a:r>
              <a:rPr lang="it-IT" dirty="0"/>
              <a:t>capace di raggiungere bersagli precisi, ben identificati e che si ponga l’obiettivo di rompere il sostanziale accerchiamento che tanto penalizza gli </a:t>
            </a:r>
            <a:r>
              <a:rPr lang="it-IT" dirty="0" smtClean="0"/>
              <a:t>archivi</a:t>
            </a:r>
            <a:endParaRPr lang="it-IT" dirty="0"/>
          </a:p>
          <a:p>
            <a:endParaRPr lang="it-IT" dirty="0"/>
          </a:p>
          <a:p>
            <a:endParaRPr lang="it-IT" dirty="0"/>
          </a:p>
        </p:txBody>
      </p:sp>
    </p:spTree>
    <p:extLst>
      <p:ext uri="{BB962C8B-B14F-4D97-AF65-F5344CB8AC3E}">
        <p14:creationId xmlns="" xmlns:p14="http://schemas.microsoft.com/office/powerpoint/2010/main" val="219093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
            <a:ext cx="7886700" cy="1325563"/>
          </a:xfrm>
        </p:spPr>
        <p:txBody>
          <a:bodyPr/>
          <a:lstStyle/>
          <a:p>
            <a:pPr algn="ctr"/>
            <a:r>
              <a:rPr lang="it-IT" dirty="0" smtClean="0"/>
              <a:t>Il doppio binario</a:t>
            </a:r>
            <a:endParaRPr lang="it-IT" dirty="0"/>
          </a:p>
        </p:txBody>
      </p:sp>
      <p:sp>
        <p:nvSpPr>
          <p:cNvPr id="3" name="Segnaposto contenuto 2"/>
          <p:cNvSpPr>
            <a:spLocks noGrp="1"/>
          </p:cNvSpPr>
          <p:nvPr>
            <p:ph idx="1"/>
          </p:nvPr>
        </p:nvSpPr>
        <p:spPr>
          <a:xfrm>
            <a:off x="642910" y="1643050"/>
            <a:ext cx="7886700" cy="4351338"/>
          </a:xfrm>
        </p:spPr>
        <p:txBody>
          <a:bodyPr>
            <a:normAutofit/>
          </a:bodyPr>
          <a:lstStyle/>
          <a:p>
            <a:r>
              <a:rPr lang="it-IT" dirty="0"/>
              <a:t>Si può insomma provare a pensare a un doppio binario. Da una parte lo studio rigoroso degli archivi e delle loro evoluzioni e rivoluzioni sotto la pressione del maglio digitale, dall’altro una divertita tendenza a trarre dagli archivi oltre che un coacervo di valori un sorriso che contribuisca ad abbattere qualche barriera e ad avvicinare ai cittadini i complessi documentari e tutto quello che ruota loro </a:t>
            </a:r>
            <a:r>
              <a:rPr lang="it-IT" dirty="0" smtClean="0"/>
              <a:t>intorno</a:t>
            </a:r>
            <a:endParaRPr lang="it-IT" dirty="0"/>
          </a:p>
          <a:p>
            <a:endParaRPr lang="it-IT" dirty="0"/>
          </a:p>
        </p:txBody>
      </p:sp>
    </p:spTree>
    <p:extLst>
      <p:ext uri="{BB962C8B-B14F-4D97-AF65-F5344CB8AC3E}">
        <p14:creationId xmlns="" xmlns:p14="http://schemas.microsoft.com/office/powerpoint/2010/main" val="4025050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571528"/>
            <a:ext cx="7514035" cy="1752599"/>
          </a:xfrm>
        </p:spPr>
        <p:txBody>
          <a:bodyPr>
            <a:normAutofit/>
          </a:bodyPr>
          <a:lstStyle/>
          <a:p>
            <a:pPr algn="ctr"/>
            <a:r>
              <a:rPr lang="it-IT" sz="4000" dirty="0" smtClean="0"/>
              <a:t>Tra esigenze civili e bisogni culturali</a:t>
            </a:r>
            <a:endParaRPr lang="it-IT" sz="4000" dirty="0"/>
          </a:p>
        </p:txBody>
      </p:sp>
      <p:sp>
        <p:nvSpPr>
          <p:cNvPr id="3" name="Segnaposto contenuto 2"/>
          <p:cNvSpPr>
            <a:spLocks noGrp="1"/>
          </p:cNvSpPr>
          <p:nvPr>
            <p:ph idx="1"/>
          </p:nvPr>
        </p:nvSpPr>
        <p:spPr>
          <a:xfrm>
            <a:off x="785786" y="1643050"/>
            <a:ext cx="7514035" cy="5031346"/>
          </a:xfrm>
        </p:spPr>
        <p:txBody>
          <a:bodyPr>
            <a:normAutofit fontScale="92500" lnSpcReduction="10000"/>
          </a:bodyPr>
          <a:lstStyle/>
          <a:p>
            <a:r>
              <a:rPr lang="it-IT" dirty="0"/>
              <a:t>S</a:t>
            </a:r>
            <a:r>
              <a:rPr lang="it-IT" dirty="0" smtClean="0"/>
              <a:t>embra </a:t>
            </a:r>
            <a:r>
              <a:rPr lang="it-IT" dirty="0"/>
              <a:t>allora </a:t>
            </a:r>
            <a:r>
              <a:rPr lang="it-IT" dirty="0" smtClean="0"/>
              <a:t>inevitabile valutare le </a:t>
            </a:r>
            <a:r>
              <a:rPr lang="it-IT" dirty="0"/>
              <a:t>forme e </a:t>
            </a:r>
            <a:r>
              <a:rPr lang="it-IT" dirty="0" smtClean="0"/>
              <a:t>i possibili modelli </a:t>
            </a:r>
            <a:r>
              <a:rPr lang="it-IT" dirty="0"/>
              <a:t>della comunicazione </a:t>
            </a:r>
            <a:r>
              <a:rPr lang="it-IT" dirty="0" smtClean="0"/>
              <a:t>archivistica </a:t>
            </a:r>
          </a:p>
          <a:p>
            <a:r>
              <a:rPr lang="it-IT" dirty="0" smtClean="0"/>
              <a:t>Magari </a:t>
            </a:r>
            <a:r>
              <a:rPr lang="it-IT" dirty="0"/>
              <a:t>ribadendo subito un concetto fondante, quello della polifunzionalità degli archivi, che porta con sé una molteplicità di modalità d’uso e un accavallarsi, quasi verrebbe da dire un accanirsi, di prassi intorno ai complessi </a:t>
            </a:r>
            <a:r>
              <a:rPr lang="it-IT" dirty="0" smtClean="0"/>
              <a:t>documentari </a:t>
            </a:r>
          </a:p>
          <a:p>
            <a:r>
              <a:rPr lang="it-IT" dirty="0" smtClean="0"/>
              <a:t>Si </a:t>
            </a:r>
            <a:r>
              <a:rPr lang="it-IT" dirty="0"/>
              <a:t>potrebbe </a:t>
            </a:r>
            <a:r>
              <a:rPr lang="it-IT" dirty="0" smtClean="0"/>
              <a:t>ancora riflettere </a:t>
            </a:r>
            <a:r>
              <a:rPr lang="it-IT" dirty="0"/>
              <a:t>sull’uso pubblico, attivo, degli archivi, nel tentativo di coglierne il ruolo di collante non solo culturale di interi tessuti </a:t>
            </a:r>
            <a:r>
              <a:rPr lang="it-IT" dirty="0" smtClean="0"/>
              <a:t>sociali </a:t>
            </a:r>
          </a:p>
          <a:p>
            <a:r>
              <a:rPr lang="it-IT" dirty="0" smtClean="0"/>
              <a:t>Gli </a:t>
            </a:r>
            <a:r>
              <a:rPr lang="it-IT" dirty="0"/>
              <a:t>archivi valutati quindi come patrimonio comune, funzionali ad esigenze civili, sociali e politiche, ancor prima che storiche e culturali hanno del resto un disperato bisogno di uscire dalle gabbie dei </a:t>
            </a:r>
            <a:r>
              <a:rPr lang="it-IT" dirty="0" smtClean="0"/>
              <a:t>tecnicismi</a:t>
            </a:r>
            <a:endParaRPr lang="it-IT" dirty="0"/>
          </a:p>
        </p:txBody>
      </p:sp>
    </p:spTree>
    <p:extLst>
      <p:ext uri="{BB962C8B-B14F-4D97-AF65-F5344CB8AC3E}">
        <p14:creationId xmlns="" xmlns:p14="http://schemas.microsoft.com/office/powerpoint/2010/main" val="3415274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14400" y="0"/>
            <a:ext cx="8229600" cy="1219200"/>
          </a:xfrm>
        </p:spPr>
        <p:txBody>
          <a:bodyPr>
            <a:normAutofit/>
          </a:bodyPr>
          <a:lstStyle/>
          <a:p>
            <a:pPr algn="ctr"/>
            <a:r>
              <a:rPr lang="it-IT" dirty="0" smtClean="0"/>
              <a:t>Parlare  (anche) di archivio</a:t>
            </a:r>
            <a:endParaRPr lang="it-IT" dirty="0"/>
          </a:p>
        </p:txBody>
      </p:sp>
      <p:pic>
        <p:nvPicPr>
          <p:cNvPr id="4" name="Picture 3" descr="C:\Users\Standard\Desktop\Li61_TyTJLw-bNl1BuN2vRnDjMS0LbZTgLok4c-K4he-QTjudGkMjUgfivXmhwltnIe-h_BYrBtCnpclhTdLkyzSEx5hg9AxVI36HH44ZMKLQ8ie3FGeSBxONzb_JwZOx11zTQ.png"/>
          <p:cNvPicPr>
            <a:picLocks noGrp="1" noChangeAspect="1" noChangeArrowheads="1"/>
          </p:cNvPicPr>
          <p:nvPr>
            <p:ph idx="1"/>
          </p:nvPr>
        </p:nvPicPr>
        <p:blipFill>
          <a:blip r:embed="rId2" cstate="print"/>
          <a:srcRect/>
          <a:stretch>
            <a:fillRect/>
          </a:stretch>
        </p:blipFill>
        <p:spPr bwMode="auto">
          <a:xfrm>
            <a:off x="500035" y="1105966"/>
            <a:ext cx="8231622" cy="5466311"/>
          </a:xfrm>
          <a:prstGeom prst="rect">
            <a:avLst/>
          </a:prstGeom>
          <a:noFill/>
        </p:spPr>
      </p:pic>
      <p:pic>
        <p:nvPicPr>
          <p:cNvPr id="5" name="Picture 2" descr="C:\Users\massimo.laurenzi\Desktop\MASSIMO\ANAI\COMUNICAZIONE\ANAI - log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03531" y="5758013"/>
            <a:ext cx="1886778" cy="93461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596" y="500042"/>
            <a:ext cx="8215369" cy="782264"/>
          </a:xfrm>
          <a:prstGeom prst="rect">
            <a:avLst/>
          </a:prstGeom>
        </p:spPr>
        <p:txBody>
          <a:bodyPr vert="horz" wrap="square" lIns="0" tIns="12699" rIns="0" bIns="0" rtlCol="0">
            <a:spAutoFit/>
          </a:bodyPr>
          <a:lstStyle/>
          <a:p>
            <a:pPr marL="12699" algn="ctr">
              <a:spcBef>
                <a:spcPts val="100"/>
              </a:spcBef>
            </a:pPr>
            <a:r>
              <a:rPr spc="-75" dirty="0"/>
              <a:t>Archivistica </a:t>
            </a:r>
            <a:r>
              <a:rPr spc="225" dirty="0"/>
              <a:t>e</a:t>
            </a:r>
            <a:r>
              <a:rPr spc="-915" dirty="0"/>
              <a:t> </a:t>
            </a:r>
            <a:r>
              <a:rPr spc="-65" dirty="0"/>
              <a:t>archivistica </a:t>
            </a:r>
            <a:r>
              <a:rPr spc="-35" dirty="0"/>
              <a:t>attiva</a:t>
            </a:r>
          </a:p>
        </p:txBody>
      </p:sp>
      <p:sp>
        <p:nvSpPr>
          <p:cNvPr id="3" name="object 3"/>
          <p:cNvSpPr txBox="1"/>
          <p:nvPr/>
        </p:nvSpPr>
        <p:spPr>
          <a:xfrm>
            <a:off x="571472" y="1785926"/>
            <a:ext cx="7429552" cy="3619194"/>
          </a:xfrm>
          <a:prstGeom prst="rect">
            <a:avLst/>
          </a:prstGeom>
        </p:spPr>
        <p:txBody>
          <a:bodyPr vert="horz" wrap="square" lIns="0" tIns="41908" rIns="0" bIns="0" rtlCol="0">
            <a:spAutoFit/>
          </a:bodyPr>
          <a:lstStyle/>
          <a:p>
            <a:pPr marL="356852" marR="5080" indent="-344788">
              <a:lnSpc>
                <a:spcPct val="90000"/>
              </a:lnSpc>
              <a:spcBef>
                <a:spcPts val="330"/>
              </a:spcBef>
              <a:buFont typeface="Arial" panose="020B0604020202020204" pitchFamily="34" charset="0"/>
              <a:buChar char="•"/>
              <a:tabLst>
                <a:tab pos="356852" algn="l"/>
              </a:tabLst>
            </a:pPr>
            <a:r>
              <a:rPr lang="it-IT" sz="2400" i="1" spc="-40" dirty="0" smtClean="0">
                <a:latin typeface="Verdana"/>
                <a:cs typeface="Verdana"/>
              </a:rPr>
              <a:t>«</a:t>
            </a:r>
            <a:r>
              <a:rPr sz="2400" i="1" spc="-40" dirty="0" smtClean="0">
                <a:latin typeface="Verdana"/>
                <a:cs typeface="Verdana"/>
              </a:rPr>
              <a:t>Archiving </a:t>
            </a:r>
            <a:r>
              <a:rPr sz="2400" i="1" spc="-70" dirty="0">
                <a:latin typeface="Verdana"/>
                <a:cs typeface="Verdana"/>
              </a:rPr>
              <a:t>Activism </a:t>
            </a:r>
            <a:r>
              <a:rPr sz="2400" i="1" spc="75" dirty="0">
                <a:latin typeface="Verdana"/>
                <a:cs typeface="Verdana"/>
              </a:rPr>
              <a:t>and</a:t>
            </a:r>
            <a:r>
              <a:rPr sz="2400" i="1" spc="-484" dirty="0">
                <a:latin typeface="Verdana"/>
                <a:cs typeface="Verdana"/>
              </a:rPr>
              <a:t> </a:t>
            </a:r>
            <a:r>
              <a:rPr sz="2400" i="1" spc="-75" dirty="0">
                <a:latin typeface="Verdana"/>
                <a:cs typeface="Verdana"/>
              </a:rPr>
              <a:t>Activist </a:t>
            </a:r>
            <a:r>
              <a:rPr sz="2400" i="1" spc="-30" dirty="0">
                <a:latin typeface="Verdana"/>
                <a:cs typeface="Verdana"/>
              </a:rPr>
              <a:t>Archiving” </a:t>
            </a:r>
            <a:r>
              <a:rPr sz="2400" i="1" spc="-50" dirty="0">
                <a:latin typeface="Verdana"/>
                <a:cs typeface="Verdana"/>
              </a:rPr>
              <a:t>examines </a:t>
            </a:r>
            <a:r>
              <a:rPr sz="2400" i="1" spc="-15" dirty="0">
                <a:latin typeface="Verdana"/>
                <a:cs typeface="Verdana"/>
              </a:rPr>
              <a:t>the </a:t>
            </a:r>
            <a:r>
              <a:rPr sz="2400" i="1" spc="-65" dirty="0">
                <a:latin typeface="Verdana"/>
                <a:cs typeface="Verdana"/>
              </a:rPr>
              <a:t>intersections  </a:t>
            </a:r>
            <a:r>
              <a:rPr sz="2400" i="1" spc="45" dirty="0">
                <a:latin typeface="Verdana"/>
                <a:cs typeface="Verdana"/>
              </a:rPr>
              <a:t>between </a:t>
            </a:r>
            <a:r>
              <a:rPr sz="2400" i="1" spc="-5" dirty="0">
                <a:latin typeface="Verdana"/>
                <a:cs typeface="Verdana"/>
              </a:rPr>
              <a:t>contemporary </a:t>
            </a:r>
            <a:r>
              <a:rPr sz="2400" i="1" spc="-15" dirty="0">
                <a:latin typeface="Verdana"/>
                <a:cs typeface="Verdana"/>
              </a:rPr>
              <a:t>archival </a:t>
            </a:r>
            <a:r>
              <a:rPr sz="2400" i="1" spc="45" dirty="0">
                <a:latin typeface="Verdana"/>
                <a:cs typeface="Verdana"/>
              </a:rPr>
              <a:t>practice </a:t>
            </a:r>
            <a:r>
              <a:rPr sz="2400" i="1" spc="75" dirty="0">
                <a:latin typeface="Verdana"/>
                <a:cs typeface="Verdana"/>
              </a:rPr>
              <a:t>and </a:t>
            </a:r>
            <a:r>
              <a:rPr sz="2400" i="1" spc="-55" dirty="0">
                <a:latin typeface="Verdana"/>
                <a:cs typeface="Verdana"/>
              </a:rPr>
              <a:t>activism </a:t>
            </a:r>
            <a:r>
              <a:rPr sz="2400" i="1" spc="-100" dirty="0">
                <a:latin typeface="Verdana"/>
                <a:cs typeface="Verdana"/>
              </a:rPr>
              <a:t>in </a:t>
            </a:r>
            <a:r>
              <a:rPr sz="2400" i="1" spc="-45" dirty="0">
                <a:latin typeface="Verdana"/>
                <a:cs typeface="Verdana"/>
              </a:rPr>
              <a:t>different  </a:t>
            </a:r>
            <a:r>
              <a:rPr sz="2400" i="1" spc="-30" dirty="0">
                <a:latin typeface="Verdana"/>
                <a:cs typeface="Verdana"/>
              </a:rPr>
              <a:t>national, </a:t>
            </a:r>
            <a:r>
              <a:rPr sz="2400" i="1" spc="-25" dirty="0">
                <a:latin typeface="Verdana"/>
                <a:cs typeface="Verdana"/>
              </a:rPr>
              <a:t>political, </a:t>
            </a:r>
            <a:r>
              <a:rPr sz="2400" i="1" spc="5" dirty="0">
                <a:latin typeface="Verdana"/>
                <a:cs typeface="Verdana"/>
              </a:rPr>
              <a:t>socio-economic, </a:t>
            </a:r>
            <a:r>
              <a:rPr sz="2400" i="1" spc="15" dirty="0">
                <a:latin typeface="Verdana"/>
                <a:cs typeface="Verdana"/>
              </a:rPr>
              <a:t>technological, </a:t>
            </a:r>
            <a:r>
              <a:rPr sz="2400" i="1" spc="-15" dirty="0">
                <a:latin typeface="Verdana"/>
                <a:cs typeface="Verdana"/>
              </a:rPr>
              <a:t>archival </a:t>
            </a:r>
            <a:r>
              <a:rPr sz="2400" i="1" spc="-105" dirty="0">
                <a:latin typeface="Verdana"/>
                <a:cs typeface="Verdana"/>
              </a:rPr>
              <a:t>settings,  </a:t>
            </a:r>
            <a:r>
              <a:rPr sz="2400" i="1" spc="75" dirty="0">
                <a:latin typeface="Verdana"/>
                <a:cs typeface="Verdana"/>
              </a:rPr>
              <a:t>and</a:t>
            </a:r>
            <a:r>
              <a:rPr sz="2400" i="1" spc="-145" dirty="0">
                <a:latin typeface="Verdana"/>
                <a:cs typeface="Verdana"/>
              </a:rPr>
              <a:t> </a:t>
            </a:r>
            <a:r>
              <a:rPr sz="2400" i="1" spc="-70" dirty="0">
                <a:latin typeface="Verdana"/>
                <a:cs typeface="Verdana"/>
              </a:rPr>
              <a:t>inspired</a:t>
            </a:r>
            <a:r>
              <a:rPr sz="2400" i="1" spc="-150" dirty="0">
                <a:latin typeface="Verdana"/>
                <a:cs typeface="Verdana"/>
              </a:rPr>
              <a:t> </a:t>
            </a:r>
            <a:r>
              <a:rPr sz="2400" i="1" dirty="0">
                <a:latin typeface="Verdana"/>
                <a:cs typeface="Verdana"/>
              </a:rPr>
              <a:t>by</a:t>
            </a:r>
            <a:r>
              <a:rPr sz="2400" i="1" spc="-165" dirty="0">
                <a:latin typeface="Verdana"/>
                <a:cs typeface="Verdana"/>
              </a:rPr>
              <a:t> </a:t>
            </a:r>
            <a:r>
              <a:rPr sz="2400" i="1" spc="160" dirty="0">
                <a:latin typeface="Verdana"/>
                <a:cs typeface="Verdana"/>
              </a:rPr>
              <a:t>a</a:t>
            </a:r>
            <a:r>
              <a:rPr sz="2400" i="1" spc="-145" dirty="0">
                <a:latin typeface="Verdana"/>
                <a:cs typeface="Verdana"/>
              </a:rPr>
              <a:t> </a:t>
            </a:r>
            <a:r>
              <a:rPr sz="2400" i="1" spc="-65" dirty="0">
                <a:latin typeface="Verdana"/>
                <a:cs typeface="Verdana"/>
              </a:rPr>
              <a:t>variety</a:t>
            </a:r>
            <a:r>
              <a:rPr sz="2400" i="1" spc="-160" dirty="0">
                <a:latin typeface="Verdana"/>
                <a:cs typeface="Verdana"/>
              </a:rPr>
              <a:t> </a:t>
            </a:r>
            <a:r>
              <a:rPr sz="2400" i="1" dirty="0">
                <a:latin typeface="Verdana"/>
                <a:cs typeface="Verdana"/>
              </a:rPr>
              <a:t>of</a:t>
            </a:r>
            <a:r>
              <a:rPr sz="2400" i="1" spc="-155" dirty="0">
                <a:latin typeface="Verdana"/>
                <a:cs typeface="Verdana"/>
              </a:rPr>
              <a:t> </a:t>
            </a:r>
            <a:r>
              <a:rPr sz="2400" i="1" spc="-60" dirty="0">
                <a:latin typeface="Verdana"/>
                <a:cs typeface="Verdana"/>
              </a:rPr>
              <a:t>motivations</a:t>
            </a:r>
            <a:r>
              <a:rPr sz="2400" i="1" spc="-145" dirty="0">
                <a:latin typeface="Verdana"/>
                <a:cs typeface="Verdana"/>
              </a:rPr>
              <a:t> </a:t>
            </a:r>
            <a:r>
              <a:rPr sz="2400" i="1" spc="75" dirty="0">
                <a:latin typeface="Verdana"/>
                <a:cs typeface="Verdana"/>
              </a:rPr>
              <a:t>and</a:t>
            </a:r>
            <a:r>
              <a:rPr sz="2400" i="1" spc="-145" dirty="0">
                <a:latin typeface="Verdana"/>
                <a:cs typeface="Verdana"/>
              </a:rPr>
              <a:t> </a:t>
            </a:r>
            <a:r>
              <a:rPr sz="2400" i="1" spc="-35" dirty="0" smtClean="0">
                <a:latin typeface="Verdana"/>
                <a:cs typeface="Verdana"/>
              </a:rPr>
              <a:t>objectives</a:t>
            </a:r>
            <a:r>
              <a:rPr lang="it-IT" sz="2400" i="1" spc="-35" dirty="0">
                <a:latin typeface="Verdana"/>
                <a:cs typeface="Verdana"/>
              </a:rPr>
              <a:t>"</a:t>
            </a:r>
            <a:endParaRPr sz="2400" i="1" dirty="0">
              <a:latin typeface="Verdana"/>
              <a:cs typeface="Verdana"/>
            </a:endParaRPr>
          </a:p>
          <a:p>
            <a:pPr marL="355582" indent="-342882">
              <a:spcBef>
                <a:spcPts val="745"/>
              </a:spcBef>
              <a:buFont typeface="Arial" panose="020B0604020202020204" pitchFamily="34" charset="0"/>
              <a:buChar char="•"/>
              <a:tabLst>
                <a:tab pos="356852" algn="l"/>
              </a:tabLst>
            </a:pPr>
            <a:r>
              <a:rPr sz="2400" spc="-70" dirty="0" err="1" smtClean="0">
                <a:latin typeface="Verdana"/>
                <a:cs typeface="Verdana"/>
              </a:rPr>
              <a:t>L’attivismo</a:t>
            </a:r>
            <a:r>
              <a:rPr sz="2400" spc="-190" dirty="0" smtClean="0">
                <a:latin typeface="Verdana"/>
                <a:cs typeface="Verdana"/>
              </a:rPr>
              <a:t> </a:t>
            </a:r>
            <a:r>
              <a:rPr sz="2400" spc="85" dirty="0">
                <a:latin typeface="Verdana"/>
                <a:cs typeface="Verdana"/>
              </a:rPr>
              <a:t>come</a:t>
            </a:r>
            <a:r>
              <a:rPr sz="2400" spc="-100" dirty="0">
                <a:latin typeface="Verdana"/>
                <a:cs typeface="Verdana"/>
              </a:rPr>
              <a:t> </a:t>
            </a:r>
            <a:r>
              <a:rPr sz="2400" spc="100" dirty="0">
                <a:latin typeface="Verdana"/>
                <a:cs typeface="Verdana"/>
              </a:rPr>
              <a:t>faccia</a:t>
            </a:r>
            <a:r>
              <a:rPr sz="2400" spc="-170" dirty="0">
                <a:latin typeface="Verdana"/>
                <a:cs typeface="Verdana"/>
              </a:rPr>
              <a:t> </a:t>
            </a:r>
            <a:r>
              <a:rPr sz="2400" spc="50" dirty="0" err="1">
                <a:latin typeface="Verdana"/>
                <a:cs typeface="Verdana"/>
              </a:rPr>
              <a:t>pubblica</a:t>
            </a:r>
            <a:r>
              <a:rPr sz="2400" spc="-170" dirty="0">
                <a:latin typeface="Verdana"/>
                <a:cs typeface="Verdana"/>
              </a:rPr>
              <a:t> </a:t>
            </a:r>
            <a:r>
              <a:rPr sz="2400" spc="-20" dirty="0" err="1" smtClean="0">
                <a:latin typeface="Verdana"/>
                <a:cs typeface="Verdana"/>
              </a:rPr>
              <a:t>dell’archivistica</a:t>
            </a:r>
            <a:endParaRPr lang="it-IT" sz="2400" spc="-20" dirty="0" smtClean="0">
              <a:latin typeface="Verdana"/>
              <a:cs typeface="Verdana"/>
            </a:endParaRPr>
          </a:p>
          <a:p>
            <a:pPr marL="12699">
              <a:spcBef>
                <a:spcPts val="745"/>
              </a:spcBef>
              <a:tabLst>
                <a:tab pos="356852" algn="l"/>
              </a:tabLst>
            </a:pPr>
            <a:endParaRPr sz="2400" dirty="0">
              <a:latin typeface="Verdana"/>
              <a:cs typeface="Verdana"/>
            </a:endParaRPr>
          </a:p>
          <a:p>
            <a:pPr marL="12699">
              <a:lnSpc>
                <a:spcPts val="2280"/>
              </a:lnSpc>
              <a:tabLst>
                <a:tab pos="356852" algn="l"/>
              </a:tabLst>
            </a:pPr>
            <a:endParaRPr sz="2400" dirty="0">
              <a:latin typeface="Verdana"/>
              <a:cs typeface="Verdana"/>
            </a:endParaRPr>
          </a:p>
        </p:txBody>
      </p:sp>
    </p:spTree>
    <p:extLst>
      <p:ext uri="{BB962C8B-B14F-4D97-AF65-F5344CB8AC3E}">
        <p14:creationId xmlns="" xmlns:p14="http://schemas.microsoft.com/office/powerpoint/2010/main" val="91260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352433" cy="1752599"/>
          </a:xfrm>
        </p:spPr>
        <p:txBody>
          <a:bodyPr>
            <a:normAutofit fontScale="90000"/>
          </a:bodyPr>
          <a:lstStyle/>
          <a:p>
            <a:pPr algn="ctr"/>
            <a:r>
              <a:rPr lang="it-IT" u="heavy" spc="-260" dirty="0">
                <a:solidFill>
                  <a:srgbClr val="C4E36D"/>
                </a:solidFill>
                <a:uFill>
                  <a:solidFill>
                    <a:srgbClr val="C4E36D"/>
                  </a:solidFill>
                </a:uFill>
                <a:latin typeface="Verdana"/>
                <a:cs typeface="Verdana"/>
                <a:hlinkClick r:id="rId2"/>
              </a:rPr>
              <a:t>Il </a:t>
            </a:r>
            <a:r>
              <a:rPr lang="it-IT" u="heavy" spc="15" dirty="0">
                <a:solidFill>
                  <a:srgbClr val="C4E36D"/>
                </a:solidFill>
                <a:uFill>
                  <a:solidFill>
                    <a:srgbClr val="C4E36D"/>
                  </a:solidFill>
                </a:uFill>
                <a:latin typeface="Verdana"/>
                <a:cs typeface="Verdana"/>
                <a:hlinkClick r:id="rId2"/>
              </a:rPr>
              <a:t>gruppo </a:t>
            </a:r>
            <a:r>
              <a:rPr lang="it-IT" u="heavy" spc="-40" dirty="0">
                <a:solidFill>
                  <a:srgbClr val="C4E36D"/>
                </a:solidFill>
                <a:uFill>
                  <a:solidFill>
                    <a:srgbClr val="C4E36D"/>
                  </a:solidFill>
                </a:uFill>
                <a:latin typeface="Verdana"/>
                <a:cs typeface="Verdana"/>
                <a:hlinkClick r:id="rId2"/>
              </a:rPr>
              <a:t>Archivistica</a:t>
            </a:r>
            <a:r>
              <a:rPr lang="it-IT" u="heavy" spc="-190" dirty="0">
                <a:solidFill>
                  <a:srgbClr val="C4E36D"/>
                </a:solidFill>
                <a:uFill>
                  <a:solidFill>
                    <a:srgbClr val="C4E36D"/>
                  </a:solidFill>
                </a:uFill>
                <a:latin typeface="Verdana"/>
                <a:cs typeface="Verdana"/>
                <a:hlinkClick r:id="rId2"/>
              </a:rPr>
              <a:t> </a:t>
            </a:r>
            <a:r>
              <a:rPr lang="it-IT" u="heavy" spc="-40" dirty="0">
                <a:solidFill>
                  <a:srgbClr val="C4E36D"/>
                </a:solidFill>
                <a:uFill>
                  <a:solidFill>
                    <a:srgbClr val="C4E36D"/>
                  </a:solidFill>
                </a:uFill>
                <a:latin typeface="Verdana"/>
                <a:cs typeface="Verdana"/>
                <a:hlinkClick r:id="rId2"/>
              </a:rPr>
              <a:t>Attiva</a:t>
            </a:r>
            <a:r>
              <a:rPr lang="it-IT" dirty="0">
                <a:latin typeface="Verdana"/>
                <a:cs typeface="Verdana"/>
              </a:rPr>
              <a:t/>
            </a:r>
            <a:br>
              <a:rPr lang="it-IT" dirty="0">
                <a:latin typeface="Verdana"/>
                <a:cs typeface="Verdana"/>
              </a:rPr>
            </a:br>
            <a:endParaRPr lang="it-IT" dirty="0"/>
          </a:p>
        </p:txBody>
      </p:sp>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14546" y="2571744"/>
            <a:ext cx="5110217" cy="4286256"/>
          </a:xfrm>
          <a:prstGeom prst="rect">
            <a:avLst/>
          </a:prstGeom>
        </p:spPr>
      </p:pic>
      <p:sp>
        <p:nvSpPr>
          <p:cNvPr id="6" name="Rettangolo 5"/>
          <p:cNvSpPr/>
          <p:nvPr/>
        </p:nvSpPr>
        <p:spPr>
          <a:xfrm>
            <a:off x="785786" y="1714488"/>
            <a:ext cx="7786742" cy="2739207"/>
          </a:xfrm>
          <a:prstGeom prst="rect">
            <a:avLst/>
          </a:prstGeom>
        </p:spPr>
        <p:txBody>
          <a:bodyPr wrap="square" lIns="91435" tIns="45718" rIns="91435" bIns="45718">
            <a:spAutoFit/>
          </a:bodyPr>
          <a:lstStyle/>
          <a:p>
            <a:pPr marL="12699">
              <a:spcBef>
                <a:spcPts val="765"/>
              </a:spcBef>
              <a:tabLst>
                <a:tab pos="356852" algn="l"/>
              </a:tabLst>
            </a:pPr>
            <a:r>
              <a:rPr lang="it-IT" sz="2800" spc="-30" dirty="0" smtClean="0">
                <a:solidFill>
                  <a:srgbClr val="0070C0"/>
                </a:solidFill>
                <a:latin typeface="Verdana"/>
                <a:cs typeface="Verdana"/>
              </a:rPr>
              <a:t>«</a:t>
            </a:r>
            <a:r>
              <a:rPr lang="it-IT" sz="2400" spc="-30" dirty="0">
                <a:solidFill>
                  <a:srgbClr val="0070C0"/>
                </a:solidFill>
                <a:latin typeface="Verdana"/>
                <a:cs typeface="Verdana"/>
              </a:rPr>
              <a:t>Crediamo molto </a:t>
            </a:r>
            <a:r>
              <a:rPr lang="it-IT" sz="2400" spc="-15" dirty="0">
                <a:solidFill>
                  <a:srgbClr val="0070C0"/>
                </a:solidFill>
                <a:latin typeface="Verdana"/>
                <a:cs typeface="Verdana"/>
              </a:rPr>
              <a:t>nella </a:t>
            </a:r>
            <a:r>
              <a:rPr lang="it-IT" sz="2400" spc="-25" dirty="0">
                <a:solidFill>
                  <a:srgbClr val="0070C0"/>
                </a:solidFill>
                <a:latin typeface="Verdana"/>
                <a:cs typeface="Verdana"/>
              </a:rPr>
              <a:t>necessità </a:t>
            </a:r>
            <a:r>
              <a:rPr lang="it-IT" sz="2400" spc="-20" dirty="0">
                <a:solidFill>
                  <a:srgbClr val="0070C0"/>
                </a:solidFill>
                <a:latin typeface="Verdana"/>
                <a:cs typeface="Verdana"/>
              </a:rPr>
              <a:t>di </a:t>
            </a:r>
            <a:r>
              <a:rPr lang="it-IT" sz="2400" spc="-35" dirty="0">
                <a:solidFill>
                  <a:srgbClr val="0070C0"/>
                </a:solidFill>
                <a:latin typeface="Verdana"/>
                <a:cs typeface="Verdana"/>
              </a:rPr>
              <a:t>motivarci </a:t>
            </a:r>
            <a:r>
              <a:rPr lang="it-IT" sz="2400" spc="-10" dirty="0">
                <a:solidFill>
                  <a:srgbClr val="0070C0"/>
                </a:solidFill>
                <a:latin typeface="Verdana"/>
                <a:cs typeface="Verdana"/>
              </a:rPr>
              <a:t>socialmente </a:t>
            </a:r>
            <a:r>
              <a:rPr lang="it-IT" sz="2400" spc="100" dirty="0">
                <a:solidFill>
                  <a:srgbClr val="0070C0"/>
                </a:solidFill>
                <a:latin typeface="Verdana"/>
                <a:cs typeface="Verdana"/>
              </a:rPr>
              <a:t>e </a:t>
            </a:r>
            <a:r>
              <a:rPr lang="it-IT" sz="2400" spc="-20" dirty="0">
                <a:solidFill>
                  <a:srgbClr val="0070C0"/>
                </a:solidFill>
                <a:latin typeface="Verdana"/>
                <a:cs typeface="Verdana"/>
              </a:rPr>
              <a:t>di  </a:t>
            </a:r>
            <a:r>
              <a:rPr lang="it-IT" sz="2400" spc="-40" dirty="0">
                <a:solidFill>
                  <a:srgbClr val="0070C0"/>
                </a:solidFill>
                <a:latin typeface="Verdana"/>
                <a:cs typeface="Verdana"/>
              </a:rPr>
              <a:t>integrare </a:t>
            </a:r>
            <a:r>
              <a:rPr lang="it-IT" sz="2400" spc="-20" dirty="0">
                <a:solidFill>
                  <a:srgbClr val="0070C0"/>
                </a:solidFill>
                <a:latin typeface="Verdana"/>
                <a:cs typeface="Verdana"/>
              </a:rPr>
              <a:t>le </a:t>
            </a:r>
            <a:r>
              <a:rPr lang="it-IT" sz="2400" spc="-65" dirty="0">
                <a:solidFill>
                  <a:srgbClr val="0070C0"/>
                </a:solidFill>
                <a:latin typeface="Verdana"/>
                <a:cs typeface="Verdana"/>
              </a:rPr>
              <a:t>diverse </a:t>
            </a:r>
            <a:r>
              <a:rPr lang="it-IT" sz="2400" spc="20" dirty="0">
                <a:solidFill>
                  <a:srgbClr val="0070C0"/>
                </a:solidFill>
                <a:latin typeface="Verdana"/>
                <a:cs typeface="Verdana"/>
              </a:rPr>
              <a:t>componenti </a:t>
            </a:r>
            <a:r>
              <a:rPr lang="it-IT" sz="2400" spc="-20" dirty="0">
                <a:solidFill>
                  <a:srgbClr val="0070C0"/>
                </a:solidFill>
                <a:latin typeface="Verdana"/>
                <a:cs typeface="Verdana"/>
              </a:rPr>
              <a:t>di </a:t>
            </a:r>
            <a:r>
              <a:rPr lang="it-IT" sz="2400" spc="-10" dirty="0">
                <a:solidFill>
                  <a:srgbClr val="0070C0"/>
                </a:solidFill>
                <a:latin typeface="Verdana"/>
                <a:cs typeface="Verdana"/>
              </a:rPr>
              <a:t>questa </a:t>
            </a:r>
            <a:r>
              <a:rPr lang="it-IT" sz="2400" spc="-15" dirty="0">
                <a:solidFill>
                  <a:srgbClr val="0070C0"/>
                </a:solidFill>
                <a:latin typeface="Verdana"/>
                <a:cs typeface="Verdana"/>
              </a:rPr>
              <a:t>realtà </a:t>
            </a:r>
            <a:r>
              <a:rPr lang="it-IT" sz="2400" spc="160" dirty="0">
                <a:solidFill>
                  <a:srgbClr val="0070C0"/>
                </a:solidFill>
                <a:latin typeface="Verdana"/>
                <a:cs typeface="Verdana"/>
              </a:rPr>
              <a:t>a </a:t>
            </a:r>
            <a:r>
              <a:rPr lang="it-IT" sz="2400" spc="-20" dirty="0">
                <a:solidFill>
                  <a:srgbClr val="0070C0"/>
                </a:solidFill>
                <a:latin typeface="Verdana"/>
                <a:cs typeface="Verdana"/>
              </a:rPr>
              <a:t>prescindere </a:t>
            </a:r>
            <a:r>
              <a:rPr lang="it-IT" sz="2400" spc="40" dirty="0">
                <a:solidFill>
                  <a:srgbClr val="0070C0"/>
                </a:solidFill>
                <a:latin typeface="Verdana"/>
                <a:cs typeface="Verdana"/>
              </a:rPr>
              <a:t>dal  </a:t>
            </a:r>
            <a:r>
              <a:rPr lang="it-IT" sz="2400" spc="-60" dirty="0">
                <a:solidFill>
                  <a:srgbClr val="0070C0"/>
                </a:solidFill>
                <a:latin typeface="Verdana"/>
                <a:cs typeface="Verdana"/>
              </a:rPr>
              <a:t>loro ruolo </a:t>
            </a:r>
            <a:r>
              <a:rPr lang="it-IT" sz="2400" spc="100" dirty="0">
                <a:solidFill>
                  <a:srgbClr val="0070C0"/>
                </a:solidFill>
                <a:latin typeface="Verdana"/>
                <a:cs typeface="Verdana"/>
              </a:rPr>
              <a:t>e </a:t>
            </a:r>
            <a:r>
              <a:rPr lang="it-IT" sz="2400" spc="15" dirty="0">
                <a:solidFill>
                  <a:srgbClr val="0070C0"/>
                </a:solidFill>
                <a:latin typeface="Verdana"/>
                <a:cs typeface="Verdana"/>
              </a:rPr>
              <a:t>dalle </a:t>
            </a:r>
            <a:r>
              <a:rPr lang="it-IT" sz="2400" spc="-60" dirty="0">
                <a:solidFill>
                  <a:srgbClr val="0070C0"/>
                </a:solidFill>
                <a:latin typeface="Verdana"/>
                <a:cs typeface="Verdana"/>
              </a:rPr>
              <a:t>loro </a:t>
            </a:r>
            <a:r>
              <a:rPr lang="it-IT" sz="2400" spc="-95" dirty="0">
                <a:solidFill>
                  <a:srgbClr val="0070C0"/>
                </a:solidFill>
                <a:latin typeface="Verdana"/>
                <a:cs typeface="Verdana"/>
              </a:rPr>
              <a:t>funzioni. </a:t>
            </a:r>
            <a:r>
              <a:rPr lang="it-IT" sz="2400" spc="45" dirty="0">
                <a:solidFill>
                  <a:srgbClr val="0070C0"/>
                </a:solidFill>
                <a:latin typeface="Verdana"/>
                <a:cs typeface="Verdana"/>
              </a:rPr>
              <a:t>Occorre </a:t>
            </a:r>
            <a:r>
              <a:rPr lang="it-IT" sz="2400" spc="-55" dirty="0">
                <a:solidFill>
                  <a:srgbClr val="0070C0"/>
                </a:solidFill>
                <a:latin typeface="Verdana"/>
                <a:cs typeface="Verdana"/>
              </a:rPr>
              <a:t>insomma </a:t>
            </a:r>
            <a:r>
              <a:rPr lang="it-IT" sz="2400" spc="10" dirty="0">
                <a:solidFill>
                  <a:srgbClr val="0070C0"/>
                </a:solidFill>
                <a:latin typeface="Verdana"/>
                <a:cs typeface="Verdana"/>
              </a:rPr>
              <a:t>una </a:t>
            </a:r>
            <a:r>
              <a:rPr lang="it-IT" sz="2400" spc="5" dirty="0">
                <a:solidFill>
                  <a:srgbClr val="0070C0"/>
                </a:solidFill>
                <a:latin typeface="Verdana"/>
                <a:cs typeface="Verdana"/>
              </a:rPr>
              <a:t>nuova  </a:t>
            </a:r>
            <a:r>
              <a:rPr lang="it-IT" sz="2400" spc="15" dirty="0">
                <a:solidFill>
                  <a:srgbClr val="0070C0"/>
                </a:solidFill>
                <a:latin typeface="Verdana"/>
                <a:cs typeface="Verdana"/>
              </a:rPr>
              <a:t>coscienza</a:t>
            </a:r>
            <a:r>
              <a:rPr lang="it-IT" sz="2400" spc="-120" dirty="0">
                <a:solidFill>
                  <a:srgbClr val="0070C0"/>
                </a:solidFill>
                <a:latin typeface="Verdana"/>
                <a:cs typeface="Verdana"/>
              </a:rPr>
              <a:t> </a:t>
            </a:r>
            <a:r>
              <a:rPr lang="it-IT" sz="2400" spc="40" dirty="0">
                <a:solidFill>
                  <a:srgbClr val="0070C0"/>
                </a:solidFill>
                <a:latin typeface="Verdana"/>
                <a:cs typeface="Verdana"/>
              </a:rPr>
              <a:t>deontologica</a:t>
            </a:r>
            <a:r>
              <a:rPr lang="it-IT" sz="2400" spc="-114" dirty="0">
                <a:solidFill>
                  <a:srgbClr val="0070C0"/>
                </a:solidFill>
                <a:latin typeface="Verdana"/>
                <a:cs typeface="Verdana"/>
              </a:rPr>
              <a:t> </a:t>
            </a:r>
            <a:r>
              <a:rPr lang="it-IT" sz="2400" spc="15" dirty="0">
                <a:solidFill>
                  <a:srgbClr val="0070C0"/>
                </a:solidFill>
                <a:latin typeface="Verdana"/>
                <a:cs typeface="Verdana"/>
              </a:rPr>
              <a:t>meno</a:t>
            </a:r>
            <a:r>
              <a:rPr lang="it-IT" sz="2400" spc="-130" dirty="0">
                <a:solidFill>
                  <a:srgbClr val="0070C0"/>
                </a:solidFill>
                <a:latin typeface="Verdana"/>
                <a:cs typeface="Verdana"/>
              </a:rPr>
              <a:t> </a:t>
            </a:r>
            <a:r>
              <a:rPr lang="it-IT" sz="2400" spc="-45" dirty="0">
                <a:solidFill>
                  <a:srgbClr val="0070C0"/>
                </a:solidFill>
                <a:latin typeface="Verdana"/>
                <a:cs typeface="Verdana"/>
              </a:rPr>
              <a:t>immemore</a:t>
            </a:r>
            <a:r>
              <a:rPr lang="it-IT" sz="2400" spc="-125" dirty="0">
                <a:solidFill>
                  <a:srgbClr val="0070C0"/>
                </a:solidFill>
                <a:latin typeface="Verdana"/>
                <a:cs typeface="Verdana"/>
              </a:rPr>
              <a:t> </a:t>
            </a:r>
            <a:r>
              <a:rPr lang="it-IT" sz="2400" spc="20" dirty="0">
                <a:solidFill>
                  <a:srgbClr val="0070C0"/>
                </a:solidFill>
                <a:latin typeface="Verdana"/>
                <a:cs typeface="Verdana"/>
              </a:rPr>
              <a:t>del</a:t>
            </a:r>
            <a:r>
              <a:rPr lang="it-IT" sz="2400" spc="-135" dirty="0">
                <a:solidFill>
                  <a:srgbClr val="0070C0"/>
                </a:solidFill>
                <a:latin typeface="Verdana"/>
                <a:cs typeface="Verdana"/>
              </a:rPr>
              <a:t> </a:t>
            </a:r>
            <a:r>
              <a:rPr lang="it-IT" sz="2400" spc="-35" dirty="0">
                <a:solidFill>
                  <a:srgbClr val="0070C0"/>
                </a:solidFill>
                <a:latin typeface="Verdana"/>
                <a:cs typeface="Verdana"/>
              </a:rPr>
              <a:t>presente</a:t>
            </a:r>
            <a:r>
              <a:rPr lang="it-IT" sz="2400" spc="-145" dirty="0">
                <a:solidFill>
                  <a:srgbClr val="0070C0"/>
                </a:solidFill>
                <a:latin typeface="Verdana"/>
                <a:cs typeface="Verdana"/>
              </a:rPr>
              <a:t> </a:t>
            </a:r>
            <a:r>
              <a:rPr lang="it-IT" sz="2400" spc="100" dirty="0">
                <a:solidFill>
                  <a:srgbClr val="0070C0"/>
                </a:solidFill>
                <a:latin typeface="Verdana"/>
                <a:cs typeface="Verdana"/>
              </a:rPr>
              <a:t>e</a:t>
            </a:r>
            <a:r>
              <a:rPr lang="it-IT" sz="2400" spc="-145" dirty="0">
                <a:solidFill>
                  <a:srgbClr val="0070C0"/>
                </a:solidFill>
                <a:latin typeface="Verdana"/>
                <a:cs typeface="Verdana"/>
              </a:rPr>
              <a:t> </a:t>
            </a:r>
            <a:r>
              <a:rPr lang="it-IT" sz="2400" spc="20" dirty="0">
                <a:solidFill>
                  <a:srgbClr val="0070C0"/>
                </a:solidFill>
                <a:latin typeface="Verdana"/>
                <a:cs typeface="Verdana"/>
              </a:rPr>
              <a:t>del</a:t>
            </a:r>
            <a:r>
              <a:rPr lang="it-IT" sz="2400" spc="-135" dirty="0">
                <a:solidFill>
                  <a:srgbClr val="0070C0"/>
                </a:solidFill>
                <a:latin typeface="Verdana"/>
                <a:cs typeface="Verdana"/>
              </a:rPr>
              <a:t> </a:t>
            </a:r>
            <a:r>
              <a:rPr lang="it-IT" sz="2400" spc="-95" dirty="0">
                <a:solidFill>
                  <a:srgbClr val="0070C0"/>
                </a:solidFill>
                <a:latin typeface="Verdana"/>
                <a:cs typeface="Verdana"/>
              </a:rPr>
              <a:t>futuro.  </a:t>
            </a:r>
            <a:r>
              <a:rPr lang="it-IT" sz="2400" spc="-20" dirty="0">
                <a:solidFill>
                  <a:srgbClr val="0070C0"/>
                </a:solidFill>
                <a:latin typeface="Verdana"/>
                <a:cs typeface="Verdana"/>
              </a:rPr>
              <a:t>Questo</a:t>
            </a:r>
            <a:r>
              <a:rPr lang="it-IT" sz="2400" spc="-135" dirty="0">
                <a:solidFill>
                  <a:srgbClr val="0070C0"/>
                </a:solidFill>
                <a:latin typeface="Verdana"/>
                <a:cs typeface="Verdana"/>
              </a:rPr>
              <a:t> </a:t>
            </a:r>
            <a:r>
              <a:rPr lang="it-IT" sz="2400" spc="75" dirty="0">
                <a:solidFill>
                  <a:srgbClr val="0070C0"/>
                </a:solidFill>
                <a:latin typeface="Verdana"/>
                <a:cs typeface="Verdana"/>
              </a:rPr>
              <a:t>approccio</a:t>
            </a:r>
            <a:r>
              <a:rPr lang="it-IT" sz="2400" spc="-135" dirty="0">
                <a:solidFill>
                  <a:srgbClr val="0070C0"/>
                </a:solidFill>
                <a:latin typeface="Verdana"/>
                <a:cs typeface="Verdana"/>
              </a:rPr>
              <a:t> </a:t>
            </a:r>
            <a:r>
              <a:rPr lang="it-IT" sz="2400" spc="160" dirty="0">
                <a:solidFill>
                  <a:srgbClr val="0070C0"/>
                </a:solidFill>
                <a:latin typeface="Verdana"/>
                <a:cs typeface="Verdana"/>
              </a:rPr>
              <a:t>a</a:t>
            </a:r>
            <a:r>
              <a:rPr lang="it-IT" sz="2400" spc="-160" dirty="0">
                <a:solidFill>
                  <a:srgbClr val="0070C0"/>
                </a:solidFill>
                <a:latin typeface="Verdana"/>
                <a:cs typeface="Verdana"/>
              </a:rPr>
              <a:t> </a:t>
            </a:r>
            <a:r>
              <a:rPr lang="it-IT" sz="2400" spc="-85" dirty="0">
                <a:solidFill>
                  <a:srgbClr val="0070C0"/>
                </a:solidFill>
                <a:latin typeface="Verdana"/>
                <a:cs typeface="Verdana"/>
              </a:rPr>
              <a:t>nostro</a:t>
            </a:r>
            <a:r>
              <a:rPr lang="it-IT" sz="2400" spc="-135" dirty="0">
                <a:solidFill>
                  <a:srgbClr val="0070C0"/>
                </a:solidFill>
                <a:latin typeface="Verdana"/>
                <a:cs typeface="Verdana"/>
              </a:rPr>
              <a:t> </a:t>
            </a:r>
            <a:r>
              <a:rPr lang="it-IT" sz="2400" spc="-60" dirty="0">
                <a:solidFill>
                  <a:srgbClr val="0070C0"/>
                </a:solidFill>
                <a:latin typeface="Verdana"/>
                <a:cs typeface="Verdana"/>
              </a:rPr>
              <a:t>avviso</a:t>
            </a:r>
            <a:r>
              <a:rPr lang="it-IT" sz="2400" spc="-140" dirty="0">
                <a:solidFill>
                  <a:srgbClr val="0070C0"/>
                </a:solidFill>
                <a:latin typeface="Verdana"/>
                <a:cs typeface="Verdana"/>
              </a:rPr>
              <a:t> </a:t>
            </a:r>
            <a:r>
              <a:rPr lang="it-IT" sz="2400" spc="-20" dirty="0">
                <a:solidFill>
                  <a:srgbClr val="0070C0"/>
                </a:solidFill>
                <a:latin typeface="Verdana"/>
                <a:cs typeface="Verdana"/>
              </a:rPr>
              <a:t>saprà</a:t>
            </a:r>
            <a:r>
              <a:rPr lang="it-IT" sz="2400" spc="-145" dirty="0">
                <a:solidFill>
                  <a:srgbClr val="0070C0"/>
                </a:solidFill>
                <a:latin typeface="Verdana"/>
                <a:cs typeface="Verdana"/>
              </a:rPr>
              <a:t> </a:t>
            </a:r>
            <a:r>
              <a:rPr lang="it-IT" sz="2400" spc="-35" dirty="0">
                <a:solidFill>
                  <a:srgbClr val="0070C0"/>
                </a:solidFill>
                <a:latin typeface="Verdana"/>
                <a:cs typeface="Verdana"/>
              </a:rPr>
              <a:t>garantire</a:t>
            </a:r>
            <a:r>
              <a:rPr lang="it-IT" sz="2400" spc="-190" dirty="0">
                <a:solidFill>
                  <a:srgbClr val="0070C0"/>
                </a:solidFill>
                <a:latin typeface="Verdana"/>
                <a:cs typeface="Verdana"/>
              </a:rPr>
              <a:t> </a:t>
            </a:r>
            <a:r>
              <a:rPr lang="it-IT" sz="2400" spc="85" dirty="0">
                <a:solidFill>
                  <a:srgbClr val="0070C0"/>
                </a:solidFill>
                <a:latin typeface="Verdana"/>
                <a:cs typeface="Verdana"/>
              </a:rPr>
              <a:t>anche</a:t>
            </a:r>
            <a:r>
              <a:rPr lang="it-IT" sz="2400" spc="-125" dirty="0">
                <a:solidFill>
                  <a:srgbClr val="0070C0"/>
                </a:solidFill>
                <a:latin typeface="Verdana"/>
                <a:cs typeface="Verdana"/>
              </a:rPr>
              <a:t> </a:t>
            </a:r>
            <a:r>
              <a:rPr lang="it-IT" sz="2400" spc="-150" dirty="0">
                <a:solidFill>
                  <a:srgbClr val="0070C0"/>
                </a:solidFill>
                <a:latin typeface="Verdana"/>
                <a:cs typeface="Verdana"/>
              </a:rPr>
              <a:t>il</a:t>
            </a:r>
            <a:r>
              <a:rPr lang="it-IT" sz="2400" spc="-114" dirty="0">
                <a:solidFill>
                  <a:srgbClr val="0070C0"/>
                </a:solidFill>
                <a:latin typeface="Verdana"/>
                <a:cs typeface="Verdana"/>
              </a:rPr>
              <a:t> </a:t>
            </a:r>
            <a:r>
              <a:rPr lang="it-IT" sz="2400" spc="-75" dirty="0">
                <a:solidFill>
                  <a:srgbClr val="0070C0"/>
                </a:solidFill>
                <a:latin typeface="Verdana"/>
                <a:cs typeface="Verdana"/>
              </a:rPr>
              <a:t>passato»</a:t>
            </a:r>
            <a:endParaRPr lang="it-IT" sz="2400" dirty="0">
              <a:solidFill>
                <a:srgbClr val="0070C0"/>
              </a:solidFill>
              <a:latin typeface="Verdana"/>
              <a:cs typeface="Verdana"/>
            </a:endParaRPr>
          </a:p>
        </p:txBody>
      </p:sp>
    </p:spTree>
    <p:extLst>
      <p:ext uri="{BB962C8B-B14F-4D97-AF65-F5344CB8AC3E}">
        <p14:creationId xmlns="" xmlns:p14="http://schemas.microsoft.com/office/powerpoint/2010/main" val="1639407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3714752"/>
            <a:ext cx="7358115" cy="2881086"/>
          </a:xfrm>
          <a:prstGeom prst="rect">
            <a:avLst/>
          </a:prstGeom>
        </p:spPr>
      </p:pic>
      <p:sp>
        <p:nvSpPr>
          <p:cNvPr id="2" name="Titolo 1"/>
          <p:cNvSpPr>
            <a:spLocks noGrp="1"/>
          </p:cNvSpPr>
          <p:nvPr>
            <p:ph type="title"/>
          </p:nvPr>
        </p:nvSpPr>
        <p:spPr>
          <a:xfrm>
            <a:off x="785787" y="-435427"/>
            <a:ext cx="7053542" cy="1400530"/>
          </a:xfrm>
        </p:spPr>
        <p:txBody>
          <a:bodyPr/>
          <a:lstStyle/>
          <a:p>
            <a:pPr algn="ctr"/>
            <a:r>
              <a:rPr lang="it-IT" sz="4000" dirty="0" smtClean="0"/>
              <a:t>Trasversalità: gli interlocutori</a:t>
            </a:r>
            <a:endParaRPr lang="it-IT" sz="4000" dirty="0"/>
          </a:p>
        </p:txBody>
      </p:sp>
      <p:sp>
        <p:nvSpPr>
          <p:cNvPr id="3" name="Segnaposto contenuto 2"/>
          <p:cNvSpPr>
            <a:spLocks noGrp="1"/>
          </p:cNvSpPr>
          <p:nvPr>
            <p:ph idx="1"/>
          </p:nvPr>
        </p:nvSpPr>
        <p:spPr>
          <a:xfrm>
            <a:off x="928662" y="1142984"/>
            <a:ext cx="6709906" cy="3755130"/>
          </a:xfrm>
        </p:spPr>
        <p:txBody>
          <a:bodyPr>
            <a:normAutofit lnSpcReduction="10000"/>
          </a:bodyPr>
          <a:lstStyle/>
          <a:p>
            <a:r>
              <a:rPr lang="it-IT" sz="2200" dirty="0"/>
              <a:t>I</a:t>
            </a:r>
            <a:r>
              <a:rPr lang="it-IT" sz="2200" dirty="0" smtClean="0"/>
              <a:t>ndividuare interlocutori possibili</a:t>
            </a:r>
          </a:p>
          <a:p>
            <a:pPr lvl="1"/>
            <a:r>
              <a:rPr lang="it-IT" sz="2200" dirty="0" smtClean="0"/>
              <a:t>La consuetudine:  </a:t>
            </a:r>
            <a:r>
              <a:rPr lang="it-IT" sz="2200" dirty="0"/>
              <a:t>saperi di natura giuridica, diplomatistica, paleografica, biblioteconomica e storica. </a:t>
            </a:r>
            <a:endParaRPr lang="it-IT" sz="2200" dirty="0" smtClean="0"/>
          </a:p>
          <a:p>
            <a:pPr lvl="1"/>
            <a:r>
              <a:rPr lang="it-IT" sz="2200" dirty="0" smtClean="0"/>
              <a:t>ICT </a:t>
            </a:r>
            <a:r>
              <a:rPr lang="it-IT" sz="2200" dirty="0"/>
              <a:t>e </a:t>
            </a:r>
            <a:r>
              <a:rPr lang="it-IT" sz="2200" dirty="0" smtClean="0"/>
              <a:t>discipline dell’organizzazione</a:t>
            </a:r>
          </a:p>
          <a:p>
            <a:pPr lvl="1"/>
            <a:r>
              <a:rPr lang="it-IT" sz="2200" dirty="0" smtClean="0"/>
              <a:t>Conoscenze </a:t>
            </a:r>
            <a:r>
              <a:rPr lang="it-IT" sz="2200" dirty="0"/>
              <a:t>psicologiche, filosofiche, antropologiche, sociologiche, chimiche e fisiche. Senza peraltro dimenticare il contributo della letteratura che riesce talvolta a interpretare gli archivi e a raccontarli meglio di qualsiasi tentativo scientifico</a:t>
            </a:r>
          </a:p>
          <a:p>
            <a:endParaRPr lang="it-IT" dirty="0"/>
          </a:p>
        </p:txBody>
      </p:sp>
    </p:spTree>
    <p:extLst>
      <p:ext uri="{BB962C8B-B14F-4D97-AF65-F5344CB8AC3E}">
        <p14:creationId xmlns="" xmlns:p14="http://schemas.microsoft.com/office/powerpoint/2010/main" val="80778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1357298"/>
            <a:ext cx="7318404" cy="5156940"/>
          </a:xfrm>
          <a:prstGeom prst="rect">
            <a:avLst/>
          </a:prstGeom>
        </p:spPr>
      </p:pic>
      <p:sp>
        <p:nvSpPr>
          <p:cNvPr id="2" name="Titolo 1"/>
          <p:cNvSpPr>
            <a:spLocks noGrp="1"/>
          </p:cNvSpPr>
          <p:nvPr>
            <p:ph type="title"/>
          </p:nvPr>
        </p:nvSpPr>
        <p:spPr>
          <a:xfrm>
            <a:off x="714349" y="3"/>
            <a:ext cx="7053542" cy="835169"/>
          </a:xfrm>
        </p:spPr>
        <p:txBody>
          <a:bodyPr/>
          <a:lstStyle/>
          <a:p>
            <a:pPr algn="ctr"/>
            <a:r>
              <a:rPr lang="it-IT" sz="3600" dirty="0" smtClean="0"/>
              <a:t>Letture complementari</a:t>
            </a:r>
            <a:endParaRPr lang="it-IT" sz="3600" dirty="0"/>
          </a:p>
        </p:txBody>
      </p:sp>
      <p:sp>
        <p:nvSpPr>
          <p:cNvPr id="3" name="Segnaposto contenuto 2"/>
          <p:cNvSpPr>
            <a:spLocks noGrp="1"/>
          </p:cNvSpPr>
          <p:nvPr>
            <p:ph idx="1"/>
          </p:nvPr>
        </p:nvSpPr>
        <p:spPr>
          <a:xfrm>
            <a:off x="500034" y="1071546"/>
            <a:ext cx="8352338" cy="5563673"/>
          </a:xfrm>
        </p:spPr>
        <p:txBody>
          <a:bodyPr>
            <a:normAutofit/>
          </a:bodyPr>
          <a:lstStyle/>
          <a:p>
            <a:r>
              <a:rPr lang="it-IT" sz="2000" dirty="0" smtClean="0"/>
              <a:t>Oltre </a:t>
            </a:r>
            <a:r>
              <a:rPr lang="it-IT" sz="2000" dirty="0"/>
              <a:t>i confini </a:t>
            </a:r>
            <a:r>
              <a:rPr lang="it-IT" sz="2000" dirty="0" smtClean="0"/>
              <a:t>dell’archivio </a:t>
            </a:r>
            <a:r>
              <a:rPr lang="it-IT" sz="2000" dirty="0"/>
              <a:t>in senso proprio </a:t>
            </a:r>
            <a:r>
              <a:rPr lang="it-IT" sz="2000" dirty="0" smtClean="0"/>
              <a:t>fluttuano altre </a:t>
            </a:r>
            <a:r>
              <a:rPr lang="it-IT" sz="2000" dirty="0"/>
              <a:t>peculiarità informative di uguale consistenza e rilievo, siano esse diplomatici, collezioni, banche dati tematiche, archivi inventati, fondi librari ed ogni altra forma di aggregazione. </a:t>
            </a:r>
            <a:endParaRPr lang="it-IT" sz="2000" dirty="0" smtClean="0"/>
          </a:p>
          <a:p>
            <a:r>
              <a:rPr lang="it-IT" sz="2000" dirty="0" smtClean="0"/>
              <a:t>Tutte </a:t>
            </a:r>
            <a:r>
              <a:rPr lang="it-IT" sz="2000" dirty="0"/>
              <a:t>queste entità possono entrare in contatto tra loro e scontrarsi lungo le traiettorie di segmenti di conoscenza integrati oppure continuare a marciare dentro a un percorso segnato da rette aprioristicamente parallele, sancite da rigide prescrizioni di dominio. </a:t>
            </a:r>
            <a:endParaRPr lang="it-IT" sz="2000" dirty="0" smtClean="0"/>
          </a:p>
          <a:p>
            <a:r>
              <a:rPr lang="it-IT" sz="2000" dirty="0" smtClean="0"/>
              <a:t>La </a:t>
            </a:r>
            <a:r>
              <a:rPr lang="it-IT" sz="2000" dirty="0"/>
              <a:t>realtà informativa che oggi iniziamo a intravedere, e che in qualche caso già manifesta i suoi effetti sul presente e verso il futuro, sembra però suggerirci </a:t>
            </a:r>
            <a:r>
              <a:rPr lang="it-IT" sz="2000" dirty="0">
                <a:solidFill>
                  <a:srgbClr val="FF0000"/>
                </a:solidFill>
              </a:rPr>
              <a:t>letture complementari </a:t>
            </a:r>
            <a:r>
              <a:rPr lang="it-IT" sz="2000" dirty="0"/>
              <a:t>delle diverse fenomenologie documentarie, orientate alla generazione di una conoscenza che tende a essere il risultato di una moltiplicazione e non di una banale somma</a:t>
            </a:r>
            <a:r>
              <a:rPr lang="it-IT" sz="1600" dirty="0" smtClean="0"/>
              <a:t>.</a:t>
            </a:r>
            <a:endParaRPr lang="it-IT" sz="1600" dirty="0"/>
          </a:p>
        </p:txBody>
      </p:sp>
    </p:spTree>
    <p:extLst>
      <p:ext uri="{BB962C8B-B14F-4D97-AF65-F5344CB8AC3E}">
        <p14:creationId xmlns="" xmlns:p14="http://schemas.microsoft.com/office/powerpoint/2010/main" val="2926351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57356" y="3493009"/>
            <a:ext cx="5500694" cy="3364991"/>
          </a:xfrm>
          <a:prstGeom prst="rect">
            <a:avLst/>
          </a:prstGeom>
        </p:spPr>
      </p:pic>
      <p:sp>
        <p:nvSpPr>
          <p:cNvPr id="2" name="Titolo 1"/>
          <p:cNvSpPr>
            <a:spLocks noGrp="1"/>
          </p:cNvSpPr>
          <p:nvPr>
            <p:ph type="title"/>
          </p:nvPr>
        </p:nvSpPr>
        <p:spPr>
          <a:xfrm>
            <a:off x="1071538" y="-428652"/>
            <a:ext cx="7053542" cy="1400530"/>
          </a:xfrm>
        </p:spPr>
        <p:txBody>
          <a:bodyPr/>
          <a:lstStyle/>
          <a:p>
            <a:pPr algn="ctr"/>
            <a:r>
              <a:rPr lang="it-IT" sz="3600" dirty="0" smtClean="0"/>
              <a:t>Mille sfumature di grafo</a:t>
            </a:r>
            <a:endParaRPr lang="it-IT" sz="3600" dirty="0"/>
          </a:p>
        </p:txBody>
      </p:sp>
      <p:sp>
        <p:nvSpPr>
          <p:cNvPr id="3" name="Segnaposto contenuto 2"/>
          <p:cNvSpPr>
            <a:spLocks noGrp="1"/>
          </p:cNvSpPr>
          <p:nvPr>
            <p:ph idx="1"/>
          </p:nvPr>
        </p:nvSpPr>
        <p:spPr>
          <a:xfrm>
            <a:off x="357158" y="1643050"/>
            <a:ext cx="8429684" cy="4357718"/>
          </a:xfrm>
        </p:spPr>
        <p:txBody>
          <a:bodyPr>
            <a:normAutofit fontScale="92500" lnSpcReduction="10000"/>
          </a:bodyPr>
          <a:lstStyle/>
          <a:p>
            <a:r>
              <a:rPr lang="it-IT" sz="2400" dirty="0">
                <a:solidFill>
                  <a:srgbClr val="FF0000"/>
                </a:solidFill>
              </a:rPr>
              <a:t>Se scivoliamo verso la multidimensionalità descrittiva, però, è inevitabile tornare a fare riferimento a </a:t>
            </a:r>
            <a:r>
              <a:rPr lang="it-IT" sz="2400" dirty="0" smtClean="0">
                <a:solidFill>
                  <a:srgbClr val="FF0000"/>
                </a:solidFill>
              </a:rPr>
              <a:t> RIC</a:t>
            </a:r>
          </a:p>
          <a:p>
            <a:r>
              <a:rPr lang="it-IT" sz="2400" dirty="0" smtClean="0">
                <a:solidFill>
                  <a:srgbClr val="FF0000"/>
                </a:solidFill>
              </a:rPr>
              <a:t>Le </a:t>
            </a:r>
            <a:r>
              <a:rPr lang="it-IT" sz="2400" dirty="0">
                <a:solidFill>
                  <a:srgbClr val="FF0000"/>
                </a:solidFill>
              </a:rPr>
              <a:t>strutture gerarchiche conservano un loro significato, direi soprattutto organizzativo, ma il loro ruolo, fin qui esclusivo nel pantheon descrittivo che in Italia ha trovato la sua consacrazione nei grandi sistemi informativi archivistici, diventa complementare a visioni allargate del mondo.  </a:t>
            </a:r>
            <a:endParaRPr lang="it-IT" sz="2400" dirty="0" smtClean="0">
              <a:solidFill>
                <a:srgbClr val="FF0000"/>
              </a:solidFill>
            </a:endParaRPr>
          </a:p>
          <a:p>
            <a:r>
              <a:rPr lang="it-IT" sz="2400" dirty="0" smtClean="0">
                <a:solidFill>
                  <a:srgbClr val="FF0000"/>
                </a:solidFill>
              </a:rPr>
              <a:t>La </a:t>
            </a:r>
            <a:r>
              <a:rPr lang="it-IT" sz="2400" dirty="0">
                <a:solidFill>
                  <a:srgbClr val="FF0000"/>
                </a:solidFill>
              </a:rPr>
              <a:t>peculiare attitudine descrittiva </a:t>
            </a:r>
            <a:r>
              <a:rPr lang="it-IT" sz="2400" dirty="0" smtClean="0">
                <a:solidFill>
                  <a:srgbClr val="FF0000"/>
                </a:solidFill>
              </a:rPr>
              <a:t>di RIC </a:t>
            </a:r>
            <a:r>
              <a:rPr lang="it-IT" sz="2400" dirty="0">
                <a:solidFill>
                  <a:srgbClr val="FF0000"/>
                </a:solidFill>
              </a:rPr>
              <a:t>è incoraggiata da macchine ormai capaci di sviluppare pensieri e di accumulare competenze, dentro </a:t>
            </a:r>
            <a:r>
              <a:rPr lang="it-IT" sz="2400" dirty="0" smtClean="0">
                <a:solidFill>
                  <a:srgbClr val="FF0000"/>
                </a:solidFill>
              </a:rPr>
              <a:t>alle suggestioni del </a:t>
            </a:r>
            <a:r>
              <a:rPr lang="it-IT" sz="2400" i="1" dirty="0">
                <a:solidFill>
                  <a:srgbClr val="FF0000"/>
                </a:solidFill>
              </a:rPr>
              <a:t>machine </a:t>
            </a:r>
            <a:r>
              <a:rPr lang="it-IT" sz="2400" i="1" dirty="0" err="1">
                <a:solidFill>
                  <a:srgbClr val="FF0000"/>
                </a:solidFill>
              </a:rPr>
              <a:t>learning</a:t>
            </a:r>
            <a:r>
              <a:rPr lang="it-IT" sz="2400" i="1" dirty="0">
                <a:solidFill>
                  <a:srgbClr val="FF0000"/>
                </a:solidFill>
              </a:rPr>
              <a:t>.</a:t>
            </a:r>
            <a:r>
              <a:rPr lang="it-IT" sz="2400" dirty="0">
                <a:solidFill>
                  <a:srgbClr val="FF0000"/>
                </a:solidFill>
              </a:rPr>
              <a:t> Quella che si profila è una descrizione a colori, capace di cogliere tutte le sfumature dell’iride che sfuggono al bianco nero gerarchico figlio di ISAD(G). </a:t>
            </a:r>
            <a:endParaRPr lang="it-IT" sz="2400" dirty="0" smtClean="0">
              <a:solidFill>
                <a:srgbClr val="FF0000"/>
              </a:solidFill>
            </a:endParaRPr>
          </a:p>
          <a:p>
            <a:pPr>
              <a:buNone/>
            </a:pPr>
            <a:endParaRPr lang="it-IT" sz="1600" dirty="0"/>
          </a:p>
        </p:txBody>
      </p:sp>
    </p:spTree>
    <p:extLst>
      <p:ext uri="{BB962C8B-B14F-4D97-AF65-F5344CB8AC3E}">
        <p14:creationId xmlns="" xmlns:p14="http://schemas.microsoft.com/office/powerpoint/2010/main" val="4113468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
            <a:ext cx="7886700" cy="1325563"/>
          </a:xfrm>
        </p:spPr>
        <p:txBody>
          <a:bodyPr>
            <a:normAutofit fontScale="90000"/>
          </a:bodyPr>
          <a:lstStyle/>
          <a:p>
            <a:pPr algn="ctr"/>
            <a:r>
              <a:rPr lang="it-IT" dirty="0" smtClean="0"/>
              <a:t>Tra teoria e dimensione applicativa</a:t>
            </a:r>
            <a:endParaRPr lang="it-IT" dirty="0"/>
          </a:p>
        </p:txBody>
      </p:sp>
      <p:sp>
        <p:nvSpPr>
          <p:cNvPr id="3" name="Segnaposto contenuto 2"/>
          <p:cNvSpPr>
            <a:spLocks noGrp="1"/>
          </p:cNvSpPr>
          <p:nvPr>
            <p:ph idx="1"/>
          </p:nvPr>
        </p:nvSpPr>
        <p:spPr>
          <a:xfrm>
            <a:off x="857224" y="1714488"/>
            <a:ext cx="7886700" cy="4351338"/>
          </a:xfrm>
        </p:spPr>
        <p:txBody>
          <a:bodyPr>
            <a:normAutofit fontScale="77500" lnSpcReduction="20000"/>
          </a:bodyPr>
          <a:lstStyle/>
          <a:p>
            <a:r>
              <a:rPr lang="it-IT" dirty="0" smtClean="0"/>
              <a:t>Valutare l’insieme delle risorse digitali disponibili in campo archivistico non significa limitarsi a descrivere le funzionalità degli applicativi</a:t>
            </a:r>
          </a:p>
          <a:p>
            <a:r>
              <a:rPr lang="it-IT" dirty="0" smtClean="0"/>
              <a:t>Tali risorse vanno pensate dentro a un più ampio contesto teorico per poterne comprendere l’utilità, i limiti e le prospettive di sviluppo</a:t>
            </a:r>
          </a:p>
          <a:p>
            <a:r>
              <a:rPr lang="it-IT" dirty="0" smtClean="0"/>
              <a:t>I principali limiti del sistema archivistico digitale italiano risiedono nella carenza di politiche culturali omogenee a monte e nel modello disorganico messo in atto nel momento della progettazione e realizzazione iniziale</a:t>
            </a:r>
          </a:p>
          <a:p>
            <a:r>
              <a:rPr lang="it-IT" dirty="0" smtClean="0"/>
              <a:t>L’insieme delle risorse è esposto a rischi di obsolescenza tecnologica ma forse soprattutto metodologica: da ISAD(G) a RIC, cosa cambia?</a:t>
            </a:r>
          </a:p>
          <a:p>
            <a:r>
              <a:rPr lang="it-IT" dirty="0" smtClean="0"/>
              <a:t>Rendere multidimensionale ciò che era </a:t>
            </a:r>
            <a:r>
              <a:rPr lang="it-IT" dirty="0" err="1" smtClean="0"/>
              <a:t>multilivellare</a:t>
            </a:r>
            <a:r>
              <a:rPr lang="it-IT" dirty="0" smtClean="0"/>
              <a:t>: i rischi di un rigetto</a:t>
            </a:r>
            <a:endParaRPr lang="it-IT" dirty="0"/>
          </a:p>
        </p:txBody>
      </p:sp>
    </p:spTree>
    <p:extLst>
      <p:ext uri="{BB962C8B-B14F-4D97-AF65-F5344CB8AC3E}">
        <p14:creationId xmlns="" xmlns:p14="http://schemas.microsoft.com/office/powerpoint/2010/main" val="243316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4532" y="0"/>
            <a:ext cx="7772400" cy="914400"/>
          </a:xfrm>
        </p:spPr>
        <p:txBody>
          <a:bodyPr>
            <a:normAutofit fontScale="90000"/>
          </a:bodyPr>
          <a:lstStyle/>
          <a:p>
            <a:pPr algn="ctr"/>
            <a:r>
              <a:rPr lang="it-IT" sz="6600" dirty="0"/>
              <a:t>UN MONDO PLURALE</a:t>
            </a:r>
          </a:p>
        </p:txBody>
      </p:sp>
      <p:pic>
        <p:nvPicPr>
          <p:cNvPr id="103426" name="Picture 2" descr="C:\Users\Standard\Desktop\images.png"/>
          <p:cNvPicPr>
            <a:picLocks noGrp="1" noChangeAspect="1" noChangeArrowheads="1"/>
          </p:cNvPicPr>
          <p:nvPr>
            <p:ph idx="1"/>
          </p:nvPr>
        </p:nvPicPr>
        <p:blipFill>
          <a:blip r:embed="rId2" cstate="print"/>
          <a:stretch>
            <a:fillRect/>
          </a:stretch>
        </p:blipFill>
        <p:spPr bwMode="auto">
          <a:xfrm>
            <a:off x="1357290" y="1118428"/>
            <a:ext cx="6027581" cy="47223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357166"/>
            <a:ext cx="7772400" cy="914400"/>
          </a:xfrm>
        </p:spPr>
        <p:txBody>
          <a:bodyPr>
            <a:normAutofit fontScale="90000"/>
          </a:bodyPr>
          <a:lstStyle/>
          <a:p>
            <a:pPr algn="ctr"/>
            <a:r>
              <a:rPr lang="it-IT" dirty="0" smtClean="0"/>
              <a:t>Descrizione archivistica e ordine al centro di ogni scenario</a:t>
            </a:r>
            <a:endParaRPr lang="it-IT" dirty="0"/>
          </a:p>
        </p:txBody>
      </p:sp>
      <p:sp>
        <p:nvSpPr>
          <p:cNvPr id="3" name="Segnaposto contenuto 2"/>
          <p:cNvSpPr>
            <a:spLocks noGrp="1"/>
          </p:cNvSpPr>
          <p:nvPr>
            <p:ph idx="1"/>
          </p:nvPr>
        </p:nvSpPr>
        <p:spPr>
          <a:xfrm>
            <a:off x="553613" y="1470036"/>
            <a:ext cx="7772400" cy="4572000"/>
          </a:xfrm>
        </p:spPr>
        <p:txBody>
          <a:bodyPr>
            <a:normAutofit/>
          </a:bodyPr>
          <a:lstStyle/>
          <a:p>
            <a:r>
              <a:rPr lang="it-IT" dirty="0" smtClean="0"/>
              <a:t>Non è possibile parlare di un sistema complesso di risorse per gli archivi se non vengono sviluppate in tutta la loro pienezza strategie di adeguata descrizione archivistica, cui fanno seguito efficaci politiche di ordinamento e riordinamento</a:t>
            </a:r>
          </a:p>
          <a:p>
            <a:r>
              <a:rPr lang="it-IT" dirty="0" smtClean="0"/>
              <a:t>Un archivio non ordinato non è un archivio e nessuna strategia digitale potrà renderlo tale</a:t>
            </a:r>
          </a:p>
          <a:p>
            <a:r>
              <a:rPr lang="it-IT" dirty="0" smtClean="0"/>
              <a:t>Il caos, anche digitalizzato, resta caos</a:t>
            </a:r>
          </a:p>
          <a:p>
            <a:r>
              <a:rPr lang="it-IT" dirty="0" smtClean="0"/>
              <a:t>Il primo dovere quindi, propedeutico a ogni successivo sviluppo, è descrivere e riordinare</a:t>
            </a:r>
            <a:endParaRPr lang="it-IT" dirty="0"/>
          </a:p>
        </p:txBody>
      </p:sp>
    </p:spTree>
    <p:extLst>
      <p:ext uri="{BB962C8B-B14F-4D97-AF65-F5344CB8AC3E}">
        <p14:creationId xmlns:p14="http://schemas.microsoft.com/office/powerpoint/2010/main" xmlns="" val="2462732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787" y="428607"/>
            <a:ext cx="7553608" cy="628377"/>
          </a:xfrm>
          <a:prstGeom prst="rect">
            <a:avLst/>
          </a:prstGeom>
        </p:spPr>
        <p:txBody>
          <a:bodyPr vert="horz" wrap="square" lIns="0" tIns="12699" rIns="0" bIns="0" rtlCol="0">
            <a:spAutoFit/>
          </a:bodyPr>
          <a:lstStyle/>
          <a:p>
            <a:pPr marL="12699" algn="ctr">
              <a:spcBef>
                <a:spcPts val="100"/>
              </a:spcBef>
            </a:pPr>
            <a:r>
              <a:rPr lang="it-IT" sz="4000" spc="-125" dirty="0" smtClean="0"/>
              <a:t>Vecchi termini per nuovi significati</a:t>
            </a:r>
            <a:endParaRPr sz="4000" spc="120" dirty="0"/>
          </a:p>
        </p:txBody>
      </p:sp>
      <p:sp>
        <p:nvSpPr>
          <p:cNvPr id="4" name="Segnaposto contenuto 3"/>
          <p:cNvSpPr>
            <a:spLocks noGrp="1"/>
          </p:cNvSpPr>
          <p:nvPr>
            <p:ph sz="half" idx="1"/>
          </p:nvPr>
        </p:nvSpPr>
        <p:spPr>
          <a:xfrm>
            <a:off x="428596" y="1720151"/>
            <a:ext cx="8358214" cy="5137849"/>
          </a:xfrm>
        </p:spPr>
        <p:txBody>
          <a:bodyPr>
            <a:normAutofit/>
          </a:bodyPr>
          <a:lstStyle/>
          <a:p>
            <a:pPr marL="356852" marR="439397" indent="-344788" algn="just">
              <a:spcBef>
                <a:spcPts val="985"/>
              </a:spcBef>
            </a:pPr>
            <a:r>
              <a:rPr lang="it-IT" sz="2800" spc="-260" dirty="0" smtClean="0">
                <a:cs typeface="Verdana"/>
              </a:rPr>
              <a:t>Il </a:t>
            </a:r>
            <a:r>
              <a:rPr lang="it-IT" sz="2800" spc="35" dirty="0" smtClean="0">
                <a:cs typeface="Verdana"/>
              </a:rPr>
              <a:t>mondo </a:t>
            </a:r>
            <a:r>
              <a:rPr lang="it-IT" sz="2800" spc="20" dirty="0" smtClean="0">
                <a:cs typeface="Verdana"/>
              </a:rPr>
              <a:t>dei </a:t>
            </a:r>
            <a:r>
              <a:rPr lang="it-IT" sz="2800" spc="-10" dirty="0" smtClean="0">
                <a:cs typeface="Verdana"/>
              </a:rPr>
              <a:t>documenti, </a:t>
            </a:r>
            <a:r>
              <a:rPr lang="it-IT" sz="2800" spc="-90" dirty="0" smtClean="0">
                <a:cs typeface="Verdana"/>
              </a:rPr>
              <a:t>sia </a:t>
            </a:r>
            <a:r>
              <a:rPr lang="it-IT" sz="2800" spc="-30" dirty="0" smtClean="0">
                <a:cs typeface="Verdana"/>
              </a:rPr>
              <a:t>negli </a:t>
            </a:r>
            <a:r>
              <a:rPr lang="it-IT" sz="2800" spc="-40" dirty="0" smtClean="0">
                <a:cs typeface="Verdana"/>
              </a:rPr>
              <a:t>archivi </a:t>
            </a:r>
            <a:r>
              <a:rPr lang="it-IT" sz="2800" spc="-90" dirty="0" smtClean="0">
                <a:cs typeface="Verdana"/>
              </a:rPr>
              <a:t>sia </a:t>
            </a:r>
            <a:r>
              <a:rPr lang="it-IT" sz="2800" spc="-30" dirty="0" smtClean="0">
                <a:cs typeface="Verdana"/>
              </a:rPr>
              <a:t>nelle </a:t>
            </a:r>
            <a:r>
              <a:rPr lang="it-IT" sz="2800" dirty="0" smtClean="0">
                <a:cs typeface="Verdana"/>
              </a:rPr>
              <a:t>biblioteche,</a:t>
            </a:r>
            <a:r>
              <a:rPr lang="it-IT" sz="2800" spc="-455" dirty="0" smtClean="0">
                <a:cs typeface="Verdana"/>
              </a:rPr>
              <a:t> </a:t>
            </a:r>
            <a:r>
              <a:rPr lang="it-IT" sz="2800" spc="-135" dirty="0" smtClean="0">
                <a:cs typeface="Verdana"/>
              </a:rPr>
              <a:t>ha  </a:t>
            </a:r>
            <a:r>
              <a:rPr lang="it-IT" sz="2800" spc="-105" dirty="0" smtClean="0">
                <a:cs typeface="Verdana"/>
              </a:rPr>
              <a:t>visto</a:t>
            </a:r>
            <a:r>
              <a:rPr lang="it-IT" sz="2800" spc="-165" dirty="0" smtClean="0">
                <a:cs typeface="Verdana"/>
              </a:rPr>
              <a:t> </a:t>
            </a:r>
            <a:r>
              <a:rPr lang="it-IT" sz="2800" spc="-50" dirty="0" smtClean="0">
                <a:cs typeface="Verdana"/>
              </a:rPr>
              <a:t>modificarsi</a:t>
            </a:r>
            <a:r>
              <a:rPr lang="it-IT" sz="2800" spc="-140" dirty="0" smtClean="0">
                <a:cs typeface="Verdana"/>
              </a:rPr>
              <a:t> </a:t>
            </a:r>
            <a:r>
              <a:rPr lang="it-IT" sz="2800" spc="-35" dirty="0" smtClean="0">
                <a:cs typeface="Verdana"/>
              </a:rPr>
              <a:t>nel</a:t>
            </a:r>
            <a:r>
              <a:rPr lang="it-IT" sz="2800" spc="-145" dirty="0" smtClean="0">
                <a:cs typeface="Verdana"/>
              </a:rPr>
              <a:t> </a:t>
            </a:r>
            <a:r>
              <a:rPr lang="it-IT" sz="2800" spc="-15" dirty="0" smtClean="0">
                <a:cs typeface="Verdana"/>
              </a:rPr>
              <a:t>volgere</a:t>
            </a:r>
            <a:r>
              <a:rPr lang="it-IT" sz="2800" spc="-125" dirty="0" smtClean="0">
                <a:cs typeface="Verdana"/>
              </a:rPr>
              <a:t> </a:t>
            </a:r>
            <a:r>
              <a:rPr lang="it-IT" sz="2800" spc="-20" dirty="0" smtClean="0">
                <a:cs typeface="Verdana"/>
              </a:rPr>
              <a:t>di</a:t>
            </a:r>
            <a:r>
              <a:rPr lang="it-IT" sz="2800" spc="-145" dirty="0" smtClean="0">
                <a:cs typeface="Verdana"/>
              </a:rPr>
              <a:t> </a:t>
            </a:r>
            <a:r>
              <a:rPr lang="it-IT" sz="2800" spc="50" dirty="0" smtClean="0">
                <a:cs typeface="Verdana"/>
              </a:rPr>
              <a:t>pochi</a:t>
            </a:r>
            <a:r>
              <a:rPr lang="it-IT" sz="2800" spc="-140" dirty="0" smtClean="0">
                <a:cs typeface="Verdana"/>
              </a:rPr>
              <a:t> </a:t>
            </a:r>
            <a:r>
              <a:rPr lang="it-IT" sz="2800" spc="-25" dirty="0" smtClean="0">
                <a:cs typeface="Verdana"/>
              </a:rPr>
              <a:t>anni</a:t>
            </a:r>
            <a:r>
              <a:rPr lang="it-IT" sz="2800" spc="-140" dirty="0" smtClean="0">
                <a:cs typeface="Verdana"/>
              </a:rPr>
              <a:t> </a:t>
            </a:r>
            <a:r>
              <a:rPr lang="it-IT" sz="2800" spc="-70" dirty="0" smtClean="0">
                <a:cs typeface="Verdana"/>
              </a:rPr>
              <a:t>gli</a:t>
            </a:r>
            <a:r>
              <a:rPr lang="it-IT" sz="2800" spc="-170" dirty="0" smtClean="0">
                <a:cs typeface="Verdana"/>
              </a:rPr>
              <a:t> </a:t>
            </a:r>
            <a:r>
              <a:rPr lang="it-IT" sz="2800" spc="-90" dirty="0" smtClean="0">
                <a:cs typeface="Verdana"/>
              </a:rPr>
              <a:t>statuti</a:t>
            </a:r>
            <a:r>
              <a:rPr lang="it-IT" sz="2800" spc="-190" dirty="0" smtClean="0">
                <a:cs typeface="Verdana"/>
              </a:rPr>
              <a:t> </a:t>
            </a:r>
            <a:r>
              <a:rPr lang="it-IT" sz="2800" spc="-65" dirty="0" smtClean="0">
                <a:cs typeface="Verdana"/>
              </a:rPr>
              <a:t>disciplinari,</a:t>
            </a:r>
            <a:r>
              <a:rPr lang="it-IT" sz="2800" spc="-200" dirty="0" smtClean="0">
                <a:cs typeface="Verdana"/>
              </a:rPr>
              <a:t> </a:t>
            </a:r>
            <a:r>
              <a:rPr lang="it-IT" sz="2800" spc="-20" dirty="0" smtClean="0">
                <a:cs typeface="Verdana"/>
              </a:rPr>
              <a:t>le  </a:t>
            </a:r>
            <a:r>
              <a:rPr lang="it-IT" sz="2800" dirty="0" smtClean="0">
                <a:cs typeface="Verdana"/>
              </a:rPr>
              <a:t>metodologie,</a:t>
            </a:r>
            <a:r>
              <a:rPr lang="it-IT" sz="2800" spc="-130" dirty="0" smtClean="0">
                <a:cs typeface="Verdana"/>
              </a:rPr>
              <a:t> </a:t>
            </a:r>
            <a:r>
              <a:rPr lang="it-IT" sz="2800" spc="-25" dirty="0" smtClean="0">
                <a:cs typeface="Verdana"/>
              </a:rPr>
              <a:t>le</a:t>
            </a:r>
            <a:r>
              <a:rPr lang="it-IT" sz="2800" spc="-155" dirty="0" smtClean="0">
                <a:cs typeface="Verdana"/>
              </a:rPr>
              <a:t> </a:t>
            </a:r>
            <a:r>
              <a:rPr lang="it-IT" sz="2800" spc="-114" dirty="0" smtClean="0">
                <a:cs typeface="Verdana"/>
              </a:rPr>
              <a:t>prassi</a:t>
            </a:r>
            <a:r>
              <a:rPr lang="it-IT" sz="2800" spc="-145" dirty="0" smtClean="0">
                <a:cs typeface="Verdana"/>
              </a:rPr>
              <a:t> </a:t>
            </a:r>
            <a:r>
              <a:rPr lang="it-IT" sz="2800" spc="-40" dirty="0" smtClean="0">
                <a:cs typeface="Verdana"/>
              </a:rPr>
              <a:t>e,</a:t>
            </a:r>
            <a:r>
              <a:rPr lang="it-IT" sz="2800" spc="-160" dirty="0" smtClean="0">
                <a:cs typeface="Verdana"/>
              </a:rPr>
              <a:t> </a:t>
            </a:r>
            <a:r>
              <a:rPr lang="it-IT" sz="2800" spc="-65" dirty="0" smtClean="0">
                <a:cs typeface="Verdana"/>
              </a:rPr>
              <a:t>soprattutto,</a:t>
            </a:r>
            <a:r>
              <a:rPr lang="it-IT" sz="2800" spc="-200" dirty="0" smtClean="0">
                <a:cs typeface="Verdana"/>
              </a:rPr>
              <a:t> </a:t>
            </a:r>
            <a:r>
              <a:rPr lang="it-IT" sz="2800" spc="-150" dirty="0" smtClean="0">
                <a:cs typeface="Verdana"/>
              </a:rPr>
              <a:t>i</a:t>
            </a:r>
            <a:r>
              <a:rPr lang="it-IT" sz="2800" spc="-170" dirty="0" smtClean="0">
                <a:cs typeface="Verdana"/>
              </a:rPr>
              <a:t> </a:t>
            </a:r>
            <a:r>
              <a:rPr lang="it-IT" sz="2800" spc="-25" dirty="0" smtClean="0">
                <a:cs typeface="Verdana"/>
              </a:rPr>
              <a:t>contenuti.</a:t>
            </a:r>
          </a:p>
          <a:p>
            <a:pPr marL="356852" marR="65402" indent="-344788">
              <a:spcBef>
                <a:spcPts val="1010"/>
              </a:spcBef>
              <a:tabLst>
                <a:tab pos="356852" algn="l"/>
              </a:tabLst>
            </a:pPr>
            <a:r>
              <a:rPr lang="it-IT" sz="2800" spc="-395" dirty="0" smtClean="0">
                <a:cs typeface="Verdana"/>
              </a:rPr>
              <a:t>I        </a:t>
            </a:r>
            <a:r>
              <a:rPr lang="it-IT" sz="2800" spc="-95" dirty="0" smtClean="0">
                <a:cs typeface="Verdana"/>
              </a:rPr>
              <a:t>termini </a:t>
            </a:r>
            <a:r>
              <a:rPr lang="it-IT" sz="2800" i="1" dirty="0" smtClean="0">
                <a:cs typeface="TeXGyreAdventor"/>
              </a:rPr>
              <a:t>archivio </a:t>
            </a:r>
            <a:r>
              <a:rPr lang="it-IT" sz="2800" spc="100" dirty="0" smtClean="0">
                <a:cs typeface="Verdana"/>
              </a:rPr>
              <a:t>e </a:t>
            </a:r>
            <a:r>
              <a:rPr lang="it-IT" sz="2800" i="1" dirty="0" smtClean="0">
                <a:cs typeface="TeXGyreAdventor"/>
              </a:rPr>
              <a:t>biblioteca </a:t>
            </a:r>
            <a:r>
              <a:rPr lang="it-IT" sz="2800" spc="-215" dirty="0" smtClean="0">
                <a:cs typeface="Verdana"/>
              </a:rPr>
              <a:t>si </a:t>
            </a:r>
            <a:r>
              <a:rPr lang="it-IT" sz="2800" spc="-40" dirty="0" smtClean="0">
                <a:cs typeface="Verdana"/>
              </a:rPr>
              <a:t>sono </a:t>
            </a:r>
            <a:r>
              <a:rPr lang="it-IT" sz="2800" spc="-45" dirty="0" smtClean="0">
                <a:cs typeface="Verdana"/>
              </a:rPr>
              <a:t>arricchiti </a:t>
            </a:r>
            <a:r>
              <a:rPr lang="it-IT" sz="2800" spc="-20" dirty="0" smtClean="0">
                <a:cs typeface="Verdana"/>
              </a:rPr>
              <a:t>di </a:t>
            </a:r>
            <a:r>
              <a:rPr lang="it-IT" sz="2800" spc="-55" dirty="0" smtClean="0">
                <a:cs typeface="Verdana"/>
              </a:rPr>
              <a:t>significati nuovi </a:t>
            </a:r>
            <a:r>
              <a:rPr lang="it-IT" sz="2800" spc="100" dirty="0" smtClean="0">
                <a:cs typeface="Verdana"/>
              </a:rPr>
              <a:t>e  </a:t>
            </a:r>
            <a:r>
              <a:rPr lang="it-IT" sz="2800" spc="-10" dirty="0" smtClean="0">
                <a:cs typeface="Verdana"/>
              </a:rPr>
              <a:t>rappresentano</a:t>
            </a:r>
            <a:r>
              <a:rPr lang="it-IT" sz="2800" spc="-160" dirty="0" smtClean="0">
                <a:cs typeface="Verdana"/>
              </a:rPr>
              <a:t> </a:t>
            </a:r>
            <a:r>
              <a:rPr lang="it-IT" sz="2800" spc="-50" dirty="0" smtClean="0">
                <a:cs typeface="Verdana"/>
              </a:rPr>
              <a:t>ormai</a:t>
            </a:r>
            <a:r>
              <a:rPr lang="it-IT" sz="2800" spc="-145" dirty="0" smtClean="0">
                <a:cs typeface="Verdana"/>
              </a:rPr>
              <a:t> </a:t>
            </a:r>
            <a:r>
              <a:rPr lang="it-IT" sz="2800" spc="-65" dirty="0" smtClean="0">
                <a:cs typeface="Verdana"/>
              </a:rPr>
              <a:t>solo</a:t>
            </a:r>
            <a:r>
              <a:rPr lang="it-IT" sz="2800" spc="-140" dirty="0" smtClean="0">
                <a:cs typeface="Verdana"/>
              </a:rPr>
              <a:t> </a:t>
            </a:r>
            <a:r>
              <a:rPr lang="it-IT" sz="2800" spc="-85" dirty="0" smtClean="0">
                <a:cs typeface="Verdana"/>
              </a:rPr>
              <a:t>allusioni</a:t>
            </a:r>
            <a:r>
              <a:rPr lang="it-IT" sz="2800" spc="-140" dirty="0" smtClean="0">
                <a:cs typeface="Verdana"/>
              </a:rPr>
              <a:t> </a:t>
            </a:r>
            <a:r>
              <a:rPr lang="it-IT" sz="2800" spc="155" dirty="0" smtClean="0">
                <a:cs typeface="Verdana"/>
              </a:rPr>
              <a:t>a</a:t>
            </a:r>
            <a:r>
              <a:rPr lang="it-IT" sz="2800" spc="-150" dirty="0" smtClean="0">
                <a:cs typeface="Verdana"/>
              </a:rPr>
              <a:t> </a:t>
            </a:r>
            <a:r>
              <a:rPr lang="it-IT" sz="2800" spc="-60" dirty="0" smtClean="0">
                <a:cs typeface="Verdana"/>
              </a:rPr>
              <a:t>un</a:t>
            </a:r>
            <a:r>
              <a:rPr lang="it-IT" sz="2800" spc="-150" dirty="0" smtClean="0">
                <a:cs typeface="Verdana"/>
              </a:rPr>
              <a:t> </a:t>
            </a:r>
            <a:r>
              <a:rPr lang="it-IT" sz="2800" spc="35" dirty="0" smtClean="0">
                <a:cs typeface="Verdana"/>
              </a:rPr>
              <a:t>mondo</a:t>
            </a:r>
            <a:r>
              <a:rPr lang="it-IT" sz="2800" spc="-114" dirty="0" smtClean="0">
                <a:cs typeface="Verdana"/>
              </a:rPr>
              <a:t> </a:t>
            </a:r>
            <a:r>
              <a:rPr lang="it-IT" sz="2800" spc="100" dirty="0" smtClean="0">
                <a:cs typeface="Verdana"/>
              </a:rPr>
              <a:t>che</a:t>
            </a:r>
            <a:r>
              <a:rPr lang="it-IT" sz="2800" spc="-150" dirty="0" smtClean="0">
                <a:cs typeface="Verdana"/>
              </a:rPr>
              <a:t> </a:t>
            </a:r>
            <a:r>
              <a:rPr lang="it-IT" sz="2800" spc="-25" dirty="0" smtClean="0">
                <a:cs typeface="Verdana"/>
              </a:rPr>
              <a:t>le</a:t>
            </a:r>
            <a:r>
              <a:rPr lang="it-IT" sz="2800" spc="-155" dirty="0" smtClean="0">
                <a:cs typeface="Verdana"/>
              </a:rPr>
              <a:t> </a:t>
            </a:r>
            <a:r>
              <a:rPr lang="it-IT" sz="2800" spc="50" dirty="0" smtClean="0">
                <a:cs typeface="Verdana"/>
              </a:rPr>
              <a:t>due</a:t>
            </a:r>
            <a:r>
              <a:rPr lang="it-IT" sz="2800" spc="-130" dirty="0" smtClean="0">
                <a:cs typeface="Verdana"/>
              </a:rPr>
              <a:t> </a:t>
            </a:r>
            <a:r>
              <a:rPr lang="it-IT" sz="2800" spc="10" dirty="0" smtClean="0">
                <a:cs typeface="Verdana"/>
              </a:rPr>
              <a:t>parole</a:t>
            </a:r>
            <a:r>
              <a:rPr lang="it-IT" sz="2800" spc="-155" dirty="0" smtClean="0">
                <a:cs typeface="Verdana"/>
              </a:rPr>
              <a:t> </a:t>
            </a:r>
            <a:r>
              <a:rPr lang="it-IT" sz="2800" spc="-100" dirty="0" smtClean="0">
                <a:cs typeface="Verdana"/>
              </a:rPr>
              <a:t>in  </a:t>
            </a:r>
            <a:r>
              <a:rPr lang="it-IT" sz="2800" spc="-90" dirty="0" smtClean="0">
                <a:cs typeface="Verdana"/>
              </a:rPr>
              <a:t>sé</a:t>
            </a:r>
            <a:r>
              <a:rPr lang="it-IT" sz="2800" spc="-160" dirty="0" smtClean="0">
                <a:cs typeface="Verdana"/>
              </a:rPr>
              <a:t> </a:t>
            </a:r>
            <a:r>
              <a:rPr lang="it-IT" sz="2800" spc="-5" dirty="0" smtClean="0">
                <a:cs typeface="Verdana"/>
              </a:rPr>
              <a:t>non</a:t>
            </a:r>
            <a:r>
              <a:rPr lang="it-IT" sz="2800" spc="-125" dirty="0" smtClean="0">
                <a:cs typeface="Verdana"/>
              </a:rPr>
              <a:t> </a:t>
            </a:r>
            <a:r>
              <a:rPr lang="it-IT" sz="2800" spc="15" dirty="0" smtClean="0">
                <a:cs typeface="Verdana"/>
              </a:rPr>
              <a:t>bastano</a:t>
            </a:r>
            <a:r>
              <a:rPr lang="it-IT" sz="2800" spc="-185" dirty="0" smtClean="0">
                <a:cs typeface="Verdana"/>
              </a:rPr>
              <a:t> </a:t>
            </a:r>
            <a:r>
              <a:rPr lang="it-IT" sz="2800" spc="-30" dirty="0" smtClean="0">
                <a:cs typeface="Verdana"/>
              </a:rPr>
              <a:t>più</a:t>
            </a:r>
            <a:r>
              <a:rPr lang="it-IT" sz="2800" spc="-145" dirty="0" smtClean="0">
                <a:cs typeface="Verdana"/>
              </a:rPr>
              <a:t> </a:t>
            </a:r>
            <a:r>
              <a:rPr lang="it-IT" sz="2800" spc="155" dirty="0" smtClean="0">
                <a:cs typeface="Verdana"/>
              </a:rPr>
              <a:t>a</a:t>
            </a:r>
            <a:r>
              <a:rPr lang="it-IT" sz="2800" spc="-150" dirty="0" smtClean="0">
                <a:cs typeface="Verdana"/>
              </a:rPr>
              <a:t> </a:t>
            </a:r>
            <a:r>
              <a:rPr lang="it-IT" sz="2800" spc="-60" dirty="0" smtClean="0">
                <a:cs typeface="Verdana"/>
              </a:rPr>
              <a:t>definire.</a:t>
            </a:r>
            <a:endParaRPr lang="it-IT" sz="2800" dirty="0" smtClean="0">
              <a:cs typeface="Verdana"/>
            </a:endParaRPr>
          </a:p>
          <a:p>
            <a:endParaRPr lang="it-IT" dirty="0"/>
          </a:p>
        </p:txBody>
      </p:sp>
    </p:spTree>
    <p:extLst>
      <p:ext uri="{BB962C8B-B14F-4D97-AF65-F5344CB8AC3E}">
        <p14:creationId xmlns:p14="http://schemas.microsoft.com/office/powerpoint/2010/main" xmlns="" val="2154922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585" y="314222"/>
            <a:ext cx="7053542" cy="782264"/>
          </a:xfrm>
          <a:prstGeom prst="rect">
            <a:avLst/>
          </a:prstGeom>
        </p:spPr>
        <p:txBody>
          <a:bodyPr vert="horz" wrap="square" lIns="0" tIns="12699" rIns="0" bIns="0" rtlCol="0">
            <a:spAutoFit/>
          </a:bodyPr>
          <a:lstStyle/>
          <a:p>
            <a:pPr marL="12699" algn="ctr">
              <a:spcBef>
                <a:spcPts val="100"/>
              </a:spcBef>
            </a:pPr>
            <a:r>
              <a:rPr spc="80" dirty="0"/>
              <a:t>Cambiare</a:t>
            </a:r>
            <a:r>
              <a:rPr spc="-380" dirty="0"/>
              <a:t> </a:t>
            </a:r>
            <a:r>
              <a:rPr spc="20" dirty="0"/>
              <a:t>pelle</a:t>
            </a:r>
          </a:p>
        </p:txBody>
      </p:sp>
      <p:sp>
        <p:nvSpPr>
          <p:cNvPr id="5" name="Segnaposto contenuto 4"/>
          <p:cNvSpPr>
            <a:spLocks noGrp="1"/>
          </p:cNvSpPr>
          <p:nvPr>
            <p:ph sz="half" idx="1"/>
          </p:nvPr>
        </p:nvSpPr>
        <p:spPr>
          <a:xfrm>
            <a:off x="0" y="2214554"/>
            <a:ext cx="9144000" cy="4195763"/>
          </a:xfrm>
        </p:spPr>
        <p:txBody>
          <a:bodyPr>
            <a:noAutofit/>
          </a:bodyPr>
          <a:lstStyle/>
          <a:p>
            <a:r>
              <a:rPr lang="it-IT" sz="2400" spc="-260" dirty="0" smtClean="0">
                <a:cs typeface="Verdana"/>
              </a:rPr>
              <a:t>Il  </a:t>
            </a:r>
            <a:r>
              <a:rPr lang="it-IT" sz="2400" spc="15" dirty="0" smtClean="0">
                <a:cs typeface="Verdana"/>
              </a:rPr>
              <a:t>fenomeno </a:t>
            </a:r>
            <a:r>
              <a:rPr lang="it-IT" sz="2400" spc="-10" dirty="0" smtClean="0">
                <a:cs typeface="Verdana"/>
              </a:rPr>
              <a:t>digitale </a:t>
            </a:r>
            <a:r>
              <a:rPr lang="it-IT" sz="2400" dirty="0" smtClean="0">
                <a:cs typeface="Verdana"/>
              </a:rPr>
              <a:t>impatta </a:t>
            </a:r>
            <a:r>
              <a:rPr lang="it-IT" sz="2400" spc="-110" dirty="0" smtClean="0">
                <a:cs typeface="Verdana"/>
              </a:rPr>
              <a:t>sugli </a:t>
            </a:r>
            <a:r>
              <a:rPr lang="it-IT" sz="2400" spc="-40" dirty="0" smtClean="0">
                <a:cs typeface="Verdana"/>
              </a:rPr>
              <a:t>archivi </a:t>
            </a:r>
            <a:r>
              <a:rPr lang="it-IT" sz="2400" spc="-100" dirty="0" smtClean="0">
                <a:cs typeface="Verdana"/>
              </a:rPr>
              <a:t>in </a:t>
            </a:r>
            <a:r>
              <a:rPr lang="it-IT" sz="2400" spc="-15" dirty="0" smtClean="0">
                <a:cs typeface="Verdana"/>
              </a:rPr>
              <a:t>maniera </a:t>
            </a:r>
            <a:r>
              <a:rPr lang="it-IT" sz="2400" spc="5" dirty="0" smtClean="0">
                <a:cs typeface="Verdana"/>
              </a:rPr>
              <a:t>articolata </a:t>
            </a:r>
            <a:r>
              <a:rPr lang="it-IT" sz="2400" spc="100" dirty="0" smtClean="0">
                <a:cs typeface="Verdana"/>
              </a:rPr>
              <a:t>e  </a:t>
            </a:r>
            <a:r>
              <a:rPr lang="it-IT" sz="2400" spc="-35" dirty="0" smtClean="0">
                <a:cs typeface="Verdana"/>
              </a:rPr>
              <a:t>pervasiva </a:t>
            </a:r>
            <a:r>
              <a:rPr lang="it-IT" sz="2400" spc="100" dirty="0" smtClean="0">
                <a:cs typeface="Verdana"/>
              </a:rPr>
              <a:t>e </a:t>
            </a:r>
            <a:r>
              <a:rPr lang="it-IT" sz="2400" spc="5" dirty="0" smtClean="0">
                <a:cs typeface="Verdana"/>
              </a:rPr>
              <a:t>impone </a:t>
            </a:r>
            <a:r>
              <a:rPr lang="it-IT" sz="2400" dirty="0" smtClean="0">
                <a:cs typeface="Verdana"/>
              </a:rPr>
              <a:t>ai </a:t>
            </a:r>
            <a:r>
              <a:rPr lang="it-IT" sz="2400" spc="-60" dirty="0" smtClean="0">
                <a:cs typeface="Verdana"/>
              </a:rPr>
              <a:t>tradizionali </a:t>
            </a:r>
            <a:r>
              <a:rPr lang="it-IT" sz="2400" spc="-15" dirty="0" smtClean="0">
                <a:cs typeface="Verdana"/>
              </a:rPr>
              <a:t>“mediatori” </a:t>
            </a:r>
            <a:r>
              <a:rPr lang="it-IT" sz="2400" dirty="0" smtClean="0">
                <a:cs typeface="Verdana"/>
              </a:rPr>
              <a:t>documentari </a:t>
            </a:r>
            <a:r>
              <a:rPr lang="it-IT" sz="2400" spc="-20" dirty="0" smtClean="0">
                <a:cs typeface="Verdana"/>
              </a:rPr>
              <a:t>di  </a:t>
            </a:r>
            <a:r>
              <a:rPr lang="it-IT" sz="2400" spc="40" dirty="0" smtClean="0">
                <a:cs typeface="Verdana"/>
              </a:rPr>
              <a:t>cambiare </a:t>
            </a:r>
            <a:r>
              <a:rPr lang="it-IT" sz="2400" spc="5" dirty="0" smtClean="0">
                <a:cs typeface="Verdana"/>
              </a:rPr>
              <a:t>pelle </a:t>
            </a:r>
            <a:r>
              <a:rPr lang="it-IT" sz="2400" spc="100" dirty="0" smtClean="0">
                <a:cs typeface="Verdana"/>
              </a:rPr>
              <a:t>e </a:t>
            </a:r>
            <a:r>
              <a:rPr lang="it-IT" sz="2400" spc="-45" dirty="0" smtClean="0">
                <a:cs typeface="Verdana"/>
              </a:rPr>
              <a:t>abitudini, </a:t>
            </a:r>
            <a:r>
              <a:rPr lang="it-IT" sz="2400" spc="25" dirty="0" smtClean="0">
                <a:cs typeface="Verdana"/>
              </a:rPr>
              <a:t>adeguandosi </a:t>
            </a:r>
            <a:r>
              <a:rPr lang="it-IT" sz="2400" spc="155" dirty="0" smtClean="0">
                <a:cs typeface="Verdana"/>
              </a:rPr>
              <a:t>a </a:t>
            </a:r>
            <a:r>
              <a:rPr lang="it-IT" sz="2400" spc="-5" dirty="0" smtClean="0">
                <a:cs typeface="Verdana"/>
              </a:rPr>
              <a:t>nuove </a:t>
            </a:r>
            <a:r>
              <a:rPr lang="it-IT" sz="2400" spc="-45" dirty="0" smtClean="0">
                <a:cs typeface="Verdana"/>
              </a:rPr>
              <a:t>strategie </a:t>
            </a:r>
            <a:r>
              <a:rPr lang="it-IT" sz="2400" spc="-25" dirty="0" smtClean="0">
                <a:cs typeface="Verdana"/>
              </a:rPr>
              <a:t>di  </a:t>
            </a:r>
            <a:r>
              <a:rPr lang="it-IT" sz="2400" spc="-40" dirty="0" smtClean="0">
                <a:cs typeface="Verdana"/>
              </a:rPr>
              <a:t>gestione,</a:t>
            </a:r>
            <a:r>
              <a:rPr lang="it-IT" sz="2400" spc="-155" dirty="0" smtClean="0">
                <a:cs typeface="Verdana"/>
              </a:rPr>
              <a:t> </a:t>
            </a:r>
            <a:r>
              <a:rPr lang="it-IT" sz="2400" spc="-20" dirty="0" smtClean="0">
                <a:cs typeface="Verdana"/>
              </a:rPr>
              <a:t>conservazione</a:t>
            </a:r>
            <a:r>
              <a:rPr lang="it-IT" sz="2400" spc="-85" dirty="0" smtClean="0">
                <a:cs typeface="Verdana"/>
              </a:rPr>
              <a:t> </a:t>
            </a:r>
            <a:r>
              <a:rPr lang="it-IT" sz="2400" spc="100" dirty="0" smtClean="0">
                <a:cs typeface="Verdana"/>
              </a:rPr>
              <a:t>e</a:t>
            </a:r>
            <a:r>
              <a:rPr lang="it-IT" sz="2400" spc="-150" dirty="0" smtClean="0">
                <a:cs typeface="Verdana"/>
              </a:rPr>
              <a:t> </a:t>
            </a:r>
            <a:r>
              <a:rPr lang="it-IT" sz="2400" spc="-114" dirty="0" smtClean="0">
                <a:cs typeface="Verdana"/>
              </a:rPr>
              <a:t>uso,</a:t>
            </a:r>
            <a:r>
              <a:rPr lang="it-IT" sz="2400" spc="-130" dirty="0" smtClean="0">
                <a:cs typeface="Verdana"/>
              </a:rPr>
              <a:t> </a:t>
            </a:r>
            <a:r>
              <a:rPr lang="it-IT" sz="2400" spc="-85" dirty="0" smtClean="0">
                <a:cs typeface="Verdana"/>
              </a:rPr>
              <a:t>se</a:t>
            </a:r>
            <a:r>
              <a:rPr lang="it-IT" sz="2400" spc="-155" dirty="0" smtClean="0">
                <a:cs typeface="Verdana"/>
              </a:rPr>
              <a:t> </a:t>
            </a:r>
            <a:r>
              <a:rPr lang="it-IT" sz="2400" spc="-10" dirty="0" smtClean="0">
                <a:cs typeface="Verdana"/>
              </a:rPr>
              <a:t>vogliono</a:t>
            </a:r>
            <a:r>
              <a:rPr lang="it-IT" sz="2400" spc="-114" dirty="0" smtClean="0">
                <a:cs typeface="Verdana"/>
              </a:rPr>
              <a:t> </a:t>
            </a:r>
            <a:r>
              <a:rPr lang="it-IT" sz="2400" spc="-10" dirty="0" smtClean="0">
                <a:cs typeface="Verdana"/>
              </a:rPr>
              <a:t>continuare</a:t>
            </a:r>
            <a:r>
              <a:rPr lang="it-IT" sz="2400" spc="-155" dirty="0" smtClean="0">
                <a:cs typeface="Verdana"/>
              </a:rPr>
              <a:t> </a:t>
            </a:r>
            <a:r>
              <a:rPr lang="it-IT" sz="2400" spc="160" dirty="0" smtClean="0">
                <a:cs typeface="Verdana"/>
              </a:rPr>
              <a:t>a</a:t>
            </a:r>
            <a:r>
              <a:rPr lang="it-IT" sz="2400" spc="-140" dirty="0" smtClean="0">
                <a:cs typeface="Verdana"/>
              </a:rPr>
              <a:t> </a:t>
            </a:r>
            <a:r>
              <a:rPr lang="it-IT" sz="2400" spc="40" dirty="0" smtClean="0">
                <a:cs typeface="Verdana"/>
              </a:rPr>
              <a:t>giocare u</a:t>
            </a:r>
            <a:r>
              <a:rPr lang="it-IT" sz="2400" spc="-60" dirty="0" smtClean="0">
                <a:cs typeface="Verdana"/>
              </a:rPr>
              <a:t>n  ruolo</a:t>
            </a:r>
            <a:r>
              <a:rPr lang="it-IT" sz="2400" spc="-145" dirty="0" smtClean="0">
                <a:cs typeface="Verdana"/>
              </a:rPr>
              <a:t> </a:t>
            </a:r>
            <a:r>
              <a:rPr lang="it-IT" sz="2400" spc="-80" dirty="0" smtClean="0">
                <a:cs typeface="Verdana"/>
              </a:rPr>
              <a:t>rispettoso</a:t>
            </a:r>
            <a:r>
              <a:rPr lang="it-IT" sz="2400" spc="-170" dirty="0" smtClean="0">
                <a:cs typeface="Verdana"/>
              </a:rPr>
              <a:t> </a:t>
            </a:r>
            <a:r>
              <a:rPr lang="it-IT" sz="2400" spc="20" dirty="0" smtClean="0">
                <a:cs typeface="Verdana"/>
              </a:rPr>
              <a:t>dei</a:t>
            </a:r>
            <a:r>
              <a:rPr lang="it-IT" sz="2400" spc="-140" dirty="0" smtClean="0">
                <a:cs typeface="Verdana"/>
              </a:rPr>
              <a:t> </a:t>
            </a:r>
            <a:r>
              <a:rPr lang="it-IT" sz="2400" spc="-65" dirty="0" smtClean="0">
                <a:cs typeface="Verdana"/>
              </a:rPr>
              <a:t>valori</a:t>
            </a:r>
            <a:r>
              <a:rPr lang="it-IT" sz="2400" spc="-145" dirty="0" smtClean="0">
                <a:cs typeface="Verdana"/>
              </a:rPr>
              <a:t> </a:t>
            </a:r>
            <a:r>
              <a:rPr lang="it-IT" sz="2400" spc="20" dirty="0" smtClean="0">
                <a:cs typeface="Verdana"/>
              </a:rPr>
              <a:t>del</a:t>
            </a:r>
            <a:r>
              <a:rPr lang="it-IT" sz="2400" spc="-140" dirty="0" smtClean="0">
                <a:cs typeface="Verdana"/>
              </a:rPr>
              <a:t> </a:t>
            </a:r>
            <a:r>
              <a:rPr lang="it-IT" sz="2400" spc="-60" dirty="0" smtClean="0">
                <a:cs typeface="Verdana"/>
              </a:rPr>
              <a:t>loro</a:t>
            </a:r>
            <a:r>
              <a:rPr lang="it-IT" sz="2400" spc="-140" dirty="0" smtClean="0">
                <a:cs typeface="Verdana"/>
              </a:rPr>
              <a:t> </a:t>
            </a:r>
            <a:r>
              <a:rPr lang="it-IT" sz="2400" spc="110" dirty="0" smtClean="0">
                <a:cs typeface="Verdana"/>
              </a:rPr>
              <a:t>codice</a:t>
            </a:r>
            <a:r>
              <a:rPr lang="it-IT" sz="2400" spc="-135" dirty="0" smtClean="0">
                <a:cs typeface="Verdana"/>
              </a:rPr>
              <a:t> </a:t>
            </a:r>
            <a:r>
              <a:rPr lang="it-IT" sz="2400" spc="20" dirty="0" smtClean="0">
                <a:cs typeface="Verdana"/>
              </a:rPr>
              <a:t>deontologico.</a:t>
            </a:r>
            <a:endParaRPr lang="it-IT" sz="2400" dirty="0"/>
          </a:p>
        </p:txBody>
      </p:sp>
    </p:spTree>
    <p:extLst>
      <p:ext uri="{BB962C8B-B14F-4D97-AF65-F5344CB8AC3E}">
        <p14:creationId xmlns:p14="http://schemas.microsoft.com/office/powerpoint/2010/main" xmlns="" val="3152842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876300"/>
            <a:ext cx="7514035" cy="1752599"/>
          </a:xfrm>
        </p:spPr>
        <p:txBody>
          <a:bodyPr/>
          <a:lstStyle/>
          <a:p>
            <a:pPr algn="ctr"/>
            <a:r>
              <a:rPr lang="it-IT" dirty="0" smtClean="0"/>
              <a:t>Sistemi di valori</a:t>
            </a:r>
            <a:endParaRPr lang="it-IT" dirty="0"/>
          </a:p>
        </p:txBody>
      </p:sp>
      <p:sp>
        <p:nvSpPr>
          <p:cNvPr id="3" name="Segnaposto contenuto 2"/>
          <p:cNvSpPr>
            <a:spLocks noGrp="1"/>
          </p:cNvSpPr>
          <p:nvPr>
            <p:ph idx="1"/>
          </p:nvPr>
        </p:nvSpPr>
        <p:spPr>
          <a:xfrm>
            <a:off x="714348" y="1345844"/>
            <a:ext cx="8215370" cy="5512156"/>
          </a:xfrm>
        </p:spPr>
        <p:txBody>
          <a:bodyPr>
            <a:noAutofit/>
          </a:bodyPr>
          <a:lstStyle/>
          <a:p>
            <a:r>
              <a:rPr lang="it-IT" sz="2000" dirty="0" smtClean="0"/>
              <a:t>Nella loro accezione più matura gli archivi, pur nel quadro di una accentuata differenziazione tipologica e di finalità d’uso, sono innanzitutto sistemi di valori e non meri contenitori di informazione</a:t>
            </a:r>
          </a:p>
          <a:p>
            <a:r>
              <a:rPr lang="it-IT" sz="2000" dirty="0" smtClean="0"/>
              <a:t>Tali valori tendono a configurarsi sulla base delle finalità che il fenomeno archivio assume nel tempo</a:t>
            </a:r>
          </a:p>
          <a:p>
            <a:r>
              <a:rPr lang="it-IT" sz="2000" dirty="0" smtClean="0"/>
              <a:t>Il rapporto tra archivi e potere e tra archivi e democrazia: trasparenza, efficienza, affidabilità</a:t>
            </a:r>
          </a:p>
          <a:p>
            <a:r>
              <a:rPr lang="it-IT" sz="2000" dirty="0" smtClean="0"/>
              <a:t>Memoria: una parola complessa. Dalla selezione alla costruzione di memorie documentali, passando per la comunicazione di possibili «verità», identità, profondità cronologica, comprensione del passato per interpretare il presente</a:t>
            </a:r>
          </a:p>
          <a:p>
            <a:r>
              <a:rPr lang="it-IT" sz="2000" dirty="0" smtClean="0"/>
              <a:t>L’archivistica nella sua formulazione più compiuta è distante dal ruolo di ancella della storia. E’ una realtà estremamente più complessa</a:t>
            </a:r>
            <a:endParaRPr lang="it-IT" sz="2000" dirty="0"/>
          </a:p>
        </p:txBody>
      </p:sp>
    </p:spTree>
    <p:extLst>
      <p:ext uri="{BB962C8B-B14F-4D97-AF65-F5344CB8AC3E}">
        <p14:creationId xmlns="" xmlns:p14="http://schemas.microsoft.com/office/powerpoint/2010/main" val="2736585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428604"/>
            <a:ext cx="8229600" cy="1143000"/>
          </a:xfrm>
        </p:spPr>
        <p:txBody>
          <a:bodyPr/>
          <a:lstStyle/>
          <a:p>
            <a:pPr algn="ctr"/>
            <a:r>
              <a:rPr lang="it-IT" dirty="0" smtClean="0"/>
              <a:t>Questione di misure</a:t>
            </a:r>
            <a:endParaRPr lang="it-IT" dirty="0"/>
          </a:p>
        </p:txBody>
      </p:sp>
      <p:sp>
        <p:nvSpPr>
          <p:cNvPr id="3" name="Segnaposto contenuto 2"/>
          <p:cNvSpPr>
            <a:spLocks noGrp="1"/>
          </p:cNvSpPr>
          <p:nvPr>
            <p:ph idx="1"/>
          </p:nvPr>
        </p:nvSpPr>
        <p:spPr/>
        <p:txBody>
          <a:bodyPr/>
          <a:lstStyle/>
          <a:p>
            <a:r>
              <a:rPr lang="it-IT" i="1" dirty="0" smtClean="0"/>
              <a:t>Inutilmente, magnanimo </a:t>
            </a:r>
            <a:r>
              <a:rPr lang="it-IT" i="1" dirty="0" err="1" smtClean="0"/>
              <a:t>Kublai</a:t>
            </a:r>
            <a:r>
              <a:rPr lang="it-IT" i="1" dirty="0" smtClean="0"/>
              <a:t>, tenterò di descrivere la città di </a:t>
            </a:r>
            <a:r>
              <a:rPr lang="it-IT" i="1" dirty="0" err="1" smtClean="0"/>
              <a:t>Zaira</a:t>
            </a:r>
            <a:r>
              <a:rPr lang="it-IT" i="1" dirty="0" smtClean="0"/>
              <a:t> </a:t>
            </a:r>
            <a:r>
              <a:rPr lang="it-IT" i="1" dirty="0" smtClean="0"/>
              <a:t>dagli alti </a:t>
            </a:r>
            <a:r>
              <a:rPr lang="it-IT" i="1" dirty="0" smtClean="0"/>
              <a:t>bastioni. Potrei dirti di quanti gradini sono le vie fatte a scale, di che sesto </a:t>
            </a:r>
            <a:r>
              <a:rPr lang="it-IT" i="1" dirty="0" smtClean="0"/>
              <a:t>gli archi </a:t>
            </a:r>
            <a:r>
              <a:rPr lang="it-IT" i="1" dirty="0" smtClean="0"/>
              <a:t>dei porticati, di quali lamine di zinco sono ricoperti i tetti; ma so già </a:t>
            </a:r>
            <a:r>
              <a:rPr lang="it-IT" i="1" dirty="0" smtClean="0"/>
              <a:t>che sarebbe </a:t>
            </a:r>
            <a:r>
              <a:rPr lang="it-IT" i="1" dirty="0" smtClean="0"/>
              <a:t>come non dirti nulla. Non di questo è fatta la città, ma di relazioni tra </a:t>
            </a:r>
            <a:r>
              <a:rPr lang="it-IT" i="1" dirty="0" smtClean="0"/>
              <a:t>le misure </a:t>
            </a:r>
            <a:r>
              <a:rPr lang="it-IT" i="1" dirty="0" smtClean="0"/>
              <a:t>del suo spazio e gli avvenimenti del suo passato</a:t>
            </a:r>
          </a:p>
          <a:p>
            <a:pPr algn="r">
              <a:buNone/>
            </a:pPr>
            <a:r>
              <a:rPr lang="it-IT" dirty="0" smtClean="0"/>
              <a:t>(Italo Calvino, </a:t>
            </a:r>
            <a:r>
              <a:rPr lang="it-IT" i="1" dirty="0" smtClean="0"/>
              <a:t>Le città invisibili</a:t>
            </a:r>
            <a:r>
              <a:rPr lang="it-IT" dirty="0" smtClean="0"/>
              <a:t>)</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Archivio</a:t>
            </a:r>
            <a:endParaRPr lang="it-IT" dirty="0"/>
          </a:p>
        </p:txBody>
      </p:sp>
      <p:sp>
        <p:nvSpPr>
          <p:cNvPr id="3" name="Segnaposto contenuto 2"/>
          <p:cNvSpPr>
            <a:spLocks noGrp="1"/>
          </p:cNvSpPr>
          <p:nvPr>
            <p:ph idx="1"/>
          </p:nvPr>
        </p:nvSpPr>
        <p:spPr/>
        <p:txBody>
          <a:bodyPr>
            <a:normAutofit lnSpcReduction="10000"/>
          </a:bodyPr>
          <a:lstStyle/>
          <a:p>
            <a:endParaRPr lang="it-IT" dirty="0" smtClean="0"/>
          </a:p>
          <a:p>
            <a:r>
              <a:rPr lang="it-IT" dirty="0" smtClean="0"/>
              <a:t>Cos’è un archivio? Un complesso vitale di documenti prodotti da attività umane e abbracciati gli uni agli altri. Un archivio è la forza chiara del diritto, l’urlo della trasparenza, il baluardo contro l’oppressione del pensiero. E poi è sogno, immaginazione, retaggio vitale di mondi circostanti spalancati sullo spazio e sul tempo. Memoria, senso di sé, identità. La storia ascolta i sussurri e le grida degli archivi per inventare il passato con cui il presente nutre il futuro. Archivio è una parola d’amore. </a:t>
            </a:r>
            <a:r>
              <a:rPr lang="it-IT" smtClean="0"/>
              <a:t>Per la vita.</a:t>
            </a: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357166"/>
            <a:ext cx="8229600" cy="1143000"/>
          </a:xfrm>
        </p:spPr>
        <p:txBody>
          <a:bodyPr/>
          <a:lstStyle/>
          <a:p>
            <a:pPr algn="ctr"/>
            <a:r>
              <a:rPr lang="it-IT" dirty="0" smtClean="0"/>
              <a:t>Cosa descriviamo: l’archivio</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Le definizioni canoniche</a:t>
            </a:r>
          </a:p>
          <a:p>
            <a:r>
              <a:rPr lang="it-IT" dirty="0" smtClean="0"/>
              <a:t>L’approccio tradizionale: un monolite istituzionale figlio di un solido soggetto produttore</a:t>
            </a:r>
          </a:p>
          <a:p>
            <a:r>
              <a:rPr lang="it-IT" dirty="0" smtClean="0"/>
              <a:t>La pluralità delle fenomenologie archivistiche</a:t>
            </a:r>
          </a:p>
          <a:p>
            <a:r>
              <a:rPr lang="it-IT" dirty="0" smtClean="0"/>
              <a:t>L’unicità del fatto archivio</a:t>
            </a:r>
          </a:p>
          <a:p>
            <a:r>
              <a:rPr lang="it-IT" dirty="0" smtClean="0"/>
              <a:t>L’archivio figlio di presenti: Il bisogno di estrema puntualità e il rispetto delle peculiarità di ogni fondo archivistico</a:t>
            </a:r>
          </a:p>
          <a:p>
            <a:r>
              <a:rPr lang="it-IT" dirty="0" smtClean="0"/>
              <a:t>L’archivio, non verità rivelata ma ricostruzione in progress e mutevole non tanto dei fatti quanto delle ragioni stesse dei fatti</a:t>
            </a:r>
          </a:p>
          <a:p>
            <a:r>
              <a:rPr lang="it-IT" dirty="0" smtClean="0"/>
              <a:t>Archivi e soggettività: chi descrive il descrittore</a:t>
            </a:r>
          </a:p>
          <a:p>
            <a:r>
              <a:rPr lang="it-IT" dirty="0" smtClean="0"/>
              <a:t>Approccio necessariamente umile e guardingo ad ogni fondo archivistico</a:t>
            </a:r>
            <a:endParaRPr lang="it-IT" dirty="0"/>
          </a:p>
        </p:txBody>
      </p:sp>
    </p:spTree>
    <p:extLst>
      <p:ext uri="{BB962C8B-B14F-4D97-AF65-F5344CB8AC3E}">
        <p14:creationId xmlns:p14="http://schemas.microsoft.com/office/powerpoint/2010/main" xmlns="" val="3805246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Archivi: c’era una volta il vincolo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polimorfismo archivistico contemporaneo: cartaceo, ibrido, digitale</a:t>
            </a:r>
          </a:p>
          <a:p>
            <a:r>
              <a:rPr lang="it-IT" dirty="0" smtClean="0"/>
              <a:t>Archivi storici, digitalizzazione, neo archivi e archivi inventati</a:t>
            </a:r>
          </a:p>
          <a:p>
            <a:r>
              <a:rPr lang="it-IT" dirty="0" smtClean="0"/>
              <a:t>L’archivio digitale: un </a:t>
            </a:r>
            <a:r>
              <a:rPr lang="it-IT" dirty="0" err="1" smtClean="0"/>
              <a:t>multifondo</a:t>
            </a:r>
            <a:r>
              <a:rPr lang="it-IT" dirty="0" smtClean="0"/>
              <a:t> delocalizzato. L’ubiquità digitale</a:t>
            </a:r>
          </a:p>
          <a:p>
            <a:r>
              <a:rPr lang="it-IT" dirty="0" smtClean="0"/>
              <a:t>Nuove possibili definizioni di archivio: aggregazione di complessi documentari comunque formati costituiti da documenti di diversa tipologia</a:t>
            </a:r>
          </a:p>
          <a:p>
            <a:r>
              <a:rPr lang="it-IT" dirty="0" smtClean="0"/>
              <a:t>Il trasformismo del documento digitale</a:t>
            </a:r>
          </a:p>
          <a:p>
            <a:r>
              <a:rPr lang="it-IT" dirty="0" smtClean="0"/>
              <a:t>Gli open data e le aggregazioni documentarie dinamiche</a:t>
            </a:r>
            <a:endParaRPr lang="it-IT" dirty="0"/>
          </a:p>
        </p:txBody>
      </p:sp>
    </p:spTree>
    <p:extLst>
      <p:ext uri="{BB962C8B-B14F-4D97-AF65-F5344CB8AC3E}">
        <p14:creationId xmlns="" xmlns:p14="http://schemas.microsoft.com/office/powerpoint/2010/main" val="1727301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28"/>
            <a:ext cx="8229600" cy="1143000"/>
          </a:xfrm>
        </p:spPr>
        <p:txBody>
          <a:bodyPr/>
          <a:lstStyle/>
          <a:p>
            <a:pPr algn="ctr"/>
            <a:r>
              <a:rPr lang="it-IT" dirty="0" smtClean="0"/>
              <a:t>Emergere dal nulla</a:t>
            </a:r>
            <a:endParaRPr lang="it-IT" dirty="0"/>
          </a:p>
        </p:txBody>
      </p:sp>
      <p:sp>
        <p:nvSpPr>
          <p:cNvPr id="3" name="Segnaposto contenuto 2"/>
          <p:cNvSpPr>
            <a:spLocks noGrp="1"/>
          </p:cNvSpPr>
          <p:nvPr>
            <p:ph idx="1"/>
          </p:nvPr>
        </p:nvSpPr>
        <p:spPr>
          <a:xfrm>
            <a:off x="914400" y="1434183"/>
            <a:ext cx="8229600" cy="4389120"/>
          </a:xfrm>
        </p:spPr>
        <p:txBody>
          <a:bodyPr>
            <a:normAutofit fontScale="92500"/>
          </a:bodyPr>
          <a:lstStyle/>
          <a:p>
            <a:r>
              <a:rPr lang="it-IT" dirty="0" smtClean="0"/>
              <a:t>Gi archivi esistono nel tempo e nello spazio in quanto accadono, cioè in quanto sono sottoposti a sollecitazioni esterne, quali sono in particolare le consolidate e canoniche azioni di natura tecnico scientifica ricomprese nel capiente concetto di conservazione. Questo accadere li determina come oggetti definiti e li libera dal nulla. </a:t>
            </a:r>
          </a:p>
          <a:p>
            <a:r>
              <a:rPr lang="it-IT" dirty="0" smtClean="0"/>
              <a:t>Lo spazio tempo archivistico è perciò in definitiva il risultato dell’interazione tra l’idea necessaria di archivio e il periodico manifestarsi dell’archivio stesso nella </a:t>
            </a:r>
            <a:r>
              <a:rPr lang="it-IT" dirty="0" err="1" smtClean="0"/>
              <a:t>delocalizzata</a:t>
            </a:r>
            <a:r>
              <a:rPr lang="it-IT" dirty="0" smtClean="0"/>
              <a:t> successione delle istanze cui soggetti diversi lo sottopongono.</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solidFill>
                  <a:srgbClr val="FF0000"/>
                </a:solidFill>
              </a:rPr>
              <a:t>Quante archivistiche?</a:t>
            </a:r>
            <a:endParaRPr lang="it-IT" dirty="0">
              <a:solidFill>
                <a:srgbClr val="FF0000"/>
              </a:solidFill>
            </a:endParaRPr>
          </a:p>
        </p:txBody>
      </p:sp>
      <p:sp>
        <p:nvSpPr>
          <p:cNvPr id="3" name="Segnaposto contenuto 2"/>
          <p:cNvSpPr>
            <a:spLocks noGrp="1"/>
          </p:cNvSpPr>
          <p:nvPr>
            <p:ph idx="1"/>
          </p:nvPr>
        </p:nvSpPr>
        <p:spPr/>
        <p:txBody>
          <a:bodyPr/>
          <a:lstStyle/>
          <a:p>
            <a:r>
              <a:rPr lang="it-IT" dirty="0" smtClean="0"/>
              <a:t>Storia degli archivi</a:t>
            </a:r>
          </a:p>
          <a:p>
            <a:r>
              <a:rPr lang="it-IT" dirty="0" smtClean="0"/>
              <a:t>Archivistica generale</a:t>
            </a:r>
          </a:p>
          <a:p>
            <a:r>
              <a:rPr lang="it-IT" dirty="0" smtClean="0"/>
              <a:t>Archivistica “pura” (Casanova)</a:t>
            </a:r>
          </a:p>
          <a:p>
            <a:r>
              <a:rPr lang="it-IT" dirty="0" err="1" smtClean="0"/>
              <a:t>Archiveconomia</a:t>
            </a:r>
            <a:endParaRPr lang="it-IT" dirty="0" smtClean="0"/>
          </a:p>
          <a:p>
            <a:r>
              <a:rPr lang="it-IT" dirty="0" smtClean="0"/>
              <a:t>Archivistica speciale</a:t>
            </a:r>
          </a:p>
          <a:p>
            <a:r>
              <a:rPr lang="it-IT" dirty="0" smtClean="0"/>
              <a:t>Archivistica informatica</a:t>
            </a:r>
          </a:p>
          <a:p>
            <a:r>
              <a:rPr lang="it-IT" dirty="0" smtClean="0"/>
              <a:t>Verso le discipline del documento: integrazioni, contaminazioni e persistenze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14348" y="0"/>
            <a:ext cx="8229600" cy="1143000"/>
          </a:xfrm>
        </p:spPr>
        <p:txBody>
          <a:bodyPr/>
          <a:lstStyle/>
          <a:p>
            <a:pPr algn="ctr"/>
            <a:r>
              <a:rPr lang="it-IT" dirty="0" smtClean="0"/>
              <a:t>Tentare una sintesi (1)</a:t>
            </a:r>
            <a:endParaRPr lang="it-IT" dirty="0"/>
          </a:p>
        </p:txBody>
      </p:sp>
      <p:sp>
        <p:nvSpPr>
          <p:cNvPr id="5" name="Segnaposto contenuto 4"/>
          <p:cNvSpPr>
            <a:spLocks noGrp="1"/>
          </p:cNvSpPr>
          <p:nvPr>
            <p:ph idx="1"/>
          </p:nvPr>
        </p:nvSpPr>
        <p:spPr>
          <a:xfrm>
            <a:off x="457200" y="1142984"/>
            <a:ext cx="8229600" cy="5715016"/>
          </a:xfrm>
        </p:spPr>
        <p:txBody>
          <a:bodyPr>
            <a:normAutofit/>
          </a:bodyPr>
          <a:lstStyle/>
          <a:p>
            <a:r>
              <a:rPr lang="it-IT" dirty="0" smtClean="0"/>
              <a:t>L’archivistica studia i processi di formazione, gestione, uso, conservazione e tradizione dei materiali d’archivio, indipendentemente dal formato e dal supporto, con particolare riferimento alle attività di, sedimentazione, descrizione, ordinamento, inventariazione e trasmissione dei fondi archivistici. </a:t>
            </a:r>
            <a:endParaRPr lang="it-IT" dirty="0" smtClean="0"/>
          </a:p>
          <a:p>
            <a:r>
              <a:rPr lang="it-IT" dirty="0" smtClean="0"/>
              <a:t>Studia </a:t>
            </a:r>
            <a:r>
              <a:rPr lang="it-IT" dirty="0" smtClean="0"/>
              <a:t>gli archivi come strutture di organizzazione, ordinamento e conservazione, con particolare attenzione alle norme e alle prassi relative alla selezione, allo scarto e alle procedure di conservazione del materiale documentario analogico e digitale. </a:t>
            </a:r>
            <a:endParaRPr lang="it-IT"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57166"/>
            <a:ext cx="8229600" cy="1143000"/>
          </a:xfrm>
        </p:spPr>
        <p:txBody>
          <a:bodyPr/>
          <a:lstStyle/>
          <a:p>
            <a:pPr algn="ctr"/>
            <a:r>
              <a:rPr lang="it-IT" dirty="0" smtClean="0"/>
              <a:t>Tentare una sintesi (2)</a:t>
            </a:r>
            <a:endParaRPr lang="it-IT" dirty="0"/>
          </a:p>
        </p:txBody>
      </p:sp>
      <p:sp>
        <p:nvSpPr>
          <p:cNvPr id="3" name="Segnaposto contenuto 2"/>
          <p:cNvSpPr>
            <a:spLocks noGrp="1"/>
          </p:cNvSpPr>
          <p:nvPr>
            <p:ph idx="1"/>
          </p:nvPr>
        </p:nvSpPr>
        <p:spPr>
          <a:xfrm>
            <a:off x="457200" y="1643050"/>
            <a:ext cx="8229600" cy="4681550"/>
          </a:xfrm>
        </p:spPr>
        <p:txBody>
          <a:bodyPr>
            <a:normAutofit fontScale="92500"/>
          </a:bodyPr>
          <a:lstStyle/>
          <a:p>
            <a:r>
              <a:rPr lang="it-IT" dirty="0" smtClean="0"/>
              <a:t>Ha l’obiettivo di produrre le competenze metodologiche e professionali necessarie ad affrontare le diverse specificità documentarie analogiche e digitali, ivi inclusi i sistemi di indicizzazione e classificazione e indipendentemente dalla loro destinazione d’uso.</a:t>
            </a:r>
          </a:p>
          <a:p>
            <a:r>
              <a:rPr lang="it-IT" dirty="0" smtClean="0"/>
              <a:t>L’archivistica si occupa degli archivi anche come fenomeno politico, sociale e culturale, indagando la natura, il ruolo e le caratteristiche della funzione documentaria nel rapporto con la società e con le tecnologie e persegue le proprie finalità anche in rapporto con le altre discipline documentarie e dell’informazione</a:t>
            </a: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785" y="-309092"/>
            <a:ext cx="7886700" cy="1325563"/>
          </a:xfrm>
        </p:spPr>
        <p:txBody>
          <a:bodyPr/>
          <a:lstStyle/>
          <a:p>
            <a:pPr algn="ctr"/>
            <a:r>
              <a:rPr lang="it-IT" dirty="0" smtClean="0"/>
              <a:t>Una disciplina in evoluzione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73876" y="850006"/>
            <a:ext cx="6372518" cy="6007994"/>
          </a:xfrm>
        </p:spPr>
      </p:pic>
    </p:spTree>
    <p:extLst>
      <p:ext uri="{BB962C8B-B14F-4D97-AF65-F5344CB8AC3E}">
        <p14:creationId xmlns="" xmlns:p14="http://schemas.microsoft.com/office/powerpoint/2010/main" val="86306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428604"/>
            <a:ext cx="8229600" cy="1143000"/>
          </a:xfrm>
        </p:spPr>
        <p:txBody>
          <a:bodyPr/>
          <a:lstStyle/>
          <a:p>
            <a:pPr algn="ctr"/>
            <a:r>
              <a:rPr lang="it-IT" dirty="0" smtClean="0"/>
              <a:t>Come si cambia</a:t>
            </a:r>
            <a:endParaRPr lang="it-IT" dirty="0"/>
          </a:p>
        </p:txBody>
      </p:sp>
      <p:sp>
        <p:nvSpPr>
          <p:cNvPr id="3" name="Segnaposto contenuto 2"/>
          <p:cNvSpPr>
            <a:spLocks noGrp="1"/>
          </p:cNvSpPr>
          <p:nvPr>
            <p:ph idx="1"/>
          </p:nvPr>
        </p:nvSpPr>
        <p:spPr>
          <a:xfrm>
            <a:off x="428596" y="1785926"/>
            <a:ext cx="8229600" cy="4389120"/>
          </a:xfrm>
        </p:spPr>
        <p:txBody>
          <a:bodyPr>
            <a:normAutofit/>
          </a:bodyPr>
          <a:lstStyle/>
          <a:p>
            <a:r>
              <a:rPr lang="it-IT" dirty="0" smtClean="0"/>
              <a:t>I nostri sono giorni </a:t>
            </a:r>
            <a:r>
              <a:rPr lang="it-IT" dirty="0" err="1" smtClean="0"/>
              <a:t>archivisticamente</a:t>
            </a:r>
            <a:r>
              <a:rPr lang="it-IT" dirty="0" smtClean="0"/>
              <a:t> complessi, duri. </a:t>
            </a:r>
            <a:endParaRPr lang="it-IT" dirty="0" smtClean="0"/>
          </a:p>
          <a:p>
            <a:r>
              <a:rPr lang="it-IT" dirty="0" smtClean="0"/>
              <a:t>Le certezze </a:t>
            </a:r>
            <a:r>
              <a:rPr lang="it-IT" dirty="0" smtClean="0"/>
              <a:t>traballano, il metodo tende a sfrangiarsi, i </a:t>
            </a:r>
            <a:r>
              <a:rPr lang="it-IT" dirty="0" smtClean="0"/>
              <a:t>documenti stessi</a:t>
            </a:r>
            <a:r>
              <a:rPr lang="it-IT" dirty="0" smtClean="0"/>
              <a:t>, le “cose” con cui da sempre si è avuto a che fare, </a:t>
            </a:r>
            <a:r>
              <a:rPr lang="it-IT" dirty="0" smtClean="0"/>
              <a:t>cambiano pelle </a:t>
            </a:r>
            <a:r>
              <a:rPr lang="it-IT" dirty="0" smtClean="0"/>
              <a:t>e si fanno altro. </a:t>
            </a:r>
            <a:endParaRPr lang="it-IT" dirty="0" smtClean="0"/>
          </a:p>
          <a:p>
            <a:r>
              <a:rPr lang="it-IT" dirty="0" smtClean="0"/>
              <a:t>Diventano </a:t>
            </a:r>
            <a:r>
              <a:rPr lang="it-IT" dirty="0" smtClean="0"/>
              <a:t>catene di dati sfuggenti</a:t>
            </a:r>
            <a:r>
              <a:rPr lang="it-IT" dirty="0" smtClean="0"/>
              <a:t>, difficili </a:t>
            </a:r>
            <a:r>
              <a:rPr lang="it-IT" dirty="0" smtClean="0"/>
              <a:t>da battezzare.</a:t>
            </a:r>
          </a:p>
          <a:p>
            <a:r>
              <a:rPr lang="it-IT" dirty="0" smtClean="0"/>
              <a:t>I molti presenti che ci assalgono costruiscono la realtà </a:t>
            </a:r>
            <a:r>
              <a:rPr lang="it-IT" dirty="0" smtClean="0"/>
              <a:t>per poi </a:t>
            </a:r>
            <a:r>
              <a:rPr lang="it-IT" dirty="0" smtClean="0"/>
              <a:t>distruggerla ogni giorno, tela di Penelope di </a:t>
            </a:r>
            <a:r>
              <a:rPr lang="it-IT" dirty="0" smtClean="0"/>
              <a:t>incomprensibile vastità</a:t>
            </a:r>
            <a:r>
              <a:rPr lang="it-IT" dirty="0" smtClean="0"/>
              <a:t>.</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8229600" cy="1143000"/>
          </a:xfrm>
        </p:spPr>
        <p:txBody>
          <a:bodyPr/>
          <a:lstStyle/>
          <a:p>
            <a:pPr algn="ctr"/>
            <a:r>
              <a:rPr lang="it-IT" dirty="0" smtClean="0"/>
              <a:t>Evoluzione o rivoluzione?</a:t>
            </a:r>
            <a:endParaRPr lang="it-IT" dirty="0"/>
          </a:p>
        </p:txBody>
      </p:sp>
      <p:sp>
        <p:nvSpPr>
          <p:cNvPr id="3" name="Segnaposto contenuto 2"/>
          <p:cNvSpPr>
            <a:spLocks noGrp="1"/>
          </p:cNvSpPr>
          <p:nvPr>
            <p:ph idx="1"/>
          </p:nvPr>
        </p:nvSpPr>
        <p:spPr>
          <a:xfrm>
            <a:off x="571472" y="1357298"/>
            <a:ext cx="8229600" cy="5072098"/>
          </a:xfrm>
        </p:spPr>
        <p:txBody>
          <a:bodyPr>
            <a:normAutofit/>
          </a:bodyPr>
          <a:lstStyle/>
          <a:p>
            <a:r>
              <a:rPr lang="it-IT" dirty="0" smtClean="0"/>
              <a:t>I sistemi documentari evolvono in ragione di trasformazioni politiche, tecnologiche, sociali e culturali, indipendentemente dall’archivistica</a:t>
            </a:r>
          </a:p>
          <a:p>
            <a:r>
              <a:rPr lang="it-IT" dirty="0" smtClean="0"/>
              <a:t>Disciplina ex post</a:t>
            </a:r>
          </a:p>
          <a:p>
            <a:r>
              <a:rPr lang="it-IT" dirty="0" smtClean="0"/>
              <a:t>Almeno dal 1990 si è registrata una forte accelerazione tecnologica che ha avuto conseguenze decisive sui documenti, sugli archivi e sull’archivistica</a:t>
            </a:r>
          </a:p>
          <a:p>
            <a:r>
              <a:rPr lang="it-IT" dirty="0" smtClean="0"/>
              <a:t>Le evoluzioni recenti trasformano ma non rivoluzionano l’idea stessa che abbiamo di archivio</a:t>
            </a:r>
          </a:p>
          <a:p>
            <a:r>
              <a:rPr lang="it-IT" dirty="0" smtClean="0"/>
              <a:t>La continuità epistemologica e </a:t>
            </a:r>
            <a:r>
              <a:rPr lang="it-IT" dirty="0" err="1" smtClean="0"/>
              <a:t>metodlogica</a:t>
            </a:r>
            <a:r>
              <a:rPr lang="it-IT" dirty="0" smtClean="0"/>
              <a:t> come garanzia di evoluzione armoniosa.</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TotalTime>
  <Words>2779</Words>
  <Application>Microsoft Office PowerPoint</Application>
  <PresentationFormat>Presentazione su schermo (4:3)</PresentationFormat>
  <Paragraphs>162</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Equinozio</vt:lpstr>
      <vt:lpstr>L’archivistica  disciplina plurale</vt:lpstr>
      <vt:lpstr>Diapositiva 2</vt:lpstr>
      <vt:lpstr>UN MONDO PLURALE</vt:lpstr>
      <vt:lpstr>Quante archivistiche?</vt:lpstr>
      <vt:lpstr>Tentare una sintesi (1)</vt:lpstr>
      <vt:lpstr>Tentare una sintesi (2)</vt:lpstr>
      <vt:lpstr>Una disciplina in evoluzione</vt:lpstr>
      <vt:lpstr>Come si cambia</vt:lpstr>
      <vt:lpstr>Evoluzione o rivoluzione?</vt:lpstr>
      <vt:lpstr>Gli archivi sono diversi (?)</vt:lpstr>
      <vt:lpstr>Storia, uso, futuro</vt:lpstr>
      <vt:lpstr>Uso politico</vt:lpstr>
      <vt:lpstr>Etica e archivi</vt:lpstr>
      <vt:lpstr>Una nuova classificazione</vt:lpstr>
      <vt:lpstr>Archivistica, parola plurale</vt:lpstr>
      <vt:lpstr>Potenzialità e limiti dell’archivistica tecnica</vt:lpstr>
      <vt:lpstr>Il ruolo dell’archivistica pubblica</vt:lpstr>
      <vt:lpstr>L’archivistica: una disciplina di comunicazione</vt:lpstr>
      <vt:lpstr>Oltre la mediazione</vt:lpstr>
      <vt:lpstr>Contro la banalizzazione, per una comunicazione orientata</vt:lpstr>
      <vt:lpstr>Il doppio binario</vt:lpstr>
      <vt:lpstr>Tra esigenze civili e bisogni culturali</vt:lpstr>
      <vt:lpstr>Parlare  (anche) di archivio</vt:lpstr>
      <vt:lpstr>Archivistica e archivistica attiva</vt:lpstr>
      <vt:lpstr>Il gruppo Archivistica Attiva </vt:lpstr>
      <vt:lpstr>Trasversalità: gli interlocutori</vt:lpstr>
      <vt:lpstr>Letture complementari</vt:lpstr>
      <vt:lpstr>Mille sfumature di grafo</vt:lpstr>
      <vt:lpstr>Tra teoria e dimensione applicativa</vt:lpstr>
      <vt:lpstr>Descrizione archivistica e ordine al centro di ogni scenario</vt:lpstr>
      <vt:lpstr>Vecchi termini per nuovi significati</vt:lpstr>
      <vt:lpstr>Cambiare pelle</vt:lpstr>
      <vt:lpstr>Sistemi di valori</vt:lpstr>
      <vt:lpstr>Questione di misure</vt:lpstr>
      <vt:lpstr>Archivio</vt:lpstr>
      <vt:lpstr>Cosa descriviamo: l’archivio</vt:lpstr>
      <vt:lpstr>Archivi: c’era una volta il vincolo</vt:lpstr>
      <vt:lpstr>Emergere dal nulla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Standard</dc:creator>
  <cp:lastModifiedBy>Standard</cp:lastModifiedBy>
  <cp:revision>35</cp:revision>
  <dcterms:created xsi:type="dcterms:W3CDTF">2022-07-13T10:24:00Z</dcterms:created>
  <dcterms:modified xsi:type="dcterms:W3CDTF">2022-08-25T15:53:22Z</dcterms:modified>
</cp:coreProperties>
</file>