
<file path=[Content_Types].xml><?xml version="1.0" encoding="utf-8"?>
<Types xmlns="http://schemas.openxmlformats.org/package/2006/content-types">
  <Default Extension="png" ContentType="image/png"/>
  <Default Extension="jpeg" ContentType="image/jpeg"/>
  <Default Extension="webp"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22.webp"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141"/>
  </p:notesMasterIdLst>
  <p:sldIdLst>
    <p:sldId id="257" r:id="rId2"/>
    <p:sldId id="504" r:id="rId3"/>
    <p:sldId id="502" r:id="rId4"/>
    <p:sldId id="274" r:id="rId5"/>
    <p:sldId id="503" r:id="rId6"/>
    <p:sldId id="322" r:id="rId7"/>
    <p:sldId id="310" r:id="rId8"/>
    <p:sldId id="505" r:id="rId9"/>
    <p:sldId id="305" r:id="rId10"/>
    <p:sldId id="318" r:id="rId11"/>
    <p:sldId id="311" r:id="rId12"/>
    <p:sldId id="312" r:id="rId13"/>
    <p:sldId id="364" r:id="rId14"/>
    <p:sldId id="313" r:id="rId15"/>
    <p:sldId id="315" r:id="rId16"/>
    <p:sldId id="316" r:id="rId17"/>
    <p:sldId id="306" r:id="rId18"/>
    <p:sldId id="317" r:id="rId19"/>
    <p:sldId id="314" r:id="rId20"/>
    <p:sldId id="275" r:id="rId21"/>
    <p:sldId id="308" r:id="rId22"/>
    <p:sldId id="309" r:id="rId23"/>
    <p:sldId id="360" r:id="rId24"/>
    <p:sldId id="276" r:id="rId25"/>
    <p:sldId id="281" r:id="rId26"/>
    <p:sldId id="282" r:id="rId27"/>
    <p:sldId id="361" r:id="rId28"/>
    <p:sldId id="283" r:id="rId29"/>
    <p:sldId id="284" r:id="rId30"/>
    <p:sldId id="285" r:id="rId31"/>
    <p:sldId id="286" r:id="rId32"/>
    <p:sldId id="287" r:id="rId33"/>
    <p:sldId id="319" r:id="rId34"/>
    <p:sldId id="289" r:id="rId35"/>
    <p:sldId id="290" r:id="rId36"/>
    <p:sldId id="291" r:id="rId37"/>
    <p:sldId id="292" r:id="rId38"/>
    <p:sldId id="293" r:id="rId39"/>
    <p:sldId id="294" r:id="rId40"/>
    <p:sldId id="296" r:id="rId41"/>
    <p:sldId id="297" r:id="rId42"/>
    <p:sldId id="298" r:id="rId43"/>
    <p:sldId id="299" r:id="rId44"/>
    <p:sldId id="300" r:id="rId45"/>
    <p:sldId id="320" r:id="rId46"/>
    <p:sldId id="273" r:id="rId47"/>
    <p:sldId id="307" r:id="rId48"/>
    <p:sldId id="272" r:id="rId49"/>
    <p:sldId id="280" r:id="rId50"/>
    <p:sldId id="260" r:id="rId51"/>
    <p:sldId id="261" r:id="rId52"/>
    <p:sldId id="323" r:id="rId53"/>
    <p:sldId id="324" r:id="rId54"/>
    <p:sldId id="330" r:id="rId55"/>
    <p:sldId id="325" r:id="rId56"/>
    <p:sldId id="326" r:id="rId57"/>
    <p:sldId id="327" r:id="rId58"/>
    <p:sldId id="328" r:id="rId59"/>
    <p:sldId id="329" r:id="rId60"/>
    <p:sldId id="331" r:id="rId61"/>
    <p:sldId id="332" r:id="rId62"/>
    <p:sldId id="337" r:id="rId63"/>
    <p:sldId id="339" r:id="rId64"/>
    <p:sldId id="338" r:id="rId65"/>
    <p:sldId id="357" r:id="rId66"/>
    <p:sldId id="358" r:id="rId67"/>
    <p:sldId id="363" r:id="rId68"/>
    <p:sldId id="416" r:id="rId69"/>
    <p:sldId id="417" r:id="rId70"/>
    <p:sldId id="422" r:id="rId71"/>
    <p:sldId id="423" r:id="rId72"/>
    <p:sldId id="424" r:id="rId73"/>
    <p:sldId id="425" r:id="rId74"/>
    <p:sldId id="426" r:id="rId75"/>
    <p:sldId id="427" r:id="rId76"/>
    <p:sldId id="428" r:id="rId77"/>
    <p:sldId id="506" r:id="rId78"/>
    <p:sldId id="429" r:id="rId79"/>
    <p:sldId id="430" r:id="rId80"/>
    <p:sldId id="431" r:id="rId81"/>
    <p:sldId id="433" r:id="rId82"/>
    <p:sldId id="381" r:id="rId83"/>
    <p:sldId id="366" r:id="rId84"/>
    <p:sldId id="452" r:id="rId85"/>
    <p:sldId id="453" r:id="rId86"/>
    <p:sldId id="454" r:id="rId87"/>
    <p:sldId id="455" r:id="rId88"/>
    <p:sldId id="456" r:id="rId89"/>
    <p:sldId id="457" r:id="rId90"/>
    <p:sldId id="437" r:id="rId91"/>
    <p:sldId id="527" r:id="rId92"/>
    <p:sldId id="528" r:id="rId93"/>
    <p:sldId id="365" r:id="rId94"/>
    <p:sldId id="507" r:id="rId95"/>
    <p:sldId id="402" r:id="rId96"/>
    <p:sldId id="478" r:id="rId97"/>
    <p:sldId id="480" r:id="rId98"/>
    <p:sldId id="483" r:id="rId99"/>
    <p:sldId id="487" r:id="rId100"/>
    <p:sldId id="488" r:id="rId101"/>
    <p:sldId id="489" r:id="rId102"/>
    <p:sldId id="494" r:id="rId103"/>
    <p:sldId id="496" r:id="rId104"/>
    <p:sldId id="497" r:id="rId105"/>
    <p:sldId id="529" r:id="rId106"/>
    <p:sldId id="367" r:id="rId107"/>
    <p:sldId id="465" r:id="rId108"/>
    <p:sldId id="466" r:id="rId109"/>
    <p:sldId id="467" r:id="rId110"/>
    <p:sldId id="520" r:id="rId111"/>
    <p:sldId id="522" r:id="rId112"/>
    <p:sldId id="524" r:id="rId113"/>
    <p:sldId id="525" r:id="rId114"/>
    <p:sldId id="470" r:id="rId115"/>
    <p:sldId id="471" r:id="rId116"/>
    <p:sldId id="472" r:id="rId117"/>
    <p:sldId id="473" r:id="rId118"/>
    <p:sldId id="474" r:id="rId119"/>
    <p:sldId id="436" r:id="rId120"/>
    <p:sldId id="508" r:id="rId121"/>
    <p:sldId id="516" r:id="rId122"/>
    <p:sldId id="517" r:id="rId123"/>
    <p:sldId id="518" r:id="rId124"/>
    <p:sldId id="519" r:id="rId125"/>
    <p:sldId id="509" r:id="rId126"/>
    <p:sldId id="510" r:id="rId127"/>
    <p:sldId id="512" r:id="rId128"/>
    <p:sldId id="511" r:id="rId129"/>
    <p:sldId id="513" r:id="rId130"/>
    <p:sldId id="514" r:id="rId131"/>
    <p:sldId id="515" r:id="rId132"/>
    <p:sldId id="498" r:id="rId133"/>
    <p:sldId id="442" r:id="rId134"/>
    <p:sldId id="435" r:id="rId135"/>
    <p:sldId id="415" r:id="rId136"/>
    <p:sldId id="501" r:id="rId137"/>
    <p:sldId id="266" r:id="rId138"/>
    <p:sldId id="321" r:id="rId139"/>
    <p:sldId id="526" r:id="rId14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p:cViewPr>
        <p:scale>
          <a:sx n="66" d="100"/>
          <a:sy n="66" d="100"/>
        </p:scale>
        <p:origin x="774" y="25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63E266-421A-4F38-9C5C-F92C69BAD148}" type="datetimeFigureOut">
              <a:rPr lang="it-IT" smtClean="0"/>
              <a:t>06/04/2020</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207F05-09F4-41FE-91DE-B9A7D7112366}" type="slidenum">
              <a:rPr lang="it-IT" smtClean="0"/>
              <a:t>‹N›</a:t>
            </a:fld>
            <a:endParaRPr lang="it-IT"/>
          </a:p>
        </p:txBody>
      </p:sp>
    </p:spTree>
    <p:extLst>
      <p:ext uri="{BB962C8B-B14F-4D97-AF65-F5344CB8AC3E}">
        <p14:creationId xmlns:p14="http://schemas.microsoft.com/office/powerpoint/2010/main" val="140579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T" altLang="it-IT" smtClean="0"/>
          </a:p>
        </p:txBody>
      </p:sp>
      <p:sp>
        <p:nvSpPr>
          <p:cNvPr id="158724"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E8AB0215-C3C1-47BD-94FA-EFE4EC94B8D1}" type="slidenum">
              <a:rPr lang="it-IT" altLang="it-IT"/>
              <a:pPr/>
              <a:t>87</a:t>
            </a:fld>
            <a:endParaRPr lang="it-IT" altLang="it-IT"/>
          </a:p>
        </p:txBody>
      </p:sp>
    </p:spTree>
    <p:extLst>
      <p:ext uri="{BB962C8B-B14F-4D97-AF65-F5344CB8AC3E}">
        <p14:creationId xmlns:p14="http://schemas.microsoft.com/office/powerpoint/2010/main" val="2356169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it-IT" smtClean="0"/>
              <a:t>Fare clic per modificare lo stile del titolo</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3B3D1991-D211-481F-ACDC-9636DD37E0E0}" type="datetimeFigureOut">
              <a:rPr lang="it-IT" smtClean="0"/>
              <a:t>06/04/2020</a:t>
            </a:fld>
            <a:endParaRPr lang="it-IT"/>
          </a:p>
        </p:txBody>
      </p:sp>
      <p:sp>
        <p:nvSpPr>
          <p:cNvPr id="5" name="Footer Placeholder 4"/>
          <p:cNvSpPr>
            <a:spLocks noGrp="1"/>
          </p:cNvSpPr>
          <p:nvPr>
            <p:ph type="ftr" sz="quarter" idx="11"/>
          </p:nvPr>
        </p:nvSpPr>
        <p:spPr>
          <a:xfrm>
            <a:off x="5332412" y="5883275"/>
            <a:ext cx="4324044" cy="365125"/>
          </a:xfrm>
        </p:spPr>
        <p:txBody>
          <a:bodyPr/>
          <a:lstStyle/>
          <a:p>
            <a:endParaRPr lang="it-IT"/>
          </a:p>
        </p:txBody>
      </p:sp>
      <p:sp>
        <p:nvSpPr>
          <p:cNvPr id="6" name="Slide Number Placeholder 5"/>
          <p:cNvSpPr>
            <a:spLocks noGrp="1"/>
          </p:cNvSpPr>
          <p:nvPr>
            <p:ph type="sldNum" sz="quarter" idx="12"/>
          </p:nvPr>
        </p:nvSpPr>
        <p:spPr/>
        <p:txBody>
          <a:bodyPr/>
          <a:lstStyle/>
          <a:p>
            <a:fld id="{91C83D94-0774-45BC-A481-350771215225}" type="slidenum">
              <a:rPr lang="it-IT" smtClean="0"/>
              <a:t>‹N›</a:t>
            </a:fld>
            <a:endParaRPr lang="it-IT"/>
          </a:p>
        </p:txBody>
      </p:sp>
    </p:spTree>
    <p:extLst>
      <p:ext uri="{BB962C8B-B14F-4D97-AF65-F5344CB8AC3E}">
        <p14:creationId xmlns:p14="http://schemas.microsoft.com/office/powerpoint/2010/main" val="3656062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3B3D1991-D211-481F-ACDC-9636DD37E0E0}" type="datetimeFigureOut">
              <a:rPr lang="it-IT" smtClean="0"/>
              <a:t>06/04/2020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1C83D94-0774-45BC-A481-350771215225}" type="slidenum">
              <a:rPr lang="it-IT" smtClean="0"/>
              <a:t>‹N›</a:t>
            </a:fld>
            <a:endParaRPr lang="it-IT"/>
          </a:p>
        </p:txBody>
      </p:sp>
    </p:spTree>
    <p:extLst>
      <p:ext uri="{BB962C8B-B14F-4D97-AF65-F5344CB8AC3E}">
        <p14:creationId xmlns:p14="http://schemas.microsoft.com/office/powerpoint/2010/main" val="1286952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3B3D1991-D211-481F-ACDC-9636DD37E0E0}" type="datetimeFigureOut">
              <a:rPr lang="it-IT" smtClean="0"/>
              <a:t>06/04/2020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1C83D94-0774-45BC-A481-350771215225}" type="slidenum">
              <a:rPr lang="it-IT" smtClean="0"/>
              <a:t>‹N›</a:t>
            </a:fld>
            <a:endParaRPr lang="it-IT"/>
          </a:p>
        </p:txBody>
      </p:sp>
    </p:spTree>
    <p:extLst>
      <p:ext uri="{BB962C8B-B14F-4D97-AF65-F5344CB8AC3E}">
        <p14:creationId xmlns:p14="http://schemas.microsoft.com/office/powerpoint/2010/main" val="2034489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it-IT" smtClean="0"/>
              <a:t>Fare clic per modificare lo stile del titolo</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smtClean="0"/>
              <a:t>Fare clic per modificare stili del testo dello schema</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3B3D1991-D211-481F-ACDC-9636DD37E0E0}" type="datetimeFigureOut">
              <a:rPr lang="it-IT" smtClean="0"/>
              <a:t>06/04/2020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1C83D94-0774-45BC-A481-350771215225}" type="slidenum">
              <a:rPr lang="it-IT" smtClean="0"/>
              <a:t>‹N›</a:t>
            </a:fld>
            <a:endParaRPr lang="it-IT"/>
          </a:p>
        </p:txBody>
      </p:sp>
    </p:spTree>
    <p:extLst>
      <p:ext uri="{BB962C8B-B14F-4D97-AF65-F5344CB8AC3E}">
        <p14:creationId xmlns:p14="http://schemas.microsoft.com/office/powerpoint/2010/main" val="3315951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3B3D1991-D211-481F-ACDC-9636DD37E0E0}" type="datetimeFigureOut">
              <a:rPr lang="it-IT" smtClean="0"/>
              <a:t>06/04/2020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1C83D94-0774-45BC-A481-350771215225}" type="slidenum">
              <a:rPr lang="it-IT" smtClean="0"/>
              <a:t>‹N›</a:t>
            </a:fld>
            <a:endParaRPr lang="it-IT"/>
          </a:p>
        </p:txBody>
      </p:sp>
    </p:spTree>
    <p:extLst>
      <p:ext uri="{BB962C8B-B14F-4D97-AF65-F5344CB8AC3E}">
        <p14:creationId xmlns:p14="http://schemas.microsoft.com/office/powerpoint/2010/main" val="10396802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it-IT" smtClean="0"/>
              <a:t>Fare clic per modificare lo stile del titolo</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it-IT" smtClean="0"/>
              <a:t>Fare clic per modificare stili del testo dello schema</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3B3D1991-D211-481F-ACDC-9636DD37E0E0}" type="datetimeFigureOut">
              <a:rPr lang="it-IT" smtClean="0"/>
              <a:t>06/04/2020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1C83D94-0774-45BC-A481-350771215225}" type="slidenum">
              <a:rPr lang="it-IT" smtClean="0"/>
              <a:t>‹N›</a:t>
            </a:fld>
            <a:endParaRPr lang="it-IT"/>
          </a:p>
        </p:txBody>
      </p:sp>
    </p:spTree>
    <p:extLst>
      <p:ext uri="{BB962C8B-B14F-4D97-AF65-F5344CB8AC3E}">
        <p14:creationId xmlns:p14="http://schemas.microsoft.com/office/powerpoint/2010/main" val="4017979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it-IT" smtClean="0"/>
              <a:t>Fare clic per modificare lo stile del titolo</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it-IT" smtClean="0"/>
              <a:t>Fare clic per modificare stili del testo dello schema</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3B3D1991-D211-481F-ACDC-9636DD37E0E0}" type="datetimeFigureOut">
              <a:rPr lang="it-IT" smtClean="0"/>
              <a:t>06/04/2020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1C83D94-0774-45BC-A481-350771215225}" type="slidenum">
              <a:rPr lang="it-IT" smtClean="0"/>
              <a:t>‹N›</a:t>
            </a:fld>
            <a:endParaRPr lang="it-IT"/>
          </a:p>
        </p:txBody>
      </p:sp>
    </p:spTree>
    <p:extLst>
      <p:ext uri="{BB962C8B-B14F-4D97-AF65-F5344CB8AC3E}">
        <p14:creationId xmlns:p14="http://schemas.microsoft.com/office/powerpoint/2010/main" val="1232725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ncho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3B3D1991-D211-481F-ACDC-9636DD37E0E0}" type="datetimeFigureOut">
              <a:rPr lang="it-IT" smtClean="0"/>
              <a:t>06/04/2020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1C83D94-0774-45BC-A481-350771215225}" type="slidenum">
              <a:rPr lang="it-IT" smtClean="0"/>
              <a:t>‹N›</a:t>
            </a:fld>
            <a:endParaRPr lang="it-IT"/>
          </a:p>
        </p:txBody>
      </p:sp>
    </p:spTree>
    <p:extLst>
      <p:ext uri="{BB962C8B-B14F-4D97-AF65-F5344CB8AC3E}">
        <p14:creationId xmlns:p14="http://schemas.microsoft.com/office/powerpoint/2010/main" val="26522514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86522410-D729-474A-AD86-E82D96B5D5DE}" type="datetimeFigureOut">
              <a:rPr lang="it-IT" smtClean="0">
                <a:solidFill>
                  <a:prstClr val="black">
                    <a:tint val="75000"/>
                  </a:prstClr>
                </a:solidFill>
              </a:rPr>
              <a:pPr/>
              <a:t>06/04/2020</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EE34A2E5-7896-49A8-9F28-A40DEA7B700E}"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375352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nchor="ct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3B3D1991-D211-481F-ACDC-9636DD37E0E0}" type="datetimeFigureOut">
              <a:rPr lang="it-IT" smtClean="0"/>
              <a:t>06/04/2020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a:xfrm>
            <a:off x="10951856" y="5867131"/>
            <a:ext cx="551167" cy="365125"/>
          </a:xfrm>
        </p:spPr>
        <p:txBody>
          <a:bodyPr/>
          <a:lstStyle/>
          <a:p>
            <a:fld id="{91C83D94-0774-45BC-A481-350771215225}" type="slidenum">
              <a:rPr lang="it-IT" smtClean="0"/>
              <a:t>‹N›</a:t>
            </a:fld>
            <a:endParaRPr lang="it-IT"/>
          </a:p>
        </p:txBody>
      </p:sp>
    </p:spTree>
    <p:extLst>
      <p:ext uri="{BB962C8B-B14F-4D97-AF65-F5344CB8AC3E}">
        <p14:creationId xmlns:p14="http://schemas.microsoft.com/office/powerpoint/2010/main" val="488612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3B3D1991-D211-481F-ACDC-9636DD37E0E0}" type="datetimeFigureOut">
              <a:rPr lang="it-IT" smtClean="0"/>
              <a:t>06/04/2020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1C83D94-0774-45BC-A481-350771215225}" type="slidenum">
              <a:rPr lang="it-IT" smtClean="0"/>
              <a:t>‹N›</a:t>
            </a:fld>
            <a:endParaRPr lang="it-IT"/>
          </a:p>
        </p:txBody>
      </p:sp>
    </p:spTree>
    <p:extLst>
      <p:ext uri="{BB962C8B-B14F-4D97-AF65-F5344CB8AC3E}">
        <p14:creationId xmlns:p14="http://schemas.microsoft.com/office/powerpoint/2010/main" val="2734795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3B3D1991-D211-481F-ACDC-9636DD37E0E0}" type="datetimeFigureOut">
              <a:rPr lang="it-IT" smtClean="0"/>
              <a:t>06/04/2020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1C83D94-0774-45BC-A481-350771215225}" type="slidenum">
              <a:rPr lang="it-IT" smtClean="0"/>
              <a:t>‹N›</a:t>
            </a:fld>
            <a:endParaRPr lang="it-IT"/>
          </a:p>
        </p:txBody>
      </p:sp>
    </p:spTree>
    <p:extLst>
      <p:ext uri="{BB962C8B-B14F-4D97-AF65-F5344CB8AC3E}">
        <p14:creationId xmlns:p14="http://schemas.microsoft.com/office/powerpoint/2010/main" val="3825166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3B3D1991-D211-481F-ACDC-9636DD37E0E0}" type="datetimeFigureOut">
              <a:rPr lang="it-IT" smtClean="0"/>
              <a:t>06/04/2020</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91C83D94-0774-45BC-A481-350771215225}" type="slidenum">
              <a:rPr lang="it-IT" smtClean="0"/>
              <a:t>‹N›</a:t>
            </a:fld>
            <a:endParaRPr lang="it-IT"/>
          </a:p>
        </p:txBody>
      </p:sp>
    </p:spTree>
    <p:extLst>
      <p:ext uri="{BB962C8B-B14F-4D97-AF65-F5344CB8AC3E}">
        <p14:creationId xmlns:p14="http://schemas.microsoft.com/office/powerpoint/2010/main" val="1897725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3B3D1991-D211-481F-ACDC-9636DD37E0E0}" type="datetimeFigureOut">
              <a:rPr lang="it-IT" smtClean="0"/>
              <a:t>06/04/2020</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91C83D94-0774-45BC-A481-350771215225}" type="slidenum">
              <a:rPr lang="it-IT" smtClean="0"/>
              <a:t>‹N›</a:t>
            </a:fld>
            <a:endParaRPr lang="it-IT"/>
          </a:p>
        </p:txBody>
      </p:sp>
    </p:spTree>
    <p:extLst>
      <p:ext uri="{BB962C8B-B14F-4D97-AF65-F5344CB8AC3E}">
        <p14:creationId xmlns:p14="http://schemas.microsoft.com/office/powerpoint/2010/main" val="2186825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3D1991-D211-481F-ACDC-9636DD37E0E0}" type="datetimeFigureOut">
              <a:rPr lang="it-IT" smtClean="0"/>
              <a:t>06/04/2020</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91C83D94-0774-45BC-A481-350771215225}" type="slidenum">
              <a:rPr lang="it-IT" smtClean="0"/>
              <a:t>‹N›</a:t>
            </a:fld>
            <a:endParaRPr lang="it-IT"/>
          </a:p>
        </p:txBody>
      </p:sp>
    </p:spTree>
    <p:extLst>
      <p:ext uri="{BB962C8B-B14F-4D97-AF65-F5344CB8AC3E}">
        <p14:creationId xmlns:p14="http://schemas.microsoft.com/office/powerpoint/2010/main" val="3589502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it-IT" smtClean="0"/>
              <a:t>Fare clic per modificare lo stile del titolo</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3B3D1991-D211-481F-ACDC-9636DD37E0E0}" type="datetimeFigureOut">
              <a:rPr lang="it-IT" smtClean="0"/>
              <a:t>06/04/2020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1C83D94-0774-45BC-A481-350771215225}" type="slidenum">
              <a:rPr lang="it-IT" smtClean="0"/>
              <a:t>‹N›</a:t>
            </a:fld>
            <a:endParaRPr lang="it-IT"/>
          </a:p>
        </p:txBody>
      </p:sp>
    </p:spTree>
    <p:extLst>
      <p:ext uri="{BB962C8B-B14F-4D97-AF65-F5344CB8AC3E}">
        <p14:creationId xmlns:p14="http://schemas.microsoft.com/office/powerpoint/2010/main" val="906875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it-IT" smtClean="0"/>
              <a:t>Fare clic per modificare lo stile del titolo</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3B3D1991-D211-481F-ACDC-9636DD37E0E0}" type="datetimeFigureOut">
              <a:rPr lang="it-IT" smtClean="0"/>
              <a:t>06/04/2020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1C83D94-0774-45BC-A481-350771215225}" type="slidenum">
              <a:rPr lang="it-IT" smtClean="0"/>
              <a:t>‹N›</a:t>
            </a:fld>
            <a:endParaRPr lang="it-IT"/>
          </a:p>
        </p:txBody>
      </p:sp>
    </p:spTree>
    <p:extLst>
      <p:ext uri="{BB962C8B-B14F-4D97-AF65-F5344CB8AC3E}">
        <p14:creationId xmlns:p14="http://schemas.microsoft.com/office/powerpoint/2010/main" val="705522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B3D1991-D211-481F-ACDC-9636DD37E0E0}" type="datetimeFigureOut">
              <a:rPr lang="it-IT" smtClean="0"/>
              <a:t>06/04/2020</a:t>
            </a:fld>
            <a:endParaRPr lang="it-IT"/>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it-IT"/>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1C83D94-0774-45BC-A481-350771215225}" type="slidenum">
              <a:rPr lang="it-IT" smtClean="0"/>
              <a:t>‹N›</a:t>
            </a:fld>
            <a:endParaRPr lang="it-IT"/>
          </a:p>
        </p:txBody>
      </p:sp>
    </p:spTree>
    <p:extLst>
      <p:ext uri="{BB962C8B-B14F-4D97-AF65-F5344CB8AC3E}">
        <p14:creationId xmlns:p14="http://schemas.microsoft.com/office/powerpoint/2010/main" val="37514594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hyperlink" Target="http://siusa.archivi.beniculturali.it/cgi-bin/pagina.pl?RicVM=indice"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www.archivi-sias.it/" TargetMode="External"/><Relationship Id="rId2" Type="http://schemas.openxmlformats.org/officeDocument/2006/relationships/hyperlink" Target="http://siusa.archivi.beniculturali.it/" TargetMode="External"/><Relationship Id="rId1" Type="http://schemas.openxmlformats.org/officeDocument/2006/relationships/slideLayout" Target="../slideLayouts/slideLayout2.xml"/><Relationship Id="rId4" Type="http://schemas.openxmlformats.org/officeDocument/2006/relationships/hyperlink" Target="http://www.archiviodistato.firenze.it/siasfi/" TargetMode="Externa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hyperlink" Target="http://www.san.beniculturali.it/web/san/home"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hyperlink" Target="http://www.icar.beniculturali.it/index.php?id=81" TargetMode="Externa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hyperlink" Target="http://www.icar.beniculturali.it/index.php?id=81"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http://www.icar.beniculturali.it/biblio/pdf/MetadatiSAN/01_cat-import.xsd" TargetMode="External"/><Relationship Id="rId2" Type="http://schemas.openxmlformats.org/officeDocument/2006/relationships/hyperlink" Target="http://www.icar.beniculturali.it/index.php?it/169/gestione-documentale-e-archivi-storici" TargetMode="External"/><Relationship Id="rId1" Type="http://schemas.openxmlformats.org/officeDocument/2006/relationships/slideLayout" Target="../slideLayouts/slideLayout2.xml"/><Relationship Id="rId4" Type="http://schemas.openxmlformats.org/officeDocument/2006/relationships/hyperlink" Target="http://www.san.beniculturali.it/web/san/ricerca-negli-archivi;jsessionid=4AF08E4E26784C4442C2BA07C6EEC5B9.sanapp01_portal" TargetMode="External"/></Relationships>
</file>

<file path=ppt/slides/_rels/slide112.xml.rels><?xml version="1.0" encoding="UTF-8" standalone="yes"?>
<Relationships xmlns="http://schemas.openxmlformats.org/package/2006/relationships"><Relationship Id="rId8" Type="http://schemas.openxmlformats.org/officeDocument/2006/relationships/hyperlink" Target="http://www.territori.san.beniculturali.it/web/guest/home" TargetMode="External"/><Relationship Id="rId3" Type="http://schemas.openxmlformats.org/officeDocument/2006/relationships/hyperlink" Target="http://www.antenati.san.beniculturali.it/" TargetMode="External"/><Relationship Id="rId7" Type="http://schemas.openxmlformats.org/officeDocument/2006/relationships/hyperlink" Target="http://www.memoria.san.beniculturali.it/web/memoria/home" TargetMode="External"/><Relationship Id="rId2" Type="http://schemas.openxmlformats.org/officeDocument/2006/relationships/hyperlink" Target="http://www.archividelmediterraneo.org/portal/faces/public/guest/" TargetMode="External"/><Relationship Id="rId1" Type="http://schemas.openxmlformats.org/officeDocument/2006/relationships/slideLayout" Target="../slideLayouts/slideLayout2.xml"/><Relationship Id="rId6" Type="http://schemas.openxmlformats.org/officeDocument/2006/relationships/hyperlink" Target="http://www.musica.san.beniculturali.it/web/musica/home" TargetMode="External"/><Relationship Id="rId5" Type="http://schemas.openxmlformats.org/officeDocument/2006/relationships/hyperlink" Target="http://moda.san.beniculturali.it/wordpress/" TargetMode="External"/><Relationship Id="rId4" Type="http://schemas.openxmlformats.org/officeDocument/2006/relationships/hyperlink" Target="http://www.imprese.san.beniculturali.it/web/imprese/home;jsessionid=0C7E44C7DC1198F7ECBFC23D61955DBE.sanimprese_JBOSS" TargetMode="External"/><Relationship Id="rId9" Type="http://schemas.openxmlformats.org/officeDocument/2006/relationships/hyperlink" Target="http://www.archivistorici.inaf.it/index.php"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http://www.icar.beniculturali.it/index.php?id=355" TargetMode="External"/><Relationship Id="rId2" Type="http://schemas.openxmlformats.org/officeDocument/2006/relationships/hyperlink" Target="http://www.icar.beniculturali.it/index.php?id=378" TargetMode="External"/><Relationship Id="rId1" Type="http://schemas.openxmlformats.org/officeDocument/2006/relationships/slideLayout" Target="../slideLayouts/slideLayout2.xml"/><Relationship Id="rId4" Type="http://schemas.openxmlformats.org/officeDocument/2006/relationships/hyperlink" Target="http://www.icar.beniculturali.it/index.php?id=339" TargetMode="External"/></Relationships>
</file>

<file path=ppt/slides/_rels/slide115.xml.rels><?xml version="1.0" encoding="UTF-8" standalone="yes"?>
<Relationships xmlns="http://schemas.openxmlformats.org/package/2006/relationships"><Relationship Id="rId3" Type="http://schemas.openxmlformats.org/officeDocument/2006/relationships/hyperlink" Target="http://www.icar.beniculturali.it/index.php?id=307" TargetMode="External"/><Relationship Id="rId2" Type="http://schemas.openxmlformats.org/officeDocument/2006/relationships/hyperlink" Target="http://www.icar.beniculturali.it/index.php?id=338" TargetMode="External"/><Relationship Id="rId1" Type="http://schemas.openxmlformats.org/officeDocument/2006/relationships/slideLayout" Target="../slideLayouts/slideLayout2.xml"/><Relationship Id="rId5" Type="http://schemas.openxmlformats.org/officeDocument/2006/relationships/hyperlink" Target="http://www.icar.beniculturali.it/index.php?id=253" TargetMode="External"/><Relationship Id="rId4" Type="http://schemas.openxmlformats.org/officeDocument/2006/relationships/hyperlink" Target="http://www.icar.beniculturali.it/index.php?id=292" TargetMode="Externa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hyperlink" Target="http://www.icar.beniculturali.it/index.php?id=67" TargetMode="External"/><Relationship Id="rId2" Type="http://schemas.openxmlformats.org/officeDocument/2006/relationships/hyperlink" Target="http://www.icar.beniculturali.it/index.php?id=235" TargetMode="External"/><Relationship Id="rId1" Type="http://schemas.openxmlformats.org/officeDocument/2006/relationships/slideLayout" Target="../slideLayouts/slideLayout2.xml"/><Relationship Id="rId4" Type="http://schemas.openxmlformats.org/officeDocument/2006/relationships/hyperlink" Target="http://www.icar.beniculturali.it/index.php?id=64" TargetMode="External"/></Relationships>
</file>

<file path=ppt/slides/_rels/slide118.xml.rels><?xml version="1.0" encoding="UTF-8" standalone="yes"?>
<Relationships xmlns="http://schemas.openxmlformats.org/package/2006/relationships"><Relationship Id="rId2" Type="http://schemas.openxmlformats.org/officeDocument/2006/relationships/hyperlink" Target="http://sias.archivi.beniculturali.it/cgi-bin/pagina.pl" TargetMode="Externa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hyperlink" Target="http://web.archive.org/web/19991004065716/http:/www.archiviodistato.firenze.it/" TargetMode="External"/><Relationship Id="rId2" Type="http://schemas.openxmlformats.org/officeDocument/2006/relationships/hyperlink" Target="http://web.archive.org/web/19980109140850/http:/archivi.beniculturali.it/" TargetMode="External"/><Relationship Id="rId1" Type="http://schemas.openxmlformats.org/officeDocument/2006/relationships/slideLayout" Target="../slideLayouts/slideLayout2.xml"/><Relationship Id="rId4" Type="http://schemas.openxmlformats.org/officeDocument/2006/relationships/hyperlink" Target="http://www.archiviodistato.firenze.it/nuovosito/" TargetMode="Externa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hyperlink" Target="http://www.minervaeurope.org/structure/workinggroups/userneeds.htm" TargetMode="Externa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22.webp"/><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webp"/><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link.springer.com/article/10.1007/s10502-015-9260-6"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facebook.com/groups/1290584064370346/"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hyperlink" Target="http://blog.unimc.it/archivisticattiva/tag/archivistica-attiva/"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blog.unimc.it/archivisticattiva/quiddam-divinum-riflessioni-sul-metodo-storico/"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blog.unimc.it/archivisticattiva/2020/02/"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www.beniculturali.it/" TargetMode="External"/><Relationship Id="rId2" Type="http://schemas.openxmlformats.org/officeDocument/2006/relationships/hyperlink" Target="http://it.wikipedia.org/wiki/Portale_(Web)" TargetMode="External"/><Relationship Id="rId1" Type="http://schemas.openxmlformats.org/officeDocument/2006/relationships/slideLayout" Target="../slideLayouts/slideLayout2.xml"/><Relationship Id="rId6" Type="http://schemas.openxmlformats.org/officeDocument/2006/relationships/hyperlink" Target="http://www.culturaitalia.it/catalog/catalogController?tema=key.language.archives&amp;T=1212758217841" TargetMode="External"/><Relationship Id="rId5" Type="http://schemas.openxmlformats.org/officeDocument/2006/relationships/hyperlink" Target="http://www.otebac.it/index.php?it/117/area-archivi-e-biblioteche" TargetMode="External"/><Relationship Id="rId4" Type="http://schemas.openxmlformats.org/officeDocument/2006/relationships/hyperlink" Target="http://www.otebac.it/"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www.archivi.beniculturali.it/"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www.icar.beniculturali.it/"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hyperlink" Target="http://ingegneria.tesionline.it/ingegneria/glossario.jsp?GlossarioID=3075"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3204" y="0"/>
            <a:ext cx="9698796" cy="6858000"/>
          </a:xfrm>
          <a:prstGeom prst="rect">
            <a:avLst/>
          </a:prstGeom>
        </p:spPr>
      </p:pic>
    </p:spTree>
    <p:extLst>
      <p:ext uri="{BB962C8B-B14F-4D97-AF65-F5344CB8AC3E}">
        <p14:creationId xmlns:p14="http://schemas.microsoft.com/office/powerpoint/2010/main" val="15820227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84311" y="222161"/>
            <a:ext cx="10018713" cy="1752599"/>
          </a:xfrm>
        </p:spPr>
        <p:txBody>
          <a:bodyPr/>
          <a:lstStyle/>
          <a:p>
            <a:pPr algn="ctr"/>
            <a:r>
              <a:rPr lang="it-IT" dirty="0" smtClean="0"/>
              <a:t>Le ICT e gli archivi: (anche) questione di metodo</a:t>
            </a:r>
            <a:endParaRPr lang="it-IT" dirty="0"/>
          </a:p>
        </p:txBody>
      </p:sp>
      <p:sp>
        <p:nvSpPr>
          <p:cNvPr id="3" name="Segnaposto contenuto 2"/>
          <p:cNvSpPr>
            <a:spLocks noGrp="1"/>
          </p:cNvSpPr>
          <p:nvPr>
            <p:ph idx="1"/>
          </p:nvPr>
        </p:nvSpPr>
        <p:spPr>
          <a:xfrm>
            <a:off x="2173287" y="1974760"/>
            <a:ext cx="10018713" cy="4171683"/>
          </a:xfrm>
        </p:spPr>
        <p:txBody>
          <a:bodyPr>
            <a:noAutofit/>
          </a:bodyPr>
          <a:lstStyle/>
          <a:p>
            <a:r>
              <a:rPr lang="it-IT" dirty="0" smtClean="0"/>
              <a:t>Necessità di individuare e interpretare il sistema di risorse digitali alla luce di un contesto più ampio della mera dimensione applicativa</a:t>
            </a:r>
          </a:p>
          <a:p>
            <a:r>
              <a:rPr lang="it-IT" dirty="0" smtClean="0"/>
              <a:t>L’obbligo di pensare</a:t>
            </a:r>
          </a:p>
          <a:p>
            <a:r>
              <a:rPr lang="it-IT" dirty="0" smtClean="0"/>
              <a:t>Pensare digitale</a:t>
            </a:r>
          </a:p>
          <a:p>
            <a:r>
              <a:rPr lang="it-IT" dirty="0" smtClean="0"/>
              <a:t>Valutare l’impatto delle risorse</a:t>
            </a:r>
          </a:p>
          <a:p>
            <a:r>
              <a:rPr lang="it-IT" dirty="0" smtClean="0"/>
              <a:t>La mediazione digitale: tra contenuti e contesti</a:t>
            </a:r>
          </a:p>
          <a:p>
            <a:r>
              <a:rPr lang="it-IT" dirty="0" smtClean="0"/>
              <a:t>Problemi di comunicazione</a:t>
            </a:r>
          </a:p>
          <a:p>
            <a:r>
              <a:rPr lang="it-IT" dirty="0" smtClean="0"/>
              <a:t>Linguaggio di dominio e fruibilità delle risorse</a:t>
            </a:r>
            <a:endParaRPr lang="it-IT" dirty="0"/>
          </a:p>
        </p:txBody>
      </p:sp>
    </p:spTree>
    <p:extLst>
      <p:ext uri="{BB962C8B-B14F-4D97-AF65-F5344CB8AC3E}">
        <p14:creationId xmlns:p14="http://schemas.microsoft.com/office/powerpoint/2010/main" val="61643004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olo 1"/>
          <p:cNvSpPr>
            <a:spLocks noGrp="1"/>
          </p:cNvSpPr>
          <p:nvPr>
            <p:ph type="title"/>
          </p:nvPr>
        </p:nvSpPr>
        <p:spPr>
          <a:xfrm>
            <a:off x="1484309" y="-550572"/>
            <a:ext cx="10018713" cy="1752599"/>
          </a:xfrm>
        </p:spPr>
        <p:txBody>
          <a:bodyPr/>
          <a:lstStyle/>
          <a:p>
            <a:pPr eaLnBrk="1" hangingPunct="1"/>
            <a:r>
              <a:rPr lang="it-IT" dirty="0" smtClean="0"/>
              <a:t>Il modulo di produzione </a:t>
            </a:r>
          </a:p>
        </p:txBody>
      </p:sp>
      <p:sp>
        <p:nvSpPr>
          <p:cNvPr id="3" name="Segnaposto contenuto 2"/>
          <p:cNvSpPr>
            <a:spLocks noGrp="1"/>
          </p:cNvSpPr>
          <p:nvPr>
            <p:ph idx="1"/>
          </p:nvPr>
        </p:nvSpPr>
        <p:spPr>
          <a:xfrm>
            <a:off x="1484308" y="231820"/>
            <a:ext cx="10018713" cy="6310647"/>
          </a:xfrm>
        </p:spPr>
        <p:txBody>
          <a:bodyPr rtlCol="0">
            <a:normAutofit/>
          </a:bodyPr>
          <a:lstStyle/>
          <a:p>
            <a:pPr>
              <a:defRPr/>
            </a:pPr>
            <a:r>
              <a:rPr lang="it-IT" dirty="0" smtClean="0"/>
              <a:t>La radice negli standard</a:t>
            </a:r>
          </a:p>
          <a:p>
            <a:pPr>
              <a:defRPr/>
            </a:pPr>
            <a:r>
              <a:rPr lang="it-IT" dirty="0" smtClean="0"/>
              <a:t>Consente di generare e gestire le descrizioni relative alle diverse entità informative e le relazioni tra di esse. </a:t>
            </a:r>
          </a:p>
          <a:p>
            <a:pPr>
              <a:defRPr/>
            </a:pPr>
            <a:r>
              <a:rPr lang="it-IT" dirty="0" smtClean="0"/>
              <a:t>Le entità informative di base rappresentano in qualche modo gli atomi inscindibili della descrizione archivistica, dalla cui combinazione emerge la corretta rappresentazione di un complesso archivistico e del suo contesto.</a:t>
            </a:r>
          </a:p>
          <a:p>
            <a:pPr>
              <a:defRPr/>
            </a:pPr>
            <a:r>
              <a:rPr lang="it-IT" dirty="0" smtClean="0"/>
              <a:t>Ognuna di queste entità deve essere descritta separatamente e in maniera </a:t>
            </a:r>
            <a:r>
              <a:rPr lang="it-IT" dirty="0" err="1" smtClean="0"/>
              <a:t>autoesplicativa</a:t>
            </a:r>
            <a:r>
              <a:rPr lang="it-IT" dirty="0" smtClean="0"/>
              <a:t> e successivamente messa in relazione con le altre secondo un modello definito sulla base dell'esperienza archivistica e corroborato dagli standard descrittivi 	</a:t>
            </a:r>
          </a:p>
        </p:txBody>
      </p:sp>
    </p:spTree>
    <p:extLst>
      <p:ext uri="{BB962C8B-B14F-4D97-AF65-F5344CB8AC3E}">
        <p14:creationId xmlns:p14="http://schemas.microsoft.com/office/powerpoint/2010/main" val="395529822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olo 1"/>
          <p:cNvSpPr>
            <a:spLocks noGrp="1"/>
          </p:cNvSpPr>
          <p:nvPr>
            <p:ph type="title"/>
          </p:nvPr>
        </p:nvSpPr>
        <p:spPr>
          <a:xfrm>
            <a:off x="1484309" y="-254358"/>
            <a:ext cx="10018713" cy="1752599"/>
          </a:xfrm>
        </p:spPr>
        <p:txBody>
          <a:bodyPr/>
          <a:lstStyle/>
          <a:p>
            <a:pPr eaLnBrk="1" hangingPunct="1"/>
            <a:r>
              <a:rPr lang="it-IT" dirty="0" smtClean="0"/>
              <a:t>Il modello descrittivo</a:t>
            </a:r>
          </a:p>
        </p:txBody>
      </p:sp>
      <p:sp>
        <p:nvSpPr>
          <p:cNvPr id="3" name="Segnaposto contenuto 2"/>
          <p:cNvSpPr>
            <a:spLocks noGrp="1"/>
          </p:cNvSpPr>
          <p:nvPr>
            <p:ph idx="1"/>
          </p:nvPr>
        </p:nvSpPr>
        <p:spPr>
          <a:xfrm>
            <a:off x="1484310" y="1146220"/>
            <a:ext cx="10018713" cy="5190185"/>
          </a:xfrm>
        </p:spPr>
        <p:txBody>
          <a:bodyPr rtlCol="0">
            <a:normAutofit/>
          </a:bodyPr>
          <a:lstStyle/>
          <a:p>
            <a:pPr>
              <a:defRPr/>
            </a:pPr>
            <a:r>
              <a:rPr lang="it-IT" dirty="0" smtClean="0"/>
              <a:t>L'insieme di elementi descrittivi ritenuti necessari a generare la descrizione è definito sulla base dei rispettivi standard (ISAD, ISAAR ecc.) e si concretizza in un tracciato record cui è associata la funzionalità di creazione delle corrette relazioni con le altre entità.</a:t>
            </a:r>
          </a:p>
          <a:p>
            <a:pPr>
              <a:defRPr/>
            </a:pPr>
            <a:r>
              <a:rPr lang="it-IT" dirty="0" smtClean="0"/>
              <a:t>Le entità da ritenere essenziali in un SIA sono innanzitutto</a:t>
            </a:r>
          </a:p>
          <a:p>
            <a:pPr lvl="1">
              <a:defRPr/>
            </a:pPr>
            <a:r>
              <a:rPr lang="it-IT" dirty="0" smtClean="0"/>
              <a:t>soggetti produttori</a:t>
            </a:r>
          </a:p>
          <a:p>
            <a:pPr lvl="1">
              <a:defRPr/>
            </a:pPr>
            <a:r>
              <a:rPr lang="it-IT" dirty="0" smtClean="0"/>
              <a:t>soggetti conservatori</a:t>
            </a:r>
          </a:p>
          <a:p>
            <a:pPr lvl="1">
              <a:defRPr/>
            </a:pPr>
            <a:r>
              <a:rPr lang="it-IT" dirty="0" smtClean="0"/>
              <a:t>complessi </a:t>
            </a:r>
            <a:r>
              <a:rPr lang="it-IT" dirty="0"/>
              <a:t>archivistici (nelle loro eventuali articolazioni gerarchiche)</a:t>
            </a:r>
          </a:p>
          <a:p>
            <a:pPr lvl="1">
              <a:defRPr/>
            </a:pPr>
            <a:endParaRPr lang="it-IT" dirty="0" smtClean="0"/>
          </a:p>
          <a:p>
            <a:pPr>
              <a:defRPr/>
            </a:pPr>
            <a:endParaRPr lang="it-IT" dirty="0" smtClean="0"/>
          </a:p>
        </p:txBody>
      </p:sp>
    </p:spTree>
    <p:extLst>
      <p:ext uri="{BB962C8B-B14F-4D97-AF65-F5344CB8AC3E}">
        <p14:creationId xmlns:p14="http://schemas.microsoft.com/office/powerpoint/2010/main" val="289563986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olo 1"/>
          <p:cNvSpPr>
            <a:spLocks noGrp="1"/>
          </p:cNvSpPr>
          <p:nvPr>
            <p:ph type="title"/>
          </p:nvPr>
        </p:nvSpPr>
        <p:spPr>
          <a:xfrm>
            <a:off x="1316885" y="-318752"/>
            <a:ext cx="10018713" cy="1752599"/>
          </a:xfrm>
        </p:spPr>
        <p:txBody>
          <a:bodyPr/>
          <a:lstStyle/>
          <a:p>
            <a:pPr eaLnBrk="1" hangingPunct="1"/>
            <a:r>
              <a:rPr lang="it-IT" dirty="0" smtClean="0">
                <a:hlinkClick r:id="rId2"/>
              </a:rPr>
              <a:t>L’accesso</a:t>
            </a:r>
            <a:endParaRPr lang="it-IT" dirty="0" smtClean="0"/>
          </a:p>
        </p:txBody>
      </p:sp>
      <p:sp>
        <p:nvSpPr>
          <p:cNvPr id="3" name="Segnaposto contenuto 2"/>
          <p:cNvSpPr>
            <a:spLocks noGrp="1"/>
          </p:cNvSpPr>
          <p:nvPr>
            <p:ph idx="1"/>
          </p:nvPr>
        </p:nvSpPr>
        <p:spPr>
          <a:xfrm>
            <a:off x="1651735" y="1433847"/>
            <a:ext cx="10018713" cy="5424153"/>
          </a:xfrm>
        </p:spPr>
        <p:txBody>
          <a:bodyPr rtlCol="0">
            <a:normAutofit/>
          </a:bodyPr>
          <a:lstStyle/>
          <a:p>
            <a:pPr>
              <a:defRPr/>
            </a:pPr>
            <a:r>
              <a:rPr lang="it-IT" dirty="0" smtClean="0"/>
              <a:t>Di norma l'accesso ai sistemi può avvenire “esplodendo” i diversi nodi a partire da uno dei punti di accesso e visualizzando quindi, sulla base delle relazioni generate nel modulo di produzione, le relazioni e i contenuti descrittivi delle diverse entità informative, ovvero interrogando il sistema a partire da una maschera di ricerca che “punta” direttamente alle informazioni desiderate.</a:t>
            </a:r>
          </a:p>
          <a:p>
            <a:pPr>
              <a:defRPr/>
            </a:pPr>
            <a:r>
              <a:rPr lang="it-IT" dirty="0" smtClean="0"/>
              <a:t>A prescindere dalle strategie di ricerca, proprio grazie alle relazioni correttamente stabilite tra le entità, da qualsiasi punto di accesso è possibile ricostruire nella sua interezza il panorama informativo relativo al sistema di fonti oggetto della ricerca.</a:t>
            </a:r>
          </a:p>
          <a:p>
            <a:pPr>
              <a:defRPr/>
            </a:pPr>
            <a:endParaRPr lang="it-IT" dirty="0" smtClean="0"/>
          </a:p>
        </p:txBody>
      </p:sp>
    </p:spTree>
    <p:extLst>
      <p:ext uri="{BB962C8B-B14F-4D97-AF65-F5344CB8AC3E}">
        <p14:creationId xmlns:p14="http://schemas.microsoft.com/office/powerpoint/2010/main" val="335251420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1716131" y="-347730"/>
            <a:ext cx="10018713" cy="1752599"/>
          </a:xfrm>
        </p:spPr>
        <p:txBody>
          <a:bodyPr>
            <a:normAutofit/>
          </a:bodyPr>
          <a:lstStyle/>
          <a:p>
            <a:pPr eaLnBrk="1" hangingPunct="1"/>
            <a:r>
              <a:rPr lang="it-IT" sz="4800" dirty="0" smtClean="0"/>
              <a:t>Alcuni esempi</a:t>
            </a:r>
          </a:p>
        </p:txBody>
      </p:sp>
      <p:sp>
        <p:nvSpPr>
          <p:cNvPr id="73731" name="Rectangle 3"/>
          <p:cNvSpPr>
            <a:spLocks noGrp="1" noChangeArrowheads="1"/>
          </p:cNvSpPr>
          <p:nvPr>
            <p:ph idx="1"/>
          </p:nvPr>
        </p:nvSpPr>
        <p:spPr>
          <a:xfrm>
            <a:off x="1999465" y="965916"/>
            <a:ext cx="10018713" cy="4902558"/>
          </a:xfrm>
        </p:spPr>
        <p:txBody>
          <a:bodyPr>
            <a:normAutofit/>
          </a:bodyPr>
          <a:lstStyle/>
          <a:p>
            <a:pPr eaLnBrk="1" hangingPunct="1"/>
            <a:r>
              <a:rPr lang="it-IT" sz="3600" dirty="0" smtClean="0">
                <a:hlinkClick r:id="rId2"/>
              </a:rPr>
              <a:t>SIUSA </a:t>
            </a:r>
            <a:r>
              <a:rPr lang="it-IT" sz="3600" dirty="0" smtClean="0"/>
              <a:t>http://siusa.archivi.beniculturali.it/</a:t>
            </a:r>
          </a:p>
          <a:p>
            <a:pPr eaLnBrk="1" hangingPunct="1"/>
            <a:r>
              <a:rPr lang="it-IT" sz="3600" dirty="0" smtClean="0">
                <a:hlinkClick r:id="rId3"/>
              </a:rPr>
              <a:t>SIAS</a:t>
            </a:r>
            <a:r>
              <a:rPr lang="it-IT" sz="3600" dirty="0" smtClean="0"/>
              <a:t> http://www.archivi-sias.it/</a:t>
            </a:r>
            <a:endParaRPr lang="it-IT" sz="3600" dirty="0" smtClean="0">
              <a:hlinkClick r:id="rId4"/>
            </a:endParaRPr>
          </a:p>
          <a:p>
            <a:pPr eaLnBrk="1" hangingPunct="1"/>
            <a:r>
              <a:rPr lang="it-IT" sz="3600" dirty="0" smtClean="0">
                <a:hlinkClick r:id="rId4"/>
              </a:rPr>
              <a:t>SIASFI</a:t>
            </a:r>
            <a:r>
              <a:rPr lang="it-IT" sz="3600" dirty="0" smtClean="0"/>
              <a:t> </a:t>
            </a:r>
            <a:r>
              <a:rPr lang="it-IT" sz="3600" dirty="0" smtClean="0">
                <a:hlinkClick r:id="rId4"/>
              </a:rPr>
              <a:t>http://www.archiviodistato.firenze.it/siasfi/</a:t>
            </a:r>
            <a:endParaRPr lang="it-IT" sz="3600" dirty="0" smtClean="0"/>
          </a:p>
        </p:txBody>
      </p:sp>
    </p:spTree>
    <p:extLst>
      <p:ext uri="{BB962C8B-B14F-4D97-AF65-F5344CB8AC3E}">
        <p14:creationId xmlns:p14="http://schemas.microsoft.com/office/powerpoint/2010/main" val="271561932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484309" y="0"/>
            <a:ext cx="10018713" cy="1752599"/>
          </a:xfrm>
        </p:spPr>
        <p:txBody>
          <a:bodyPr rtlCol="0">
            <a:normAutofit/>
          </a:bodyPr>
          <a:lstStyle/>
          <a:p>
            <a:pPr>
              <a:defRPr/>
            </a:pPr>
            <a:r>
              <a:rPr lang="it-IT" sz="4800" dirty="0"/>
              <a:t>I sistemi informativi archivistici nel rapporto tra centro e periferia</a:t>
            </a:r>
          </a:p>
        </p:txBody>
      </p:sp>
      <p:sp>
        <p:nvSpPr>
          <p:cNvPr id="74755" name="Rectangle 3"/>
          <p:cNvSpPr>
            <a:spLocks noGrp="1" noChangeArrowheads="1"/>
          </p:cNvSpPr>
          <p:nvPr>
            <p:ph idx="1"/>
          </p:nvPr>
        </p:nvSpPr>
        <p:spPr>
          <a:xfrm>
            <a:off x="2070256" y="1752599"/>
            <a:ext cx="10018713" cy="3124201"/>
          </a:xfrm>
        </p:spPr>
        <p:txBody>
          <a:bodyPr>
            <a:normAutofit/>
          </a:bodyPr>
          <a:lstStyle/>
          <a:p>
            <a:pPr eaLnBrk="1" hangingPunct="1"/>
            <a:r>
              <a:rPr lang="it-IT" sz="4000" dirty="0" smtClean="0"/>
              <a:t>SIA strumenti decisivi per la valorizzazione</a:t>
            </a:r>
          </a:p>
          <a:p>
            <a:pPr eaLnBrk="1" hangingPunct="1"/>
            <a:r>
              <a:rPr lang="it-IT" sz="4000" dirty="0" smtClean="0"/>
              <a:t>Il ruolo dei sistemi centrali</a:t>
            </a:r>
          </a:p>
          <a:p>
            <a:pPr eaLnBrk="1" hangingPunct="1"/>
            <a:r>
              <a:rPr lang="it-IT" sz="4000" dirty="0"/>
              <a:t>I</a:t>
            </a:r>
            <a:r>
              <a:rPr lang="it-IT" sz="4000" dirty="0" smtClean="0"/>
              <a:t>l rapporto con i sistemi locali (base regionale)</a:t>
            </a:r>
          </a:p>
        </p:txBody>
      </p:sp>
    </p:spTree>
    <p:extLst>
      <p:ext uri="{BB962C8B-B14F-4D97-AF65-F5344CB8AC3E}">
        <p14:creationId xmlns:p14="http://schemas.microsoft.com/office/powerpoint/2010/main" val="228433930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olo 1"/>
          <p:cNvSpPr>
            <a:spLocks noGrp="1"/>
          </p:cNvSpPr>
          <p:nvPr>
            <p:ph type="title"/>
          </p:nvPr>
        </p:nvSpPr>
        <p:spPr>
          <a:xfrm>
            <a:off x="1175218" y="-357389"/>
            <a:ext cx="10018713" cy="1752599"/>
          </a:xfrm>
        </p:spPr>
        <p:txBody>
          <a:bodyPr/>
          <a:lstStyle/>
          <a:p>
            <a:r>
              <a:rPr lang="it-IT" altLang="it-IT" dirty="0" smtClean="0">
                <a:hlinkClick r:id="rId2"/>
              </a:rPr>
              <a:t>Il sistema dei sistemi: SAN</a:t>
            </a:r>
            <a:endParaRPr lang="it-IT" altLang="it-IT" dirty="0" smtClean="0"/>
          </a:p>
        </p:txBody>
      </p:sp>
      <p:sp>
        <p:nvSpPr>
          <p:cNvPr id="34819" name="Segnaposto contenuto 2"/>
          <p:cNvSpPr>
            <a:spLocks noGrp="1"/>
          </p:cNvSpPr>
          <p:nvPr>
            <p:ph idx="1"/>
          </p:nvPr>
        </p:nvSpPr>
        <p:spPr>
          <a:xfrm>
            <a:off x="2173287" y="518910"/>
            <a:ext cx="10018713" cy="6362163"/>
          </a:xfrm>
        </p:spPr>
        <p:txBody>
          <a:bodyPr rtlCol="0">
            <a:normAutofit/>
          </a:bodyPr>
          <a:lstStyle/>
          <a:p>
            <a:pPr>
              <a:defRPr/>
            </a:pPr>
            <a:r>
              <a:rPr lang="it-IT" sz="2800" dirty="0" smtClean="0"/>
              <a:t>La lunga vicenda evolutiva di SAN</a:t>
            </a:r>
          </a:p>
          <a:p>
            <a:pPr>
              <a:defRPr/>
            </a:pPr>
            <a:r>
              <a:rPr lang="it-IT" sz="2800" dirty="0" smtClean="0"/>
              <a:t>Risorsa per certi versi innovativa si pone come punto di sintesi rispetto alle risorse esistenti</a:t>
            </a:r>
          </a:p>
          <a:p>
            <a:pPr>
              <a:defRPr/>
            </a:pPr>
            <a:r>
              <a:rPr lang="it-IT" sz="2800" dirty="0" smtClean="0"/>
              <a:t>“Il Sistema Archivistico Nazionale offre un punto di accesso alle informazioni sul patrimonio archivistico italiano pubblicate in web dai diversi sistemi di descrizione archivistica che vi aderiscono”</a:t>
            </a:r>
          </a:p>
          <a:p>
            <a:pPr>
              <a:defRPr/>
            </a:pPr>
            <a:r>
              <a:rPr lang="it-IT" sz="2800" dirty="0" smtClean="0"/>
              <a:t>Le informazioni più rilevanti per la ricerca risiedono nei singoli sistemi</a:t>
            </a:r>
          </a:p>
        </p:txBody>
      </p:sp>
    </p:spTree>
    <p:extLst>
      <p:ext uri="{BB962C8B-B14F-4D97-AF65-F5344CB8AC3E}">
        <p14:creationId xmlns:p14="http://schemas.microsoft.com/office/powerpoint/2010/main" val="218646587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00221" y="-138448"/>
            <a:ext cx="10018713" cy="1752599"/>
          </a:xfrm>
        </p:spPr>
        <p:txBody>
          <a:bodyPr/>
          <a:lstStyle/>
          <a:p>
            <a:pPr algn="ctr"/>
            <a:r>
              <a:rPr lang="it-IT" dirty="0" smtClean="0"/>
              <a:t>Verso una razionalizzazione possibile</a:t>
            </a:r>
            <a:endParaRPr lang="it-IT" dirty="0"/>
          </a:p>
        </p:txBody>
      </p:sp>
      <p:sp>
        <p:nvSpPr>
          <p:cNvPr id="3" name="Segnaposto contenuto 2"/>
          <p:cNvSpPr>
            <a:spLocks noGrp="1"/>
          </p:cNvSpPr>
          <p:nvPr>
            <p:ph idx="1"/>
          </p:nvPr>
        </p:nvSpPr>
        <p:spPr>
          <a:xfrm>
            <a:off x="1754767" y="1519708"/>
            <a:ext cx="10018713" cy="4606344"/>
          </a:xfrm>
        </p:spPr>
        <p:txBody>
          <a:bodyPr>
            <a:normAutofit/>
          </a:bodyPr>
          <a:lstStyle/>
          <a:p>
            <a:r>
              <a:rPr lang="it-IT" dirty="0" smtClean="0"/>
              <a:t>In ambito archivistico, almeno nel caso italiano, il primo stadio del processo di integrazione è rappresentato da quella che potremmo definire la inevitabile “omologazione di dominio”, attività complessa avviata con SAN </a:t>
            </a:r>
          </a:p>
          <a:p>
            <a:r>
              <a:rPr lang="it-IT" dirty="0" smtClean="0"/>
              <a:t>Innanzitutto “reintegrare per integrare” e ridurre a sistema un universo ricco di contenuti di natura diversa che vanno dalle fonti secondarie (sostanzialmente descrizioni archivistiche e strumenti di ricerca) a quelle primarie (riproduzioni digitali di fondi archivistici o di porzioni di essi)</a:t>
            </a:r>
          </a:p>
          <a:p>
            <a:r>
              <a:rPr lang="it-IT" dirty="0" smtClean="0"/>
              <a:t>Il ruolo del catalogo di SAN</a:t>
            </a:r>
          </a:p>
          <a:p>
            <a:r>
              <a:rPr lang="it-IT" dirty="0" smtClean="0"/>
              <a:t>Gli standard di SAN, uno strumento di integrazione</a:t>
            </a:r>
            <a:endParaRPr lang="it-IT" dirty="0"/>
          </a:p>
        </p:txBody>
      </p:sp>
    </p:spTree>
    <p:extLst>
      <p:ext uri="{BB962C8B-B14F-4D97-AF65-F5344CB8AC3E}">
        <p14:creationId xmlns:p14="http://schemas.microsoft.com/office/powerpoint/2010/main" val="205133417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10066" y="-177084"/>
            <a:ext cx="10018713" cy="1752599"/>
          </a:xfrm>
        </p:spPr>
        <p:txBody>
          <a:bodyPr/>
          <a:lstStyle/>
          <a:p>
            <a:pPr algn="ctr"/>
            <a:r>
              <a:rPr lang="it-IT" dirty="0" smtClean="0"/>
              <a:t>Un riassunto istituzionale</a:t>
            </a:r>
            <a:endParaRPr lang="it-IT" dirty="0"/>
          </a:p>
        </p:txBody>
      </p:sp>
      <p:sp>
        <p:nvSpPr>
          <p:cNvPr id="3" name="Segnaposto contenuto 2"/>
          <p:cNvSpPr>
            <a:spLocks noGrp="1"/>
          </p:cNvSpPr>
          <p:nvPr>
            <p:ph idx="1"/>
          </p:nvPr>
        </p:nvSpPr>
        <p:spPr>
          <a:xfrm>
            <a:off x="2046151" y="1074124"/>
            <a:ext cx="8946541" cy="5210766"/>
          </a:xfrm>
        </p:spPr>
        <p:txBody>
          <a:bodyPr>
            <a:normAutofit/>
          </a:bodyPr>
          <a:lstStyle/>
          <a:p>
            <a:r>
              <a:rPr lang="it-IT" sz="3200" dirty="0" smtClean="0"/>
              <a:t>«Nel corso del primo decennio del nuovo secolo per iniziativa di vari soggetti pubblici e privati sono stati progettati e realizzati in Italia molteplici sistemi di descrizione archivistica a livello locale, regionale e nazionale dedicati a promuovere, attraverso il web, la diffusione della conoscenza del patrimonio archivistico e a renderne più facile la consultazione» (dal sito </a:t>
            </a:r>
            <a:r>
              <a:rPr lang="it-IT" sz="3200" dirty="0" smtClean="0">
                <a:hlinkClick r:id="rId2"/>
              </a:rPr>
              <a:t>ICAR</a:t>
            </a:r>
            <a:r>
              <a:rPr lang="it-IT" sz="3200" dirty="0" smtClean="0"/>
              <a:t>)</a:t>
            </a:r>
            <a:endParaRPr lang="it-IT" sz="3200" dirty="0"/>
          </a:p>
        </p:txBody>
      </p:sp>
    </p:spTree>
    <p:extLst>
      <p:ext uri="{BB962C8B-B14F-4D97-AF65-F5344CB8AC3E}">
        <p14:creationId xmlns:p14="http://schemas.microsoft.com/office/powerpoint/2010/main" val="197883114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87342" y="-292994"/>
            <a:ext cx="10018713" cy="1752599"/>
          </a:xfrm>
        </p:spPr>
        <p:txBody>
          <a:bodyPr/>
          <a:lstStyle/>
          <a:p>
            <a:pPr algn="ctr"/>
            <a:r>
              <a:rPr lang="it-IT" dirty="0" smtClean="0"/>
              <a:t>Ammettere la frammentazione</a:t>
            </a:r>
            <a:endParaRPr lang="it-IT" dirty="0"/>
          </a:p>
        </p:txBody>
      </p:sp>
      <p:sp>
        <p:nvSpPr>
          <p:cNvPr id="3" name="Segnaposto contenuto 2"/>
          <p:cNvSpPr>
            <a:spLocks noGrp="1"/>
          </p:cNvSpPr>
          <p:nvPr>
            <p:ph idx="1"/>
          </p:nvPr>
        </p:nvSpPr>
        <p:spPr>
          <a:xfrm>
            <a:off x="1729009" y="759854"/>
            <a:ext cx="10312738" cy="5917842"/>
          </a:xfrm>
        </p:spPr>
        <p:txBody>
          <a:bodyPr>
            <a:normAutofit/>
          </a:bodyPr>
          <a:lstStyle/>
          <a:p>
            <a:r>
              <a:rPr lang="it-IT" dirty="0" smtClean="0"/>
              <a:t>«</a:t>
            </a:r>
            <a:r>
              <a:rPr lang="it-IT" i="1" dirty="0" smtClean="0"/>
              <a:t>Per quanto concerne gli archivi di Stato, mentre alcuni di essi (quali Firenze, Torino, Milano, Venezia, Bologna, Roma, Napoli) hanno sviluppato un proprio sistema d'istituto, la Direzione Generale per gli Archivi ha realizzato due sistemi per la descrizione del patrimonio degli archivi di Stato - il Sistema Guida Generale degli Archivi di Stato, e il Sistema informativo degli Archivi di Stato (SIAS) – e uno - il Sistema informativo unificato delle soprintendenze archivistiche (SIUSA) – dedicato al censimento degli archivi pubblici e di quelli privati dichiarati d'interesse storico particolarmente importante, sui quali si esercita la tutela delle Soprintendenze archivistiche regionali (oggi Soprintendenze archivistiche e bibliografiche)» </a:t>
            </a:r>
            <a:r>
              <a:rPr lang="it-IT" dirty="0" smtClean="0"/>
              <a:t>(dal sito </a:t>
            </a:r>
            <a:r>
              <a:rPr lang="it-IT" dirty="0" smtClean="0">
                <a:hlinkClick r:id="rId2"/>
              </a:rPr>
              <a:t>ICAR</a:t>
            </a:r>
            <a:r>
              <a:rPr lang="it-IT" dirty="0" smtClean="0"/>
              <a:t>)</a:t>
            </a:r>
            <a:endParaRPr lang="it-IT" dirty="0"/>
          </a:p>
        </p:txBody>
      </p:sp>
    </p:spTree>
    <p:extLst>
      <p:ext uri="{BB962C8B-B14F-4D97-AF65-F5344CB8AC3E}">
        <p14:creationId xmlns:p14="http://schemas.microsoft.com/office/powerpoint/2010/main" val="356181038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39612" y="0"/>
            <a:ext cx="10018713" cy="1752599"/>
          </a:xfrm>
        </p:spPr>
        <p:txBody>
          <a:bodyPr/>
          <a:lstStyle/>
          <a:p>
            <a:pPr algn="ctr"/>
            <a:r>
              <a:rPr lang="it-IT" dirty="0" smtClean="0"/>
              <a:t>Cercare le soluzioni: SAN</a:t>
            </a:r>
            <a:endParaRPr lang="it-IT" dirty="0"/>
          </a:p>
        </p:txBody>
      </p:sp>
      <p:sp>
        <p:nvSpPr>
          <p:cNvPr id="3" name="Segnaposto contenuto 2"/>
          <p:cNvSpPr>
            <a:spLocks noGrp="1"/>
          </p:cNvSpPr>
          <p:nvPr>
            <p:ph idx="1"/>
          </p:nvPr>
        </p:nvSpPr>
        <p:spPr>
          <a:xfrm>
            <a:off x="1741886" y="1752599"/>
            <a:ext cx="10018713" cy="4606344"/>
          </a:xfrm>
        </p:spPr>
        <p:txBody>
          <a:bodyPr>
            <a:normAutofit fontScale="85000" lnSpcReduction="10000"/>
          </a:bodyPr>
          <a:lstStyle/>
          <a:p>
            <a:r>
              <a:rPr lang="it-IT" dirty="0" smtClean="0"/>
              <a:t>«Dalla necessità di raccordare questi diversi sistemi e di fornire al pubblico un unico punto di accesso alla descrizioni archivistiche è scaturita la progettazione e la realizzazione del </a:t>
            </a:r>
            <a:r>
              <a:rPr lang="it-IT" i="1" dirty="0" smtClean="0"/>
              <a:t>Sistema Archivistico Nazionale</a:t>
            </a:r>
            <a:r>
              <a:rPr lang="it-IT" dirty="0" smtClean="0"/>
              <a:t> (SAN) che si propone di essere uno strumento di raccordo fra i diversi sistemi archivistici e di primo orientamento per la ricerca archivistica sul web, rispettando, al contempo l'autonomia e le specificità di ciascuno dei sistemi che vi confluiscono e che risultano valorizzati dalla maggiore visibilità ottenuta.»</a:t>
            </a:r>
          </a:p>
          <a:p>
            <a:r>
              <a:rPr lang="it-IT" dirty="0" smtClean="0"/>
              <a:t>«Il Decreto del Direttore Generale per gli Archivi del 9 dicembre 2011 ha affidato all'Istituto Centrale per gli Archivi la manutenzione, la gestione e lo sviluppo del SAN, mentre la determina del medesimo Direttore Generale del 5 dicembre 2014 gli ha attribuito anche la cura dei Portali tematici afferenti al SAN e il coordinamento e la cura dei sistemi descrittivi archivistici di impianto nazionale quali il </a:t>
            </a:r>
            <a:r>
              <a:rPr lang="it-IT" i="1" dirty="0" smtClean="0"/>
              <a:t>Sistema Guida Generale degli Archivi di Stato</a:t>
            </a:r>
            <a:r>
              <a:rPr lang="it-IT" dirty="0" smtClean="0"/>
              <a:t>, il SIAS e il SIUSA.» </a:t>
            </a:r>
          </a:p>
          <a:p>
            <a:r>
              <a:rPr lang="it-IT" dirty="0" smtClean="0"/>
              <a:t>«L'ICAR è anche responsabile dei rapporti con tutti i soggetti che con i loro dati contribuiscono al SAN e coordina la redazione e l'aggiornamento del SIAS e del SIUSA, d'intesa con la Direzione Generale Archivi»</a:t>
            </a:r>
          </a:p>
          <a:p>
            <a:endParaRPr lang="it-IT" dirty="0"/>
          </a:p>
        </p:txBody>
      </p:sp>
    </p:spTree>
    <p:extLst>
      <p:ext uri="{BB962C8B-B14F-4D97-AF65-F5344CB8AC3E}">
        <p14:creationId xmlns:p14="http://schemas.microsoft.com/office/powerpoint/2010/main" val="6153749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64616" y="-463640"/>
            <a:ext cx="10018713" cy="1752599"/>
          </a:xfrm>
        </p:spPr>
        <p:txBody>
          <a:bodyPr/>
          <a:lstStyle/>
          <a:p>
            <a:pPr algn="ctr"/>
            <a:r>
              <a:rPr lang="it-IT" dirty="0" smtClean="0"/>
              <a:t>Il rapporto tra archivi e informatica</a:t>
            </a:r>
            <a:endParaRPr lang="it-IT" dirty="0"/>
          </a:p>
        </p:txBody>
      </p:sp>
      <p:sp>
        <p:nvSpPr>
          <p:cNvPr id="3" name="Segnaposto contenuto 2"/>
          <p:cNvSpPr>
            <a:spLocks noGrp="1"/>
          </p:cNvSpPr>
          <p:nvPr>
            <p:ph idx="1"/>
          </p:nvPr>
        </p:nvSpPr>
        <p:spPr>
          <a:xfrm>
            <a:off x="2546775" y="811369"/>
            <a:ext cx="10018713" cy="5434884"/>
          </a:xfrm>
        </p:spPr>
        <p:txBody>
          <a:bodyPr>
            <a:noAutofit/>
          </a:bodyPr>
          <a:lstStyle/>
          <a:p>
            <a:r>
              <a:rPr lang="it-IT" dirty="0" smtClean="0"/>
              <a:t>Innanzitutto sacrificare a Giano: l’archivistica è plurale</a:t>
            </a:r>
          </a:p>
          <a:p>
            <a:r>
              <a:rPr lang="it-IT" dirty="0" smtClean="0"/>
              <a:t>Necessità di cogliere la multidimensionalità della disciplina</a:t>
            </a:r>
          </a:p>
          <a:p>
            <a:r>
              <a:rPr lang="it-IT" dirty="0" smtClean="0"/>
              <a:t>Esigenza di forte specializzazione professionale</a:t>
            </a:r>
          </a:p>
          <a:p>
            <a:r>
              <a:rPr lang="it-IT" dirty="0" smtClean="0"/>
              <a:t>L’archivio informatico «puro» e l’ibridazione contemporanea: informatica strumento di produzione, gestione e conservazione di fondi archivistici</a:t>
            </a:r>
          </a:p>
          <a:p>
            <a:r>
              <a:rPr lang="it-IT" dirty="0" smtClean="0"/>
              <a:t> Palingenesi archivistica: nuove modalità di generare e percepire l’archivio, oggetto di studio</a:t>
            </a:r>
          </a:p>
          <a:p>
            <a:r>
              <a:rPr lang="it-IT" dirty="0" smtClean="0"/>
              <a:t>Tecnologia applicata agli archivi storici: delicata rivisitazione digitale finalizzata innanzitutto al potenziamento delle strategie di comunicazione di valori e contenuti di natura archivistica</a:t>
            </a:r>
            <a:endParaRPr lang="it-IT" dirty="0"/>
          </a:p>
        </p:txBody>
      </p:sp>
    </p:spTree>
    <p:extLst>
      <p:ext uri="{BB962C8B-B14F-4D97-AF65-F5344CB8AC3E}">
        <p14:creationId xmlns:p14="http://schemas.microsoft.com/office/powerpoint/2010/main" val="235088024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84310" y="0"/>
            <a:ext cx="10018713" cy="1752599"/>
          </a:xfrm>
        </p:spPr>
        <p:txBody>
          <a:bodyPr/>
          <a:lstStyle/>
          <a:p>
            <a:pPr algn="ctr"/>
            <a:r>
              <a:rPr lang="it-IT" dirty="0" smtClean="0"/>
              <a:t>E ultimo venne il SAN: l’arcipelago dei sistemi informativi archivistici</a:t>
            </a:r>
            <a:endParaRPr lang="it-IT" dirty="0"/>
          </a:p>
        </p:txBody>
      </p:sp>
      <p:sp>
        <p:nvSpPr>
          <p:cNvPr id="3" name="Segnaposto contenuto 2"/>
          <p:cNvSpPr>
            <a:spLocks noGrp="1"/>
          </p:cNvSpPr>
          <p:nvPr>
            <p:ph idx="1"/>
          </p:nvPr>
        </p:nvSpPr>
        <p:spPr>
          <a:xfrm>
            <a:off x="1922192" y="1519707"/>
            <a:ext cx="10018713" cy="4958365"/>
          </a:xfrm>
        </p:spPr>
        <p:txBody>
          <a:bodyPr>
            <a:normAutofit fontScale="92500" lnSpcReduction="10000"/>
          </a:bodyPr>
          <a:lstStyle/>
          <a:p>
            <a:r>
              <a:rPr lang="it-IT" dirty="0" smtClean="0"/>
              <a:t>I SIA e le esigenze gestionali: alla radice delle esigenze progettuali</a:t>
            </a:r>
          </a:p>
          <a:p>
            <a:r>
              <a:rPr lang="it-IT" dirty="0" smtClean="0"/>
              <a:t>L’ansia di conoscere e catalogare il posseduto e l’approccio «amministrativo»</a:t>
            </a:r>
          </a:p>
          <a:p>
            <a:r>
              <a:rPr lang="it-IT" dirty="0" smtClean="0"/>
              <a:t>I SIA eredi culturali e tecnici della Guida Generale e dei criteri di «forzatura descrittiva» ad essa sottesi: periodizzazioni e formalismi redazionali</a:t>
            </a:r>
          </a:p>
          <a:p>
            <a:r>
              <a:rPr lang="it-IT" dirty="0" smtClean="0"/>
              <a:t>La proliferazione dei sistemi e la sovrapposizione di tecniche descrittive e contenuti</a:t>
            </a:r>
          </a:p>
          <a:p>
            <a:pPr lvl="1"/>
            <a:r>
              <a:rPr lang="it-IT" dirty="0" smtClean="0"/>
              <a:t>Gli archivi di Stato</a:t>
            </a:r>
          </a:p>
          <a:p>
            <a:pPr lvl="1"/>
            <a:r>
              <a:rPr lang="it-IT" dirty="0" smtClean="0"/>
              <a:t>Gli archivi vigilati</a:t>
            </a:r>
          </a:p>
          <a:p>
            <a:r>
              <a:rPr lang="it-IT" dirty="0" smtClean="0"/>
              <a:t>Il mare e i pesci: ovvero il garbuglio descrittivo e la «sindrome del pennarello»</a:t>
            </a:r>
          </a:p>
          <a:p>
            <a:r>
              <a:rPr lang="it-IT" dirty="0" smtClean="0"/>
              <a:t>Il bisogno di razionalizzare l’insieme delle risorse e l’esigenza di superare logiche tecnicamente e antropologicamente autoreferenziali</a:t>
            </a:r>
          </a:p>
          <a:p>
            <a:r>
              <a:rPr lang="it-IT" dirty="0" smtClean="0"/>
              <a:t>SAN e l’interoperabilità: rimedi tecnici a un sostanziale fallimento politico</a:t>
            </a:r>
          </a:p>
          <a:p>
            <a:r>
              <a:rPr lang="it-IT" dirty="0" smtClean="0"/>
              <a:t>Il ruolo dell’Istituto Centrale per gli Archivi (ICAR)</a:t>
            </a:r>
            <a:endParaRPr lang="it-IT" dirty="0"/>
          </a:p>
        </p:txBody>
      </p:sp>
    </p:spTree>
    <p:extLst>
      <p:ext uri="{BB962C8B-B14F-4D97-AF65-F5344CB8AC3E}">
        <p14:creationId xmlns:p14="http://schemas.microsoft.com/office/powerpoint/2010/main" val="9324172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olo 1"/>
          <p:cNvSpPr>
            <a:spLocks noGrp="1"/>
          </p:cNvSpPr>
          <p:nvPr>
            <p:ph type="title"/>
          </p:nvPr>
        </p:nvSpPr>
        <p:spPr>
          <a:xfrm>
            <a:off x="1484310" y="-421783"/>
            <a:ext cx="10018713" cy="1752599"/>
          </a:xfrm>
        </p:spPr>
        <p:txBody>
          <a:bodyPr/>
          <a:lstStyle/>
          <a:p>
            <a:r>
              <a:rPr lang="it-IT" altLang="it-IT" dirty="0" smtClean="0"/>
              <a:t>Le logiche descrittive di SAN</a:t>
            </a:r>
          </a:p>
        </p:txBody>
      </p:sp>
      <p:sp>
        <p:nvSpPr>
          <p:cNvPr id="100355" name="Segnaposto contenuto 2"/>
          <p:cNvSpPr>
            <a:spLocks noGrp="1"/>
          </p:cNvSpPr>
          <p:nvPr>
            <p:ph idx="1"/>
          </p:nvPr>
        </p:nvSpPr>
        <p:spPr>
          <a:xfrm>
            <a:off x="2173287" y="315533"/>
            <a:ext cx="10018713" cy="6542467"/>
          </a:xfrm>
        </p:spPr>
        <p:txBody>
          <a:bodyPr>
            <a:normAutofit/>
          </a:bodyPr>
          <a:lstStyle/>
          <a:p>
            <a:r>
              <a:rPr lang="it-IT" altLang="it-IT" sz="3200" dirty="0" smtClean="0"/>
              <a:t>Interoperabilità con i sistemi aderenti: “</a:t>
            </a:r>
            <a:r>
              <a:rPr lang="it-IT" altLang="it-IT" sz="3200" dirty="0" smtClean="0">
                <a:hlinkClick r:id="rId2"/>
              </a:rPr>
              <a:t>gli standard di SAN</a:t>
            </a:r>
            <a:r>
              <a:rPr lang="it-IT" altLang="it-IT" sz="3200" dirty="0" smtClean="0"/>
              <a:t>”</a:t>
            </a:r>
          </a:p>
          <a:p>
            <a:r>
              <a:rPr lang="it-IT" altLang="it-IT" sz="3200" dirty="0" smtClean="0">
                <a:hlinkClick r:id="rId3"/>
              </a:rPr>
              <a:t>Dai sistemi a CAT</a:t>
            </a:r>
            <a:endParaRPr lang="it-IT" altLang="it-IT" sz="3200" dirty="0" smtClean="0"/>
          </a:p>
          <a:p>
            <a:r>
              <a:rPr lang="it-IT" altLang="it-IT" sz="3200" dirty="0" smtClean="0">
                <a:hlinkClick r:id="rId4"/>
              </a:rPr>
              <a:t>Cercare in SAN</a:t>
            </a:r>
            <a:endParaRPr lang="it-IT" altLang="it-IT" sz="3200" dirty="0" smtClean="0"/>
          </a:p>
          <a:p>
            <a:r>
              <a:rPr lang="it-IT" altLang="it-IT" sz="3200" dirty="0" smtClean="0"/>
              <a:t>Utilizzare i risultati</a:t>
            </a:r>
          </a:p>
        </p:txBody>
      </p:sp>
    </p:spTree>
    <p:extLst>
      <p:ext uri="{BB962C8B-B14F-4D97-AF65-F5344CB8AC3E}">
        <p14:creationId xmlns:p14="http://schemas.microsoft.com/office/powerpoint/2010/main" val="419558535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olo 1"/>
          <p:cNvSpPr>
            <a:spLocks noGrp="1"/>
          </p:cNvSpPr>
          <p:nvPr>
            <p:ph type="title"/>
          </p:nvPr>
        </p:nvSpPr>
        <p:spPr>
          <a:xfrm>
            <a:off x="1992313" y="0"/>
            <a:ext cx="8229600" cy="1143000"/>
          </a:xfrm>
        </p:spPr>
        <p:txBody>
          <a:bodyPr/>
          <a:lstStyle/>
          <a:p>
            <a:r>
              <a:rPr lang="it-IT" altLang="it-IT" smtClean="0"/>
              <a:t>I portali tematici di SAN</a:t>
            </a:r>
          </a:p>
        </p:txBody>
      </p:sp>
      <p:sp>
        <p:nvSpPr>
          <p:cNvPr id="102403" name="Segnaposto contenuto 2"/>
          <p:cNvSpPr>
            <a:spLocks noGrp="1"/>
          </p:cNvSpPr>
          <p:nvPr>
            <p:ph idx="1"/>
          </p:nvPr>
        </p:nvSpPr>
        <p:spPr>
          <a:xfrm>
            <a:off x="1992313" y="981076"/>
            <a:ext cx="8229600" cy="5400675"/>
          </a:xfrm>
        </p:spPr>
        <p:txBody>
          <a:bodyPr/>
          <a:lstStyle/>
          <a:p>
            <a:r>
              <a:rPr lang="it-IT" altLang="it-IT" dirty="0" smtClean="0"/>
              <a:t>Nuovo modello comunicativo</a:t>
            </a:r>
          </a:p>
          <a:p>
            <a:pPr lvl="1"/>
            <a:r>
              <a:rPr lang="it-IT" altLang="it-IT" dirty="0" smtClean="0">
                <a:hlinkClick r:id="rId2"/>
              </a:rPr>
              <a:t>Archivio storico multimediale del Mediterraneo</a:t>
            </a:r>
            <a:endParaRPr lang="it-IT" altLang="it-IT" dirty="0" smtClean="0"/>
          </a:p>
          <a:p>
            <a:pPr lvl="1"/>
            <a:r>
              <a:rPr lang="it-IT" altLang="it-IT" dirty="0" smtClean="0">
                <a:hlinkClick r:id="rId3"/>
              </a:rPr>
              <a:t>Antenati. Archivi per la ricerca anagrafica</a:t>
            </a:r>
            <a:endParaRPr lang="it-IT" altLang="it-IT" dirty="0" smtClean="0"/>
          </a:p>
          <a:p>
            <a:pPr lvl="1"/>
            <a:r>
              <a:rPr lang="it-IT" altLang="it-IT" dirty="0" smtClean="0">
                <a:hlinkClick r:id="rId4"/>
              </a:rPr>
              <a:t>Archivi di impresa</a:t>
            </a:r>
            <a:endParaRPr lang="it-IT" altLang="it-IT" dirty="0" smtClean="0"/>
          </a:p>
          <a:p>
            <a:pPr lvl="1"/>
            <a:r>
              <a:rPr lang="it-IT" altLang="it-IT" dirty="0" smtClean="0">
                <a:hlinkClick r:id="rId5"/>
              </a:rPr>
              <a:t>Archivi della moda</a:t>
            </a:r>
            <a:endParaRPr lang="it-IT" altLang="it-IT" dirty="0" smtClean="0"/>
          </a:p>
          <a:p>
            <a:pPr lvl="1"/>
            <a:r>
              <a:rPr lang="it-IT" altLang="it-IT" dirty="0" smtClean="0">
                <a:hlinkClick r:id="rId6"/>
              </a:rPr>
              <a:t>Archivi della musica</a:t>
            </a:r>
            <a:endParaRPr lang="it-IT" altLang="it-IT" dirty="0" smtClean="0"/>
          </a:p>
          <a:p>
            <a:pPr lvl="1"/>
            <a:r>
              <a:rPr lang="it-IT" altLang="it-IT" dirty="0" smtClean="0">
                <a:hlinkClick r:id="rId7"/>
              </a:rPr>
              <a:t>Archivi per non dimenticare</a:t>
            </a:r>
            <a:endParaRPr lang="it-IT" altLang="it-IT" dirty="0" smtClean="0"/>
          </a:p>
          <a:p>
            <a:pPr lvl="1"/>
            <a:r>
              <a:rPr lang="it-IT" altLang="it-IT" dirty="0" smtClean="0">
                <a:hlinkClick r:id="rId8"/>
              </a:rPr>
              <a:t>Catasti</a:t>
            </a:r>
            <a:endParaRPr lang="it-IT" altLang="it-IT" dirty="0" smtClean="0"/>
          </a:p>
          <a:p>
            <a:pPr lvl="1"/>
            <a:r>
              <a:rPr lang="it-IT" altLang="it-IT" dirty="0" smtClean="0">
                <a:hlinkClick r:id="rId9"/>
              </a:rPr>
              <a:t>Polvere di stelle</a:t>
            </a:r>
            <a:endParaRPr lang="it-IT" altLang="it-IT" dirty="0" smtClean="0"/>
          </a:p>
          <a:p>
            <a:pPr lvl="1"/>
            <a:r>
              <a:rPr lang="it-IT" altLang="it-IT" dirty="0" smtClean="0"/>
              <a:t>…</a:t>
            </a:r>
          </a:p>
        </p:txBody>
      </p:sp>
    </p:spTree>
    <p:extLst>
      <p:ext uri="{BB962C8B-B14F-4D97-AF65-F5344CB8AC3E}">
        <p14:creationId xmlns:p14="http://schemas.microsoft.com/office/powerpoint/2010/main" val="217799220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olo 1"/>
          <p:cNvSpPr>
            <a:spLocks noGrp="1"/>
          </p:cNvSpPr>
          <p:nvPr>
            <p:ph type="title"/>
          </p:nvPr>
        </p:nvSpPr>
        <p:spPr>
          <a:xfrm>
            <a:off x="1484310" y="-476518"/>
            <a:ext cx="10018713" cy="1752599"/>
          </a:xfrm>
        </p:spPr>
        <p:txBody>
          <a:bodyPr/>
          <a:lstStyle/>
          <a:p>
            <a:r>
              <a:rPr lang="it-IT" altLang="it-IT" dirty="0" smtClean="0"/>
              <a:t>Portali tematici</a:t>
            </a:r>
          </a:p>
        </p:txBody>
      </p:sp>
      <p:sp>
        <p:nvSpPr>
          <p:cNvPr id="35843" name="Segnaposto contenuto 2"/>
          <p:cNvSpPr>
            <a:spLocks noGrp="1"/>
          </p:cNvSpPr>
          <p:nvPr>
            <p:ph idx="1"/>
          </p:nvPr>
        </p:nvSpPr>
        <p:spPr>
          <a:xfrm>
            <a:off x="1484310" y="798490"/>
            <a:ext cx="10018713" cy="6284889"/>
          </a:xfrm>
        </p:spPr>
        <p:txBody>
          <a:bodyPr rtlCol="0">
            <a:normAutofit/>
          </a:bodyPr>
          <a:lstStyle/>
          <a:p>
            <a:pPr>
              <a:defRPr/>
            </a:pPr>
            <a:r>
              <a:rPr lang="it-IT" sz="2800" dirty="0" smtClean="0"/>
              <a:t>I diversi portali rispondono all’esigenza di valorizzare anche risorse documentarie tradizionalmente lasciate sullo sfondo</a:t>
            </a:r>
          </a:p>
          <a:p>
            <a:pPr>
              <a:defRPr/>
            </a:pPr>
            <a:r>
              <a:rPr lang="it-IT" sz="2800" dirty="0" smtClean="0"/>
              <a:t>Possono avere un ruolo importante nel processo di valorizzazione </a:t>
            </a:r>
          </a:p>
          <a:p>
            <a:pPr>
              <a:defRPr/>
            </a:pPr>
            <a:r>
              <a:rPr lang="it-IT" sz="2800" dirty="0" smtClean="0"/>
              <a:t>Rispetto ai contenuti effettivi lasciano ancora a desiderare ma rispondono in maniera interessante all’esigenza di un nuovo modello di comunicazione non tanto dei contenuti quanto dei “valori” degli archivi</a:t>
            </a:r>
          </a:p>
        </p:txBody>
      </p:sp>
    </p:spTree>
    <p:extLst>
      <p:ext uri="{BB962C8B-B14F-4D97-AF65-F5344CB8AC3E}">
        <p14:creationId xmlns:p14="http://schemas.microsoft.com/office/powerpoint/2010/main" val="298057638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55522" y="-437882"/>
            <a:ext cx="10018713" cy="1752599"/>
          </a:xfrm>
        </p:spPr>
        <p:txBody>
          <a:bodyPr/>
          <a:lstStyle/>
          <a:p>
            <a:pPr algn="ctr"/>
            <a:r>
              <a:rPr lang="it-IT" dirty="0" smtClean="0"/>
              <a:t>Presente e futuro 1</a:t>
            </a:r>
            <a:endParaRPr lang="it-IT" dirty="0"/>
          </a:p>
        </p:txBody>
      </p:sp>
      <p:sp>
        <p:nvSpPr>
          <p:cNvPr id="3" name="Segnaposto contenuto 2"/>
          <p:cNvSpPr>
            <a:spLocks noGrp="1"/>
          </p:cNvSpPr>
          <p:nvPr>
            <p:ph idx="1"/>
          </p:nvPr>
        </p:nvSpPr>
        <p:spPr>
          <a:xfrm>
            <a:off x="1484310" y="669701"/>
            <a:ext cx="10018713" cy="6478074"/>
          </a:xfrm>
        </p:spPr>
        <p:txBody>
          <a:bodyPr>
            <a:normAutofit fontScale="70000" lnSpcReduction="20000"/>
          </a:bodyPr>
          <a:lstStyle/>
          <a:p>
            <a:r>
              <a:rPr lang="it-IT" b="1" dirty="0" smtClean="0"/>
              <a:t>Il censimento dei fondi filmici di famiglia </a:t>
            </a:r>
            <a:r>
              <a:rPr lang="it-IT" dirty="0" smtClean="0"/>
              <a:t>Da oltre un decennio l’interesse per la salvaguardia dei film di famiglia e amatoriali, in Italia, è cresciuto in maniera considerevole. Di questo patrimonio, presente in misura sempre maggiore nelle collezioni di una moltitudine di istituzioni culturali e dipartimenti universitari, non si conosce tuttavia esattamente né la dislocazione, né tantomeno la consistenza, lo stato di conservazione e i contenuti. Nel 2017 l’</a:t>
            </a:r>
            <a:r>
              <a:rPr lang="it-IT" dirty="0" err="1" smtClean="0"/>
              <a:t>Icar</a:t>
            </a:r>
            <a:r>
              <a:rPr lang="it-IT" dirty="0" smtClean="0"/>
              <a:t> ha avviato un primo progetto di censimento di fondi filmici di famiglia con l’obiettivo di fornire un quadro archivistico esaustivo di tre realtà istituzionali e associative italiane che si occupano di salvaguardia di film di famiglia, selezionate sulla base della consistenza del patrimonio filmico da esse conservato e della sistematicità con la quale si dedicano a tale attività di salvaguardia.</a:t>
            </a:r>
            <a:br>
              <a:rPr lang="it-IT" dirty="0" smtClean="0"/>
            </a:br>
            <a:r>
              <a:rPr lang="it-IT" dirty="0" smtClean="0"/>
              <a:t>Vai alla </a:t>
            </a:r>
            <a:r>
              <a:rPr lang="it-IT" dirty="0" smtClean="0">
                <a:hlinkClick r:id="rId2"/>
              </a:rPr>
              <a:t>descrizione del progetto</a:t>
            </a:r>
            <a:r>
              <a:rPr lang="it-IT" dirty="0" smtClean="0"/>
              <a:t>.</a:t>
            </a:r>
          </a:p>
          <a:p>
            <a:r>
              <a:rPr lang="it-IT" b="1" dirty="0" smtClean="0"/>
              <a:t>Partigiani d'Italia</a:t>
            </a:r>
            <a:r>
              <a:rPr lang="it-IT" dirty="0" smtClean="0"/>
              <a:t/>
            </a:r>
            <a:br>
              <a:rPr lang="it-IT" dirty="0" smtClean="0"/>
            </a:br>
            <a:r>
              <a:rPr lang="it-IT" dirty="0" smtClean="0"/>
              <a:t>L'ICAR ha elaborato, in collaborazione con la Scuola Normale Superiore e l'Istituto piemontese per la storia della Resistenza e della società contemporanea "Giorgio Agosti", un progetto per la realizzazione di una banca dati nazionale contenente le 700.000 mila schede prodotte dalle Commissioni regionali (costituite nell'immediato dopoguerra) e dalla Commissione centrale (istituita nel 1968) per il riconoscimento della qualifica di partigiano. Questo materiale costituisce l'archivio dell'Ufficio per il Servizio Riconoscimento Qualifiche e per le Ricompense ai Partigiani (</a:t>
            </a:r>
            <a:r>
              <a:rPr lang="it-IT" dirty="0" err="1" smtClean="0"/>
              <a:t>Ricompart</a:t>
            </a:r>
            <a:r>
              <a:rPr lang="it-IT" dirty="0" smtClean="0"/>
              <a:t>) del Ministero della Difesa, versato nel 2012 all'Archivio centrale dello Stato, e sarà reso disponibile in un portale internet.</a:t>
            </a:r>
            <a:br>
              <a:rPr lang="it-IT" dirty="0" smtClean="0"/>
            </a:br>
            <a:r>
              <a:rPr lang="it-IT" dirty="0" smtClean="0"/>
              <a:t>Vai alla </a:t>
            </a:r>
            <a:r>
              <a:rPr lang="it-IT" dirty="0" smtClean="0">
                <a:hlinkClick r:id="rId3" tooltip="Opens internal link in current window"/>
              </a:rPr>
              <a:t>descrizione del progetto</a:t>
            </a:r>
            <a:r>
              <a:rPr lang="it-IT" dirty="0" smtClean="0"/>
              <a:t>.</a:t>
            </a:r>
          </a:p>
          <a:p>
            <a:r>
              <a:rPr lang="it-IT" b="1" dirty="0" smtClean="0"/>
              <a:t>L’Atlante Storico Istituzionale dell’Italia unita</a:t>
            </a:r>
            <a:r>
              <a:rPr lang="it-IT" dirty="0" smtClean="0"/>
              <a:t/>
            </a:r>
            <a:br>
              <a:rPr lang="it-IT" dirty="0" smtClean="0"/>
            </a:br>
            <a:r>
              <a:rPr lang="it-IT" dirty="0" smtClean="0"/>
              <a:t>Con il progetto Atlante storico istituzionale  l’ICAR si è posto l’obiettivo di rendere disponibile un repertorio storico delle principali circoscrizioni amministrative dell’Italia unita, basato su un modello concettuale espresso come ontologia in formato OWL, interrogabile attraverso un applicativo di consultazione a faccette. L’Atlante descrive l’evoluzione nel tempo di tali unità territoriali attraverso gli eventi e i provvedimenti normativi che ne hanno cambiato la denominazione, variato l’estensione territoriale, modificato la dipendenza gerarchica, determinato la confluenza in altre circoscrizioni oppure la soppressione.</a:t>
            </a:r>
            <a:br>
              <a:rPr lang="it-IT" dirty="0" smtClean="0"/>
            </a:br>
            <a:r>
              <a:rPr lang="it-IT" dirty="0" smtClean="0"/>
              <a:t>Vai alla </a:t>
            </a:r>
            <a:r>
              <a:rPr lang="it-IT" dirty="0" smtClean="0">
                <a:hlinkClick r:id="rId4" tooltip="Opens internal link in current window"/>
              </a:rPr>
              <a:t>descrizione del progetto</a:t>
            </a:r>
            <a:r>
              <a:rPr lang="it-IT" dirty="0" smtClean="0"/>
              <a:t>.</a:t>
            </a:r>
          </a:p>
          <a:p>
            <a:endParaRPr lang="it-IT" dirty="0"/>
          </a:p>
        </p:txBody>
      </p:sp>
    </p:spTree>
    <p:extLst>
      <p:ext uri="{BB962C8B-B14F-4D97-AF65-F5344CB8AC3E}">
        <p14:creationId xmlns:p14="http://schemas.microsoft.com/office/powerpoint/2010/main" val="356235665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29764" y="-563451"/>
            <a:ext cx="10018713" cy="1752599"/>
          </a:xfrm>
        </p:spPr>
        <p:txBody>
          <a:bodyPr/>
          <a:lstStyle/>
          <a:p>
            <a:pPr algn="ctr"/>
            <a:r>
              <a:rPr lang="it-IT" dirty="0" smtClean="0"/>
              <a:t>Presente e futuro 2</a:t>
            </a:r>
            <a:endParaRPr lang="it-IT" dirty="0"/>
          </a:p>
        </p:txBody>
      </p:sp>
      <p:sp>
        <p:nvSpPr>
          <p:cNvPr id="3" name="Segnaposto contenuto 2"/>
          <p:cNvSpPr>
            <a:spLocks noGrp="1"/>
          </p:cNvSpPr>
          <p:nvPr>
            <p:ph idx="1"/>
          </p:nvPr>
        </p:nvSpPr>
        <p:spPr>
          <a:xfrm>
            <a:off x="2173287" y="772733"/>
            <a:ext cx="10018713" cy="6246253"/>
          </a:xfrm>
        </p:spPr>
        <p:txBody>
          <a:bodyPr>
            <a:normAutofit fontScale="70000" lnSpcReduction="20000"/>
          </a:bodyPr>
          <a:lstStyle/>
          <a:p>
            <a:r>
              <a:rPr lang="it-IT" b="1" dirty="0" smtClean="0"/>
              <a:t>Interoperabilità fra sistemi archivistici: tracciati EAD3, EAC-CPF SCONS2</a:t>
            </a:r>
            <a:r>
              <a:rPr lang="it-IT" dirty="0" smtClean="0"/>
              <a:t/>
            </a:r>
            <a:br>
              <a:rPr lang="it-IT" dirty="0" smtClean="0"/>
            </a:br>
            <a:r>
              <a:rPr lang="it-IT" dirty="0" smtClean="0"/>
              <a:t>L'Istituto Centrale per gli Archivi ha predisposto la bozza di un pacchetto integrato di formati di scambio in linguaggio xml allo scopo di permettere un elevato livello di interoperabilità fra i principali applicativi e sistemi di descrizione archivistica sviluppati nel nostro Paese e consentire perciò l’esportazione e l’importazione dei dati da e verso di essi.</a:t>
            </a:r>
            <a:br>
              <a:rPr lang="it-IT" dirty="0" smtClean="0"/>
            </a:br>
            <a:r>
              <a:rPr lang="it-IT" dirty="0" smtClean="0"/>
              <a:t>Vai alla </a:t>
            </a:r>
            <a:r>
              <a:rPr lang="it-IT" dirty="0" smtClean="0">
                <a:hlinkClick r:id="rId2" tooltip="Opens internal link in current window"/>
              </a:rPr>
              <a:t>descrizione del progetto</a:t>
            </a:r>
            <a:r>
              <a:rPr lang="it-IT" dirty="0" smtClean="0"/>
              <a:t>.</a:t>
            </a:r>
          </a:p>
          <a:p>
            <a:r>
              <a:rPr lang="it-IT" b="1" dirty="0" smtClean="0"/>
              <a:t>Restyling grafico e reingegnerizzazione del sito web del Portale Antenati</a:t>
            </a:r>
            <a:r>
              <a:rPr lang="it-IT" dirty="0" smtClean="0"/>
              <a:t/>
            </a:r>
            <a:br>
              <a:rPr lang="it-IT" dirty="0" smtClean="0"/>
            </a:br>
            <a:r>
              <a:rPr lang="it-IT" dirty="0" smtClean="0"/>
              <a:t>Nel luglio 2017 l'</a:t>
            </a:r>
            <a:r>
              <a:rPr lang="it-IT" dirty="0" err="1" smtClean="0"/>
              <a:t>Icar</a:t>
            </a:r>
            <a:r>
              <a:rPr lang="it-IT" dirty="0" smtClean="0"/>
              <a:t> ha avviato un progetto per l'affidamento di servizi per il "Restyling grafico e reingegnerizzazione del sito web del Portale Antenati” inteso a migliorare le capacità di comunicazione del Portale e fornire alle varie tipologie di utenti esperti o principianti tutti quegli strumenti conoscitivi ed informativi per poter compiere al meglio le proprie ricerche.</a:t>
            </a:r>
            <a:br>
              <a:rPr lang="it-IT" dirty="0" smtClean="0"/>
            </a:br>
            <a:r>
              <a:rPr lang="it-IT" dirty="0" smtClean="0"/>
              <a:t>Vai alla </a:t>
            </a:r>
            <a:r>
              <a:rPr lang="it-IT" dirty="0" smtClean="0">
                <a:hlinkClick r:id="rId3" tooltip="Opens internal link in current window"/>
              </a:rPr>
              <a:t>descrizione del progetto</a:t>
            </a:r>
            <a:r>
              <a:rPr lang="it-IT" dirty="0" smtClean="0"/>
              <a:t>.</a:t>
            </a:r>
          </a:p>
          <a:p>
            <a:r>
              <a:rPr lang="it-IT" b="1" dirty="0" smtClean="0"/>
              <a:t>“Ti racconto la storia”: portale di storie di vita ed altri documenti sonori e audiovisivi</a:t>
            </a:r>
            <a:r>
              <a:rPr lang="it-IT" dirty="0" smtClean="0"/>
              <a:t/>
            </a:r>
            <a:br>
              <a:rPr lang="it-IT" dirty="0" smtClean="0"/>
            </a:br>
            <a:r>
              <a:rPr lang="it-IT" dirty="0" smtClean="0"/>
              <a:t>L’ICAR con il supporto tecnico della Società Informatica Umanistica </a:t>
            </a:r>
            <a:r>
              <a:rPr lang="it-IT" dirty="0" err="1" smtClean="0"/>
              <a:t>srl</a:t>
            </a:r>
            <a:r>
              <a:rPr lang="it-IT" dirty="0" smtClean="0"/>
              <a:t> semplificata, ha avviato la realizzazione di un progetto che prevede la confluenza nel Portale “Ti racconto la storia” di raccolte di videointerviste realizzate nel corso degli ultimi anni anche grazie ad accordi stipulati fra la Direzione Generale per gli Archivi e varie istituzioni pubbliche e private.</a:t>
            </a:r>
            <a:br>
              <a:rPr lang="it-IT" dirty="0" smtClean="0"/>
            </a:br>
            <a:r>
              <a:rPr lang="it-IT" dirty="0" smtClean="0"/>
              <a:t>Vai alla </a:t>
            </a:r>
            <a:r>
              <a:rPr lang="it-IT" dirty="0" smtClean="0">
                <a:hlinkClick r:id="rId4" tooltip="Opens internal link in current window"/>
              </a:rPr>
              <a:t>descrizione del progetto</a:t>
            </a:r>
            <a:r>
              <a:rPr lang="it-IT" dirty="0" smtClean="0"/>
              <a:t>.</a:t>
            </a:r>
          </a:p>
          <a:p>
            <a:r>
              <a:rPr lang="it-IT" b="1" dirty="0" smtClean="0"/>
              <a:t>Supporto all'utilizzo del software open source </a:t>
            </a:r>
            <a:r>
              <a:rPr lang="it-IT" b="1" dirty="0" err="1" smtClean="0"/>
              <a:t>Archimista</a:t>
            </a:r>
            <a:r>
              <a:rPr lang="it-IT" dirty="0" smtClean="0"/>
              <a:t/>
            </a:r>
            <a:br>
              <a:rPr lang="it-IT" dirty="0" smtClean="0"/>
            </a:br>
            <a:r>
              <a:rPr lang="it-IT" dirty="0" smtClean="0"/>
              <a:t>L’ICAR, dopo aver effettuato un sondaggio presso gli Archivi di Stato e le Soprintendenze archivistiche e bibliografiche sull’utilizzo del software open source </a:t>
            </a:r>
            <a:r>
              <a:rPr lang="it-IT" dirty="0" err="1" smtClean="0"/>
              <a:t>Archimista</a:t>
            </a:r>
            <a:r>
              <a:rPr lang="it-IT" dirty="0" smtClean="0"/>
              <a:t>, sviluppato in collaborazione fra la Regione Lombardia e il Politecnico di Milano, ha intrapreso alcune iniziative per supportarne l’utilizzo negli archivi di Stato e nelle Soprintendenze archivistiche e bibliografiche e introdurre nel software miglioramenti e nuove funzionalità. </a:t>
            </a:r>
            <a:br>
              <a:rPr lang="it-IT" dirty="0" smtClean="0"/>
            </a:br>
            <a:r>
              <a:rPr lang="it-IT" dirty="0" smtClean="0"/>
              <a:t>Vai alla </a:t>
            </a:r>
            <a:r>
              <a:rPr lang="it-IT" dirty="0" smtClean="0">
                <a:hlinkClick r:id="rId5" tooltip="Opens internal link in current window"/>
              </a:rPr>
              <a:t>descrizione del progetto.</a:t>
            </a:r>
            <a:r>
              <a:rPr lang="it-IT" dirty="0" smtClean="0"/>
              <a:t/>
            </a:r>
            <a:br>
              <a:rPr lang="it-IT" dirty="0" smtClean="0"/>
            </a:br>
            <a:r>
              <a:rPr lang="it-IT" dirty="0" smtClean="0"/>
              <a:t/>
            </a:r>
            <a:br>
              <a:rPr lang="it-IT" dirty="0" smtClean="0"/>
            </a:br>
            <a:endParaRPr lang="it-IT" dirty="0"/>
          </a:p>
        </p:txBody>
      </p:sp>
    </p:spTree>
    <p:extLst>
      <p:ext uri="{BB962C8B-B14F-4D97-AF65-F5344CB8AC3E}">
        <p14:creationId xmlns:p14="http://schemas.microsoft.com/office/powerpoint/2010/main" val="326551029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84309" y="-473299"/>
            <a:ext cx="10018713" cy="1752599"/>
          </a:xfrm>
        </p:spPr>
        <p:txBody>
          <a:bodyPr/>
          <a:lstStyle/>
          <a:p>
            <a:pPr algn="ctr"/>
            <a:r>
              <a:rPr lang="it-IT" dirty="0" smtClean="0"/>
              <a:t>Presente e futuro 3</a:t>
            </a:r>
            <a:endParaRPr lang="it-IT" dirty="0"/>
          </a:p>
        </p:txBody>
      </p:sp>
      <p:sp>
        <p:nvSpPr>
          <p:cNvPr id="3" name="Segnaposto contenuto 2"/>
          <p:cNvSpPr>
            <a:spLocks noGrp="1"/>
          </p:cNvSpPr>
          <p:nvPr>
            <p:ph idx="1"/>
          </p:nvPr>
        </p:nvSpPr>
        <p:spPr>
          <a:xfrm>
            <a:off x="1484310" y="927279"/>
            <a:ext cx="10018713" cy="5434884"/>
          </a:xfrm>
        </p:spPr>
        <p:txBody>
          <a:bodyPr>
            <a:normAutofit lnSpcReduction="10000"/>
          </a:bodyPr>
          <a:lstStyle/>
          <a:p>
            <a:r>
              <a:rPr lang="it-IT" dirty="0" smtClean="0"/>
              <a:t>Per conseguire tali obiettivi, è stato necessario elaborare specifici standard e protocolli di comunicazione che consentissero di realizzare l'interoperabilità fra il Sistema Archivistico Nazionale e i sistemi archivistici nazionali e locali. Tali standard sono:</a:t>
            </a:r>
          </a:p>
          <a:p>
            <a:r>
              <a:rPr lang="it-IT" b="1" dirty="0" smtClean="0"/>
              <a:t>- CAT-SAN:</a:t>
            </a:r>
            <a:r>
              <a:rPr lang="it-IT" dirty="0" smtClean="0"/>
              <a:t> tracciato di esportazione dai sistemi aderenti al SAN delle schede descrittive dei complessi archivistici di primo livello (fondi, complessi di fondi) o di livello inferiore, dei soggetti conservatori, dei soggetti produttori e degli strumenti di ricerca;</a:t>
            </a:r>
          </a:p>
          <a:p>
            <a:r>
              <a:rPr lang="it-IT" b="1" dirty="0" smtClean="0"/>
              <a:t>- METS -SAN:</a:t>
            </a:r>
            <a:r>
              <a:rPr lang="it-IT" dirty="0" smtClean="0"/>
              <a:t> set di metadati descrittivi, tecnici e strutturali (</a:t>
            </a:r>
            <a:r>
              <a:rPr lang="it-IT" dirty="0" err="1" smtClean="0"/>
              <a:t>Metadata</a:t>
            </a:r>
            <a:r>
              <a:rPr lang="it-IT" dirty="0" smtClean="0"/>
              <a:t> </a:t>
            </a:r>
            <a:r>
              <a:rPr lang="it-IT" dirty="0" err="1" smtClean="0"/>
              <a:t>Encoding</a:t>
            </a:r>
            <a:r>
              <a:rPr lang="it-IT" dirty="0" smtClean="0"/>
              <a:t> and </a:t>
            </a:r>
            <a:r>
              <a:rPr lang="it-IT" dirty="0" err="1" smtClean="0"/>
              <a:t>Transmission</a:t>
            </a:r>
            <a:r>
              <a:rPr lang="it-IT" dirty="0" smtClean="0"/>
              <a:t> Standard) relativi agli oggetti digitali presenti che confluiscono nella Digital Library del SAN;</a:t>
            </a:r>
          </a:p>
          <a:p>
            <a:r>
              <a:rPr lang="it-IT" b="1" dirty="0" smtClean="0"/>
              <a:t> - NIERA(EPF):</a:t>
            </a:r>
            <a:r>
              <a:rPr lang="it-IT" dirty="0" smtClean="0"/>
              <a:t> Norme italiane per l’elaborazione dei record di autorità archivistiche di enti, persone, famiglie – NIERA(EPF), che forniscono le linee guida per l’individuazione, identificazione e descrizione di tali entità</a:t>
            </a:r>
            <a:endParaRPr lang="it-IT" dirty="0"/>
          </a:p>
        </p:txBody>
      </p:sp>
    </p:spTree>
    <p:extLst>
      <p:ext uri="{BB962C8B-B14F-4D97-AF65-F5344CB8AC3E}">
        <p14:creationId xmlns:p14="http://schemas.microsoft.com/office/powerpoint/2010/main" val="50949614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65370" y="-421783"/>
            <a:ext cx="10018713" cy="1752599"/>
          </a:xfrm>
        </p:spPr>
        <p:txBody>
          <a:bodyPr/>
          <a:lstStyle/>
          <a:p>
            <a:pPr algn="ctr"/>
            <a:r>
              <a:rPr lang="it-IT" dirty="0" smtClean="0"/>
              <a:t>Presente e futuro 4</a:t>
            </a:r>
            <a:endParaRPr lang="it-IT" dirty="0"/>
          </a:p>
        </p:txBody>
      </p:sp>
      <p:sp>
        <p:nvSpPr>
          <p:cNvPr id="3" name="Segnaposto contenuto 2"/>
          <p:cNvSpPr>
            <a:spLocks noGrp="1"/>
          </p:cNvSpPr>
          <p:nvPr>
            <p:ph idx="1"/>
          </p:nvPr>
        </p:nvSpPr>
        <p:spPr>
          <a:xfrm>
            <a:off x="2063859" y="1068947"/>
            <a:ext cx="10018713" cy="6130343"/>
          </a:xfrm>
        </p:spPr>
        <p:txBody>
          <a:bodyPr>
            <a:normAutofit fontScale="77500" lnSpcReduction="20000"/>
          </a:bodyPr>
          <a:lstStyle/>
          <a:p>
            <a:r>
              <a:rPr lang="it-IT" b="1" dirty="0" smtClean="0"/>
              <a:t>La conservazione del sito web dell'Istituto Centrale per gli Archivi (2008-2016)</a:t>
            </a:r>
            <a:r>
              <a:rPr lang="it-IT" dirty="0" smtClean="0"/>
              <a:t/>
            </a:r>
            <a:br>
              <a:rPr lang="it-IT" dirty="0" smtClean="0"/>
            </a:br>
            <a:r>
              <a:rPr lang="it-IT" dirty="0" smtClean="0"/>
              <a:t>Consapevole dell'importanza della conservazione dei siti web, quali serbatoi di contenuti culturali e testimonianza storica dell'attività e delle strategie di comunicazione dei soggetti che li hanno promossi, l'Istituto Centrale per gli Archivi, nell'occasione della realizzazione di un nuovo sito web, aggiornato nelle tecnologie e nei contenuti,  ha ritenuto necessario affrontare il problema di conservare quello precedente, nelle sue varie componenti (pagine web, oggetti digitali, basi di dati), applicando i principi, le metodologie e le tecniche del web </a:t>
            </a:r>
            <a:r>
              <a:rPr lang="it-IT" dirty="0" err="1" smtClean="0"/>
              <a:t>archiving</a:t>
            </a:r>
            <a:r>
              <a:rPr lang="it-IT" dirty="0" smtClean="0"/>
              <a:t>, così come si è andato definendo nel corso dell'ultimo quindicennio.</a:t>
            </a:r>
            <a:br>
              <a:rPr lang="it-IT" dirty="0" smtClean="0"/>
            </a:br>
            <a:r>
              <a:rPr lang="it-IT" dirty="0" smtClean="0"/>
              <a:t>Vai alla </a:t>
            </a:r>
            <a:r>
              <a:rPr lang="it-IT" dirty="0" smtClean="0">
                <a:hlinkClick r:id="rId2" tooltip="Opens internal link in current window"/>
              </a:rPr>
              <a:t>descrizione del progetto</a:t>
            </a:r>
            <a:r>
              <a:rPr lang="it-IT" dirty="0" smtClean="0"/>
              <a:t>.</a:t>
            </a:r>
          </a:p>
          <a:p>
            <a:r>
              <a:rPr lang="it-IT" b="1" dirty="0" err="1" smtClean="0"/>
              <a:t>Linked</a:t>
            </a:r>
            <a:r>
              <a:rPr lang="it-IT" b="1" dirty="0" smtClean="0"/>
              <a:t> Open Data</a:t>
            </a:r>
            <a:r>
              <a:rPr lang="it-IT" dirty="0" smtClean="0"/>
              <a:t/>
            </a:r>
            <a:br>
              <a:rPr lang="it-IT" dirty="0" smtClean="0"/>
            </a:br>
            <a:r>
              <a:rPr lang="it-IT" dirty="0" smtClean="0"/>
              <a:t>L'ICAR ha intrapreso il percorso per rendere disponibili i contenuti del Sistema Archivistico Nazionale (SAN) secondo il paradigma dei </a:t>
            </a:r>
            <a:r>
              <a:rPr lang="it-IT" dirty="0" err="1" smtClean="0"/>
              <a:t>Linked</a:t>
            </a:r>
            <a:r>
              <a:rPr lang="it-IT" dirty="0" smtClean="0"/>
              <a:t> Open Data conseguendo una serie di obiettivi volti alla realizzazione di servizi avanzati all'utenza e alla messa a punto di strumenti e metodologie innovative finalizzati alla interoperabilità tecnologica e semantica.</a:t>
            </a:r>
            <a:br>
              <a:rPr lang="it-IT" dirty="0" smtClean="0"/>
            </a:br>
            <a:r>
              <a:rPr lang="it-IT" dirty="0" smtClean="0"/>
              <a:t>Vai alla </a:t>
            </a:r>
            <a:r>
              <a:rPr lang="it-IT" dirty="0" smtClean="0">
                <a:hlinkClick r:id="rId3" tooltip="Opens internal link in current window"/>
              </a:rPr>
              <a:t>descrizione del progetto</a:t>
            </a:r>
            <a:r>
              <a:rPr lang="it-IT" dirty="0" smtClean="0"/>
              <a:t>.</a:t>
            </a:r>
          </a:p>
          <a:p>
            <a:r>
              <a:rPr lang="it-IT" b="1" dirty="0" smtClean="0"/>
              <a:t>Reingegnerizzazione del Sistema Informativo degli Archivi di Stato</a:t>
            </a:r>
            <a:r>
              <a:rPr lang="it-IT" dirty="0" smtClean="0"/>
              <a:t/>
            </a:r>
            <a:br>
              <a:rPr lang="it-IT" dirty="0" smtClean="0"/>
            </a:br>
            <a:r>
              <a:rPr lang="it-IT" dirty="0" smtClean="0"/>
              <a:t>Nell'autunno 2015 è stato elaborato un programma di lavoro, che ha come obiettivo la completa reingegnerizzazione del Sistema Informativo degli Archivi di Stato, che convoglia le informazioni relative al patrimonio archivistico conservato negli Archivi di Stato, grazie all'adozione di una nuova piattaforma software che garantisca il recupero dei dati attualmente in SIAS. Dall’11 aprile 2018 è in linea il nuovo Sistema informativo degli Archivi di Stato, nel quale verranno progressivamente inserite le nuove voci degli Archivi di Stato, man mano che ne sarà completata la revisione.</a:t>
            </a:r>
            <a:br>
              <a:rPr lang="it-IT" dirty="0" smtClean="0"/>
            </a:br>
            <a:r>
              <a:rPr lang="it-IT" dirty="0" smtClean="0"/>
              <a:t>Vai alla </a:t>
            </a:r>
            <a:r>
              <a:rPr lang="it-IT" dirty="0" smtClean="0">
                <a:hlinkClick r:id="rId4"/>
              </a:rPr>
              <a:t>descrizione del progetto</a:t>
            </a:r>
            <a:r>
              <a:rPr lang="it-IT" dirty="0" smtClean="0"/>
              <a:t>.</a:t>
            </a:r>
          </a:p>
          <a:p>
            <a:endParaRPr lang="it-IT" dirty="0" smtClean="0"/>
          </a:p>
          <a:p>
            <a:endParaRPr lang="it-IT" dirty="0"/>
          </a:p>
        </p:txBody>
      </p:sp>
    </p:spTree>
    <p:extLst>
      <p:ext uri="{BB962C8B-B14F-4D97-AF65-F5344CB8AC3E}">
        <p14:creationId xmlns:p14="http://schemas.microsoft.com/office/powerpoint/2010/main" val="90858191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84309" y="0"/>
            <a:ext cx="10018713" cy="1752599"/>
          </a:xfrm>
        </p:spPr>
        <p:txBody>
          <a:bodyPr/>
          <a:lstStyle/>
          <a:p>
            <a:pPr algn="ctr"/>
            <a:r>
              <a:rPr lang="it-IT" dirty="0" smtClean="0"/>
              <a:t>Un segnale importante: la </a:t>
            </a:r>
            <a:r>
              <a:rPr lang="it-IT" dirty="0" smtClean="0">
                <a:hlinkClick r:id="rId2"/>
              </a:rPr>
              <a:t>reingegnerizzazione </a:t>
            </a:r>
            <a:r>
              <a:rPr lang="it-IT" dirty="0" smtClean="0"/>
              <a:t>di SIAS</a:t>
            </a:r>
            <a:endParaRPr lang="it-IT" dirty="0"/>
          </a:p>
        </p:txBody>
      </p:sp>
      <p:sp>
        <p:nvSpPr>
          <p:cNvPr id="3" name="Segnaposto contenuto 2"/>
          <p:cNvSpPr>
            <a:spLocks noGrp="1"/>
          </p:cNvSpPr>
          <p:nvPr>
            <p:ph idx="1"/>
          </p:nvPr>
        </p:nvSpPr>
        <p:spPr>
          <a:xfrm>
            <a:off x="2173287" y="1596980"/>
            <a:ext cx="10018713" cy="5653825"/>
          </a:xfrm>
        </p:spPr>
        <p:txBody>
          <a:bodyPr>
            <a:normAutofit fontScale="77500" lnSpcReduction="20000"/>
          </a:bodyPr>
          <a:lstStyle/>
          <a:p>
            <a:r>
              <a:rPr lang="it-IT" dirty="0"/>
              <a:t>Il SIAS dà accesso alle descrizioni del patrimonio documentario pubblico e privato conservato degli Archivi di Stato nonché alle informazioni relative al contesto storico in cui la documentazione è stata prodotta, conservata e utilizzata.</a:t>
            </a:r>
          </a:p>
          <a:p>
            <a:r>
              <a:rPr lang="it-IT" dirty="0"/>
              <a:t>L'architettura del sistema prevede la descrizione separata, ma correlata, degli istituti di conservazione, dei complessi archivistici, dei loro soggetti produttori e di altre entità appartenenti ai contesti storici in cui questi ultimi hanno operato (contesti storico-istituzionali, profili istituzionali ed ambiti territoriali). Le descrizioni dei complessi archivistici (complesso di fondo, fondo, serie, </a:t>
            </a:r>
            <a:r>
              <a:rPr lang="it-IT" dirty="0" err="1"/>
              <a:t>sottoserie</a:t>
            </a:r>
            <a:r>
              <a:rPr lang="it-IT" dirty="0"/>
              <a:t>) sono corredate da schede relative alla bibliografia, alle fonti, a tipologie documentarie, nonché agli strumenti di ricerca (inventari, guide, elenchi, ecc.), che danno diretto accesso a quelli pubblicati online, quando esistenti.</a:t>
            </a:r>
          </a:p>
          <a:p>
            <a:r>
              <a:rPr lang="it-IT" dirty="0"/>
              <a:t>Nel 2016 sono state importate nella presente versione del SIAS le descrizioni che erano nella precedente e che erano state compilate fino a quella data. Esse sono state opportunamente riviste, aggiornate ed ampliate con i dati desunti dagli strumenti di ricerca esistenti, dalla bibliografia specifica, dall'archivio dell'Archivio di Stato, nonché dalla documentazione stessa.</a:t>
            </a:r>
            <a:br>
              <a:rPr lang="it-IT" dirty="0"/>
            </a:br>
            <a:r>
              <a:rPr lang="it-IT" dirty="0"/>
              <a:t>Ad integrazione di quanto era contenuto nel precedente sistema sono state importate anche le descrizioni dei contesti storico-istituzionali presenti nel Sistema Guida generale degli Archivi di Stato e dei profili istituzionali elaborati sia in quest’ultimo sistema che nel SIUSA. In tal modo il SIAS si configura come uno strumento che ha l’obiettivo di far convergere in un unico ambiente l’elaborazione sviluppata in ambiti diversi dall’Amministrazione archivistica negli ultimi decenni.</a:t>
            </a:r>
          </a:p>
          <a:p>
            <a:r>
              <a:rPr lang="it-IT" dirty="0"/>
              <a:t>Via via che l’attività di bonifica, revisione ed aggiornamento svolta dai singoli Archivi di Stato viene completata le descrizioni sono messe a disposizione del pubblico.</a:t>
            </a:r>
          </a:p>
          <a:p>
            <a:endParaRPr lang="it-IT" dirty="0"/>
          </a:p>
        </p:txBody>
      </p:sp>
    </p:spTree>
    <p:extLst>
      <p:ext uri="{BB962C8B-B14F-4D97-AF65-F5344CB8AC3E}">
        <p14:creationId xmlns:p14="http://schemas.microsoft.com/office/powerpoint/2010/main" val="97708539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75219" y="-524814"/>
            <a:ext cx="10018713" cy="1752599"/>
          </a:xfrm>
        </p:spPr>
        <p:txBody>
          <a:bodyPr/>
          <a:lstStyle/>
          <a:p>
            <a:r>
              <a:rPr lang="it-IT" dirty="0" smtClean="0"/>
              <a:t>Archivi e web</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1277" y="777023"/>
            <a:ext cx="9310234" cy="5437031"/>
          </a:xfrm>
        </p:spPr>
      </p:pic>
    </p:spTree>
    <p:extLst>
      <p:ext uri="{BB962C8B-B14F-4D97-AF65-F5344CB8AC3E}">
        <p14:creationId xmlns:p14="http://schemas.microsoft.com/office/powerpoint/2010/main" val="24761016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68401" y="0"/>
            <a:ext cx="10018713" cy="1752599"/>
          </a:xfrm>
        </p:spPr>
        <p:txBody>
          <a:bodyPr/>
          <a:lstStyle/>
          <a:p>
            <a:pPr algn="ctr"/>
            <a:r>
              <a:rPr lang="it-IT" dirty="0" smtClean="0"/>
              <a:t>Un concetto preliminare: tecnologia da governare</a:t>
            </a:r>
            <a:endParaRPr lang="it-IT" dirty="0"/>
          </a:p>
        </p:txBody>
      </p:sp>
      <p:sp>
        <p:nvSpPr>
          <p:cNvPr id="3" name="Segnaposto contenuto 2"/>
          <p:cNvSpPr>
            <a:spLocks noGrp="1"/>
          </p:cNvSpPr>
          <p:nvPr>
            <p:ph idx="1"/>
          </p:nvPr>
        </p:nvSpPr>
        <p:spPr>
          <a:xfrm>
            <a:off x="1664615" y="1971540"/>
            <a:ext cx="10018713" cy="3124201"/>
          </a:xfrm>
        </p:spPr>
        <p:txBody>
          <a:bodyPr>
            <a:normAutofit/>
          </a:bodyPr>
          <a:lstStyle/>
          <a:p>
            <a:r>
              <a:rPr lang="en-US" sz="2800" i="1" dirty="0" smtClean="0"/>
              <a:t>“It's </a:t>
            </a:r>
            <a:r>
              <a:rPr lang="en-US" sz="2800" i="1" dirty="0"/>
              <a:t>my belief that technology does not drive change. Technology merely enables changes. It creates options and opportunities that as individuals and as communities and as entire cultures we choose to exploit. And it's our response to the technologies that drive change. In other words, first we invent our technologies and then we use our technologies to reinvent </a:t>
            </a:r>
            <a:r>
              <a:rPr lang="en-US" sz="2800" i="1" dirty="0" smtClean="0"/>
              <a:t>ourselves” (</a:t>
            </a:r>
            <a:r>
              <a:rPr lang="en-US" sz="2800" dirty="0" smtClean="0"/>
              <a:t>Paul </a:t>
            </a:r>
            <a:r>
              <a:rPr lang="en-US" sz="2800" dirty="0" err="1"/>
              <a:t>Saffo</a:t>
            </a:r>
            <a:r>
              <a:rPr lang="en-US" sz="2800" dirty="0"/>
              <a:t> InfoWorld Futures Project </a:t>
            </a:r>
            <a:r>
              <a:rPr lang="en-US" sz="2800" dirty="0" smtClean="0"/>
              <a:t>Interview, 2001)</a:t>
            </a:r>
            <a:endParaRPr lang="it-IT" sz="2800" dirty="0"/>
          </a:p>
        </p:txBody>
      </p:sp>
    </p:spTree>
    <p:extLst>
      <p:ext uri="{BB962C8B-B14F-4D97-AF65-F5344CB8AC3E}">
        <p14:creationId xmlns:p14="http://schemas.microsoft.com/office/powerpoint/2010/main" val="85694810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olo 1"/>
          <p:cNvSpPr>
            <a:spLocks noGrp="1"/>
          </p:cNvSpPr>
          <p:nvPr>
            <p:ph type="title"/>
          </p:nvPr>
        </p:nvSpPr>
        <p:spPr>
          <a:xfrm>
            <a:off x="1484309" y="-434662"/>
            <a:ext cx="10018713" cy="1752599"/>
          </a:xfrm>
        </p:spPr>
        <p:txBody>
          <a:bodyPr/>
          <a:lstStyle/>
          <a:p>
            <a:r>
              <a:rPr lang="it-IT" altLang="it-IT" dirty="0" smtClean="0"/>
              <a:t>Il web e gli archivi</a:t>
            </a:r>
          </a:p>
        </p:txBody>
      </p:sp>
      <p:sp>
        <p:nvSpPr>
          <p:cNvPr id="16387" name="Segnaposto contenuto 2"/>
          <p:cNvSpPr>
            <a:spLocks noGrp="1"/>
          </p:cNvSpPr>
          <p:nvPr>
            <p:ph idx="1"/>
          </p:nvPr>
        </p:nvSpPr>
        <p:spPr>
          <a:xfrm>
            <a:off x="1767645" y="1317937"/>
            <a:ext cx="10018713" cy="4928315"/>
          </a:xfrm>
        </p:spPr>
        <p:txBody>
          <a:bodyPr rtlCol="0">
            <a:normAutofit/>
          </a:bodyPr>
          <a:lstStyle/>
          <a:p>
            <a:pPr>
              <a:defRPr/>
            </a:pPr>
            <a:r>
              <a:rPr lang="it-IT" sz="3200" dirty="0" smtClean="0"/>
              <a:t>Internet e il web rappresentano  risorse altamente strategiche per conferire un più alto livello di accessibilità agli strumenti archivistici e agli archivi in senso ampio</a:t>
            </a:r>
          </a:p>
          <a:p>
            <a:pPr>
              <a:defRPr/>
            </a:pPr>
            <a:r>
              <a:rPr lang="it-IT" sz="3200" dirty="0" smtClean="0"/>
              <a:t>Una efficace disseminazione degli strumenti di ricerca, cioè delle “informazioni” archivistiche qualificate è il punto di partenza per ogni possibile potenziamento della </a:t>
            </a:r>
            <a:r>
              <a:rPr lang="it-IT" sz="3200" dirty="0" err="1" smtClean="0"/>
              <a:t>mission</a:t>
            </a:r>
            <a:r>
              <a:rPr lang="it-IT" sz="3200" dirty="0" smtClean="0"/>
              <a:t> archivistica</a:t>
            </a:r>
          </a:p>
          <a:p>
            <a:pPr>
              <a:defRPr/>
            </a:pPr>
            <a:r>
              <a:rPr lang="it-IT" sz="3200" dirty="0" smtClean="0"/>
              <a:t>Il web è quindi esso stesso uno strumento (anche) archivistico</a:t>
            </a:r>
          </a:p>
        </p:txBody>
      </p:sp>
    </p:spTree>
    <p:extLst>
      <p:ext uri="{BB962C8B-B14F-4D97-AF65-F5344CB8AC3E}">
        <p14:creationId xmlns:p14="http://schemas.microsoft.com/office/powerpoint/2010/main" val="87258958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84309" y="0"/>
            <a:ext cx="10018713" cy="1752599"/>
          </a:xfrm>
        </p:spPr>
        <p:txBody>
          <a:bodyPr/>
          <a:lstStyle/>
          <a:p>
            <a:pPr algn="ctr"/>
            <a:r>
              <a:rPr lang="it-IT" dirty="0" smtClean="0"/>
              <a:t>Pezzi di cose nel mondo: il web archivistico</a:t>
            </a:r>
            <a:endParaRPr lang="it-IT" dirty="0"/>
          </a:p>
        </p:txBody>
      </p:sp>
      <p:sp>
        <p:nvSpPr>
          <p:cNvPr id="3" name="Segnaposto contenuto 2"/>
          <p:cNvSpPr>
            <a:spLocks noGrp="1"/>
          </p:cNvSpPr>
          <p:nvPr>
            <p:ph idx="1"/>
          </p:nvPr>
        </p:nvSpPr>
        <p:spPr>
          <a:xfrm>
            <a:off x="2173287" y="1275009"/>
            <a:ext cx="10018713" cy="5582991"/>
          </a:xfrm>
        </p:spPr>
        <p:txBody>
          <a:bodyPr>
            <a:normAutofit/>
          </a:bodyPr>
          <a:lstStyle/>
          <a:p>
            <a:r>
              <a:rPr lang="it-IT" dirty="0" smtClean="0"/>
              <a:t>Risorsa ineludibile: non gadget ma arma strategica della comunicazione</a:t>
            </a:r>
          </a:p>
          <a:p>
            <a:r>
              <a:rPr lang="it-IT" dirty="0" smtClean="0"/>
              <a:t>Valore scientifico: gli strumenti al centro della progettazione</a:t>
            </a:r>
          </a:p>
          <a:p>
            <a:r>
              <a:rPr lang="it-IT" dirty="0" smtClean="0"/>
              <a:t>La valenza educativa: la mediazione telematica al servizio della «evangelizzazione archivistica». Strategie e soluzioni tra modelli europei e realtà nazionale</a:t>
            </a:r>
          </a:p>
          <a:p>
            <a:r>
              <a:rPr lang="it-IT" dirty="0" smtClean="0"/>
              <a:t>La consapevolezza dell’impatto</a:t>
            </a:r>
          </a:p>
          <a:p>
            <a:r>
              <a:rPr lang="it-IT" dirty="0" smtClean="0"/>
              <a:t>La sostenibilità, la dimensione redazionale e il problema del linguaggio</a:t>
            </a:r>
          </a:p>
          <a:p>
            <a:r>
              <a:rPr lang="it-IT" dirty="0" smtClean="0"/>
              <a:t>Il bisogno di «deforestare» ovvero dal rigore delle strutture alla colorita multidimensionalità dei fenomeni archivistici</a:t>
            </a:r>
          </a:p>
          <a:p>
            <a:r>
              <a:rPr lang="it-IT" dirty="0" smtClean="0"/>
              <a:t>Sbadigli e conigli</a:t>
            </a:r>
            <a:endParaRPr lang="it-IT" dirty="0"/>
          </a:p>
        </p:txBody>
      </p:sp>
    </p:spTree>
    <p:extLst>
      <p:ext uri="{BB962C8B-B14F-4D97-AF65-F5344CB8AC3E}">
        <p14:creationId xmlns:p14="http://schemas.microsoft.com/office/powerpoint/2010/main" val="165981477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olo 1"/>
          <p:cNvSpPr>
            <a:spLocks noGrp="1"/>
          </p:cNvSpPr>
          <p:nvPr>
            <p:ph type="title"/>
          </p:nvPr>
        </p:nvSpPr>
        <p:spPr>
          <a:xfrm>
            <a:off x="2024063" y="-214313"/>
            <a:ext cx="8229600" cy="1143001"/>
          </a:xfrm>
        </p:spPr>
        <p:txBody>
          <a:bodyPr>
            <a:normAutofit/>
          </a:bodyPr>
          <a:lstStyle/>
          <a:p>
            <a:r>
              <a:rPr lang="it-IT" altLang="it-IT" smtClean="0"/>
              <a:t>Le fasi del rapporto archivi/web</a:t>
            </a:r>
          </a:p>
        </p:txBody>
      </p:sp>
      <p:sp>
        <p:nvSpPr>
          <p:cNvPr id="76803" name="Segnaposto contenuto 2"/>
          <p:cNvSpPr>
            <a:spLocks noGrp="1"/>
          </p:cNvSpPr>
          <p:nvPr>
            <p:ph idx="1"/>
          </p:nvPr>
        </p:nvSpPr>
        <p:spPr>
          <a:xfrm>
            <a:off x="2135188" y="857250"/>
            <a:ext cx="8229600" cy="6000750"/>
          </a:xfrm>
        </p:spPr>
        <p:txBody>
          <a:bodyPr/>
          <a:lstStyle/>
          <a:p>
            <a:r>
              <a:rPr lang="it-IT" altLang="it-IT" sz="2400"/>
              <a:t>Dalla metà degli anni Novanta al 2000</a:t>
            </a:r>
          </a:p>
          <a:p>
            <a:pPr lvl="1"/>
            <a:r>
              <a:rPr lang="it-IT" altLang="it-IT"/>
              <a:t>Approccio “saltuario”, poco sistematico, scarsa convinzione sull’utilità dello strumento web</a:t>
            </a:r>
          </a:p>
          <a:p>
            <a:pPr lvl="1"/>
            <a:r>
              <a:rPr lang="it-IT" altLang="it-IT"/>
              <a:t>Primi segnali. La comunità archivistica appare presto sul web. </a:t>
            </a:r>
            <a:r>
              <a:rPr lang="it-IT" altLang="it-IT">
                <a:hlinkClick r:id="rId2"/>
              </a:rPr>
              <a:t>Sistema archivistico nazionale </a:t>
            </a:r>
            <a:r>
              <a:rPr lang="it-IT" altLang="it-IT"/>
              <a:t>(1997); </a:t>
            </a:r>
            <a:r>
              <a:rPr lang="it-IT" altLang="it-IT">
                <a:hlinkClick r:id="rId3"/>
              </a:rPr>
              <a:t>Firenze</a:t>
            </a:r>
            <a:r>
              <a:rPr lang="it-IT" altLang="it-IT"/>
              <a:t> (1999) </a:t>
            </a:r>
            <a:r>
              <a:rPr lang="it-IT" altLang="it-IT">
                <a:hlinkClick r:id="rId4"/>
              </a:rPr>
              <a:t>Firenze 2012</a:t>
            </a:r>
            <a:endParaRPr lang="it-IT" altLang="it-IT"/>
          </a:p>
          <a:p>
            <a:r>
              <a:rPr lang="it-IT" altLang="it-IT" sz="2400"/>
              <a:t>2000 – 2006</a:t>
            </a:r>
          </a:p>
          <a:p>
            <a:pPr lvl="1"/>
            <a:r>
              <a:rPr lang="it-IT" altLang="it-IT"/>
              <a:t>Riflessione più approfondita sul rapporto tra descrizione archivistica e web</a:t>
            </a:r>
          </a:p>
          <a:p>
            <a:pPr lvl="1"/>
            <a:r>
              <a:rPr lang="it-IT" altLang="it-IT"/>
              <a:t>Elaborazione di modelli concettuali convincenti</a:t>
            </a:r>
          </a:p>
          <a:p>
            <a:r>
              <a:rPr lang="it-IT" altLang="it-IT" sz="2400"/>
              <a:t>Verso il presente</a:t>
            </a:r>
          </a:p>
          <a:p>
            <a:pPr lvl="1"/>
            <a:r>
              <a:rPr lang="it-IT" altLang="it-IT"/>
              <a:t>Uso più capillare delle risorse web </a:t>
            </a:r>
          </a:p>
          <a:p>
            <a:pPr lvl="1"/>
            <a:r>
              <a:rPr lang="it-IT" altLang="it-IT"/>
              <a:t>definizione di linee guida e buone pratiche per la creazione, la gestione e la conservazione dei contenuti</a:t>
            </a:r>
          </a:p>
        </p:txBody>
      </p:sp>
    </p:spTree>
    <p:extLst>
      <p:ext uri="{BB962C8B-B14F-4D97-AF65-F5344CB8AC3E}">
        <p14:creationId xmlns:p14="http://schemas.microsoft.com/office/powerpoint/2010/main" val="139719796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p:cNvSpPr>
            <a:spLocks noGrp="1"/>
          </p:cNvSpPr>
          <p:nvPr>
            <p:ph type="title"/>
          </p:nvPr>
        </p:nvSpPr>
        <p:spPr>
          <a:xfrm>
            <a:off x="1522948" y="1"/>
            <a:ext cx="10018713" cy="1236372"/>
          </a:xfrm>
        </p:spPr>
        <p:txBody>
          <a:bodyPr rtlCol="0">
            <a:normAutofit/>
          </a:bodyPr>
          <a:lstStyle/>
          <a:p>
            <a:pPr>
              <a:defRPr/>
            </a:pPr>
            <a:r>
              <a:rPr lang="it-IT" dirty="0" smtClean="0"/>
              <a:t>1999 – 2012: cosa è cambiato negli archivi?</a:t>
            </a:r>
          </a:p>
        </p:txBody>
      </p:sp>
      <p:sp>
        <p:nvSpPr>
          <p:cNvPr id="15363" name="Segnaposto contenuto 2"/>
          <p:cNvSpPr>
            <a:spLocks noGrp="1"/>
          </p:cNvSpPr>
          <p:nvPr>
            <p:ph idx="1"/>
          </p:nvPr>
        </p:nvSpPr>
        <p:spPr>
          <a:xfrm>
            <a:off x="2417504" y="1049630"/>
            <a:ext cx="8229600" cy="5808370"/>
          </a:xfrm>
        </p:spPr>
        <p:txBody>
          <a:bodyPr rtlCol="0">
            <a:normAutofit/>
          </a:bodyPr>
          <a:lstStyle/>
          <a:p>
            <a:pPr>
              <a:defRPr/>
            </a:pPr>
            <a:r>
              <a:rPr lang="it-IT" sz="2800" dirty="0" smtClean="0"/>
              <a:t>Un’analisi superficiale delle risorse digitali disponibili ci induce a parlare di una rivoluzione</a:t>
            </a:r>
          </a:p>
          <a:p>
            <a:pPr>
              <a:defRPr/>
            </a:pPr>
            <a:r>
              <a:rPr lang="it-IT" sz="2800" dirty="0" smtClean="0"/>
              <a:t>Sono stati messi a punto solidi modelli di riferimento sia sul versante archivistico che su quello della organizzazione e gestione dei contenuti</a:t>
            </a:r>
          </a:p>
          <a:p>
            <a:pPr>
              <a:defRPr/>
            </a:pPr>
            <a:r>
              <a:rPr lang="it-IT" sz="2800" dirty="0" smtClean="0"/>
              <a:t>Sono state create molte risorse (SAN, SIUSA, SIAS, i sistemi locali, sistemi “tematici”, siti web, digitalizzazioni)</a:t>
            </a:r>
          </a:p>
          <a:p>
            <a:pPr>
              <a:defRPr/>
            </a:pPr>
            <a:r>
              <a:rPr lang="it-IT" sz="2800" dirty="0" smtClean="0"/>
              <a:t>La presenza degli archivi sul web è cresciuta in maniera sensibile</a:t>
            </a:r>
          </a:p>
        </p:txBody>
      </p:sp>
    </p:spTree>
    <p:extLst>
      <p:ext uri="{BB962C8B-B14F-4D97-AF65-F5344CB8AC3E}">
        <p14:creationId xmlns:p14="http://schemas.microsoft.com/office/powerpoint/2010/main" val="4002136960"/>
      </p:ext>
    </p:extLst>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olo 1"/>
          <p:cNvSpPr>
            <a:spLocks noGrp="1"/>
          </p:cNvSpPr>
          <p:nvPr>
            <p:ph type="title"/>
          </p:nvPr>
        </p:nvSpPr>
        <p:spPr>
          <a:xfrm>
            <a:off x="1471433" y="-383147"/>
            <a:ext cx="10018713" cy="1752599"/>
          </a:xfrm>
        </p:spPr>
        <p:txBody>
          <a:bodyPr/>
          <a:lstStyle/>
          <a:p>
            <a:r>
              <a:rPr lang="it-IT" altLang="it-IT" dirty="0" smtClean="0"/>
              <a:t>Una realtà soddisfacente?</a:t>
            </a:r>
          </a:p>
        </p:txBody>
      </p:sp>
      <p:sp>
        <p:nvSpPr>
          <p:cNvPr id="78851" name="Segnaposto contenuto 2"/>
          <p:cNvSpPr>
            <a:spLocks noGrp="1"/>
          </p:cNvSpPr>
          <p:nvPr>
            <p:ph idx="1"/>
          </p:nvPr>
        </p:nvSpPr>
        <p:spPr>
          <a:xfrm>
            <a:off x="2055656" y="1703836"/>
            <a:ext cx="8229600" cy="5357812"/>
          </a:xfrm>
        </p:spPr>
        <p:txBody>
          <a:bodyPr/>
          <a:lstStyle/>
          <a:p>
            <a:r>
              <a:rPr lang="it-IT" altLang="it-IT" sz="3200" dirty="0" smtClean="0"/>
              <a:t>Tante opportunità e tanta apparente quantità rischiano però di accontentare gli archivisti e i curatori dei progetti ma di deludere l’utenza</a:t>
            </a:r>
          </a:p>
          <a:p>
            <a:r>
              <a:rPr lang="it-IT" altLang="it-IT" sz="3200" dirty="0" smtClean="0"/>
              <a:t>Contenuti in crescita</a:t>
            </a:r>
          </a:p>
          <a:p>
            <a:r>
              <a:rPr lang="it-IT" altLang="it-IT" sz="3200" dirty="0" smtClean="0"/>
              <a:t>Più dispersione che disseminazione</a:t>
            </a:r>
          </a:p>
          <a:p>
            <a:r>
              <a:rPr lang="it-IT" altLang="it-IT" sz="3200" dirty="0" smtClean="0"/>
              <a:t>Livello relativamente basso di interoperabilità e integrazione</a:t>
            </a:r>
          </a:p>
          <a:p>
            <a:pPr>
              <a:buFont typeface="Arial" panose="020B0604020202020204" pitchFamily="34" charset="0"/>
              <a:buNone/>
            </a:pPr>
            <a:endParaRPr lang="it-IT" altLang="it-IT" sz="3200" dirty="0" smtClean="0"/>
          </a:p>
          <a:p>
            <a:endParaRPr lang="it-IT" altLang="it-IT" dirty="0" smtClean="0"/>
          </a:p>
        </p:txBody>
      </p:sp>
    </p:spTree>
    <p:extLst>
      <p:ext uri="{BB962C8B-B14F-4D97-AF65-F5344CB8AC3E}">
        <p14:creationId xmlns:p14="http://schemas.microsoft.com/office/powerpoint/2010/main" val="1563892778"/>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olo 1"/>
          <p:cNvSpPr>
            <a:spLocks noGrp="1"/>
          </p:cNvSpPr>
          <p:nvPr>
            <p:ph type="title"/>
          </p:nvPr>
        </p:nvSpPr>
        <p:spPr>
          <a:xfrm>
            <a:off x="1484309" y="-305873"/>
            <a:ext cx="10018713" cy="1752599"/>
          </a:xfrm>
        </p:spPr>
        <p:txBody>
          <a:bodyPr rtlCol="0">
            <a:normAutofit/>
          </a:bodyPr>
          <a:lstStyle/>
          <a:p>
            <a:pPr>
              <a:defRPr/>
            </a:pPr>
            <a:r>
              <a:rPr lang="it-IT" dirty="0" smtClean="0"/>
              <a:t>La funzionalità per la ricerca come parametro</a:t>
            </a:r>
          </a:p>
        </p:txBody>
      </p:sp>
      <p:sp>
        <p:nvSpPr>
          <p:cNvPr id="3" name="Segnaposto contenuto 2"/>
          <p:cNvSpPr>
            <a:spLocks noGrp="1"/>
          </p:cNvSpPr>
          <p:nvPr>
            <p:ph idx="1"/>
          </p:nvPr>
        </p:nvSpPr>
        <p:spPr>
          <a:xfrm>
            <a:off x="1484310" y="1146220"/>
            <a:ext cx="10018713" cy="5988675"/>
          </a:xfrm>
        </p:spPr>
        <p:txBody>
          <a:bodyPr rtlCol="0">
            <a:normAutofit/>
          </a:bodyPr>
          <a:lstStyle/>
          <a:p>
            <a:pPr>
              <a:defRPr/>
            </a:pPr>
            <a:r>
              <a:rPr lang="it-IT" sz="2800" dirty="0" smtClean="0"/>
              <a:t>Il primo parametro di filtro e valutazione è la funzionalità reale di tali risorse alle esigenze della ricerca. </a:t>
            </a:r>
          </a:p>
          <a:p>
            <a:pPr>
              <a:defRPr/>
            </a:pPr>
            <a:r>
              <a:rPr lang="it-IT" sz="2800" dirty="0" smtClean="0"/>
              <a:t>Cosa significa supportare la ricerca nell’interesse degli utenti? </a:t>
            </a:r>
          </a:p>
          <a:p>
            <a:pPr>
              <a:defRPr/>
            </a:pPr>
            <a:r>
              <a:rPr lang="it-IT" sz="2800" dirty="0" smtClean="0"/>
              <a:t>Programmazione , individuazione delle tipologie di risorse e delle relative finalità e contenuti, quantità e qualità dei contenuti delle singole risorse, interoperabilità, fruibilità, reperibilità (e reperibilità nel tempo)</a:t>
            </a:r>
          </a:p>
          <a:p>
            <a:pPr>
              <a:defRPr/>
            </a:pPr>
            <a:endParaRPr lang="it-IT" dirty="0" smtClean="0"/>
          </a:p>
          <a:p>
            <a:pPr>
              <a:defRPr/>
            </a:pPr>
            <a:endParaRPr lang="it-IT" dirty="0" smtClean="0"/>
          </a:p>
        </p:txBody>
      </p:sp>
    </p:spTree>
    <p:extLst>
      <p:ext uri="{BB962C8B-B14F-4D97-AF65-F5344CB8AC3E}">
        <p14:creationId xmlns:p14="http://schemas.microsoft.com/office/powerpoint/2010/main" val="255196606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olo 1"/>
          <p:cNvSpPr>
            <a:spLocks noGrp="1"/>
          </p:cNvSpPr>
          <p:nvPr>
            <p:ph type="title"/>
          </p:nvPr>
        </p:nvSpPr>
        <p:spPr>
          <a:xfrm>
            <a:off x="1484309" y="-164206"/>
            <a:ext cx="10018713" cy="1752599"/>
          </a:xfrm>
        </p:spPr>
        <p:txBody>
          <a:bodyPr/>
          <a:lstStyle/>
          <a:p>
            <a:r>
              <a:rPr lang="it-IT" altLang="it-IT" dirty="0" smtClean="0"/>
              <a:t>Politiche e strumenti</a:t>
            </a:r>
          </a:p>
        </p:txBody>
      </p:sp>
      <p:sp>
        <p:nvSpPr>
          <p:cNvPr id="12291" name="Segnaposto contenuto 2"/>
          <p:cNvSpPr>
            <a:spLocks noGrp="1"/>
          </p:cNvSpPr>
          <p:nvPr>
            <p:ph idx="1"/>
          </p:nvPr>
        </p:nvSpPr>
        <p:spPr>
          <a:xfrm>
            <a:off x="2173287" y="1120462"/>
            <a:ext cx="10018713" cy="5434884"/>
          </a:xfrm>
        </p:spPr>
        <p:txBody>
          <a:bodyPr rtlCol="0">
            <a:normAutofit/>
          </a:bodyPr>
          <a:lstStyle/>
          <a:p>
            <a:pPr>
              <a:defRPr/>
            </a:pPr>
            <a:r>
              <a:rPr lang="it-IT" sz="2800" dirty="0" smtClean="0"/>
              <a:t>Cosa si intende pubblicare?</a:t>
            </a:r>
          </a:p>
          <a:p>
            <a:pPr>
              <a:defRPr/>
            </a:pPr>
            <a:r>
              <a:rPr lang="it-IT" sz="2800" dirty="0" smtClean="0"/>
              <a:t>La centralità degli inventari</a:t>
            </a:r>
          </a:p>
          <a:p>
            <a:pPr>
              <a:defRPr/>
            </a:pPr>
            <a:r>
              <a:rPr lang="it-IT" sz="2800" dirty="0" smtClean="0"/>
              <a:t>L’interazione tra sistemi centrali e sistemi locali</a:t>
            </a:r>
          </a:p>
          <a:p>
            <a:pPr>
              <a:defRPr/>
            </a:pPr>
            <a:r>
              <a:rPr lang="it-IT" sz="2800" dirty="0" smtClean="0"/>
              <a:t>La qualità degli strumenti per la costruzione delle risorse</a:t>
            </a:r>
          </a:p>
          <a:p>
            <a:pPr>
              <a:defRPr/>
            </a:pPr>
            <a:r>
              <a:rPr lang="it-IT" sz="2800" dirty="0" smtClean="0"/>
              <a:t>La riflessione sui modelli di accesso restituzione</a:t>
            </a:r>
          </a:p>
          <a:p>
            <a:pPr>
              <a:defRPr/>
            </a:pPr>
            <a:r>
              <a:rPr lang="it-IT" sz="2800" dirty="0" smtClean="0"/>
              <a:t>L’uso della digitalizzazione</a:t>
            </a:r>
          </a:p>
          <a:p>
            <a:pPr>
              <a:defRPr/>
            </a:pPr>
            <a:r>
              <a:rPr lang="it-IT" sz="2800" dirty="0" smtClean="0"/>
              <a:t>L’apertura ad un uso “didattico” in senso ampio</a:t>
            </a:r>
          </a:p>
        </p:txBody>
      </p:sp>
    </p:spTree>
    <p:extLst>
      <p:ext uri="{BB962C8B-B14F-4D97-AF65-F5344CB8AC3E}">
        <p14:creationId xmlns:p14="http://schemas.microsoft.com/office/powerpoint/2010/main" val="279940422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olo 1"/>
          <p:cNvSpPr>
            <a:spLocks noGrp="1"/>
          </p:cNvSpPr>
          <p:nvPr>
            <p:ph type="title"/>
          </p:nvPr>
        </p:nvSpPr>
        <p:spPr>
          <a:xfrm>
            <a:off x="1635954" y="-396026"/>
            <a:ext cx="10018713" cy="1752599"/>
          </a:xfrm>
        </p:spPr>
        <p:txBody>
          <a:bodyPr/>
          <a:lstStyle/>
          <a:p>
            <a:r>
              <a:rPr lang="it-IT" altLang="it-IT" dirty="0" smtClean="0"/>
              <a:t>Un approccio equilibrato</a:t>
            </a:r>
          </a:p>
        </p:txBody>
      </p:sp>
      <p:sp>
        <p:nvSpPr>
          <p:cNvPr id="3" name="Segnaposto contenuto 2"/>
          <p:cNvSpPr>
            <a:spLocks noGrp="1"/>
          </p:cNvSpPr>
          <p:nvPr>
            <p:ph idx="1"/>
          </p:nvPr>
        </p:nvSpPr>
        <p:spPr>
          <a:xfrm>
            <a:off x="2393191" y="1356572"/>
            <a:ext cx="8504237" cy="5404835"/>
          </a:xfrm>
        </p:spPr>
        <p:txBody>
          <a:bodyPr rtlCol="0">
            <a:normAutofit/>
          </a:bodyPr>
          <a:lstStyle/>
          <a:p>
            <a:pPr marL="274320" indent="-274320">
              <a:buFont typeface="Wingdings 2"/>
              <a:buChar char=""/>
              <a:defRPr/>
            </a:pPr>
            <a:r>
              <a:rPr lang="it-IT" dirty="0" smtClean="0"/>
              <a:t>Bisogna </a:t>
            </a:r>
            <a:r>
              <a:rPr lang="it-IT" dirty="0"/>
              <a:t>anche sottolineare come, ovviamente, la rete, intesa come ambiente di pubblicazione e consultazione di strumenti di corredo, sia solo uno dei “luoghi” della comunicazione archivistica, per quanto si avvii ad una sempre più massiccia frequentazione.  </a:t>
            </a:r>
          </a:p>
          <a:p>
            <a:pPr marL="274320" indent="-274320">
              <a:buFont typeface="Wingdings 2"/>
              <a:buChar char=""/>
              <a:defRPr/>
            </a:pPr>
            <a:r>
              <a:rPr lang="it-IT" dirty="0"/>
              <a:t>Su un altro versante, per quanto i dati che provengono dagli istituti non siano sempre confortanti,  gran parte della ricerca archivistica continua a svilupparsi nelle sedi fisiche che le sono più consuete, supportata da strumenti non sempre particolarmente efficaci. </a:t>
            </a:r>
          </a:p>
          <a:p>
            <a:pPr marL="274320" indent="-274320">
              <a:buFont typeface="Wingdings 2"/>
              <a:buChar char=""/>
              <a:defRPr/>
            </a:pPr>
            <a:r>
              <a:rPr lang="it-IT" dirty="0"/>
              <a:t>Quando ci affacciamo  - e con entusiasmo – alle opportunità del web non dobbiamo dimenticare  questo dato quantitativo. </a:t>
            </a:r>
          </a:p>
        </p:txBody>
      </p:sp>
    </p:spTree>
    <p:extLst>
      <p:ext uri="{BB962C8B-B14F-4D97-AF65-F5344CB8AC3E}">
        <p14:creationId xmlns:p14="http://schemas.microsoft.com/office/powerpoint/2010/main" val="357703083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olo 1"/>
          <p:cNvSpPr>
            <a:spLocks noGrp="1"/>
          </p:cNvSpPr>
          <p:nvPr>
            <p:ph type="title"/>
          </p:nvPr>
        </p:nvSpPr>
        <p:spPr>
          <a:xfrm>
            <a:off x="1329765" y="0"/>
            <a:ext cx="10018713" cy="1752599"/>
          </a:xfrm>
        </p:spPr>
        <p:txBody>
          <a:bodyPr/>
          <a:lstStyle/>
          <a:p>
            <a:r>
              <a:rPr lang="it-IT" altLang="it-IT" dirty="0" smtClean="0"/>
              <a:t>Il web avvicina agli archivi fisici</a:t>
            </a:r>
          </a:p>
        </p:txBody>
      </p:sp>
      <p:sp>
        <p:nvSpPr>
          <p:cNvPr id="3" name="Segnaposto contenuto 2"/>
          <p:cNvSpPr>
            <a:spLocks noGrp="1"/>
          </p:cNvSpPr>
          <p:nvPr>
            <p:ph idx="1"/>
          </p:nvPr>
        </p:nvSpPr>
        <p:spPr>
          <a:xfrm>
            <a:off x="1484310" y="1390918"/>
            <a:ext cx="10018713" cy="5035639"/>
          </a:xfrm>
        </p:spPr>
        <p:txBody>
          <a:bodyPr rtlCol="0">
            <a:normAutofit/>
          </a:bodyPr>
          <a:lstStyle/>
          <a:p>
            <a:pPr>
              <a:defRPr/>
            </a:pPr>
            <a:r>
              <a:rPr lang="it-IT" dirty="0" smtClean="0"/>
              <a:t>Il processo di delocalizzazione digitale degli strumenti non penalizza ma anzi può incentivare la frequentazione fisica degli archivi, conferendo loro una visibilità ed una familiarità che nel contesto tradizionale non sono forse mai esistiti, malgrado i grandi sforzi di mediazione da sempre sostenuti dagli archivisti. </a:t>
            </a:r>
          </a:p>
          <a:p>
            <a:pPr>
              <a:defRPr/>
            </a:pPr>
            <a:r>
              <a:rPr lang="it-IT" dirty="0" smtClean="0"/>
              <a:t>Soprattutto in un contesto come quello italiano dove, per una serie di motivi, la disponibilità di fonti primarie on line è ancora </a:t>
            </a:r>
            <a:r>
              <a:rPr lang="it-IT" dirty="0" err="1" smtClean="0"/>
              <a:t>relativsamente</a:t>
            </a:r>
            <a:r>
              <a:rPr lang="it-IT" dirty="0" smtClean="0"/>
              <a:t> limitata, il web non è una tecnologia che allontana gli utenti dagli archivi reali ma, anzi, incoraggia a frequentarli</a:t>
            </a:r>
          </a:p>
        </p:txBody>
      </p:sp>
    </p:spTree>
    <p:extLst>
      <p:ext uri="{BB962C8B-B14F-4D97-AF65-F5344CB8AC3E}">
        <p14:creationId xmlns:p14="http://schemas.microsoft.com/office/powerpoint/2010/main" val="396514172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84309" y="-112690"/>
            <a:ext cx="10018713" cy="1752599"/>
          </a:xfrm>
        </p:spPr>
        <p:txBody>
          <a:bodyPr rtlCol="0">
            <a:normAutofit/>
          </a:bodyPr>
          <a:lstStyle/>
          <a:p>
            <a:pPr>
              <a:defRPr/>
            </a:pPr>
            <a:r>
              <a:rPr lang="it-IT" dirty="0" smtClean="0"/>
              <a:t>Il web come strumento di comunicazione archivistica</a:t>
            </a:r>
          </a:p>
        </p:txBody>
      </p:sp>
      <p:sp>
        <p:nvSpPr>
          <p:cNvPr id="3" name="Segnaposto contenuto 2"/>
          <p:cNvSpPr>
            <a:spLocks noGrp="1"/>
          </p:cNvSpPr>
          <p:nvPr>
            <p:ph idx="1"/>
          </p:nvPr>
        </p:nvSpPr>
        <p:spPr>
          <a:xfrm>
            <a:off x="1947949" y="1631322"/>
            <a:ext cx="10018713" cy="4529071"/>
          </a:xfrm>
        </p:spPr>
        <p:txBody>
          <a:bodyPr rtlCol="0">
            <a:normAutofit/>
          </a:bodyPr>
          <a:lstStyle/>
          <a:p>
            <a:pPr>
              <a:defRPr/>
            </a:pPr>
            <a:r>
              <a:rPr lang="it-IT" sz="2800" dirty="0" smtClean="0"/>
              <a:t>Il web è assolutamente funzionale a garantire un’efficace circolazione dell’informazione archivistica codificata</a:t>
            </a:r>
          </a:p>
          <a:p>
            <a:pPr>
              <a:defRPr/>
            </a:pPr>
            <a:r>
              <a:rPr lang="it-IT" sz="2800" dirty="0" smtClean="0"/>
              <a:t>La rete può divenire l’habitat naturale e per certi versi ineludibile per gli strumenti di ricerca archivistici </a:t>
            </a:r>
          </a:p>
          <a:p>
            <a:pPr>
              <a:defRPr/>
            </a:pPr>
            <a:r>
              <a:rPr lang="it-IT" sz="2800" dirty="0" smtClean="0"/>
              <a:t>Il web come opportunità strategica per ovviare ai deficit comunicativi che in senso ampio hanno da sempre penalizzato il lavoro archivistico</a:t>
            </a:r>
          </a:p>
        </p:txBody>
      </p:sp>
    </p:spTree>
    <p:extLst>
      <p:ext uri="{BB962C8B-B14F-4D97-AF65-F5344CB8AC3E}">
        <p14:creationId xmlns:p14="http://schemas.microsoft.com/office/powerpoint/2010/main" val="16283804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olo 1"/>
          <p:cNvSpPr>
            <a:spLocks noGrp="1"/>
          </p:cNvSpPr>
          <p:nvPr>
            <p:ph type="title"/>
          </p:nvPr>
        </p:nvSpPr>
        <p:spPr>
          <a:xfrm>
            <a:off x="1868621" y="7937"/>
            <a:ext cx="9404723" cy="1400530"/>
          </a:xfrm>
        </p:spPr>
        <p:txBody>
          <a:bodyPr>
            <a:normAutofit/>
          </a:bodyPr>
          <a:lstStyle/>
          <a:p>
            <a:pPr algn="ctr" eaLnBrk="1" hangingPunct="1"/>
            <a:r>
              <a:rPr lang="it-IT" altLang="it-IT" dirty="0" smtClean="0"/>
              <a:t>Tra dimensione archivistica e tecnologia</a:t>
            </a:r>
          </a:p>
        </p:txBody>
      </p:sp>
      <p:sp>
        <p:nvSpPr>
          <p:cNvPr id="14339" name="Segnaposto contenuto 2"/>
          <p:cNvSpPr>
            <a:spLocks noGrp="1"/>
          </p:cNvSpPr>
          <p:nvPr>
            <p:ph idx="1"/>
          </p:nvPr>
        </p:nvSpPr>
        <p:spPr>
          <a:xfrm>
            <a:off x="1713066" y="411246"/>
            <a:ext cx="8946541" cy="4195481"/>
          </a:xfrm>
        </p:spPr>
        <p:txBody>
          <a:bodyPr/>
          <a:lstStyle/>
          <a:p>
            <a:pPr eaLnBrk="1" hangingPunct="1"/>
            <a:r>
              <a:rPr lang="it-IT" altLang="it-IT" dirty="0" smtClean="0"/>
              <a:t>Nonostante questo però, almeno inizialmente, l’archivistica non ha sempre governato con incisività questo processo, cedendo in troppe occasioni alla tentazione di ridurlo ad un fenomeno di natura essenzialmente tecnologica e quindi estraneo agli ambiti della disciplina</a:t>
            </a:r>
          </a:p>
        </p:txBody>
      </p:sp>
      <p:sp>
        <p:nvSpPr>
          <p:cNvPr id="2" name="AutoShape 2" descr="Risultati immagini per archivistica tecnolog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696" y="3624530"/>
            <a:ext cx="7116113" cy="3059538"/>
          </a:xfrm>
          <a:prstGeom prst="rect">
            <a:avLst/>
          </a:prstGeom>
        </p:spPr>
      </p:pic>
    </p:spTree>
    <p:extLst>
      <p:ext uri="{BB962C8B-B14F-4D97-AF65-F5344CB8AC3E}">
        <p14:creationId xmlns:p14="http://schemas.microsoft.com/office/powerpoint/2010/main" val="424041825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olo 1"/>
          <p:cNvSpPr>
            <a:spLocks noGrp="1"/>
          </p:cNvSpPr>
          <p:nvPr>
            <p:ph type="title"/>
          </p:nvPr>
        </p:nvSpPr>
        <p:spPr>
          <a:xfrm>
            <a:off x="1213855" y="-499056"/>
            <a:ext cx="10018713" cy="1752599"/>
          </a:xfrm>
        </p:spPr>
        <p:txBody>
          <a:bodyPr/>
          <a:lstStyle/>
          <a:p>
            <a:r>
              <a:rPr lang="it-IT" altLang="it-IT" dirty="0" smtClean="0"/>
              <a:t>I problemi di fondo</a:t>
            </a:r>
          </a:p>
        </p:txBody>
      </p:sp>
      <p:sp>
        <p:nvSpPr>
          <p:cNvPr id="19459" name="Segnaposto contenuto 2"/>
          <p:cNvSpPr>
            <a:spLocks noGrp="1"/>
          </p:cNvSpPr>
          <p:nvPr>
            <p:ph idx="1"/>
          </p:nvPr>
        </p:nvSpPr>
        <p:spPr>
          <a:xfrm>
            <a:off x="1935070" y="257578"/>
            <a:ext cx="10018713" cy="6111025"/>
          </a:xfrm>
        </p:spPr>
        <p:txBody>
          <a:bodyPr rtlCol="0">
            <a:normAutofit/>
          </a:bodyPr>
          <a:lstStyle/>
          <a:p>
            <a:pPr>
              <a:defRPr/>
            </a:pPr>
            <a:r>
              <a:rPr lang="it-IT" sz="2800" dirty="0" smtClean="0"/>
              <a:t>Peculiarità degli oggetti della descrizione</a:t>
            </a:r>
          </a:p>
          <a:p>
            <a:pPr>
              <a:defRPr/>
            </a:pPr>
            <a:r>
              <a:rPr lang="it-IT" sz="2800" dirty="0"/>
              <a:t>P</a:t>
            </a:r>
            <a:r>
              <a:rPr lang="it-IT" sz="2800" dirty="0" smtClean="0"/>
              <a:t>eculiarità degli strumenti di mediazione e dei modelli di rappresentazione</a:t>
            </a:r>
          </a:p>
          <a:p>
            <a:pPr>
              <a:defRPr/>
            </a:pPr>
            <a:r>
              <a:rPr lang="it-IT" sz="2800" dirty="0" smtClean="0"/>
              <a:t>Rispetto delle esigenze di utenti non sempre e non necessariamente consapevoli della complessità (</a:t>
            </a:r>
            <a:r>
              <a:rPr lang="en-US" sz="2800" i="1" dirty="0" smtClean="0"/>
              <a:t>usability test e user study </a:t>
            </a:r>
            <a:r>
              <a:rPr lang="en-US" sz="2800" dirty="0" err="1" smtClean="0"/>
              <a:t>dimostrano</a:t>
            </a:r>
            <a:r>
              <a:rPr lang="en-US" sz="2800" dirty="0" smtClean="0"/>
              <a:t> la “</a:t>
            </a:r>
            <a:r>
              <a:rPr lang="en-US" sz="2800" dirty="0" err="1" smtClean="0"/>
              <a:t>sofferenza</a:t>
            </a:r>
            <a:r>
              <a:rPr lang="en-US" sz="2800" dirty="0" smtClean="0"/>
              <a:t>” </a:t>
            </a:r>
            <a:r>
              <a:rPr lang="en-US" sz="2800" dirty="0" err="1" smtClean="0"/>
              <a:t>degli</a:t>
            </a:r>
            <a:r>
              <a:rPr lang="en-US" sz="2800" dirty="0" smtClean="0"/>
              <a:t> </a:t>
            </a:r>
            <a:r>
              <a:rPr lang="en-US" sz="2800" dirty="0" err="1" smtClean="0"/>
              <a:t>utenti</a:t>
            </a:r>
            <a:r>
              <a:rPr lang="en-US" sz="2800" dirty="0" smtClean="0"/>
              <a:t>)</a:t>
            </a:r>
            <a:endParaRPr lang="it-IT" sz="2800" dirty="0" smtClean="0"/>
          </a:p>
          <a:p>
            <a:pPr>
              <a:defRPr/>
            </a:pPr>
            <a:r>
              <a:rPr lang="it-IT" sz="2800" dirty="0" smtClean="0"/>
              <a:t>Effettiva fruibilità, in termini di visibilità, reperibilità e “usabilità”</a:t>
            </a:r>
          </a:p>
        </p:txBody>
      </p:sp>
    </p:spTree>
    <p:extLst>
      <p:ext uri="{BB962C8B-B14F-4D97-AF65-F5344CB8AC3E}">
        <p14:creationId xmlns:p14="http://schemas.microsoft.com/office/powerpoint/2010/main" val="201984118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olo 1"/>
          <p:cNvSpPr>
            <a:spLocks noGrp="1"/>
          </p:cNvSpPr>
          <p:nvPr>
            <p:ph type="title"/>
          </p:nvPr>
        </p:nvSpPr>
        <p:spPr>
          <a:xfrm>
            <a:off x="1381280" y="-486178"/>
            <a:ext cx="10018713" cy="1752599"/>
          </a:xfrm>
        </p:spPr>
        <p:txBody>
          <a:bodyPr/>
          <a:lstStyle/>
          <a:p>
            <a:r>
              <a:rPr lang="it-IT" altLang="it-IT" dirty="0" smtClean="0"/>
              <a:t>Le descrizioni prima delle soluzioni</a:t>
            </a:r>
          </a:p>
        </p:txBody>
      </p:sp>
      <p:sp>
        <p:nvSpPr>
          <p:cNvPr id="3" name="Segnaposto contenuto 2"/>
          <p:cNvSpPr>
            <a:spLocks noGrp="1"/>
          </p:cNvSpPr>
          <p:nvPr>
            <p:ph idx="1"/>
          </p:nvPr>
        </p:nvSpPr>
        <p:spPr>
          <a:xfrm>
            <a:off x="1729010" y="470079"/>
            <a:ext cx="10018713" cy="6387921"/>
          </a:xfrm>
        </p:spPr>
        <p:txBody>
          <a:bodyPr rtlCol="0">
            <a:normAutofit/>
          </a:bodyPr>
          <a:lstStyle/>
          <a:p>
            <a:pPr>
              <a:defRPr/>
            </a:pPr>
            <a:r>
              <a:rPr lang="it-IT" sz="2800" dirty="0" smtClean="0"/>
              <a:t>A prescindere da ogni altra considerazione resta comunque il fatto che senza adeguati strumenti descrittivi gli archivi rimangono conglomerati di informazioni inanimate e di difficile utilizzazione, qualunque sia l’uso che di queste informazioni si vorrà fare. </a:t>
            </a:r>
          </a:p>
          <a:p>
            <a:pPr>
              <a:defRPr/>
            </a:pPr>
            <a:r>
              <a:rPr lang="it-IT" sz="2800" dirty="0" smtClean="0"/>
              <a:t>Necessità  di descrivere gli archivi nella loro fisicità, indipendentemente dai mezzi impiegati. </a:t>
            </a:r>
          </a:p>
          <a:p>
            <a:pPr>
              <a:defRPr/>
            </a:pPr>
            <a:r>
              <a:rPr lang="it-IT" sz="2800" dirty="0" smtClean="0"/>
              <a:t>Il digitale nelle sue molteplici declinazioni è solo un veicolo più potente, non una scorciatoia</a:t>
            </a:r>
          </a:p>
          <a:p>
            <a:pPr>
              <a:defRPr/>
            </a:pPr>
            <a:endParaRPr lang="it-IT" dirty="0" smtClean="0"/>
          </a:p>
        </p:txBody>
      </p:sp>
    </p:spTree>
    <p:extLst>
      <p:ext uri="{BB962C8B-B14F-4D97-AF65-F5344CB8AC3E}">
        <p14:creationId xmlns:p14="http://schemas.microsoft.com/office/powerpoint/2010/main" val="222520716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olo 1"/>
          <p:cNvSpPr>
            <a:spLocks noGrp="1"/>
          </p:cNvSpPr>
          <p:nvPr>
            <p:ph type="title"/>
          </p:nvPr>
        </p:nvSpPr>
        <p:spPr>
          <a:xfrm>
            <a:off x="1381280" y="-267236"/>
            <a:ext cx="10018713" cy="1207394"/>
          </a:xfrm>
        </p:spPr>
        <p:txBody>
          <a:bodyPr/>
          <a:lstStyle/>
          <a:p>
            <a:r>
              <a:rPr lang="it-IT" dirty="0" smtClean="0"/>
              <a:t>La natura dei siti web archivistici</a:t>
            </a:r>
          </a:p>
        </p:txBody>
      </p:sp>
      <p:sp>
        <p:nvSpPr>
          <p:cNvPr id="3" name="Segnaposto contenuto 2"/>
          <p:cNvSpPr>
            <a:spLocks noGrp="1"/>
          </p:cNvSpPr>
          <p:nvPr>
            <p:ph idx="1"/>
          </p:nvPr>
        </p:nvSpPr>
        <p:spPr>
          <a:xfrm>
            <a:off x="1690372" y="336461"/>
            <a:ext cx="10018713" cy="6890197"/>
          </a:xfrm>
        </p:spPr>
        <p:txBody>
          <a:bodyPr rtlCol="0">
            <a:normAutofit/>
          </a:bodyPr>
          <a:lstStyle/>
          <a:p>
            <a:pPr>
              <a:defRPr/>
            </a:pPr>
            <a:r>
              <a:rPr lang="it-IT" sz="2800" dirty="0" smtClean="0"/>
              <a:t>Per un sito web la definizione di strumento di corredo archivistico è sostanzialmente impropria, almeno alla luce dei canoni secondo i quali questa espressione è stata tradizionalmente (e correttamente) recepita</a:t>
            </a:r>
          </a:p>
          <a:p>
            <a:pPr>
              <a:defRPr/>
            </a:pPr>
            <a:r>
              <a:rPr lang="it-IT" sz="2800" dirty="0" smtClean="0"/>
              <a:t>Il sito web archivistico è infatti un collettore di informazioni più o meno strutturate, finalizzate alla comunicazione archivistica anche di alto livello scientifico e solo in questo senso diviene uno strumento di accesso e valorizzazione, soprattutto quando i suoi contenuti siano costruiti in maniera organica a sostegno e nel rispetto delle molteplici esigenze degli utenti.</a:t>
            </a:r>
          </a:p>
        </p:txBody>
      </p:sp>
    </p:spTree>
    <p:extLst>
      <p:ext uri="{BB962C8B-B14F-4D97-AF65-F5344CB8AC3E}">
        <p14:creationId xmlns:p14="http://schemas.microsoft.com/office/powerpoint/2010/main" val="47176388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olo 1"/>
          <p:cNvSpPr>
            <a:spLocks noGrp="1"/>
          </p:cNvSpPr>
          <p:nvPr>
            <p:ph type="title"/>
          </p:nvPr>
        </p:nvSpPr>
        <p:spPr>
          <a:xfrm>
            <a:off x="1952625" y="0"/>
            <a:ext cx="8229600" cy="1143000"/>
          </a:xfrm>
        </p:spPr>
        <p:txBody>
          <a:bodyPr/>
          <a:lstStyle/>
          <a:p>
            <a:r>
              <a:rPr lang="it-IT" altLang="it-IT" smtClean="0">
                <a:hlinkClick r:id="rId2"/>
              </a:rPr>
              <a:t>Soddisfazione dell’utente </a:t>
            </a:r>
            <a:r>
              <a:rPr lang="it-IT" altLang="it-IT" smtClean="0"/>
              <a:t>(?)</a:t>
            </a:r>
          </a:p>
        </p:txBody>
      </p:sp>
      <p:sp>
        <p:nvSpPr>
          <p:cNvPr id="8195" name="Segnaposto contenuto 2"/>
          <p:cNvSpPr>
            <a:spLocks noGrp="1"/>
          </p:cNvSpPr>
          <p:nvPr>
            <p:ph idx="1"/>
          </p:nvPr>
        </p:nvSpPr>
        <p:spPr>
          <a:xfrm>
            <a:off x="2024063" y="928688"/>
            <a:ext cx="8229600" cy="5715000"/>
          </a:xfrm>
        </p:spPr>
        <p:txBody>
          <a:bodyPr rtlCol="0">
            <a:normAutofit/>
          </a:bodyPr>
          <a:lstStyle/>
          <a:p>
            <a:pPr>
              <a:defRPr/>
            </a:pPr>
            <a:r>
              <a:rPr lang="it-IT" dirty="0" smtClean="0"/>
              <a:t>L’utente è il cardine intorno a cui da sempre ruota il lavoro archivistico, quando questo lavoro si sviluppi coerentemente alle sue premesse deontologiche. </a:t>
            </a:r>
          </a:p>
          <a:p>
            <a:pPr>
              <a:defRPr/>
            </a:pPr>
            <a:r>
              <a:rPr lang="it-IT" dirty="0" smtClean="0"/>
              <a:t>Il concetto di utente contemporaneo si è però esteso e modificato</a:t>
            </a:r>
          </a:p>
          <a:p>
            <a:pPr>
              <a:defRPr/>
            </a:pPr>
            <a:r>
              <a:rPr lang="it-IT" dirty="0" smtClean="0"/>
              <a:t>Tipologie “culturali” e fisiche di utenti</a:t>
            </a:r>
          </a:p>
          <a:p>
            <a:pPr>
              <a:defRPr/>
            </a:pPr>
            <a:r>
              <a:rPr lang="it-IT" dirty="0" smtClean="0"/>
              <a:t>Cercare o navigare</a:t>
            </a:r>
          </a:p>
          <a:p>
            <a:pPr>
              <a:defRPr/>
            </a:pPr>
            <a:r>
              <a:rPr lang="it-IT" dirty="0" smtClean="0"/>
              <a:t>Nel complesso, almeno nel panorama italiano, (sia pure con eccezioni) attenzione insufficiente alle esigenze degli utenti reali e degli utenti web in particolare</a:t>
            </a:r>
          </a:p>
        </p:txBody>
      </p:sp>
    </p:spTree>
    <p:extLst>
      <p:ext uri="{BB962C8B-B14F-4D97-AF65-F5344CB8AC3E}">
        <p14:creationId xmlns:p14="http://schemas.microsoft.com/office/powerpoint/2010/main" val="364096373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88097" y="-511936"/>
            <a:ext cx="10018713" cy="1752599"/>
          </a:xfrm>
        </p:spPr>
        <p:txBody>
          <a:bodyPr/>
          <a:lstStyle/>
          <a:p>
            <a:r>
              <a:rPr lang="it-IT" dirty="0" smtClean="0"/>
              <a:t>L’utopia della digitalizzazione integrale</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6681" y="1103365"/>
            <a:ext cx="8461420" cy="5652230"/>
          </a:xfrm>
        </p:spPr>
      </p:pic>
    </p:spTree>
    <p:extLst>
      <p:ext uri="{BB962C8B-B14F-4D97-AF65-F5344CB8AC3E}">
        <p14:creationId xmlns:p14="http://schemas.microsoft.com/office/powerpoint/2010/main" val="319973142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olo 1"/>
          <p:cNvSpPr>
            <a:spLocks noGrp="1"/>
          </p:cNvSpPr>
          <p:nvPr>
            <p:ph type="title"/>
          </p:nvPr>
        </p:nvSpPr>
        <p:spPr>
          <a:xfrm>
            <a:off x="1484310" y="-241479"/>
            <a:ext cx="10018713" cy="1752599"/>
          </a:xfrm>
        </p:spPr>
        <p:txBody>
          <a:bodyPr/>
          <a:lstStyle/>
          <a:p>
            <a:r>
              <a:rPr lang="it-IT" altLang="it-IT" dirty="0" smtClean="0"/>
              <a:t>Digitalizzazione di fonti primarie</a:t>
            </a:r>
          </a:p>
        </p:txBody>
      </p:sp>
      <p:sp>
        <p:nvSpPr>
          <p:cNvPr id="48131" name="Segnaposto contenuto 2"/>
          <p:cNvSpPr>
            <a:spLocks noGrp="1"/>
          </p:cNvSpPr>
          <p:nvPr>
            <p:ph idx="1"/>
          </p:nvPr>
        </p:nvSpPr>
        <p:spPr>
          <a:xfrm>
            <a:off x="1896434" y="837127"/>
            <a:ext cx="10018713" cy="5653825"/>
          </a:xfrm>
        </p:spPr>
        <p:txBody>
          <a:bodyPr rtlCol="0">
            <a:normAutofit/>
          </a:bodyPr>
          <a:lstStyle/>
          <a:p>
            <a:pPr>
              <a:defRPr/>
            </a:pPr>
            <a:r>
              <a:rPr lang="it-IT" sz="3200" dirty="0" smtClean="0"/>
              <a:t>La costituzione di vere e proprie </a:t>
            </a:r>
            <a:r>
              <a:rPr lang="it-IT" sz="3200" dirty="0" err="1" smtClean="0"/>
              <a:t>digital</a:t>
            </a:r>
            <a:r>
              <a:rPr lang="it-IT" sz="3200" dirty="0" smtClean="0"/>
              <a:t> </a:t>
            </a:r>
            <a:r>
              <a:rPr lang="it-IT" sz="3200" dirty="0" err="1" smtClean="0"/>
              <a:t>library</a:t>
            </a:r>
            <a:r>
              <a:rPr lang="it-IT" sz="3200" dirty="0" smtClean="0"/>
              <a:t> archivistiche rappresenta un’esigenza avvertita come prioritaria da buona parte della comunità degli utenti e a cui si dovrà tentare di dare risposta nel prossimo futuro, sia pure nella consapevolezza delle complessità che la digitalizzazione di fonti archivistiche porta con sé</a:t>
            </a:r>
          </a:p>
        </p:txBody>
      </p:sp>
    </p:spTree>
    <p:extLst>
      <p:ext uri="{BB962C8B-B14F-4D97-AF65-F5344CB8AC3E}">
        <p14:creationId xmlns:p14="http://schemas.microsoft.com/office/powerpoint/2010/main" val="175253784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84310" y="-344510"/>
            <a:ext cx="10018713" cy="1752599"/>
          </a:xfrm>
        </p:spPr>
        <p:txBody>
          <a:bodyPr/>
          <a:lstStyle/>
          <a:p>
            <a:pPr algn="ctr"/>
            <a:r>
              <a:rPr lang="it-IT" dirty="0" smtClean="0"/>
              <a:t>L’uovo di Colombo</a:t>
            </a:r>
            <a:endParaRPr lang="it-IT" dirty="0"/>
          </a:p>
        </p:txBody>
      </p:sp>
      <p:sp>
        <p:nvSpPr>
          <p:cNvPr id="3" name="Segnaposto contenuto 2"/>
          <p:cNvSpPr>
            <a:spLocks noGrp="1"/>
          </p:cNvSpPr>
          <p:nvPr>
            <p:ph idx="1"/>
          </p:nvPr>
        </p:nvSpPr>
        <p:spPr>
          <a:xfrm>
            <a:off x="1690372" y="1082896"/>
            <a:ext cx="10018713" cy="5086084"/>
          </a:xfrm>
        </p:spPr>
        <p:txBody>
          <a:bodyPr>
            <a:normAutofit/>
          </a:bodyPr>
          <a:lstStyle/>
          <a:p>
            <a:r>
              <a:rPr lang="it-IT" dirty="0" smtClean="0"/>
              <a:t>L’arma finale: la digitalizzazione delle fonti primarie</a:t>
            </a:r>
          </a:p>
          <a:p>
            <a:r>
              <a:rPr lang="it-IT" dirty="0" smtClean="0"/>
              <a:t>Scanner e quantità: il problema della selezione e del coordinamento dei progetti</a:t>
            </a:r>
          </a:p>
          <a:p>
            <a:r>
              <a:rPr lang="it-IT" dirty="0" smtClean="0"/>
              <a:t>Ciò che è tecnicamente possibile non è necessariamente opportuno</a:t>
            </a:r>
          </a:p>
          <a:p>
            <a:r>
              <a:rPr lang="it-IT" dirty="0" smtClean="0"/>
              <a:t>La dimensione archivistica e non genericamente storiografica dei processi di digitalizzazione</a:t>
            </a:r>
          </a:p>
          <a:p>
            <a:r>
              <a:rPr lang="it-IT" dirty="0" smtClean="0"/>
              <a:t>Un nuovo monachesimo? La memoria nel tritacarne digitale tra archivi e archivi (re)inventati</a:t>
            </a:r>
          </a:p>
          <a:p>
            <a:r>
              <a:rPr lang="it-IT" dirty="0" smtClean="0"/>
              <a:t>Oltre i benefici, i rischi intrinsechi di un processo di digitalizzazione </a:t>
            </a:r>
            <a:r>
              <a:rPr lang="it-IT" dirty="0" err="1" smtClean="0"/>
              <a:t>object</a:t>
            </a:r>
            <a:r>
              <a:rPr lang="it-IT" dirty="0" smtClean="0"/>
              <a:t> </a:t>
            </a:r>
            <a:r>
              <a:rPr lang="it-IT" dirty="0" err="1" smtClean="0"/>
              <a:t>oriented</a:t>
            </a:r>
            <a:r>
              <a:rPr lang="it-IT" dirty="0" smtClean="0"/>
              <a:t> ossia la parte per (ovvero senza) il tutto</a:t>
            </a:r>
            <a:endParaRPr lang="it-IT" dirty="0"/>
          </a:p>
        </p:txBody>
      </p:sp>
    </p:spTree>
    <p:extLst>
      <p:ext uri="{BB962C8B-B14F-4D97-AF65-F5344CB8AC3E}">
        <p14:creationId xmlns:p14="http://schemas.microsoft.com/office/powerpoint/2010/main" val="98885273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910625" y="0"/>
            <a:ext cx="5447764" cy="6651938"/>
          </a:xfrm>
          <a:prstGeom prst="rect">
            <a:avLst/>
          </a:prstGeom>
        </p:spPr>
      </p:pic>
    </p:spTree>
    <p:extLst>
      <p:ext uri="{BB962C8B-B14F-4D97-AF65-F5344CB8AC3E}">
        <p14:creationId xmlns:p14="http://schemas.microsoft.com/office/powerpoint/2010/main" val="291922473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84310" y="-589209"/>
            <a:ext cx="10018713" cy="1752599"/>
          </a:xfrm>
        </p:spPr>
        <p:txBody>
          <a:bodyPr/>
          <a:lstStyle/>
          <a:p>
            <a:pPr algn="ctr"/>
            <a:r>
              <a:rPr lang="it-IT" dirty="0" smtClean="0"/>
              <a:t>La linea dell’orizzonte</a:t>
            </a:r>
            <a:endParaRPr lang="it-IT" dirty="0"/>
          </a:p>
        </p:txBody>
      </p:sp>
      <p:sp>
        <p:nvSpPr>
          <p:cNvPr id="3" name="Segnaposto contenuto 2"/>
          <p:cNvSpPr>
            <a:spLocks noGrp="1"/>
          </p:cNvSpPr>
          <p:nvPr>
            <p:ph idx="1"/>
          </p:nvPr>
        </p:nvSpPr>
        <p:spPr>
          <a:xfrm>
            <a:off x="1484310" y="759855"/>
            <a:ext cx="10018713" cy="5031346"/>
          </a:xfrm>
        </p:spPr>
        <p:txBody>
          <a:bodyPr>
            <a:normAutofit fontScale="85000" lnSpcReduction="10000"/>
          </a:bodyPr>
          <a:lstStyle/>
          <a:p>
            <a:r>
              <a:rPr lang="it-IT" dirty="0" smtClean="0"/>
              <a:t>Le risorse digitali rappresentano un presente ancora piuttosto confuso e un ineludibile futuro</a:t>
            </a:r>
          </a:p>
          <a:p>
            <a:r>
              <a:rPr lang="it-IT" dirty="0" smtClean="0"/>
              <a:t>Occorre che cresca ancora la consapevolezza della specificità di questi strumenti, insieme alla capacità di non utilizzarli forzando al loro interno concetti e metodi analogici</a:t>
            </a:r>
          </a:p>
          <a:p>
            <a:r>
              <a:rPr lang="it-IT" dirty="0" smtClean="0"/>
              <a:t>Il futuro è già qui: RIC, multidimensionalità, integrazione, ontologie. La realtà della conservazione allo specchio digitale</a:t>
            </a:r>
          </a:p>
          <a:p>
            <a:r>
              <a:rPr lang="it-IT" dirty="0" smtClean="0"/>
              <a:t>Scendere dagli alberi e chiedere al metodo e alle prassi di cogliere nuove possibilità di rappresentazione del mondo e degli archivi</a:t>
            </a:r>
          </a:p>
          <a:p>
            <a:r>
              <a:rPr lang="it-IT" dirty="0" smtClean="0"/>
              <a:t>Invocare politiche culturali e organi di coordinamento adeguati</a:t>
            </a:r>
          </a:p>
          <a:p>
            <a:r>
              <a:rPr lang="it-IT" dirty="0" smtClean="0"/>
              <a:t>Il futuro e la sopravvivenza stessa di un coerente sistema di conservazione e trasmissione di ciò che chiamiamo memoria sono lontani dall’abbraccio mortale dei cosiddetti beni culturali</a:t>
            </a:r>
          </a:p>
          <a:p>
            <a:r>
              <a:rPr lang="it-IT" dirty="0" smtClean="0"/>
              <a:t>Il digitale come occasione di una svolta politica e culturale</a:t>
            </a:r>
          </a:p>
          <a:p>
            <a:r>
              <a:rPr lang="it-IT" dirty="0" smtClean="0"/>
              <a:t>Per un’archivistica attiva, capace di usare la tecnologia invece di subirne i pesanti condizionamenti</a:t>
            </a:r>
            <a:endParaRPr lang="it-IT" dirty="0"/>
          </a:p>
        </p:txBody>
      </p:sp>
    </p:spTree>
    <p:extLst>
      <p:ext uri="{BB962C8B-B14F-4D97-AF65-F5344CB8AC3E}">
        <p14:creationId xmlns:p14="http://schemas.microsoft.com/office/powerpoint/2010/main" val="53002923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2643" y="-305873"/>
            <a:ext cx="10018713" cy="1752599"/>
          </a:xfrm>
        </p:spPr>
        <p:txBody>
          <a:bodyPr/>
          <a:lstStyle/>
          <a:p>
            <a:pPr algn="ctr"/>
            <a:r>
              <a:rPr lang="it-IT" dirty="0" smtClean="0"/>
              <a:t>Tirare le conclusioni</a:t>
            </a:r>
            <a:endParaRPr lang="it-IT" dirty="0"/>
          </a:p>
        </p:txBody>
      </p:sp>
      <p:sp>
        <p:nvSpPr>
          <p:cNvPr id="3" name="Segnaposto contenuto 2"/>
          <p:cNvSpPr>
            <a:spLocks noGrp="1"/>
          </p:cNvSpPr>
          <p:nvPr>
            <p:ph idx="1"/>
          </p:nvPr>
        </p:nvSpPr>
        <p:spPr>
          <a:xfrm>
            <a:off x="1664614" y="1095775"/>
            <a:ext cx="10018713" cy="5272827"/>
          </a:xfrm>
        </p:spPr>
        <p:txBody>
          <a:bodyPr>
            <a:normAutofit/>
          </a:bodyPr>
          <a:lstStyle/>
          <a:p>
            <a:r>
              <a:rPr lang="it-IT" dirty="0" smtClean="0"/>
              <a:t>Il modello conservativo, il sistema, gli obiettivi</a:t>
            </a:r>
          </a:p>
          <a:p>
            <a:r>
              <a:rPr lang="it-IT" dirty="0" smtClean="0"/>
              <a:t>Le risorse disponibili e le politiche culturali</a:t>
            </a:r>
          </a:p>
          <a:p>
            <a:r>
              <a:rPr lang="it-IT" dirty="0" smtClean="0"/>
              <a:t>Il bisogno di una diffusa consapevolezza</a:t>
            </a:r>
          </a:p>
          <a:p>
            <a:r>
              <a:rPr lang="it-IT" dirty="0" smtClean="0"/>
              <a:t>La capacità di saper recitare un ruolo</a:t>
            </a:r>
          </a:p>
          <a:p>
            <a:r>
              <a:rPr lang="it-IT" dirty="0" smtClean="0"/>
              <a:t>il concetto di una responsabilità diffusa</a:t>
            </a:r>
          </a:p>
          <a:p>
            <a:r>
              <a:rPr lang="it-IT" dirty="0" smtClean="0"/>
              <a:t>Non le macchine ma le persone</a:t>
            </a:r>
          </a:p>
          <a:p>
            <a:r>
              <a:rPr lang="it-IT" dirty="0" smtClean="0"/>
              <a:t>Il bisogno di riforme strutturali a prescindere dalle risorse disponibili</a:t>
            </a:r>
          </a:p>
          <a:p>
            <a:r>
              <a:rPr lang="it-IT" dirty="0" smtClean="0"/>
              <a:t>Il bisogno di contaminazione </a:t>
            </a:r>
            <a:r>
              <a:rPr lang="it-IT" dirty="0"/>
              <a:t>e di restituzione </a:t>
            </a:r>
            <a:r>
              <a:rPr lang="it-IT" dirty="0" smtClean="0"/>
              <a:t>integrata dei sistemi descrittivi</a:t>
            </a:r>
            <a:endParaRPr lang="it-IT" dirty="0"/>
          </a:p>
        </p:txBody>
      </p:sp>
    </p:spTree>
    <p:extLst>
      <p:ext uri="{BB962C8B-B14F-4D97-AF65-F5344CB8AC3E}">
        <p14:creationId xmlns:p14="http://schemas.microsoft.com/office/powerpoint/2010/main" val="30859472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84310" y="0"/>
            <a:ext cx="10018713" cy="1752599"/>
          </a:xfrm>
        </p:spPr>
        <p:txBody>
          <a:bodyPr/>
          <a:lstStyle/>
          <a:p>
            <a:pPr algn="ctr"/>
            <a:r>
              <a:rPr lang="it-IT" dirty="0" smtClean="0"/>
              <a:t>Un termine da chiarire: dematerializzazione</a:t>
            </a:r>
            <a:endParaRPr lang="it-IT" dirty="0"/>
          </a:p>
        </p:txBody>
      </p:sp>
      <p:sp>
        <p:nvSpPr>
          <p:cNvPr id="3" name="Segnaposto contenuto 2"/>
          <p:cNvSpPr>
            <a:spLocks noGrp="1"/>
          </p:cNvSpPr>
          <p:nvPr>
            <p:ph idx="1"/>
          </p:nvPr>
        </p:nvSpPr>
        <p:spPr>
          <a:xfrm>
            <a:off x="1780524" y="2100329"/>
            <a:ext cx="10018713" cy="3124201"/>
          </a:xfrm>
        </p:spPr>
        <p:txBody>
          <a:bodyPr>
            <a:noAutofit/>
          </a:bodyPr>
          <a:lstStyle/>
          <a:p>
            <a:r>
              <a:rPr lang="it-IT" dirty="0" smtClean="0"/>
              <a:t>Dematerializzare, qualunque siano le finalità, non significa limitarsi a cambiare tipologia di supporto</a:t>
            </a:r>
          </a:p>
          <a:p>
            <a:r>
              <a:rPr lang="it-IT" dirty="0" smtClean="0"/>
              <a:t>Esigenza di abbandonare questa visione un po’ ingenua del fenomeno</a:t>
            </a:r>
          </a:p>
          <a:p>
            <a:r>
              <a:rPr lang="it-IT" dirty="0" smtClean="0"/>
              <a:t>La dematerializzazione è innanzitutto un processo politico, sociale, antropologico. Una radicale trasformazione non tanto del modo di produrre e conservare documenti quanto di pensare ai documenti stessi</a:t>
            </a:r>
          </a:p>
          <a:p>
            <a:r>
              <a:rPr lang="it-IT" dirty="0" smtClean="0"/>
              <a:t>Dematerializzare significa entrare in profondità negli assetti complessivi di una società, reingegnerizzandone aspetti cruciali</a:t>
            </a:r>
          </a:p>
          <a:p>
            <a:r>
              <a:rPr lang="it-IT" dirty="0" smtClean="0"/>
              <a:t>Pensare digitale e non essere supinamente </a:t>
            </a:r>
            <a:r>
              <a:rPr lang="it-IT" dirty="0" err="1" smtClean="0"/>
              <a:t>pseudodigitali</a:t>
            </a:r>
            <a:endParaRPr lang="it-IT" dirty="0"/>
          </a:p>
        </p:txBody>
      </p:sp>
    </p:spTree>
    <p:extLst>
      <p:ext uri="{BB962C8B-B14F-4D97-AF65-F5344CB8AC3E}">
        <p14:creationId xmlns:p14="http://schemas.microsoft.com/office/powerpoint/2010/main" val="33099181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84309" y="0"/>
            <a:ext cx="10018713" cy="1752599"/>
          </a:xfrm>
        </p:spPr>
        <p:txBody>
          <a:bodyPr rtlCol="0">
            <a:normAutofit/>
          </a:bodyPr>
          <a:lstStyle/>
          <a:p>
            <a:pPr>
              <a:defRPr/>
            </a:pPr>
            <a:r>
              <a:rPr lang="it-IT" dirty="0" smtClean="0"/>
              <a:t>La centralità delle risorse tecnologiche</a:t>
            </a:r>
            <a:endParaRPr lang="it-IT" dirty="0"/>
          </a:p>
        </p:txBody>
      </p:sp>
      <p:sp>
        <p:nvSpPr>
          <p:cNvPr id="3" name="Segnaposto contenuto 2"/>
          <p:cNvSpPr>
            <a:spLocks noGrp="1"/>
          </p:cNvSpPr>
          <p:nvPr>
            <p:ph idx="1"/>
          </p:nvPr>
        </p:nvSpPr>
        <p:spPr>
          <a:xfrm>
            <a:off x="1729008" y="1945782"/>
            <a:ext cx="10018713" cy="3124201"/>
          </a:xfrm>
        </p:spPr>
        <p:txBody>
          <a:bodyPr rtlCol="0">
            <a:normAutofit fontScale="92500" lnSpcReduction="20000"/>
          </a:bodyPr>
          <a:lstStyle/>
          <a:p>
            <a:pPr>
              <a:defRPr/>
            </a:pPr>
            <a:r>
              <a:rPr lang="it-IT" sz="2800" dirty="0" smtClean="0"/>
              <a:t>Inquadrare </a:t>
            </a:r>
            <a:r>
              <a:rPr lang="it-IT" sz="2800" dirty="0"/>
              <a:t>l’articolato rapporto tra gli archivi storici  e le risorse tecnologiche, in un momento in cui, terminata una lunga fase “sperimentale”, tale  rapporto è divenuto parte integrante della disciplina archivistica. </a:t>
            </a:r>
            <a:endParaRPr lang="it-IT" sz="2800" dirty="0" smtClean="0"/>
          </a:p>
          <a:p>
            <a:pPr>
              <a:defRPr/>
            </a:pPr>
            <a:r>
              <a:rPr lang="it-IT" sz="2800" dirty="0" smtClean="0"/>
              <a:t>E</a:t>
            </a:r>
            <a:r>
              <a:rPr lang="it-IT" sz="2800" dirty="0"/>
              <a:t>’ ormai assodato, infatti, che anche in ambito archivistico le applicazioni tecnologiche non rappresentano più un’ipotesi accessoria e, appunto, sperimentale, ma costituiscono un settore di ricerca e sviluppo </a:t>
            </a:r>
            <a:r>
              <a:rPr lang="it-IT" sz="2800" dirty="0" smtClean="0"/>
              <a:t>applicativo peculiare, molto </a:t>
            </a:r>
            <a:r>
              <a:rPr lang="it-IT" sz="2800" dirty="0"/>
              <a:t>concreto e per certi versi ineludibile</a:t>
            </a:r>
            <a:r>
              <a:rPr lang="it-IT" dirty="0"/>
              <a:t>.</a:t>
            </a:r>
          </a:p>
        </p:txBody>
      </p:sp>
    </p:spTree>
    <p:extLst>
      <p:ext uri="{BB962C8B-B14F-4D97-AF65-F5344CB8AC3E}">
        <p14:creationId xmlns:p14="http://schemas.microsoft.com/office/powerpoint/2010/main" val="9845018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30604" y="-511937"/>
            <a:ext cx="10018713" cy="1752599"/>
          </a:xfrm>
        </p:spPr>
        <p:txBody>
          <a:bodyPr/>
          <a:lstStyle/>
          <a:p>
            <a:pPr algn="ctr"/>
            <a:r>
              <a:rPr lang="it-IT" dirty="0" smtClean="0"/>
              <a:t>ICT e archivi: ambiti di applicazione</a:t>
            </a:r>
            <a:endParaRPr lang="it-IT" dirty="0"/>
          </a:p>
        </p:txBody>
      </p:sp>
      <p:sp>
        <p:nvSpPr>
          <p:cNvPr id="3" name="Segnaposto contenuto 2"/>
          <p:cNvSpPr>
            <a:spLocks noGrp="1"/>
          </p:cNvSpPr>
          <p:nvPr>
            <p:ph idx="1"/>
          </p:nvPr>
        </p:nvSpPr>
        <p:spPr>
          <a:xfrm>
            <a:off x="2173287" y="1507900"/>
            <a:ext cx="10018713" cy="3124201"/>
          </a:xfrm>
        </p:spPr>
        <p:txBody>
          <a:bodyPr>
            <a:noAutofit/>
          </a:bodyPr>
          <a:lstStyle/>
          <a:p>
            <a:r>
              <a:rPr lang="it-IT" dirty="0" smtClean="0"/>
              <a:t>Applicazioni tecnologiche agli archivi storici: descrizione e comunicazione</a:t>
            </a:r>
          </a:p>
          <a:p>
            <a:pPr lvl="1"/>
            <a:r>
              <a:rPr lang="it-IT" sz="2400" dirty="0" smtClean="0"/>
              <a:t>Banche dati (il problema degli inventari…)</a:t>
            </a:r>
          </a:p>
          <a:p>
            <a:pPr lvl="1"/>
            <a:r>
              <a:rPr lang="it-IT" sz="2400" dirty="0" smtClean="0"/>
              <a:t>Sistemi informativi</a:t>
            </a:r>
          </a:p>
          <a:p>
            <a:pPr lvl="1"/>
            <a:r>
              <a:rPr lang="it-IT" sz="2400" dirty="0" smtClean="0"/>
              <a:t>Siti web archivistici (aggregazioni di «oggetti» digitali)</a:t>
            </a:r>
          </a:p>
          <a:p>
            <a:pPr lvl="1"/>
            <a:r>
              <a:rPr lang="it-IT" sz="2400" dirty="0" smtClean="0"/>
              <a:t> </a:t>
            </a:r>
            <a:r>
              <a:rPr lang="it-IT" sz="2400" dirty="0"/>
              <a:t>Documenti digitalizzati</a:t>
            </a:r>
          </a:p>
          <a:p>
            <a:pPr lvl="1"/>
            <a:endParaRPr lang="it-IT" sz="2400" dirty="0" smtClean="0"/>
          </a:p>
          <a:p>
            <a:r>
              <a:rPr lang="it-IT" dirty="0" smtClean="0"/>
              <a:t>Archivi informatici</a:t>
            </a:r>
          </a:p>
        </p:txBody>
      </p:sp>
      <p:sp>
        <p:nvSpPr>
          <p:cNvPr id="4" name="AutoShape 2" descr="Risultati immagini per ict archiv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4538" y="3644721"/>
            <a:ext cx="4827462" cy="3213279"/>
          </a:xfrm>
          <a:prstGeom prst="rect">
            <a:avLst/>
          </a:prstGeom>
        </p:spPr>
      </p:pic>
    </p:spTree>
    <p:extLst>
      <p:ext uri="{BB962C8B-B14F-4D97-AF65-F5344CB8AC3E}">
        <p14:creationId xmlns:p14="http://schemas.microsoft.com/office/powerpoint/2010/main" val="42333001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29764" y="-373488"/>
            <a:ext cx="10018713" cy="1752599"/>
          </a:xfrm>
        </p:spPr>
        <p:txBody>
          <a:bodyPr/>
          <a:lstStyle/>
          <a:p>
            <a:pPr algn="ctr"/>
            <a:r>
              <a:rPr lang="it-IT" dirty="0" smtClean="0"/>
              <a:t>Elementi di valutazione</a:t>
            </a:r>
            <a:endParaRPr lang="it-IT" dirty="0"/>
          </a:p>
        </p:txBody>
      </p:sp>
      <p:sp>
        <p:nvSpPr>
          <p:cNvPr id="3" name="Segnaposto contenuto 2"/>
          <p:cNvSpPr>
            <a:spLocks noGrp="1"/>
          </p:cNvSpPr>
          <p:nvPr>
            <p:ph idx="1"/>
          </p:nvPr>
        </p:nvSpPr>
        <p:spPr>
          <a:xfrm>
            <a:off x="2173287" y="2190480"/>
            <a:ext cx="10018713" cy="3124201"/>
          </a:xfrm>
        </p:spPr>
        <p:txBody>
          <a:bodyPr>
            <a:noAutofit/>
          </a:bodyPr>
          <a:lstStyle/>
          <a:p>
            <a:r>
              <a:rPr lang="it-IT" sz="2800" dirty="0" smtClean="0"/>
              <a:t>Esigenza di valutare il sistema di risorse digitali nel loro complesso non solo alla luce di riscontri empirici o tecnici</a:t>
            </a:r>
          </a:p>
          <a:p>
            <a:r>
              <a:rPr lang="it-IT" sz="2800" dirty="0" smtClean="0"/>
              <a:t>E’ necessario «contestualizzare» le risorse per comprenderne in pieno potenzialità, limiti e possibili evoluzioni</a:t>
            </a:r>
          </a:p>
          <a:p>
            <a:r>
              <a:rPr lang="it-IT" sz="2800" dirty="0" smtClean="0"/>
              <a:t>Entrano in gioco diversi fattori di analisi e valutazione</a:t>
            </a:r>
          </a:p>
          <a:p>
            <a:pPr lvl="1"/>
            <a:r>
              <a:rPr lang="it-IT" sz="2800" dirty="0" smtClean="0"/>
              <a:t>Valutazione degli obiettivi</a:t>
            </a:r>
          </a:p>
          <a:p>
            <a:pPr lvl="1"/>
            <a:r>
              <a:rPr lang="it-IT" sz="2800" dirty="0" smtClean="0"/>
              <a:t>Politiche culturali complessive e loro coerenza</a:t>
            </a:r>
          </a:p>
          <a:p>
            <a:pPr lvl="1"/>
            <a:r>
              <a:rPr lang="it-IT" sz="2800" dirty="0" smtClean="0"/>
              <a:t>Efficacia dell’approccio progettuale</a:t>
            </a:r>
          </a:p>
          <a:p>
            <a:pPr lvl="1"/>
            <a:r>
              <a:rPr lang="it-IT" sz="2800" dirty="0" smtClean="0"/>
              <a:t>Aspetti metodologici (quali metodi, quali standard, quale descrizione)</a:t>
            </a:r>
            <a:endParaRPr lang="it-IT" sz="2800" dirty="0"/>
          </a:p>
        </p:txBody>
      </p:sp>
    </p:spTree>
    <p:extLst>
      <p:ext uri="{BB962C8B-B14F-4D97-AF65-F5344CB8AC3E}">
        <p14:creationId xmlns:p14="http://schemas.microsoft.com/office/powerpoint/2010/main" val="21393345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64614" y="-344510"/>
            <a:ext cx="10018713" cy="1752599"/>
          </a:xfrm>
        </p:spPr>
        <p:txBody>
          <a:bodyPr/>
          <a:lstStyle/>
          <a:p>
            <a:pPr algn="ctr"/>
            <a:r>
              <a:rPr lang="it-IT" dirty="0" smtClean="0"/>
              <a:t>L’archivista e il digitale: basta la parola? </a:t>
            </a:r>
            <a:endParaRPr lang="it-IT" dirty="0"/>
          </a:p>
        </p:txBody>
      </p:sp>
      <p:sp>
        <p:nvSpPr>
          <p:cNvPr id="3" name="Segnaposto contenuto 2"/>
          <p:cNvSpPr>
            <a:spLocks noGrp="1"/>
          </p:cNvSpPr>
          <p:nvPr>
            <p:ph idx="1"/>
          </p:nvPr>
        </p:nvSpPr>
        <p:spPr>
          <a:xfrm>
            <a:off x="1999465" y="2103548"/>
            <a:ext cx="10018713" cy="3124201"/>
          </a:xfrm>
        </p:spPr>
        <p:txBody>
          <a:bodyPr>
            <a:noAutofit/>
          </a:bodyPr>
          <a:lstStyle/>
          <a:p>
            <a:r>
              <a:rPr lang="it-IT" sz="3200" dirty="0" smtClean="0"/>
              <a:t>Ineluttabile esigenza di specializzazione</a:t>
            </a:r>
          </a:p>
          <a:p>
            <a:r>
              <a:rPr lang="it-IT" sz="3200" dirty="0" smtClean="0"/>
              <a:t>Diversificazione dei percorsi formativi</a:t>
            </a:r>
          </a:p>
          <a:p>
            <a:r>
              <a:rPr lang="it-IT" sz="3200" dirty="0" smtClean="0"/>
              <a:t>Il bisogno di consapevolezza del ruolo e il requisito della combattività</a:t>
            </a:r>
          </a:p>
          <a:p>
            <a:r>
              <a:rPr lang="it-IT" sz="3200" dirty="0" smtClean="0"/>
              <a:t>La capacità di comunicare: declinare la mediazione nel terzo millennio</a:t>
            </a:r>
          </a:p>
          <a:p>
            <a:r>
              <a:rPr lang="it-IT" sz="3200" dirty="0" smtClean="0"/>
              <a:t>L’esigenza di collaborare con altre professionalità</a:t>
            </a:r>
            <a:endParaRPr lang="it-IT" sz="3200" dirty="0"/>
          </a:p>
        </p:txBody>
      </p:sp>
    </p:spTree>
    <p:extLst>
      <p:ext uri="{BB962C8B-B14F-4D97-AF65-F5344CB8AC3E}">
        <p14:creationId xmlns:p14="http://schemas.microsoft.com/office/powerpoint/2010/main" val="27631872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89046" y="-309093"/>
            <a:ext cx="10515600" cy="1325563"/>
          </a:xfrm>
        </p:spPr>
        <p:txBody>
          <a:bodyPr/>
          <a:lstStyle/>
          <a:p>
            <a:pPr algn="ctr"/>
            <a:r>
              <a:rPr lang="it-IT" dirty="0" smtClean="0"/>
              <a:t>Una disciplina in evoluzione</a:t>
            </a:r>
            <a:endParaRPr lang="it-IT"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98501" y="850006"/>
            <a:ext cx="8496690" cy="6007994"/>
          </a:xfrm>
        </p:spPr>
      </p:pic>
    </p:spTree>
    <p:extLst>
      <p:ext uri="{BB962C8B-B14F-4D97-AF65-F5344CB8AC3E}">
        <p14:creationId xmlns:p14="http://schemas.microsoft.com/office/powerpoint/2010/main" val="8630679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773855" y="1431499"/>
            <a:ext cx="8574622" cy="2616199"/>
          </a:xfrm>
        </p:spPr>
        <p:txBody>
          <a:bodyPr>
            <a:normAutofit fontScale="90000"/>
          </a:bodyPr>
          <a:lstStyle/>
          <a:p>
            <a:pPr algn="ctr"/>
            <a:r>
              <a:rPr lang="it-IT" dirty="0"/>
              <a:t>Software di descrizione e sistemi informativi archivistici: aspetti teorici</a:t>
            </a:r>
          </a:p>
        </p:txBody>
      </p:sp>
      <p:sp>
        <p:nvSpPr>
          <p:cNvPr id="3" name="Sottotitolo 2"/>
          <p:cNvSpPr>
            <a:spLocks noGrp="1"/>
          </p:cNvSpPr>
          <p:nvPr>
            <p:ph type="subTitle" idx="1"/>
          </p:nvPr>
        </p:nvSpPr>
        <p:spPr>
          <a:xfrm>
            <a:off x="4927501" y="5469466"/>
            <a:ext cx="6987645" cy="1388534"/>
          </a:xfrm>
        </p:spPr>
        <p:txBody>
          <a:bodyPr>
            <a:normAutofit/>
          </a:bodyPr>
          <a:lstStyle/>
          <a:p>
            <a:r>
              <a:rPr lang="it-IT" sz="3200" dirty="0" smtClean="0"/>
              <a:t>Prof. Federico Valacchi</a:t>
            </a:r>
          </a:p>
          <a:p>
            <a:r>
              <a:rPr lang="it-IT" sz="3200" dirty="0" smtClean="0"/>
              <a:t>Università di Macerata</a:t>
            </a:r>
            <a:endParaRPr lang="it-IT" sz="3200" dirty="0"/>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11890" y="0"/>
            <a:ext cx="4196020" cy="1107412"/>
          </a:xfrm>
          <a:prstGeom prst="rect">
            <a:avLst/>
          </a:prstGeom>
        </p:spPr>
      </p:pic>
    </p:spTree>
    <p:extLst>
      <p:ext uri="{BB962C8B-B14F-4D97-AF65-F5344CB8AC3E}">
        <p14:creationId xmlns:p14="http://schemas.microsoft.com/office/powerpoint/2010/main" val="27061538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84310" y="-373487"/>
            <a:ext cx="10018713" cy="1752599"/>
          </a:xfrm>
        </p:spPr>
        <p:txBody>
          <a:bodyPr/>
          <a:lstStyle/>
          <a:p>
            <a:pPr algn="ctr"/>
            <a:r>
              <a:rPr lang="it-IT" dirty="0" smtClean="0"/>
              <a:t>Archivistica, parola plurale</a:t>
            </a:r>
            <a:endParaRPr lang="it-IT" dirty="0"/>
          </a:p>
        </p:txBody>
      </p:sp>
      <p:sp>
        <p:nvSpPr>
          <p:cNvPr id="3" name="Segnaposto contenuto 2"/>
          <p:cNvSpPr>
            <a:spLocks noGrp="1"/>
          </p:cNvSpPr>
          <p:nvPr>
            <p:ph idx="1"/>
          </p:nvPr>
        </p:nvSpPr>
        <p:spPr>
          <a:xfrm>
            <a:off x="2269921" y="2190480"/>
            <a:ext cx="10018713" cy="3124201"/>
          </a:xfrm>
        </p:spPr>
        <p:txBody>
          <a:bodyPr>
            <a:noAutofit/>
          </a:bodyPr>
          <a:lstStyle/>
          <a:p>
            <a:r>
              <a:rPr lang="it-IT" dirty="0" smtClean="0"/>
              <a:t>«Archivistica tecnica» ovvero al principio di tutto</a:t>
            </a:r>
          </a:p>
          <a:p>
            <a:pPr lvl="1"/>
            <a:r>
              <a:rPr lang="it-IT" sz="2400" dirty="0" smtClean="0"/>
              <a:t>Analogico e digitale come cambiano le prassi</a:t>
            </a:r>
          </a:p>
          <a:p>
            <a:pPr lvl="1"/>
            <a:r>
              <a:rPr lang="it-IT" sz="2400" dirty="0" smtClean="0"/>
              <a:t>«Immaginare il futuro» e «progettare la memoria»: cos’è l’archivistica informatica?</a:t>
            </a:r>
          </a:p>
          <a:p>
            <a:pPr lvl="1"/>
            <a:r>
              <a:rPr lang="it-IT" sz="2400" dirty="0" smtClean="0"/>
              <a:t>Tutelare, descrivere, ordinare e comunicare al tempo del digitale</a:t>
            </a:r>
          </a:p>
          <a:p>
            <a:r>
              <a:rPr lang="it-IT" dirty="0" smtClean="0"/>
              <a:t>Archivistica pubblica</a:t>
            </a:r>
          </a:p>
          <a:p>
            <a:pPr lvl="1"/>
            <a:r>
              <a:rPr lang="it-IT" sz="2400" dirty="0" smtClean="0"/>
              <a:t>Passione civile</a:t>
            </a:r>
          </a:p>
          <a:p>
            <a:pPr lvl="1"/>
            <a:r>
              <a:rPr lang="it-IT" sz="2400" dirty="0" smtClean="0"/>
              <a:t>Archive </a:t>
            </a:r>
            <a:r>
              <a:rPr lang="it-IT" sz="2400" dirty="0" err="1" smtClean="0"/>
              <a:t>telling</a:t>
            </a:r>
            <a:r>
              <a:rPr lang="it-IT" sz="2400" dirty="0" smtClean="0"/>
              <a:t>: raccontare storie non pensare alla storia</a:t>
            </a:r>
          </a:p>
          <a:p>
            <a:pPr lvl="1"/>
            <a:r>
              <a:rPr lang="it-IT" sz="2400" dirty="0" smtClean="0"/>
              <a:t>Governare ed esaltare il potere degli archivi</a:t>
            </a:r>
          </a:p>
          <a:p>
            <a:pPr lvl="1"/>
            <a:r>
              <a:rPr lang="it-IT" sz="2400" dirty="0" smtClean="0"/>
              <a:t>Una deontologia rinnovata e diacronica</a:t>
            </a:r>
          </a:p>
          <a:p>
            <a:pPr lvl="1"/>
            <a:r>
              <a:rPr lang="it-IT" sz="2400" dirty="0" smtClean="0"/>
              <a:t>L’attivismo archivistico: portare gli archivi per intero nella società</a:t>
            </a:r>
          </a:p>
        </p:txBody>
      </p:sp>
    </p:spTree>
    <p:extLst>
      <p:ext uri="{BB962C8B-B14F-4D97-AF65-F5344CB8AC3E}">
        <p14:creationId xmlns:p14="http://schemas.microsoft.com/office/powerpoint/2010/main" val="23286396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84310" y="0"/>
            <a:ext cx="10018713" cy="1752599"/>
          </a:xfrm>
        </p:spPr>
        <p:txBody>
          <a:bodyPr/>
          <a:lstStyle/>
          <a:p>
            <a:pPr algn="ctr"/>
            <a:r>
              <a:rPr lang="it-IT" dirty="0" smtClean="0"/>
              <a:t>Potenzialità e limiti dell’archivistica tecnica</a:t>
            </a:r>
            <a:endParaRPr lang="it-IT" dirty="0"/>
          </a:p>
        </p:txBody>
      </p:sp>
      <p:sp>
        <p:nvSpPr>
          <p:cNvPr id="3" name="Segnaposto contenuto 2"/>
          <p:cNvSpPr>
            <a:spLocks noGrp="1"/>
          </p:cNvSpPr>
          <p:nvPr>
            <p:ph idx="1"/>
          </p:nvPr>
        </p:nvSpPr>
        <p:spPr>
          <a:xfrm>
            <a:off x="1935071" y="1559416"/>
            <a:ext cx="10018713" cy="4455018"/>
          </a:xfrm>
        </p:spPr>
        <p:txBody>
          <a:bodyPr>
            <a:normAutofit fontScale="40000" lnSpcReduction="20000"/>
          </a:bodyPr>
          <a:lstStyle/>
          <a:p>
            <a:r>
              <a:rPr lang="it-IT" sz="7400" dirty="0" smtClean="0">
                <a:latin typeface="Times New Roman" panose="02020603050405020304" pitchFamily="18" charset="0"/>
                <a:cs typeface="Times New Roman" panose="02020603050405020304" pitchFamily="18" charset="0"/>
              </a:rPr>
              <a:t>L’archivistica tecnica: insieme di attività regolate da standard e da prassi consolidate che contribuiscono a metabolizzare i contenuti informativi e i contesti dei fondi archivistici e presidiano le fasi di sedimentazione fin dalla fase corrente</a:t>
            </a:r>
          </a:p>
          <a:p>
            <a:r>
              <a:rPr lang="it-IT" sz="7400" dirty="0" smtClean="0">
                <a:latin typeface="Times New Roman" panose="02020603050405020304" pitchFamily="18" charset="0"/>
                <a:cs typeface="Times New Roman" panose="02020603050405020304" pitchFamily="18" charset="0"/>
              </a:rPr>
              <a:t>L’esigenza di pensare l’archivistica tecnica al di fuori di una dimensione meramente empirica</a:t>
            </a:r>
          </a:p>
          <a:p>
            <a:r>
              <a:rPr lang="it-IT" sz="7400" dirty="0" smtClean="0">
                <a:latin typeface="Times New Roman" panose="02020603050405020304" pitchFamily="18" charset="0"/>
                <a:cs typeface="Times New Roman" panose="02020603050405020304" pitchFamily="18" charset="0"/>
              </a:rPr>
              <a:t>La «concretezza» è innanzitutto </a:t>
            </a:r>
            <a:r>
              <a:rPr lang="it-IT" sz="7400" dirty="0" smtClean="0">
                <a:solidFill>
                  <a:srgbClr val="FF0000"/>
                </a:solidFill>
                <a:latin typeface="Times New Roman" panose="02020603050405020304" pitchFamily="18" charset="0"/>
                <a:cs typeface="Times New Roman" panose="02020603050405020304" pitchFamily="18" charset="0"/>
              </a:rPr>
              <a:t>comprensione</a:t>
            </a:r>
            <a:r>
              <a:rPr lang="it-IT" sz="7400" dirty="0" smtClean="0">
                <a:latin typeface="Times New Roman" panose="02020603050405020304" pitchFamily="18" charset="0"/>
                <a:cs typeface="Times New Roman" panose="02020603050405020304" pitchFamily="18" charset="0"/>
              </a:rPr>
              <a:t>, che muove dall’individuazione dei nodi teorici e dalla loro soluzione, non azione a tutti i costi</a:t>
            </a:r>
          </a:p>
          <a:p>
            <a:r>
              <a:rPr lang="it-IT" sz="7400" dirty="0" smtClean="0">
                <a:latin typeface="Times New Roman" panose="02020603050405020304" pitchFamily="18" charset="0"/>
                <a:cs typeface="Times New Roman" panose="02020603050405020304" pitchFamily="18" charset="0"/>
              </a:rPr>
              <a:t>Pensare prima di agire</a:t>
            </a:r>
          </a:p>
          <a:p>
            <a:endParaRPr lang="it-IT"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25906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84309" y="-154547"/>
            <a:ext cx="10018713" cy="1752599"/>
          </a:xfrm>
        </p:spPr>
        <p:txBody>
          <a:bodyPr/>
          <a:lstStyle/>
          <a:p>
            <a:pPr algn="ctr"/>
            <a:r>
              <a:rPr lang="it-IT" dirty="0" smtClean="0"/>
              <a:t>Il ruolo dell’archivistica pubblica</a:t>
            </a:r>
            <a:endParaRPr lang="it-IT" dirty="0"/>
          </a:p>
        </p:txBody>
      </p:sp>
      <p:sp>
        <p:nvSpPr>
          <p:cNvPr id="3" name="Segnaposto contenuto 2"/>
          <p:cNvSpPr>
            <a:spLocks noGrp="1"/>
          </p:cNvSpPr>
          <p:nvPr>
            <p:ph idx="1"/>
          </p:nvPr>
        </p:nvSpPr>
        <p:spPr>
          <a:xfrm>
            <a:off x="2173287" y="851076"/>
            <a:ext cx="10018713" cy="5768663"/>
          </a:xfrm>
        </p:spPr>
        <p:txBody>
          <a:bodyPr>
            <a:normAutofit/>
          </a:bodyPr>
          <a:lstStyle/>
          <a:p>
            <a:r>
              <a:rPr lang="it-IT" dirty="0" smtClean="0"/>
              <a:t>Standard, software, sistemi informativi, web archivistico e digitalizzazione devono essere costruiti con gli strumenti dell’archivistica tecnica ma pensati secondo le logiche </a:t>
            </a:r>
            <a:r>
              <a:rPr lang="it-IT" dirty="0" smtClean="0">
                <a:solidFill>
                  <a:srgbClr val="FF0000"/>
                </a:solidFill>
              </a:rPr>
              <a:t>dell’archivistica pubblica</a:t>
            </a:r>
          </a:p>
          <a:p>
            <a:r>
              <a:rPr lang="it-IT" dirty="0" smtClean="0"/>
              <a:t>Archivistica pubblica e riflessione sul ruolo degli archivi, sulle loro finalità e sul loro uso pubblico e politico in senso ampio</a:t>
            </a:r>
          </a:p>
          <a:p>
            <a:r>
              <a:rPr lang="it-IT" dirty="0" smtClean="0"/>
              <a:t>Progettare e realizzare risorse digitali nel quadro dei dettami dell’archivistica tecnica deve significare innanzitutto orientarsi all’uso pubblico degli archivi</a:t>
            </a:r>
          </a:p>
          <a:p>
            <a:r>
              <a:rPr lang="it-IT" dirty="0" smtClean="0"/>
              <a:t>Il ruolo centrale della restituzione e della comunicazione ai fini della difesa di un sistema di valori</a:t>
            </a:r>
            <a:endParaRPr lang="it-IT" dirty="0"/>
          </a:p>
        </p:txBody>
      </p:sp>
    </p:spTree>
    <p:extLst>
      <p:ext uri="{BB962C8B-B14F-4D97-AF65-F5344CB8AC3E}">
        <p14:creationId xmlns:p14="http://schemas.microsoft.com/office/powerpoint/2010/main" val="27098288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862180" y="-386366"/>
            <a:ext cx="9404723" cy="1400530"/>
          </a:xfrm>
        </p:spPr>
        <p:txBody>
          <a:bodyPr/>
          <a:lstStyle/>
          <a:p>
            <a:pPr algn="ctr"/>
            <a:r>
              <a:rPr lang="it-IT" dirty="0" smtClean="0"/>
              <a:t>Archivistica e archivistica attiva</a:t>
            </a:r>
            <a:endParaRPr lang="it-IT" dirty="0"/>
          </a:p>
        </p:txBody>
      </p:sp>
      <p:sp>
        <p:nvSpPr>
          <p:cNvPr id="3" name="Segnaposto contenuto 2"/>
          <p:cNvSpPr>
            <a:spLocks noGrp="1"/>
          </p:cNvSpPr>
          <p:nvPr>
            <p:ph idx="1"/>
          </p:nvPr>
        </p:nvSpPr>
        <p:spPr>
          <a:xfrm>
            <a:off x="2462030" y="1104317"/>
            <a:ext cx="8946541" cy="5618456"/>
          </a:xfrm>
        </p:spPr>
        <p:txBody>
          <a:bodyPr>
            <a:noAutofit/>
          </a:bodyPr>
          <a:lstStyle/>
          <a:p>
            <a:r>
              <a:rPr lang="it-IT" i="1" dirty="0" err="1"/>
              <a:t>Archiving</a:t>
            </a:r>
            <a:r>
              <a:rPr lang="it-IT" i="1" dirty="0"/>
              <a:t> </a:t>
            </a:r>
            <a:r>
              <a:rPr lang="it-IT" i="1" dirty="0" err="1"/>
              <a:t>Activism</a:t>
            </a:r>
            <a:r>
              <a:rPr lang="it-IT" i="1" dirty="0"/>
              <a:t> and </a:t>
            </a:r>
            <a:r>
              <a:rPr lang="it-IT" i="1" dirty="0" err="1"/>
              <a:t>Activist</a:t>
            </a:r>
            <a:r>
              <a:rPr lang="it-IT" i="1" dirty="0"/>
              <a:t> </a:t>
            </a:r>
            <a:r>
              <a:rPr lang="it-IT" i="1" dirty="0" err="1" smtClean="0"/>
              <a:t>Archiving</a:t>
            </a:r>
            <a:r>
              <a:rPr lang="it-IT" i="1" dirty="0" smtClean="0"/>
              <a:t> </a:t>
            </a:r>
            <a:r>
              <a:rPr lang="it-IT" i="1" dirty="0" err="1" smtClean="0"/>
              <a:t>examines</a:t>
            </a:r>
            <a:r>
              <a:rPr lang="it-IT" i="1" dirty="0" smtClean="0"/>
              <a:t> </a:t>
            </a:r>
            <a:r>
              <a:rPr lang="it-IT" i="1" dirty="0"/>
              <a:t>the </a:t>
            </a:r>
            <a:r>
              <a:rPr lang="it-IT" i="1" dirty="0" err="1"/>
              <a:t>intersections</a:t>
            </a:r>
            <a:r>
              <a:rPr lang="it-IT" i="1" dirty="0"/>
              <a:t> </a:t>
            </a:r>
            <a:r>
              <a:rPr lang="it-IT" i="1" dirty="0" err="1"/>
              <a:t>between</a:t>
            </a:r>
            <a:r>
              <a:rPr lang="it-IT" i="1" dirty="0"/>
              <a:t> </a:t>
            </a:r>
            <a:r>
              <a:rPr lang="it-IT" i="1" dirty="0" err="1"/>
              <a:t>contemporary</a:t>
            </a:r>
            <a:r>
              <a:rPr lang="it-IT" i="1" dirty="0"/>
              <a:t> </a:t>
            </a:r>
            <a:r>
              <a:rPr lang="it-IT" i="1" dirty="0" err="1"/>
              <a:t>archival</a:t>
            </a:r>
            <a:r>
              <a:rPr lang="it-IT" i="1" dirty="0"/>
              <a:t> </a:t>
            </a:r>
            <a:r>
              <a:rPr lang="it-IT" i="1" dirty="0" err="1"/>
              <a:t>practice</a:t>
            </a:r>
            <a:r>
              <a:rPr lang="it-IT" i="1" dirty="0"/>
              <a:t> and </a:t>
            </a:r>
            <a:r>
              <a:rPr lang="it-IT" i="1" dirty="0" err="1"/>
              <a:t>activism</a:t>
            </a:r>
            <a:r>
              <a:rPr lang="it-IT" i="1" dirty="0"/>
              <a:t> in </a:t>
            </a:r>
            <a:r>
              <a:rPr lang="it-IT" i="1" dirty="0" err="1"/>
              <a:t>different</a:t>
            </a:r>
            <a:r>
              <a:rPr lang="it-IT" i="1" dirty="0"/>
              <a:t> </a:t>
            </a:r>
            <a:r>
              <a:rPr lang="it-IT" i="1" dirty="0" err="1"/>
              <a:t>national</a:t>
            </a:r>
            <a:r>
              <a:rPr lang="it-IT" i="1" dirty="0"/>
              <a:t>, </a:t>
            </a:r>
            <a:r>
              <a:rPr lang="it-IT" i="1" dirty="0" err="1"/>
              <a:t>political</a:t>
            </a:r>
            <a:r>
              <a:rPr lang="it-IT" i="1" dirty="0"/>
              <a:t>, </a:t>
            </a:r>
            <a:r>
              <a:rPr lang="it-IT" i="1" dirty="0" err="1"/>
              <a:t>socio-economic</a:t>
            </a:r>
            <a:r>
              <a:rPr lang="it-IT" i="1" dirty="0"/>
              <a:t>, </a:t>
            </a:r>
            <a:r>
              <a:rPr lang="it-IT" i="1" dirty="0" err="1"/>
              <a:t>technological</a:t>
            </a:r>
            <a:r>
              <a:rPr lang="it-IT" i="1" dirty="0"/>
              <a:t>, </a:t>
            </a:r>
            <a:r>
              <a:rPr lang="it-IT" i="1" dirty="0" err="1"/>
              <a:t>archival</a:t>
            </a:r>
            <a:r>
              <a:rPr lang="it-IT" i="1" dirty="0"/>
              <a:t> </a:t>
            </a:r>
            <a:r>
              <a:rPr lang="it-IT" i="1" dirty="0" err="1"/>
              <a:t>settings</a:t>
            </a:r>
            <a:r>
              <a:rPr lang="it-IT" i="1" dirty="0"/>
              <a:t>, and </a:t>
            </a:r>
            <a:r>
              <a:rPr lang="it-IT" i="1" dirty="0" err="1"/>
              <a:t>inspired</a:t>
            </a:r>
            <a:r>
              <a:rPr lang="it-IT" i="1" dirty="0"/>
              <a:t> by a </a:t>
            </a:r>
            <a:r>
              <a:rPr lang="it-IT" i="1" dirty="0" err="1"/>
              <a:t>variety</a:t>
            </a:r>
            <a:r>
              <a:rPr lang="it-IT" i="1" dirty="0"/>
              <a:t> of </a:t>
            </a:r>
            <a:r>
              <a:rPr lang="it-IT" i="1" dirty="0" err="1"/>
              <a:t>motivations</a:t>
            </a:r>
            <a:r>
              <a:rPr lang="it-IT" i="1" dirty="0"/>
              <a:t> and </a:t>
            </a:r>
            <a:r>
              <a:rPr lang="it-IT" i="1" dirty="0" err="1"/>
              <a:t>objectives</a:t>
            </a:r>
            <a:r>
              <a:rPr lang="it-IT" dirty="0" smtClean="0"/>
              <a:t>. (</a:t>
            </a:r>
            <a:r>
              <a:rPr lang="en-US" b="1" dirty="0">
                <a:hlinkClick r:id="rId2"/>
              </a:rPr>
              <a:t>“</a:t>
            </a:r>
            <a:r>
              <a:rPr lang="en-US" i="1" dirty="0">
                <a:hlinkClick r:id="rId2"/>
              </a:rPr>
              <a:t>Humanizing an inevitability political craft”: Introduction to the special issue on archiving activism and activist </a:t>
            </a:r>
            <a:r>
              <a:rPr lang="en-US" i="1" dirty="0" smtClean="0">
                <a:hlinkClick r:id="rId2"/>
              </a:rPr>
              <a:t>archiving</a:t>
            </a:r>
            <a:r>
              <a:rPr lang="en-US" i="1" dirty="0" smtClean="0"/>
              <a:t>)</a:t>
            </a:r>
            <a:endParaRPr lang="en-US" i="1" dirty="0"/>
          </a:p>
          <a:p>
            <a:r>
              <a:rPr lang="it-IT" dirty="0" smtClean="0"/>
              <a:t>L’attivismo come faccia pubblica dell’archivistica</a:t>
            </a:r>
          </a:p>
          <a:p>
            <a:r>
              <a:rPr lang="it-IT" dirty="0" smtClean="0"/>
              <a:t>L’esigenza di andare oltre la ricostruzione storica per parlare al presente e a un futuro possibile</a:t>
            </a:r>
          </a:p>
          <a:p>
            <a:r>
              <a:rPr lang="it-IT" dirty="0" smtClean="0"/>
              <a:t>«Crediamo </a:t>
            </a:r>
            <a:r>
              <a:rPr lang="it-IT" dirty="0"/>
              <a:t>molto nella necessità di motivarci socialmente e di integrare le diverse componenti di questa realtà a </a:t>
            </a:r>
            <a:r>
              <a:rPr lang="it-IT" dirty="0" smtClean="0"/>
              <a:t>prescindere </a:t>
            </a:r>
            <a:r>
              <a:rPr lang="it-IT" dirty="0"/>
              <a:t>dal loro ruolo e dalle loro funzioni. Occorre insomma una nuova coscienza deontologica meno immemore del presente e del futuro. Questo approccio a nostro avviso saprà garantire anche il </a:t>
            </a:r>
            <a:r>
              <a:rPr lang="it-IT" dirty="0" smtClean="0"/>
              <a:t>passato» (blog Archivistica Attiva)</a:t>
            </a:r>
            <a:endParaRPr lang="it-IT" dirty="0"/>
          </a:p>
        </p:txBody>
      </p:sp>
      <p:sp>
        <p:nvSpPr>
          <p:cNvPr id="4" name="AutoShape 2" descr="Risultati immagini per archivistica plural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Tree>
    <p:extLst>
      <p:ext uri="{BB962C8B-B14F-4D97-AF65-F5344CB8AC3E}">
        <p14:creationId xmlns:p14="http://schemas.microsoft.com/office/powerpoint/2010/main" val="19102007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4" name="Segnaposto contenuto 3"/>
          <p:cNvPicPr>
            <a:picLocks noGrp="1" noChangeAspect="1"/>
          </p:cNvPicPr>
          <p:nvPr>
            <p:ph idx="1"/>
          </p:nvPr>
        </p:nvPicPr>
        <p:blipFill>
          <a:blip r:embed="rId2"/>
          <a:stretch>
            <a:fillRect/>
          </a:stretch>
        </p:blipFill>
        <p:spPr>
          <a:xfrm>
            <a:off x="2177714" y="0"/>
            <a:ext cx="9698797" cy="6858000"/>
          </a:xfrm>
          <a:prstGeom prst="rect">
            <a:avLst/>
          </a:prstGeom>
        </p:spPr>
      </p:pic>
      <p:sp>
        <p:nvSpPr>
          <p:cNvPr id="5" name="Rettangolo 4"/>
          <p:cNvSpPr/>
          <p:nvPr/>
        </p:nvSpPr>
        <p:spPr>
          <a:xfrm>
            <a:off x="4390349" y="952351"/>
            <a:ext cx="6096000" cy="1486048"/>
          </a:xfrm>
          <a:prstGeom prst="rect">
            <a:avLst/>
          </a:prstGeom>
        </p:spPr>
        <p:txBody>
          <a:bodyPr>
            <a:spAutoFit/>
          </a:bodyPr>
          <a:lstStyle/>
          <a:p>
            <a:pPr marL="685800" lvl="1" indent="-228600">
              <a:lnSpc>
                <a:spcPct val="90000"/>
              </a:lnSpc>
              <a:spcBef>
                <a:spcPts val="500"/>
              </a:spcBef>
              <a:buFont typeface="Arial" panose="020B0604020202020204" pitchFamily="34" charset="0"/>
              <a:buChar char="•"/>
            </a:pPr>
            <a:r>
              <a:rPr lang="it-IT" sz="3200" dirty="0">
                <a:solidFill>
                  <a:prstClr val="black"/>
                </a:solidFill>
                <a:hlinkClick r:id="rId3"/>
              </a:rPr>
              <a:t>Archivistica attiva</a:t>
            </a:r>
            <a:r>
              <a:rPr lang="it-IT" sz="3200" dirty="0">
                <a:solidFill>
                  <a:prstClr val="black"/>
                </a:solidFill>
              </a:rPr>
              <a:t>: un luogo di incontro</a:t>
            </a:r>
          </a:p>
          <a:p>
            <a:pPr marL="685800" lvl="1" indent="-228600">
              <a:lnSpc>
                <a:spcPct val="90000"/>
              </a:lnSpc>
              <a:spcBef>
                <a:spcPts val="500"/>
              </a:spcBef>
              <a:buFont typeface="Arial" panose="020B0604020202020204" pitchFamily="34" charset="0"/>
              <a:buChar char="•"/>
            </a:pPr>
            <a:r>
              <a:rPr lang="it-IT" sz="3200" dirty="0">
                <a:solidFill>
                  <a:prstClr val="black"/>
                </a:solidFill>
              </a:rPr>
              <a:t>Il </a:t>
            </a:r>
            <a:r>
              <a:rPr lang="it-IT" sz="3200" dirty="0">
                <a:solidFill>
                  <a:prstClr val="black"/>
                </a:solidFill>
                <a:hlinkClick r:id="rId4"/>
              </a:rPr>
              <a:t>blog </a:t>
            </a:r>
            <a:r>
              <a:rPr lang="it-IT" sz="3200" dirty="0">
                <a:solidFill>
                  <a:prstClr val="black"/>
                </a:solidFill>
              </a:rPr>
              <a:t>di Archivistica attiva</a:t>
            </a:r>
          </a:p>
        </p:txBody>
      </p:sp>
    </p:spTree>
    <p:extLst>
      <p:ext uri="{BB962C8B-B14F-4D97-AF65-F5344CB8AC3E}">
        <p14:creationId xmlns:p14="http://schemas.microsoft.com/office/powerpoint/2010/main" val="36714672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84311" y="-489397"/>
            <a:ext cx="10018713" cy="1752599"/>
          </a:xfrm>
        </p:spPr>
        <p:txBody>
          <a:bodyPr/>
          <a:lstStyle/>
          <a:p>
            <a:pPr algn="ctr"/>
            <a:r>
              <a:rPr lang="it-IT" dirty="0" smtClean="0"/>
              <a:t>Qualche considerazione di metodo</a:t>
            </a:r>
            <a:endParaRPr lang="it-IT"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50016" y="1117209"/>
            <a:ext cx="8860666" cy="5740791"/>
          </a:xfrm>
        </p:spPr>
      </p:pic>
    </p:spTree>
    <p:extLst>
      <p:ext uri="{BB962C8B-B14F-4D97-AF65-F5344CB8AC3E}">
        <p14:creationId xmlns:p14="http://schemas.microsoft.com/office/powerpoint/2010/main" val="16835276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81280" y="-112690"/>
            <a:ext cx="10018713" cy="1752599"/>
          </a:xfrm>
        </p:spPr>
        <p:txBody>
          <a:bodyPr/>
          <a:lstStyle/>
          <a:p>
            <a:pPr algn="ctr"/>
            <a:r>
              <a:rPr lang="it-IT" dirty="0" smtClean="0"/>
              <a:t>Dentro una crisi</a:t>
            </a:r>
            <a:endParaRPr lang="it-IT" dirty="0"/>
          </a:p>
        </p:txBody>
      </p:sp>
      <p:sp>
        <p:nvSpPr>
          <p:cNvPr id="3" name="Segnaposto contenuto 2"/>
          <p:cNvSpPr>
            <a:spLocks noGrp="1"/>
          </p:cNvSpPr>
          <p:nvPr>
            <p:ph idx="1"/>
          </p:nvPr>
        </p:nvSpPr>
        <p:spPr>
          <a:xfrm>
            <a:off x="1677493" y="1907145"/>
            <a:ext cx="10018713" cy="4364866"/>
          </a:xfrm>
        </p:spPr>
        <p:txBody>
          <a:bodyPr>
            <a:normAutofit lnSpcReduction="10000"/>
          </a:bodyPr>
          <a:lstStyle/>
          <a:p>
            <a:r>
              <a:rPr lang="it-IT" sz="3200" dirty="0"/>
              <a:t>Esiste una questione archivistica, una crisi che non si può ridurre a un mero e ragionieristico bilancio di entrate e uscite, di concorsi e assunzioni. </a:t>
            </a:r>
            <a:endParaRPr lang="it-IT" sz="3200" dirty="0" smtClean="0"/>
          </a:p>
          <a:p>
            <a:r>
              <a:rPr lang="it-IT" sz="3200" dirty="0" smtClean="0"/>
              <a:t>La </a:t>
            </a:r>
            <a:r>
              <a:rPr lang="it-IT" sz="3200" dirty="0"/>
              <a:t>dimensione quantitativa ha sicuramente un suo peso ma è quella qualitativa a preoccupare di più. </a:t>
            </a:r>
            <a:endParaRPr lang="it-IT" sz="3200" dirty="0" smtClean="0"/>
          </a:p>
          <a:p>
            <a:r>
              <a:rPr lang="it-IT" sz="3200" dirty="0" smtClean="0"/>
              <a:t>La </a:t>
            </a:r>
            <a:r>
              <a:rPr lang="it-IT" sz="3200" dirty="0"/>
              <a:t>crisi mette a nudo crudamente il ritardo teorico, il paradigma epistemologico in affanno, l’incapacità di seguire il mondo e di farsi accettare dal mondo. </a:t>
            </a:r>
          </a:p>
          <a:p>
            <a:endParaRPr lang="it-IT" dirty="0"/>
          </a:p>
        </p:txBody>
      </p:sp>
    </p:spTree>
    <p:extLst>
      <p:ext uri="{BB962C8B-B14F-4D97-AF65-F5344CB8AC3E}">
        <p14:creationId xmlns:p14="http://schemas.microsoft.com/office/powerpoint/2010/main" val="2777754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00218" y="-524814"/>
            <a:ext cx="10018713" cy="1752599"/>
          </a:xfrm>
        </p:spPr>
        <p:txBody>
          <a:bodyPr/>
          <a:lstStyle/>
          <a:p>
            <a:pPr algn="ctr"/>
            <a:r>
              <a:rPr lang="it-IT" dirty="0" smtClean="0"/>
              <a:t>Archivi: c’era una volta il vincolo</a:t>
            </a:r>
            <a:endParaRPr lang="it-IT" dirty="0"/>
          </a:p>
        </p:txBody>
      </p:sp>
      <p:sp>
        <p:nvSpPr>
          <p:cNvPr id="3" name="Segnaposto contenuto 2"/>
          <p:cNvSpPr>
            <a:spLocks noGrp="1"/>
          </p:cNvSpPr>
          <p:nvPr>
            <p:ph idx="1"/>
          </p:nvPr>
        </p:nvSpPr>
        <p:spPr>
          <a:xfrm>
            <a:off x="2327834" y="1081827"/>
            <a:ext cx="10018713" cy="4913290"/>
          </a:xfrm>
        </p:spPr>
        <p:txBody>
          <a:bodyPr>
            <a:noAutofit/>
          </a:bodyPr>
          <a:lstStyle/>
          <a:p>
            <a:r>
              <a:rPr lang="it-IT" sz="2800" dirty="0" smtClean="0"/>
              <a:t>Il polimorfismo archivistico contemporaneo: cartaceo, ibrido, digitale</a:t>
            </a:r>
          </a:p>
          <a:p>
            <a:r>
              <a:rPr lang="it-IT" sz="2800" dirty="0" smtClean="0"/>
              <a:t>Archivi storici, digitalizzazione, neo archivi e archivi inventati</a:t>
            </a:r>
          </a:p>
          <a:p>
            <a:r>
              <a:rPr lang="it-IT" sz="2800" dirty="0" smtClean="0"/>
              <a:t>L’archivio digitale: un </a:t>
            </a:r>
            <a:r>
              <a:rPr lang="it-IT" sz="2800" dirty="0" err="1" smtClean="0"/>
              <a:t>multifondo</a:t>
            </a:r>
            <a:r>
              <a:rPr lang="it-IT" sz="2800" dirty="0" smtClean="0"/>
              <a:t> delocalizzato. L’ubiquità digitale</a:t>
            </a:r>
          </a:p>
          <a:p>
            <a:r>
              <a:rPr lang="it-IT" sz="2800" dirty="0" smtClean="0"/>
              <a:t>Nuove possibili definizioni di archivio: aggregazione di complessi documentari comunque formati costituiti da documenti di diversa tipologia</a:t>
            </a:r>
          </a:p>
          <a:p>
            <a:r>
              <a:rPr lang="it-IT" sz="2800" dirty="0" smtClean="0"/>
              <a:t>Il trasformismo del documento digitale</a:t>
            </a:r>
          </a:p>
          <a:p>
            <a:r>
              <a:rPr lang="it-IT" sz="2800" dirty="0" smtClean="0"/>
              <a:t>Gli open data e le aggregazioni documentarie dinamiche</a:t>
            </a:r>
            <a:endParaRPr lang="it-IT" sz="2800" dirty="0"/>
          </a:p>
        </p:txBody>
      </p:sp>
    </p:spTree>
    <p:extLst>
      <p:ext uri="{BB962C8B-B14F-4D97-AF65-F5344CB8AC3E}">
        <p14:creationId xmlns:p14="http://schemas.microsoft.com/office/powerpoint/2010/main" val="2039185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54767" y="-434662"/>
            <a:ext cx="10018713" cy="1752599"/>
          </a:xfrm>
        </p:spPr>
        <p:txBody>
          <a:bodyPr/>
          <a:lstStyle/>
          <a:p>
            <a:pPr algn="ctr"/>
            <a:r>
              <a:rPr lang="it-IT" dirty="0" smtClean="0"/>
              <a:t>A cavallo della crisi: oltre la congiuntura</a:t>
            </a:r>
            <a:endParaRPr lang="it-IT" dirty="0"/>
          </a:p>
        </p:txBody>
      </p:sp>
      <p:sp>
        <p:nvSpPr>
          <p:cNvPr id="3" name="Segnaposto contenuto 2"/>
          <p:cNvSpPr>
            <a:spLocks noGrp="1"/>
          </p:cNvSpPr>
          <p:nvPr>
            <p:ph idx="1"/>
          </p:nvPr>
        </p:nvSpPr>
        <p:spPr>
          <a:xfrm>
            <a:off x="2347195" y="1255691"/>
            <a:ext cx="10018713" cy="5602309"/>
          </a:xfrm>
        </p:spPr>
        <p:txBody>
          <a:bodyPr>
            <a:normAutofit/>
          </a:bodyPr>
          <a:lstStyle/>
          <a:p>
            <a:r>
              <a:rPr lang="it-IT" sz="2800" dirty="0"/>
              <a:t>Cavalcare una crisi, però, significa innanzitutto cercare una via di uscita, una soluzione che porti nel futuro. </a:t>
            </a:r>
            <a:endParaRPr lang="it-IT" sz="2800" dirty="0" smtClean="0"/>
          </a:p>
          <a:p>
            <a:r>
              <a:rPr lang="it-IT" sz="2800" dirty="0" smtClean="0"/>
              <a:t>L’archivistica </a:t>
            </a:r>
            <a:r>
              <a:rPr lang="it-IT" sz="2800" dirty="0"/>
              <a:t>è in crisi ma non è morta, anzi si dibatte con un certo vigore. </a:t>
            </a:r>
            <a:endParaRPr lang="it-IT" sz="2800" dirty="0" smtClean="0"/>
          </a:p>
          <a:p>
            <a:r>
              <a:rPr lang="it-IT" sz="2800" dirty="0" smtClean="0"/>
              <a:t>Vive </a:t>
            </a:r>
            <a:r>
              <a:rPr lang="it-IT" sz="2800" dirty="0"/>
              <a:t>nei molti lavori sul campo che si confrontano ogni giorno con la contemporaneità, vivacchia in un dibattito metodologico un po’ asfittico, al momento attento più a una dimensione tecnico politica cha a inseguire e definire i nuovi assetti epistemologici. </a:t>
            </a:r>
            <a:endParaRPr lang="it-IT" sz="2800" dirty="0" smtClean="0"/>
          </a:p>
          <a:p>
            <a:r>
              <a:rPr lang="it-IT" sz="2800" dirty="0" smtClean="0"/>
              <a:t>Per </a:t>
            </a:r>
            <a:r>
              <a:rPr lang="it-IT" sz="2800" dirty="0"/>
              <a:t>capire bisogna oscillare tra vecchio e nuovo e non compiere l’errore di inseguire il futuro sul suo terreno</a:t>
            </a:r>
          </a:p>
        </p:txBody>
      </p:sp>
    </p:spTree>
    <p:extLst>
      <p:ext uri="{BB962C8B-B14F-4D97-AF65-F5344CB8AC3E}">
        <p14:creationId xmlns:p14="http://schemas.microsoft.com/office/powerpoint/2010/main" val="26735879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84310" y="-386366"/>
            <a:ext cx="10018713" cy="1752599"/>
          </a:xfrm>
        </p:spPr>
        <p:txBody>
          <a:bodyPr/>
          <a:lstStyle/>
          <a:p>
            <a:pPr algn="ctr"/>
            <a:r>
              <a:rPr lang="it-IT" dirty="0" smtClean="0"/>
              <a:t>Tra le braccia del futuro</a:t>
            </a:r>
            <a:endParaRPr lang="it-IT" dirty="0"/>
          </a:p>
        </p:txBody>
      </p:sp>
      <p:sp>
        <p:nvSpPr>
          <p:cNvPr id="3" name="Segnaposto contenuto 2"/>
          <p:cNvSpPr>
            <a:spLocks noGrp="1"/>
          </p:cNvSpPr>
          <p:nvPr>
            <p:ph idx="1"/>
          </p:nvPr>
        </p:nvSpPr>
        <p:spPr>
          <a:xfrm>
            <a:off x="2282800" y="914400"/>
            <a:ext cx="10018713" cy="5434885"/>
          </a:xfrm>
        </p:spPr>
        <p:txBody>
          <a:bodyPr>
            <a:normAutofit fontScale="92500"/>
          </a:bodyPr>
          <a:lstStyle/>
          <a:p>
            <a:r>
              <a:rPr lang="it-IT" dirty="0"/>
              <a:t>Cos’è dunque </a:t>
            </a:r>
            <a:r>
              <a:rPr lang="it-IT" dirty="0" err="1"/>
              <a:t>archivisticamente</a:t>
            </a:r>
            <a:r>
              <a:rPr lang="it-IT" dirty="0"/>
              <a:t> il futuro? </a:t>
            </a:r>
            <a:endParaRPr lang="it-IT" dirty="0" smtClean="0"/>
          </a:p>
          <a:p>
            <a:r>
              <a:rPr lang="it-IT" dirty="0" smtClean="0"/>
              <a:t>Essenzialmente </a:t>
            </a:r>
            <a:r>
              <a:rPr lang="it-IT" dirty="0"/>
              <a:t>tecnologia, una tecnologia sempre più raffinata e drammaticamente autonoma. </a:t>
            </a:r>
            <a:endParaRPr lang="it-IT" dirty="0" smtClean="0"/>
          </a:p>
          <a:p>
            <a:r>
              <a:rPr lang="it-IT" dirty="0" smtClean="0"/>
              <a:t>La </a:t>
            </a:r>
            <a:r>
              <a:rPr lang="it-IT" dirty="0"/>
              <a:t>mole di dati generati e i sistemi di analisi e classificazione dei medesimi vanno alla fine oltre gli </a:t>
            </a:r>
            <a:r>
              <a:rPr lang="it-IT" dirty="0" smtClean="0"/>
              <a:t>archivi</a:t>
            </a:r>
          </a:p>
          <a:p>
            <a:r>
              <a:rPr lang="it-IT" dirty="0" smtClean="0"/>
              <a:t>Giano </a:t>
            </a:r>
            <a:r>
              <a:rPr lang="it-IT" dirty="0"/>
              <a:t>è interdetto. Indietro e tra le ultime maglie del presente ci sono archivi complessi ma “umani</a:t>
            </a:r>
            <a:r>
              <a:rPr lang="it-IT" dirty="0" smtClean="0"/>
              <a:t>” </a:t>
            </a:r>
          </a:p>
          <a:p>
            <a:r>
              <a:rPr lang="it-IT" dirty="0" smtClean="0"/>
              <a:t>Se si guarda avanti invece questa </a:t>
            </a:r>
            <a:r>
              <a:rPr lang="it-IT" dirty="0"/>
              <a:t>visione si dissolve dentro a sistemi potenzialmente sempre più distanti dal governo archivistico in senso </a:t>
            </a:r>
            <a:r>
              <a:rPr lang="it-IT" dirty="0" smtClean="0"/>
              <a:t>classico</a:t>
            </a:r>
          </a:p>
          <a:p>
            <a:r>
              <a:rPr lang="it-IT" dirty="0" smtClean="0"/>
              <a:t>L’intelligenza </a:t>
            </a:r>
            <a:r>
              <a:rPr lang="it-IT" dirty="0"/>
              <a:t>artificiale e le sue conseguenze non sono miraggi futuribili ma realtà prossime venture. </a:t>
            </a:r>
            <a:endParaRPr lang="it-IT" dirty="0" smtClean="0"/>
          </a:p>
          <a:p>
            <a:r>
              <a:rPr lang="it-IT" dirty="0" smtClean="0"/>
              <a:t>In </a:t>
            </a:r>
            <a:r>
              <a:rPr lang="it-IT" dirty="0"/>
              <a:t>che misura impatteranno sulla produzione e sulla gestione dei documenti? </a:t>
            </a:r>
          </a:p>
        </p:txBody>
      </p:sp>
    </p:spTree>
    <p:extLst>
      <p:ext uri="{BB962C8B-B14F-4D97-AF65-F5344CB8AC3E}">
        <p14:creationId xmlns:p14="http://schemas.microsoft.com/office/powerpoint/2010/main" val="24668337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0"/>
            <a:ext cx="10515600" cy="1325563"/>
          </a:xfrm>
        </p:spPr>
        <p:txBody>
          <a:bodyPr/>
          <a:lstStyle/>
          <a:p>
            <a:pPr algn="ctr"/>
            <a:r>
              <a:rPr lang="it-IT" dirty="0" smtClean="0"/>
              <a:t>Tra teoria e dimensione applicativa</a:t>
            </a:r>
            <a:endParaRPr lang="it-IT" dirty="0"/>
          </a:p>
        </p:txBody>
      </p:sp>
      <p:sp>
        <p:nvSpPr>
          <p:cNvPr id="3" name="Segnaposto contenuto 2"/>
          <p:cNvSpPr>
            <a:spLocks noGrp="1"/>
          </p:cNvSpPr>
          <p:nvPr>
            <p:ph idx="1"/>
          </p:nvPr>
        </p:nvSpPr>
        <p:spPr>
          <a:xfrm>
            <a:off x="1676400" y="1168803"/>
            <a:ext cx="10515600" cy="4351338"/>
          </a:xfrm>
        </p:spPr>
        <p:txBody>
          <a:bodyPr>
            <a:normAutofit/>
          </a:bodyPr>
          <a:lstStyle/>
          <a:p>
            <a:r>
              <a:rPr lang="it-IT" dirty="0" smtClean="0"/>
              <a:t>Valutare l’insieme delle risorse digitali disponibili in campo archivistico non significa limitarsi a descrivere le funzionalità degli applicativi</a:t>
            </a:r>
          </a:p>
          <a:p>
            <a:r>
              <a:rPr lang="it-IT" dirty="0" smtClean="0"/>
              <a:t>Tali risorse vanno pensate dentro a un più ampio contesto teorico per poterne comprendere l’utilità, i limiti e le prospettive di sviluppo</a:t>
            </a:r>
          </a:p>
          <a:p>
            <a:r>
              <a:rPr lang="it-IT" dirty="0" smtClean="0"/>
              <a:t>I principali limiti del sistema archivistico digitale italiano risiedono nella carenza di politiche culturali omogenee a monte e nel modello disorganico messo in atto nel momento della progettazione e realizzazione iniziale</a:t>
            </a:r>
          </a:p>
          <a:p>
            <a:r>
              <a:rPr lang="it-IT" dirty="0" smtClean="0"/>
              <a:t>L’insieme delle risorse è esposto a rischi di obsolescenza tecnologica ma forse soprattutto metodologica: da ISAD(G) a RIC, cosa cambia?</a:t>
            </a:r>
          </a:p>
          <a:p>
            <a:r>
              <a:rPr lang="it-IT" dirty="0" smtClean="0"/>
              <a:t>Rendere multidimensionale ciò che era </a:t>
            </a:r>
            <a:r>
              <a:rPr lang="it-IT" dirty="0" err="1" smtClean="0"/>
              <a:t>multilivellare</a:t>
            </a:r>
            <a:r>
              <a:rPr lang="it-IT" dirty="0" smtClean="0"/>
              <a:t>: i rischi di un rigetto</a:t>
            </a:r>
            <a:endParaRPr lang="it-IT" dirty="0"/>
          </a:p>
        </p:txBody>
      </p:sp>
    </p:spTree>
    <p:extLst>
      <p:ext uri="{BB962C8B-B14F-4D97-AF65-F5344CB8AC3E}">
        <p14:creationId xmlns:p14="http://schemas.microsoft.com/office/powerpoint/2010/main" val="24331609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29764" y="-421783"/>
            <a:ext cx="10018713" cy="1752599"/>
          </a:xfrm>
        </p:spPr>
        <p:txBody>
          <a:bodyPr/>
          <a:lstStyle/>
          <a:p>
            <a:pPr algn="ctr"/>
            <a:r>
              <a:rPr lang="it-IT" dirty="0" smtClean="0"/>
              <a:t>Alla ricerca di un equilibrio</a:t>
            </a:r>
            <a:endParaRPr lang="it-IT" dirty="0"/>
          </a:p>
        </p:txBody>
      </p:sp>
      <p:sp>
        <p:nvSpPr>
          <p:cNvPr id="3" name="Segnaposto contenuto 2"/>
          <p:cNvSpPr>
            <a:spLocks noGrp="1"/>
          </p:cNvSpPr>
          <p:nvPr>
            <p:ph idx="1"/>
          </p:nvPr>
        </p:nvSpPr>
        <p:spPr>
          <a:xfrm>
            <a:off x="1960828" y="1330816"/>
            <a:ext cx="10018713" cy="5576552"/>
          </a:xfrm>
        </p:spPr>
        <p:txBody>
          <a:bodyPr>
            <a:normAutofit/>
          </a:bodyPr>
          <a:lstStyle/>
          <a:p>
            <a:r>
              <a:rPr lang="it-IT" dirty="0"/>
              <a:t>Riflettere sugli archivi oggi significa avere la capacità di valutarli anche al di fuori di una dimensione esclusivamente storico culturale. </a:t>
            </a:r>
            <a:endParaRPr lang="it-IT" dirty="0" smtClean="0"/>
          </a:p>
          <a:p>
            <a:r>
              <a:rPr lang="it-IT" dirty="0" smtClean="0"/>
              <a:t>Proprio </a:t>
            </a:r>
            <a:r>
              <a:rPr lang="it-IT" dirty="0"/>
              <a:t>per difendere il valore di memoria storica che gli archivi nella loro complessità rappresentano occorre individuare strategie che rendano, per così dire, meno desueti gli archivi stessi. </a:t>
            </a:r>
            <a:endParaRPr lang="it-IT" dirty="0" smtClean="0"/>
          </a:p>
          <a:p>
            <a:r>
              <a:rPr lang="it-IT" dirty="0" smtClean="0"/>
              <a:t>Bisogna </a:t>
            </a:r>
            <a:r>
              <a:rPr lang="it-IT" dirty="0"/>
              <a:t>insistere sull’utilità sociale ed economica, nonché politica, degli archivi e degli archivi correnti in particolare. </a:t>
            </a:r>
            <a:endParaRPr lang="it-IT" dirty="0" smtClean="0"/>
          </a:p>
          <a:p>
            <a:r>
              <a:rPr lang="it-IT" dirty="0" smtClean="0"/>
              <a:t>Pensare </a:t>
            </a:r>
            <a:r>
              <a:rPr lang="it-IT" dirty="0"/>
              <a:t>corrente per vivere (anche) storico, insomma. </a:t>
            </a:r>
            <a:endParaRPr lang="it-IT" dirty="0" smtClean="0"/>
          </a:p>
          <a:p>
            <a:r>
              <a:rPr lang="it-IT" dirty="0" smtClean="0"/>
              <a:t>Riequilibrare </a:t>
            </a:r>
            <a:r>
              <a:rPr lang="it-IT" dirty="0"/>
              <a:t>il rapporto di forza tra le diverse finalità dell’archivio, tenendo presente le dinamiche digitali che scaraventano dentro al futuro le responsabilità dei cosiddetti custodi della memoria. I quali divengono in questa congiuntura più costruttori che </a:t>
            </a:r>
            <a:r>
              <a:rPr lang="it-IT" dirty="0" smtClean="0"/>
              <a:t>conservatori di </a:t>
            </a:r>
            <a:r>
              <a:rPr lang="it-IT" dirty="0"/>
              <a:t>memoria.</a:t>
            </a:r>
          </a:p>
          <a:p>
            <a:endParaRPr lang="it-IT" dirty="0"/>
          </a:p>
        </p:txBody>
      </p:sp>
    </p:spTree>
    <p:extLst>
      <p:ext uri="{BB962C8B-B14F-4D97-AF65-F5344CB8AC3E}">
        <p14:creationId xmlns:p14="http://schemas.microsoft.com/office/powerpoint/2010/main" val="1312300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22948" y="0"/>
            <a:ext cx="10018713" cy="1752599"/>
          </a:xfrm>
        </p:spPr>
        <p:txBody>
          <a:bodyPr/>
          <a:lstStyle/>
          <a:p>
            <a:r>
              <a:rPr lang="it-IT" dirty="0" smtClean="0"/>
              <a:t>L’ordine, mito fondante: il luogo dove l’ordine è dato</a:t>
            </a:r>
            <a:endParaRPr lang="it-IT"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82476" y="1442435"/>
            <a:ext cx="7356569" cy="5415566"/>
          </a:xfrm>
        </p:spPr>
      </p:pic>
    </p:spTree>
    <p:extLst>
      <p:ext uri="{BB962C8B-B14F-4D97-AF65-F5344CB8AC3E}">
        <p14:creationId xmlns:p14="http://schemas.microsoft.com/office/powerpoint/2010/main" val="7711074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51738" y="-257578"/>
            <a:ext cx="10018713" cy="1752599"/>
          </a:xfrm>
        </p:spPr>
        <p:txBody>
          <a:bodyPr/>
          <a:lstStyle/>
          <a:p>
            <a:pPr algn="ctr"/>
            <a:r>
              <a:rPr lang="it-IT" dirty="0" smtClean="0"/>
              <a:t>«</a:t>
            </a:r>
            <a:r>
              <a:rPr lang="it-IT" dirty="0" err="1" smtClean="0">
                <a:hlinkClick r:id="rId2"/>
              </a:rPr>
              <a:t>Quiddam</a:t>
            </a:r>
            <a:r>
              <a:rPr lang="it-IT" dirty="0" smtClean="0">
                <a:hlinkClick r:id="rId2"/>
              </a:rPr>
              <a:t> </a:t>
            </a:r>
            <a:r>
              <a:rPr lang="it-IT" dirty="0" err="1" smtClean="0">
                <a:hlinkClick r:id="rId2"/>
              </a:rPr>
              <a:t>divinum</a:t>
            </a:r>
            <a:r>
              <a:rPr lang="it-IT" dirty="0" smtClean="0"/>
              <a:t>»: il metodo tra sacro e profano</a:t>
            </a:r>
            <a:endParaRPr lang="it-IT" dirty="0"/>
          </a:p>
        </p:txBody>
      </p:sp>
      <p:sp>
        <p:nvSpPr>
          <p:cNvPr id="3" name="Segnaposto contenuto 2"/>
          <p:cNvSpPr>
            <a:spLocks noGrp="1"/>
          </p:cNvSpPr>
          <p:nvPr>
            <p:ph idx="1"/>
          </p:nvPr>
        </p:nvSpPr>
        <p:spPr>
          <a:xfrm>
            <a:off x="2173287" y="953036"/>
            <a:ext cx="10018713" cy="5544355"/>
          </a:xfrm>
        </p:spPr>
        <p:txBody>
          <a:bodyPr>
            <a:normAutofit/>
          </a:bodyPr>
          <a:lstStyle/>
          <a:p>
            <a:r>
              <a:rPr lang="it-IT" sz="2800" i="1" dirty="0" smtClean="0"/>
              <a:t>«</a:t>
            </a:r>
            <a:r>
              <a:rPr lang="it-IT" sz="2800" i="1" dirty="0" err="1" smtClean="0"/>
              <a:t>Perfecte</a:t>
            </a:r>
            <a:r>
              <a:rPr lang="it-IT" sz="2800" i="1" dirty="0" smtClean="0"/>
              <a:t> ordinare Dei </a:t>
            </a:r>
            <a:r>
              <a:rPr lang="it-IT" sz="2800" i="1" dirty="0" err="1" smtClean="0"/>
              <a:t>solius</a:t>
            </a:r>
            <a:r>
              <a:rPr lang="it-IT" sz="2800" i="1" dirty="0" smtClean="0"/>
              <a:t> est et </a:t>
            </a:r>
            <a:r>
              <a:rPr lang="it-IT" sz="2800" i="1" dirty="0" err="1" smtClean="0"/>
              <a:t>ordo</a:t>
            </a:r>
            <a:r>
              <a:rPr lang="it-IT" sz="2800" i="1" dirty="0" smtClean="0"/>
              <a:t> </a:t>
            </a:r>
            <a:r>
              <a:rPr lang="it-IT" sz="2800" i="1" dirty="0" err="1" smtClean="0"/>
              <a:t>ipsum</a:t>
            </a:r>
            <a:r>
              <a:rPr lang="it-IT" sz="2800" i="1" dirty="0" smtClean="0"/>
              <a:t> </a:t>
            </a:r>
            <a:r>
              <a:rPr lang="it-IT" sz="2800" i="1" dirty="0" err="1" smtClean="0"/>
              <a:t>quiddam</a:t>
            </a:r>
            <a:r>
              <a:rPr lang="it-IT" sz="2800" i="1" dirty="0" smtClean="0"/>
              <a:t> </a:t>
            </a:r>
            <a:r>
              <a:rPr lang="it-IT" sz="2800" i="1" dirty="0" err="1" smtClean="0"/>
              <a:t>divinum</a:t>
            </a:r>
            <a:r>
              <a:rPr lang="it-IT" sz="2800" i="1" dirty="0" smtClean="0"/>
              <a:t>» </a:t>
            </a:r>
            <a:r>
              <a:rPr lang="it-IT" sz="2800" dirty="0" smtClean="0"/>
              <a:t>(Bonifacio)</a:t>
            </a:r>
          </a:p>
          <a:p>
            <a:r>
              <a:rPr lang="it-IT" sz="2800" dirty="0" smtClean="0"/>
              <a:t>L’archivio, «il luogo dove l’ordine è dato»</a:t>
            </a:r>
          </a:p>
          <a:p>
            <a:r>
              <a:rPr lang="it-IT" sz="2800" dirty="0" smtClean="0"/>
              <a:t>Ordine archivistico e ordine sociale</a:t>
            </a:r>
          </a:p>
          <a:p>
            <a:r>
              <a:rPr lang="it-IT" sz="2800" dirty="0" smtClean="0"/>
              <a:t>L’ordine come fatto politico</a:t>
            </a:r>
          </a:p>
          <a:p>
            <a:r>
              <a:rPr lang="it-IT" sz="2800" dirty="0" smtClean="0"/>
              <a:t>La commissione </a:t>
            </a:r>
            <a:r>
              <a:rPr lang="it-IT" sz="2800" dirty="0" err="1" smtClean="0"/>
              <a:t>Cibrario</a:t>
            </a:r>
            <a:r>
              <a:rPr lang="it-IT" sz="2800" dirty="0" smtClean="0"/>
              <a:t> e il regolamento del 1875</a:t>
            </a:r>
          </a:p>
          <a:p>
            <a:r>
              <a:rPr lang="it-IT" sz="2800" dirty="0" smtClean="0"/>
              <a:t>Il metodo storico da prassi di emergenza a strumento di costruzione di una memoria identitaria</a:t>
            </a:r>
            <a:endParaRPr lang="it-IT" sz="2800" dirty="0"/>
          </a:p>
        </p:txBody>
      </p:sp>
    </p:spTree>
    <p:extLst>
      <p:ext uri="{BB962C8B-B14F-4D97-AF65-F5344CB8AC3E}">
        <p14:creationId xmlns:p14="http://schemas.microsoft.com/office/powerpoint/2010/main" val="23321844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81280" y="-447541"/>
            <a:ext cx="10018713" cy="1752599"/>
          </a:xfrm>
        </p:spPr>
        <p:txBody>
          <a:bodyPr/>
          <a:lstStyle/>
          <a:p>
            <a:pPr algn="ctr"/>
            <a:r>
              <a:rPr lang="it-IT" dirty="0" smtClean="0"/>
              <a:t>Dal riordino all’ordine</a:t>
            </a:r>
            <a:endParaRPr lang="it-IT" dirty="0"/>
          </a:p>
        </p:txBody>
      </p:sp>
      <p:sp>
        <p:nvSpPr>
          <p:cNvPr id="3" name="Segnaposto contenuto 2"/>
          <p:cNvSpPr>
            <a:spLocks noGrp="1"/>
          </p:cNvSpPr>
          <p:nvPr>
            <p:ph idx="1"/>
          </p:nvPr>
        </p:nvSpPr>
        <p:spPr>
          <a:xfrm>
            <a:off x="2173287" y="605308"/>
            <a:ext cx="10018713" cy="6098145"/>
          </a:xfrm>
        </p:spPr>
        <p:txBody>
          <a:bodyPr>
            <a:normAutofit/>
          </a:bodyPr>
          <a:lstStyle/>
          <a:p>
            <a:r>
              <a:rPr lang="it-IT" dirty="0"/>
              <a:t>La struttura, liquido amniotico di un tempo trascorso, trema alle </a:t>
            </a:r>
            <a:r>
              <a:rPr lang="it-IT" dirty="0" smtClean="0"/>
              <a:t>fondamenta</a:t>
            </a:r>
          </a:p>
          <a:p>
            <a:r>
              <a:rPr lang="it-IT" dirty="0" smtClean="0"/>
              <a:t>Non </a:t>
            </a:r>
            <a:r>
              <a:rPr lang="it-IT" dirty="0"/>
              <a:t>più documenti ma dati che corrono </a:t>
            </a:r>
            <a:r>
              <a:rPr lang="it-IT" dirty="0" smtClean="0"/>
              <a:t>incontro ad </a:t>
            </a:r>
            <a:r>
              <a:rPr lang="it-IT" dirty="0"/>
              <a:t>altri dati. </a:t>
            </a:r>
            <a:endParaRPr lang="it-IT" dirty="0" smtClean="0"/>
          </a:p>
          <a:p>
            <a:r>
              <a:rPr lang="it-IT" dirty="0" smtClean="0"/>
              <a:t>L’ordine </a:t>
            </a:r>
            <a:r>
              <a:rPr lang="it-IT" dirty="0"/>
              <a:t>non si fa, l’ordine </a:t>
            </a:r>
            <a:r>
              <a:rPr lang="it-IT" dirty="0" smtClean="0"/>
              <a:t>è </a:t>
            </a:r>
            <a:r>
              <a:rPr lang="it-IT" dirty="0"/>
              <a:t>conferito da automi sferraglianti capaci di prodigi tassonomici e seriali, divoratori di algoritmi inesistenti in natura. </a:t>
            </a:r>
            <a:endParaRPr lang="it-IT" dirty="0" smtClean="0"/>
          </a:p>
          <a:p>
            <a:r>
              <a:rPr lang="it-IT" dirty="0" smtClean="0"/>
              <a:t>Dal </a:t>
            </a:r>
            <a:r>
              <a:rPr lang="it-IT" dirty="0"/>
              <a:t>metodo storico alla classificazione automatica: forse la fine della memoria come gigantesco fenomeno di soggettività collettiva. </a:t>
            </a:r>
            <a:endParaRPr lang="it-IT" dirty="0" smtClean="0"/>
          </a:p>
          <a:p>
            <a:r>
              <a:rPr lang="it-IT" dirty="0" smtClean="0"/>
              <a:t>O</a:t>
            </a:r>
            <a:r>
              <a:rPr lang="it-IT" dirty="0"/>
              <a:t>, più semplicemente, un futuro fatto di archivi governati da un nuovo metodo storico. Che guida </a:t>
            </a:r>
            <a:r>
              <a:rPr lang="it-IT" dirty="0">
                <a:solidFill>
                  <a:srgbClr val="FF0000"/>
                </a:solidFill>
              </a:rPr>
              <a:t>l’ordine</a:t>
            </a:r>
            <a:r>
              <a:rPr lang="it-IT" dirty="0"/>
              <a:t>, non il </a:t>
            </a:r>
            <a:r>
              <a:rPr lang="it-IT" dirty="0">
                <a:solidFill>
                  <a:srgbClr val="FF0000"/>
                </a:solidFill>
              </a:rPr>
              <a:t>riordino</a:t>
            </a:r>
            <a:r>
              <a:rPr lang="it-IT" dirty="0"/>
              <a:t>.</a:t>
            </a:r>
          </a:p>
        </p:txBody>
      </p:sp>
    </p:spTree>
    <p:extLst>
      <p:ext uri="{BB962C8B-B14F-4D97-AF65-F5344CB8AC3E}">
        <p14:creationId xmlns:p14="http://schemas.microsoft.com/office/powerpoint/2010/main" val="3013801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0476" y="0"/>
            <a:ext cx="10515600" cy="1325563"/>
          </a:xfrm>
        </p:spPr>
        <p:txBody>
          <a:bodyPr/>
          <a:lstStyle/>
          <a:p>
            <a:pPr algn="ctr"/>
            <a:r>
              <a:rPr lang="it-IT" dirty="0" smtClean="0"/>
              <a:t>La bacchetta magica</a:t>
            </a:r>
            <a:endParaRPr lang="it-IT" dirty="0"/>
          </a:p>
        </p:txBody>
      </p:sp>
      <p:sp>
        <p:nvSpPr>
          <p:cNvPr id="3" name="Segnaposto contenuto 2"/>
          <p:cNvSpPr>
            <a:spLocks noGrp="1"/>
          </p:cNvSpPr>
          <p:nvPr>
            <p:ph idx="1"/>
          </p:nvPr>
        </p:nvSpPr>
        <p:spPr>
          <a:xfrm>
            <a:off x="1676400" y="219237"/>
            <a:ext cx="10515600" cy="5872469"/>
          </a:xfrm>
        </p:spPr>
        <p:txBody>
          <a:bodyPr/>
          <a:lstStyle/>
          <a:p>
            <a:r>
              <a:rPr lang="it-IT" dirty="0"/>
              <a:t>L’incapacità di dare corpo a “momenti” diversi dal presente è il sintomo di un appiattimento, non solo archivistico, della società stessa. </a:t>
            </a:r>
            <a:endParaRPr lang="it-IT" dirty="0" smtClean="0"/>
          </a:p>
          <a:p>
            <a:r>
              <a:rPr lang="it-IT" dirty="0" smtClean="0"/>
              <a:t>La </a:t>
            </a:r>
            <a:r>
              <a:rPr lang="it-IT" dirty="0"/>
              <a:t>formula magica dell’archivistica da sempre è stata invece la mirabile capacità di dar corpo al passato consentendo di prevedere il futuro rendendolo tangibile. </a:t>
            </a:r>
            <a:endParaRPr lang="it-IT" dirty="0" smtClean="0"/>
          </a:p>
          <a:p>
            <a:r>
              <a:rPr lang="it-IT" dirty="0" smtClean="0"/>
              <a:t>L’archivistica</a:t>
            </a:r>
            <a:r>
              <a:rPr lang="it-IT" dirty="0"/>
              <a:t>, come la fisica, riesce a interpretare il tempo, perché si nutre di tutti i presenti che hanno costruito gli archivi e li costruiranno</a:t>
            </a:r>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6517" y="4934364"/>
            <a:ext cx="4095483" cy="1923636"/>
          </a:xfrm>
          <a:prstGeom prst="rect">
            <a:avLst/>
          </a:prstGeom>
        </p:spPr>
      </p:pic>
    </p:spTree>
    <p:extLst>
      <p:ext uri="{BB962C8B-B14F-4D97-AF65-F5344CB8AC3E}">
        <p14:creationId xmlns:p14="http://schemas.microsoft.com/office/powerpoint/2010/main" val="40367084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84310" y="-437882"/>
            <a:ext cx="10018713" cy="1752599"/>
          </a:xfrm>
        </p:spPr>
        <p:txBody>
          <a:bodyPr/>
          <a:lstStyle/>
          <a:p>
            <a:pPr algn="ctr"/>
            <a:r>
              <a:rPr lang="it-IT" dirty="0" smtClean="0"/>
              <a:t>La fatica del metodo</a:t>
            </a:r>
            <a:endParaRPr lang="it-IT" dirty="0"/>
          </a:p>
        </p:txBody>
      </p:sp>
      <p:sp>
        <p:nvSpPr>
          <p:cNvPr id="3" name="Segnaposto contenuto 2"/>
          <p:cNvSpPr>
            <a:spLocks noGrp="1"/>
          </p:cNvSpPr>
          <p:nvPr>
            <p:ph idx="1"/>
          </p:nvPr>
        </p:nvSpPr>
        <p:spPr>
          <a:xfrm>
            <a:off x="1484310" y="734096"/>
            <a:ext cx="10018713" cy="6123903"/>
          </a:xfrm>
        </p:spPr>
        <p:txBody>
          <a:bodyPr>
            <a:normAutofit/>
          </a:bodyPr>
          <a:lstStyle/>
          <a:p>
            <a:pPr algn="just"/>
            <a:r>
              <a:rPr lang="it-IT" sz="2800" dirty="0"/>
              <a:t>“È’ noto che quando gli archivisti italiani si pongono la domanda su quale sia la storia che in nome del metodo storico il riordinatore di archivi deve rispettare, in quanto inscritta negli archivi stessi, la risposta è: la storia dell’istituto che ha prodotto l’archivio; donde poi la tesi della conversione dell’archivistica speciale nella storia delle istituzioni. È anche noto tuttavia che l’applicazione rigorosa di questo criterio all’opera di riordinamento degli archivi e di stesura degli inventari ha incontrato e incontra molte e gravi difficoltà</a:t>
            </a:r>
            <a:r>
              <a:rPr lang="it-IT" sz="2800" dirty="0" smtClean="0"/>
              <a:t>” (Claudio Pavone)</a:t>
            </a:r>
            <a:endParaRPr lang="it-IT" sz="2800" dirty="0"/>
          </a:p>
        </p:txBody>
      </p:sp>
    </p:spTree>
    <p:extLst>
      <p:ext uri="{BB962C8B-B14F-4D97-AF65-F5344CB8AC3E}">
        <p14:creationId xmlns:p14="http://schemas.microsoft.com/office/powerpoint/2010/main" val="9141937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84309" y="-528034"/>
            <a:ext cx="10018713" cy="1752599"/>
          </a:xfrm>
        </p:spPr>
        <p:txBody>
          <a:bodyPr/>
          <a:lstStyle/>
          <a:p>
            <a:pPr algn="ctr"/>
            <a:r>
              <a:rPr lang="it-IT" dirty="0" smtClean="0"/>
              <a:t>La forza del metodo</a:t>
            </a:r>
            <a:endParaRPr lang="it-IT" dirty="0"/>
          </a:p>
        </p:txBody>
      </p:sp>
      <p:sp>
        <p:nvSpPr>
          <p:cNvPr id="3" name="Segnaposto contenuto 2"/>
          <p:cNvSpPr>
            <a:spLocks noGrp="1"/>
          </p:cNvSpPr>
          <p:nvPr>
            <p:ph idx="1"/>
          </p:nvPr>
        </p:nvSpPr>
        <p:spPr>
          <a:xfrm>
            <a:off x="1484310" y="862885"/>
            <a:ext cx="10018713" cy="5872766"/>
          </a:xfrm>
        </p:spPr>
        <p:txBody>
          <a:bodyPr>
            <a:normAutofit/>
          </a:bodyPr>
          <a:lstStyle/>
          <a:p>
            <a:r>
              <a:rPr lang="it-IT" dirty="0"/>
              <a:t>I</a:t>
            </a:r>
            <a:r>
              <a:rPr lang="it-IT" dirty="0" smtClean="0"/>
              <a:t>l </a:t>
            </a:r>
            <a:r>
              <a:rPr lang="it-IT" dirty="0"/>
              <a:t>metodo storico, nonostante questi dubbi di sapore postmoderno ha </a:t>
            </a:r>
            <a:r>
              <a:rPr lang="it-IT" dirty="0" smtClean="0"/>
              <a:t>funzionato </a:t>
            </a:r>
          </a:p>
          <a:p>
            <a:r>
              <a:rPr lang="it-IT" dirty="0" smtClean="0"/>
              <a:t>È </a:t>
            </a:r>
            <a:r>
              <a:rPr lang="it-IT" dirty="0"/>
              <a:t>stato utile, ha vinto la sua </a:t>
            </a:r>
            <a:r>
              <a:rPr lang="it-IT" dirty="0" smtClean="0"/>
              <a:t>battaglia</a:t>
            </a:r>
          </a:p>
          <a:p>
            <a:r>
              <a:rPr lang="it-IT" dirty="0" smtClean="0"/>
              <a:t>Come </a:t>
            </a:r>
            <a:r>
              <a:rPr lang="it-IT" dirty="0"/>
              <a:t>ricorda all’amministratore </a:t>
            </a:r>
            <a:r>
              <a:rPr lang="it-IT" dirty="0" smtClean="0"/>
              <a:t>della sua azienda </a:t>
            </a:r>
            <a:r>
              <a:rPr lang="it-IT" dirty="0"/>
              <a:t>l’</a:t>
            </a:r>
            <a:r>
              <a:rPr lang="it-IT" dirty="0" err="1"/>
              <a:t>Artur</a:t>
            </a:r>
            <a:r>
              <a:rPr lang="it-IT" dirty="0"/>
              <a:t> Paz </a:t>
            </a:r>
            <a:r>
              <a:rPr lang="it-IT" dirty="0" err="1"/>
              <a:t>Semedo</a:t>
            </a:r>
            <a:r>
              <a:rPr lang="it-IT" dirty="0"/>
              <a:t> di </a:t>
            </a:r>
            <a:r>
              <a:rPr lang="it-IT" i="1" dirty="0"/>
              <a:t>Alabarde </a:t>
            </a:r>
            <a:r>
              <a:rPr lang="it-IT" i="1" dirty="0" err="1"/>
              <a:t>alabarde</a:t>
            </a:r>
            <a:r>
              <a:rPr lang="it-IT" dirty="0"/>
              <a:t> “</a:t>
            </a:r>
            <a:r>
              <a:rPr lang="it-IT" i="1" dirty="0"/>
              <a:t>per fare un lavoro del genere sarà necessario un orientamento, un criterio, non può servire qualsiasi documento solo perché a me è parso importante</a:t>
            </a:r>
            <a:r>
              <a:rPr lang="it-IT" dirty="0"/>
              <a:t>”. </a:t>
            </a:r>
            <a:r>
              <a:rPr lang="it-IT" dirty="0" smtClean="0"/>
              <a:t>(José </a:t>
            </a:r>
            <a:r>
              <a:rPr lang="it-IT" dirty="0" err="1"/>
              <a:t>Saramago</a:t>
            </a:r>
            <a:r>
              <a:rPr lang="it-IT" dirty="0"/>
              <a:t>, </a:t>
            </a:r>
            <a:r>
              <a:rPr lang="it-IT" i="1" dirty="0"/>
              <a:t>Alabarde </a:t>
            </a:r>
            <a:r>
              <a:rPr lang="it-IT" i="1" dirty="0" err="1" smtClean="0"/>
              <a:t>alabarde</a:t>
            </a:r>
            <a:r>
              <a:rPr lang="it-IT" i="1" dirty="0" smtClean="0"/>
              <a:t>)</a:t>
            </a:r>
            <a:r>
              <a:rPr lang="it-IT" dirty="0" smtClean="0"/>
              <a:t> </a:t>
            </a:r>
          </a:p>
          <a:p>
            <a:r>
              <a:rPr lang="it-IT" dirty="0" smtClean="0"/>
              <a:t>Il </a:t>
            </a:r>
            <a:r>
              <a:rPr lang="it-IT" dirty="0"/>
              <a:t>metodo storico è stato ed è per gli archivisti un criterio, un orientamento cui negli anni si sono aggiunte glosse e riflessioni, la più clamorosa quella degli standard, ma che ha resistito con la schiena dritta all’incedere del </a:t>
            </a:r>
            <a:r>
              <a:rPr lang="it-IT" dirty="0" smtClean="0"/>
              <a:t>tempo</a:t>
            </a:r>
            <a:endParaRPr lang="it-IT" dirty="0"/>
          </a:p>
          <a:p>
            <a:endParaRPr lang="it-IT" dirty="0"/>
          </a:p>
        </p:txBody>
      </p:sp>
    </p:spTree>
    <p:extLst>
      <p:ext uri="{BB962C8B-B14F-4D97-AF65-F5344CB8AC3E}">
        <p14:creationId xmlns:p14="http://schemas.microsoft.com/office/powerpoint/2010/main" val="27388058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29765" y="-280116"/>
            <a:ext cx="10018713" cy="1752599"/>
          </a:xfrm>
        </p:spPr>
        <p:txBody>
          <a:bodyPr/>
          <a:lstStyle/>
          <a:p>
            <a:pPr algn="ctr"/>
            <a:r>
              <a:rPr lang="it-IT" dirty="0" smtClean="0"/>
              <a:t>Il riordino come racconto</a:t>
            </a:r>
            <a:endParaRPr lang="it-IT" dirty="0"/>
          </a:p>
        </p:txBody>
      </p:sp>
      <p:sp>
        <p:nvSpPr>
          <p:cNvPr id="3" name="Segnaposto contenuto 2"/>
          <p:cNvSpPr>
            <a:spLocks noGrp="1"/>
          </p:cNvSpPr>
          <p:nvPr>
            <p:ph idx="1"/>
          </p:nvPr>
        </p:nvSpPr>
        <p:spPr>
          <a:xfrm>
            <a:off x="1664615" y="1472483"/>
            <a:ext cx="10018713" cy="4941194"/>
          </a:xfrm>
        </p:spPr>
        <p:txBody>
          <a:bodyPr>
            <a:normAutofit lnSpcReduction="10000"/>
          </a:bodyPr>
          <a:lstStyle/>
          <a:p>
            <a:r>
              <a:rPr lang="it-IT" dirty="0"/>
              <a:t>Il riordino è il preludio a un racconto soggettivo, la sceneggiatura che sarà recitata nell’ </a:t>
            </a:r>
            <a:r>
              <a:rPr lang="it-IT" dirty="0" smtClean="0"/>
              <a:t>inventario </a:t>
            </a:r>
            <a:endParaRPr lang="it-IT" dirty="0"/>
          </a:p>
          <a:p>
            <a:r>
              <a:rPr lang="it-IT" dirty="0" smtClean="0"/>
              <a:t>Riordino </a:t>
            </a:r>
            <a:r>
              <a:rPr lang="it-IT" dirty="0"/>
              <a:t>e inventariazione, due operazioni distinte ma intrinsecamente abbracciate come ci ha insegnato a suo tempo Paola </a:t>
            </a:r>
            <a:r>
              <a:rPr lang="it-IT" dirty="0" smtClean="0"/>
              <a:t>Carucci</a:t>
            </a:r>
            <a:r>
              <a:rPr lang="it-IT" dirty="0"/>
              <a:t>  </a:t>
            </a:r>
            <a:endParaRPr lang="it-IT" dirty="0" smtClean="0"/>
          </a:p>
          <a:p>
            <a:r>
              <a:rPr lang="it-IT" dirty="0" smtClean="0"/>
              <a:t>Il </a:t>
            </a:r>
            <a:r>
              <a:rPr lang="it-IT" dirty="0"/>
              <a:t>collante di queste categorie intellettuali è senza dubbio la descrizione archivistica, declinata nelle sue molteplici accezioni e </a:t>
            </a:r>
            <a:r>
              <a:rPr lang="it-IT" dirty="0" smtClean="0"/>
              <a:t>possibilità </a:t>
            </a:r>
          </a:p>
          <a:p>
            <a:r>
              <a:rPr lang="it-IT" dirty="0" smtClean="0"/>
              <a:t>L’evoluzione </a:t>
            </a:r>
            <a:r>
              <a:rPr lang="it-IT" dirty="0"/>
              <a:t>della descrizione, dei modi e dei tempi </a:t>
            </a:r>
            <a:r>
              <a:rPr lang="it-IT" dirty="0" smtClean="0"/>
              <a:t>del suo procedere, </a:t>
            </a:r>
            <a:r>
              <a:rPr lang="it-IT" dirty="0"/>
              <a:t>definisce e ridefinisce </a:t>
            </a:r>
            <a:r>
              <a:rPr lang="it-IT" dirty="0" smtClean="0"/>
              <a:t>l’archivio </a:t>
            </a:r>
          </a:p>
          <a:p>
            <a:r>
              <a:rPr lang="it-IT" dirty="0" smtClean="0"/>
              <a:t>In </a:t>
            </a:r>
            <a:r>
              <a:rPr lang="it-IT" dirty="0"/>
              <a:t>ultima analisi, il racconto dell’archivio scaturisce dal riordino più come risultato interpretativo che come risultato dell’applicazione di un metodo, e la descrizione diventa causa/effetto degli stessi strumenti utilizzati per generarla. </a:t>
            </a:r>
            <a:r>
              <a:rPr lang="it-IT" dirty="0" smtClean="0"/>
              <a:t>⁠</a:t>
            </a:r>
            <a:endParaRPr lang="it-IT" dirty="0"/>
          </a:p>
          <a:p>
            <a:endParaRPr lang="it-IT" dirty="0"/>
          </a:p>
        </p:txBody>
      </p:sp>
    </p:spTree>
    <p:extLst>
      <p:ext uri="{BB962C8B-B14F-4D97-AF65-F5344CB8AC3E}">
        <p14:creationId xmlns:p14="http://schemas.microsoft.com/office/powerpoint/2010/main" val="3162560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84309" y="-450761"/>
            <a:ext cx="10018713" cy="1752599"/>
          </a:xfrm>
        </p:spPr>
        <p:txBody>
          <a:bodyPr/>
          <a:lstStyle/>
          <a:p>
            <a:pPr algn="ctr"/>
            <a:r>
              <a:rPr lang="it-IT" dirty="0" smtClean="0"/>
              <a:t>Gerarchie attutite</a:t>
            </a:r>
            <a:endParaRPr lang="it-IT" dirty="0"/>
          </a:p>
        </p:txBody>
      </p:sp>
      <p:sp>
        <p:nvSpPr>
          <p:cNvPr id="3" name="Segnaposto contenuto 2"/>
          <p:cNvSpPr>
            <a:spLocks noGrp="1"/>
          </p:cNvSpPr>
          <p:nvPr>
            <p:ph idx="1"/>
          </p:nvPr>
        </p:nvSpPr>
        <p:spPr>
          <a:xfrm>
            <a:off x="1484310" y="811369"/>
            <a:ext cx="10018713" cy="4979831"/>
          </a:xfrm>
        </p:spPr>
        <p:txBody>
          <a:bodyPr>
            <a:normAutofit fontScale="92500" lnSpcReduction="10000"/>
          </a:bodyPr>
          <a:lstStyle/>
          <a:p>
            <a:r>
              <a:rPr lang="it-IT" dirty="0"/>
              <a:t>Cosa resta dunque del metodo storico e cosa resterà dell’impianto descrittivo su cui bene o male stiamo continuando a fare affidamento? </a:t>
            </a:r>
            <a:endParaRPr lang="it-IT" dirty="0" smtClean="0"/>
          </a:p>
          <a:p>
            <a:r>
              <a:rPr lang="it-IT" dirty="0" smtClean="0"/>
              <a:t>Cosa </a:t>
            </a:r>
            <a:r>
              <a:rPr lang="it-IT" dirty="0"/>
              <a:t>accade quando li caliamo nella realtà documentaria, evitando di indugiare su astrazioni di scuola? </a:t>
            </a:r>
            <a:endParaRPr lang="it-IT" dirty="0" smtClean="0"/>
          </a:p>
          <a:p>
            <a:r>
              <a:rPr lang="it-IT" dirty="0" smtClean="0"/>
              <a:t>Molti </a:t>
            </a:r>
            <a:r>
              <a:rPr lang="it-IT" dirty="0"/>
              <a:t>archivi contemporanei sono piuttosto riottosi ad andare a infilarsi dentro a strutture precotte. Nascono </a:t>
            </a:r>
            <a:r>
              <a:rPr lang="it-IT" i="1" dirty="0"/>
              <a:t>liberi</a:t>
            </a:r>
            <a:r>
              <a:rPr lang="it-IT" dirty="0"/>
              <a:t>, si potrebbe dire, spesso fuori </a:t>
            </a:r>
            <a:r>
              <a:rPr lang="it-IT" dirty="0" smtClean="0"/>
              <a:t>da ogni </a:t>
            </a:r>
            <a:r>
              <a:rPr lang="it-IT" dirty="0"/>
              <a:t>controllo </a:t>
            </a:r>
            <a:r>
              <a:rPr lang="it-IT" dirty="0" smtClean="0"/>
              <a:t>tassonomico </a:t>
            </a:r>
          </a:p>
          <a:p>
            <a:r>
              <a:rPr lang="it-IT" dirty="0" smtClean="0"/>
              <a:t>La </a:t>
            </a:r>
            <a:r>
              <a:rPr lang="it-IT" dirty="0"/>
              <a:t>gerarchia viene meno fin dalla produzione e non soddisfa completamente neppure come ipotesi di riordino, a meno che non si faccia ricorso a robuste </a:t>
            </a:r>
            <a:r>
              <a:rPr lang="it-IT" dirty="0" smtClean="0"/>
              <a:t>forzature </a:t>
            </a:r>
          </a:p>
          <a:p>
            <a:r>
              <a:rPr lang="it-IT" dirty="0" smtClean="0"/>
              <a:t>La </a:t>
            </a:r>
            <a:r>
              <a:rPr lang="it-IT" dirty="0"/>
              <a:t>rete di relazioni che compone l’archivio ruota allora non intorno alle </a:t>
            </a:r>
            <a:r>
              <a:rPr lang="it-IT" dirty="0" smtClean="0"/>
              <a:t>aggregazioni logiche ma </a:t>
            </a:r>
            <a:r>
              <a:rPr lang="it-IT" dirty="0"/>
              <a:t>ai significati dell’azione del soggetto produttore. Che si intercettano su piani orizzontali. Le serie sono di volta in volta una sorta di </a:t>
            </a:r>
            <a:r>
              <a:rPr lang="it-IT" dirty="0" err="1"/>
              <a:t>query</a:t>
            </a:r>
            <a:r>
              <a:rPr lang="it-IT" dirty="0"/>
              <a:t> a partire dai contenuti. </a:t>
            </a:r>
          </a:p>
        </p:txBody>
      </p:sp>
    </p:spTree>
    <p:extLst>
      <p:ext uri="{BB962C8B-B14F-4D97-AF65-F5344CB8AC3E}">
        <p14:creationId xmlns:p14="http://schemas.microsoft.com/office/powerpoint/2010/main" val="31637105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87342" y="0"/>
            <a:ext cx="10018713" cy="875763"/>
          </a:xfrm>
        </p:spPr>
        <p:txBody>
          <a:bodyPr/>
          <a:lstStyle/>
          <a:p>
            <a:pPr algn="ctr"/>
            <a:r>
              <a:rPr lang="it-IT" i="1" dirty="0" smtClean="0"/>
              <a:t>Ad </a:t>
            </a:r>
            <a:r>
              <a:rPr lang="it-IT" i="1" dirty="0" err="1" smtClean="0"/>
              <a:t>limen</a:t>
            </a:r>
            <a:endParaRPr lang="it-IT" i="1" dirty="0"/>
          </a:p>
        </p:txBody>
      </p:sp>
      <p:sp>
        <p:nvSpPr>
          <p:cNvPr id="3" name="Segnaposto contenuto 2"/>
          <p:cNvSpPr>
            <a:spLocks noGrp="1"/>
          </p:cNvSpPr>
          <p:nvPr>
            <p:ph idx="1"/>
          </p:nvPr>
        </p:nvSpPr>
        <p:spPr>
          <a:xfrm>
            <a:off x="2012344" y="1352281"/>
            <a:ext cx="10018713" cy="4915437"/>
          </a:xfrm>
        </p:spPr>
        <p:txBody>
          <a:bodyPr>
            <a:normAutofit lnSpcReduction="10000"/>
          </a:bodyPr>
          <a:lstStyle/>
          <a:p>
            <a:r>
              <a:rPr lang="it-IT" dirty="0"/>
              <a:t>Cambia dire che un’unità “è figlia di” (uno a uno) invece che “ha relazioni con” (uno a molti</a:t>
            </a:r>
            <a:r>
              <a:rPr lang="it-IT" dirty="0" smtClean="0"/>
              <a:t>) </a:t>
            </a:r>
          </a:p>
          <a:p>
            <a:r>
              <a:rPr lang="it-IT" dirty="0" smtClean="0"/>
              <a:t>Ci </a:t>
            </a:r>
            <a:r>
              <a:rPr lang="it-IT" dirty="0"/>
              <a:t>troviamo insomma ancora una volta su un </a:t>
            </a:r>
            <a:r>
              <a:rPr lang="it-IT" dirty="0" smtClean="0"/>
              <a:t>confine </a:t>
            </a:r>
          </a:p>
          <a:p>
            <a:r>
              <a:rPr lang="it-IT" dirty="0" smtClean="0"/>
              <a:t>L’archivistica </a:t>
            </a:r>
            <a:r>
              <a:rPr lang="it-IT" dirty="0"/>
              <a:t>sembra una disciplina condannata all’esplorazione, all’esigenza di trovare risposte a </a:t>
            </a:r>
            <a:r>
              <a:rPr lang="it-IT" dirty="0" smtClean="0"/>
              <a:t>evoluzioni che </a:t>
            </a:r>
            <a:r>
              <a:rPr lang="it-IT" dirty="0"/>
              <a:t>ora più che mai si succedono </a:t>
            </a:r>
            <a:r>
              <a:rPr lang="it-IT" dirty="0" smtClean="0"/>
              <a:t>vorticose </a:t>
            </a:r>
          </a:p>
          <a:p>
            <a:r>
              <a:rPr lang="it-IT" dirty="0" smtClean="0"/>
              <a:t>L’archivistica in prospettiva deve </a:t>
            </a:r>
            <a:r>
              <a:rPr lang="it-IT" dirty="0"/>
              <a:t>necessariamente essere visionaria, cercare fuori di sé le soluzioni ai problemi che la assediano e che mettono in discussione il suo </a:t>
            </a:r>
            <a:r>
              <a:rPr lang="it-IT" dirty="0" smtClean="0"/>
              <a:t>ruolo </a:t>
            </a:r>
          </a:p>
          <a:p>
            <a:r>
              <a:rPr lang="it-IT" dirty="0" smtClean="0"/>
              <a:t>Perché </a:t>
            </a:r>
            <a:r>
              <a:rPr lang="it-IT" dirty="0"/>
              <a:t>quello dentro al quale ci muoviamo in questi nostri anni tecnocratici è un territorio </a:t>
            </a:r>
            <a:r>
              <a:rPr lang="it-IT" dirty="0" err="1"/>
              <a:t>archivisticamente</a:t>
            </a:r>
            <a:r>
              <a:rPr lang="it-IT" dirty="0"/>
              <a:t> di confine. Si vive di visioni ormai, di impressioni digitali. Ed essere visionari può aiutare ad andare oltre i limiti fisici che inchiodano la disciplina. </a:t>
            </a:r>
          </a:p>
          <a:p>
            <a:endParaRPr lang="it-IT" dirty="0"/>
          </a:p>
        </p:txBody>
      </p:sp>
    </p:spTree>
    <p:extLst>
      <p:ext uri="{BB962C8B-B14F-4D97-AF65-F5344CB8AC3E}">
        <p14:creationId xmlns:p14="http://schemas.microsoft.com/office/powerpoint/2010/main" val="22775298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0"/>
            <a:ext cx="10515600" cy="1325563"/>
          </a:xfrm>
        </p:spPr>
        <p:txBody>
          <a:bodyPr/>
          <a:lstStyle/>
          <a:p>
            <a:pPr algn="ctr"/>
            <a:r>
              <a:rPr lang="it-IT" dirty="0" smtClean="0"/>
              <a:t>Il luogo dove l’ordine è dato</a:t>
            </a:r>
            <a:endParaRPr lang="it-IT" dirty="0"/>
          </a:p>
        </p:txBody>
      </p:sp>
      <p:sp>
        <p:nvSpPr>
          <p:cNvPr id="3" name="Segnaposto contenuto 2"/>
          <p:cNvSpPr>
            <a:spLocks noGrp="1"/>
          </p:cNvSpPr>
          <p:nvPr>
            <p:ph idx="1"/>
          </p:nvPr>
        </p:nvSpPr>
        <p:spPr>
          <a:xfrm>
            <a:off x="1469265" y="1117287"/>
            <a:ext cx="10842938" cy="5090330"/>
          </a:xfrm>
        </p:spPr>
        <p:txBody>
          <a:bodyPr>
            <a:normAutofit fontScale="92500"/>
          </a:bodyPr>
          <a:lstStyle/>
          <a:p>
            <a:r>
              <a:rPr lang="it-IT" i="1" dirty="0"/>
              <a:t>«Arché, ricordiamocelo, indica assieme il cominciamento e il comando. Questo nome coordina apparentemente due principi in uno: il principio secondo la natura o la storia, là dove le cose cominciano, principio fisico, storico o ontologico - ma anche il principio secondo la legge, là dove uomini e </a:t>
            </a:r>
            <a:r>
              <a:rPr lang="it-IT" i="1" dirty="0" err="1"/>
              <a:t>dèi</a:t>
            </a:r>
            <a:r>
              <a:rPr lang="it-IT" i="1" dirty="0"/>
              <a:t> comandano, là dove si esercita l’autorità, l’ordine sociale, in quel luogo a partire da  cui  l’ordine  è  dato</a:t>
            </a:r>
            <a:r>
              <a:rPr lang="it-IT" i="1" dirty="0" smtClean="0"/>
              <a:t>»</a:t>
            </a:r>
          </a:p>
          <a:p>
            <a:r>
              <a:rPr lang="it-IT" dirty="0" smtClean="0"/>
              <a:t>Ogni tipo di risorsa indipendentemente dalle finalità e dal formato va collocato all’interno di un quadro che tende all’ordine</a:t>
            </a:r>
          </a:p>
          <a:p>
            <a:r>
              <a:rPr lang="it-IT" dirty="0" smtClean="0"/>
              <a:t>L’ordine con il software, il primo anello della catena</a:t>
            </a:r>
          </a:p>
          <a:p>
            <a:r>
              <a:rPr lang="it-IT" dirty="0" smtClean="0"/>
              <a:t>Solo archivi descritti rigorosamente e ordinati, o quanto meno articolati fino a livello di serie, possono essere realmente gestiti dentro alle logiche dei SIA</a:t>
            </a:r>
          </a:p>
          <a:p>
            <a:r>
              <a:rPr lang="it-IT" dirty="0" smtClean="0"/>
              <a:t>Dalle architetture alla implementazione: la centralità della prassi archivistica di base</a:t>
            </a:r>
          </a:p>
          <a:p>
            <a:r>
              <a:rPr lang="it-IT" dirty="0" smtClean="0"/>
              <a:t>Descrivere, descrivere, descrivere</a:t>
            </a:r>
            <a:endParaRPr lang="it-IT" dirty="0"/>
          </a:p>
        </p:txBody>
      </p:sp>
    </p:spTree>
    <p:extLst>
      <p:ext uri="{BB962C8B-B14F-4D97-AF65-F5344CB8AC3E}">
        <p14:creationId xmlns:p14="http://schemas.microsoft.com/office/powerpoint/2010/main" val="30937017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10068" y="-296752"/>
            <a:ext cx="10018713" cy="1752599"/>
          </a:xfrm>
        </p:spPr>
        <p:txBody>
          <a:bodyPr/>
          <a:lstStyle/>
          <a:p>
            <a:pPr algn="ctr"/>
            <a:r>
              <a:rPr lang="it-IT" dirty="0" smtClean="0"/>
              <a:t>Rincorrendo il futuro</a:t>
            </a:r>
            <a:endParaRPr lang="it-IT" dirty="0"/>
          </a:p>
        </p:txBody>
      </p:sp>
      <p:sp>
        <p:nvSpPr>
          <p:cNvPr id="3" name="Segnaposto contenuto 2"/>
          <p:cNvSpPr>
            <a:spLocks noGrp="1"/>
          </p:cNvSpPr>
          <p:nvPr>
            <p:ph idx="1"/>
          </p:nvPr>
        </p:nvSpPr>
        <p:spPr>
          <a:xfrm>
            <a:off x="2173287" y="579548"/>
            <a:ext cx="10018713" cy="6490953"/>
          </a:xfrm>
        </p:spPr>
        <p:txBody>
          <a:bodyPr>
            <a:normAutofit/>
          </a:bodyPr>
          <a:lstStyle/>
          <a:p>
            <a:r>
              <a:rPr lang="it-IT" sz="2800" dirty="0"/>
              <a:t>La stessa parola contesto va ripensata e </a:t>
            </a:r>
            <a:r>
              <a:rPr lang="it-IT" sz="2800" dirty="0" smtClean="0"/>
              <a:t>allargata </a:t>
            </a:r>
          </a:p>
          <a:p>
            <a:r>
              <a:rPr lang="it-IT" sz="2800" dirty="0" smtClean="0"/>
              <a:t>Bisogna </a:t>
            </a:r>
            <a:r>
              <a:rPr lang="it-IT" sz="2800" dirty="0"/>
              <a:t>inseguirlo il contesto, anzi i contesti, a bordo di agili navicelle corazzate di metadati adeguati. Sapere di che ferro sono stati fatti gli archivi, di che impasto di </a:t>
            </a:r>
            <a:r>
              <a:rPr lang="it-IT" sz="2800" dirty="0" smtClean="0"/>
              <a:t>bit </a:t>
            </a:r>
          </a:p>
          <a:p>
            <a:r>
              <a:rPr lang="it-IT" sz="2800" dirty="0" smtClean="0"/>
              <a:t>E </a:t>
            </a:r>
            <a:r>
              <a:rPr lang="it-IT" sz="2800" dirty="0"/>
              <a:t>pregare il futuro che aspetti. Che aspetti il tempo necessario, ad esempio, a ripensare il principio di provenienza. Ricondurre a un sistema complesso fatto di macchine e azioni e non solo di istituzioni diventa la </a:t>
            </a:r>
            <a:r>
              <a:rPr lang="it-IT" sz="2800" dirty="0" smtClean="0"/>
              <a:t>provenienza </a:t>
            </a:r>
          </a:p>
          <a:p>
            <a:r>
              <a:rPr lang="it-IT" sz="2800" dirty="0" smtClean="0"/>
              <a:t>E </a:t>
            </a:r>
            <a:r>
              <a:rPr lang="it-IT" sz="2800" dirty="0"/>
              <a:t>poi ancora la fruizione potente e diluita, l’accesso a fantascientifici inventari </a:t>
            </a:r>
            <a:r>
              <a:rPr lang="it-IT" sz="2800" dirty="0" smtClean="0"/>
              <a:t>ontologici</a:t>
            </a:r>
            <a:r>
              <a:rPr lang="it-IT" dirty="0" smtClean="0"/>
              <a:t> </a:t>
            </a:r>
            <a:endParaRPr lang="it-IT" dirty="0"/>
          </a:p>
        </p:txBody>
      </p:sp>
    </p:spTree>
    <p:extLst>
      <p:ext uri="{BB962C8B-B14F-4D97-AF65-F5344CB8AC3E}">
        <p14:creationId xmlns:p14="http://schemas.microsoft.com/office/powerpoint/2010/main" val="20382998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84310" y="-215721"/>
            <a:ext cx="10018713" cy="1752599"/>
          </a:xfrm>
        </p:spPr>
        <p:txBody>
          <a:bodyPr/>
          <a:lstStyle/>
          <a:p>
            <a:pPr algn="ctr"/>
            <a:r>
              <a:rPr lang="it-IT" dirty="0" smtClean="0"/>
              <a:t>L’archivio accade</a:t>
            </a:r>
            <a:endParaRPr lang="it-IT" dirty="0"/>
          </a:p>
        </p:txBody>
      </p:sp>
      <p:sp>
        <p:nvSpPr>
          <p:cNvPr id="3" name="Segnaposto contenuto 2"/>
          <p:cNvSpPr>
            <a:spLocks noGrp="1"/>
          </p:cNvSpPr>
          <p:nvPr>
            <p:ph idx="1"/>
          </p:nvPr>
        </p:nvSpPr>
        <p:spPr>
          <a:xfrm>
            <a:off x="1484310" y="1236373"/>
            <a:ext cx="10018713" cy="5486400"/>
          </a:xfrm>
        </p:spPr>
        <p:txBody>
          <a:bodyPr>
            <a:normAutofit/>
          </a:bodyPr>
          <a:lstStyle/>
          <a:p>
            <a:r>
              <a:rPr lang="it-IT" dirty="0"/>
              <a:t>L’archivio digitale non è, accade. È una concatenazione di eventi che scatenano processi documentari fluidi, elettrici. Nelle pieghe dell’interoperabilità l’archivio digitale è un susseguirsi di avvenimenti determinati e tracciati dalle macchine. Lo stesso concetto di </a:t>
            </a:r>
            <a:r>
              <a:rPr lang="it-IT" dirty="0" err="1"/>
              <a:t>workflow</a:t>
            </a:r>
            <a:r>
              <a:rPr lang="it-IT" dirty="0"/>
              <a:t> che accompagna dagli albori il protocollo informatico è di fatto una concatenazione di eventi. Forse da sempre, a ben pensarci, l’archivio </a:t>
            </a:r>
            <a:r>
              <a:rPr lang="it-IT" dirty="0" smtClean="0"/>
              <a:t>accade</a:t>
            </a:r>
            <a:endParaRPr lang="it-IT" dirty="0"/>
          </a:p>
          <a:p>
            <a:r>
              <a:rPr lang="it-IT" dirty="0"/>
              <a:t>Dire che gli archivi non sono ma accadono non significa ovviamente negarne il dato materiale ineludibile. Significa piuttosto sottolinearne la costante dinamicità costitutiva e </a:t>
            </a:r>
            <a:r>
              <a:rPr lang="it-IT" dirty="0" smtClean="0"/>
              <a:t>descrittiva</a:t>
            </a:r>
            <a:endParaRPr lang="it-IT" dirty="0"/>
          </a:p>
          <a:p>
            <a:endParaRPr lang="it-IT" dirty="0"/>
          </a:p>
        </p:txBody>
      </p:sp>
    </p:spTree>
    <p:extLst>
      <p:ext uri="{BB962C8B-B14F-4D97-AF65-F5344CB8AC3E}">
        <p14:creationId xmlns:p14="http://schemas.microsoft.com/office/powerpoint/2010/main" val="34957284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48704" y="-270457"/>
            <a:ext cx="10018713" cy="1752599"/>
          </a:xfrm>
        </p:spPr>
        <p:txBody>
          <a:bodyPr/>
          <a:lstStyle/>
          <a:p>
            <a:pPr algn="ctr"/>
            <a:r>
              <a:rPr lang="it-IT" dirty="0" smtClean="0"/>
              <a:t>Ordine figlio dei fatti</a:t>
            </a:r>
            <a:endParaRPr lang="it-IT" dirty="0"/>
          </a:p>
        </p:txBody>
      </p:sp>
      <p:sp>
        <p:nvSpPr>
          <p:cNvPr id="3" name="Segnaposto contenuto 2"/>
          <p:cNvSpPr>
            <a:spLocks noGrp="1"/>
          </p:cNvSpPr>
          <p:nvPr>
            <p:ph idx="1"/>
          </p:nvPr>
        </p:nvSpPr>
        <p:spPr>
          <a:xfrm>
            <a:off x="2012344" y="1327596"/>
            <a:ext cx="10018713" cy="4580586"/>
          </a:xfrm>
        </p:spPr>
        <p:txBody>
          <a:bodyPr>
            <a:normAutofit/>
          </a:bodyPr>
          <a:lstStyle/>
          <a:p>
            <a:r>
              <a:rPr lang="it-IT" dirty="0"/>
              <a:t>L’archivio dunque non è </a:t>
            </a:r>
            <a:r>
              <a:rPr lang="it-IT" dirty="0" smtClean="0"/>
              <a:t>più solo un’entità </a:t>
            </a:r>
            <a:r>
              <a:rPr lang="it-IT" dirty="0"/>
              <a:t>data a priori </a:t>
            </a:r>
            <a:r>
              <a:rPr lang="it-IT" dirty="0" smtClean="0"/>
              <a:t>dagli </a:t>
            </a:r>
            <a:r>
              <a:rPr lang="it-IT" dirty="0"/>
              <a:t>assetti istituzionali e organizzativi di un soggetto produttore o da un’azione classificatoria in qualche modo </a:t>
            </a:r>
            <a:r>
              <a:rPr lang="it-IT" dirty="0" smtClean="0"/>
              <a:t>avulsa </a:t>
            </a:r>
          </a:p>
          <a:p>
            <a:r>
              <a:rPr lang="it-IT" dirty="0" smtClean="0"/>
              <a:t>Sono </a:t>
            </a:r>
            <a:r>
              <a:rPr lang="it-IT" dirty="0"/>
              <a:t>i fatti a determinarlo, le azioni a configurarlo. Se questo è vero, come sembra essere vero, ne deriva che piuttosto che ai documenti il concetto di ordine in un contesto digitale deve essere applicato agli </a:t>
            </a:r>
            <a:r>
              <a:rPr lang="it-IT" dirty="0" smtClean="0"/>
              <a:t>avvenimenti </a:t>
            </a:r>
          </a:p>
          <a:p>
            <a:r>
              <a:rPr lang="it-IT" dirty="0" smtClean="0"/>
              <a:t>L’archivio </a:t>
            </a:r>
            <a:r>
              <a:rPr lang="it-IT" dirty="0"/>
              <a:t>è ordinato nella misura in cui sono ordinati o almeno noti e definiti i procedimenti, ovvero le azioni, che lo scatenano e lo </a:t>
            </a:r>
            <a:r>
              <a:rPr lang="it-IT" dirty="0" smtClean="0"/>
              <a:t>generano </a:t>
            </a:r>
          </a:p>
          <a:p>
            <a:r>
              <a:rPr lang="it-IT" dirty="0" smtClean="0"/>
              <a:t>Il </a:t>
            </a:r>
            <a:r>
              <a:rPr lang="it-IT" dirty="0"/>
              <a:t>metodo allora non guarda solo al complesso dei documenti ma anche e soprattutto alle procedure che lo </a:t>
            </a:r>
            <a:r>
              <a:rPr lang="it-IT" dirty="0" smtClean="0"/>
              <a:t>producono</a:t>
            </a:r>
            <a:endParaRPr lang="it-IT" dirty="0"/>
          </a:p>
        </p:txBody>
      </p:sp>
    </p:spTree>
    <p:extLst>
      <p:ext uri="{BB962C8B-B14F-4D97-AF65-F5344CB8AC3E}">
        <p14:creationId xmlns:p14="http://schemas.microsoft.com/office/powerpoint/2010/main" val="4311905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84310" y="-408904"/>
            <a:ext cx="10018713" cy="1752599"/>
          </a:xfrm>
        </p:spPr>
        <p:txBody>
          <a:bodyPr/>
          <a:lstStyle/>
          <a:p>
            <a:pPr algn="ctr"/>
            <a:r>
              <a:rPr lang="it-IT" dirty="0" smtClean="0"/>
              <a:t>Prevedere l’ordine</a:t>
            </a:r>
            <a:endParaRPr lang="it-IT" dirty="0"/>
          </a:p>
        </p:txBody>
      </p:sp>
      <p:sp>
        <p:nvSpPr>
          <p:cNvPr id="3" name="Segnaposto contenuto 2"/>
          <p:cNvSpPr>
            <a:spLocks noGrp="1"/>
          </p:cNvSpPr>
          <p:nvPr>
            <p:ph idx="1"/>
          </p:nvPr>
        </p:nvSpPr>
        <p:spPr>
          <a:xfrm>
            <a:off x="1896434" y="1150512"/>
            <a:ext cx="10018713" cy="5842716"/>
          </a:xfrm>
        </p:spPr>
        <p:txBody>
          <a:bodyPr>
            <a:normAutofit/>
          </a:bodyPr>
          <a:lstStyle/>
          <a:p>
            <a:r>
              <a:rPr lang="it-IT" dirty="0"/>
              <a:t>Occorre </a:t>
            </a:r>
            <a:r>
              <a:rPr lang="it-IT" dirty="0" smtClean="0"/>
              <a:t>passare dal concetto </a:t>
            </a:r>
            <a:r>
              <a:rPr lang="it-IT" dirty="0"/>
              <a:t>di archivio inteso come complesso di documenti a quello di sistema </a:t>
            </a:r>
            <a:r>
              <a:rPr lang="it-IT" dirty="0" smtClean="0"/>
              <a:t>archivio </a:t>
            </a:r>
          </a:p>
          <a:p>
            <a:r>
              <a:rPr lang="it-IT" dirty="0" smtClean="0"/>
              <a:t>Il </a:t>
            </a:r>
            <a:r>
              <a:rPr lang="it-IT" dirty="0"/>
              <a:t>sistema archivio comprende oltre ai documenti (ai dati) le persone (intese anche come unità organizzative), gli strumenti e le procedure usate per dar luogo ai dati e </a:t>
            </a:r>
            <a:r>
              <a:rPr lang="it-IT" dirty="0" smtClean="0"/>
              <a:t>conservarli</a:t>
            </a:r>
          </a:p>
          <a:p>
            <a:r>
              <a:rPr lang="it-IT" dirty="0" smtClean="0"/>
              <a:t>L’ordine </a:t>
            </a:r>
            <a:r>
              <a:rPr lang="it-IT" dirty="0"/>
              <a:t>deriva dalla conoscenza a priori del sistema archivio, il manuale di gestione diventa per certi versi la bibbia </a:t>
            </a:r>
            <a:r>
              <a:rPr lang="it-IT" dirty="0" smtClean="0"/>
              <a:t>dell’ordinatore </a:t>
            </a:r>
          </a:p>
          <a:p>
            <a:r>
              <a:rPr lang="it-IT" dirty="0" smtClean="0"/>
              <a:t>Un </a:t>
            </a:r>
            <a:r>
              <a:rPr lang="it-IT" dirty="0"/>
              <a:t>ordinatore che persegue però i suoi fini nella fase iniziale del ciclo vitale, prima che le vicissitudini digitali possano disperdere </a:t>
            </a:r>
            <a:r>
              <a:rPr lang="it-IT" dirty="0" smtClean="0"/>
              <a:t>l’archivio </a:t>
            </a:r>
          </a:p>
          <a:p>
            <a:r>
              <a:rPr lang="it-IT" dirty="0" smtClean="0"/>
              <a:t>L’ordine </a:t>
            </a:r>
            <a:r>
              <a:rPr lang="it-IT" dirty="0"/>
              <a:t>va </a:t>
            </a:r>
            <a:r>
              <a:rPr lang="it-IT" dirty="0" smtClean="0"/>
              <a:t>previsto</a:t>
            </a:r>
            <a:endParaRPr lang="it-IT" dirty="0"/>
          </a:p>
          <a:p>
            <a:endParaRPr lang="it-IT" dirty="0"/>
          </a:p>
          <a:p>
            <a:endParaRPr lang="it-IT" dirty="0"/>
          </a:p>
        </p:txBody>
      </p:sp>
    </p:spTree>
    <p:extLst>
      <p:ext uri="{BB962C8B-B14F-4D97-AF65-F5344CB8AC3E}">
        <p14:creationId xmlns:p14="http://schemas.microsoft.com/office/powerpoint/2010/main" val="12376263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54110" y="-433365"/>
            <a:ext cx="10515600" cy="1325563"/>
          </a:xfrm>
        </p:spPr>
        <p:txBody>
          <a:bodyPr/>
          <a:lstStyle/>
          <a:p>
            <a:pPr algn="ctr"/>
            <a:r>
              <a:rPr lang="it-IT" dirty="0" smtClean="0"/>
              <a:t>Il senso della ricerca</a:t>
            </a:r>
            <a:endParaRPr lang="it-IT" dirty="0"/>
          </a:p>
        </p:txBody>
      </p:sp>
      <p:sp>
        <p:nvSpPr>
          <p:cNvPr id="3" name="Segnaposto contenuto 2"/>
          <p:cNvSpPr>
            <a:spLocks noGrp="1"/>
          </p:cNvSpPr>
          <p:nvPr>
            <p:ph idx="1"/>
          </p:nvPr>
        </p:nvSpPr>
        <p:spPr>
          <a:xfrm>
            <a:off x="1676400" y="1355838"/>
            <a:ext cx="10515600" cy="4351338"/>
          </a:xfrm>
        </p:spPr>
        <p:txBody>
          <a:bodyPr>
            <a:noAutofit/>
          </a:bodyPr>
          <a:lstStyle/>
          <a:p>
            <a:r>
              <a:rPr lang="it-IT" sz="1800" dirty="0"/>
              <a:t>C</a:t>
            </a:r>
            <a:r>
              <a:rPr lang="it-IT" sz="1800" dirty="0" smtClean="0"/>
              <a:t>iò </a:t>
            </a:r>
            <a:r>
              <a:rPr lang="it-IT" sz="1800" dirty="0"/>
              <a:t>che resta del metodo storico ci insegna </a:t>
            </a:r>
            <a:r>
              <a:rPr lang="it-IT" sz="1800" dirty="0" smtClean="0"/>
              <a:t>il </a:t>
            </a:r>
            <a:r>
              <a:rPr lang="it-IT" sz="1800" dirty="0"/>
              <a:t>bisogno di risalire all’origine, di inseguire nei flussi documentali un senso possibile, un contesto </a:t>
            </a:r>
            <a:r>
              <a:rPr lang="it-IT" sz="1800" dirty="0" smtClean="0"/>
              <a:t>credibile </a:t>
            </a:r>
          </a:p>
          <a:p>
            <a:r>
              <a:rPr lang="it-IT" sz="1800" dirty="0" smtClean="0"/>
              <a:t>Senso </a:t>
            </a:r>
            <a:r>
              <a:rPr lang="it-IT" sz="1800" dirty="0"/>
              <a:t>e </a:t>
            </a:r>
            <a:r>
              <a:rPr lang="it-IT" sz="1800" dirty="0" smtClean="0"/>
              <a:t>contesto si </a:t>
            </a:r>
            <a:r>
              <a:rPr lang="it-IT" sz="1800" dirty="0"/>
              <a:t>dilatano, diventano altro da un semplice profilo </a:t>
            </a:r>
            <a:r>
              <a:rPr lang="it-IT" sz="1800" dirty="0" smtClean="0"/>
              <a:t>istituzionale </a:t>
            </a:r>
          </a:p>
          <a:p>
            <a:r>
              <a:rPr lang="it-IT" sz="1800" dirty="0" smtClean="0"/>
              <a:t>Ci </a:t>
            </a:r>
            <a:r>
              <a:rPr lang="it-IT" sz="1800" dirty="0"/>
              <a:t>serve il plurale. Contesti. Sfrangiati, interoperabili, semi automatici, schiacciati sotto il peso dei dati ma contesti</a:t>
            </a:r>
            <a:r>
              <a:rPr lang="it-IT" sz="1800" dirty="0" smtClean="0"/>
              <a:t>.</a:t>
            </a:r>
          </a:p>
          <a:p>
            <a:r>
              <a:rPr lang="it-IT" sz="1800" dirty="0" smtClean="0"/>
              <a:t>L’archivistica</a:t>
            </a:r>
            <a:r>
              <a:rPr lang="it-IT" sz="1800" dirty="0"/>
              <a:t>, la pratica archivistica con i suoi strumenti, diventa allora un inseguimento, una battaglia intorno e con le informazioni. </a:t>
            </a:r>
            <a:endParaRPr lang="it-IT" sz="1800" dirty="0" smtClean="0"/>
          </a:p>
          <a:p>
            <a:r>
              <a:rPr lang="it-IT" sz="1800" dirty="0" smtClean="0"/>
              <a:t>Il </a:t>
            </a:r>
            <a:r>
              <a:rPr lang="it-IT" sz="1800" dirty="0"/>
              <a:t>lavoro di secoli, “ombra dei padri” ci dice che è possibile, che la quantità non sgomenta</a:t>
            </a:r>
            <a:r>
              <a:rPr lang="it-IT" sz="1800" dirty="0" smtClean="0"/>
              <a:t>.</a:t>
            </a:r>
          </a:p>
          <a:p>
            <a:r>
              <a:rPr lang="it-IT" sz="1800" dirty="0" smtClean="0"/>
              <a:t> </a:t>
            </a:r>
            <a:r>
              <a:rPr lang="it-IT" sz="1800" dirty="0"/>
              <a:t>I grandi archivi preunitari domati, o almeno addomesticati, con il metodo storico sono monumenti alla fondamentale incoscienza archivistica. Il risultato di una battaglia con la quantità della memoria, dato che rimane troppo spesso sullo </a:t>
            </a:r>
            <a:r>
              <a:rPr lang="it-IT" sz="1800" dirty="0" smtClean="0"/>
              <a:t>sfondo.</a:t>
            </a:r>
          </a:p>
          <a:p>
            <a:r>
              <a:rPr lang="it-IT" sz="1800" dirty="0" smtClean="0"/>
              <a:t>Servono incoscienza </a:t>
            </a:r>
            <a:r>
              <a:rPr lang="it-IT" sz="1800" dirty="0"/>
              <a:t>e ricerca. </a:t>
            </a:r>
            <a:endParaRPr lang="it-IT" sz="1800" dirty="0" smtClean="0"/>
          </a:p>
          <a:p>
            <a:r>
              <a:rPr lang="it-IT" sz="1800" dirty="0" smtClean="0"/>
              <a:t>La </a:t>
            </a:r>
            <a:r>
              <a:rPr lang="it-IT" sz="1800" dirty="0"/>
              <a:t>ricerca archivistica di punta non deve indugiare più su un passato che il metodo con le sue rivisitazioni sa comunque governare. </a:t>
            </a:r>
            <a:endParaRPr lang="it-IT" sz="1800" dirty="0" smtClean="0"/>
          </a:p>
          <a:p>
            <a:r>
              <a:rPr lang="it-IT" sz="1800" dirty="0" smtClean="0"/>
              <a:t>Si </a:t>
            </a:r>
            <a:r>
              <a:rPr lang="it-IT" sz="1800" dirty="0"/>
              <a:t>sofferma sulla descrizione, sulla restituzione, su nuovi modi di raccontare il passato e poi si scaraventa nel futuro. Per capire cosa del suo modo di fare si debba cambiare. A cominciare dal rapporto tra ordine e disordine. </a:t>
            </a:r>
          </a:p>
        </p:txBody>
      </p:sp>
    </p:spTree>
    <p:extLst>
      <p:ext uri="{BB962C8B-B14F-4D97-AF65-F5344CB8AC3E}">
        <p14:creationId xmlns:p14="http://schemas.microsoft.com/office/powerpoint/2010/main" val="389037748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7127" y="-550572"/>
            <a:ext cx="10018713" cy="1752599"/>
          </a:xfrm>
        </p:spPr>
        <p:txBody>
          <a:bodyPr/>
          <a:lstStyle/>
          <a:p>
            <a:pPr algn="ctr"/>
            <a:r>
              <a:rPr lang="it-IT" dirty="0" smtClean="0"/>
              <a:t>La descrizione archivistica</a:t>
            </a:r>
            <a:endParaRPr lang="it-IT"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98501" y="1017431"/>
            <a:ext cx="8615966" cy="5840569"/>
          </a:xfrm>
        </p:spPr>
      </p:pic>
    </p:spTree>
    <p:extLst>
      <p:ext uri="{BB962C8B-B14F-4D97-AF65-F5344CB8AC3E}">
        <p14:creationId xmlns:p14="http://schemas.microsoft.com/office/powerpoint/2010/main" val="19254700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olo 1"/>
          <p:cNvSpPr>
            <a:spLocks noGrp="1"/>
          </p:cNvSpPr>
          <p:nvPr>
            <p:ph type="title"/>
          </p:nvPr>
        </p:nvSpPr>
        <p:spPr>
          <a:xfrm>
            <a:off x="1136581" y="-602087"/>
            <a:ext cx="10018713" cy="1752599"/>
          </a:xfrm>
        </p:spPr>
        <p:txBody>
          <a:bodyPr/>
          <a:lstStyle/>
          <a:p>
            <a:r>
              <a:rPr lang="it-IT" altLang="it-IT" dirty="0" smtClean="0"/>
              <a:t>Descrizione archivistica</a:t>
            </a:r>
          </a:p>
        </p:txBody>
      </p:sp>
      <p:sp>
        <p:nvSpPr>
          <p:cNvPr id="3" name="Segnaposto contenuto 2"/>
          <p:cNvSpPr>
            <a:spLocks noGrp="1"/>
          </p:cNvSpPr>
          <p:nvPr>
            <p:ph idx="1"/>
          </p:nvPr>
        </p:nvSpPr>
        <p:spPr>
          <a:xfrm>
            <a:off x="1767645" y="1279301"/>
            <a:ext cx="10018713" cy="5185893"/>
          </a:xfrm>
        </p:spPr>
        <p:txBody>
          <a:bodyPr rtlCol="0">
            <a:normAutofit fontScale="92500"/>
          </a:bodyPr>
          <a:lstStyle/>
          <a:p>
            <a:pPr>
              <a:defRPr/>
            </a:pPr>
            <a:r>
              <a:rPr lang="it-IT" dirty="0" smtClean="0"/>
              <a:t>Processo di raccolta, organizzazione ed analisi delle informazioni necessarie per la identificazione, la gestione e l’interpretazione del materiale conservato in un istituto archivistico e come l’illustrazione del contesto e del sistema archivistico in genere</a:t>
            </a:r>
          </a:p>
          <a:p>
            <a:pPr>
              <a:defRPr/>
            </a:pPr>
            <a:r>
              <a:rPr lang="it-IT" dirty="0" smtClean="0"/>
              <a:t>Processo complesso, finalizzato alla </a:t>
            </a:r>
            <a:r>
              <a:rPr lang="it-IT" dirty="0" smtClean="0">
                <a:solidFill>
                  <a:srgbClr val="FF0000"/>
                </a:solidFill>
              </a:rPr>
              <a:t>comunicazione</a:t>
            </a:r>
          </a:p>
          <a:p>
            <a:pPr>
              <a:defRPr/>
            </a:pPr>
            <a:r>
              <a:rPr lang="it-IT" dirty="0" smtClean="0"/>
              <a:t>Non mera catalogazione</a:t>
            </a:r>
          </a:p>
          <a:p>
            <a:pPr>
              <a:defRPr/>
            </a:pPr>
            <a:r>
              <a:rPr lang="it-IT" dirty="0" smtClean="0"/>
              <a:t>“Lo scopo della descrizione archivistica è di identificare ed illustrare il contesto e il contenuto della documentazione archivistica per promuoverne l’accessibilità”</a:t>
            </a:r>
            <a:endParaRPr lang="it-IT" dirty="0" smtClean="0">
              <a:solidFill>
                <a:srgbClr val="FF0000"/>
              </a:solidFill>
            </a:endParaRPr>
          </a:p>
          <a:p>
            <a:pPr>
              <a:defRPr/>
            </a:pPr>
            <a:r>
              <a:rPr lang="it-IT" dirty="0" smtClean="0"/>
              <a:t>Descrivere senza il fine di comunicare è un’operazione priva di senso</a:t>
            </a:r>
          </a:p>
          <a:p>
            <a:pPr>
              <a:defRPr/>
            </a:pPr>
            <a:r>
              <a:rPr lang="it-IT" dirty="0" smtClean="0"/>
              <a:t>La descrizione archivistica e la realizzazione degli strumenti come punto d’inizio e non come traguardo</a:t>
            </a:r>
          </a:p>
          <a:p>
            <a:pPr>
              <a:defRPr/>
            </a:pPr>
            <a:r>
              <a:rPr lang="it-IT" dirty="0" smtClean="0"/>
              <a:t>Il problema del linguaggio: è possibile tradurre “</a:t>
            </a:r>
            <a:r>
              <a:rPr lang="it-IT" i="1" dirty="0" smtClean="0"/>
              <a:t>l’</a:t>
            </a:r>
            <a:r>
              <a:rPr lang="it-IT" i="1" dirty="0" err="1" smtClean="0"/>
              <a:t>archivistichese</a:t>
            </a:r>
            <a:r>
              <a:rPr lang="it-IT" i="1" dirty="0" smtClean="0"/>
              <a:t>”</a:t>
            </a:r>
            <a:r>
              <a:rPr lang="it-IT" dirty="0" smtClean="0"/>
              <a:t>?</a:t>
            </a:r>
          </a:p>
          <a:p>
            <a:pPr>
              <a:defRPr/>
            </a:pPr>
            <a:endParaRPr lang="it-IT" dirty="0"/>
          </a:p>
        </p:txBody>
      </p:sp>
    </p:spTree>
    <p:extLst>
      <p:ext uri="{BB962C8B-B14F-4D97-AF65-F5344CB8AC3E}">
        <p14:creationId xmlns:p14="http://schemas.microsoft.com/office/powerpoint/2010/main" val="32185717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84309" y="-112690"/>
            <a:ext cx="10018713" cy="1752599"/>
          </a:xfrm>
        </p:spPr>
        <p:txBody>
          <a:bodyPr/>
          <a:lstStyle/>
          <a:p>
            <a:pPr algn="ctr"/>
            <a:r>
              <a:rPr lang="it-IT" dirty="0" smtClean="0"/>
              <a:t>Descrizione archivistica e ordine al centro di ogni scenario</a:t>
            </a:r>
            <a:endParaRPr lang="it-IT" dirty="0"/>
          </a:p>
        </p:txBody>
      </p:sp>
      <p:sp>
        <p:nvSpPr>
          <p:cNvPr id="3" name="Segnaposto contenuto 2"/>
          <p:cNvSpPr>
            <a:spLocks noGrp="1"/>
          </p:cNvSpPr>
          <p:nvPr>
            <p:ph idx="1"/>
          </p:nvPr>
        </p:nvSpPr>
        <p:spPr>
          <a:xfrm>
            <a:off x="1664613" y="1459605"/>
            <a:ext cx="10018713" cy="4928316"/>
          </a:xfrm>
        </p:spPr>
        <p:txBody>
          <a:bodyPr>
            <a:normAutofit/>
          </a:bodyPr>
          <a:lstStyle/>
          <a:p>
            <a:r>
              <a:rPr lang="it-IT" dirty="0" smtClean="0"/>
              <a:t>Non è possibile parlare di un sistema complesso di risorse digitali per gli archivi se non vengono sviluppate in tutta la loro pienezza adeguate </a:t>
            </a:r>
            <a:r>
              <a:rPr lang="it-IT" dirty="0"/>
              <a:t>strategie </a:t>
            </a:r>
            <a:r>
              <a:rPr lang="it-IT" dirty="0" smtClean="0"/>
              <a:t>di descrizione archivistica, cui devono far seguito efficaci politiche di ordinamento</a:t>
            </a:r>
          </a:p>
          <a:p>
            <a:r>
              <a:rPr lang="it-IT" dirty="0" smtClean="0"/>
              <a:t>Un archivio non ordinato non è un archivio fruibile e nessuna strategia digitale potrà renderlo tale</a:t>
            </a:r>
          </a:p>
          <a:p>
            <a:r>
              <a:rPr lang="it-IT" dirty="0" smtClean="0"/>
              <a:t>Il caos sia pure digitalizzato resta caos</a:t>
            </a:r>
          </a:p>
          <a:p>
            <a:r>
              <a:rPr lang="it-IT" dirty="0" smtClean="0"/>
              <a:t>Il primo dovere quindi, propedeutico a ogni successivo sviluppo, è descrivere e riordinare</a:t>
            </a:r>
            <a:endParaRPr lang="it-IT" dirty="0"/>
          </a:p>
        </p:txBody>
      </p:sp>
    </p:spTree>
    <p:extLst>
      <p:ext uri="{BB962C8B-B14F-4D97-AF65-F5344CB8AC3E}">
        <p14:creationId xmlns:p14="http://schemas.microsoft.com/office/powerpoint/2010/main" val="30611254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olo 1"/>
          <p:cNvSpPr>
            <a:spLocks noGrp="1"/>
          </p:cNvSpPr>
          <p:nvPr>
            <p:ph type="title"/>
          </p:nvPr>
        </p:nvSpPr>
        <p:spPr>
          <a:xfrm>
            <a:off x="1484310" y="0"/>
            <a:ext cx="10018713" cy="1752599"/>
          </a:xfrm>
        </p:spPr>
        <p:txBody>
          <a:bodyPr/>
          <a:lstStyle/>
          <a:p>
            <a:r>
              <a:rPr lang="it-IT" altLang="it-IT" dirty="0" smtClean="0"/>
              <a:t>Le descrizioni prima delle soluzioni</a:t>
            </a:r>
          </a:p>
        </p:txBody>
      </p:sp>
      <p:sp>
        <p:nvSpPr>
          <p:cNvPr id="3" name="Segnaposto contenuto 2"/>
          <p:cNvSpPr>
            <a:spLocks noGrp="1"/>
          </p:cNvSpPr>
          <p:nvPr>
            <p:ph idx="1"/>
          </p:nvPr>
        </p:nvSpPr>
        <p:spPr>
          <a:xfrm>
            <a:off x="1999465" y="1558343"/>
            <a:ext cx="10018713" cy="5653826"/>
          </a:xfrm>
        </p:spPr>
        <p:txBody>
          <a:bodyPr rtlCol="0">
            <a:normAutofit/>
          </a:bodyPr>
          <a:lstStyle/>
          <a:p>
            <a:pPr>
              <a:defRPr/>
            </a:pPr>
            <a:r>
              <a:rPr lang="it-IT" sz="2800" dirty="0" smtClean="0"/>
              <a:t>A prescindere da ogni altra considerazione resta comunque il fatto che senza adeguati strumenti descrittivi gli archivi rimangono conglomerati di informazioni inanimate e di difficile utilizzazione, qualunque sia l’uso che di queste informazioni si vorrà fare. </a:t>
            </a:r>
          </a:p>
          <a:p>
            <a:pPr>
              <a:defRPr/>
            </a:pPr>
            <a:r>
              <a:rPr lang="it-IT" sz="2800" dirty="0" smtClean="0"/>
              <a:t>Necessità  di descrivere gli archivi nella loro fisicità e interezza , indipendentemente dai mezzi impiegati. </a:t>
            </a:r>
          </a:p>
          <a:p>
            <a:pPr>
              <a:defRPr/>
            </a:pPr>
            <a:r>
              <a:rPr lang="it-IT" sz="2800" dirty="0" smtClean="0"/>
              <a:t>Il digitale nelle sue molteplici declinazioni è solo un veicolo più potente, non una scorciatoia. </a:t>
            </a:r>
          </a:p>
          <a:p>
            <a:pPr>
              <a:defRPr/>
            </a:pPr>
            <a:endParaRPr lang="it-IT" sz="2800" dirty="0" smtClean="0"/>
          </a:p>
        </p:txBody>
      </p:sp>
    </p:spTree>
    <p:extLst>
      <p:ext uri="{BB962C8B-B14F-4D97-AF65-F5344CB8AC3E}">
        <p14:creationId xmlns:p14="http://schemas.microsoft.com/office/powerpoint/2010/main" val="25770430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84309" y="0"/>
            <a:ext cx="10018713" cy="1752599"/>
          </a:xfrm>
        </p:spPr>
        <p:txBody>
          <a:bodyPr>
            <a:normAutofit/>
          </a:bodyPr>
          <a:lstStyle/>
          <a:p>
            <a:pPr algn="ctr"/>
            <a:r>
              <a:rPr lang="it-IT" dirty="0" smtClean="0"/>
              <a:t>Da ISAD(G) a RIC: la descrizione archivistica al passo con i tempi e con le ICT</a:t>
            </a:r>
            <a:endParaRPr lang="it-IT" dirty="0"/>
          </a:p>
        </p:txBody>
      </p:sp>
      <p:sp>
        <p:nvSpPr>
          <p:cNvPr id="3" name="Segnaposto contenuto 2"/>
          <p:cNvSpPr>
            <a:spLocks noGrp="1"/>
          </p:cNvSpPr>
          <p:nvPr>
            <p:ph idx="1"/>
          </p:nvPr>
        </p:nvSpPr>
        <p:spPr>
          <a:xfrm>
            <a:off x="2012342" y="1463897"/>
            <a:ext cx="10018713" cy="5420933"/>
          </a:xfrm>
        </p:spPr>
        <p:txBody>
          <a:bodyPr>
            <a:normAutofit/>
          </a:bodyPr>
          <a:lstStyle/>
          <a:p>
            <a:r>
              <a:rPr lang="it-IT" sz="2800" dirty="0"/>
              <a:t>«</a:t>
            </a:r>
            <a:r>
              <a:rPr lang="it-IT" sz="2800" i="1" dirty="0"/>
              <a:t>Si chiamano, dunque, false alcune cose in questo senso, cioè o per il fatto che non esistono o per il fatto che la rappresentazione prodotta da esse non corrisponde a una cosa reale</a:t>
            </a:r>
            <a:r>
              <a:rPr lang="it-IT" sz="2800" dirty="0" smtClean="0"/>
              <a:t>» (Aristotele, Metafisica)</a:t>
            </a:r>
          </a:p>
          <a:p>
            <a:r>
              <a:rPr lang="it-IT" sz="2800" dirty="0" smtClean="0"/>
              <a:t>La descrizione come rappresentazione, come racconto degli archivi</a:t>
            </a:r>
          </a:p>
          <a:p>
            <a:r>
              <a:rPr lang="it-IT" sz="2800" dirty="0" smtClean="0"/>
              <a:t>La descrizione in ambiente digitale: caccia agli squali</a:t>
            </a:r>
          </a:p>
          <a:p>
            <a:r>
              <a:rPr lang="it-IT" sz="2800" dirty="0" smtClean="0"/>
              <a:t>Anticipare i tempi e i modi della descrizione</a:t>
            </a:r>
          </a:p>
          <a:p>
            <a:r>
              <a:rPr lang="it-IT" sz="2800" dirty="0" smtClean="0"/>
              <a:t>Dalla descrizione </a:t>
            </a:r>
            <a:r>
              <a:rPr lang="it-IT" sz="2800" dirty="0" err="1" smtClean="0"/>
              <a:t>multilivellare</a:t>
            </a:r>
            <a:r>
              <a:rPr lang="it-IT" sz="2800" dirty="0" smtClean="0"/>
              <a:t> a quella multidimensionale</a:t>
            </a:r>
            <a:endParaRPr lang="it-IT" sz="2800" dirty="0"/>
          </a:p>
        </p:txBody>
      </p:sp>
    </p:spTree>
    <p:extLst>
      <p:ext uri="{BB962C8B-B14F-4D97-AF65-F5344CB8AC3E}">
        <p14:creationId xmlns:p14="http://schemas.microsoft.com/office/powerpoint/2010/main" val="10852841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0"/>
            <a:ext cx="10515600" cy="1325563"/>
          </a:xfrm>
        </p:spPr>
        <p:txBody>
          <a:bodyPr>
            <a:noAutofit/>
          </a:bodyPr>
          <a:lstStyle/>
          <a:p>
            <a:pPr algn="ctr"/>
            <a:r>
              <a:rPr lang="it-IT" dirty="0" smtClean="0"/>
              <a:t>Costruire risorse: fare i conti con il tempo</a:t>
            </a:r>
            <a:endParaRPr lang="it-IT" dirty="0"/>
          </a:p>
        </p:txBody>
      </p:sp>
      <p:sp>
        <p:nvSpPr>
          <p:cNvPr id="3" name="Sottotitolo 2"/>
          <p:cNvSpPr>
            <a:spLocks noGrp="1"/>
          </p:cNvSpPr>
          <p:nvPr>
            <p:ph idx="1"/>
          </p:nvPr>
        </p:nvSpPr>
        <p:spPr>
          <a:xfrm>
            <a:off x="2402518" y="0"/>
            <a:ext cx="10515600" cy="4351338"/>
          </a:xfrm>
        </p:spPr>
        <p:txBody>
          <a:bodyPr/>
          <a:lstStyle/>
          <a:p>
            <a:endParaRPr lang="it-IT" dirty="0" smtClean="0"/>
          </a:p>
          <a:p>
            <a:endParaRPr lang="it-IT" dirty="0"/>
          </a:p>
          <a:p>
            <a:pPr marL="0" indent="0">
              <a:buNone/>
            </a:pPr>
            <a:r>
              <a:rPr lang="it-IT" sz="3200" i="1" dirty="0" smtClean="0"/>
              <a:t>«Meglio </a:t>
            </a:r>
            <a:r>
              <a:rPr lang="it-IT" sz="3200" i="1" dirty="0"/>
              <a:t>che getti a mare l’orologio che hai al polso</a:t>
            </a:r>
            <a:br>
              <a:rPr lang="it-IT" sz="3200" i="1" dirty="0"/>
            </a:br>
            <a:r>
              <a:rPr lang="it-IT" sz="3200" i="1" dirty="0" smtClean="0"/>
              <a:t>e </a:t>
            </a:r>
            <a:r>
              <a:rPr lang="it-IT" sz="3200" i="1" dirty="0"/>
              <a:t>cerchi di capire che il tempo che vuole catturare </a:t>
            </a:r>
            <a:br>
              <a:rPr lang="it-IT" sz="3200" i="1" dirty="0"/>
            </a:br>
            <a:r>
              <a:rPr lang="it-IT" sz="3200" i="1" dirty="0"/>
              <a:t>non è altro che il movimento delle sue </a:t>
            </a:r>
            <a:r>
              <a:rPr lang="it-IT" sz="3200" i="1" dirty="0" smtClean="0"/>
              <a:t>lancette»</a:t>
            </a:r>
            <a:endParaRPr lang="en-US" sz="3200" i="1" dirty="0" smtClean="0"/>
          </a:p>
          <a:p>
            <a:endParaRPr lang="en-US" dirty="0"/>
          </a:p>
        </p:txBody>
      </p:sp>
      <p:pic>
        <p:nvPicPr>
          <p:cNvPr id="4" name="Immagine 3"/>
          <p:cNvPicPr>
            <a:picLocks noChangeAspect="1"/>
          </p:cNvPicPr>
          <p:nvPr/>
        </p:nvPicPr>
        <p:blipFill>
          <a:blip r:embed="rId2"/>
          <a:stretch>
            <a:fillRect/>
          </a:stretch>
        </p:blipFill>
        <p:spPr>
          <a:xfrm>
            <a:off x="1" y="3246783"/>
            <a:ext cx="3651026" cy="3651026"/>
          </a:xfrm>
          <a:prstGeom prst="rect">
            <a:avLst/>
          </a:prstGeom>
        </p:spPr>
      </p:pic>
      <p:sp>
        <p:nvSpPr>
          <p:cNvPr id="5" name="CasellaDiTesto 4"/>
          <p:cNvSpPr txBox="1"/>
          <p:nvPr/>
        </p:nvSpPr>
        <p:spPr>
          <a:xfrm>
            <a:off x="6181859" y="5666704"/>
            <a:ext cx="5847009" cy="1107996"/>
          </a:xfrm>
          <a:prstGeom prst="rect">
            <a:avLst/>
          </a:prstGeom>
          <a:noFill/>
        </p:spPr>
        <p:txBody>
          <a:bodyPr wrap="square" rtlCol="0">
            <a:spAutoFit/>
          </a:bodyPr>
          <a:lstStyle/>
          <a:p>
            <a:r>
              <a:rPr lang="en-US" sz="2400" dirty="0"/>
              <a:t>Grateful dead, </a:t>
            </a:r>
            <a:r>
              <a:rPr lang="en-US" sz="2400" i="1" dirty="0"/>
              <a:t>Walk in the  sunshine</a:t>
            </a:r>
            <a:endParaRPr lang="it-IT" sz="2400" dirty="0"/>
          </a:p>
          <a:p>
            <a:endParaRPr lang="it-IT" sz="2400" dirty="0"/>
          </a:p>
          <a:p>
            <a:endParaRPr lang="it-IT" dirty="0"/>
          </a:p>
        </p:txBody>
      </p:sp>
    </p:spTree>
    <p:extLst>
      <p:ext uri="{BB962C8B-B14F-4D97-AF65-F5344CB8AC3E}">
        <p14:creationId xmlns:p14="http://schemas.microsoft.com/office/powerpoint/2010/main" val="12563763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olo 1"/>
          <p:cNvSpPr>
            <a:spLocks noGrp="1"/>
          </p:cNvSpPr>
          <p:nvPr>
            <p:ph type="title"/>
          </p:nvPr>
        </p:nvSpPr>
        <p:spPr>
          <a:xfrm>
            <a:off x="1438163" y="-342586"/>
            <a:ext cx="10018713" cy="1752599"/>
          </a:xfrm>
        </p:spPr>
        <p:txBody>
          <a:bodyPr/>
          <a:lstStyle/>
          <a:p>
            <a:pPr algn="ctr" eaLnBrk="1" hangingPunct="1"/>
            <a:r>
              <a:rPr lang="it-IT" altLang="it-IT" i="1" dirty="0" smtClean="0"/>
              <a:t>La descrizione archivistica come processo dinamico</a:t>
            </a:r>
            <a:endParaRPr lang="it-IT" altLang="it-IT" dirty="0" smtClean="0"/>
          </a:p>
        </p:txBody>
      </p:sp>
      <p:sp>
        <p:nvSpPr>
          <p:cNvPr id="46083" name="Segnaposto contenuto 2"/>
          <p:cNvSpPr>
            <a:spLocks noGrp="1"/>
          </p:cNvSpPr>
          <p:nvPr>
            <p:ph idx="1"/>
          </p:nvPr>
        </p:nvSpPr>
        <p:spPr>
          <a:xfrm>
            <a:off x="1438163" y="146845"/>
            <a:ext cx="8946541" cy="4195481"/>
          </a:xfrm>
        </p:spPr>
        <p:txBody>
          <a:bodyPr/>
          <a:lstStyle/>
          <a:p>
            <a:pPr eaLnBrk="1" hangingPunct="1"/>
            <a:r>
              <a:rPr lang="it-IT" altLang="it-IT" dirty="0" smtClean="0"/>
              <a:t>Sul piano operativo la conseguenza più evidente non si coglie solo nella partecipazione degli archivisti alla progettazione dei sistemi ma anche nei tempi e nei modi secondo i quali si manifesta un’attività essenziale ai fini della gestione e della conservazione</a:t>
            </a:r>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3674" y="3175596"/>
            <a:ext cx="6628326" cy="3682404"/>
          </a:xfrm>
          <a:prstGeom prst="rect">
            <a:avLst/>
          </a:prstGeom>
        </p:spPr>
      </p:pic>
    </p:spTree>
    <p:extLst>
      <p:ext uri="{BB962C8B-B14F-4D97-AF65-F5344CB8AC3E}">
        <p14:creationId xmlns:p14="http://schemas.microsoft.com/office/powerpoint/2010/main" val="36525887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olo 1"/>
          <p:cNvSpPr>
            <a:spLocks noGrp="1"/>
          </p:cNvSpPr>
          <p:nvPr>
            <p:ph type="title"/>
          </p:nvPr>
        </p:nvSpPr>
        <p:spPr>
          <a:xfrm>
            <a:off x="1445673" y="-39174"/>
            <a:ext cx="10018713" cy="1752599"/>
          </a:xfrm>
        </p:spPr>
        <p:txBody>
          <a:bodyPr/>
          <a:lstStyle/>
          <a:p>
            <a:pPr algn="ctr" eaLnBrk="1" hangingPunct="1"/>
            <a:r>
              <a:rPr lang="it-IT" altLang="it-IT" dirty="0" smtClean="0"/>
              <a:t>Descrizione dinamica</a:t>
            </a:r>
          </a:p>
        </p:txBody>
      </p:sp>
      <p:sp>
        <p:nvSpPr>
          <p:cNvPr id="47107" name="Segnaposto contenuto 2"/>
          <p:cNvSpPr>
            <a:spLocks noGrp="1"/>
          </p:cNvSpPr>
          <p:nvPr>
            <p:ph idx="1"/>
          </p:nvPr>
        </p:nvSpPr>
        <p:spPr>
          <a:xfrm>
            <a:off x="1922192" y="837126"/>
            <a:ext cx="10018713" cy="4619223"/>
          </a:xfrm>
        </p:spPr>
        <p:txBody>
          <a:bodyPr>
            <a:normAutofit/>
          </a:bodyPr>
          <a:lstStyle/>
          <a:p>
            <a:pPr eaLnBrk="1" hangingPunct="1"/>
            <a:r>
              <a:rPr lang="it-IT" altLang="it-IT" sz="3600" dirty="0" smtClean="0"/>
              <a:t>Nel modello che sta affermandosi si dovrà concepire la descrizione archivistica come complesso fenomeno dinamico che si avvia contestualmente alla generazione dei documenti </a:t>
            </a:r>
          </a:p>
        </p:txBody>
      </p:sp>
    </p:spTree>
    <p:extLst>
      <p:ext uri="{BB962C8B-B14F-4D97-AF65-F5344CB8AC3E}">
        <p14:creationId xmlns:p14="http://schemas.microsoft.com/office/powerpoint/2010/main" val="414715501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77494" y="0"/>
            <a:ext cx="10018713" cy="1752599"/>
          </a:xfrm>
        </p:spPr>
        <p:txBody>
          <a:bodyPr/>
          <a:lstStyle/>
          <a:p>
            <a:pPr algn="ctr"/>
            <a:r>
              <a:rPr lang="it-IT" dirty="0" smtClean="0"/>
              <a:t>L’archivistica e la comunicazione: </a:t>
            </a:r>
            <a:r>
              <a:rPr lang="it-IT" dirty="0" smtClean="0">
                <a:hlinkClick r:id="rId2"/>
              </a:rPr>
              <a:t>conigli e cilindri</a:t>
            </a:r>
            <a:endParaRPr lang="it-IT" dirty="0"/>
          </a:p>
        </p:txBody>
      </p:sp>
      <p:pic>
        <p:nvPicPr>
          <p:cNvPr id="4" name="Segnaposto contenuto 3"/>
          <p:cNvPicPr>
            <a:picLocks noGrp="1" noChangeAspect="1"/>
          </p:cNvPicPr>
          <p:nvPr>
            <p:ph idx="1"/>
          </p:nvPr>
        </p:nvPicPr>
        <p:blipFill>
          <a:blip r:embed="rId3"/>
          <a:stretch>
            <a:fillRect/>
          </a:stretch>
        </p:blipFill>
        <p:spPr>
          <a:xfrm>
            <a:off x="3602360" y="1949618"/>
            <a:ext cx="6168980" cy="5037171"/>
          </a:xfrm>
          <a:prstGeom prst="rect">
            <a:avLst/>
          </a:prstGeom>
        </p:spPr>
      </p:pic>
    </p:spTree>
    <p:extLst>
      <p:ext uri="{BB962C8B-B14F-4D97-AF65-F5344CB8AC3E}">
        <p14:creationId xmlns:p14="http://schemas.microsoft.com/office/powerpoint/2010/main" val="268099675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84309" y="-231820"/>
            <a:ext cx="10018713" cy="1752599"/>
          </a:xfrm>
        </p:spPr>
        <p:txBody>
          <a:bodyPr/>
          <a:lstStyle/>
          <a:p>
            <a:pPr algn="ctr"/>
            <a:r>
              <a:rPr lang="it-IT" dirty="0" smtClean="0"/>
              <a:t>La realtà</a:t>
            </a:r>
            <a:endParaRPr lang="it-IT" dirty="0"/>
          </a:p>
        </p:txBody>
      </p:sp>
      <p:sp>
        <p:nvSpPr>
          <p:cNvPr id="3" name="Segnaposto contenuto 2"/>
          <p:cNvSpPr>
            <a:spLocks noGrp="1"/>
          </p:cNvSpPr>
          <p:nvPr>
            <p:ph idx="1"/>
          </p:nvPr>
        </p:nvSpPr>
        <p:spPr>
          <a:xfrm>
            <a:off x="1960828" y="811369"/>
            <a:ext cx="10018713" cy="5859888"/>
          </a:xfrm>
        </p:spPr>
        <p:txBody>
          <a:bodyPr>
            <a:normAutofit/>
          </a:bodyPr>
          <a:lstStyle/>
          <a:p>
            <a:r>
              <a:rPr lang="it-IT" sz="2800" i="1" dirty="0"/>
              <a:t>“La realtà degli archivi è dura. Secolare incuria, congiunturale incultura, strutturale marginalità. Difficoltà se non impossibilità a entrare, come sarebbe opportuno e necessario, nel ciclo produttivo che pure sostengono. Le parole degli archivisti sono deboli, frammentate, inopinatamente titubanti. La realtà là fuori è ostile. Servono </a:t>
            </a:r>
            <a:r>
              <a:rPr lang="it-IT" sz="2760" i="1" dirty="0"/>
              <a:t>rabbia</a:t>
            </a:r>
            <a:r>
              <a:rPr lang="it-IT" sz="2800" i="1" dirty="0"/>
              <a:t>, determinazione, umiltà. Per far sì che la realtà diventi un’altra, gli archivi affollate piazze di tutti e non caverne profonde per speleologi gelosi. La realtà la possono cambiare gli archivisti, non servono miracoli che non </a:t>
            </a:r>
            <a:r>
              <a:rPr lang="it-IT" sz="2800" i="1" dirty="0" smtClean="0"/>
              <a:t>arriveranno» </a:t>
            </a:r>
            <a:r>
              <a:rPr lang="it-IT" sz="2800" dirty="0" smtClean="0"/>
              <a:t>(F. Valacchi, Archivio, concetti e parole)</a:t>
            </a:r>
            <a:endParaRPr lang="it-IT" sz="2800" dirty="0"/>
          </a:p>
        </p:txBody>
      </p:sp>
    </p:spTree>
    <p:extLst>
      <p:ext uri="{BB962C8B-B14F-4D97-AF65-F5344CB8AC3E}">
        <p14:creationId xmlns:p14="http://schemas.microsoft.com/office/powerpoint/2010/main" val="329059225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84309" y="-447541"/>
            <a:ext cx="10018713" cy="1752599"/>
          </a:xfrm>
        </p:spPr>
        <p:txBody>
          <a:bodyPr/>
          <a:lstStyle/>
          <a:p>
            <a:pPr algn="ctr"/>
            <a:r>
              <a:rPr lang="it-IT" dirty="0" smtClean="0"/>
              <a:t>L’archivistica: una disciplina di comunicazione</a:t>
            </a:r>
            <a:endParaRPr lang="it-IT" dirty="0"/>
          </a:p>
        </p:txBody>
      </p:sp>
      <p:sp>
        <p:nvSpPr>
          <p:cNvPr id="3" name="Segnaposto contenuto 2"/>
          <p:cNvSpPr>
            <a:spLocks noGrp="1"/>
          </p:cNvSpPr>
          <p:nvPr>
            <p:ph idx="1"/>
          </p:nvPr>
        </p:nvSpPr>
        <p:spPr>
          <a:xfrm>
            <a:off x="1729009" y="1120462"/>
            <a:ext cx="10018713" cy="5499279"/>
          </a:xfrm>
        </p:spPr>
        <p:txBody>
          <a:bodyPr>
            <a:normAutofit/>
          </a:bodyPr>
          <a:lstStyle/>
          <a:p>
            <a:r>
              <a:rPr lang="it-IT" dirty="0" smtClean="0"/>
              <a:t>L’archivista è innanzitutto un comunicatore</a:t>
            </a:r>
          </a:p>
          <a:p>
            <a:r>
              <a:rPr lang="it-IT" dirty="0" smtClean="0"/>
              <a:t>Oltre la mediazione: la capacità di comunicare</a:t>
            </a:r>
          </a:p>
          <a:p>
            <a:r>
              <a:rPr lang="it-IT" dirty="0" smtClean="0"/>
              <a:t>Comunicare che cosa? Difendersi dalle banalizzazioni</a:t>
            </a:r>
          </a:p>
          <a:p>
            <a:r>
              <a:rPr lang="it-IT" dirty="0" smtClean="0"/>
              <a:t>Esistono complessità che non possono essere aggirate</a:t>
            </a:r>
          </a:p>
          <a:p>
            <a:r>
              <a:rPr lang="it-IT" dirty="0" smtClean="0"/>
              <a:t>La risposta digitale: non scorciatoie o arroccamenti di maniera ma utilizzo consapevole della potenza di fuoco tecnologica</a:t>
            </a:r>
          </a:p>
          <a:p>
            <a:r>
              <a:rPr lang="it-IT" dirty="0" smtClean="0"/>
              <a:t>La centralità del web archivistico nel rapporto tra rigore metodologico e diffusione di contenuti</a:t>
            </a:r>
          </a:p>
          <a:p>
            <a:r>
              <a:rPr lang="it-IT" dirty="0" smtClean="0"/>
              <a:t>Oltre le descrizioni: il concetto di differenziazione della comunicazione archivistica</a:t>
            </a:r>
          </a:p>
          <a:p>
            <a:r>
              <a:rPr lang="it-IT" dirty="0" smtClean="0"/>
              <a:t>Un esempio virtuoso: i portali tematici SAN. Qualche riflessione</a:t>
            </a:r>
            <a:endParaRPr lang="it-IT" dirty="0"/>
          </a:p>
        </p:txBody>
      </p:sp>
    </p:spTree>
    <p:extLst>
      <p:ext uri="{BB962C8B-B14F-4D97-AF65-F5344CB8AC3E}">
        <p14:creationId xmlns:p14="http://schemas.microsoft.com/office/powerpoint/2010/main" val="267156095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84310" y="-421783"/>
            <a:ext cx="10018713" cy="1752599"/>
          </a:xfrm>
        </p:spPr>
        <p:txBody>
          <a:bodyPr/>
          <a:lstStyle/>
          <a:p>
            <a:pPr algn="ctr"/>
            <a:r>
              <a:rPr lang="it-IT" dirty="0" smtClean="0"/>
              <a:t>Oltre la mediazione</a:t>
            </a:r>
            <a:endParaRPr lang="it-IT" dirty="0"/>
          </a:p>
        </p:txBody>
      </p:sp>
      <p:sp>
        <p:nvSpPr>
          <p:cNvPr id="3" name="Segnaposto contenuto 2"/>
          <p:cNvSpPr>
            <a:spLocks noGrp="1"/>
          </p:cNvSpPr>
          <p:nvPr>
            <p:ph idx="1"/>
          </p:nvPr>
        </p:nvSpPr>
        <p:spPr>
          <a:xfrm>
            <a:off x="2173287" y="772732"/>
            <a:ext cx="10018713" cy="5718219"/>
          </a:xfrm>
        </p:spPr>
        <p:txBody>
          <a:bodyPr>
            <a:normAutofit/>
          </a:bodyPr>
          <a:lstStyle/>
          <a:p>
            <a:r>
              <a:rPr lang="it-IT" sz="2800" dirty="0"/>
              <a:t>Nella sua essenza l’archivistica, lo si dice da molto, è </a:t>
            </a:r>
            <a:r>
              <a:rPr lang="it-IT" sz="2800" dirty="0" smtClean="0"/>
              <a:t>una </a:t>
            </a:r>
            <a:r>
              <a:rPr lang="it-IT" sz="2800" dirty="0"/>
              <a:t>disciplina di </a:t>
            </a:r>
            <a:r>
              <a:rPr lang="it-IT" sz="2800" dirty="0" smtClean="0"/>
              <a:t>comunicazione </a:t>
            </a:r>
          </a:p>
          <a:p>
            <a:r>
              <a:rPr lang="it-IT" sz="2800" dirty="0" smtClean="0"/>
              <a:t>Ma </a:t>
            </a:r>
            <a:r>
              <a:rPr lang="it-IT" sz="2800" dirty="0"/>
              <a:t>la comunicazione archivistica è fenomeno sfaccettato e complicato e porta con sé esigenze diversificate che cambiano in ragione del mutare delle finalità per cui ci si avvicina ai complessi documentari e ai contesti in cui essi sono </a:t>
            </a:r>
            <a:r>
              <a:rPr lang="it-IT" sz="2800" dirty="0" smtClean="0"/>
              <a:t>calati </a:t>
            </a:r>
            <a:endParaRPr lang="it-IT" sz="2800" dirty="0"/>
          </a:p>
          <a:p>
            <a:r>
              <a:rPr lang="it-IT" sz="2800" dirty="0" smtClean="0"/>
              <a:t>La </a:t>
            </a:r>
            <a:r>
              <a:rPr lang="it-IT" sz="2800" dirty="0"/>
              <a:t>comunicazione è una pratica che va oltre la mediazione o, meglio, arricchisce e potenzia la </a:t>
            </a:r>
            <a:r>
              <a:rPr lang="it-IT" sz="2800" dirty="0" smtClean="0"/>
              <a:t>mediazione </a:t>
            </a:r>
          </a:p>
        </p:txBody>
      </p:sp>
    </p:spTree>
    <p:extLst>
      <p:ext uri="{BB962C8B-B14F-4D97-AF65-F5344CB8AC3E}">
        <p14:creationId xmlns:p14="http://schemas.microsoft.com/office/powerpoint/2010/main" val="39111934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84310" y="-141668"/>
            <a:ext cx="10018713" cy="1752599"/>
          </a:xfrm>
        </p:spPr>
        <p:txBody>
          <a:bodyPr/>
          <a:lstStyle/>
          <a:p>
            <a:pPr algn="ctr"/>
            <a:r>
              <a:rPr lang="it-IT" dirty="0" smtClean="0"/>
              <a:t>Contro la banalizzazione, per una comunicazione orientata</a:t>
            </a:r>
            <a:endParaRPr lang="it-IT" dirty="0"/>
          </a:p>
        </p:txBody>
      </p:sp>
      <p:sp>
        <p:nvSpPr>
          <p:cNvPr id="3" name="Segnaposto contenuto 2"/>
          <p:cNvSpPr>
            <a:spLocks noGrp="1"/>
          </p:cNvSpPr>
          <p:nvPr>
            <p:ph idx="1"/>
          </p:nvPr>
        </p:nvSpPr>
        <p:spPr>
          <a:xfrm>
            <a:off x="2076738" y="1815921"/>
            <a:ext cx="10018713" cy="5318974"/>
          </a:xfrm>
        </p:spPr>
        <p:txBody>
          <a:bodyPr>
            <a:normAutofit fontScale="92500" lnSpcReduction="10000"/>
          </a:bodyPr>
          <a:lstStyle/>
          <a:p>
            <a:r>
              <a:rPr lang="it-IT" dirty="0" smtClean="0"/>
              <a:t>La comunicazione va </a:t>
            </a:r>
            <a:r>
              <a:rPr lang="it-IT" dirty="0"/>
              <a:t>anche oltre gli strumenti di ricerca, da </a:t>
            </a:r>
            <a:r>
              <a:rPr lang="it-IT" dirty="0" smtClean="0"/>
              <a:t>cui essa comunque muove </a:t>
            </a:r>
          </a:p>
          <a:p>
            <a:r>
              <a:rPr lang="it-IT" dirty="0" smtClean="0"/>
              <a:t>Gli </a:t>
            </a:r>
            <a:r>
              <a:rPr lang="it-IT" dirty="0"/>
              <a:t>strumenti infatti, qualunque sia l’approccio comunicativo adottato, rimangono fondamentali, sono l’unico carburante di qualsiasi processo </a:t>
            </a:r>
            <a:r>
              <a:rPr lang="it-IT" dirty="0" smtClean="0"/>
              <a:t>comunicativo </a:t>
            </a:r>
          </a:p>
          <a:p>
            <a:r>
              <a:rPr lang="it-IT" dirty="0" smtClean="0"/>
              <a:t>Allo </a:t>
            </a:r>
            <a:r>
              <a:rPr lang="it-IT" dirty="0"/>
              <a:t>stesso modo rimangono centrali le consolidate pratiche archivistiche di descrizione e </a:t>
            </a:r>
            <a:r>
              <a:rPr lang="it-IT" dirty="0" smtClean="0"/>
              <a:t>ordinamento </a:t>
            </a:r>
          </a:p>
          <a:p>
            <a:r>
              <a:rPr lang="it-IT" dirty="0" smtClean="0"/>
              <a:t>Senza </a:t>
            </a:r>
            <a:r>
              <a:rPr lang="it-IT" dirty="0"/>
              <a:t>queste basi è inutile pensare a qualsiasi forma di </a:t>
            </a:r>
            <a:r>
              <a:rPr lang="it-IT" dirty="0" smtClean="0"/>
              <a:t>comunicazione </a:t>
            </a:r>
          </a:p>
          <a:p>
            <a:r>
              <a:rPr lang="it-IT" dirty="0" smtClean="0"/>
              <a:t>Va </a:t>
            </a:r>
            <a:r>
              <a:rPr lang="it-IT" dirty="0"/>
              <a:t>anche detto che non si deve confondere la comunicazione con la </a:t>
            </a:r>
            <a:r>
              <a:rPr lang="it-IT" dirty="0" smtClean="0"/>
              <a:t>banalizzazione </a:t>
            </a:r>
          </a:p>
          <a:p>
            <a:r>
              <a:rPr lang="it-IT" dirty="0" smtClean="0"/>
              <a:t>Si </a:t>
            </a:r>
            <a:r>
              <a:rPr lang="it-IT" dirty="0"/>
              <a:t>tratta piuttosto di tarare sugli utenti quello che, con una certa compiaciuta retorica, si definisce il racconto degli </a:t>
            </a:r>
            <a:r>
              <a:rPr lang="it-IT" dirty="0" smtClean="0"/>
              <a:t>archivi </a:t>
            </a:r>
          </a:p>
          <a:p>
            <a:r>
              <a:rPr lang="it-IT" dirty="0" smtClean="0"/>
              <a:t>In </a:t>
            </a:r>
            <a:r>
              <a:rPr lang="it-IT" dirty="0"/>
              <a:t>questo senso ciò che sembra necessario è una comunicazione archivistica </a:t>
            </a:r>
            <a:r>
              <a:rPr lang="it-IT" dirty="0" smtClean="0"/>
              <a:t>tarata sulle tipologie di utenti reali e/o potenziali, </a:t>
            </a:r>
            <a:r>
              <a:rPr lang="it-IT" dirty="0"/>
              <a:t>capace di raggiungere bersagli precisi, ben identificati e che si ponga l’obiettivo di rompere il sostanziale accerchiamento che tanto penalizza gli </a:t>
            </a:r>
            <a:r>
              <a:rPr lang="it-IT" dirty="0" smtClean="0"/>
              <a:t>archivi</a:t>
            </a:r>
            <a:endParaRPr lang="it-IT" dirty="0"/>
          </a:p>
          <a:p>
            <a:endParaRPr lang="it-IT" dirty="0"/>
          </a:p>
          <a:p>
            <a:endParaRPr lang="it-IT" dirty="0"/>
          </a:p>
        </p:txBody>
      </p:sp>
    </p:spTree>
    <p:extLst>
      <p:ext uri="{BB962C8B-B14F-4D97-AF65-F5344CB8AC3E}">
        <p14:creationId xmlns:p14="http://schemas.microsoft.com/office/powerpoint/2010/main" val="21909306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0"/>
            <a:ext cx="10515600" cy="1325563"/>
          </a:xfrm>
        </p:spPr>
        <p:txBody>
          <a:bodyPr/>
          <a:lstStyle/>
          <a:p>
            <a:pPr algn="ctr"/>
            <a:r>
              <a:rPr lang="it-IT" dirty="0" smtClean="0"/>
              <a:t>Il doppio binario</a:t>
            </a:r>
            <a:endParaRPr lang="it-IT" dirty="0"/>
          </a:p>
        </p:txBody>
      </p:sp>
      <p:sp>
        <p:nvSpPr>
          <p:cNvPr id="3" name="Segnaposto contenuto 2"/>
          <p:cNvSpPr>
            <a:spLocks noGrp="1"/>
          </p:cNvSpPr>
          <p:nvPr>
            <p:ph idx="1"/>
          </p:nvPr>
        </p:nvSpPr>
        <p:spPr>
          <a:xfrm>
            <a:off x="1340477" y="1190188"/>
            <a:ext cx="10515600" cy="4351338"/>
          </a:xfrm>
        </p:spPr>
        <p:txBody>
          <a:bodyPr/>
          <a:lstStyle/>
          <a:p>
            <a:r>
              <a:rPr lang="it-IT" dirty="0"/>
              <a:t>Si può insomma provare a pensare a un doppio binario. Da una parte lo studio rigoroso degli archivi e delle loro evoluzioni e rivoluzioni sotto la pressione del maglio digitale, dall’altro una divertita tendenza a trarre dagli archivi oltre che un coacervo di valori un sorriso che contribuisca ad abbattere qualche barriera e ad avvicinare ai cittadini i complessi documentari e tutto quello che ruota loro </a:t>
            </a:r>
            <a:r>
              <a:rPr lang="it-IT" dirty="0" smtClean="0"/>
              <a:t>intorno</a:t>
            </a:r>
            <a:endParaRPr lang="it-IT" dirty="0"/>
          </a:p>
          <a:p>
            <a:endParaRPr lang="it-IT" dirty="0"/>
          </a:p>
        </p:txBody>
      </p:sp>
    </p:spTree>
    <p:extLst>
      <p:ext uri="{BB962C8B-B14F-4D97-AF65-F5344CB8AC3E}">
        <p14:creationId xmlns:p14="http://schemas.microsoft.com/office/powerpoint/2010/main" val="40250502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51737" y="-550572"/>
            <a:ext cx="10018713" cy="1752599"/>
          </a:xfrm>
        </p:spPr>
        <p:txBody>
          <a:bodyPr/>
          <a:lstStyle/>
          <a:p>
            <a:pPr algn="ctr"/>
            <a:r>
              <a:rPr lang="it-IT" dirty="0" smtClean="0"/>
              <a:t>Tra esigenze civili e bisogni culturali</a:t>
            </a:r>
            <a:endParaRPr lang="it-IT" dirty="0"/>
          </a:p>
        </p:txBody>
      </p:sp>
      <p:sp>
        <p:nvSpPr>
          <p:cNvPr id="3" name="Segnaposto contenuto 2"/>
          <p:cNvSpPr>
            <a:spLocks noGrp="1"/>
          </p:cNvSpPr>
          <p:nvPr>
            <p:ph idx="1"/>
          </p:nvPr>
        </p:nvSpPr>
        <p:spPr>
          <a:xfrm>
            <a:off x="2050981" y="1107584"/>
            <a:ext cx="10018713" cy="5031346"/>
          </a:xfrm>
        </p:spPr>
        <p:txBody>
          <a:bodyPr>
            <a:normAutofit/>
          </a:bodyPr>
          <a:lstStyle/>
          <a:p>
            <a:r>
              <a:rPr lang="it-IT" dirty="0"/>
              <a:t>S</a:t>
            </a:r>
            <a:r>
              <a:rPr lang="it-IT" dirty="0" smtClean="0"/>
              <a:t>embra </a:t>
            </a:r>
            <a:r>
              <a:rPr lang="it-IT" dirty="0"/>
              <a:t>allora </a:t>
            </a:r>
            <a:r>
              <a:rPr lang="it-IT" dirty="0" smtClean="0"/>
              <a:t>inevitabile valutare le </a:t>
            </a:r>
            <a:r>
              <a:rPr lang="it-IT" dirty="0"/>
              <a:t>forme e </a:t>
            </a:r>
            <a:r>
              <a:rPr lang="it-IT" dirty="0" smtClean="0"/>
              <a:t>i possibili modelli </a:t>
            </a:r>
            <a:r>
              <a:rPr lang="it-IT" dirty="0"/>
              <a:t>della comunicazione </a:t>
            </a:r>
            <a:r>
              <a:rPr lang="it-IT" dirty="0" smtClean="0"/>
              <a:t>archivistica </a:t>
            </a:r>
          </a:p>
          <a:p>
            <a:r>
              <a:rPr lang="it-IT" dirty="0" smtClean="0"/>
              <a:t>Magari </a:t>
            </a:r>
            <a:r>
              <a:rPr lang="it-IT" dirty="0"/>
              <a:t>ribadendo subito un concetto fondante, quello della polifunzionalità degli archivi, che porta con sé una molteplicità di modalità d’uso e un accavallarsi, quasi verrebbe da dire un accanirsi, di prassi intorno ai complessi </a:t>
            </a:r>
            <a:r>
              <a:rPr lang="it-IT" dirty="0" smtClean="0"/>
              <a:t>documentari </a:t>
            </a:r>
          </a:p>
          <a:p>
            <a:r>
              <a:rPr lang="it-IT" dirty="0" smtClean="0"/>
              <a:t>Si </a:t>
            </a:r>
            <a:r>
              <a:rPr lang="it-IT" dirty="0"/>
              <a:t>potrebbe </a:t>
            </a:r>
            <a:r>
              <a:rPr lang="it-IT" dirty="0" smtClean="0"/>
              <a:t>ancora riflettere </a:t>
            </a:r>
            <a:r>
              <a:rPr lang="it-IT" dirty="0"/>
              <a:t>sull’uso pubblico, attivo, degli archivi, nel tentativo di coglierne il ruolo di collante non solo culturale di interi tessuti </a:t>
            </a:r>
            <a:r>
              <a:rPr lang="it-IT" dirty="0" smtClean="0"/>
              <a:t>sociali </a:t>
            </a:r>
          </a:p>
          <a:p>
            <a:r>
              <a:rPr lang="it-IT" dirty="0" smtClean="0"/>
              <a:t>Gli </a:t>
            </a:r>
            <a:r>
              <a:rPr lang="it-IT" dirty="0"/>
              <a:t>archivi valutati quindi come patrimonio comune, funzionali ad esigenze civili, sociali e politiche, ancor prima che storiche e culturali hanno del resto un disperato bisogno di uscire dalle gabbie dei </a:t>
            </a:r>
            <a:r>
              <a:rPr lang="it-IT" dirty="0" smtClean="0"/>
              <a:t>tecnicismi</a:t>
            </a:r>
            <a:endParaRPr lang="it-IT" dirty="0"/>
          </a:p>
        </p:txBody>
      </p:sp>
    </p:spTree>
    <p:extLst>
      <p:ext uri="{BB962C8B-B14F-4D97-AF65-F5344CB8AC3E}">
        <p14:creationId xmlns:p14="http://schemas.microsoft.com/office/powerpoint/2010/main" val="341527419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81280" y="-280115"/>
            <a:ext cx="10018713" cy="1752599"/>
          </a:xfrm>
        </p:spPr>
        <p:txBody>
          <a:bodyPr/>
          <a:lstStyle/>
          <a:p>
            <a:pPr algn="ctr"/>
            <a:r>
              <a:rPr lang="it-IT" dirty="0" smtClean="0"/>
              <a:t>Descrizione e suggestioni digitali</a:t>
            </a:r>
            <a:endParaRPr lang="it-IT" dirty="0"/>
          </a:p>
        </p:txBody>
      </p:sp>
      <p:sp>
        <p:nvSpPr>
          <p:cNvPr id="3" name="Segnaposto contenuto 2"/>
          <p:cNvSpPr>
            <a:spLocks noGrp="1"/>
          </p:cNvSpPr>
          <p:nvPr>
            <p:ph idx="1"/>
          </p:nvPr>
        </p:nvSpPr>
        <p:spPr>
          <a:xfrm>
            <a:off x="1741888" y="862884"/>
            <a:ext cx="10018713" cy="5872766"/>
          </a:xfrm>
        </p:spPr>
        <p:txBody>
          <a:bodyPr>
            <a:normAutofit/>
          </a:bodyPr>
          <a:lstStyle/>
          <a:p>
            <a:r>
              <a:rPr lang="it-IT" sz="2800" dirty="0"/>
              <a:t>In tempi di apparente accanimento digitale conviene tentare di continuare a tenere la barra al </a:t>
            </a:r>
            <a:r>
              <a:rPr lang="it-IT" sz="2800" dirty="0" smtClean="0"/>
              <a:t>centro </a:t>
            </a:r>
            <a:endParaRPr lang="it-IT" sz="2800" dirty="0"/>
          </a:p>
          <a:p>
            <a:r>
              <a:rPr lang="it-IT" sz="2800" dirty="0"/>
              <a:t>I</a:t>
            </a:r>
            <a:r>
              <a:rPr lang="it-IT" sz="2800" dirty="0" smtClean="0"/>
              <a:t>l </a:t>
            </a:r>
            <a:r>
              <a:rPr lang="it-IT" sz="2800" dirty="0"/>
              <a:t>centro rimane e rimarrà (io credo anche in ambiente digitale, con gli opportuni accorgimenti) la nostra volontà e capacità di descrivere gli </a:t>
            </a:r>
            <a:r>
              <a:rPr lang="it-IT" sz="2800" dirty="0" smtClean="0"/>
              <a:t>archivi </a:t>
            </a:r>
            <a:endParaRPr lang="it-IT" sz="2800" dirty="0"/>
          </a:p>
          <a:p>
            <a:r>
              <a:rPr lang="it-IT" sz="2800" dirty="0" smtClean="0"/>
              <a:t>Sembra </a:t>
            </a:r>
            <a:r>
              <a:rPr lang="it-IT" sz="2800" dirty="0"/>
              <a:t>ovvio ma non sempre lo è, soprattutto quando le sirene della digitalizzazione tendono a distrarre i naviganti o, almeno, gli </a:t>
            </a:r>
            <a:r>
              <a:rPr lang="it-IT" sz="2800" dirty="0" smtClean="0"/>
              <a:t>armatori </a:t>
            </a:r>
            <a:endParaRPr lang="it-IT" sz="2800" dirty="0"/>
          </a:p>
          <a:p>
            <a:endParaRPr lang="it-IT" dirty="0"/>
          </a:p>
        </p:txBody>
      </p:sp>
    </p:spTree>
    <p:extLst>
      <p:ext uri="{BB962C8B-B14F-4D97-AF65-F5344CB8AC3E}">
        <p14:creationId xmlns:p14="http://schemas.microsoft.com/office/powerpoint/2010/main" val="766597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03252" y="-254358"/>
            <a:ext cx="10018713" cy="1752599"/>
          </a:xfrm>
        </p:spPr>
        <p:txBody>
          <a:bodyPr/>
          <a:lstStyle/>
          <a:p>
            <a:pPr algn="ctr"/>
            <a:r>
              <a:rPr lang="it-IT" dirty="0" smtClean="0"/>
              <a:t>La profondità del tempo: contro il presentismo</a:t>
            </a:r>
            <a:endParaRPr lang="it-IT" dirty="0"/>
          </a:p>
        </p:txBody>
      </p:sp>
      <p:sp>
        <p:nvSpPr>
          <p:cNvPr id="3" name="Segnaposto contenuto 2"/>
          <p:cNvSpPr>
            <a:spLocks noGrp="1"/>
          </p:cNvSpPr>
          <p:nvPr>
            <p:ph idx="1"/>
          </p:nvPr>
        </p:nvSpPr>
        <p:spPr>
          <a:xfrm>
            <a:off x="1561583" y="1498241"/>
            <a:ext cx="10018713" cy="3124201"/>
          </a:xfrm>
        </p:spPr>
        <p:txBody>
          <a:bodyPr>
            <a:normAutofit fontScale="85000" lnSpcReduction="10000"/>
          </a:bodyPr>
          <a:lstStyle/>
          <a:p>
            <a:pPr algn="ctr"/>
            <a:r>
              <a:rPr lang="it-IT" sz="4000" dirty="0" smtClean="0"/>
              <a:t>«Di </a:t>
            </a:r>
            <a:r>
              <a:rPr lang="it-IT" sz="4000" dirty="0"/>
              <a:t>solito chiamiamo reali le cose che esistono adesso. Nel presente. Non ciò che è esistito tempo fa o esisterà in futuro. Diciamo che le cose nel passato “erano” reali o “saranno” reali ma non che “sono” reali. I filosofi chiamano presentismo l’idea che solo il presente sia </a:t>
            </a:r>
            <a:r>
              <a:rPr lang="it-IT" sz="4000" dirty="0" smtClean="0"/>
              <a:t>reale» (Carlo Rovelli, </a:t>
            </a:r>
            <a:r>
              <a:rPr lang="it-IT" sz="4000" i="1" dirty="0" smtClean="0"/>
              <a:t>L’ordine del tempo</a:t>
            </a:r>
            <a:r>
              <a:rPr lang="it-IT" sz="4000" dirty="0" smtClean="0"/>
              <a:t>) </a:t>
            </a:r>
            <a:endParaRPr lang="it-IT" sz="4000" dirty="0"/>
          </a:p>
        </p:txBody>
      </p:sp>
    </p:spTree>
    <p:extLst>
      <p:ext uri="{BB962C8B-B14F-4D97-AF65-F5344CB8AC3E}">
        <p14:creationId xmlns:p14="http://schemas.microsoft.com/office/powerpoint/2010/main" val="415878766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84310" y="0"/>
            <a:ext cx="10018713" cy="1752599"/>
          </a:xfrm>
        </p:spPr>
        <p:txBody>
          <a:bodyPr/>
          <a:lstStyle/>
          <a:p>
            <a:pPr algn="ctr"/>
            <a:r>
              <a:rPr lang="it-IT" dirty="0" smtClean="0"/>
              <a:t>Una malattia del </a:t>
            </a:r>
            <a:r>
              <a:rPr lang="it-IT" dirty="0" err="1" smtClean="0"/>
              <a:t>beneculturalismo</a:t>
            </a:r>
            <a:r>
              <a:rPr lang="it-IT" dirty="0" smtClean="0"/>
              <a:t>: la valorizzazione</a:t>
            </a:r>
            <a:endParaRPr lang="it-IT" dirty="0"/>
          </a:p>
        </p:txBody>
      </p:sp>
      <p:sp>
        <p:nvSpPr>
          <p:cNvPr id="3" name="Segnaposto contenuto 2"/>
          <p:cNvSpPr>
            <a:spLocks noGrp="1"/>
          </p:cNvSpPr>
          <p:nvPr>
            <p:ph idx="1"/>
          </p:nvPr>
        </p:nvSpPr>
        <p:spPr>
          <a:xfrm>
            <a:off x="1844919" y="1752599"/>
            <a:ext cx="10018713" cy="4661080"/>
          </a:xfrm>
        </p:spPr>
        <p:txBody>
          <a:bodyPr>
            <a:normAutofit/>
          </a:bodyPr>
          <a:lstStyle/>
          <a:p>
            <a:r>
              <a:rPr lang="it-IT" dirty="0" smtClean="0"/>
              <a:t>Valorizzazione, un termine abusato e spesso privo di contenuti</a:t>
            </a:r>
          </a:p>
          <a:p>
            <a:r>
              <a:rPr lang="it-IT" dirty="0" smtClean="0"/>
              <a:t>I presupposti deontologici ed epistemologici al concetto di valore negli archivi</a:t>
            </a:r>
          </a:p>
          <a:p>
            <a:r>
              <a:rPr lang="it-IT" dirty="0" smtClean="0"/>
              <a:t>L’archivio come bene pubblico che sfugge a logiche semplicemente culturali</a:t>
            </a:r>
          </a:p>
          <a:p>
            <a:r>
              <a:rPr lang="it-IT" dirty="0" smtClean="0"/>
              <a:t>Il valore civile e civico degli archivi equivale a quello culturale</a:t>
            </a:r>
          </a:p>
          <a:p>
            <a:r>
              <a:rPr lang="it-IT" dirty="0" smtClean="0"/>
              <a:t>La fila al botteghino o la coscienza e la consapevolezza sociale e identitaria?</a:t>
            </a:r>
          </a:p>
          <a:p>
            <a:r>
              <a:rPr lang="it-IT" dirty="0" smtClean="0"/>
              <a:t>Le articolate finalità dell’archivio e le strategie di valorizzazione in senso ampio</a:t>
            </a:r>
          </a:p>
          <a:p>
            <a:r>
              <a:rPr lang="it-IT" dirty="0" smtClean="0"/>
              <a:t>Valorizzazione come generazione di modalità consapevoli di ampia fruizione a prescindere dalla fase del ciclo vitale e dalle finalità dell’archivio</a:t>
            </a:r>
            <a:endParaRPr lang="it-IT" dirty="0"/>
          </a:p>
        </p:txBody>
      </p:sp>
    </p:spTree>
    <p:extLst>
      <p:ext uri="{BB962C8B-B14F-4D97-AF65-F5344CB8AC3E}">
        <p14:creationId xmlns:p14="http://schemas.microsoft.com/office/powerpoint/2010/main" val="414556736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883554" y="-396025"/>
            <a:ext cx="10018713" cy="1752599"/>
          </a:xfrm>
        </p:spPr>
        <p:txBody>
          <a:bodyPr/>
          <a:lstStyle/>
          <a:p>
            <a:r>
              <a:rPr lang="it-IT" dirty="0" smtClean="0"/>
              <a:t>Per un’analisi critica e costruttiva delle risorse</a:t>
            </a:r>
            <a:endParaRPr lang="it-IT" dirty="0"/>
          </a:p>
        </p:txBody>
      </p:sp>
      <p:sp>
        <p:nvSpPr>
          <p:cNvPr id="3" name="Segnaposto contenuto 2"/>
          <p:cNvSpPr>
            <a:spLocks noGrp="1"/>
          </p:cNvSpPr>
          <p:nvPr>
            <p:ph idx="1"/>
          </p:nvPr>
        </p:nvSpPr>
        <p:spPr>
          <a:xfrm>
            <a:off x="2173287" y="953037"/>
            <a:ext cx="10018713" cy="5602309"/>
          </a:xfrm>
        </p:spPr>
        <p:txBody>
          <a:bodyPr>
            <a:normAutofit/>
          </a:bodyPr>
          <a:lstStyle/>
          <a:p>
            <a:r>
              <a:rPr lang="it-IT" dirty="0" smtClean="0"/>
              <a:t>La capacità di trasformare potenziali minacce all’autonomia della disciplina e ai suoi valori in opportunità</a:t>
            </a:r>
          </a:p>
          <a:p>
            <a:r>
              <a:rPr lang="it-IT" dirty="0" smtClean="0"/>
              <a:t>Pensare archivistico agire digitale: il demiurgo e la rete</a:t>
            </a:r>
          </a:p>
          <a:p>
            <a:r>
              <a:rPr lang="it-IT" dirty="0" smtClean="0"/>
              <a:t>Esigenza di un governo del digitale: tra innamoramenti e politiche culturali</a:t>
            </a:r>
          </a:p>
          <a:p>
            <a:r>
              <a:rPr lang="it-IT" dirty="0" smtClean="0"/>
              <a:t>La disarticolata debolezza di </a:t>
            </a:r>
            <a:r>
              <a:rPr lang="it-IT" dirty="0"/>
              <a:t>un sistema centrale </a:t>
            </a:r>
            <a:r>
              <a:rPr lang="it-IT" dirty="0" smtClean="0"/>
              <a:t>supponente e sostanzialmente confuso</a:t>
            </a:r>
          </a:p>
          <a:p>
            <a:r>
              <a:rPr lang="it-IT" dirty="0" smtClean="0"/>
              <a:t>Automazione e risorse: il digitale non è gratis</a:t>
            </a:r>
          </a:p>
          <a:p>
            <a:r>
              <a:rPr lang="it-IT" dirty="0" smtClean="0"/>
              <a:t>«</a:t>
            </a:r>
            <a:r>
              <a:rPr lang="it-IT" dirty="0" err="1" smtClean="0"/>
              <a:t>Adelante</a:t>
            </a:r>
            <a:r>
              <a:rPr lang="it-IT" dirty="0" smtClean="0"/>
              <a:t> Pedro, con </a:t>
            </a:r>
            <a:r>
              <a:rPr lang="it-IT" dirty="0" err="1" smtClean="0"/>
              <a:t>juicio</a:t>
            </a:r>
            <a:r>
              <a:rPr lang="it-IT" dirty="0" smtClean="0"/>
              <a:t>»: la ineluttabile modularità della costruzione di un sistema di risorse digitali</a:t>
            </a:r>
          </a:p>
          <a:p>
            <a:r>
              <a:rPr lang="it-IT" dirty="0" smtClean="0"/>
              <a:t>Alle radici di un sistema scomposto</a:t>
            </a:r>
            <a:endParaRPr lang="it-IT" dirty="0"/>
          </a:p>
        </p:txBody>
      </p:sp>
    </p:spTree>
    <p:extLst>
      <p:ext uri="{BB962C8B-B14F-4D97-AF65-F5344CB8AC3E}">
        <p14:creationId xmlns:p14="http://schemas.microsoft.com/office/powerpoint/2010/main" val="281323050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198144" y="-215481"/>
            <a:ext cx="8825658" cy="1887828"/>
          </a:xfrm>
        </p:spPr>
        <p:txBody>
          <a:bodyPr>
            <a:normAutofit fontScale="90000"/>
          </a:bodyPr>
          <a:lstStyle/>
          <a:p>
            <a:r>
              <a:rPr lang="it-IT" sz="4000" dirty="0" smtClean="0"/>
              <a:t>Le risorse digitali per gli archivi: verso un ragionevole compromesso tra metodi e prassi</a:t>
            </a:r>
            <a:endParaRPr lang="it-IT" sz="4000" dirty="0"/>
          </a:p>
        </p:txBody>
      </p:sp>
      <p:sp>
        <p:nvSpPr>
          <p:cNvPr id="3" name="Sottotitolo 2"/>
          <p:cNvSpPr>
            <a:spLocks noGrp="1"/>
          </p:cNvSpPr>
          <p:nvPr>
            <p:ph type="subTitle" idx="1"/>
          </p:nvPr>
        </p:nvSpPr>
        <p:spPr/>
        <p:txBody>
          <a:bodyPr/>
          <a:lstStyle/>
          <a:p>
            <a:endParaRPr lang="it-IT" dirty="0"/>
          </a:p>
        </p:txBody>
      </p:sp>
      <p:pic>
        <p:nvPicPr>
          <p:cNvPr id="4" name="Immagine 3"/>
          <p:cNvPicPr>
            <a:picLocks noChangeAspect="1"/>
          </p:cNvPicPr>
          <p:nvPr/>
        </p:nvPicPr>
        <p:blipFill>
          <a:blip r:embed="rId2"/>
          <a:stretch>
            <a:fillRect/>
          </a:stretch>
        </p:blipFill>
        <p:spPr>
          <a:xfrm>
            <a:off x="2836819" y="2046731"/>
            <a:ext cx="8073080" cy="3899072"/>
          </a:xfrm>
          <a:prstGeom prst="rect">
            <a:avLst/>
          </a:prstGeom>
        </p:spPr>
      </p:pic>
    </p:spTree>
    <p:extLst>
      <p:ext uri="{BB962C8B-B14F-4D97-AF65-F5344CB8AC3E}">
        <p14:creationId xmlns:p14="http://schemas.microsoft.com/office/powerpoint/2010/main" val="91699037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97190" y="170645"/>
            <a:ext cx="10018713" cy="1752599"/>
          </a:xfrm>
        </p:spPr>
        <p:txBody>
          <a:bodyPr>
            <a:normAutofit fontScale="90000"/>
          </a:bodyPr>
          <a:lstStyle/>
          <a:p>
            <a:pPr algn="ctr"/>
            <a:r>
              <a:rPr lang="it-IT" dirty="0" smtClean="0"/>
              <a:t>Archivi storici: i frutti del processo di dematerializzazione  e le loro caratteristiche essenziali</a:t>
            </a:r>
            <a:endParaRPr lang="it-IT" dirty="0"/>
          </a:p>
        </p:txBody>
      </p:sp>
      <p:sp>
        <p:nvSpPr>
          <p:cNvPr id="3" name="Segnaposto contenuto 2"/>
          <p:cNvSpPr>
            <a:spLocks noGrp="1"/>
          </p:cNvSpPr>
          <p:nvPr>
            <p:ph idx="1"/>
          </p:nvPr>
        </p:nvSpPr>
        <p:spPr>
          <a:xfrm>
            <a:off x="2033275" y="1691425"/>
            <a:ext cx="8946541" cy="4711521"/>
          </a:xfrm>
        </p:spPr>
        <p:txBody>
          <a:bodyPr>
            <a:normAutofit/>
          </a:bodyPr>
          <a:lstStyle/>
          <a:p>
            <a:r>
              <a:rPr lang="it-IT" sz="3600" dirty="0" smtClean="0"/>
              <a:t>Software  di descrizione e riordino</a:t>
            </a:r>
          </a:p>
          <a:p>
            <a:r>
              <a:rPr lang="it-IT" sz="3600" dirty="0" smtClean="0"/>
              <a:t>Sistemi informativi archivistici</a:t>
            </a:r>
          </a:p>
          <a:p>
            <a:r>
              <a:rPr lang="it-IT" sz="3600" dirty="0" smtClean="0"/>
              <a:t>Web culturale e in particolare web archivistico</a:t>
            </a:r>
          </a:p>
          <a:p>
            <a:r>
              <a:rPr lang="it-IT" sz="3600" dirty="0" smtClean="0"/>
              <a:t>Digitalizzazione</a:t>
            </a:r>
            <a:endParaRPr lang="it-IT" sz="3600" dirty="0"/>
          </a:p>
        </p:txBody>
      </p:sp>
    </p:spTree>
    <p:extLst>
      <p:ext uri="{BB962C8B-B14F-4D97-AF65-F5344CB8AC3E}">
        <p14:creationId xmlns:p14="http://schemas.microsoft.com/office/powerpoint/2010/main" val="192258918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84310" y="-476518"/>
            <a:ext cx="10018713" cy="1752599"/>
          </a:xfrm>
        </p:spPr>
        <p:txBody>
          <a:bodyPr/>
          <a:lstStyle/>
          <a:p>
            <a:pPr algn="ctr"/>
            <a:r>
              <a:rPr lang="it-IT" dirty="0" smtClean="0"/>
              <a:t>Una minestra riscaldata</a:t>
            </a:r>
            <a:endParaRPr lang="it-IT" dirty="0"/>
          </a:p>
        </p:txBody>
      </p:sp>
      <p:sp>
        <p:nvSpPr>
          <p:cNvPr id="3" name="Segnaposto contenuto 2"/>
          <p:cNvSpPr>
            <a:spLocks noGrp="1"/>
          </p:cNvSpPr>
          <p:nvPr>
            <p:ph idx="1"/>
          </p:nvPr>
        </p:nvSpPr>
        <p:spPr>
          <a:xfrm>
            <a:off x="1716129" y="1056069"/>
            <a:ext cx="10018713" cy="4941194"/>
          </a:xfrm>
        </p:spPr>
        <p:txBody>
          <a:bodyPr>
            <a:normAutofit/>
          </a:bodyPr>
          <a:lstStyle/>
          <a:p>
            <a:r>
              <a:rPr lang="it-IT" dirty="0" smtClean="0"/>
              <a:t>Risorse digitali per gli archivi: cos’altro dire?</a:t>
            </a:r>
          </a:p>
          <a:p>
            <a:r>
              <a:rPr lang="it-IT" dirty="0" smtClean="0"/>
              <a:t>L’insieme delle risorse digitali si è nel corso degli ultimi anni relativamente stabilizzato (l’eccezione di SIAS, una revisione dovuta)</a:t>
            </a:r>
          </a:p>
          <a:p>
            <a:r>
              <a:rPr lang="it-IT" dirty="0" smtClean="0"/>
              <a:t>Vietato parlare di «nuove» tecnologie</a:t>
            </a:r>
          </a:p>
          <a:p>
            <a:r>
              <a:rPr lang="it-IT" dirty="0" smtClean="0"/>
              <a:t>Disponiamo di un sistema ricco ma confuso</a:t>
            </a:r>
          </a:p>
          <a:p>
            <a:r>
              <a:rPr lang="it-IT" dirty="0" smtClean="0"/>
              <a:t>Aggiornarsi significa richiedere a gran voce una razionalizzazione</a:t>
            </a:r>
          </a:p>
          <a:p>
            <a:r>
              <a:rPr lang="it-IT" dirty="0" smtClean="0"/>
              <a:t>Il fatto nuovo: da RIC a nuove istanze e forme di rappresentare fondi archivistici di diversa tipologia e natura</a:t>
            </a:r>
          </a:p>
          <a:p>
            <a:r>
              <a:rPr lang="it-IT" dirty="0" smtClean="0"/>
              <a:t>La debolezza intrinseca delle politiche culturali</a:t>
            </a:r>
          </a:p>
          <a:p>
            <a:r>
              <a:rPr lang="it-IT" dirty="0" smtClean="0"/>
              <a:t>I cuochi, gli ingredienti e la minestra (riscaldata?)</a:t>
            </a:r>
            <a:endParaRPr lang="it-IT" dirty="0"/>
          </a:p>
        </p:txBody>
      </p:sp>
    </p:spTree>
    <p:extLst>
      <p:ext uri="{BB962C8B-B14F-4D97-AF65-F5344CB8AC3E}">
        <p14:creationId xmlns:p14="http://schemas.microsoft.com/office/powerpoint/2010/main" val="260560623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84312" y="1"/>
            <a:ext cx="10018713" cy="772732"/>
          </a:xfrm>
        </p:spPr>
        <p:txBody>
          <a:bodyPr/>
          <a:lstStyle/>
          <a:p>
            <a:r>
              <a:rPr lang="it-IT" dirty="0" smtClean="0"/>
              <a:t>I software</a:t>
            </a:r>
            <a:endParaRPr lang="it-IT"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90289" y="772733"/>
            <a:ext cx="8560540" cy="6050219"/>
          </a:xfrm>
        </p:spPr>
      </p:pic>
    </p:spTree>
    <p:extLst>
      <p:ext uri="{BB962C8B-B14F-4D97-AF65-F5344CB8AC3E}">
        <p14:creationId xmlns:p14="http://schemas.microsoft.com/office/powerpoint/2010/main" val="39499600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84309" y="-151327"/>
            <a:ext cx="10018713" cy="1752599"/>
          </a:xfrm>
        </p:spPr>
        <p:txBody>
          <a:bodyPr/>
          <a:lstStyle/>
          <a:p>
            <a:r>
              <a:rPr lang="it-IT" dirty="0" smtClean="0"/>
              <a:t>Dal metodo alla </a:t>
            </a:r>
            <a:r>
              <a:rPr lang="it-IT" dirty="0" err="1" smtClean="0"/>
              <a:t>autostandardizzazione</a:t>
            </a:r>
            <a:r>
              <a:rPr lang="it-IT" dirty="0" smtClean="0"/>
              <a:t>: i software di descrizione e riordino</a:t>
            </a:r>
            <a:endParaRPr lang="it-IT" dirty="0"/>
          </a:p>
        </p:txBody>
      </p:sp>
      <p:sp>
        <p:nvSpPr>
          <p:cNvPr id="3" name="Segnaposto contenuto 2"/>
          <p:cNvSpPr>
            <a:spLocks noGrp="1"/>
          </p:cNvSpPr>
          <p:nvPr>
            <p:ph idx="1"/>
          </p:nvPr>
        </p:nvSpPr>
        <p:spPr>
          <a:xfrm>
            <a:off x="1767645" y="1352282"/>
            <a:ext cx="10018713" cy="5318975"/>
          </a:xfrm>
        </p:spPr>
        <p:txBody>
          <a:bodyPr>
            <a:normAutofit lnSpcReduction="10000"/>
          </a:bodyPr>
          <a:lstStyle/>
          <a:p>
            <a:r>
              <a:rPr lang="it-IT" dirty="0" smtClean="0"/>
              <a:t>Automazione di prassi e routine desunte da un esercizio descrittivo secolare inquadrate nella «gabbia» degli standard e di ISAD(G) in particolare</a:t>
            </a:r>
          </a:p>
          <a:p>
            <a:r>
              <a:rPr lang="it-IT" dirty="0" smtClean="0"/>
              <a:t>Funzionalità tecnologiche ed esigenze descrittive: normalizzare un caleidoscopio</a:t>
            </a:r>
          </a:p>
          <a:p>
            <a:r>
              <a:rPr lang="it-IT" dirty="0" smtClean="0"/>
              <a:t>Sostanziale omogeneità dei criteri di massima della progettazione e delle funzionalità</a:t>
            </a:r>
          </a:p>
          <a:p>
            <a:r>
              <a:rPr lang="it-IT" dirty="0" smtClean="0"/>
              <a:t>Aderenza agli standard: un requisito qualitativo o un limite?</a:t>
            </a:r>
          </a:p>
          <a:p>
            <a:r>
              <a:rPr lang="it-IT" dirty="0" smtClean="0"/>
              <a:t>Scegliere il software tra esigenze descrittive, natura e peculiarità dei contesti di applicazione e pressioni politiche e di mercato</a:t>
            </a:r>
          </a:p>
          <a:p>
            <a:r>
              <a:rPr lang="it-IT" dirty="0" smtClean="0"/>
              <a:t>La carenza di linee guida e le politiche incerte del MIBACT (DGA)</a:t>
            </a:r>
          </a:p>
          <a:p>
            <a:r>
              <a:rPr lang="it-IT" dirty="0" smtClean="0"/>
              <a:t>Gestire il prodotto finale: le banche dati di descrizioni archivistiche nella galassia degli strumenti di ricerca</a:t>
            </a:r>
            <a:endParaRPr lang="it-IT" dirty="0"/>
          </a:p>
        </p:txBody>
      </p:sp>
    </p:spTree>
    <p:extLst>
      <p:ext uri="{BB962C8B-B14F-4D97-AF65-F5344CB8AC3E}">
        <p14:creationId xmlns:p14="http://schemas.microsoft.com/office/powerpoint/2010/main" val="320160380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84309" y="-605307"/>
            <a:ext cx="10018713" cy="1752599"/>
          </a:xfrm>
        </p:spPr>
        <p:txBody>
          <a:bodyPr/>
          <a:lstStyle/>
          <a:p>
            <a:pPr algn="ctr"/>
            <a:r>
              <a:rPr lang="it-IT" dirty="0" smtClean="0"/>
              <a:t>Descrivere con il software</a:t>
            </a:r>
            <a:endParaRPr lang="it-IT" dirty="0"/>
          </a:p>
        </p:txBody>
      </p:sp>
      <p:sp>
        <p:nvSpPr>
          <p:cNvPr id="3" name="Segnaposto contenuto 2"/>
          <p:cNvSpPr>
            <a:spLocks noGrp="1"/>
          </p:cNvSpPr>
          <p:nvPr>
            <p:ph idx="1"/>
          </p:nvPr>
        </p:nvSpPr>
        <p:spPr>
          <a:xfrm>
            <a:off x="1922192" y="843567"/>
            <a:ext cx="10018713" cy="6014433"/>
          </a:xfrm>
        </p:spPr>
        <p:txBody>
          <a:bodyPr>
            <a:normAutofit/>
          </a:bodyPr>
          <a:lstStyle/>
          <a:p>
            <a:r>
              <a:rPr lang="it-IT" dirty="0" smtClean="0"/>
              <a:t>Resta da valutare l’impatto che le tecnologie hanno sulla dimensione storica o, meglio, storicamente consolidata, dei fondi archivistici. </a:t>
            </a:r>
          </a:p>
          <a:p>
            <a:r>
              <a:rPr lang="it-IT" dirty="0" smtClean="0"/>
              <a:t>Anche sulle strutture archivistiche sedimentatesi analogicamente l’impatto della tecnologia è stato forte. Innanzitutto sul piano descrittivo </a:t>
            </a:r>
          </a:p>
          <a:p>
            <a:r>
              <a:rPr lang="it-IT" dirty="0" smtClean="0"/>
              <a:t>Trainati dall’onda lunga degli standard si sono infatti affermati modelli di descrizione e ordinamento basati sui diversi software disponibili </a:t>
            </a:r>
          </a:p>
          <a:p>
            <a:r>
              <a:rPr lang="it-IT" dirty="0" smtClean="0"/>
              <a:t>A prescindere dal valore qualitativo dei singoli prodotti non si può negare che il software impatti in maniera significativa sulle modalità di espletamento dell’attività descrittiva, condizionandone tempi e modi. </a:t>
            </a:r>
          </a:p>
          <a:p>
            <a:r>
              <a:rPr lang="it-IT" dirty="0" smtClean="0"/>
              <a:t>Per evitare pericolose derive occorre quindi che l’archivista contemporaneo quando affronta un riordino sappia scegliere e utilizzare lo strumento che lo supporta nel suo lavoro.. </a:t>
            </a:r>
          </a:p>
          <a:p>
            <a:endParaRPr lang="it-IT" dirty="0"/>
          </a:p>
        </p:txBody>
      </p:sp>
    </p:spTree>
    <p:extLst>
      <p:ext uri="{BB962C8B-B14F-4D97-AF65-F5344CB8AC3E}">
        <p14:creationId xmlns:p14="http://schemas.microsoft.com/office/powerpoint/2010/main" val="221203102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olo 1"/>
          <p:cNvSpPr>
            <a:spLocks noGrp="1"/>
          </p:cNvSpPr>
          <p:nvPr>
            <p:ph type="title"/>
          </p:nvPr>
        </p:nvSpPr>
        <p:spPr>
          <a:xfrm>
            <a:off x="1484309" y="-344510"/>
            <a:ext cx="10018713" cy="1752599"/>
          </a:xfrm>
        </p:spPr>
        <p:txBody>
          <a:bodyPr/>
          <a:lstStyle/>
          <a:p>
            <a:pPr eaLnBrk="1" hangingPunct="1"/>
            <a:r>
              <a:rPr lang="it-IT" dirty="0" smtClean="0"/>
              <a:t>Caratteristiche generali</a:t>
            </a:r>
          </a:p>
        </p:txBody>
      </p:sp>
      <p:sp>
        <p:nvSpPr>
          <p:cNvPr id="32771" name="Segnaposto contenuto 2"/>
          <p:cNvSpPr>
            <a:spLocks noGrp="1"/>
          </p:cNvSpPr>
          <p:nvPr>
            <p:ph idx="1"/>
          </p:nvPr>
        </p:nvSpPr>
        <p:spPr>
          <a:xfrm>
            <a:off x="1960828" y="334851"/>
            <a:ext cx="10018713" cy="5228823"/>
          </a:xfrm>
        </p:spPr>
        <p:txBody>
          <a:bodyPr>
            <a:normAutofit/>
          </a:bodyPr>
          <a:lstStyle/>
          <a:p>
            <a:pPr eaLnBrk="1" hangingPunct="1"/>
            <a:r>
              <a:rPr lang="it-IT" sz="3200" dirty="0" smtClean="0"/>
              <a:t>strumenti di lavoro concepiti innanzitutto per supportare l’intervento degli archivisti sul campo. </a:t>
            </a:r>
          </a:p>
          <a:p>
            <a:pPr eaLnBrk="1" hangingPunct="1"/>
            <a:r>
              <a:rPr lang="it-IT" sz="3200" dirty="0" smtClean="0"/>
              <a:t>costruzione e gestione di  contenuti</a:t>
            </a:r>
          </a:p>
          <a:p>
            <a:pPr eaLnBrk="1" hangingPunct="1"/>
            <a:r>
              <a:rPr lang="it-IT" sz="3200" dirty="0" smtClean="0"/>
              <a:t>individuazione, descrizione e riordino di fondi archivistici secondo logiche vicine al tradizionale lavoro archivistico</a:t>
            </a:r>
          </a:p>
        </p:txBody>
      </p:sp>
    </p:spTree>
    <p:extLst>
      <p:ext uri="{BB962C8B-B14F-4D97-AF65-F5344CB8AC3E}">
        <p14:creationId xmlns:p14="http://schemas.microsoft.com/office/powerpoint/2010/main" val="372587405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normAutofit/>
          </a:bodyPr>
          <a:lstStyle/>
          <a:p>
            <a:pPr>
              <a:defRPr/>
            </a:pPr>
            <a:r>
              <a:rPr lang="it-IT" dirty="0" smtClean="0"/>
              <a:t>Alla base dei sistemi archivistici digitali</a:t>
            </a:r>
          </a:p>
        </p:txBody>
      </p:sp>
      <p:sp>
        <p:nvSpPr>
          <p:cNvPr id="3" name="Segnaposto contenuto 2"/>
          <p:cNvSpPr>
            <a:spLocks noGrp="1"/>
          </p:cNvSpPr>
          <p:nvPr>
            <p:ph idx="1"/>
          </p:nvPr>
        </p:nvSpPr>
        <p:spPr/>
        <p:txBody>
          <a:bodyPr rtlCol="0">
            <a:normAutofit/>
          </a:bodyPr>
          <a:lstStyle/>
          <a:p>
            <a:pPr>
              <a:defRPr/>
            </a:pPr>
            <a:r>
              <a:rPr lang="it-IT" dirty="0" smtClean="0"/>
              <a:t>I </a:t>
            </a:r>
            <a:r>
              <a:rPr lang="it-IT" dirty="0" err="1" smtClean="0"/>
              <a:t>sw</a:t>
            </a:r>
            <a:r>
              <a:rPr lang="it-IT" dirty="0" smtClean="0"/>
              <a:t> di descrizione rappresentano il primo anello della catena tecnologica in ambito archivistico </a:t>
            </a:r>
          </a:p>
          <a:p>
            <a:pPr>
              <a:defRPr/>
            </a:pPr>
            <a:r>
              <a:rPr lang="it-IT" dirty="0" smtClean="0"/>
              <a:t>La loro diffusione agevola il passaggio verso la creazione di nuovi sistemi di accesso alle fonti archivistiche</a:t>
            </a:r>
          </a:p>
          <a:p>
            <a:pPr>
              <a:defRPr/>
            </a:pPr>
            <a:r>
              <a:rPr lang="it-IT" dirty="0" smtClean="0"/>
              <a:t>in prospettiva futura modulo di partenza di un articolato sistema archivistico, in grado di gestire tutte le fasi della descrizione, del riordino, della valorizzazione e della fruizione del materiale documentario </a:t>
            </a:r>
          </a:p>
          <a:p>
            <a:pPr>
              <a:defRPr/>
            </a:pPr>
            <a:endParaRPr lang="it-IT" dirty="0" smtClean="0"/>
          </a:p>
        </p:txBody>
      </p:sp>
    </p:spTree>
    <p:extLst>
      <p:ext uri="{BB962C8B-B14F-4D97-AF65-F5344CB8AC3E}">
        <p14:creationId xmlns:p14="http://schemas.microsoft.com/office/powerpoint/2010/main" val="36308163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19916" y="-347731"/>
            <a:ext cx="10018713" cy="1752599"/>
          </a:xfrm>
        </p:spPr>
        <p:txBody>
          <a:bodyPr/>
          <a:lstStyle/>
          <a:p>
            <a:pPr algn="ctr"/>
            <a:r>
              <a:rPr lang="it-IT" dirty="0" smtClean="0"/>
              <a:t>Sistemi di valori</a:t>
            </a:r>
            <a:endParaRPr lang="it-IT" dirty="0"/>
          </a:p>
        </p:txBody>
      </p:sp>
      <p:sp>
        <p:nvSpPr>
          <p:cNvPr id="3" name="Segnaposto contenuto 2"/>
          <p:cNvSpPr>
            <a:spLocks noGrp="1"/>
          </p:cNvSpPr>
          <p:nvPr>
            <p:ph idx="1"/>
          </p:nvPr>
        </p:nvSpPr>
        <p:spPr>
          <a:xfrm>
            <a:off x="1883556" y="1043190"/>
            <a:ext cx="10018713" cy="5512156"/>
          </a:xfrm>
        </p:spPr>
        <p:txBody>
          <a:bodyPr>
            <a:noAutofit/>
          </a:bodyPr>
          <a:lstStyle/>
          <a:p>
            <a:r>
              <a:rPr lang="it-IT" sz="2000" dirty="0" smtClean="0"/>
              <a:t>Nella loro accezione più matura gli archivi, pur nel quadro di una accentuata differenziazione tipologica e di finalità d’uso, sono innanzitutto sistemi di valori e non meri contenitori di informazione</a:t>
            </a:r>
          </a:p>
          <a:p>
            <a:r>
              <a:rPr lang="it-IT" sz="2000" dirty="0" smtClean="0"/>
              <a:t>Tali valori tendono a configurarsi sulla base delle finalità che il fenomeno archivio assume nel tempo</a:t>
            </a:r>
          </a:p>
          <a:p>
            <a:r>
              <a:rPr lang="it-IT" sz="2000" dirty="0" smtClean="0"/>
              <a:t>Il rapporto tra archivi e potere e tra archivi e democrazia: trasparenza, efficienza, affidabilità</a:t>
            </a:r>
          </a:p>
          <a:p>
            <a:r>
              <a:rPr lang="it-IT" sz="2000" dirty="0" smtClean="0"/>
              <a:t>Memoria: una parola complessa. Dalla selezione alla costruzione di memorie documentali, passando per la comunicazione di possibili «verità», identità, profondità cronologica, comprensione del passato per interpretare il presente</a:t>
            </a:r>
          </a:p>
          <a:p>
            <a:r>
              <a:rPr lang="it-IT" sz="2000" dirty="0" smtClean="0"/>
              <a:t>L’archivistica nella sua formulazione più compiuta è distante dal ruolo di ancella della storia. E’ una realtà estremamente più complessa</a:t>
            </a:r>
            <a:endParaRPr lang="it-IT" sz="2000" dirty="0"/>
          </a:p>
        </p:txBody>
      </p:sp>
    </p:spTree>
    <p:extLst>
      <p:ext uri="{BB962C8B-B14F-4D97-AF65-F5344CB8AC3E}">
        <p14:creationId xmlns:p14="http://schemas.microsoft.com/office/powerpoint/2010/main" val="273658530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olo 1"/>
          <p:cNvSpPr>
            <a:spLocks noGrp="1"/>
          </p:cNvSpPr>
          <p:nvPr>
            <p:ph type="title"/>
          </p:nvPr>
        </p:nvSpPr>
        <p:spPr>
          <a:xfrm>
            <a:off x="1484309" y="0"/>
            <a:ext cx="10018713" cy="1752599"/>
          </a:xfrm>
        </p:spPr>
        <p:txBody>
          <a:bodyPr/>
          <a:lstStyle/>
          <a:p>
            <a:pPr eaLnBrk="1" hangingPunct="1"/>
            <a:r>
              <a:rPr lang="it-IT" dirty="0" smtClean="0"/>
              <a:t>Strumenti descrittivi</a:t>
            </a:r>
          </a:p>
        </p:txBody>
      </p:sp>
      <p:sp>
        <p:nvSpPr>
          <p:cNvPr id="38915" name="Segnaposto contenuto 2"/>
          <p:cNvSpPr>
            <a:spLocks noGrp="1"/>
          </p:cNvSpPr>
          <p:nvPr>
            <p:ph idx="1"/>
          </p:nvPr>
        </p:nvSpPr>
        <p:spPr>
          <a:xfrm>
            <a:off x="1484310" y="1275009"/>
            <a:ext cx="10018713" cy="4516192"/>
          </a:xfrm>
        </p:spPr>
        <p:txBody>
          <a:bodyPr>
            <a:normAutofit/>
          </a:bodyPr>
          <a:lstStyle/>
          <a:p>
            <a:pPr eaLnBrk="1" hangingPunct="1"/>
            <a:r>
              <a:rPr lang="it-IT" sz="3200" dirty="0" smtClean="0"/>
              <a:t>Nella progettazione e nelle funzionalità, si legge chiaramente la trasposizione dei concetti e delle tecniche archivistiche consolidate, con particolare riferimento alle consapevolezze teoriche e applicative che derivano dalla diffusione degli standard e, in particolare, da ISAD e ISAAR. </a:t>
            </a:r>
          </a:p>
          <a:p>
            <a:pPr eaLnBrk="1" hangingPunct="1"/>
            <a:endParaRPr lang="it-IT" sz="3200" dirty="0" smtClean="0"/>
          </a:p>
        </p:txBody>
      </p:sp>
    </p:spTree>
    <p:extLst>
      <p:ext uri="{BB962C8B-B14F-4D97-AF65-F5344CB8AC3E}">
        <p14:creationId xmlns:p14="http://schemas.microsoft.com/office/powerpoint/2010/main" val="18601899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olo 1"/>
          <p:cNvSpPr>
            <a:spLocks noGrp="1"/>
          </p:cNvSpPr>
          <p:nvPr>
            <p:ph type="title"/>
          </p:nvPr>
        </p:nvSpPr>
        <p:spPr>
          <a:xfrm>
            <a:off x="1484309" y="-502277"/>
            <a:ext cx="10018713" cy="1752599"/>
          </a:xfrm>
        </p:spPr>
        <p:txBody>
          <a:bodyPr/>
          <a:lstStyle/>
          <a:p>
            <a:pPr eaLnBrk="1" hangingPunct="1"/>
            <a:r>
              <a:rPr lang="it-IT" dirty="0" smtClean="0"/>
              <a:t>Strumenti per la stampa?</a:t>
            </a:r>
          </a:p>
        </p:txBody>
      </p:sp>
      <p:sp>
        <p:nvSpPr>
          <p:cNvPr id="39939" name="Segnaposto contenuto 2"/>
          <p:cNvSpPr>
            <a:spLocks noGrp="1"/>
          </p:cNvSpPr>
          <p:nvPr>
            <p:ph idx="1"/>
          </p:nvPr>
        </p:nvSpPr>
        <p:spPr>
          <a:xfrm>
            <a:off x="1484310" y="643945"/>
            <a:ext cx="10018713" cy="5147256"/>
          </a:xfrm>
        </p:spPr>
        <p:txBody>
          <a:bodyPr/>
          <a:lstStyle/>
          <a:p>
            <a:pPr eaLnBrk="1" hangingPunct="1"/>
            <a:r>
              <a:rPr lang="it-IT" sz="3200" dirty="0"/>
              <a:t>P</a:t>
            </a:r>
            <a:r>
              <a:rPr lang="it-IT" sz="3200" dirty="0" smtClean="0"/>
              <a:t>iù deboli in genere le funzioni di restituzione delle strutture e delle descrizioni generate, anche perché alla base della loro prima progettazione c’è l’esigenza di usare il computer per riordinare gli archivi, accelerando le operazioni più routinarie ma con il fine di produrre inventari a stampa o, quanto meno, stampabili</a:t>
            </a:r>
            <a:r>
              <a:rPr lang="it-IT" dirty="0" smtClean="0"/>
              <a:t>.</a:t>
            </a:r>
          </a:p>
        </p:txBody>
      </p:sp>
    </p:spTree>
    <p:extLst>
      <p:ext uri="{BB962C8B-B14F-4D97-AF65-F5344CB8AC3E}">
        <p14:creationId xmlns:p14="http://schemas.microsoft.com/office/powerpoint/2010/main" val="111174229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olo 1"/>
          <p:cNvSpPr>
            <a:spLocks noGrp="1"/>
          </p:cNvSpPr>
          <p:nvPr>
            <p:ph type="title"/>
          </p:nvPr>
        </p:nvSpPr>
        <p:spPr>
          <a:xfrm>
            <a:off x="1548705" y="-331631"/>
            <a:ext cx="10018713" cy="1752599"/>
          </a:xfrm>
        </p:spPr>
        <p:txBody>
          <a:bodyPr/>
          <a:lstStyle/>
          <a:p>
            <a:pPr eaLnBrk="1" hangingPunct="1"/>
            <a:r>
              <a:rPr lang="it-IT" dirty="0" smtClean="0"/>
              <a:t>L’importanza della restituzione</a:t>
            </a:r>
          </a:p>
        </p:txBody>
      </p:sp>
      <p:sp>
        <p:nvSpPr>
          <p:cNvPr id="40963" name="Segnaposto contenuto 2"/>
          <p:cNvSpPr>
            <a:spLocks noGrp="1"/>
          </p:cNvSpPr>
          <p:nvPr>
            <p:ph idx="1"/>
          </p:nvPr>
        </p:nvSpPr>
        <p:spPr>
          <a:xfrm>
            <a:off x="2303172" y="1175197"/>
            <a:ext cx="8229600" cy="4997450"/>
          </a:xfrm>
        </p:spPr>
        <p:txBody>
          <a:bodyPr/>
          <a:lstStyle/>
          <a:p>
            <a:pPr eaLnBrk="1" hangingPunct="1"/>
            <a:r>
              <a:rPr lang="it-IT" sz="3200" dirty="0" smtClean="0"/>
              <a:t> Non prevedere, accanto ad adeguati strumenti di descrizione e riordino, ambienti di interrogazione e funzionalità che consentano un’agevole esportazione delle banche dati verso formati non proprietari, standardizzati e consultabili on line, può costituire un limite pesantissimo</a:t>
            </a:r>
            <a:endParaRPr lang="it-IT" dirty="0" smtClean="0"/>
          </a:p>
        </p:txBody>
      </p:sp>
    </p:spTree>
    <p:extLst>
      <p:ext uri="{BB962C8B-B14F-4D97-AF65-F5344CB8AC3E}">
        <p14:creationId xmlns:p14="http://schemas.microsoft.com/office/powerpoint/2010/main" val="291819893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olo 1"/>
          <p:cNvSpPr>
            <a:spLocks noGrp="1"/>
          </p:cNvSpPr>
          <p:nvPr>
            <p:ph type="title"/>
          </p:nvPr>
        </p:nvSpPr>
        <p:spPr>
          <a:xfrm>
            <a:off x="1484310" y="0"/>
            <a:ext cx="10018713" cy="1752599"/>
          </a:xfrm>
        </p:spPr>
        <p:txBody>
          <a:bodyPr/>
          <a:lstStyle/>
          <a:p>
            <a:pPr eaLnBrk="1" hangingPunct="1"/>
            <a:r>
              <a:rPr lang="it-IT" dirty="0" smtClean="0"/>
              <a:t>Le ricadute operative</a:t>
            </a:r>
          </a:p>
        </p:txBody>
      </p:sp>
      <p:sp>
        <p:nvSpPr>
          <p:cNvPr id="41987" name="Segnaposto contenuto 2"/>
          <p:cNvSpPr>
            <a:spLocks noGrp="1"/>
          </p:cNvSpPr>
          <p:nvPr>
            <p:ph idx="1"/>
          </p:nvPr>
        </p:nvSpPr>
        <p:spPr>
          <a:xfrm>
            <a:off x="1484310" y="1352283"/>
            <a:ext cx="10018713" cy="4438918"/>
          </a:xfrm>
        </p:spPr>
        <p:txBody>
          <a:bodyPr/>
          <a:lstStyle/>
          <a:p>
            <a:pPr eaLnBrk="1" hangingPunct="1"/>
            <a:endParaRPr lang="it-IT" dirty="0" smtClean="0"/>
          </a:p>
          <a:p>
            <a:pPr eaLnBrk="1" hangingPunct="1"/>
            <a:r>
              <a:rPr lang="it-IT" sz="3200" dirty="0" smtClean="0"/>
              <a:t>I </a:t>
            </a:r>
            <a:r>
              <a:rPr lang="it-IT" sz="3200" dirty="0" err="1" smtClean="0"/>
              <a:t>sw</a:t>
            </a:r>
            <a:r>
              <a:rPr lang="it-IT" sz="3200" dirty="0" smtClean="0"/>
              <a:t> agevolano e supportano la gestione di una serie di routine, quali quelle del riordino cronologico delle schede, della generazione delle aggregazioni logiche ecc. </a:t>
            </a:r>
          </a:p>
          <a:p>
            <a:pPr eaLnBrk="1" hangingPunct="1"/>
            <a:endParaRPr lang="it-IT" dirty="0" smtClean="0"/>
          </a:p>
        </p:txBody>
      </p:sp>
    </p:spTree>
    <p:extLst>
      <p:ext uri="{BB962C8B-B14F-4D97-AF65-F5344CB8AC3E}">
        <p14:creationId xmlns:p14="http://schemas.microsoft.com/office/powerpoint/2010/main" val="282395374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olo 1"/>
          <p:cNvSpPr>
            <a:spLocks noGrp="1"/>
          </p:cNvSpPr>
          <p:nvPr>
            <p:ph type="title"/>
          </p:nvPr>
        </p:nvSpPr>
        <p:spPr>
          <a:xfrm>
            <a:off x="1458553" y="0"/>
            <a:ext cx="10018713" cy="1752599"/>
          </a:xfrm>
        </p:spPr>
        <p:txBody>
          <a:bodyPr/>
          <a:lstStyle/>
          <a:p>
            <a:pPr eaLnBrk="1" hangingPunct="1"/>
            <a:r>
              <a:rPr lang="it-IT" dirty="0" smtClean="0"/>
              <a:t>Strumenti “</a:t>
            </a:r>
            <a:r>
              <a:rPr lang="it-IT" dirty="0" err="1" smtClean="0"/>
              <a:t>autostandardizzanti</a:t>
            </a:r>
            <a:r>
              <a:rPr lang="it-IT" dirty="0" smtClean="0"/>
              <a:t>”</a:t>
            </a:r>
          </a:p>
        </p:txBody>
      </p:sp>
      <p:sp>
        <p:nvSpPr>
          <p:cNvPr id="43011" name="Segnaposto contenuto 2"/>
          <p:cNvSpPr>
            <a:spLocks noGrp="1"/>
          </p:cNvSpPr>
          <p:nvPr>
            <p:ph idx="1"/>
          </p:nvPr>
        </p:nvSpPr>
        <p:spPr>
          <a:xfrm>
            <a:off x="2483476" y="1278228"/>
            <a:ext cx="8229600" cy="4852988"/>
          </a:xfrm>
        </p:spPr>
        <p:txBody>
          <a:bodyPr/>
          <a:lstStyle/>
          <a:p>
            <a:pPr eaLnBrk="1" hangingPunct="1"/>
            <a:r>
              <a:rPr lang="it-IT" sz="3200" dirty="0" smtClean="0"/>
              <a:t>Non “macchinette calcolatrici di archivio” </a:t>
            </a:r>
          </a:p>
          <a:p>
            <a:pPr eaLnBrk="1" hangingPunct="1"/>
            <a:r>
              <a:rPr lang="it-IT" sz="3200" dirty="0"/>
              <a:t>L</a:t>
            </a:r>
            <a:r>
              <a:rPr lang="it-IT" sz="3200" dirty="0" smtClean="0"/>
              <a:t>a rigorosa progettazione archivistica sottesa a questi applicativi garantisce di generare descrizioni standardizzate (almeno rispetto alle strutture) anche se l’utente è tutto sommato digiuno di standard</a:t>
            </a:r>
          </a:p>
          <a:p>
            <a:pPr eaLnBrk="1" hangingPunct="1"/>
            <a:endParaRPr lang="it-IT" dirty="0" smtClean="0"/>
          </a:p>
        </p:txBody>
      </p:sp>
    </p:spTree>
    <p:extLst>
      <p:ext uri="{BB962C8B-B14F-4D97-AF65-F5344CB8AC3E}">
        <p14:creationId xmlns:p14="http://schemas.microsoft.com/office/powerpoint/2010/main" val="56469587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olo 1"/>
          <p:cNvSpPr>
            <a:spLocks noGrp="1"/>
          </p:cNvSpPr>
          <p:nvPr>
            <p:ph type="title"/>
          </p:nvPr>
        </p:nvSpPr>
        <p:spPr>
          <a:xfrm>
            <a:off x="1432796" y="-555623"/>
            <a:ext cx="10018713" cy="1752599"/>
          </a:xfrm>
        </p:spPr>
        <p:txBody>
          <a:bodyPr/>
          <a:lstStyle/>
          <a:p>
            <a:pPr eaLnBrk="1" hangingPunct="1"/>
            <a:r>
              <a:rPr lang="it-IT" dirty="0" smtClean="0"/>
              <a:t>Però “strumenti”</a:t>
            </a:r>
          </a:p>
        </p:txBody>
      </p:sp>
      <p:sp>
        <p:nvSpPr>
          <p:cNvPr id="44035" name="Segnaposto contenuto 2"/>
          <p:cNvSpPr>
            <a:spLocks noGrp="1"/>
          </p:cNvSpPr>
          <p:nvPr>
            <p:ph idx="1"/>
          </p:nvPr>
        </p:nvSpPr>
        <p:spPr>
          <a:xfrm>
            <a:off x="2327352" y="1042430"/>
            <a:ext cx="8229600" cy="5400675"/>
          </a:xfrm>
        </p:spPr>
        <p:txBody>
          <a:bodyPr/>
          <a:lstStyle/>
          <a:p>
            <a:pPr eaLnBrk="1" hangingPunct="1"/>
            <a:r>
              <a:rPr lang="it-IT" sz="2800" dirty="0" smtClean="0"/>
              <a:t>Per quanto riguarda i contenuti e il linguaggio, così come per gli elementi descrittivi da rilevare, il software deve essere utilizzato congiuntamente a linee guida di progetto o di ambito territoriale muovendo dagli standard di descrizione e dai principali progetti di riferimento</a:t>
            </a:r>
          </a:p>
          <a:p>
            <a:pPr eaLnBrk="1" hangingPunct="1"/>
            <a:r>
              <a:rPr lang="it-IT" sz="2800" dirty="0" smtClean="0"/>
              <a:t>Per  quanto di uso piuttosto semplice, questi strumenti  presuppongono competenze archivistiche specifiche da parte dell’utente</a:t>
            </a:r>
          </a:p>
          <a:p>
            <a:pPr eaLnBrk="1" hangingPunct="1"/>
            <a:endParaRPr lang="it-IT" dirty="0" smtClean="0"/>
          </a:p>
        </p:txBody>
      </p:sp>
    </p:spTree>
    <p:extLst>
      <p:ext uri="{BB962C8B-B14F-4D97-AF65-F5344CB8AC3E}">
        <p14:creationId xmlns:p14="http://schemas.microsoft.com/office/powerpoint/2010/main" val="409856217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olo 1"/>
          <p:cNvSpPr>
            <a:spLocks noGrp="1"/>
          </p:cNvSpPr>
          <p:nvPr>
            <p:ph type="title"/>
          </p:nvPr>
        </p:nvSpPr>
        <p:spPr>
          <a:xfrm>
            <a:off x="1304005" y="-437882"/>
            <a:ext cx="10018713" cy="1752599"/>
          </a:xfrm>
        </p:spPr>
        <p:txBody>
          <a:bodyPr/>
          <a:lstStyle/>
          <a:p>
            <a:pPr eaLnBrk="1" hangingPunct="1"/>
            <a:r>
              <a:rPr lang="it-IT" sz="4800" dirty="0" smtClean="0"/>
              <a:t>Funzionalità</a:t>
            </a:r>
          </a:p>
        </p:txBody>
      </p:sp>
      <p:sp>
        <p:nvSpPr>
          <p:cNvPr id="45059" name="Segnaposto contenuto 2"/>
          <p:cNvSpPr>
            <a:spLocks noGrp="1"/>
          </p:cNvSpPr>
          <p:nvPr>
            <p:ph idx="1"/>
          </p:nvPr>
        </p:nvSpPr>
        <p:spPr>
          <a:xfrm>
            <a:off x="1973708" y="901522"/>
            <a:ext cx="10018713" cy="5563672"/>
          </a:xfrm>
        </p:spPr>
        <p:txBody>
          <a:bodyPr>
            <a:normAutofit/>
          </a:bodyPr>
          <a:lstStyle/>
          <a:p>
            <a:pPr eaLnBrk="1" hangingPunct="1"/>
            <a:r>
              <a:rPr lang="it-IT" sz="3200" dirty="0" smtClean="0"/>
              <a:t>Generazione e gestione di strutture </a:t>
            </a:r>
            <a:r>
              <a:rPr lang="it-IT" sz="3200" dirty="0" err="1" smtClean="0"/>
              <a:t>multilivellari</a:t>
            </a:r>
            <a:r>
              <a:rPr lang="it-IT" sz="3200" dirty="0" smtClean="0"/>
              <a:t> «ISAD </a:t>
            </a:r>
            <a:r>
              <a:rPr lang="it-IT" sz="3200" dirty="0" err="1" smtClean="0"/>
              <a:t>like</a:t>
            </a:r>
            <a:r>
              <a:rPr lang="it-IT" sz="3200" dirty="0" smtClean="0"/>
              <a:t>»</a:t>
            </a:r>
          </a:p>
          <a:p>
            <a:pPr eaLnBrk="1" hangingPunct="1"/>
            <a:r>
              <a:rPr lang="it-IT" sz="3200" dirty="0" smtClean="0"/>
              <a:t>Descrizione di contenuti e contesti</a:t>
            </a:r>
          </a:p>
          <a:p>
            <a:pPr eaLnBrk="1" hangingPunct="1"/>
            <a:r>
              <a:rPr lang="it-IT" sz="3200" dirty="0" smtClean="0"/>
              <a:t>Riordino</a:t>
            </a:r>
          </a:p>
          <a:p>
            <a:pPr eaLnBrk="1" hangingPunct="1"/>
            <a:r>
              <a:rPr lang="it-IT" sz="3200" dirty="0" smtClean="0"/>
              <a:t>Produzione strumenti di ricerca</a:t>
            </a:r>
          </a:p>
          <a:p>
            <a:pPr eaLnBrk="1" hangingPunct="1"/>
            <a:r>
              <a:rPr lang="it-IT" sz="3200" dirty="0" smtClean="0"/>
              <a:t>Esportazione di banche dati di descrizioni archivistiche verso il web</a:t>
            </a:r>
          </a:p>
        </p:txBody>
      </p:sp>
    </p:spTree>
    <p:extLst>
      <p:ext uri="{BB962C8B-B14F-4D97-AF65-F5344CB8AC3E}">
        <p14:creationId xmlns:p14="http://schemas.microsoft.com/office/powerpoint/2010/main" val="234617432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84309" y="-164206"/>
            <a:ext cx="10018713" cy="1091485"/>
          </a:xfrm>
        </p:spPr>
        <p:txBody>
          <a:bodyPr/>
          <a:lstStyle/>
          <a:p>
            <a:r>
              <a:rPr lang="it-IT" dirty="0" smtClean="0"/>
              <a:t>Generazione e gestione strutture </a:t>
            </a:r>
            <a:r>
              <a:rPr lang="it-IT" dirty="0" err="1" smtClean="0"/>
              <a:t>multilivellari</a:t>
            </a:r>
            <a:endParaRPr lang="it-IT" dirty="0"/>
          </a:p>
        </p:txBody>
      </p:sp>
      <p:sp>
        <p:nvSpPr>
          <p:cNvPr id="3" name="Segnaposto contenuto 2"/>
          <p:cNvSpPr>
            <a:spLocks noGrp="1"/>
          </p:cNvSpPr>
          <p:nvPr>
            <p:ph idx="1"/>
          </p:nvPr>
        </p:nvSpPr>
        <p:spPr>
          <a:xfrm>
            <a:off x="1484310" y="927279"/>
            <a:ext cx="10018713" cy="4863921"/>
          </a:xfrm>
        </p:spPr>
        <p:txBody>
          <a:bodyPr>
            <a:normAutofit/>
          </a:bodyPr>
          <a:lstStyle/>
          <a:p>
            <a:r>
              <a:rPr lang="it-IT" sz="2800" dirty="0" smtClean="0"/>
              <a:t>Studio della fisionomia generale del fondo</a:t>
            </a:r>
          </a:p>
          <a:p>
            <a:r>
              <a:rPr lang="it-IT" sz="2800" dirty="0" smtClean="0"/>
              <a:t>Generazione</a:t>
            </a:r>
            <a:r>
              <a:rPr lang="it-IT" sz="2800" dirty="0"/>
              <a:t>, descrizione e gestione dei soggetti produttori e conservatori e di eventuali ulteriori informazioni di contesto</a:t>
            </a:r>
            <a:endParaRPr lang="it-IT" sz="2800" dirty="0" smtClean="0"/>
          </a:p>
          <a:p>
            <a:r>
              <a:rPr lang="it-IT" sz="2800" dirty="0" smtClean="0"/>
              <a:t>Generazione nodi (aggregazione logiche: fondi sottofondi, serie etc..)</a:t>
            </a:r>
          </a:p>
          <a:p>
            <a:pPr lvl="1"/>
            <a:r>
              <a:rPr lang="it-IT" sz="2800" dirty="0" smtClean="0"/>
              <a:t>Ha senso «battezzare» le aggregazioni o è preferibile parlare di livelli?)</a:t>
            </a:r>
          </a:p>
          <a:p>
            <a:r>
              <a:rPr lang="it-IT" sz="2800" dirty="0" smtClean="0"/>
              <a:t>Generazione e gestione delle relazioni tra i nodi</a:t>
            </a:r>
          </a:p>
          <a:p>
            <a:r>
              <a:rPr lang="it-IT" sz="2800" dirty="0" smtClean="0"/>
              <a:t>Work in progress</a:t>
            </a:r>
            <a:endParaRPr lang="it-IT" sz="2800" dirty="0"/>
          </a:p>
        </p:txBody>
      </p:sp>
    </p:spTree>
    <p:extLst>
      <p:ext uri="{BB962C8B-B14F-4D97-AF65-F5344CB8AC3E}">
        <p14:creationId xmlns:p14="http://schemas.microsoft.com/office/powerpoint/2010/main" val="262802888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olo 1"/>
          <p:cNvSpPr>
            <a:spLocks noGrp="1"/>
          </p:cNvSpPr>
          <p:nvPr>
            <p:ph type="title"/>
          </p:nvPr>
        </p:nvSpPr>
        <p:spPr>
          <a:xfrm>
            <a:off x="2405644" y="115910"/>
            <a:ext cx="8229600" cy="1143000"/>
          </a:xfrm>
        </p:spPr>
        <p:txBody>
          <a:bodyPr rtlCol="0">
            <a:normAutofit fontScale="90000"/>
          </a:bodyPr>
          <a:lstStyle/>
          <a:p>
            <a:pPr>
              <a:defRPr/>
            </a:pPr>
            <a:r>
              <a:rPr lang="it-IT" sz="5300" dirty="0" smtClean="0"/>
              <a:t>Descrizione unità archivistiche</a:t>
            </a:r>
            <a:r>
              <a:rPr lang="it-IT" dirty="0" smtClean="0"/>
              <a:t/>
            </a:r>
            <a:br>
              <a:rPr lang="it-IT" dirty="0" smtClean="0"/>
            </a:br>
            <a:endParaRPr lang="it-IT" dirty="0" smtClean="0"/>
          </a:p>
        </p:txBody>
      </p:sp>
      <p:sp>
        <p:nvSpPr>
          <p:cNvPr id="16387" name="Segnaposto contenuto 2"/>
          <p:cNvSpPr>
            <a:spLocks noGrp="1"/>
          </p:cNvSpPr>
          <p:nvPr>
            <p:ph idx="1"/>
          </p:nvPr>
        </p:nvSpPr>
        <p:spPr>
          <a:xfrm>
            <a:off x="2405644" y="1143000"/>
            <a:ext cx="8229600" cy="5805487"/>
          </a:xfrm>
        </p:spPr>
        <p:txBody>
          <a:bodyPr rtlCol="0">
            <a:normAutofit/>
          </a:bodyPr>
          <a:lstStyle/>
          <a:p>
            <a:pPr>
              <a:defRPr/>
            </a:pPr>
            <a:r>
              <a:rPr lang="it-IT" sz="3200" dirty="0"/>
              <a:t>G</a:t>
            </a:r>
            <a:r>
              <a:rPr lang="it-IT" sz="3200" dirty="0" smtClean="0"/>
              <a:t>enerazione, descrizione e gestione (intesa come collocazione dinamica all’interno della struttura e definizione delle relazioni con le aggregazioni logiche) delle unità archivistiche</a:t>
            </a:r>
          </a:p>
          <a:p>
            <a:pPr>
              <a:defRPr/>
            </a:pPr>
            <a:r>
              <a:rPr lang="it-IT" sz="3200" dirty="0" smtClean="0"/>
              <a:t>Esigenza di elasticità descrittiva sulla base della tipologia del materiale archivistico oggetto di analisi</a:t>
            </a:r>
          </a:p>
          <a:p>
            <a:pPr>
              <a:defRPr/>
            </a:pPr>
            <a:r>
              <a:rPr lang="it-IT" sz="3200" dirty="0" smtClean="0"/>
              <a:t>Il caso degli archivi di prodotto e un concetto allargato di «documento»…</a:t>
            </a:r>
          </a:p>
        </p:txBody>
      </p:sp>
    </p:spTree>
    <p:extLst>
      <p:ext uri="{BB962C8B-B14F-4D97-AF65-F5344CB8AC3E}">
        <p14:creationId xmlns:p14="http://schemas.microsoft.com/office/powerpoint/2010/main" val="215785531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olo 1"/>
          <p:cNvSpPr>
            <a:spLocks noGrp="1"/>
          </p:cNvSpPr>
          <p:nvPr>
            <p:ph type="title"/>
          </p:nvPr>
        </p:nvSpPr>
        <p:spPr>
          <a:xfrm>
            <a:off x="1368401" y="-511935"/>
            <a:ext cx="10018713" cy="1752599"/>
          </a:xfrm>
        </p:spPr>
        <p:txBody>
          <a:bodyPr/>
          <a:lstStyle/>
          <a:p>
            <a:pPr eaLnBrk="1" hangingPunct="1"/>
            <a:r>
              <a:rPr lang="it-IT" sz="4800" dirty="0" smtClean="0"/>
              <a:t>Riordino</a:t>
            </a:r>
          </a:p>
        </p:txBody>
      </p:sp>
      <p:sp>
        <p:nvSpPr>
          <p:cNvPr id="47107" name="Segnaposto contenuto 2"/>
          <p:cNvSpPr>
            <a:spLocks noGrp="1"/>
          </p:cNvSpPr>
          <p:nvPr>
            <p:ph idx="1"/>
          </p:nvPr>
        </p:nvSpPr>
        <p:spPr>
          <a:xfrm>
            <a:off x="2173287" y="154545"/>
            <a:ext cx="10018713" cy="5190186"/>
          </a:xfrm>
        </p:spPr>
        <p:txBody>
          <a:bodyPr/>
          <a:lstStyle/>
          <a:p>
            <a:pPr marL="0" indent="0" eaLnBrk="1" hangingPunct="1">
              <a:buNone/>
            </a:pPr>
            <a:endParaRPr lang="it-IT" dirty="0" smtClean="0"/>
          </a:p>
          <a:p>
            <a:pPr eaLnBrk="1" hangingPunct="1"/>
            <a:r>
              <a:rPr lang="it-IT" sz="3600" dirty="0"/>
              <a:t>G</a:t>
            </a:r>
            <a:r>
              <a:rPr lang="it-IT" sz="3600" dirty="0" smtClean="0"/>
              <a:t>estione di tutte le operazioni logiche e fisiche necessarie a conferire al fondo nel suo insieme l'ordine che gli compete</a:t>
            </a:r>
          </a:p>
          <a:p>
            <a:pPr eaLnBrk="1" hangingPunct="1"/>
            <a:r>
              <a:rPr lang="it-IT" sz="3600" dirty="0" smtClean="0"/>
              <a:t>Attribuzione segnature</a:t>
            </a:r>
          </a:p>
          <a:p>
            <a:pPr eaLnBrk="1" hangingPunct="1"/>
            <a:r>
              <a:rPr lang="it-IT" sz="3600" dirty="0" smtClean="0"/>
              <a:t>Generazione elenchi finalizzati alla cartellinatura</a:t>
            </a:r>
          </a:p>
        </p:txBody>
      </p:sp>
    </p:spTree>
    <p:extLst>
      <p:ext uri="{BB962C8B-B14F-4D97-AF65-F5344CB8AC3E}">
        <p14:creationId xmlns:p14="http://schemas.microsoft.com/office/powerpoint/2010/main" val="5423405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25979" y="-404506"/>
            <a:ext cx="10018713" cy="1752599"/>
          </a:xfrm>
        </p:spPr>
        <p:txBody>
          <a:bodyPr/>
          <a:lstStyle/>
          <a:p>
            <a:r>
              <a:rPr lang="it-IT" dirty="0" smtClean="0"/>
              <a:t>Il peso del pensiero</a:t>
            </a:r>
            <a:endParaRPr lang="it-IT" dirty="0"/>
          </a:p>
        </p:txBody>
      </p:sp>
      <p:pic>
        <p:nvPicPr>
          <p:cNvPr id="6"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8230" y="1348093"/>
            <a:ext cx="9805031" cy="5509907"/>
          </a:xfrm>
        </p:spPr>
      </p:pic>
    </p:spTree>
    <p:extLst>
      <p:ext uri="{BB962C8B-B14F-4D97-AF65-F5344CB8AC3E}">
        <p14:creationId xmlns:p14="http://schemas.microsoft.com/office/powerpoint/2010/main" val="262954532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olo 1"/>
          <p:cNvSpPr>
            <a:spLocks noGrp="1"/>
          </p:cNvSpPr>
          <p:nvPr>
            <p:ph type="title"/>
          </p:nvPr>
        </p:nvSpPr>
        <p:spPr>
          <a:xfrm>
            <a:off x="1922193" y="-125570"/>
            <a:ext cx="10018713" cy="1752599"/>
          </a:xfrm>
        </p:spPr>
        <p:txBody>
          <a:bodyPr rtlCol="0">
            <a:normAutofit/>
          </a:bodyPr>
          <a:lstStyle/>
          <a:p>
            <a:pPr>
              <a:defRPr/>
            </a:pPr>
            <a:r>
              <a:rPr lang="it-IT" dirty="0"/>
              <a:t>P</a:t>
            </a:r>
            <a:r>
              <a:rPr lang="it-IT" dirty="0" smtClean="0"/>
              <a:t>roduzione di strumenti di corredo e accesso</a:t>
            </a:r>
            <a:br>
              <a:rPr lang="it-IT" dirty="0" smtClean="0"/>
            </a:br>
            <a:endParaRPr lang="it-IT" dirty="0" smtClean="0"/>
          </a:p>
        </p:txBody>
      </p:sp>
      <p:sp>
        <p:nvSpPr>
          <p:cNvPr id="48131" name="Segnaposto contenuto 2"/>
          <p:cNvSpPr>
            <a:spLocks noGrp="1"/>
          </p:cNvSpPr>
          <p:nvPr>
            <p:ph idx="1"/>
          </p:nvPr>
        </p:nvSpPr>
        <p:spPr>
          <a:xfrm>
            <a:off x="1484310" y="1390919"/>
            <a:ext cx="10018713" cy="4400282"/>
          </a:xfrm>
        </p:spPr>
        <p:txBody>
          <a:bodyPr/>
          <a:lstStyle/>
          <a:p>
            <a:pPr eaLnBrk="1" hangingPunct="1"/>
            <a:r>
              <a:rPr lang="it-IT" sz="3200" dirty="0"/>
              <a:t>G</a:t>
            </a:r>
            <a:r>
              <a:rPr lang="it-IT" sz="3200" dirty="0" smtClean="0"/>
              <a:t>enerazione di strumenti di corredo di diversa natura e formato destinati alla stampa</a:t>
            </a:r>
          </a:p>
          <a:p>
            <a:pPr eaLnBrk="1" hangingPunct="1"/>
            <a:r>
              <a:rPr lang="it-IT" sz="3200" dirty="0"/>
              <a:t>G</a:t>
            </a:r>
            <a:r>
              <a:rPr lang="it-IT" sz="3200" dirty="0" smtClean="0"/>
              <a:t>enerazione di modelli di restituzione digitale (banche dati interrogabili attraverso ambienti proprietari inclusi nel software o esportabili in diversi formati)</a:t>
            </a:r>
          </a:p>
          <a:p>
            <a:pPr eaLnBrk="1" hangingPunct="1"/>
            <a:r>
              <a:rPr lang="it-IT" sz="3200" dirty="0" smtClean="0"/>
              <a:t>Stampare o non stampare? La battaglia dei formati</a:t>
            </a:r>
          </a:p>
          <a:p>
            <a:pPr eaLnBrk="1" hangingPunct="1">
              <a:buFont typeface="Arial" pitchFamily="34" charset="0"/>
              <a:buNone/>
            </a:pPr>
            <a:r>
              <a:rPr lang="it-IT" dirty="0" smtClean="0"/>
              <a:t>	</a:t>
            </a:r>
          </a:p>
          <a:p>
            <a:pPr eaLnBrk="1" hangingPunct="1"/>
            <a:endParaRPr lang="it-IT" dirty="0" smtClean="0"/>
          </a:p>
          <a:p>
            <a:pPr eaLnBrk="1" hangingPunct="1"/>
            <a:endParaRPr lang="it-IT" dirty="0" smtClean="0"/>
          </a:p>
          <a:p>
            <a:pPr eaLnBrk="1" hangingPunct="1"/>
            <a:endParaRPr lang="it-IT" dirty="0" smtClean="0"/>
          </a:p>
        </p:txBody>
      </p:sp>
    </p:spTree>
    <p:extLst>
      <p:ext uri="{BB962C8B-B14F-4D97-AF65-F5344CB8AC3E}">
        <p14:creationId xmlns:p14="http://schemas.microsoft.com/office/powerpoint/2010/main" val="323952430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638855" y="-476519"/>
            <a:ext cx="10018713" cy="1752599"/>
          </a:xfrm>
        </p:spPr>
        <p:txBody>
          <a:bodyPr rtlCol="0">
            <a:normAutofit/>
          </a:bodyPr>
          <a:lstStyle/>
          <a:p>
            <a:pPr>
              <a:defRPr/>
            </a:pPr>
            <a:r>
              <a:rPr lang="it-IT" sz="4400" dirty="0"/>
              <a:t>Riordinare con il </a:t>
            </a:r>
            <a:r>
              <a:rPr lang="it-IT" sz="4400" dirty="0" err="1"/>
              <a:t>sw</a:t>
            </a:r>
            <a:r>
              <a:rPr lang="it-IT" sz="4400" dirty="0"/>
              <a:t>. Qualche riflessione</a:t>
            </a:r>
          </a:p>
        </p:txBody>
      </p:sp>
      <p:sp>
        <p:nvSpPr>
          <p:cNvPr id="50179" name="Rectangle 3"/>
          <p:cNvSpPr>
            <a:spLocks noGrp="1" noChangeArrowheads="1"/>
          </p:cNvSpPr>
          <p:nvPr>
            <p:ph idx="1"/>
          </p:nvPr>
        </p:nvSpPr>
        <p:spPr>
          <a:xfrm>
            <a:off x="1638855" y="965915"/>
            <a:ext cx="10018713" cy="5640945"/>
          </a:xfrm>
        </p:spPr>
        <p:txBody>
          <a:bodyPr>
            <a:normAutofit/>
          </a:bodyPr>
          <a:lstStyle/>
          <a:p>
            <a:pPr eaLnBrk="1" hangingPunct="1">
              <a:lnSpc>
                <a:spcPct val="90000"/>
              </a:lnSpc>
            </a:pPr>
            <a:r>
              <a:rPr lang="it-IT" sz="2800" dirty="0"/>
              <a:t>Metodo di lavoro: qualità e quantità</a:t>
            </a:r>
          </a:p>
          <a:p>
            <a:pPr lvl="1" eaLnBrk="1" hangingPunct="1">
              <a:lnSpc>
                <a:spcPct val="90000"/>
              </a:lnSpc>
            </a:pPr>
            <a:r>
              <a:rPr lang="it-IT" sz="2800" dirty="0"/>
              <a:t>Abbattimento dei tempi</a:t>
            </a:r>
          </a:p>
          <a:p>
            <a:pPr lvl="1" eaLnBrk="1" hangingPunct="1">
              <a:lnSpc>
                <a:spcPct val="90000"/>
              </a:lnSpc>
            </a:pPr>
            <a:r>
              <a:rPr lang="it-IT" sz="2800" dirty="0"/>
              <a:t>Esigenza di una più dettagliata analisi </a:t>
            </a:r>
            <a:r>
              <a:rPr lang="it-IT" sz="2800" dirty="0" smtClean="0"/>
              <a:t>archivistica preliminare</a:t>
            </a:r>
            <a:endParaRPr lang="it-IT" sz="2800" dirty="0"/>
          </a:p>
          <a:p>
            <a:pPr lvl="1" eaLnBrk="1" hangingPunct="1">
              <a:lnSpc>
                <a:spcPct val="90000"/>
              </a:lnSpc>
            </a:pPr>
            <a:r>
              <a:rPr lang="it-IT" sz="2800" dirty="0"/>
              <a:t>Standardizzazione “indotta” nella descrizione di contesti (strutture) e contenuti</a:t>
            </a:r>
          </a:p>
          <a:p>
            <a:pPr lvl="1" eaLnBrk="1" hangingPunct="1">
              <a:lnSpc>
                <a:spcPct val="90000"/>
              </a:lnSpc>
            </a:pPr>
            <a:r>
              <a:rPr lang="it-IT" sz="2800" dirty="0"/>
              <a:t>Potenziamento della componente informativa insita nel riordino</a:t>
            </a:r>
          </a:p>
          <a:p>
            <a:pPr eaLnBrk="1" hangingPunct="1">
              <a:lnSpc>
                <a:spcPct val="90000"/>
              </a:lnSpc>
            </a:pPr>
            <a:r>
              <a:rPr lang="it-IT" sz="2800" dirty="0"/>
              <a:t>Gli strumenti di </a:t>
            </a:r>
            <a:r>
              <a:rPr lang="it-IT" sz="2800" dirty="0" smtClean="0"/>
              <a:t>ricerca</a:t>
            </a:r>
          </a:p>
          <a:p>
            <a:pPr eaLnBrk="1" hangingPunct="1">
              <a:lnSpc>
                <a:spcPct val="90000"/>
              </a:lnSpc>
            </a:pPr>
            <a:r>
              <a:rPr lang="it-IT" sz="2800" dirty="0" smtClean="0"/>
              <a:t>Il problema della conservazione degli oggetti generati</a:t>
            </a:r>
            <a:endParaRPr lang="it-IT" sz="2800" dirty="0"/>
          </a:p>
        </p:txBody>
      </p:sp>
    </p:spTree>
    <p:extLst>
      <p:ext uri="{BB962C8B-B14F-4D97-AF65-F5344CB8AC3E}">
        <p14:creationId xmlns:p14="http://schemas.microsoft.com/office/powerpoint/2010/main" val="195276195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olo 1"/>
          <p:cNvSpPr>
            <a:spLocks noGrp="1"/>
          </p:cNvSpPr>
          <p:nvPr>
            <p:ph type="title"/>
          </p:nvPr>
        </p:nvSpPr>
        <p:spPr>
          <a:xfrm>
            <a:off x="1213855" y="-460420"/>
            <a:ext cx="10018713" cy="1752599"/>
          </a:xfrm>
        </p:spPr>
        <p:txBody>
          <a:bodyPr/>
          <a:lstStyle/>
          <a:p>
            <a:r>
              <a:rPr lang="it-IT" altLang="it-IT" dirty="0" smtClean="0"/>
              <a:t>L’esigenza di linee guida</a:t>
            </a:r>
          </a:p>
        </p:txBody>
      </p:sp>
      <p:sp>
        <p:nvSpPr>
          <p:cNvPr id="3" name="Segnaposto contenuto 2"/>
          <p:cNvSpPr>
            <a:spLocks noGrp="1"/>
          </p:cNvSpPr>
          <p:nvPr>
            <p:ph idx="1"/>
          </p:nvPr>
        </p:nvSpPr>
        <p:spPr>
          <a:xfrm>
            <a:off x="1484310" y="682581"/>
            <a:ext cx="10018713" cy="5108620"/>
          </a:xfrm>
        </p:spPr>
        <p:txBody>
          <a:bodyPr rtlCol="0">
            <a:normAutofit/>
          </a:bodyPr>
          <a:lstStyle/>
          <a:p>
            <a:pPr>
              <a:defRPr/>
            </a:pPr>
            <a:r>
              <a:rPr lang="it-IT" dirty="0" smtClean="0"/>
              <a:t>Nella dinamica situazione attuale un compito precipuo dell’amministrazione archivistica potrebbe/dovrebbe essere quello della pubblicazione di circostanziati (e diffusi) criteri qualitativi sulle caratteristiche complessive e sui requisiti qualitativi di un software di descrizione e riordino in modo da orientare il mercato. Di fatto questo avviene però solo in alcune realtà, mentre in molti casi le indicazioni sono assai meno solide e affidabili. </a:t>
            </a:r>
          </a:p>
          <a:p>
            <a:pPr>
              <a:defRPr/>
            </a:pPr>
            <a:r>
              <a:rPr lang="it-IT" dirty="0" smtClean="0"/>
              <a:t>La carenza di coordinamento oltre che sulla qualità si riflette poi anche sulle modalità di restituzione dei prodotti, incoraggiando per certi versi il proliferare di ambienti e strumenti non di rado in competizione tra loro.</a:t>
            </a:r>
          </a:p>
          <a:p>
            <a:pPr>
              <a:defRPr/>
            </a:pPr>
            <a:endParaRPr lang="it-IT" dirty="0" smtClean="0"/>
          </a:p>
        </p:txBody>
      </p:sp>
    </p:spTree>
    <p:extLst>
      <p:ext uri="{BB962C8B-B14F-4D97-AF65-F5344CB8AC3E}">
        <p14:creationId xmlns:p14="http://schemas.microsoft.com/office/powerpoint/2010/main" val="395044082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84312" y="1"/>
            <a:ext cx="10018713" cy="1468192"/>
          </a:xfrm>
        </p:spPr>
        <p:txBody>
          <a:bodyPr/>
          <a:lstStyle/>
          <a:p>
            <a:r>
              <a:rPr lang="it-IT" dirty="0" smtClean="0"/>
              <a:t>La restituzione di contesti e contenuti: dai portali ai sistemi informativi</a:t>
            </a:r>
            <a:endParaRPr lang="it-IT"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78095" y="1468193"/>
            <a:ext cx="7808339" cy="5389807"/>
          </a:xfrm>
        </p:spPr>
      </p:pic>
    </p:spTree>
    <p:extLst>
      <p:ext uri="{BB962C8B-B14F-4D97-AF65-F5344CB8AC3E}">
        <p14:creationId xmlns:p14="http://schemas.microsoft.com/office/powerpoint/2010/main" val="362846208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155669" y="1792192"/>
            <a:ext cx="8574622" cy="2616199"/>
          </a:xfrm>
        </p:spPr>
        <p:txBody>
          <a:bodyPr rtlCol="0">
            <a:normAutofit fontScale="90000"/>
          </a:bodyPr>
          <a:lstStyle/>
          <a:p>
            <a:pPr algn="ctr">
              <a:defRPr/>
            </a:pPr>
            <a:r>
              <a:rPr lang="it-IT" dirty="0"/>
              <a:t>Risorse archivistiche </a:t>
            </a:r>
            <a:r>
              <a:rPr lang="it-IT" dirty="0" smtClean="0"/>
              <a:t>digitali. </a:t>
            </a:r>
            <a:br>
              <a:rPr lang="it-IT" dirty="0" smtClean="0"/>
            </a:br>
            <a:r>
              <a:rPr lang="it-IT" dirty="0" smtClean="0"/>
              <a:t>I </a:t>
            </a:r>
            <a:r>
              <a:rPr lang="it-IT" dirty="0"/>
              <a:t>contenitori e i contenuti: una prima classificazione</a:t>
            </a:r>
          </a:p>
        </p:txBody>
      </p:sp>
      <p:sp>
        <p:nvSpPr>
          <p:cNvPr id="3" name="Sottotitolo 2"/>
          <p:cNvSpPr>
            <a:spLocks noGrp="1"/>
          </p:cNvSpPr>
          <p:nvPr>
            <p:ph type="subTitle" idx="1"/>
          </p:nvPr>
        </p:nvSpPr>
        <p:spPr/>
        <p:txBody>
          <a:bodyPr rtlCol="0">
            <a:normAutofit/>
          </a:bodyPr>
          <a:lstStyle/>
          <a:p>
            <a:pPr>
              <a:defRPr/>
            </a:pPr>
            <a:endParaRPr lang="it-IT" dirty="0" smtClean="0"/>
          </a:p>
        </p:txBody>
      </p:sp>
    </p:spTree>
    <p:extLst>
      <p:ext uri="{BB962C8B-B14F-4D97-AF65-F5344CB8AC3E}">
        <p14:creationId xmlns:p14="http://schemas.microsoft.com/office/powerpoint/2010/main" val="253276796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olo 1"/>
          <p:cNvSpPr>
            <a:spLocks noGrp="1"/>
          </p:cNvSpPr>
          <p:nvPr>
            <p:ph type="title"/>
          </p:nvPr>
        </p:nvSpPr>
        <p:spPr>
          <a:xfrm>
            <a:off x="1484309" y="-177084"/>
            <a:ext cx="10018713" cy="1752599"/>
          </a:xfrm>
        </p:spPr>
        <p:txBody>
          <a:bodyPr rtlCol="0">
            <a:normAutofit/>
          </a:bodyPr>
          <a:lstStyle/>
          <a:p>
            <a:pPr>
              <a:defRPr/>
            </a:pPr>
            <a:r>
              <a:rPr lang="it-IT" dirty="0" smtClean="0"/>
              <a:t>I contenitori: per una mappa delle risorse</a:t>
            </a:r>
          </a:p>
        </p:txBody>
      </p:sp>
      <p:sp>
        <p:nvSpPr>
          <p:cNvPr id="92163" name="Segnaposto contenuto 2"/>
          <p:cNvSpPr>
            <a:spLocks noGrp="1"/>
          </p:cNvSpPr>
          <p:nvPr>
            <p:ph idx="1"/>
          </p:nvPr>
        </p:nvSpPr>
        <p:spPr>
          <a:xfrm>
            <a:off x="1754766" y="283336"/>
            <a:ext cx="10018713" cy="5628067"/>
          </a:xfrm>
        </p:spPr>
        <p:txBody>
          <a:bodyPr/>
          <a:lstStyle/>
          <a:p>
            <a:r>
              <a:rPr lang="it-IT" altLang="it-IT" sz="3200" i="1" dirty="0" smtClean="0"/>
              <a:t>Meta informative</a:t>
            </a:r>
            <a:r>
              <a:rPr lang="it-IT" altLang="it-IT" sz="3200" dirty="0" smtClean="0"/>
              <a:t> (portali, siti istituzionali,…) </a:t>
            </a:r>
          </a:p>
          <a:p>
            <a:r>
              <a:rPr lang="it-IT" altLang="it-IT" sz="3200" i="1" dirty="0" smtClean="0"/>
              <a:t>Informative</a:t>
            </a:r>
            <a:r>
              <a:rPr lang="it-IT" altLang="it-IT" sz="3200" dirty="0" smtClean="0"/>
              <a:t>: in questa seconda categoria rientrano tutte quelle risorse in grado di fornire all’utente descrizioni più o meno analitiche dell’oggetto della ricerca</a:t>
            </a:r>
          </a:p>
          <a:p>
            <a:endParaRPr lang="it-IT" altLang="it-IT" dirty="0" smtClean="0"/>
          </a:p>
        </p:txBody>
      </p:sp>
    </p:spTree>
    <p:extLst>
      <p:ext uri="{BB962C8B-B14F-4D97-AF65-F5344CB8AC3E}">
        <p14:creationId xmlns:p14="http://schemas.microsoft.com/office/powerpoint/2010/main" val="3831094085"/>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olo 1"/>
          <p:cNvSpPr>
            <a:spLocks noGrp="1"/>
          </p:cNvSpPr>
          <p:nvPr>
            <p:ph type="title"/>
          </p:nvPr>
        </p:nvSpPr>
        <p:spPr>
          <a:xfrm>
            <a:off x="1881188" y="214313"/>
            <a:ext cx="8534400" cy="901700"/>
          </a:xfrm>
        </p:spPr>
        <p:txBody>
          <a:bodyPr rtlCol="0">
            <a:normAutofit fontScale="90000"/>
          </a:bodyPr>
          <a:lstStyle/>
          <a:p>
            <a:pPr>
              <a:defRPr/>
            </a:pPr>
            <a:r>
              <a:rPr lang="it-IT" sz="3600" dirty="0"/>
              <a:t>Risorse meta informative per gli archivi: i </a:t>
            </a:r>
            <a:r>
              <a:rPr lang="it-IT" sz="3600" dirty="0">
                <a:hlinkClick r:id="rId2"/>
              </a:rPr>
              <a:t>portali </a:t>
            </a:r>
            <a:r>
              <a:rPr lang="it-IT" sz="3600" dirty="0"/>
              <a:t>dei beni culturali</a:t>
            </a:r>
          </a:p>
        </p:txBody>
      </p:sp>
      <p:sp>
        <p:nvSpPr>
          <p:cNvPr id="18435" name="Segnaposto contenuto 2"/>
          <p:cNvSpPr>
            <a:spLocks noGrp="1"/>
          </p:cNvSpPr>
          <p:nvPr>
            <p:ph idx="1"/>
          </p:nvPr>
        </p:nvSpPr>
        <p:spPr>
          <a:xfrm>
            <a:off x="1809750" y="1643063"/>
            <a:ext cx="8504238" cy="4786312"/>
          </a:xfrm>
        </p:spPr>
        <p:txBody>
          <a:bodyPr rtlCol="0">
            <a:noAutofit/>
          </a:bodyPr>
          <a:lstStyle/>
          <a:p>
            <a:pPr>
              <a:defRPr/>
            </a:pPr>
            <a:r>
              <a:rPr lang="it-IT" sz="3200" dirty="0" smtClean="0"/>
              <a:t>Portali  “generalisti”: ognuno ha percorsi diversi e individua solo risorse “parziali” qualche esempio:</a:t>
            </a:r>
          </a:p>
          <a:p>
            <a:pPr lvl="1">
              <a:defRPr/>
            </a:pPr>
            <a:r>
              <a:rPr lang="it-IT" sz="3200" dirty="0" smtClean="0">
                <a:hlinkClick r:id="rId3"/>
              </a:rPr>
              <a:t>MIBACT</a:t>
            </a:r>
            <a:endParaRPr lang="it-IT" sz="3200" dirty="0" smtClean="0"/>
          </a:p>
          <a:p>
            <a:pPr lvl="1">
              <a:defRPr/>
            </a:pPr>
            <a:r>
              <a:rPr lang="it-IT" sz="3200" dirty="0">
                <a:hlinkClick r:id="rId4"/>
              </a:rPr>
              <a:t>OTEBAC</a:t>
            </a:r>
            <a:r>
              <a:rPr lang="it-IT" sz="3200" dirty="0"/>
              <a:t>: percorso autonomo, individua </a:t>
            </a:r>
            <a:r>
              <a:rPr lang="it-IT" sz="3200" dirty="0">
                <a:hlinkClick r:id="rId5"/>
              </a:rPr>
              <a:t>risorse parziali</a:t>
            </a:r>
            <a:endParaRPr lang="it-IT" sz="3200" dirty="0"/>
          </a:p>
          <a:p>
            <a:pPr lvl="1">
              <a:defRPr/>
            </a:pPr>
            <a:r>
              <a:rPr lang="it-IT" sz="3200" dirty="0" err="1" smtClean="0">
                <a:hlinkClick r:id="rId6"/>
              </a:rPr>
              <a:t>Culturaitalia</a:t>
            </a:r>
            <a:r>
              <a:rPr lang="it-IT" sz="3200" dirty="0" smtClean="0"/>
              <a:t>: percorso “autonomo”, risorse eterogenee, problemi di indicizzazione e identificazione</a:t>
            </a:r>
          </a:p>
        </p:txBody>
      </p:sp>
    </p:spTree>
    <p:extLst>
      <p:ext uri="{BB962C8B-B14F-4D97-AF65-F5344CB8AC3E}">
        <p14:creationId xmlns:p14="http://schemas.microsoft.com/office/powerpoint/2010/main" val="2464687018"/>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olo 1"/>
          <p:cNvSpPr>
            <a:spLocks noGrp="1"/>
          </p:cNvSpPr>
          <p:nvPr>
            <p:ph type="title"/>
          </p:nvPr>
        </p:nvSpPr>
        <p:spPr>
          <a:xfrm>
            <a:off x="1738313" y="1"/>
            <a:ext cx="8534400" cy="1116013"/>
          </a:xfrm>
        </p:spPr>
        <p:txBody>
          <a:bodyPr rtlCol="0">
            <a:normAutofit fontScale="90000"/>
          </a:bodyPr>
          <a:lstStyle/>
          <a:p>
            <a:pPr>
              <a:defRPr/>
            </a:pPr>
            <a:r>
              <a:rPr lang="it-IT" dirty="0" smtClean="0"/>
              <a:t>Tra il portale e il sito web: esempi di risorse meta informative istituzionali</a:t>
            </a:r>
          </a:p>
        </p:txBody>
      </p:sp>
      <p:sp>
        <p:nvSpPr>
          <p:cNvPr id="19459" name="Segnaposto contenuto 2"/>
          <p:cNvSpPr>
            <a:spLocks noGrp="1"/>
          </p:cNvSpPr>
          <p:nvPr>
            <p:ph idx="1"/>
          </p:nvPr>
        </p:nvSpPr>
        <p:spPr>
          <a:xfrm>
            <a:off x="2063859" y="1116014"/>
            <a:ext cx="10018713" cy="4648200"/>
          </a:xfrm>
        </p:spPr>
        <p:txBody>
          <a:bodyPr rtlCol="0">
            <a:normAutofit/>
          </a:bodyPr>
          <a:lstStyle/>
          <a:p>
            <a:pPr>
              <a:defRPr/>
            </a:pPr>
            <a:r>
              <a:rPr lang="it-IT" sz="3200" dirty="0" smtClean="0"/>
              <a:t>Il “</a:t>
            </a:r>
            <a:r>
              <a:rPr lang="it-IT" sz="3200" dirty="0" smtClean="0">
                <a:hlinkClick r:id="rId3"/>
              </a:rPr>
              <a:t>portale</a:t>
            </a:r>
            <a:r>
              <a:rPr lang="it-IT" sz="3200" dirty="0" smtClean="0"/>
              <a:t>” dell’Amministrazione archivistica</a:t>
            </a:r>
          </a:p>
          <a:p>
            <a:pPr>
              <a:defRPr/>
            </a:pPr>
            <a:r>
              <a:rPr lang="it-IT" sz="3200" dirty="0" smtClean="0"/>
              <a:t>Il sito </a:t>
            </a:r>
            <a:r>
              <a:rPr lang="it-IT" sz="3200" dirty="0" smtClean="0">
                <a:hlinkClick r:id="rId4"/>
              </a:rPr>
              <a:t>ICAR</a:t>
            </a:r>
            <a:endParaRPr lang="it-IT" sz="3200" dirty="0" smtClean="0"/>
          </a:p>
          <a:p>
            <a:pPr>
              <a:defRPr/>
            </a:pPr>
            <a:r>
              <a:rPr lang="it-IT" sz="3200" dirty="0" smtClean="0"/>
              <a:t>Esigenza di allineamento e corretto e costante monitoraggio delle diverse risorse</a:t>
            </a:r>
          </a:p>
          <a:p>
            <a:pPr>
              <a:defRPr/>
            </a:pPr>
            <a:r>
              <a:rPr lang="it-IT" sz="3200" dirty="0" smtClean="0"/>
              <a:t>Il peso redazionale</a:t>
            </a:r>
          </a:p>
        </p:txBody>
      </p:sp>
    </p:spTree>
    <p:extLst>
      <p:ext uri="{BB962C8B-B14F-4D97-AF65-F5344CB8AC3E}">
        <p14:creationId xmlns:p14="http://schemas.microsoft.com/office/powerpoint/2010/main" val="4139411701"/>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olo 1"/>
          <p:cNvSpPr>
            <a:spLocks noGrp="1"/>
          </p:cNvSpPr>
          <p:nvPr>
            <p:ph type="title"/>
          </p:nvPr>
        </p:nvSpPr>
        <p:spPr>
          <a:xfrm>
            <a:off x="1265370" y="-296214"/>
            <a:ext cx="10018713" cy="1752599"/>
          </a:xfrm>
        </p:spPr>
        <p:txBody>
          <a:bodyPr>
            <a:normAutofit/>
          </a:bodyPr>
          <a:lstStyle/>
          <a:p>
            <a:r>
              <a:rPr lang="it-IT" altLang="it-IT" sz="5400" dirty="0" smtClean="0"/>
              <a:t>Le risorse informative</a:t>
            </a:r>
          </a:p>
        </p:txBody>
      </p:sp>
      <p:sp>
        <p:nvSpPr>
          <p:cNvPr id="95235" name="Segnaposto contenuto 2"/>
          <p:cNvSpPr>
            <a:spLocks noGrp="1"/>
          </p:cNvSpPr>
          <p:nvPr>
            <p:ph idx="1"/>
          </p:nvPr>
        </p:nvSpPr>
        <p:spPr>
          <a:xfrm>
            <a:off x="1677493" y="1327596"/>
            <a:ext cx="10018713" cy="4696496"/>
          </a:xfrm>
        </p:spPr>
        <p:txBody>
          <a:bodyPr>
            <a:normAutofit/>
          </a:bodyPr>
          <a:lstStyle/>
          <a:p>
            <a:r>
              <a:rPr lang="it-IT" altLang="it-IT" sz="3600" dirty="0" smtClean="0"/>
              <a:t>La risorsa informativa nella nostra accezione è quella che oltre ad individuare l’esistenza di un archivio, di un fondo archivistico o di un sistema di fondi archivistici entra nel merito dei suoi contenuti</a:t>
            </a:r>
          </a:p>
          <a:p>
            <a:r>
              <a:rPr lang="it-IT" altLang="it-IT" sz="3600" dirty="0" smtClean="0"/>
              <a:t>Non “</a:t>
            </a:r>
            <a:r>
              <a:rPr lang="it-IT" altLang="it-IT" sz="3600" i="1" dirty="0" smtClean="0"/>
              <a:t>c’è questo archivio</a:t>
            </a:r>
            <a:r>
              <a:rPr lang="it-IT" altLang="it-IT" sz="3600" dirty="0" smtClean="0"/>
              <a:t>” ma “</a:t>
            </a:r>
            <a:r>
              <a:rPr lang="it-IT" altLang="it-IT" sz="3600" i="1" dirty="0" smtClean="0"/>
              <a:t>questo archivio contiene</a:t>
            </a:r>
            <a:r>
              <a:rPr lang="it-IT" altLang="it-IT" sz="3600" dirty="0" smtClean="0"/>
              <a:t>…”</a:t>
            </a:r>
          </a:p>
        </p:txBody>
      </p:sp>
    </p:spTree>
    <p:extLst>
      <p:ext uri="{BB962C8B-B14F-4D97-AF65-F5344CB8AC3E}">
        <p14:creationId xmlns:p14="http://schemas.microsoft.com/office/powerpoint/2010/main" val="892179932"/>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809750" y="214313"/>
            <a:ext cx="8534400" cy="901700"/>
          </a:xfrm>
        </p:spPr>
        <p:txBody>
          <a:bodyPr rtlCol="0">
            <a:noAutofit/>
          </a:bodyPr>
          <a:lstStyle/>
          <a:p>
            <a:pPr>
              <a:defRPr/>
            </a:pPr>
            <a:r>
              <a:rPr lang="it-IT" sz="4400" dirty="0" smtClean="0"/>
              <a:t>Specificità ed integrazione delle risorse informative</a:t>
            </a:r>
          </a:p>
        </p:txBody>
      </p:sp>
      <p:sp>
        <p:nvSpPr>
          <p:cNvPr id="96259" name="Segnaposto contenuto 2"/>
          <p:cNvSpPr>
            <a:spLocks noGrp="1"/>
          </p:cNvSpPr>
          <p:nvPr>
            <p:ph idx="1"/>
          </p:nvPr>
        </p:nvSpPr>
        <p:spPr>
          <a:xfrm>
            <a:off x="1484310" y="1403797"/>
            <a:ext cx="10018713" cy="5138671"/>
          </a:xfrm>
        </p:spPr>
        <p:txBody>
          <a:bodyPr/>
          <a:lstStyle/>
          <a:p>
            <a:r>
              <a:rPr lang="it-IT" altLang="it-IT" sz="3200" dirty="0" smtClean="0"/>
              <a:t>Ogni tipologia di risorsa ha  - o dovrebbe avere - propri obiettivi e proprie peculiarità, ferma restando l’esigenza di assemblare e/o integrare le risorse </a:t>
            </a:r>
          </a:p>
          <a:p>
            <a:r>
              <a:rPr lang="it-IT" altLang="it-IT" sz="3200" dirty="0" smtClean="0"/>
              <a:t>Depotenziare logiche di accesso strutturato e gerarchico alle informazioni a vantaggio di approcci “stellari” e interoperabili ai sistemi di riferimento nel loro complesso</a:t>
            </a:r>
          </a:p>
          <a:p>
            <a:endParaRPr lang="it-IT" altLang="it-IT" dirty="0" smtClean="0"/>
          </a:p>
          <a:p>
            <a:endParaRPr lang="it-IT" altLang="it-IT" dirty="0" smtClean="0"/>
          </a:p>
        </p:txBody>
      </p:sp>
    </p:spTree>
    <p:extLst>
      <p:ext uri="{BB962C8B-B14F-4D97-AF65-F5344CB8AC3E}">
        <p14:creationId xmlns:p14="http://schemas.microsoft.com/office/powerpoint/2010/main" val="2522933829"/>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708856" y="2474645"/>
            <a:ext cx="9144000" cy="2387600"/>
          </a:xfrm>
        </p:spPr>
        <p:txBody>
          <a:bodyPr>
            <a:normAutofit fontScale="90000"/>
          </a:bodyPr>
          <a:lstStyle/>
          <a:p>
            <a:pPr algn="ctr"/>
            <a:r>
              <a:rPr lang="it-IT" dirty="0" smtClean="0"/>
              <a:t/>
            </a:r>
            <a:br>
              <a:rPr lang="it-IT" dirty="0" smtClean="0"/>
            </a:br>
            <a:r>
              <a:rPr lang="it-IT" dirty="0" smtClean="0"/>
              <a:t>L’obbligo di pensare.</a:t>
            </a:r>
            <a:r>
              <a:rPr lang="it-IT" dirty="0"/>
              <a:t/>
            </a:r>
            <a:br>
              <a:rPr lang="it-IT" dirty="0"/>
            </a:br>
            <a:r>
              <a:rPr lang="it-IT" dirty="0" smtClean="0"/>
              <a:t>Standard, software di descrizione e sistemi informativi tra metodologia, immaginazione e applicativi</a:t>
            </a:r>
            <a:endParaRPr lang="it-IT" dirty="0"/>
          </a:p>
        </p:txBody>
      </p:sp>
      <p:sp>
        <p:nvSpPr>
          <p:cNvPr id="3" name="Sottotitolo 2"/>
          <p:cNvSpPr>
            <a:spLocks noGrp="1"/>
          </p:cNvSpPr>
          <p:nvPr>
            <p:ph type="subTitle" idx="1"/>
          </p:nvPr>
        </p:nvSpPr>
        <p:spPr/>
        <p:txBody>
          <a:bodyPr/>
          <a:lstStyle/>
          <a:p>
            <a:endParaRPr lang="it-IT" dirty="0"/>
          </a:p>
        </p:txBody>
      </p:sp>
    </p:spTree>
    <p:extLst>
      <p:ext uri="{BB962C8B-B14F-4D97-AF65-F5344CB8AC3E}">
        <p14:creationId xmlns:p14="http://schemas.microsoft.com/office/powerpoint/2010/main" val="62312818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68401" y="-563451"/>
            <a:ext cx="10018713" cy="1752599"/>
          </a:xfrm>
        </p:spPr>
        <p:txBody>
          <a:bodyPr/>
          <a:lstStyle/>
          <a:p>
            <a:r>
              <a:rPr lang="it-IT" dirty="0" smtClean="0"/>
              <a:t>I sistemi informativi archivistici</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9367" y="1179447"/>
            <a:ext cx="7313288" cy="5678553"/>
          </a:xfrm>
        </p:spPr>
      </p:pic>
    </p:spTree>
    <p:extLst>
      <p:ext uri="{BB962C8B-B14F-4D97-AF65-F5344CB8AC3E}">
        <p14:creationId xmlns:p14="http://schemas.microsoft.com/office/powerpoint/2010/main" val="288056988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84310" y="0"/>
            <a:ext cx="10018713" cy="1287887"/>
          </a:xfrm>
        </p:spPr>
        <p:txBody>
          <a:bodyPr rtlCol="0">
            <a:normAutofit fontScale="90000"/>
          </a:bodyPr>
          <a:lstStyle/>
          <a:p>
            <a:pPr>
              <a:defRPr/>
            </a:pPr>
            <a:r>
              <a:rPr lang="it-IT" dirty="0" smtClean="0"/>
              <a:t>Una definizione generale di sistema informativo</a:t>
            </a:r>
          </a:p>
        </p:txBody>
      </p:sp>
      <p:sp>
        <p:nvSpPr>
          <p:cNvPr id="3" name="Segnaposto contenuto 2"/>
          <p:cNvSpPr>
            <a:spLocks noGrp="1"/>
          </p:cNvSpPr>
          <p:nvPr>
            <p:ph idx="1"/>
          </p:nvPr>
        </p:nvSpPr>
        <p:spPr>
          <a:xfrm>
            <a:off x="1484310" y="1120463"/>
            <a:ext cx="10018713" cy="5589430"/>
          </a:xfrm>
        </p:spPr>
        <p:txBody>
          <a:bodyPr rtlCol="0">
            <a:normAutofit lnSpcReduction="10000"/>
          </a:bodyPr>
          <a:lstStyle/>
          <a:p>
            <a:pPr>
              <a:defRPr/>
            </a:pPr>
            <a:r>
              <a:rPr lang="it-IT" dirty="0" smtClean="0"/>
              <a:t>Un sistema informativo è definito come un “insieme di apparecchiature, procedure e persone che hanno il compito di raccogliere, organizzare, selezionare, archiviare e comunicare i dati riguardanti l’attività di un’organizzazione. Suo obiettivo è quello di mettere a disposizione dei responsabili delle decisioni operative tutte le informazioni necessarie per effettuare le migliori scelte possibili” (</a:t>
            </a:r>
            <a:r>
              <a:rPr lang="it-IT" dirty="0" smtClean="0">
                <a:hlinkClick r:id="rId2"/>
              </a:rPr>
              <a:t>http://ingegneria.tesionline.it/ingegneria/</a:t>
            </a:r>
            <a:r>
              <a:rPr lang="it-IT" dirty="0" err="1" smtClean="0">
                <a:hlinkClick r:id="rId2"/>
              </a:rPr>
              <a:t>glossario.jsp?GlossarioID</a:t>
            </a:r>
            <a:r>
              <a:rPr lang="it-IT" dirty="0" smtClean="0">
                <a:hlinkClick r:id="rId2"/>
              </a:rPr>
              <a:t>=3075</a:t>
            </a:r>
            <a:r>
              <a:rPr lang="it-IT" dirty="0" smtClean="0"/>
              <a:t>)</a:t>
            </a:r>
          </a:p>
          <a:p>
            <a:pPr>
              <a:defRPr/>
            </a:pPr>
            <a:r>
              <a:rPr lang="it-IT" dirty="0" smtClean="0"/>
              <a:t>Questa definizione di ordine generale, anche quando la decliniamo all’interno del dominio archivistico, fa subito comprendere che sarebbe oltremodo limitativo considerare i sistemi informativi archivistici solo come “semplici” strumenti di ricerca di nuova generazione</a:t>
            </a:r>
          </a:p>
          <a:p>
            <a:pPr>
              <a:defRPr/>
            </a:pPr>
            <a:r>
              <a:rPr lang="it-IT" dirty="0" smtClean="0"/>
              <a:t>Nella definizione e nella logica complessiva dei sistemi informativi genericamente intesi, infatti, sono ricompresi ed hanno un ruolo di decisiva importanza anche obiettivi e funzionalità che potremmo definire “gestionali”, di </a:t>
            </a:r>
            <a:r>
              <a:rPr lang="it-IT" i="1" dirty="0" smtClean="0"/>
              <a:t>back end</a:t>
            </a:r>
            <a:r>
              <a:rPr lang="it-IT" dirty="0" smtClean="0"/>
              <a:t> </a:t>
            </a:r>
          </a:p>
          <a:p>
            <a:pPr>
              <a:defRPr/>
            </a:pPr>
            <a:endParaRPr lang="it-IT" dirty="0" smtClean="0"/>
          </a:p>
        </p:txBody>
      </p:sp>
    </p:spTree>
    <p:extLst>
      <p:ext uri="{BB962C8B-B14F-4D97-AF65-F5344CB8AC3E}">
        <p14:creationId xmlns:p14="http://schemas.microsoft.com/office/powerpoint/2010/main" val="314908253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olo 1"/>
          <p:cNvSpPr>
            <a:spLocks noGrp="1"/>
          </p:cNvSpPr>
          <p:nvPr>
            <p:ph type="title"/>
          </p:nvPr>
        </p:nvSpPr>
        <p:spPr>
          <a:xfrm>
            <a:off x="1677494" y="-486178"/>
            <a:ext cx="10018713" cy="1752599"/>
          </a:xfrm>
        </p:spPr>
        <p:txBody>
          <a:bodyPr/>
          <a:lstStyle/>
          <a:p>
            <a:pPr eaLnBrk="1" hangingPunct="1"/>
            <a:r>
              <a:rPr lang="it-IT" dirty="0" smtClean="0"/>
              <a:t>Un fenomeno nuovo e peculiare</a:t>
            </a:r>
          </a:p>
        </p:txBody>
      </p:sp>
      <p:sp>
        <p:nvSpPr>
          <p:cNvPr id="3" name="Segnaposto contenuto 2"/>
          <p:cNvSpPr>
            <a:spLocks noGrp="1"/>
          </p:cNvSpPr>
          <p:nvPr>
            <p:ph idx="1"/>
          </p:nvPr>
        </p:nvSpPr>
        <p:spPr>
          <a:xfrm>
            <a:off x="1767646" y="390121"/>
            <a:ext cx="10018713" cy="6065949"/>
          </a:xfrm>
        </p:spPr>
        <p:txBody>
          <a:bodyPr rtlCol="0">
            <a:normAutofit/>
          </a:bodyPr>
          <a:lstStyle/>
          <a:p>
            <a:pPr>
              <a:defRPr/>
            </a:pPr>
            <a:r>
              <a:rPr lang="it-IT" sz="2800" dirty="0" smtClean="0"/>
              <a:t>I sistemi informativi archivistici  rappresentano una delle ricadute  più significative e appariscenti della riflessione sulle applicazioni tecnologiche agli archivi storici. </a:t>
            </a:r>
          </a:p>
          <a:p>
            <a:pPr>
              <a:defRPr/>
            </a:pPr>
            <a:r>
              <a:rPr lang="it-IT" sz="2800" dirty="0" smtClean="0"/>
              <a:t>Genericamente sono percepiti come un insieme non meglio specificato di risorse intorno agli archivi ma, in un’accezione più pertinente, i SIA devono essere considerati strumenti di orientamento per la ricerca, risultato di una forte elaborazione progettuale e culturale. 	</a:t>
            </a:r>
          </a:p>
        </p:txBody>
      </p:sp>
    </p:spTree>
    <p:extLst>
      <p:ext uri="{BB962C8B-B14F-4D97-AF65-F5344CB8AC3E}">
        <p14:creationId xmlns:p14="http://schemas.microsoft.com/office/powerpoint/2010/main" val="138905935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4" name="Segnaposto contenuto 3"/>
          <p:cNvPicPr>
            <a:picLocks noGrp="1" noChangeAspect="1"/>
          </p:cNvPicPr>
          <p:nvPr>
            <p:ph idx="1"/>
          </p:nvPr>
        </p:nvPicPr>
        <p:blipFill>
          <a:blip r:embed="rId2" cstate="print"/>
          <a:stretch>
            <a:fillRect/>
          </a:stretch>
        </p:blipFill>
        <p:spPr>
          <a:xfrm>
            <a:off x="1405088" y="940157"/>
            <a:ext cx="10097936" cy="5486400"/>
          </a:xfrm>
          <a:prstGeom prst="rect">
            <a:avLst/>
          </a:prstGeom>
        </p:spPr>
      </p:pic>
    </p:spTree>
    <p:extLst>
      <p:ext uri="{BB962C8B-B14F-4D97-AF65-F5344CB8AC3E}">
        <p14:creationId xmlns:p14="http://schemas.microsoft.com/office/powerpoint/2010/main" val="404470918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olo 1"/>
          <p:cNvSpPr>
            <a:spLocks noGrp="1"/>
          </p:cNvSpPr>
          <p:nvPr>
            <p:ph type="title"/>
          </p:nvPr>
        </p:nvSpPr>
        <p:spPr>
          <a:xfrm>
            <a:off x="1368401" y="-524815"/>
            <a:ext cx="10018713" cy="1752599"/>
          </a:xfrm>
        </p:spPr>
        <p:txBody>
          <a:bodyPr/>
          <a:lstStyle/>
          <a:p>
            <a:pPr eaLnBrk="1" hangingPunct="1"/>
            <a:r>
              <a:rPr lang="it-IT" dirty="0" smtClean="0"/>
              <a:t>Il ruolo dei SIA</a:t>
            </a:r>
          </a:p>
        </p:txBody>
      </p:sp>
      <p:sp>
        <p:nvSpPr>
          <p:cNvPr id="3" name="Segnaposto contenuto 2"/>
          <p:cNvSpPr>
            <a:spLocks noGrp="1"/>
          </p:cNvSpPr>
          <p:nvPr>
            <p:ph idx="1"/>
          </p:nvPr>
        </p:nvSpPr>
        <p:spPr>
          <a:xfrm>
            <a:off x="1947949" y="863957"/>
            <a:ext cx="10018713" cy="5549723"/>
          </a:xfrm>
        </p:spPr>
        <p:txBody>
          <a:bodyPr rtlCol="0">
            <a:normAutofit lnSpcReduction="10000"/>
          </a:bodyPr>
          <a:lstStyle/>
          <a:p>
            <a:pPr>
              <a:defRPr/>
            </a:pPr>
            <a:r>
              <a:rPr lang="it-IT" dirty="0" smtClean="0"/>
              <a:t>Al sistema informativo spetta il compito di svolgere un ruolo che in ambiente cartaceo compete sostanzialmente alle guide, con la differenza sostanziale della maggiore potenza di combinazione e veicolazione delle informazioni </a:t>
            </a:r>
          </a:p>
          <a:p>
            <a:pPr>
              <a:defRPr/>
            </a:pPr>
            <a:r>
              <a:rPr lang="it-IT" dirty="0" smtClean="0"/>
              <a:t>La maggiore efficacia del SIA rispetto alla guida tradizionale si manifesta in particolare nella possibilità di generare sistemi di relazioni che collegano reciprocamente e dinamicamente le entità informative, riuscendo a restituire con estrema immediatezza il complesso panorama del percorso di produzione, uso e conservazione e ancorando i complessi documentari a tale contesto, che è al tempo stesso chiave primaria ai fini della reperibilità e garanzia di corretta utilizzazione di dati attendibili. </a:t>
            </a:r>
          </a:p>
          <a:p>
            <a:pPr>
              <a:defRPr/>
            </a:pPr>
            <a:r>
              <a:rPr lang="it-IT" dirty="0" smtClean="0"/>
              <a:t>In qualche caso (e in linea teorica in </a:t>
            </a:r>
            <a:r>
              <a:rPr lang="it-IT" i="1" dirty="0" smtClean="0"/>
              <a:t>ogni</a:t>
            </a:r>
            <a:r>
              <a:rPr lang="it-IT" dirty="0" smtClean="0"/>
              <a:t> caso) è inoltre possibile datare la validità delle diverse relazioni, costruendo una sorta di macchina del tempo archivistico/istituzionale capace di rappresentare gli assetti istituzionali e i relativi sistemi di fonti ad un momento dato</a:t>
            </a:r>
          </a:p>
        </p:txBody>
      </p:sp>
    </p:spTree>
    <p:extLst>
      <p:ext uri="{BB962C8B-B14F-4D97-AF65-F5344CB8AC3E}">
        <p14:creationId xmlns:p14="http://schemas.microsoft.com/office/powerpoint/2010/main" val="96662953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808956" y="-345426"/>
            <a:ext cx="10018713" cy="1752599"/>
          </a:xfrm>
        </p:spPr>
        <p:txBody>
          <a:bodyPr rtlCol="0">
            <a:normAutofit/>
          </a:bodyPr>
          <a:lstStyle/>
          <a:p>
            <a:pPr>
              <a:defRPr/>
            </a:pPr>
            <a:r>
              <a:rPr lang="it-IT" sz="3200" dirty="0"/>
              <a:t>I sistemi dell’Amministrazione archivistica: un possibile punto di partenza per la costruzione di una rete efficiente</a:t>
            </a:r>
          </a:p>
        </p:txBody>
      </p:sp>
      <p:sp>
        <p:nvSpPr>
          <p:cNvPr id="81923" name="Rectangle 3"/>
          <p:cNvSpPr>
            <a:spLocks noGrp="1" noChangeArrowheads="1"/>
          </p:cNvSpPr>
          <p:nvPr>
            <p:ph idx="1"/>
          </p:nvPr>
        </p:nvSpPr>
        <p:spPr>
          <a:xfrm>
            <a:off x="2903810" y="1237812"/>
            <a:ext cx="7829004" cy="5801931"/>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rtlCol="0">
            <a:normAutofit/>
          </a:bodyPr>
          <a:lstStyle/>
          <a:p>
            <a:pPr>
              <a:buNone/>
              <a:defRPr/>
            </a:pPr>
            <a:r>
              <a:rPr lang="it-IT" dirty="0" smtClean="0"/>
              <a:t>                 </a:t>
            </a:r>
            <a:r>
              <a:rPr lang="it-IT" sz="2000" dirty="0" smtClean="0">
                <a:solidFill>
                  <a:srgbClr val="FF0000"/>
                </a:solidFill>
              </a:rPr>
              <a:t>SAN e portali tematici</a:t>
            </a:r>
          </a:p>
          <a:p>
            <a:pPr lvl="2">
              <a:defRPr/>
            </a:pPr>
            <a:r>
              <a:rPr lang="it-IT" sz="2000" dirty="0" smtClean="0">
                <a:solidFill>
                  <a:srgbClr val="FF5050"/>
                </a:solidFill>
              </a:rPr>
              <a:t>Patrimonio archivistico statale</a:t>
            </a:r>
          </a:p>
          <a:p>
            <a:pPr lvl="3">
              <a:defRPr/>
            </a:pPr>
            <a:r>
              <a:rPr lang="it-IT" sz="2000" dirty="0" smtClean="0"/>
              <a:t>Guida Generale/Sistema Guida Generale                                              </a:t>
            </a:r>
          </a:p>
          <a:p>
            <a:pPr lvl="3">
              <a:defRPr/>
            </a:pPr>
            <a:r>
              <a:rPr lang="it-IT" sz="2000" dirty="0" smtClean="0"/>
              <a:t>SIAS</a:t>
            </a:r>
          </a:p>
          <a:p>
            <a:pPr lvl="3">
              <a:defRPr/>
            </a:pPr>
            <a:r>
              <a:rPr lang="it-IT" sz="2000" dirty="0" smtClean="0"/>
              <a:t>Sistemi </a:t>
            </a:r>
            <a:r>
              <a:rPr lang="it-IT" sz="2000" dirty="0"/>
              <a:t>“locali</a:t>
            </a:r>
            <a:r>
              <a:rPr lang="it-IT" sz="2000" dirty="0" smtClean="0"/>
              <a:t>” (SIASFI </a:t>
            </a:r>
            <a:r>
              <a:rPr lang="it-IT" sz="2000" dirty="0" err="1" smtClean="0"/>
              <a:t>ecc</a:t>
            </a:r>
            <a:r>
              <a:rPr lang="it-IT" sz="2000" dirty="0" smtClean="0"/>
              <a:t>…)</a:t>
            </a:r>
          </a:p>
          <a:p>
            <a:pPr lvl="3">
              <a:defRPr/>
            </a:pPr>
            <a:r>
              <a:rPr lang="it-IT" sz="2000" dirty="0" smtClean="0"/>
              <a:t>Siti web istituti di conservazione</a:t>
            </a:r>
            <a:endParaRPr lang="it-IT" sz="2000" dirty="0"/>
          </a:p>
          <a:p>
            <a:pPr lvl="2">
              <a:defRPr/>
            </a:pPr>
            <a:r>
              <a:rPr lang="it-IT" sz="2000" dirty="0" smtClean="0">
                <a:solidFill>
                  <a:srgbClr val="FF5050"/>
                </a:solidFill>
              </a:rPr>
              <a:t>Patrimonio archivistico non statale</a:t>
            </a:r>
          </a:p>
          <a:p>
            <a:pPr lvl="3">
              <a:defRPr/>
            </a:pPr>
            <a:r>
              <a:rPr lang="it-IT" sz="2000" dirty="0" smtClean="0"/>
              <a:t>SIUSA</a:t>
            </a:r>
          </a:p>
          <a:p>
            <a:pPr lvl="3">
              <a:defRPr/>
            </a:pPr>
            <a:r>
              <a:rPr lang="it-IT" sz="2000" dirty="0" smtClean="0"/>
              <a:t>Sistemi «regionali»</a:t>
            </a:r>
          </a:p>
          <a:p>
            <a:pPr lvl="3">
              <a:defRPr/>
            </a:pPr>
            <a:r>
              <a:rPr lang="it-IT" sz="2000" dirty="0" smtClean="0"/>
              <a:t>Siti soggetti produttori/conservatori</a:t>
            </a:r>
          </a:p>
          <a:p>
            <a:pPr lvl="3">
              <a:defRPr/>
            </a:pPr>
            <a:endParaRPr lang="it-IT" dirty="0" smtClean="0"/>
          </a:p>
          <a:p>
            <a:pPr>
              <a:defRPr/>
            </a:pPr>
            <a:endParaRPr lang="it-IT" dirty="0" smtClean="0"/>
          </a:p>
        </p:txBody>
      </p:sp>
      <p:sp>
        <p:nvSpPr>
          <p:cNvPr id="97290" name="Text Box 11"/>
          <p:cNvSpPr txBox="1">
            <a:spLocks noChangeArrowheads="1"/>
          </p:cNvSpPr>
          <p:nvPr/>
        </p:nvSpPr>
        <p:spPr bwMode="auto">
          <a:xfrm>
            <a:off x="8688388" y="4724401"/>
            <a:ext cx="165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it-IT" altLang="it-IT"/>
          </a:p>
        </p:txBody>
      </p:sp>
      <p:sp>
        <p:nvSpPr>
          <p:cNvPr id="97291" name="Text Box 12"/>
          <p:cNvSpPr txBox="1">
            <a:spLocks noChangeArrowheads="1"/>
          </p:cNvSpPr>
          <p:nvPr/>
        </p:nvSpPr>
        <p:spPr bwMode="auto">
          <a:xfrm>
            <a:off x="6553312" y="3955422"/>
            <a:ext cx="1839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it-IT" altLang="it-IT"/>
          </a:p>
        </p:txBody>
      </p:sp>
    </p:spTree>
    <p:extLst>
      <p:ext uri="{BB962C8B-B14F-4D97-AF65-F5344CB8AC3E}">
        <p14:creationId xmlns:p14="http://schemas.microsoft.com/office/powerpoint/2010/main" val="410628670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olo 1"/>
          <p:cNvSpPr>
            <a:spLocks noGrp="1"/>
          </p:cNvSpPr>
          <p:nvPr>
            <p:ph type="title"/>
          </p:nvPr>
        </p:nvSpPr>
        <p:spPr>
          <a:xfrm>
            <a:off x="1484309" y="-254358"/>
            <a:ext cx="10018713" cy="1752599"/>
          </a:xfrm>
        </p:spPr>
        <p:txBody>
          <a:bodyPr/>
          <a:lstStyle/>
          <a:p>
            <a:pPr eaLnBrk="1" hangingPunct="1"/>
            <a:r>
              <a:rPr lang="it-IT" dirty="0" smtClean="0"/>
              <a:t>Front end e back end</a:t>
            </a:r>
          </a:p>
        </p:txBody>
      </p:sp>
      <p:sp>
        <p:nvSpPr>
          <p:cNvPr id="3" name="Segnaposto contenuto 2"/>
          <p:cNvSpPr>
            <a:spLocks noGrp="1"/>
          </p:cNvSpPr>
          <p:nvPr>
            <p:ph idx="1"/>
          </p:nvPr>
        </p:nvSpPr>
        <p:spPr>
          <a:xfrm>
            <a:off x="2025222" y="785611"/>
            <a:ext cx="10018713" cy="5737537"/>
          </a:xfrm>
        </p:spPr>
        <p:txBody>
          <a:bodyPr rtlCol="0">
            <a:normAutofit/>
          </a:bodyPr>
          <a:lstStyle/>
          <a:p>
            <a:pPr>
              <a:defRPr/>
            </a:pPr>
            <a:r>
              <a:rPr lang="it-IT" dirty="0" smtClean="0"/>
              <a:t>Pensare, progettare e realizzare un sistema informativo significa </a:t>
            </a:r>
          </a:p>
          <a:p>
            <a:pPr lvl="1">
              <a:defRPr/>
            </a:pPr>
            <a:r>
              <a:rPr lang="it-IT" dirty="0" smtClean="0"/>
              <a:t>definire un modello organizzativo e gestionale </a:t>
            </a:r>
          </a:p>
          <a:p>
            <a:pPr lvl="1">
              <a:defRPr/>
            </a:pPr>
            <a:r>
              <a:rPr lang="it-IT" dirty="0" smtClean="0"/>
              <a:t>individuare flussi informativi complessi e distribuiti su più sedi fisiche</a:t>
            </a:r>
          </a:p>
          <a:p>
            <a:pPr lvl="1">
              <a:defRPr/>
            </a:pPr>
            <a:r>
              <a:rPr lang="it-IT" dirty="0" smtClean="0"/>
              <a:t> costruire applicazioni di cooperazione e quant’altro possa servire a conseguire gli obiettivi del sistema stesso. </a:t>
            </a:r>
          </a:p>
          <a:p>
            <a:pPr>
              <a:defRPr/>
            </a:pPr>
            <a:r>
              <a:rPr lang="it-IT" dirty="0" smtClean="0"/>
              <a:t>Non solo comunicazione, (</a:t>
            </a:r>
            <a:r>
              <a:rPr lang="it-IT" i="1" dirty="0" smtClean="0"/>
              <a:t>front end)</a:t>
            </a:r>
            <a:r>
              <a:rPr lang="it-IT" dirty="0" smtClean="0"/>
              <a:t> ma soprattutto ottimizzazione, razionalizzazione e gestione dei contesti informativi nel loro complesso (</a:t>
            </a:r>
            <a:r>
              <a:rPr lang="it-IT" i="1" dirty="0" smtClean="0"/>
              <a:t>back end</a:t>
            </a:r>
            <a:r>
              <a:rPr lang="it-IT" dirty="0" smtClean="0"/>
              <a:t>,) </a:t>
            </a:r>
          </a:p>
        </p:txBody>
      </p:sp>
    </p:spTree>
    <p:extLst>
      <p:ext uri="{BB962C8B-B14F-4D97-AF65-F5344CB8AC3E}">
        <p14:creationId xmlns:p14="http://schemas.microsoft.com/office/powerpoint/2010/main" val="68570366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olo 1"/>
          <p:cNvSpPr>
            <a:spLocks noGrp="1"/>
          </p:cNvSpPr>
          <p:nvPr>
            <p:ph type="title"/>
          </p:nvPr>
        </p:nvSpPr>
        <p:spPr>
          <a:xfrm>
            <a:off x="1316886" y="-64395"/>
            <a:ext cx="10018713" cy="1197735"/>
          </a:xfrm>
        </p:spPr>
        <p:txBody>
          <a:bodyPr/>
          <a:lstStyle/>
          <a:p>
            <a:pPr eaLnBrk="1" hangingPunct="1"/>
            <a:r>
              <a:rPr lang="it-IT" dirty="0" smtClean="0"/>
              <a:t>Nuovi strumenti</a:t>
            </a:r>
          </a:p>
        </p:txBody>
      </p:sp>
      <p:sp>
        <p:nvSpPr>
          <p:cNvPr id="3" name="Segnaposto contenuto 2"/>
          <p:cNvSpPr>
            <a:spLocks noGrp="1"/>
          </p:cNvSpPr>
          <p:nvPr>
            <p:ph idx="1"/>
          </p:nvPr>
        </p:nvSpPr>
        <p:spPr>
          <a:xfrm>
            <a:off x="1806282" y="1133340"/>
            <a:ext cx="10018713" cy="5512158"/>
          </a:xfrm>
        </p:spPr>
        <p:txBody>
          <a:bodyPr rtlCol="0">
            <a:normAutofit/>
          </a:bodyPr>
          <a:lstStyle/>
          <a:p>
            <a:pPr algn="just">
              <a:defRPr/>
            </a:pPr>
            <a:r>
              <a:rPr lang="it-IT" dirty="0" smtClean="0"/>
              <a:t>I software di descrizione sono “attrezzi” di lavoro orientati fondamentalmente alla descrizione dei fondi e delle loro componenti nonché alla produzione di strumenti di corredo (con tutti i problemi che essi comportano)</a:t>
            </a:r>
          </a:p>
          <a:p>
            <a:pPr>
              <a:defRPr/>
            </a:pPr>
            <a:r>
              <a:rPr lang="it-IT" dirty="0" smtClean="0"/>
              <a:t>I sistemi informativi archivistici (SIA) costituiscono a loro volta una nuova tipologia di strumento di corredo. </a:t>
            </a:r>
          </a:p>
          <a:p>
            <a:pPr algn="just">
              <a:defRPr/>
            </a:pPr>
            <a:r>
              <a:rPr lang="it-IT" dirty="0" smtClean="0"/>
              <a:t>Se i </a:t>
            </a:r>
            <a:r>
              <a:rPr lang="it-IT" dirty="0" err="1" smtClean="0"/>
              <a:t>sw</a:t>
            </a:r>
            <a:r>
              <a:rPr lang="it-IT" dirty="0" smtClean="0"/>
              <a:t> sono concepiti per </a:t>
            </a:r>
            <a:r>
              <a:rPr lang="it-IT" i="1" dirty="0" smtClean="0"/>
              <a:t>costruire</a:t>
            </a:r>
            <a:r>
              <a:rPr lang="it-IT" dirty="0" smtClean="0"/>
              <a:t> risorse, i SIA hanno invece l'obiettivo di </a:t>
            </a:r>
            <a:r>
              <a:rPr lang="it-IT" i="1" dirty="0" smtClean="0"/>
              <a:t>restituirle, </a:t>
            </a:r>
            <a:r>
              <a:rPr lang="it-IT" dirty="0" smtClean="0"/>
              <a:t>sotto forma di descrizioni archivistiche di diverso livello e analiticità. </a:t>
            </a:r>
          </a:p>
          <a:p>
            <a:pPr>
              <a:defRPr/>
            </a:pPr>
            <a:r>
              <a:rPr lang="it-IT" dirty="0" smtClean="0"/>
              <a:t>Il loro habitat è il web</a:t>
            </a:r>
          </a:p>
        </p:txBody>
      </p:sp>
    </p:spTree>
    <p:extLst>
      <p:ext uri="{BB962C8B-B14F-4D97-AF65-F5344CB8AC3E}">
        <p14:creationId xmlns:p14="http://schemas.microsoft.com/office/powerpoint/2010/main" val="359708139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olo 1"/>
          <p:cNvSpPr>
            <a:spLocks noGrp="1"/>
          </p:cNvSpPr>
          <p:nvPr>
            <p:ph type="title"/>
          </p:nvPr>
        </p:nvSpPr>
        <p:spPr>
          <a:xfrm>
            <a:off x="1316886" y="-486177"/>
            <a:ext cx="10018713" cy="1752599"/>
          </a:xfrm>
        </p:spPr>
        <p:txBody>
          <a:bodyPr/>
          <a:lstStyle/>
          <a:p>
            <a:pPr eaLnBrk="1" hangingPunct="1"/>
            <a:r>
              <a:rPr lang="it-IT" dirty="0" smtClean="0"/>
              <a:t>Strumenti di raccordo</a:t>
            </a:r>
          </a:p>
        </p:txBody>
      </p:sp>
      <p:sp>
        <p:nvSpPr>
          <p:cNvPr id="3" name="Segnaposto contenuto 2"/>
          <p:cNvSpPr>
            <a:spLocks noGrp="1"/>
          </p:cNvSpPr>
          <p:nvPr>
            <p:ph idx="1"/>
          </p:nvPr>
        </p:nvSpPr>
        <p:spPr>
          <a:xfrm>
            <a:off x="1458552" y="940158"/>
            <a:ext cx="10018713" cy="5121499"/>
          </a:xfrm>
        </p:spPr>
        <p:txBody>
          <a:bodyPr rtlCol="0">
            <a:normAutofit/>
          </a:bodyPr>
          <a:lstStyle/>
          <a:p>
            <a:pPr>
              <a:defRPr/>
            </a:pPr>
            <a:r>
              <a:rPr lang="it-IT" dirty="0" smtClean="0"/>
              <a:t>I SIA rappresentano in prima battuta il punto di raccordo tra descrizioni archivistiche </a:t>
            </a:r>
            <a:r>
              <a:rPr lang="it-IT" i="1" dirty="0" smtClean="0"/>
              <a:t>orizzontali </a:t>
            </a:r>
            <a:r>
              <a:rPr lang="it-IT" dirty="0" smtClean="0"/>
              <a:t>(relative cioè ai cosiddetti “livelli alti” della descrizione)  e  </a:t>
            </a:r>
            <a:r>
              <a:rPr lang="it-IT" i="1" dirty="0" smtClean="0"/>
              <a:t>verticali</a:t>
            </a:r>
            <a:r>
              <a:rPr lang="it-IT" dirty="0" smtClean="0"/>
              <a:t> (cioè descrizioni che possono entrare nel merito e nel dettaglio dei contenuti dei complessi archivistici e delle unità che li costituiscono). 	</a:t>
            </a:r>
          </a:p>
          <a:p>
            <a:pPr>
              <a:defRPr/>
            </a:pPr>
            <a:r>
              <a:rPr lang="it-IT" dirty="0" smtClean="0"/>
              <a:t>Il termine orizzontale viene utilizzato solo per rendere conto dell'ampiezza delle descrizioni che popolano un sistema informativo archivistico, con la consapevolezza che anche questo tipo di descrizioni può presentare una sua verticalità multi livellare.</a:t>
            </a:r>
          </a:p>
          <a:p>
            <a:pPr>
              <a:defRPr/>
            </a:pPr>
            <a:endParaRPr lang="it-IT" dirty="0" smtClean="0"/>
          </a:p>
        </p:txBody>
      </p:sp>
    </p:spTree>
    <p:extLst>
      <p:ext uri="{BB962C8B-B14F-4D97-AF65-F5344CB8AC3E}">
        <p14:creationId xmlns:p14="http://schemas.microsoft.com/office/powerpoint/2010/main" val="269777144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87342" y="106251"/>
            <a:ext cx="10018713" cy="1752599"/>
          </a:xfrm>
        </p:spPr>
        <p:txBody>
          <a:bodyPr rtlCol="0">
            <a:normAutofit/>
          </a:bodyPr>
          <a:lstStyle/>
          <a:p>
            <a:pPr>
              <a:defRPr/>
            </a:pPr>
            <a:r>
              <a:rPr lang="it-IT" sz="4800" dirty="0" smtClean="0"/>
              <a:t>Architettura logica e funzionalità di un sistema informativo archivistico</a:t>
            </a:r>
          </a:p>
        </p:txBody>
      </p:sp>
      <p:sp>
        <p:nvSpPr>
          <p:cNvPr id="63491" name="Segnaposto contenuto 2"/>
          <p:cNvSpPr>
            <a:spLocks noGrp="1"/>
          </p:cNvSpPr>
          <p:nvPr>
            <p:ph idx="1"/>
          </p:nvPr>
        </p:nvSpPr>
        <p:spPr>
          <a:xfrm>
            <a:off x="1806282" y="2370784"/>
            <a:ext cx="10018713" cy="3124201"/>
          </a:xfrm>
        </p:spPr>
        <p:txBody>
          <a:bodyPr/>
          <a:lstStyle/>
          <a:p>
            <a:pPr eaLnBrk="1" hangingPunct="1"/>
            <a:r>
              <a:rPr lang="it-IT" sz="3200" dirty="0" smtClean="0"/>
              <a:t>In linea generale (e semplificando molto) l'architettura di un  SIA prevede due ambienti distinti</a:t>
            </a:r>
          </a:p>
          <a:p>
            <a:pPr lvl="1" eaLnBrk="1" hangingPunct="1"/>
            <a:r>
              <a:rPr lang="it-IT" sz="3200" dirty="0" smtClean="0"/>
              <a:t>modulo di produzione </a:t>
            </a:r>
          </a:p>
          <a:p>
            <a:pPr lvl="1" eaLnBrk="1" hangingPunct="1"/>
            <a:r>
              <a:rPr lang="it-IT" sz="3200" dirty="0" smtClean="0"/>
              <a:t>modulo di consultazione</a:t>
            </a:r>
            <a:endParaRPr lang="it-IT" dirty="0" smtClean="0"/>
          </a:p>
          <a:p>
            <a:pPr eaLnBrk="1" hangingPunct="1"/>
            <a:endParaRPr lang="it-IT" dirty="0" smtClean="0"/>
          </a:p>
        </p:txBody>
      </p:sp>
    </p:spTree>
    <p:extLst>
      <p:ext uri="{BB962C8B-B14F-4D97-AF65-F5344CB8AC3E}">
        <p14:creationId xmlns:p14="http://schemas.microsoft.com/office/powerpoint/2010/main" val="160775455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sse">
  <a:themeElements>
    <a:clrScheme name="Parallasse">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sse">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sse">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TM03457496[[fn=Parallasse]]</Template>
  <TotalTime>517</TotalTime>
  <Words>9763</Words>
  <Application>Microsoft Office PowerPoint</Application>
  <PresentationFormat>Widescreen</PresentationFormat>
  <Paragraphs>643</Paragraphs>
  <Slides>139</Slides>
  <Notes>1</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139</vt:i4>
      </vt:variant>
    </vt:vector>
  </HeadingPairs>
  <TitlesOfParts>
    <vt:vector size="145" baseType="lpstr">
      <vt:lpstr>Arial</vt:lpstr>
      <vt:lpstr>Calibri</vt:lpstr>
      <vt:lpstr>Corbel</vt:lpstr>
      <vt:lpstr>Times New Roman</vt:lpstr>
      <vt:lpstr>Wingdings 2</vt:lpstr>
      <vt:lpstr>Parallasse</vt:lpstr>
      <vt:lpstr>Presentazione standard di PowerPoint</vt:lpstr>
      <vt:lpstr>Software di descrizione e sistemi informativi archivistici: aspetti teorici</vt:lpstr>
      <vt:lpstr>Tra teoria e dimensione applicativa</vt:lpstr>
      <vt:lpstr>Il luogo dove l’ordine è dato</vt:lpstr>
      <vt:lpstr>Costruire risorse: fare i conti con il tempo</vt:lpstr>
      <vt:lpstr>La profondità del tempo: contro il presentismo</vt:lpstr>
      <vt:lpstr>Sistemi di valori</vt:lpstr>
      <vt:lpstr>Il peso del pensiero</vt:lpstr>
      <vt:lpstr> L’obbligo di pensare. Standard, software di descrizione e sistemi informativi tra metodologia, immaginazione e applicativi</vt:lpstr>
      <vt:lpstr>Le ICT e gli archivi: (anche) questione di metodo</vt:lpstr>
      <vt:lpstr>Il rapporto tra archivi e informatica</vt:lpstr>
      <vt:lpstr>Un concetto preliminare: tecnologia da governare</vt:lpstr>
      <vt:lpstr>Tra dimensione archivistica e tecnologia</vt:lpstr>
      <vt:lpstr>Un termine da chiarire: dematerializzazione</vt:lpstr>
      <vt:lpstr>La centralità delle risorse tecnologiche</vt:lpstr>
      <vt:lpstr>ICT e archivi: ambiti di applicazione</vt:lpstr>
      <vt:lpstr>Elementi di valutazione</vt:lpstr>
      <vt:lpstr>L’archivista e il digitale: basta la parola? </vt:lpstr>
      <vt:lpstr>Una disciplina in evoluzione</vt:lpstr>
      <vt:lpstr>Archivistica, parola plurale</vt:lpstr>
      <vt:lpstr>Potenzialità e limiti dell’archivistica tecnica</vt:lpstr>
      <vt:lpstr>Il ruolo dell’archivistica pubblica</vt:lpstr>
      <vt:lpstr>Archivistica e archivistica attiva</vt:lpstr>
      <vt:lpstr>Presentazione standard di PowerPoint</vt:lpstr>
      <vt:lpstr>Qualche considerazione di metodo</vt:lpstr>
      <vt:lpstr>Dentro una crisi</vt:lpstr>
      <vt:lpstr>Archivi: c’era una volta il vincolo</vt:lpstr>
      <vt:lpstr>A cavallo della crisi: oltre la congiuntura</vt:lpstr>
      <vt:lpstr>Tra le braccia del futuro</vt:lpstr>
      <vt:lpstr>Alla ricerca di un equilibrio</vt:lpstr>
      <vt:lpstr>L’ordine, mito fondante: il luogo dove l’ordine è dato</vt:lpstr>
      <vt:lpstr>«Quiddam divinum»: il metodo tra sacro e profano</vt:lpstr>
      <vt:lpstr>Dal riordino all’ordine</vt:lpstr>
      <vt:lpstr>La bacchetta magica</vt:lpstr>
      <vt:lpstr>La fatica del metodo</vt:lpstr>
      <vt:lpstr>La forza del metodo</vt:lpstr>
      <vt:lpstr>Il riordino come racconto</vt:lpstr>
      <vt:lpstr>Gerarchie attutite</vt:lpstr>
      <vt:lpstr>Ad limen</vt:lpstr>
      <vt:lpstr>Rincorrendo il futuro</vt:lpstr>
      <vt:lpstr>L’archivio accade</vt:lpstr>
      <vt:lpstr>Ordine figlio dei fatti</vt:lpstr>
      <vt:lpstr>Prevedere l’ordine</vt:lpstr>
      <vt:lpstr>Il senso della ricerca</vt:lpstr>
      <vt:lpstr>La descrizione archivistica</vt:lpstr>
      <vt:lpstr>Descrizione archivistica</vt:lpstr>
      <vt:lpstr>Descrizione archivistica e ordine al centro di ogni scenario</vt:lpstr>
      <vt:lpstr>Le descrizioni prima delle soluzioni</vt:lpstr>
      <vt:lpstr>Da ISAD(G) a RIC: la descrizione archivistica al passo con i tempi e con le ICT</vt:lpstr>
      <vt:lpstr>La descrizione archivistica come processo dinamico</vt:lpstr>
      <vt:lpstr>Descrizione dinamica</vt:lpstr>
      <vt:lpstr>L’archivistica e la comunicazione: conigli e cilindri</vt:lpstr>
      <vt:lpstr>La realtà</vt:lpstr>
      <vt:lpstr>L’archivistica: una disciplina di comunicazione</vt:lpstr>
      <vt:lpstr>Oltre la mediazione</vt:lpstr>
      <vt:lpstr>Contro la banalizzazione, per una comunicazione orientata</vt:lpstr>
      <vt:lpstr>Il doppio binario</vt:lpstr>
      <vt:lpstr>Tra esigenze civili e bisogni culturali</vt:lpstr>
      <vt:lpstr>Descrizione e suggestioni digitali</vt:lpstr>
      <vt:lpstr>Una malattia del beneculturalismo: la valorizzazione</vt:lpstr>
      <vt:lpstr>Per un’analisi critica e costruttiva delle risorse</vt:lpstr>
      <vt:lpstr>Le risorse digitali per gli archivi: verso un ragionevole compromesso tra metodi e prassi</vt:lpstr>
      <vt:lpstr>Archivi storici: i frutti del processo di dematerializzazione  e le loro caratteristiche essenziali</vt:lpstr>
      <vt:lpstr>Una minestra riscaldata</vt:lpstr>
      <vt:lpstr>I software</vt:lpstr>
      <vt:lpstr>Dal metodo alla autostandardizzazione: i software di descrizione e riordino</vt:lpstr>
      <vt:lpstr>Descrivere con il software</vt:lpstr>
      <vt:lpstr>Caratteristiche generali</vt:lpstr>
      <vt:lpstr>Alla base dei sistemi archivistici digitali</vt:lpstr>
      <vt:lpstr>Strumenti descrittivi</vt:lpstr>
      <vt:lpstr>Strumenti per la stampa?</vt:lpstr>
      <vt:lpstr>L’importanza della restituzione</vt:lpstr>
      <vt:lpstr>Le ricadute operative</vt:lpstr>
      <vt:lpstr>Strumenti “autostandardizzanti”</vt:lpstr>
      <vt:lpstr>Però “strumenti”</vt:lpstr>
      <vt:lpstr>Funzionalità</vt:lpstr>
      <vt:lpstr>Generazione e gestione strutture multilivellari</vt:lpstr>
      <vt:lpstr>Descrizione unità archivistiche </vt:lpstr>
      <vt:lpstr>Riordino</vt:lpstr>
      <vt:lpstr>Produzione di strumenti di corredo e accesso </vt:lpstr>
      <vt:lpstr>Riordinare con il sw. Qualche riflessione</vt:lpstr>
      <vt:lpstr>L’esigenza di linee guida</vt:lpstr>
      <vt:lpstr>La restituzione di contesti e contenuti: dai portali ai sistemi informativi</vt:lpstr>
      <vt:lpstr>Risorse archivistiche digitali.  I contenitori e i contenuti: una prima classificazione</vt:lpstr>
      <vt:lpstr>I contenitori: per una mappa delle risorse</vt:lpstr>
      <vt:lpstr>Risorse meta informative per gli archivi: i portali dei beni culturali</vt:lpstr>
      <vt:lpstr>Tra il portale e il sito web: esempi di risorse meta informative istituzionali</vt:lpstr>
      <vt:lpstr>Le risorse informative</vt:lpstr>
      <vt:lpstr>Specificità ed integrazione delle risorse informative</vt:lpstr>
      <vt:lpstr>I sistemi informativi archivistici</vt:lpstr>
      <vt:lpstr>Una definizione generale di sistema informativo</vt:lpstr>
      <vt:lpstr>Un fenomeno nuovo e peculiare</vt:lpstr>
      <vt:lpstr>Presentazione standard di PowerPoint</vt:lpstr>
      <vt:lpstr>Il ruolo dei SIA</vt:lpstr>
      <vt:lpstr>I sistemi dell’Amministrazione archivistica: un possibile punto di partenza per la costruzione di una rete efficiente</vt:lpstr>
      <vt:lpstr>Front end e back end</vt:lpstr>
      <vt:lpstr>Nuovi strumenti</vt:lpstr>
      <vt:lpstr>Strumenti di raccordo</vt:lpstr>
      <vt:lpstr>Architettura logica e funzionalità di un sistema informativo archivistico</vt:lpstr>
      <vt:lpstr>Il modulo di produzione </vt:lpstr>
      <vt:lpstr>Il modello descrittivo</vt:lpstr>
      <vt:lpstr>L’accesso</vt:lpstr>
      <vt:lpstr>Alcuni esempi</vt:lpstr>
      <vt:lpstr>I sistemi informativi archivistici nel rapporto tra centro e periferia</vt:lpstr>
      <vt:lpstr>Il sistema dei sistemi: SAN</vt:lpstr>
      <vt:lpstr>Verso una razionalizzazione possibile</vt:lpstr>
      <vt:lpstr>Un riassunto istituzionale</vt:lpstr>
      <vt:lpstr>Ammettere la frammentazione</vt:lpstr>
      <vt:lpstr>Cercare le soluzioni: SAN</vt:lpstr>
      <vt:lpstr>E ultimo venne il SAN: l’arcipelago dei sistemi informativi archivistici</vt:lpstr>
      <vt:lpstr>Le logiche descrittive di SAN</vt:lpstr>
      <vt:lpstr>I portali tematici di SAN</vt:lpstr>
      <vt:lpstr>Portali tematici</vt:lpstr>
      <vt:lpstr>Presente e futuro 1</vt:lpstr>
      <vt:lpstr>Presente e futuro 2</vt:lpstr>
      <vt:lpstr>Presente e futuro 3</vt:lpstr>
      <vt:lpstr>Presente e futuro 4</vt:lpstr>
      <vt:lpstr>Un segnale importante: la reingegnerizzazione di SIAS</vt:lpstr>
      <vt:lpstr>Archivi e web</vt:lpstr>
      <vt:lpstr>Il web e gli archivi</vt:lpstr>
      <vt:lpstr>Pezzi di cose nel mondo: il web archivistico</vt:lpstr>
      <vt:lpstr>Le fasi del rapporto archivi/web</vt:lpstr>
      <vt:lpstr>1999 – 2012: cosa è cambiato negli archivi?</vt:lpstr>
      <vt:lpstr>Una realtà soddisfacente?</vt:lpstr>
      <vt:lpstr>La funzionalità per la ricerca come parametro</vt:lpstr>
      <vt:lpstr>Politiche e strumenti</vt:lpstr>
      <vt:lpstr>Un approccio equilibrato</vt:lpstr>
      <vt:lpstr>Il web avvicina agli archivi fisici</vt:lpstr>
      <vt:lpstr>Il web come strumento di comunicazione archivistica</vt:lpstr>
      <vt:lpstr>I problemi di fondo</vt:lpstr>
      <vt:lpstr>Le descrizioni prima delle soluzioni</vt:lpstr>
      <vt:lpstr>La natura dei siti web archivistici</vt:lpstr>
      <vt:lpstr>Soddisfazione dell’utente (?)</vt:lpstr>
      <vt:lpstr>L’utopia della digitalizzazione integrale</vt:lpstr>
      <vt:lpstr>Digitalizzazione di fonti primarie</vt:lpstr>
      <vt:lpstr>L’uovo di Colombo</vt:lpstr>
      <vt:lpstr>Presentazione standard di PowerPoint</vt:lpstr>
      <vt:lpstr>La linea dell’orizzonte</vt:lpstr>
      <vt:lpstr>Tirare le conclusioni</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user1</dc:creator>
  <cp:lastModifiedBy>user1</cp:lastModifiedBy>
  <cp:revision>61</cp:revision>
  <dcterms:created xsi:type="dcterms:W3CDTF">2020-03-05T10:47:52Z</dcterms:created>
  <dcterms:modified xsi:type="dcterms:W3CDTF">2020-04-06T10:22:38Z</dcterms:modified>
</cp:coreProperties>
</file>