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1.xml" ContentType="application/vnd.openxmlformats-officedocument.presentationml.tags+xml"/>
  <Override PartName="/ppt/notesSlides/notesSlide9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6"/>
  </p:notesMasterIdLst>
  <p:sldIdLst>
    <p:sldId id="877" r:id="rId2"/>
    <p:sldId id="878" r:id="rId3"/>
    <p:sldId id="318" r:id="rId4"/>
    <p:sldId id="317" r:id="rId5"/>
    <p:sldId id="326" r:id="rId6"/>
    <p:sldId id="840" r:id="rId7"/>
    <p:sldId id="841" r:id="rId8"/>
    <p:sldId id="844" r:id="rId9"/>
    <p:sldId id="845" r:id="rId10"/>
    <p:sldId id="327" r:id="rId11"/>
    <p:sldId id="852" r:id="rId12"/>
    <p:sldId id="853" r:id="rId13"/>
    <p:sldId id="857" r:id="rId14"/>
    <p:sldId id="328" r:id="rId15"/>
    <p:sldId id="879" r:id="rId16"/>
    <p:sldId id="880" r:id="rId17"/>
    <p:sldId id="435" r:id="rId18"/>
    <p:sldId id="870" r:id="rId19"/>
    <p:sldId id="872" r:id="rId20"/>
    <p:sldId id="336" r:id="rId21"/>
    <p:sldId id="881" r:id="rId22"/>
    <p:sldId id="882" r:id="rId23"/>
    <p:sldId id="320" r:id="rId24"/>
    <p:sldId id="321" r:id="rId25"/>
    <p:sldId id="876" r:id="rId26"/>
    <p:sldId id="875" r:id="rId27"/>
    <p:sldId id="329" r:id="rId28"/>
    <p:sldId id="331" r:id="rId29"/>
    <p:sldId id="334" r:id="rId30"/>
    <p:sldId id="436" r:id="rId31"/>
    <p:sldId id="333" r:id="rId32"/>
    <p:sldId id="322" r:id="rId33"/>
    <p:sldId id="323" r:id="rId34"/>
    <p:sldId id="335" r:id="rId3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739"/>
    <p:restoredTop sz="42560"/>
  </p:normalViewPr>
  <p:slideViewPr>
    <p:cSldViewPr snapToGrid="0">
      <p:cViewPr>
        <p:scale>
          <a:sx n="54" d="100"/>
          <a:sy n="54" d="100"/>
        </p:scale>
        <p:origin x="1480" y="144"/>
      </p:cViewPr>
      <p:guideLst/>
    </p:cSldViewPr>
  </p:slideViewPr>
  <p:notesTextViewPr>
    <p:cViewPr>
      <p:scale>
        <a:sx n="160" d="100"/>
        <a:sy n="160" d="100"/>
      </p:scale>
      <p:origin x="0" y="0"/>
    </p:cViewPr>
  </p:notesTextViewPr>
  <p:sorterViewPr>
    <p:cViewPr>
      <p:scale>
        <a:sx n="56" d="100"/>
        <a:sy n="5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BFCF9-9F64-CC45-99F7-4ADFD9947EBC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4F3A5A-0BF6-0F49-B66F-076BD1580C4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257332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it-IT" altLang="zh-CN" dirty="0"/>
              <a:t>https://</a:t>
            </a:r>
            <a:r>
              <a:rPr kumimoji="1" lang="it-IT" altLang="zh-CN" dirty="0" err="1"/>
              <a:t>www.youtube.com</a:t>
            </a:r>
            <a:r>
              <a:rPr kumimoji="1" lang="it-IT" altLang="zh-CN" dirty="0"/>
              <a:t>/</a:t>
            </a:r>
            <a:r>
              <a:rPr kumimoji="1" lang="it-IT" altLang="zh-CN" dirty="0" err="1"/>
              <a:t>watch?v</a:t>
            </a:r>
            <a:r>
              <a:rPr kumimoji="1" lang="it-IT" altLang="zh-CN"/>
              <a:t>=_cGHihm2Qec</a:t>
            </a: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4F3A5A-0BF6-0F49-B66F-076BD1580C40}" type="slidenum">
              <a:rPr kumimoji="1" lang="zh-CN" altLang="en-US" smtClean="0"/>
              <a:t>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40567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1200" b="1" dirty="0"/>
              <a:t>“来</a:t>
            </a:r>
            <a:r>
              <a:rPr kumimoji="1" lang="it-IT" altLang="zh-CN" sz="1200" b="1" dirty="0"/>
              <a:t>” e “</a:t>
            </a:r>
            <a:r>
              <a:rPr kumimoji="1" lang="zh-CN" altLang="it-IT" sz="1200" b="1" dirty="0"/>
              <a:t>去</a:t>
            </a:r>
            <a:r>
              <a:rPr kumimoji="1" lang="it-IT" altLang="zh-CN" sz="1200" b="1" dirty="0"/>
              <a:t>" si usano dopo i verbi per indicare la direzione dell'azione.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2552A1-C214-AB48-9A52-357C3649E3DA}" type="slidenum">
              <a:rPr kumimoji="1" lang="zh-CN" altLang="en-US" smtClean="0"/>
              <a:t>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3918470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it-IT" altLang="zh-CN" dirty="0"/>
              <a:t>L'oratore è sulle scale.</a:t>
            </a: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CN" altLang="en-US" dirty="0"/>
              <a:t>晚上出去很危险。（</a:t>
            </a:r>
            <a:r>
              <a:rPr kumimoji="1" lang="en-US" altLang="zh-CN" dirty="0"/>
              <a:t>in</a:t>
            </a:r>
          </a:p>
          <a:p>
            <a:r>
              <a:rPr kumimoji="1" lang="zh-CN" altLang="en-US" dirty="0"/>
              <a:t>晚上出来很危险。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2552A1-C214-AB48-9A52-357C3649E3DA}" type="slidenum">
              <a:rPr kumimoji="1" lang="zh-CN" altLang="en-US" smtClean="0"/>
              <a:t>10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392207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it-IT" altLang="zh-CN" dirty="0"/>
              <a:t>Il relatore è in classe.</a:t>
            </a: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it-IT" altLang="zh-CN" dirty="0"/>
              <a:t>Oltre ai verbi menzionati prima, ci sono anche i seguenti:</a:t>
            </a: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4F3A5A-0BF6-0F49-B66F-076BD1580C40}" type="slidenum">
              <a:rPr kumimoji="1" lang="zh-CN" altLang="en-US" smtClean="0"/>
              <a:t>17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362385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7EE2F18-872D-FD5A-E910-4826C86C33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A44D1BB8-6EA7-1B88-DE36-F253A12033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F433100-F858-0E6E-142C-2DC76FE68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80A2831-53BE-CCF6-F9BF-864259895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13E6755-E6A2-1FF5-DA1E-3D447D02C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3566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E1E0E0B-621A-6A4E-0584-ED5639EAA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EC2D85C-53D2-01F3-278A-DB1535D9C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BCF31BE-C24B-A78C-FE14-F7CE8FF64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A54A5C8-F358-279D-4348-400F61783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7D1E1CD-3BF7-17D9-7A9F-13B3908BA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81006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9D72664-64E3-C785-6EC7-9F9B6D36A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2283A87-3147-7A16-CC9D-BFF01441F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6815F13-BE17-576C-ED9A-BC5641836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1CC002E-3E7F-468D-79F3-5AD554EFF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18FE28B-64F1-8A50-F1F7-41E8C948F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09225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512A764-987F-30BA-776A-FAD786B5B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AF068A3-F69A-D5FD-DFAC-DF674FD81C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F637CF1-8471-CE42-1377-3311F2671F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C0825B1-CD77-3BDB-E698-D68F6C2E2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9AA6812-AC7E-C9A7-22B6-5BADEBA9A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7399D7C-FB9A-7BD8-3CDE-72E2E6914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782465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25CCC06-85F6-6FB7-8F2C-36333C048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0ECBC39-2C9D-9B72-B9E4-F9020143F6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1735298-3EF8-94FC-708C-FE984AFF10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1A1A5ED-8906-F3E5-A342-6F2435D63C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182637EA-449D-2D43-C12E-2E1B0E42E7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3AEB2142-8186-C582-6036-60A5F068B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3CDDD706-CD62-104E-9926-A66FDEFF7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CA86833-DAB3-A242-C3CC-693FA4312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45868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8AD12FD-F826-BC10-3570-FA316C4C2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1C2985E6-3538-DB49-21B8-C40A16F18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7745F644-B4C7-42F7-9035-B7D32D349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47173061-5DCF-60E3-6BBB-6C889CA52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86544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5EC12C4-EFA1-512D-7C13-497BC6AB7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90A955B-2223-AC08-5250-A862B5393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FADA9A7-62A6-5B0F-98B6-47D01E7E8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19699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0044A34-B8F7-7D8E-6841-20871EB5A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A2C0472-CDFC-472D-62D4-C6C8041DD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5B59136-4F0B-9345-9AC6-271D3A55C9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2528AB5-796A-CAED-6E7F-4DAAA771B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61AE31E-0860-BB8E-9046-53DCD0B76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439B29F-564B-E10F-39D6-B3055A1E3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229004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7E2060A-7052-69AD-B2B9-CD8A925DE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B829C294-F6DA-C016-49B7-8DD9723C8B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34BE1EB-E598-A0C4-4501-7E9627B644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DCA3A2E-6B83-6D29-2EFC-C7060570B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5D71EB4-ABF6-EA84-6F23-E04B0CEE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22FA05C-22D8-6331-108A-ED4A32B5A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070814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5B3AE92-E5A6-895F-7B2C-631DEA0D2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75BCCEB-7255-845C-2555-DF1F276266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B50D30F-34B9-A0BE-791D-78AB38482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71C7B23-CB1A-6743-3CCC-5AB404292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0709A2C-887C-9EE1-4E51-74DA741E5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78730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191D4DA3-0565-CEE8-25D9-A6B62F2976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1C21CCAE-3151-38CD-98BE-AA3D89C7A5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E7C59E8-CD7B-2604-6EA6-58584C1E6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D9E1947-4836-6464-DAB9-64F05529A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53FC773-0DD7-E943-0623-0E2F2DEEE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15259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0C5A6083-8014-DFF5-2FE6-04CC227A7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DA4CCD3-47FD-8CB9-4691-5ED2663519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DCA8A11-BF5E-5395-DAE9-8703973870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EBB0A-2555-764D-9582-F4A1F7F51E2F}" type="datetimeFigureOut">
              <a:rPr kumimoji="1" lang="zh-CN" altLang="en-US" smtClean="0"/>
              <a:t>2024/2/29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B3B90F8-C130-2031-DE5E-EC8B7F050A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67823A6-69A8-0FE4-500A-E24E5D66B4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B9F1CE-4A34-1B4C-9319-9CEC858CCF5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56997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8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9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16.png"/><Relationship Id="rId4" Type="http://schemas.openxmlformats.org/officeDocument/2006/relationships/image" Target="../media/image24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notesSlide" Target="../notesSlides/notesSlide9.xml"/><Relationship Id="rId7" Type="http://schemas.microsoft.com/office/2007/relationships/hdphoto" Target="../media/hdphoto1.wdp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16.png"/><Relationship Id="rId5" Type="http://schemas.openxmlformats.org/officeDocument/2006/relationships/image" Target="../media/image25.GIF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microsoft.com/office/2007/relationships/hdphoto" Target="../media/hdphoto1.wdp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7.png"/><Relationship Id="rId12" Type="http://schemas.openxmlformats.org/officeDocument/2006/relationships/image" Target="../media/image16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26.png"/><Relationship Id="rId11" Type="http://schemas.openxmlformats.org/officeDocument/2006/relationships/image" Target="../media/image31.GIF"/><Relationship Id="rId5" Type="http://schemas.openxmlformats.org/officeDocument/2006/relationships/image" Target="../media/image13.png"/><Relationship Id="rId10" Type="http://schemas.openxmlformats.org/officeDocument/2006/relationships/image" Target="../media/image30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0" name="Picture 16" descr="饭店卡通动画图片, - 伤感说说吧">
            <a:extLst>
              <a:ext uri="{FF2B5EF4-FFF2-40B4-BE49-F238E27FC236}">
                <a16:creationId xmlns:a16="http://schemas.microsoft.com/office/drawing/2014/main" id="{807FD667-08F7-0FA6-99C4-A67B1AC618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57" b="24031"/>
          <a:stretch/>
        </p:blipFill>
        <p:spPr bwMode="auto">
          <a:xfrm>
            <a:off x="816276" y="1146788"/>
            <a:ext cx="3021076" cy="2253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howcase Old Little Flower Shop Collection Stock Vector (Royalty Free)  1420646096 | Shutterstock">
            <a:extLst>
              <a:ext uri="{FF2B5EF4-FFF2-40B4-BE49-F238E27FC236}">
                <a16:creationId xmlns:a16="http://schemas.microsoft.com/office/drawing/2014/main" id="{0442AA23-AB78-CCD1-D4A3-892E90C13A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008"/>
          <a:stretch/>
        </p:blipFill>
        <p:spPr bwMode="auto">
          <a:xfrm>
            <a:off x="4906370" y="408879"/>
            <a:ext cx="2628285" cy="159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矢量卡通扁平化书店png素材免费下载_觅元素">
            <a:extLst>
              <a:ext uri="{FF2B5EF4-FFF2-40B4-BE49-F238E27FC236}">
                <a16:creationId xmlns:a16="http://schemas.microsoft.com/office/drawing/2014/main" id="{A1C695AB-0AAB-C303-D040-920F98CFD4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967" y="2320576"/>
            <a:ext cx="2304838" cy="2108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卡通蛋糕店库存例证. 插画包括有界面, 甜甜, 甜点, 款待, 果冻, 存储, 点心, 酥皮点心- 208030678">
            <a:extLst>
              <a:ext uri="{FF2B5EF4-FFF2-40B4-BE49-F238E27FC236}">
                <a16:creationId xmlns:a16="http://schemas.microsoft.com/office/drawing/2014/main" id="{CF96D811-52F8-4DB4-FC3F-33F5DA8F1B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8" t="3272" r="4132" b="10134"/>
          <a:stretch/>
        </p:blipFill>
        <p:spPr bwMode="auto">
          <a:xfrm>
            <a:off x="318086" y="4731330"/>
            <a:ext cx="1748594" cy="180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卡通宠物店手绘图png图片免费下载-素材0mVkjUePe-新图网">
            <a:extLst>
              <a:ext uri="{FF2B5EF4-FFF2-40B4-BE49-F238E27FC236}">
                <a16:creationId xmlns:a16="http://schemas.microsoft.com/office/drawing/2014/main" id="{5AC0D703-2B72-2496-CC14-09B13570E1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2" r="7372" b="13790"/>
          <a:stretch/>
        </p:blipFill>
        <p:spPr bwMode="auto">
          <a:xfrm>
            <a:off x="2569120" y="4808725"/>
            <a:ext cx="1956489" cy="179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卡通服装店图片_其他_其他-图行天下素材网">
            <a:extLst>
              <a:ext uri="{FF2B5EF4-FFF2-40B4-BE49-F238E27FC236}">
                <a16:creationId xmlns:a16="http://schemas.microsoft.com/office/drawing/2014/main" id="{077F71D6-4AA3-28CC-FAA5-C4407D9BC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58663" y="4950253"/>
            <a:ext cx="2534649" cy="159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EA65758-40C6-7482-7A33-E1CE73183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298" y="2160878"/>
            <a:ext cx="4063907" cy="3902472"/>
          </a:xfrm>
        </p:spPr>
        <p:txBody>
          <a:bodyPr>
            <a:normAutofit/>
          </a:bodyPr>
          <a:lstStyle/>
          <a:p>
            <a:r>
              <a:rPr kumimoji="1" lang="zh-CN" altLang="it-IT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如果</a:t>
            </a:r>
            <a:r>
              <a:rPr kumimoji="1" lang="zh-CN" altLang="en-US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将来你可以开一家店，你会开什么店？为什么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</a:p>
        </p:txBody>
      </p:sp>
      <p:cxnSp>
        <p:nvCxnSpPr>
          <p:cNvPr id="1055" name="Straight Connector 1054">
            <a:extLst>
              <a:ext uri="{FF2B5EF4-FFF2-40B4-BE49-F238E27FC236}">
                <a16:creationId xmlns:a16="http://schemas.microsoft.com/office/drawing/2014/main" id="{822A5670-0F7B-4199-AEAB-33FBA9CEA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-1"/>
            <a:ext cx="0" cy="6858001"/>
          </a:xfrm>
          <a:prstGeom prst="line">
            <a:avLst/>
          </a:prstGeom>
          <a:ln w="3810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7" name="Straight Connector 1056">
            <a:extLst>
              <a:ext uri="{FF2B5EF4-FFF2-40B4-BE49-F238E27FC236}">
                <a16:creationId xmlns:a16="http://schemas.microsoft.com/office/drawing/2014/main" id="{8BB1744D-A7DF-4B65-B6E3-DCF12BB2D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2228770"/>
            <a:ext cx="2877035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9" name="Straight Connector 1058">
            <a:extLst>
              <a:ext uri="{FF2B5EF4-FFF2-40B4-BE49-F238E27FC236}">
                <a16:creationId xmlns:a16="http://schemas.microsoft.com/office/drawing/2014/main" id="{882DD753-EA38-4E86-91FB-05041A44A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567905"/>
            <a:ext cx="7530662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1" name="Straight Connector 1060">
            <a:extLst>
              <a:ext uri="{FF2B5EF4-FFF2-40B4-BE49-F238E27FC236}">
                <a16:creationId xmlns:a16="http://schemas.microsoft.com/office/drawing/2014/main" id="{6DA63E78-7704-45EF-B5D3-EADDF5D82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218591" y="5706812"/>
            <a:ext cx="2286000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图形 5" descr="签名 轮廓">
            <a:extLst>
              <a:ext uri="{FF2B5EF4-FFF2-40B4-BE49-F238E27FC236}">
                <a16:creationId xmlns:a16="http://schemas.microsoft.com/office/drawing/2014/main" id="{1EF1BDCE-1150-2C13-DCA0-D20B8598F42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860298" y="117826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380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内容占位符 4" descr="黑板上画着卡通图案&#10;&#10;描述已自动生成">
            <a:extLst>
              <a:ext uri="{FF2B5EF4-FFF2-40B4-BE49-F238E27FC236}">
                <a16:creationId xmlns:a16="http://schemas.microsoft.com/office/drawing/2014/main" id="{EDAB1C2C-136C-B3B9-3A02-B2D7CCDE23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B1E9C481-3A34-4045-E0B3-5567534750A5}"/>
              </a:ext>
            </a:extLst>
          </p:cNvPr>
          <p:cNvSpPr/>
          <p:nvPr/>
        </p:nvSpPr>
        <p:spPr>
          <a:xfrm>
            <a:off x="2152547" y="2644170"/>
            <a:ext cx="141577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9600" b="0" cap="none" spc="0" dirty="0">
                <a:ln w="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来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554D4098-672E-37C9-2A89-50C6886DFD6D}"/>
              </a:ext>
            </a:extLst>
          </p:cNvPr>
          <p:cNvSpPr/>
          <p:nvPr/>
        </p:nvSpPr>
        <p:spPr>
          <a:xfrm>
            <a:off x="8406808" y="2527555"/>
            <a:ext cx="141577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9600" b="0" cap="none" spc="0" dirty="0">
                <a:ln w="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去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E01B7ED-D9E7-D107-2CB0-F250B57F8CC9}"/>
              </a:ext>
            </a:extLst>
          </p:cNvPr>
          <p:cNvSpPr txBox="1"/>
          <p:nvPr/>
        </p:nvSpPr>
        <p:spPr>
          <a:xfrm>
            <a:off x="5994890" y="448811"/>
            <a:ext cx="311980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b="1" dirty="0">
                <a:solidFill>
                  <a:schemeClr val="bg1"/>
                </a:solidFill>
              </a:rPr>
              <a:t>Esprimere la direzione di allontanamento da chi parla è “</a:t>
            </a:r>
            <a:r>
              <a:rPr lang="zh-CN" altLang="en-US" sz="2800" b="1" dirty="0">
                <a:solidFill>
                  <a:schemeClr val="bg1"/>
                </a:solidFill>
              </a:rPr>
              <a:t>去</a:t>
            </a:r>
            <a:r>
              <a:rPr lang="zh-CN" altLang="en-US" sz="2400" b="1" dirty="0">
                <a:solidFill>
                  <a:schemeClr val="bg1"/>
                </a:solidFill>
              </a:rPr>
              <a:t>"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D680A23-B7E8-7407-DEBA-4900020C3397}"/>
              </a:ext>
            </a:extLst>
          </p:cNvPr>
          <p:cNvSpPr txBox="1"/>
          <p:nvPr/>
        </p:nvSpPr>
        <p:spPr>
          <a:xfrm>
            <a:off x="171659" y="448811"/>
            <a:ext cx="258918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b="1" dirty="0" err="1">
                <a:solidFill>
                  <a:schemeClr val="bg1"/>
                </a:solidFill>
              </a:rPr>
              <a:t>Esprimere</a:t>
            </a:r>
            <a:r>
              <a:rPr lang="zh-CN" altLang="en-US" sz="2400" b="1" dirty="0">
                <a:solidFill>
                  <a:schemeClr val="bg1"/>
                </a:solidFill>
              </a:rPr>
              <a:t> la direzione verso/vicino a</a:t>
            </a:r>
            <a:endParaRPr lang="en-US" altLang="zh-CN" sz="2400" b="1" dirty="0">
              <a:solidFill>
                <a:schemeClr val="bg1"/>
              </a:solidFill>
            </a:endParaRPr>
          </a:p>
          <a:p>
            <a:r>
              <a:rPr lang="zh-CN" altLang="en-US" sz="2400" b="1" dirty="0">
                <a:solidFill>
                  <a:schemeClr val="bg1"/>
                </a:solidFill>
              </a:rPr>
              <a:t> </a:t>
            </a:r>
            <a:r>
              <a:rPr lang="en-US" altLang="zh-CN" sz="2400" b="1" dirty="0">
                <a:solidFill>
                  <a:schemeClr val="bg1"/>
                </a:solidFill>
              </a:rPr>
              <a:t>chi </a:t>
            </a:r>
            <a:r>
              <a:rPr lang="en-US" altLang="zh-CN" sz="2400" b="1" dirty="0" err="1">
                <a:solidFill>
                  <a:schemeClr val="bg1"/>
                </a:solidFill>
              </a:rPr>
              <a:t>parla</a:t>
            </a:r>
            <a:r>
              <a:rPr lang="en-US" altLang="zh-CN" sz="2400" b="1" dirty="0">
                <a:solidFill>
                  <a:schemeClr val="bg1"/>
                </a:solidFill>
              </a:rPr>
              <a:t> </a:t>
            </a:r>
            <a:r>
              <a:rPr lang="en-US" altLang="zh-CN" sz="2400" b="1" dirty="0" err="1">
                <a:solidFill>
                  <a:schemeClr val="bg1"/>
                </a:solidFill>
              </a:rPr>
              <a:t>è</a:t>
            </a:r>
            <a:r>
              <a:rPr lang="zh-CN" altLang="en-US" sz="2400" b="1" dirty="0">
                <a:solidFill>
                  <a:schemeClr val="bg1"/>
                </a:solidFill>
              </a:rPr>
              <a:t> “</a:t>
            </a:r>
            <a:r>
              <a:rPr lang="zh-CN" altLang="en-US" sz="2800" b="1" dirty="0">
                <a:solidFill>
                  <a:schemeClr val="bg1"/>
                </a:solidFill>
              </a:rPr>
              <a:t>来</a:t>
            </a:r>
            <a:r>
              <a:rPr lang="zh-CN" altLang="en-US" sz="2400" b="1" dirty="0">
                <a:solidFill>
                  <a:schemeClr val="bg1"/>
                </a:solidFill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1340201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B3DCAD6-9F88-584A-830E-0925E962558C}"/>
              </a:ext>
            </a:extLst>
          </p:cNvPr>
          <p:cNvSpPr/>
          <p:nvPr/>
        </p:nvSpPr>
        <p:spPr>
          <a:xfrm>
            <a:off x="194010" y="209848"/>
            <a:ext cx="772038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it-IT" altLang="zh-CN" sz="36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Complemento di direzione semplice</a:t>
            </a:r>
            <a:endParaRPr lang="zh-CN" altLang="en-US" sz="36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33FA8AC7-C8F3-4442-9620-CAA5C6A3AF25}"/>
              </a:ext>
            </a:extLst>
          </p:cNvPr>
          <p:cNvSpPr/>
          <p:nvPr/>
        </p:nvSpPr>
        <p:spPr>
          <a:xfrm>
            <a:off x="3165078" y="2505670"/>
            <a:ext cx="45255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5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5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5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5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5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5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9A8BE5C6-267D-D148-BE07-DF8750C91AFB}"/>
              </a:ext>
            </a:extLst>
          </p:cNvPr>
          <p:cNvSpPr txBox="1"/>
          <p:nvPr/>
        </p:nvSpPr>
        <p:spPr>
          <a:xfrm>
            <a:off x="194010" y="921333"/>
            <a:ext cx="11511485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it-IT" altLang="zh-CN" sz="2400" b="1" dirty="0"/>
              <a:t>II complemento di direzione si realizza tramite l’impiego dei verbi </a:t>
            </a:r>
            <a:r>
              <a:rPr kumimoji="1" lang="zh-CN" altLang="it-IT" sz="2400" b="1" dirty="0">
                <a:solidFill>
                  <a:srgbClr val="002060"/>
                </a:solidFill>
              </a:rPr>
              <a:t>去</a:t>
            </a:r>
            <a:r>
              <a:rPr kumimoji="1" lang="it-IT" altLang="zh-CN" sz="2400" b="1" dirty="0"/>
              <a:t> e </a:t>
            </a:r>
            <a:r>
              <a:rPr kumimoji="1" lang="zh-CN" altLang="it-IT" sz="2400" b="1" dirty="0">
                <a:solidFill>
                  <a:srgbClr val="002060"/>
                </a:solidFill>
              </a:rPr>
              <a:t>来</a:t>
            </a:r>
            <a:r>
              <a:rPr kumimoji="1" lang="it-IT" altLang="zh-CN" sz="2400" b="1" dirty="0"/>
              <a:t> dopo </a:t>
            </a:r>
          </a:p>
          <a:p>
            <a:r>
              <a:rPr kumimoji="1" lang="it-IT" altLang="zh-CN" sz="2400" b="1" dirty="0"/>
              <a:t>il predicato, per indicare che l’azione espressa dal verbo produce </a:t>
            </a:r>
          </a:p>
          <a:p>
            <a:r>
              <a:rPr kumimoji="1" lang="it-IT" altLang="zh-CN" sz="2400" b="1" dirty="0"/>
              <a:t>allontanamento</a:t>
            </a:r>
            <a:r>
              <a:rPr kumimoji="1" lang="zh-CN" altLang="en-US" sz="2400" b="1" dirty="0"/>
              <a:t>（</a:t>
            </a:r>
            <a:r>
              <a:rPr kumimoji="1" lang="zh-CN" altLang="en-US" sz="2400" b="1" dirty="0">
                <a:solidFill>
                  <a:srgbClr val="002060"/>
                </a:solidFill>
              </a:rPr>
              <a:t>去</a:t>
            </a:r>
            <a:r>
              <a:rPr kumimoji="1" lang="zh-CN" altLang="en-US" sz="2400" b="1" dirty="0"/>
              <a:t>）</a:t>
            </a:r>
            <a:r>
              <a:rPr kumimoji="1" lang="it-IT" altLang="zh-CN" sz="2400" b="1" dirty="0"/>
              <a:t>o avvicinamento </a:t>
            </a:r>
            <a:r>
              <a:rPr kumimoji="1" lang="zh-CN" altLang="en-US" sz="2400" b="1" dirty="0"/>
              <a:t>（</a:t>
            </a:r>
            <a:r>
              <a:rPr kumimoji="1" lang="zh-CN" altLang="en-US" sz="2400" b="1" dirty="0">
                <a:solidFill>
                  <a:srgbClr val="002060"/>
                </a:solidFill>
              </a:rPr>
              <a:t>来</a:t>
            </a:r>
            <a:r>
              <a:rPr kumimoji="1" lang="zh-CN" altLang="en-US" sz="2400" b="1" dirty="0"/>
              <a:t>）</a:t>
            </a:r>
            <a:r>
              <a:rPr kumimoji="1" lang="it-IT" altLang="zh-CN" sz="2400" b="1" dirty="0"/>
              <a:t>rispetto al luogo o alla </a:t>
            </a:r>
          </a:p>
          <a:p>
            <a:r>
              <a:rPr kumimoji="1" lang="it-IT" altLang="zh-CN" sz="2400" b="1" dirty="0"/>
              <a:t>posizione </a:t>
            </a:r>
            <a:r>
              <a:rPr kumimoji="1" lang="it-IT" altLang="zh-CN" sz="2400" b="1" u="sng" dirty="0">
                <a:solidFill>
                  <a:srgbClr val="C00000"/>
                </a:solidFill>
              </a:rPr>
              <a:t>di colui che parla</a:t>
            </a:r>
            <a:r>
              <a:rPr kumimoji="1" lang="it-IT" altLang="zh-CN" sz="2400" dirty="0"/>
              <a:t>.</a:t>
            </a:r>
            <a:endParaRPr kumimoji="1" lang="it-IT" altLang="zh-CN" sz="2000" dirty="0"/>
          </a:p>
          <a:p>
            <a:endParaRPr kumimoji="1" lang="zh-CN" altLang="en-US" sz="2000" dirty="0"/>
          </a:p>
        </p:txBody>
      </p:sp>
      <p:sp>
        <p:nvSpPr>
          <p:cNvPr id="10" name="椭圆 9">
            <a:extLst>
              <a:ext uri="{FF2B5EF4-FFF2-40B4-BE49-F238E27FC236}">
                <a16:creationId xmlns:a16="http://schemas.microsoft.com/office/drawing/2014/main" id="{E18A56EA-4B90-1C4E-BDFD-8E629814D554}"/>
              </a:ext>
            </a:extLst>
          </p:cNvPr>
          <p:cNvSpPr/>
          <p:nvPr/>
        </p:nvSpPr>
        <p:spPr>
          <a:xfrm>
            <a:off x="1441918" y="3824518"/>
            <a:ext cx="2184401" cy="21844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zh-CN" altLang="en-US" sz="4000" b="1" dirty="0"/>
              <a:t>来</a:t>
            </a:r>
            <a:endParaRPr kumimoji="1" lang="it-IT" altLang="zh-CN" sz="4000" b="1" dirty="0"/>
          </a:p>
          <a:p>
            <a:pPr algn="ctr"/>
            <a:r>
              <a:rPr kumimoji="1" lang="it-IT" altLang="zh-CN" sz="2400" b="1" dirty="0"/>
              <a:t>persona che parla</a:t>
            </a:r>
            <a:r>
              <a:rPr kumimoji="1" lang="it-IT" altLang="zh-CN" sz="3200" b="1" dirty="0"/>
              <a:t> </a:t>
            </a:r>
            <a:endParaRPr kumimoji="1" lang="zh-CN" altLang="en-US" sz="3200" b="1" dirty="0"/>
          </a:p>
        </p:txBody>
      </p:sp>
      <p:sp>
        <p:nvSpPr>
          <p:cNvPr id="12" name="椭圆 11">
            <a:extLst>
              <a:ext uri="{FF2B5EF4-FFF2-40B4-BE49-F238E27FC236}">
                <a16:creationId xmlns:a16="http://schemas.microsoft.com/office/drawing/2014/main" id="{C50B5BD1-2515-7F44-B959-85A47B6C7331}"/>
              </a:ext>
            </a:extLst>
          </p:cNvPr>
          <p:cNvSpPr/>
          <p:nvPr/>
        </p:nvSpPr>
        <p:spPr>
          <a:xfrm>
            <a:off x="7418450" y="3858384"/>
            <a:ext cx="2184401" cy="2184401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it-IT" altLang="zh-CN" sz="4400" dirty="0">
              <a:solidFill>
                <a:schemeClr val="bg1"/>
              </a:solidFill>
            </a:endParaRPr>
          </a:p>
          <a:p>
            <a:pPr algn="ctr"/>
            <a:r>
              <a:rPr kumimoji="1" lang="zh-CN" altLang="en-US" sz="4400" b="1" dirty="0">
                <a:solidFill>
                  <a:schemeClr val="bg1"/>
                </a:solidFill>
              </a:rPr>
              <a:t>去</a:t>
            </a:r>
            <a:endParaRPr kumimoji="1" lang="it-IT" altLang="zh-CN" sz="4400" b="1" dirty="0">
              <a:solidFill>
                <a:schemeClr val="bg1"/>
              </a:solidFill>
            </a:endParaRPr>
          </a:p>
          <a:p>
            <a:pPr algn="ctr"/>
            <a:r>
              <a:rPr kumimoji="1" lang="it-IT" altLang="zh-CN" sz="2400" b="1" dirty="0"/>
              <a:t>persona che parla</a:t>
            </a:r>
            <a:r>
              <a:rPr kumimoji="1" lang="it-IT" altLang="zh-CN" sz="3200" b="1" dirty="0"/>
              <a:t> </a:t>
            </a:r>
            <a:endParaRPr kumimoji="1" lang="zh-CN" altLang="en-US" sz="3200" b="1" dirty="0"/>
          </a:p>
          <a:p>
            <a:pPr algn="ctr"/>
            <a:endParaRPr kumimoji="1" lang="zh-CN" altLang="en-US" sz="4400" dirty="0">
              <a:solidFill>
                <a:schemeClr val="bg1"/>
              </a:solidFill>
            </a:endParaRPr>
          </a:p>
        </p:txBody>
      </p:sp>
      <p:sp>
        <p:nvSpPr>
          <p:cNvPr id="13" name="下箭头 12">
            <a:extLst>
              <a:ext uri="{FF2B5EF4-FFF2-40B4-BE49-F238E27FC236}">
                <a16:creationId xmlns:a16="http://schemas.microsoft.com/office/drawing/2014/main" id="{301597F9-1D56-CA42-892F-4FF4A120E980}"/>
              </a:ext>
            </a:extLst>
          </p:cNvPr>
          <p:cNvSpPr/>
          <p:nvPr/>
        </p:nvSpPr>
        <p:spPr>
          <a:xfrm>
            <a:off x="2369211" y="3177356"/>
            <a:ext cx="287866" cy="584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4" name="下箭头 13">
            <a:extLst>
              <a:ext uri="{FF2B5EF4-FFF2-40B4-BE49-F238E27FC236}">
                <a16:creationId xmlns:a16="http://schemas.microsoft.com/office/drawing/2014/main" id="{8B6FCCCB-B0DD-C94E-B736-6CFA69B622A8}"/>
              </a:ext>
            </a:extLst>
          </p:cNvPr>
          <p:cNvSpPr/>
          <p:nvPr/>
        </p:nvSpPr>
        <p:spPr>
          <a:xfrm rot="16200000">
            <a:off x="914400" y="4703234"/>
            <a:ext cx="287866" cy="584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5" name="下箭头 14">
            <a:extLst>
              <a:ext uri="{FF2B5EF4-FFF2-40B4-BE49-F238E27FC236}">
                <a16:creationId xmlns:a16="http://schemas.microsoft.com/office/drawing/2014/main" id="{A9E17CA5-6463-AC42-B74C-2D68881B3FCD}"/>
              </a:ext>
            </a:extLst>
          </p:cNvPr>
          <p:cNvSpPr/>
          <p:nvPr/>
        </p:nvSpPr>
        <p:spPr>
          <a:xfrm rot="5400000">
            <a:off x="3875731" y="4721237"/>
            <a:ext cx="287866" cy="584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6" name="下箭头 15">
            <a:extLst>
              <a:ext uri="{FF2B5EF4-FFF2-40B4-BE49-F238E27FC236}">
                <a16:creationId xmlns:a16="http://schemas.microsoft.com/office/drawing/2014/main" id="{C9C8C135-D026-4F4F-A3A2-50CF400500B3}"/>
              </a:ext>
            </a:extLst>
          </p:cNvPr>
          <p:cNvSpPr/>
          <p:nvPr/>
        </p:nvSpPr>
        <p:spPr>
          <a:xfrm rot="10800000">
            <a:off x="2362200" y="6042785"/>
            <a:ext cx="287866" cy="584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7" name="下箭头 16">
            <a:extLst>
              <a:ext uri="{FF2B5EF4-FFF2-40B4-BE49-F238E27FC236}">
                <a16:creationId xmlns:a16="http://schemas.microsoft.com/office/drawing/2014/main" id="{F8DEC43A-CD2C-1A48-8069-1D5D81A2AE67}"/>
              </a:ext>
            </a:extLst>
          </p:cNvPr>
          <p:cNvSpPr/>
          <p:nvPr/>
        </p:nvSpPr>
        <p:spPr>
          <a:xfrm>
            <a:off x="8342610" y="6127450"/>
            <a:ext cx="287866" cy="584200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solidFill>
                <a:schemeClr val="bg1"/>
              </a:solidFill>
            </a:endParaRPr>
          </a:p>
        </p:txBody>
      </p:sp>
      <p:sp>
        <p:nvSpPr>
          <p:cNvPr id="18" name="下箭头 17">
            <a:extLst>
              <a:ext uri="{FF2B5EF4-FFF2-40B4-BE49-F238E27FC236}">
                <a16:creationId xmlns:a16="http://schemas.microsoft.com/office/drawing/2014/main" id="{052455FA-A760-9F42-8295-25E337D511DE}"/>
              </a:ext>
            </a:extLst>
          </p:cNvPr>
          <p:cNvSpPr/>
          <p:nvPr/>
        </p:nvSpPr>
        <p:spPr>
          <a:xfrm rot="10800000">
            <a:off x="8342610" y="3213103"/>
            <a:ext cx="287866" cy="584200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solidFill>
                <a:schemeClr val="bg1"/>
              </a:solidFill>
            </a:endParaRPr>
          </a:p>
        </p:txBody>
      </p:sp>
      <p:sp>
        <p:nvSpPr>
          <p:cNvPr id="19" name="下箭头 18">
            <a:extLst>
              <a:ext uri="{FF2B5EF4-FFF2-40B4-BE49-F238E27FC236}">
                <a16:creationId xmlns:a16="http://schemas.microsoft.com/office/drawing/2014/main" id="{F84B8B4E-4F7F-C840-84BA-F06D31616F6E}"/>
              </a:ext>
            </a:extLst>
          </p:cNvPr>
          <p:cNvSpPr/>
          <p:nvPr/>
        </p:nvSpPr>
        <p:spPr>
          <a:xfrm rot="5400000">
            <a:off x="6897752" y="4721237"/>
            <a:ext cx="287866" cy="584200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solidFill>
                <a:schemeClr val="bg1"/>
              </a:solidFill>
            </a:endParaRPr>
          </a:p>
        </p:txBody>
      </p:sp>
      <p:sp>
        <p:nvSpPr>
          <p:cNvPr id="20" name="下箭头 19">
            <a:extLst>
              <a:ext uri="{FF2B5EF4-FFF2-40B4-BE49-F238E27FC236}">
                <a16:creationId xmlns:a16="http://schemas.microsoft.com/office/drawing/2014/main" id="{FD05E473-A094-7F42-9D50-7E6DE06D4711}"/>
              </a:ext>
            </a:extLst>
          </p:cNvPr>
          <p:cNvSpPr/>
          <p:nvPr/>
        </p:nvSpPr>
        <p:spPr>
          <a:xfrm rot="16200000">
            <a:off x="9855200" y="4703234"/>
            <a:ext cx="287866" cy="584200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63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2DD4779A-357B-D149-93AD-EF12054E0E7E}"/>
              </a:ext>
            </a:extLst>
          </p:cNvPr>
          <p:cNvSpPr/>
          <p:nvPr/>
        </p:nvSpPr>
        <p:spPr>
          <a:xfrm>
            <a:off x="116681" y="0"/>
            <a:ext cx="772038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it-IT" altLang="zh-CN" sz="36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Complemento di direzione semplice</a:t>
            </a:r>
            <a:endParaRPr lang="zh-CN" altLang="en-US" sz="36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DF83D097-9D06-584E-A169-25A34E9C94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0946610"/>
              </p:ext>
            </p:extLst>
          </p:nvPr>
        </p:nvGraphicFramePr>
        <p:xfrm>
          <a:off x="1606898" y="3486315"/>
          <a:ext cx="8978201" cy="25163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55883">
                  <a:extLst>
                    <a:ext uri="{9D8B030D-6E8A-4147-A177-3AD203B41FA5}">
                      <a16:colId xmlns:a16="http://schemas.microsoft.com/office/drawing/2014/main" val="2774298730"/>
                    </a:ext>
                  </a:extLst>
                </a:gridCol>
                <a:gridCol w="1533874">
                  <a:extLst>
                    <a:ext uri="{9D8B030D-6E8A-4147-A177-3AD203B41FA5}">
                      <a16:colId xmlns:a16="http://schemas.microsoft.com/office/drawing/2014/main" val="3653248479"/>
                    </a:ext>
                  </a:extLst>
                </a:gridCol>
                <a:gridCol w="1529410">
                  <a:extLst>
                    <a:ext uri="{9D8B030D-6E8A-4147-A177-3AD203B41FA5}">
                      <a16:colId xmlns:a16="http://schemas.microsoft.com/office/drawing/2014/main" val="3860377556"/>
                    </a:ext>
                  </a:extLst>
                </a:gridCol>
                <a:gridCol w="1515247">
                  <a:extLst>
                    <a:ext uri="{9D8B030D-6E8A-4147-A177-3AD203B41FA5}">
                      <a16:colId xmlns:a16="http://schemas.microsoft.com/office/drawing/2014/main" val="2326183898"/>
                    </a:ext>
                  </a:extLst>
                </a:gridCol>
                <a:gridCol w="1685183">
                  <a:extLst>
                    <a:ext uri="{9D8B030D-6E8A-4147-A177-3AD203B41FA5}">
                      <a16:colId xmlns:a16="http://schemas.microsoft.com/office/drawing/2014/main" val="3549608199"/>
                    </a:ext>
                  </a:extLst>
                </a:gridCol>
                <a:gridCol w="1458604">
                  <a:extLst>
                    <a:ext uri="{9D8B030D-6E8A-4147-A177-3AD203B41FA5}">
                      <a16:colId xmlns:a16="http://schemas.microsoft.com/office/drawing/2014/main" val="572590673"/>
                    </a:ext>
                  </a:extLst>
                </a:gridCol>
              </a:tblGrid>
              <a:tr h="449293">
                <a:tc>
                  <a:txBody>
                    <a:bodyPr/>
                    <a:lstStyle/>
                    <a:p>
                      <a:endParaRPr lang="zh-CN" altLang="en-US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上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进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出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回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2587097"/>
                  </a:ext>
                </a:extLst>
              </a:tr>
              <a:tr h="8344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4000" b="1" kern="1200" dirty="0">
                          <a:solidFill>
                            <a:schemeClr val="lt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  <a:cs typeface="+mn-cs"/>
                        </a:rPr>
                        <a:t>来</a:t>
                      </a:r>
                      <a:endParaRPr lang="en-US" altLang="zh-CN" sz="4000" b="1" kern="1200" dirty="0">
                        <a:solidFill>
                          <a:schemeClr val="lt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  <a:cs typeface="+mn-cs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上来</a:t>
                      </a:r>
                      <a:endParaRPr lang="en-US" altLang="zh-CN" sz="3600" b="1" dirty="0">
                        <a:solidFill>
                          <a:srgbClr val="002060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下来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进来</a:t>
                      </a:r>
                      <a:endParaRPr lang="en-US" altLang="zh-CN" sz="3600" b="1" dirty="0">
                        <a:solidFill>
                          <a:srgbClr val="002060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出来</a:t>
                      </a:r>
                      <a:endParaRPr lang="it-IT" altLang="zh-CN" sz="3600" b="1" dirty="0">
                        <a:solidFill>
                          <a:srgbClr val="002060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回来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909651"/>
                  </a:ext>
                </a:extLst>
              </a:tr>
              <a:tr h="91998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4000" b="1" kern="1200" dirty="0">
                          <a:solidFill>
                            <a:schemeClr val="lt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  <a:cs typeface="+mn-cs"/>
                        </a:rPr>
                        <a:t>去</a:t>
                      </a:r>
                      <a:endParaRPr lang="en-US" altLang="zh-CN" sz="4000" b="1" kern="1200" dirty="0">
                        <a:solidFill>
                          <a:schemeClr val="lt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  <a:cs typeface="+mn-cs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上去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下去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进去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出去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回去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356554"/>
                  </a:ext>
                </a:extLst>
              </a:tr>
            </a:tbl>
          </a:graphicData>
        </a:graphic>
      </p:graphicFrame>
      <p:sp>
        <p:nvSpPr>
          <p:cNvPr id="9" name="文本框 8">
            <a:extLst>
              <a:ext uri="{FF2B5EF4-FFF2-40B4-BE49-F238E27FC236}">
                <a16:creationId xmlns:a16="http://schemas.microsoft.com/office/drawing/2014/main" id="{C8A3A44D-0510-F845-90D4-9AF17CE9D93F}"/>
              </a:ext>
            </a:extLst>
          </p:cNvPr>
          <p:cNvSpPr txBox="1"/>
          <p:nvPr/>
        </p:nvSpPr>
        <p:spPr>
          <a:xfrm>
            <a:off x="169535" y="1692292"/>
            <a:ext cx="118529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it-IT" altLang="zh-CN" sz="2400" b="1" dirty="0"/>
              <a:t>Tale complemento può essere realizzato solo con </a:t>
            </a:r>
            <a:r>
              <a:rPr kumimoji="1" lang="it-IT" altLang="zh-CN" sz="2400" b="1" dirty="0">
                <a:highlight>
                  <a:srgbClr val="FFFF00"/>
                </a:highlight>
              </a:rPr>
              <a:t>verbi che indicano movimento</a:t>
            </a:r>
            <a:r>
              <a:rPr kumimoji="1" lang="it-IT" altLang="zh-CN" sz="2400" b="1" dirty="0"/>
              <a:t>. </a:t>
            </a:r>
          </a:p>
          <a:p>
            <a:r>
              <a:rPr kumimoji="1" lang="it-IT" altLang="zh-CN" sz="2400" b="1" dirty="0"/>
              <a:t>I verbi di moto più</a:t>
            </a:r>
            <a:r>
              <a:rPr kumimoji="1" lang="zh-CN" altLang="en-US" sz="2400" b="1" dirty="0"/>
              <a:t> </a:t>
            </a:r>
            <a:r>
              <a:rPr kumimoji="1" lang="it-IT" altLang="zh-CN" sz="2400" b="1" dirty="0"/>
              <a:t>frequentemente usati con</a:t>
            </a:r>
            <a:r>
              <a:rPr kumimoji="1" lang="zh-CN" altLang="en-US" sz="2400" b="1" dirty="0"/>
              <a:t> </a:t>
            </a:r>
            <a:r>
              <a:rPr kumimoji="1" lang="it-IT" altLang="zh-CN" sz="2400" b="1" dirty="0"/>
              <a:t>il complemento di direzione semplice </a:t>
            </a:r>
          </a:p>
          <a:p>
            <a:r>
              <a:rPr kumimoji="1" lang="it-IT" altLang="zh-CN" sz="2400" b="1" dirty="0"/>
              <a:t>sono i seguenti</a:t>
            </a:r>
            <a:r>
              <a:rPr kumimoji="1" lang="zh-CN" altLang="en-US" sz="2400" b="1" dirty="0"/>
              <a:t>：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0620FFF1-6EFB-B963-846C-202343F60D61}"/>
              </a:ext>
            </a:extLst>
          </p:cNvPr>
          <p:cNvSpPr/>
          <p:nvPr/>
        </p:nvSpPr>
        <p:spPr>
          <a:xfrm>
            <a:off x="7271574" y="470584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1322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2EF2AB01-3824-8F4B-A2A1-82B89F73A7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0000"/>
          <a:stretch/>
        </p:blipFill>
        <p:spPr>
          <a:xfrm>
            <a:off x="2230966" y="234553"/>
            <a:ext cx="7490426" cy="3194447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B53238C4-72B1-6A4A-8EE1-48CC2687DE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9131" y="353484"/>
            <a:ext cx="1574800" cy="9017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EEBCA1C-6EE1-FC46-942B-9E413A53D6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804" t="51693" r="2804"/>
          <a:stretch/>
        </p:blipFill>
        <p:spPr>
          <a:xfrm>
            <a:off x="2019048" y="3547931"/>
            <a:ext cx="7490426" cy="3086299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EC6BD9E-82DC-FD4C-BC9B-B8EC9DC967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4035" y="3626908"/>
            <a:ext cx="1574800" cy="88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75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圖片 1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890"/>
            <a:ext cx="12192000" cy="68446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97485" y="150495"/>
            <a:ext cx="11758930" cy="655701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/>
            </a:solidFill>
          </a:ln>
          <a:effectLst>
            <a:softEdge rad="101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2365375" y="897890"/>
            <a:ext cx="5461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>
                <a:latin typeface="黑体" pitchFamily="49" charset="-122"/>
                <a:ea typeface="黑体" pitchFamily="49" charset="-122"/>
              </a:rPr>
              <a:t> </a:t>
            </a:r>
          </a:p>
        </p:txBody>
      </p:sp>
      <p:pic>
        <p:nvPicPr>
          <p:cNvPr id="14" name="图片 13" descr="Video_20201017_093951_3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5986" y="742322"/>
            <a:ext cx="5899150" cy="331851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3992562" y="4785243"/>
            <a:ext cx="42068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</a:rPr>
              <a:t>他</a:t>
            </a:r>
            <a:r>
              <a:rPr lang="zh-CN" altLang="en-US" sz="5400" dirty="0">
                <a:solidFill>
                  <a:srgbClr val="FF0000"/>
                </a:solidFill>
                <a:latin typeface="楷体" charset="0"/>
                <a:ea typeface="楷体" charset="0"/>
              </a:rPr>
              <a:t>上</a:t>
            </a:r>
            <a:r>
              <a:rPr lang="zh-CN" altLang="en-US" sz="5400" dirty="0">
                <a:solidFill>
                  <a:srgbClr val="0070C0"/>
                </a:solidFill>
                <a:latin typeface="楷体" charset="0"/>
                <a:ea typeface="楷体" charset="0"/>
              </a:rPr>
              <a:t>来</a:t>
            </a:r>
            <a:r>
              <a:rPr lang="zh-CN" altLang="en-US" sz="5400" dirty="0">
                <a:latin typeface="楷体" charset="0"/>
                <a:ea typeface="楷体" charset="0"/>
              </a:rPr>
              <a:t>了。</a:t>
            </a: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2345716" y="2986698"/>
            <a:ext cx="1318875" cy="1774476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68478" y1="77143" x2="23913" y2="65714"/>
                        <a14:foregroundMark x1="73913" y1="52381" x2="22826" y2="48571"/>
                        <a14:foregroundMark x1="22826" y1="48571" x2="22826" y2="48571"/>
                        <a14:foregroundMark x1="68478" y1="17143" x2="23913" y2="285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218815" flipH="1">
            <a:off x="3397979" y="3398536"/>
            <a:ext cx="929398" cy="10614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197860" y="4566920"/>
            <a:ext cx="23431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 sz="4000" dirty="0">
              <a:latin typeface="楷体" charset="0"/>
              <a:ea typeface="楷体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2EB9E803-5733-8E4B-685D-C0239327072E}"/>
              </a:ext>
            </a:extLst>
          </p:cNvPr>
          <p:cNvSpPr/>
          <p:nvPr/>
        </p:nvSpPr>
        <p:spPr>
          <a:xfrm>
            <a:off x="255472" y="544177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圖片 1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890"/>
            <a:ext cx="12192000" cy="68446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97485" y="150495"/>
            <a:ext cx="11758930" cy="655701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/>
            </a:solidFill>
          </a:ln>
          <a:effectLst>
            <a:softEdge rad="101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4719955" y="1256030"/>
            <a:ext cx="5461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>
                <a:latin typeface="黑体" pitchFamily="49" charset="-122"/>
                <a:ea typeface="黑体" pitchFamily="49" charset="-122"/>
              </a:rPr>
              <a:t> </a:t>
            </a:r>
          </a:p>
        </p:txBody>
      </p:sp>
      <p:pic>
        <p:nvPicPr>
          <p:cNvPr id="13" name="图片 12" descr="Video_20201017_093708_9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567" y="1017918"/>
            <a:ext cx="6158865" cy="4090035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4719955" y="5521445"/>
            <a:ext cx="38398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  <a:sym typeface="+mn-ea"/>
              </a:rPr>
              <a:t>他</a:t>
            </a:r>
            <a:r>
              <a:rPr lang="zh-CN" altLang="en-US" sz="5400" dirty="0">
                <a:solidFill>
                  <a:srgbClr val="C00000"/>
                </a:solidFill>
                <a:latin typeface="楷体" charset="0"/>
                <a:ea typeface="楷体" charset="0"/>
                <a:sym typeface="+mn-ea"/>
              </a:rPr>
              <a:t>上</a:t>
            </a:r>
            <a:r>
              <a:rPr lang="zh-CN" altLang="en-US" sz="5400" dirty="0">
                <a:solidFill>
                  <a:srgbClr val="0070C0"/>
                </a:solidFill>
                <a:latin typeface="楷体" charset="0"/>
                <a:ea typeface="楷体" charset="0"/>
                <a:sym typeface="+mn-ea"/>
              </a:rPr>
              <a:t>去</a:t>
            </a:r>
            <a:r>
              <a:rPr lang="zh-CN" altLang="en-US" sz="5400" dirty="0">
                <a:latin typeface="楷体" charset="0"/>
                <a:ea typeface="楷体" charset="0"/>
                <a:sym typeface="+mn-ea"/>
              </a:rPr>
              <a:t>了。</a:t>
            </a:r>
            <a:endParaRPr lang="zh-CN" altLang="en-US" sz="3600" dirty="0">
              <a:latin typeface="楷体" charset="0"/>
              <a:ea typeface="楷体" charset="0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65335" y="4547266"/>
            <a:ext cx="1318260" cy="177419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68478" y1="77143" x2="23913" y2="65714"/>
                        <a14:foregroundMark x1="73913" y1="52381" x2="22826" y2="48571"/>
                        <a14:foregroundMark x1="22826" y1="48571" x2="22826" y2="48571"/>
                        <a14:foregroundMark x1="68478" y1="17143" x2="23913" y2="285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1392263">
            <a:off x="9228108" y="4935500"/>
            <a:ext cx="873658" cy="997743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9FC25653-5355-2CD7-6B26-04510405761F}"/>
              </a:ext>
            </a:extLst>
          </p:cNvPr>
          <p:cNvSpPr/>
          <p:nvPr/>
        </p:nvSpPr>
        <p:spPr>
          <a:xfrm>
            <a:off x="284092" y="168784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圖片 1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890"/>
            <a:ext cx="12192000" cy="68446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97485" y="150495"/>
            <a:ext cx="11758930" cy="655701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/>
            </a:solidFill>
          </a:ln>
          <a:effectLst>
            <a:softEdge rad="101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4453890" y="1989455"/>
            <a:ext cx="5461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>
                <a:latin typeface="黑体" pitchFamily="49" charset="-122"/>
                <a:ea typeface="黑体" pitchFamily="49" charset="-122"/>
              </a:rPr>
              <a:t> </a:t>
            </a:r>
          </a:p>
        </p:txBody>
      </p:sp>
      <p:pic>
        <p:nvPicPr>
          <p:cNvPr id="13" name="图片 12" descr="Video_20201017_094037_4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7832" y="708598"/>
            <a:ext cx="5773020" cy="4456492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5652735" y="5628640"/>
            <a:ext cx="35972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</a:rPr>
              <a:t>他</a:t>
            </a:r>
            <a:r>
              <a:rPr lang="zh-CN" altLang="en-US" sz="5400" dirty="0">
                <a:solidFill>
                  <a:srgbClr val="C00000"/>
                </a:solidFill>
                <a:latin typeface="楷体" charset="0"/>
                <a:ea typeface="楷体" charset="0"/>
              </a:rPr>
              <a:t>下</a:t>
            </a:r>
            <a:r>
              <a:rPr lang="zh-CN" altLang="en-US" sz="5400" dirty="0">
                <a:solidFill>
                  <a:srgbClr val="0070C0"/>
                </a:solidFill>
                <a:latin typeface="楷体" charset="0"/>
                <a:ea typeface="楷体" charset="0"/>
              </a:rPr>
              <a:t>去</a:t>
            </a:r>
            <a:r>
              <a:rPr lang="zh-CN" altLang="en-US" sz="5400" dirty="0">
                <a:latin typeface="楷体" charset="0"/>
                <a:ea typeface="楷体" charset="0"/>
              </a:rPr>
              <a:t>了。</a:t>
            </a:r>
          </a:p>
        </p:txBody>
      </p:sp>
      <p:grpSp>
        <p:nvGrpSpPr>
          <p:cNvPr id="2" name="群組 1"/>
          <p:cNvGrpSpPr/>
          <p:nvPr/>
        </p:nvGrpSpPr>
        <p:grpSpPr>
          <a:xfrm>
            <a:off x="3186746" y="3524885"/>
            <a:ext cx="1981835" cy="1774190"/>
            <a:chOff x="834" y="442"/>
            <a:chExt cx="3121" cy="2794"/>
          </a:xfrm>
        </p:grpSpPr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H="1">
              <a:off x="834" y="442"/>
              <a:ext cx="2077" cy="2794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68478" y1="77143" x2="23913" y2="65714"/>
                          <a14:foregroundMark x1="73913" y1="52381" x2="22826" y2="48571"/>
                          <a14:foregroundMark x1="22826" y1="48571" x2="22826" y2="48571"/>
                          <a14:foregroundMark x1="68478" y1="17143" x2="23913" y2="28571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0218815" flipH="1">
              <a:off x="2491" y="1091"/>
              <a:ext cx="1464" cy="1671"/>
            </a:xfrm>
            <a:prstGeom prst="rect">
              <a:avLst/>
            </a:prstGeom>
          </p:spPr>
        </p:pic>
      </p:grpSp>
      <p:sp>
        <p:nvSpPr>
          <p:cNvPr id="3" name="矩形 2">
            <a:extLst>
              <a:ext uri="{FF2B5EF4-FFF2-40B4-BE49-F238E27FC236}">
                <a16:creationId xmlns:a16="http://schemas.microsoft.com/office/drawing/2014/main" id="{75939AFC-3B3E-6758-7573-7443C2E7305A}"/>
              </a:ext>
            </a:extLst>
          </p:cNvPr>
          <p:cNvSpPr/>
          <p:nvPr/>
        </p:nvSpPr>
        <p:spPr>
          <a:xfrm>
            <a:off x="255472" y="544177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圖片 1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890"/>
            <a:ext cx="12192000" cy="68446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97485" y="150495"/>
            <a:ext cx="11758930" cy="655701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/>
            </a:solidFill>
          </a:ln>
          <a:effectLst>
            <a:softEdge rad="101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4" name="图片 13" descr="Video_20201017_093826_59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5568" y="1337896"/>
            <a:ext cx="6805760" cy="3828553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3244215" y="5461000"/>
            <a:ext cx="6238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6000" dirty="0">
                <a:latin typeface="楷体" charset="0"/>
                <a:ea typeface="楷体" charset="0"/>
              </a:rPr>
              <a:t>他</a:t>
            </a:r>
            <a:r>
              <a:rPr lang="zh-CN" altLang="en-US" sz="6000" dirty="0">
                <a:solidFill>
                  <a:srgbClr val="C00000"/>
                </a:solidFill>
                <a:latin typeface="楷体" charset="0"/>
                <a:ea typeface="楷体" charset="0"/>
              </a:rPr>
              <a:t>下</a:t>
            </a:r>
            <a:r>
              <a:rPr lang="zh-CN" altLang="en-US" sz="6000" dirty="0">
                <a:solidFill>
                  <a:srgbClr val="0070C0"/>
                </a:solidFill>
                <a:latin typeface="楷体" charset="0"/>
                <a:ea typeface="楷体" charset="0"/>
              </a:rPr>
              <a:t>来</a:t>
            </a:r>
            <a:r>
              <a:rPr lang="zh-CN" altLang="en-US" sz="6000" dirty="0">
                <a:latin typeface="楷体" charset="0"/>
                <a:ea typeface="楷体" charset="0"/>
              </a:rPr>
              <a:t>了。</a:t>
            </a: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1074" y="4486767"/>
            <a:ext cx="1318875" cy="1774476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68478" y1="77143" x2="23913" y2="65714"/>
                        <a14:foregroundMark x1="73913" y1="52381" x2="22826" y2="48571"/>
                        <a14:foregroundMark x1="22826" y1="48571" x2="22826" y2="48571"/>
                        <a14:foregroundMark x1="68478" y1="17143" x2="23913" y2="285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1392263">
            <a:off x="9144244" y="4939399"/>
            <a:ext cx="873658" cy="997743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0154071A-05A1-7880-3FA1-1B91BB732051}"/>
              </a:ext>
            </a:extLst>
          </p:cNvPr>
          <p:cNvSpPr/>
          <p:nvPr/>
        </p:nvSpPr>
        <p:spPr>
          <a:xfrm>
            <a:off x="255472" y="318892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AF5CB57F-D5EF-6F42-94F0-4605742773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0000"/>
          <a:stretch/>
        </p:blipFill>
        <p:spPr>
          <a:xfrm>
            <a:off x="2391765" y="127926"/>
            <a:ext cx="7928895" cy="3301074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18064725-4DFE-5C4E-A52F-33E4B9EAAA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3350" y="374650"/>
            <a:ext cx="1562100" cy="9271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2E04E567-0208-AD45-AB6F-5EC9B6281A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4887" y="332317"/>
            <a:ext cx="1612900" cy="825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C61166C-90A3-7343-91EA-A221D5E353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000"/>
          <a:stretch/>
        </p:blipFill>
        <p:spPr>
          <a:xfrm>
            <a:off x="2391765" y="3429000"/>
            <a:ext cx="7928895" cy="3301074"/>
          </a:xfrm>
          <a:prstGeom prst="rect">
            <a:avLst/>
          </a:prstGeom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id="{9D2B9BF9-CDD6-1B4B-ADDC-421909F22A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8675" y="3561675"/>
            <a:ext cx="1559112" cy="893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7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圖片 1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890"/>
            <a:ext cx="12192000" cy="68446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97485" y="150495"/>
            <a:ext cx="11758930" cy="655701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/>
            </a:solidFill>
          </a:ln>
          <a:effectLst>
            <a:softEdge rad="101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3865880" y="1318895"/>
            <a:ext cx="5461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>
                <a:latin typeface="黑体" pitchFamily="49" charset="-122"/>
                <a:ea typeface="黑体" pitchFamily="49" charset="-122"/>
              </a:rPr>
              <a:t> 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312147" y="5077440"/>
            <a:ext cx="6238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</a:rPr>
              <a:t>她</a:t>
            </a:r>
            <a:r>
              <a:rPr lang="zh-CN" altLang="en-US" sz="5400" dirty="0">
                <a:solidFill>
                  <a:srgbClr val="FF0000"/>
                </a:solidFill>
                <a:latin typeface="楷体" charset="0"/>
                <a:ea typeface="楷体" charset="0"/>
              </a:rPr>
              <a:t>进</a:t>
            </a:r>
            <a:r>
              <a:rPr lang="zh-CN" altLang="en-US" sz="5400" dirty="0">
                <a:solidFill>
                  <a:srgbClr val="0070C0"/>
                </a:solidFill>
                <a:latin typeface="楷体" charset="0"/>
                <a:ea typeface="楷体" charset="0"/>
              </a:rPr>
              <a:t>来</a:t>
            </a:r>
            <a:r>
              <a:rPr lang="zh-CN" altLang="en-US" sz="5400" dirty="0">
                <a:latin typeface="楷体" charset="0"/>
                <a:ea typeface="楷体" charset="0"/>
              </a:rPr>
              <a:t>了。</a:t>
            </a: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3847" y="745173"/>
            <a:ext cx="7142480" cy="4017645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0B420001-E02A-9903-CD93-0BF61D2FAEAC}"/>
              </a:ext>
            </a:extLst>
          </p:cNvPr>
          <p:cNvSpPr/>
          <p:nvPr/>
        </p:nvSpPr>
        <p:spPr>
          <a:xfrm>
            <a:off x="255472" y="544177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2C317ABA-F836-B16B-B51E-B295257212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68478" y1="77143" x2="23913" y2="65714"/>
                        <a14:foregroundMark x1="73913" y1="52381" x2="22826" y2="48571"/>
                        <a14:foregroundMark x1="22826" y1="48571" x2="22826" y2="48571"/>
                        <a14:foregroundMark x1="68478" y1="17143" x2="23913" y2="285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218815" flipH="1">
            <a:off x="3149331" y="3768026"/>
            <a:ext cx="940877" cy="1073911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27E51E98-2787-4309-D055-7F5C2184F9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912717" y="3303250"/>
            <a:ext cx="1318895" cy="177419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圖片 10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8890"/>
            <a:ext cx="12192000" cy="68446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97485" y="150495"/>
            <a:ext cx="11758930" cy="655701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/>
            </a:solidFill>
          </a:ln>
          <a:effectLst>
            <a:softEdge rad="101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824653" y="6452254"/>
            <a:ext cx="450427" cy="0"/>
          </a:xfrm>
          <a:prstGeom prst="line">
            <a:avLst/>
          </a:prstGeom>
          <a:ln w="50800">
            <a:solidFill>
              <a:srgbClr val="BD926F"/>
            </a:solidFill>
          </a:ln>
        </p:spPr>
        <p:style>
          <a:lnRef idx="1">
            <a:srgbClr val="00A6CC"/>
          </a:lnRef>
          <a:fillRef idx="0">
            <a:srgbClr val="00A6CC"/>
          </a:fillRef>
          <a:effectRef idx="0">
            <a:srgbClr val="00A6CC"/>
          </a:effectRef>
          <a:fontRef idx="minor">
            <a:sysClr val="windowText" lastClr="000000"/>
          </a:fontRef>
        </p:style>
      </p:cxnSp>
      <p:sp>
        <p:nvSpPr>
          <p:cNvPr id="12" name="文本框 11"/>
          <p:cNvSpPr txBox="1"/>
          <p:nvPr/>
        </p:nvSpPr>
        <p:spPr>
          <a:xfrm>
            <a:off x="4454525" y="1675130"/>
            <a:ext cx="5461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>
                <a:latin typeface="楷体" charset="0"/>
                <a:ea typeface="楷体" charset="0"/>
              </a:rPr>
              <a:t> 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3677285" y="5566707"/>
            <a:ext cx="6238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</a:rPr>
              <a:t>她</a:t>
            </a:r>
            <a:r>
              <a:rPr lang="zh-CN" altLang="en-US" sz="5400" dirty="0">
                <a:solidFill>
                  <a:srgbClr val="FF0000"/>
                </a:solidFill>
                <a:latin typeface="楷体" charset="0"/>
                <a:ea typeface="楷体" charset="0"/>
              </a:rPr>
              <a:t>出</a:t>
            </a:r>
            <a:r>
              <a:rPr lang="zh-CN" altLang="en-US" sz="5400" dirty="0">
                <a:solidFill>
                  <a:srgbClr val="0070C0"/>
                </a:solidFill>
                <a:latin typeface="楷体" charset="0"/>
                <a:ea typeface="楷体" charset="0"/>
              </a:rPr>
              <a:t>去</a:t>
            </a:r>
            <a:r>
              <a:rPr lang="zh-CN" altLang="en-US" sz="5400" dirty="0">
                <a:latin typeface="楷体" charset="0"/>
                <a:ea typeface="楷体" charset="0"/>
              </a:rPr>
              <a:t>了。</a:t>
            </a: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1950" y="687219"/>
            <a:ext cx="7137400" cy="4342765"/>
          </a:xfrm>
          <a:prstGeom prst="rect">
            <a:avLst/>
          </a:prstGeom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id="{29EA88F1-4087-E8B0-E11A-FA175928D37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68478" y1="77143" x2="23913" y2="65714"/>
                        <a14:foregroundMark x1="73913" y1="52381" x2="22826" y2="48571"/>
                        <a14:foregroundMark x1="22826" y1="48571" x2="22826" y2="48571"/>
                        <a14:foregroundMark x1="68478" y1="17143" x2="23913" y2="285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218815" flipH="1">
            <a:off x="3087434" y="3720570"/>
            <a:ext cx="940877" cy="1073911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39A5F10B-00C7-B42C-7722-54C2FFA9215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1850820" y="3255794"/>
            <a:ext cx="1318895" cy="1774190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E6A48E45-370B-6DDD-42AD-7CF82BD600A5}"/>
              </a:ext>
            </a:extLst>
          </p:cNvPr>
          <p:cNvSpPr/>
          <p:nvPr/>
        </p:nvSpPr>
        <p:spPr>
          <a:xfrm>
            <a:off x="255472" y="544177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圖片 10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8890"/>
            <a:ext cx="12192000" cy="68446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97485" y="150495"/>
            <a:ext cx="11758930" cy="655701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/>
            </a:solidFill>
          </a:ln>
          <a:effectLst>
            <a:softEdge rad="101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1081193" y="6075064"/>
            <a:ext cx="450427" cy="0"/>
          </a:xfrm>
          <a:prstGeom prst="line">
            <a:avLst/>
          </a:prstGeom>
          <a:ln w="50800">
            <a:solidFill>
              <a:srgbClr val="BD926F"/>
            </a:solidFill>
          </a:ln>
        </p:spPr>
        <p:style>
          <a:lnRef idx="1">
            <a:srgbClr val="00A6CC"/>
          </a:lnRef>
          <a:fillRef idx="0">
            <a:srgbClr val="00A6CC"/>
          </a:fillRef>
          <a:effectRef idx="0">
            <a:srgbClr val="00A6CC"/>
          </a:effectRef>
          <a:fontRef idx="minor">
            <a:sysClr val="windowText" lastClr="000000"/>
          </a:fontRef>
        </p:style>
      </p:cxnSp>
      <p:cxnSp>
        <p:nvCxnSpPr>
          <p:cNvPr id="2" name="直接连接符 8"/>
          <p:cNvCxnSpPr/>
          <p:nvPr>
            <p:custDataLst>
              <p:tags r:id="rId2"/>
            </p:custDataLst>
          </p:nvPr>
        </p:nvCxnSpPr>
        <p:spPr>
          <a:xfrm>
            <a:off x="1766993" y="6075064"/>
            <a:ext cx="9477337" cy="0"/>
          </a:xfrm>
          <a:prstGeom prst="line">
            <a:avLst/>
          </a:prstGeom>
          <a:ln w="12700">
            <a:solidFill>
              <a:sysClr val="window" lastClr="FFFFFF">
                <a:lumMod val="85000"/>
              </a:sysClr>
            </a:solidFill>
            <a:prstDash val="dash"/>
          </a:ln>
        </p:spPr>
        <p:style>
          <a:lnRef idx="1">
            <a:srgbClr val="00A6CC"/>
          </a:lnRef>
          <a:fillRef idx="0">
            <a:srgbClr val="00A6CC"/>
          </a:fillRef>
          <a:effectRef idx="0">
            <a:srgbClr val="00A6CC"/>
          </a:effectRef>
          <a:fontRef idx="minor">
            <a:sysClr val="windowText" lastClr="000000"/>
          </a:fontRef>
        </p:style>
      </p:cxnSp>
      <p:sp>
        <p:nvSpPr>
          <p:cNvPr id="5" name="文本框 4"/>
          <p:cNvSpPr txBox="1"/>
          <p:nvPr/>
        </p:nvSpPr>
        <p:spPr>
          <a:xfrm>
            <a:off x="1672020" y="1060819"/>
            <a:ext cx="9183779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b="1" dirty="0">
                <a:solidFill>
                  <a:prstClr val="black">
                    <a:lumMod val="65000"/>
                    <a:lumOff val="35000"/>
                  </a:prstClr>
                </a:solidFill>
                <a:latin typeface="等线" pitchFamily="2" charset="-122"/>
                <a:ea typeface="等线" pitchFamily="2" charset="-122"/>
              </a:rPr>
              <a:t> </a:t>
            </a:r>
            <a:endParaRPr lang="en-US" altLang="zh-CN" dirty="0">
              <a:solidFill>
                <a:prstClr val="black">
                  <a:lumMod val="65000"/>
                  <a:lumOff val="35000"/>
                </a:prstClr>
              </a:solidFill>
              <a:latin typeface="等线" pitchFamily="2" charset="-122"/>
              <a:ea typeface="等线" pitchFamily="2" charset="-122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6"/>
          <a:srcRect l="34789" t="2147" r="32375" b="6534"/>
          <a:stretch>
            <a:fillRect/>
          </a:stretch>
        </p:blipFill>
        <p:spPr>
          <a:xfrm>
            <a:off x="4523740" y="1414780"/>
            <a:ext cx="1543050" cy="426212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4337" y="4634230"/>
            <a:ext cx="2992540" cy="687208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7873" y="1715770"/>
            <a:ext cx="1610559" cy="1814658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V="1">
            <a:off x="454337" y="805180"/>
            <a:ext cx="4356610" cy="687208"/>
          </a:xfrm>
          <a:prstGeom prst="rect">
            <a:avLst/>
          </a:prstGeom>
        </p:spPr>
      </p:pic>
      <p:pic>
        <p:nvPicPr>
          <p:cNvPr id="3" name="图片 1"/>
          <p:cNvPicPr>
            <a:picLocks noChangeAspect="1"/>
          </p:cNvPicPr>
          <p:nvPr/>
        </p:nvPicPr>
        <p:blipFill>
          <a:blip r:embed="rId9"/>
          <a:srcRect b="8664"/>
          <a:stretch>
            <a:fillRect/>
          </a:stretch>
        </p:blipFill>
        <p:spPr>
          <a:xfrm>
            <a:off x="8261920" y="2559283"/>
            <a:ext cx="2781300" cy="2530475"/>
          </a:xfrm>
          <a:prstGeom prst="rect">
            <a:avLst/>
          </a:prstGeom>
        </p:spPr>
      </p:pic>
      <p:pic>
        <p:nvPicPr>
          <p:cNvPr id="38" name="图片 37" descr="图片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8594660" y="2474938"/>
            <a:ext cx="1057910" cy="3185795"/>
          </a:xfrm>
          <a:prstGeom prst="rect">
            <a:avLst/>
          </a:prstGeom>
        </p:spPr>
      </p:pic>
      <p:pic>
        <p:nvPicPr>
          <p:cNvPr id="24" name="图片 23" descr="646416313212 - 副本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46630" y="2774969"/>
            <a:ext cx="4554220" cy="3300095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>
                        <a14:foregroundMark x1="68478" y1="77143" x2="23913" y2="65714"/>
                        <a14:foregroundMark x1="73913" y1="52381" x2="22826" y2="48571"/>
                        <a14:foregroundMark x1="22826" y1="48571" x2="22826" y2="48571"/>
                        <a14:foregroundMark x1="68478" y1="17143" x2="23913" y2="285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1392263">
            <a:off x="7925607" y="2626784"/>
            <a:ext cx="873658" cy="997743"/>
          </a:xfrm>
          <a:prstGeom prst="rect">
            <a:avLst/>
          </a:prstGeom>
        </p:spPr>
      </p:pic>
      <p:sp>
        <p:nvSpPr>
          <p:cNvPr id="4" name="椭圆形标注 3">
            <a:extLst>
              <a:ext uri="{FF2B5EF4-FFF2-40B4-BE49-F238E27FC236}">
                <a16:creationId xmlns:a16="http://schemas.microsoft.com/office/drawing/2014/main" id="{1FA38295-C371-61C8-C55C-A258EDF8DE5B}"/>
              </a:ext>
            </a:extLst>
          </p:cNvPr>
          <p:cNvSpPr/>
          <p:nvPr/>
        </p:nvSpPr>
        <p:spPr>
          <a:xfrm>
            <a:off x="7780020" y="1249680"/>
            <a:ext cx="2299335" cy="1065530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6" name="文本框 40">
            <a:extLst>
              <a:ext uri="{FF2B5EF4-FFF2-40B4-BE49-F238E27FC236}">
                <a16:creationId xmlns:a16="http://schemas.microsoft.com/office/drawing/2014/main" id="{B5849AD2-2901-2E94-FF69-EE08624C0D0E}"/>
              </a:ext>
            </a:extLst>
          </p:cNvPr>
          <p:cNvSpPr txBox="1"/>
          <p:nvPr/>
        </p:nvSpPr>
        <p:spPr>
          <a:xfrm>
            <a:off x="7981315" y="1503680"/>
            <a:ext cx="18973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prstClr val="black"/>
                </a:solidFill>
                <a:latin typeface="幼圆" panose="02010509060101010101" charset="-122"/>
                <a:ea typeface="幼圆" panose="02010509060101010101" charset="-122"/>
              </a:rPr>
              <a:t>她出来了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81AEE141-E655-C169-B76F-03ADEFB5D012}"/>
              </a:ext>
            </a:extLst>
          </p:cNvPr>
          <p:cNvSpPr/>
          <p:nvPr/>
        </p:nvSpPr>
        <p:spPr>
          <a:xfrm>
            <a:off x="7523440" y="319908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3.33333E-6 C 0.01393 -0.00996 0.03086 -0.00024 0.04532 0.00277 C 0.08177 0.00185 0.11823 0.00185 0.15469 3.33333E-6 C 0.16068 -0.00024 0.16615 -0.00579 0.17188 -0.00834 C 0.18399 -0.01366 0.19688 -0.00834 0.20938 -0.00834 " pathEditMode="relative" ptsTypes="ffff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6109F27C-FF85-5B4C-956B-4F53BC58BF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272" y="552449"/>
            <a:ext cx="9731455" cy="4199466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53605501-BD07-3D46-94A8-23853872DC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3632" y="805896"/>
            <a:ext cx="2258041" cy="120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0923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拨打紧急电话的卡通图- 搜狗图片搜索">
            <a:extLst>
              <a:ext uri="{FF2B5EF4-FFF2-40B4-BE49-F238E27FC236}">
                <a16:creationId xmlns:a16="http://schemas.microsoft.com/office/drawing/2014/main" id="{D60A2707-DA00-93F0-96AA-33E8DEB6EA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881" y="482046"/>
            <a:ext cx="2438119" cy="2442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7483E287-0ADD-1944-2F17-EA7BEE52F9AF}"/>
              </a:ext>
            </a:extLst>
          </p:cNvPr>
          <p:cNvSpPr txBox="1"/>
          <p:nvPr/>
        </p:nvSpPr>
        <p:spPr>
          <a:xfrm>
            <a:off x="6096000" y="2032345"/>
            <a:ext cx="6238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</a:rPr>
              <a:t>你</a:t>
            </a:r>
            <a:r>
              <a:rPr lang="zh-CN" altLang="en-US" sz="5400" dirty="0">
                <a:solidFill>
                  <a:srgbClr val="C00000"/>
                </a:solidFill>
                <a:latin typeface="楷体" charset="0"/>
                <a:ea typeface="楷体" charset="0"/>
              </a:rPr>
              <a:t>回</a:t>
            </a:r>
            <a:r>
              <a:rPr lang="zh-CN" altLang="en-US" sz="5400" dirty="0">
                <a:solidFill>
                  <a:schemeClr val="accent1"/>
                </a:solidFill>
                <a:latin typeface="楷体" charset="0"/>
                <a:ea typeface="楷体" charset="0"/>
              </a:rPr>
              <a:t>来</a:t>
            </a:r>
            <a:r>
              <a:rPr lang="zh-CN" altLang="en-US" sz="5400" dirty="0">
                <a:latin typeface="楷体" charset="0"/>
                <a:ea typeface="楷体" charset="0"/>
              </a:rPr>
              <a:t>吃晚饭吗？</a:t>
            </a:r>
          </a:p>
        </p:txBody>
      </p:sp>
      <p:pic>
        <p:nvPicPr>
          <p:cNvPr id="2052" name="Picture 4" descr="打电话图片素材- 搜狗图片搜索">
            <a:extLst>
              <a:ext uri="{FF2B5EF4-FFF2-40B4-BE49-F238E27FC236}">
                <a16:creationId xmlns:a16="http://schemas.microsoft.com/office/drawing/2014/main" id="{A866FBD6-6281-275C-2DBA-1E2724FD2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125" y="3950507"/>
            <a:ext cx="2438120" cy="2438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BB53D8AF-2070-4D3E-0A75-51BBA2CD58B3}"/>
              </a:ext>
            </a:extLst>
          </p:cNvPr>
          <p:cNvSpPr txBox="1"/>
          <p:nvPr/>
        </p:nvSpPr>
        <p:spPr>
          <a:xfrm>
            <a:off x="1040465" y="4387625"/>
            <a:ext cx="81746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</a:rPr>
              <a:t>我已经在食堂吃了，</a:t>
            </a:r>
            <a:endParaRPr lang="en-US" altLang="zh-CN" sz="5400" dirty="0">
              <a:latin typeface="楷体" charset="0"/>
              <a:ea typeface="楷体" charset="0"/>
            </a:endParaRPr>
          </a:p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</a:rPr>
              <a:t>不</a:t>
            </a:r>
            <a:r>
              <a:rPr lang="zh-CN" altLang="en-US" sz="5400" dirty="0">
                <a:solidFill>
                  <a:srgbClr val="C00000"/>
                </a:solidFill>
                <a:latin typeface="楷体" charset="0"/>
                <a:ea typeface="楷体" charset="0"/>
              </a:rPr>
              <a:t>回</a:t>
            </a:r>
            <a:r>
              <a:rPr lang="zh-CN" altLang="en-US" sz="5400" dirty="0">
                <a:solidFill>
                  <a:schemeClr val="accent1"/>
                </a:solidFill>
                <a:latin typeface="楷体" charset="0"/>
                <a:ea typeface="楷体" charset="0"/>
              </a:rPr>
              <a:t>去</a:t>
            </a:r>
            <a:r>
              <a:rPr lang="zh-CN" altLang="en-US" sz="5400" dirty="0">
                <a:latin typeface="楷体" charset="0"/>
                <a:ea typeface="楷体" charset="0"/>
              </a:rPr>
              <a:t>吃了。</a:t>
            </a:r>
          </a:p>
        </p:txBody>
      </p:sp>
      <p:pic>
        <p:nvPicPr>
          <p:cNvPr id="2056" name="Picture 8" descr="Ilustración de Interior De La Habitación De Estudiantes Muebles De  Dormitorio O Albergue Sala De Estar Para Dos Niños Cama Estantería Y Lugar  De Trabajo Con Ordenador Portátil Inicio Dentro De La">
            <a:extLst>
              <a:ext uri="{FF2B5EF4-FFF2-40B4-BE49-F238E27FC236}">
                <a16:creationId xmlns:a16="http://schemas.microsoft.com/office/drawing/2014/main" id="{504B46B4-5E5D-6E82-D72B-85001C038C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88" y="935793"/>
            <a:ext cx="2972041" cy="153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036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7483E287-0ADD-1944-2F17-EA7BEE52F9AF}"/>
              </a:ext>
            </a:extLst>
          </p:cNvPr>
          <p:cNvSpPr txBox="1"/>
          <p:nvPr/>
        </p:nvSpPr>
        <p:spPr>
          <a:xfrm>
            <a:off x="831271" y="1270345"/>
            <a:ext cx="771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</a:rPr>
              <a:t>玛丽，你圣诞节</a:t>
            </a:r>
            <a:r>
              <a:rPr lang="zh-CN" altLang="en-US" sz="5400" dirty="0">
                <a:solidFill>
                  <a:srgbClr val="C00000"/>
                </a:solidFill>
                <a:latin typeface="楷体" charset="0"/>
                <a:ea typeface="楷体" charset="0"/>
              </a:rPr>
              <a:t>回</a:t>
            </a:r>
            <a:r>
              <a:rPr lang="zh-CN" altLang="en-US" sz="5400" dirty="0">
                <a:solidFill>
                  <a:srgbClr val="0070C0"/>
                </a:solidFill>
                <a:latin typeface="楷体" charset="0"/>
                <a:ea typeface="楷体" charset="0"/>
              </a:rPr>
              <a:t>来</a:t>
            </a:r>
            <a:r>
              <a:rPr lang="zh-CN" altLang="en-US" sz="5400" dirty="0">
                <a:latin typeface="楷体" charset="0"/>
                <a:ea typeface="楷体" charset="0"/>
              </a:rPr>
              <a:t>吗？</a:t>
            </a:r>
          </a:p>
        </p:txBody>
      </p:sp>
      <p:pic>
        <p:nvPicPr>
          <p:cNvPr id="3074" name="Picture 2" descr="工作的女孩给妈妈打电话插画图片下载-正版图片401708865-摄图网">
            <a:extLst>
              <a:ext uri="{FF2B5EF4-FFF2-40B4-BE49-F238E27FC236}">
                <a16:creationId xmlns:a16="http://schemas.microsoft.com/office/drawing/2014/main" id="{F903C484-3FA5-E7FF-A04F-967E662AD1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123"/>
          <a:stretch/>
        </p:blipFill>
        <p:spPr bwMode="auto">
          <a:xfrm>
            <a:off x="1163781" y="3728833"/>
            <a:ext cx="2002020" cy="2907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工作的女孩给妈妈打电话插画图片下载-正版图片401708865-摄图网">
            <a:extLst>
              <a:ext uri="{FF2B5EF4-FFF2-40B4-BE49-F238E27FC236}">
                <a16:creationId xmlns:a16="http://schemas.microsoft.com/office/drawing/2014/main" id="{D1381CEE-D1EE-5F75-1E2C-0D689BDB3C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23"/>
          <a:stretch/>
        </p:blipFill>
        <p:spPr bwMode="auto">
          <a:xfrm>
            <a:off x="8432921" y="278263"/>
            <a:ext cx="2002020" cy="2907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CA6064A3-79FC-A59F-CA22-7DB69B01CBAB}"/>
              </a:ext>
            </a:extLst>
          </p:cNvPr>
          <p:cNvSpPr txBox="1"/>
          <p:nvPr/>
        </p:nvSpPr>
        <p:spPr>
          <a:xfrm>
            <a:off x="3422072" y="4914091"/>
            <a:ext cx="771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5400" dirty="0">
                <a:latin typeface="楷体" charset="0"/>
                <a:ea typeface="楷体" charset="0"/>
              </a:rPr>
              <a:t>我下个星期就</a:t>
            </a:r>
            <a:r>
              <a:rPr lang="zh-CN" altLang="en-US" sz="5400" dirty="0">
                <a:solidFill>
                  <a:srgbClr val="C00000"/>
                </a:solidFill>
                <a:latin typeface="楷体" charset="0"/>
                <a:ea typeface="楷体" charset="0"/>
              </a:rPr>
              <a:t>回</a:t>
            </a:r>
            <a:r>
              <a:rPr lang="zh-CN" altLang="en-US" sz="5400" dirty="0">
                <a:solidFill>
                  <a:srgbClr val="0070C0"/>
                </a:solidFill>
                <a:latin typeface="楷体" charset="0"/>
                <a:ea typeface="楷体" charset="0"/>
              </a:rPr>
              <a:t>去</a:t>
            </a:r>
            <a:r>
              <a:rPr lang="zh-CN" altLang="en-US" sz="5400" dirty="0">
                <a:latin typeface="楷体" charset="0"/>
                <a:ea typeface="楷体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192948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2DD4779A-357B-D149-93AD-EF12054E0E7E}"/>
              </a:ext>
            </a:extLst>
          </p:cNvPr>
          <p:cNvSpPr/>
          <p:nvPr/>
        </p:nvSpPr>
        <p:spPr>
          <a:xfrm>
            <a:off x="116681" y="0"/>
            <a:ext cx="772038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it-IT" altLang="zh-CN" sz="36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Complemento di direzione semplice</a:t>
            </a:r>
            <a:endParaRPr lang="zh-CN" altLang="en-US" sz="36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DF83D097-9D06-584E-A169-25A34E9C94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5532885"/>
              </p:ext>
            </p:extLst>
          </p:nvPr>
        </p:nvGraphicFramePr>
        <p:xfrm>
          <a:off x="1606899" y="3560329"/>
          <a:ext cx="8978201" cy="25163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55883">
                  <a:extLst>
                    <a:ext uri="{9D8B030D-6E8A-4147-A177-3AD203B41FA5}">
                      <a16:colId xmlns:a16="http://schemas.microsoft.com/office/drawing/2014/main" val="2774298730"/>
                    </a:ext>
                  </a:extLst>
                </a:gridCol>
                <a:gridCol w="1533874">
                  <a:extLst>
                    <a:ext uri="{9D8B030D-6E8A-4147-A177-3AD203B41FA5}">
                      <a16:colId xmlns:a16="http://schemas.microsoft.com/office/drawing/2014/main" val="3653248479"/>
                    </a:ext>
                  </a:extLst>
                </a:gridCol>
                <a:gridCol w="1529410">
                  <a:extLst>
                    <a:ext uri="{9D8B030D-6E8A-4147-A177-3AD203B41FA5}">
                      <a16:colId xmlns:a16="http://schemas.microsoft.com/office/drawing/2014/main" val="3860377556"/>
                    </a:ext>
                  </a:extLst>
                </a:gridCol>
                <a:gridCol w="1515247">
                  <a:extLst>
                    <a:ext uri="{9D8B030D-6E8A-4147-A177-3AD203B41FA5}">
                      <a16:colId xmlns:a16="http://schemas.microsoft.com/office/drawing/2014/main" val="2326183898"/>
                    </a:ext>
                  </a:extLst>
                </a:gridCol>
                <a:gridCol w="1685183">
                  <a:extLst>
                    <a:ext uri="{9D8B030D-6E8A-4147-A177-3AD203B41FA5}">
                      <a16:colId xmlns:a16="http://schemas.microsoft.com/office/drawing/2014/main" val="3549608199"/>
                    </a:ext>
                  </a:extLst>
                </a:gridCol>
                <a:gridCol w="1458604">
                  <a:extLst>
                    <a:ext uri="{9D8B030D-6E8A-4147-A177-3AD203B41FA5}">
                      <a16:colId xmlns:a16="http://schemas.microsoft.com/office/drawing/2014/main" val="572590673"/>
                    </a:ext>
                  </a:extLst>
                </a:gridCol>
              </a:tblGrid>
              <a:tr h="449293">
                <a:tc>
                  <a:txBody>
                    <a:bodyPr/>
                    <a:lstStyle/>
                    <a:p>
                      <a:endParaRPr lang="zh-CN" altLang="en-US" dirty="0"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it-IT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带</a:t>
                      </a:r>
                      <a:endParaRPr lang="zh-CN" altLang="en-US" sz="4400" dirty="0">
                        <a:solidFill>
                          <a:srgbClr val="C00000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拿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送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过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40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打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2587097"/>
                  </a:ext>
                </a:extLst>
              </a:tr>
              <a:tr h="8344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4000" b="1" kern="1200" dirty="0">
                          <a:solidFill>
                            <a:schemeClr val="lt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  <a:cs typeface="+mn-cs"/>
                        </a:rPr>
                        <a:t>来</a:t>
                      </a:r>
                      <a:endParaRPr lang="en-US" altLang="zh-CN" sz="4000" b="1" kern="1200" dirty="0">
                        <a:solidFill>
                          <a:schemeClr val="lt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  <a:cs typeface="+mn-cs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带来</a:t>
                      </a:r>
                      <a:endParaRPr lang="en-US" altLang="zh-CN" sz="3600" b="1" dirty="0">
                        <a:solidFill>
                          <a:srgbClr val="002060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拿来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送来</a:t>
                      </a:r>
                      <a:endParaRPr lang="en-US" altLang="zh-CN" sz="3600" b="1" dirty="0">
                        <a:solidFill>
                          <a:srgbClr val="002060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过来</a:t>
                      </a:r>
                      <a:endParaRPr lang="it-IT" altLang="zh-CN" sz="3600" b="1" dirty="0">
                        <a:solidFill>
                          <a:srgbClr val="002060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打来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909651"/>
                  </a:ext>
                </a:extLst>
              </a:tr>
              <a:tr h="91998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4000" b="1" kern="1200" dirty="0">
                          <a:solidFill>
                            <a:schemeClr val="lt1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  <a:cs typeface="+mn-cs"/>
                        </a:rPr>
                        <a:t>去</a:t>
                      </a:r>
                      <a:endParaRPr lang="en-US" altLang="zh-CN" sz="4000" b="1" kern="1200" dirty="0">
                        <a:solidFill>
                          <a:schemeClr val="lt1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  <a:cs typeface="+mn-cs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带去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拿去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送去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600" b="1" dirty="0">
                          <a:solidFill>
                            <a:srgbClr val="00206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过去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b="1" dirty="0">
                        <a:solidFill>
                          <a:srgbClr val="002060"/>
                        </a:solidFill>
                        <a:latin typeface="KaiTi" panose="02010609060101010101" pitchFamily="49" charset="-122"/>
                        <a:ea typeface="KaiTi" panose="020106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356554"/>
                  </a:ext>
                </a:extLst>
              </a:tr>
            </a:tbl>
          </a:graphicData>
        </a:graphic>
      </p:graphicFrame>
      <p:sp>
        <p:nvSpPr>
          <p:cNvPr id="9" name="文本框 8">
            <a:extLst>
              <a:ext uri="{FF2B5EF4-FFF2-40B4-BE49-F238E27FC236}">
                <a16:creationId xmlns:a16="http://schemas.microsoft.com/office/drawing/2014/main" id="{C8A3A44D-0510-F845-90D4-9AF17CE9D93F}"/>
              </a:ext>
            </a:extLst>
          </p:cNvPr>
          <p:cNvSpPr txBox="1"/>
          <p:nvPr/>
        </p:nvSpPr>
        <p:spPr>
          <a:xfrm>
            <a:off x="339075" y="2013274"/>
            <a:ext cx="118529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it-IT" altLang="zh-CN" sz="2400" b="1" dirty="0"/>
              <a:t>Tale complemento può essere realizzato solo con </a:t>
            </a:r>
            <a:r>
              <a:rPr kumimoji="1" lang="it-IT" altLang="zh-CN" sz="2400" b="1" dirty="0">
                <a:highlight>
                  <a:srgbClr val="FFFF00"/>
                </a:highlight>
              </a:rPr>
              <a:t>verbi che indicano movimento</a:t>
            </a:r>
            <a:r>
              <a:rPr kumimoji="1" lang="it-IT" altLang="zh-CN" sz="2400" b="1" dirty="0"/>
              <a:t>. </a:t>
            </a:r>
          </a:p>
          <a:p>
            <a:r>
              <a:rPr kumimoji="1" lang="it-IT" altLang="zh-CN" sz="2400" b="1" dirty="0"/>
              <a:t>I verbi di moto più</a:t>
            </a:r>
            <a:r>
              <a:rPr kumimoji="1" lang="zh-CN" altLang="en-US" sz="2400" b="1" dirty="0"/>
              <a:t> </a:t>
            </a:r>
            <a:r>
              <a:rPr kumimoji="1" lang="it-IT" altLang="zh-CN" sz="2400" b="1" dirty="0"/>
              <a:t>frequentemente usati con</a:t>
            </a:r>
            <a:r>
              <a:rPr kumimoji="1" lang="zh-CN" altLang="en-US" sz="2400" b="1" dirty="0"/>
              <a:t> </a:t>
            </a:r>
            <a:r>
              <a:rPr kumimoji="1" lang="it-IT" altLang="zh-CN" sz="2400" b="1" dirty="0"/>
              <a:t>il complemento di direzione semplice </a:t>
            </a:r>
          </a:p>
          <a:p>
            <a:r>
              <a:rPr kumimoji="1" lang="it-IT" altLang="zh-CN" sz="2400" b="1" dirty="0"/>
              <a:t>sono i seguenti</a:t>
            </a:r>
            <a:r>
              <a:rPr kumimoji="1" lang="zh-CN" altLang="en-US" sz="2400" b="1" dirty="0"/>
              <a:t>：</a:t>
            </a:r>
          </a:p>
        </p:txBody>
      </p:sp>
      <p:cxnSp>
        <p:nvCxnSpPr>
          <p:cNvPr id="2" name="直线连接符 1">
            <a:extLst>
              <a:ext uri="{FF2B5EF4-FFF2-40B4-BE49-F238E27FC236}">
                <a16:creationId xmlns:a16="http://schemas.microsoft.com/office/drawing/2014/main" id="{FB28D047-F973-C8B7-08F3-E9AAA6AB7833}"/>
              </a:ext>
            </a:extLst>
          </p:cNvPr>
          <p:cNvCxnSpPr>
            <a:cxnSpLocks/>
          </p:cNvCxnSpPr>
          <p:nvPr/>
        </p:nvCxnSpPr>
        <p:spPr>
          <a:xfrm>
            <a:off x="9087129" y="5408663"/>
            <a:ext cx="1040718" cy="66804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>
            <a:extLst>
              <a:ext uri="{FF2B5EF4-FFF2-40B4-BE49-F238E27FC236}">
                <a16:creationId xmlns:a16="http://schemas.microsoft.com/office/drawing/2014/main" id="{9DF38924-6795-2E93-6627-BE1837E31C54}"/>
              </a:ext>
            </a:extLst>
          </p:cNvPr>
          <p:cNvSpPr/>
          <p:nvPr/>
        </p:nvSpPr>
        <p:spPr>
          <a:xfrm>
            <a:off x="6193359" y="589096"/>
            <a:ext cx="45255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5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5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5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5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5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5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66562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圖片 1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890"/>
            <a:ext cx="12192000" cy="68446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97485" y="150495"/>
            <a:ext cx="11758930" cy="655701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/>
            </a:solidFill>
          </a:ln>
          <a:effectLst>
            <a:softEdge rad="101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3" name="图片 12" descr="Video_20201017_093015_8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3847" y="715617"/>
            <a:ext cx="6942835" cy="3905745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4029323" y="5126720"/>
            <a:ext cx="40952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000" dirty="0">
                <a:latin typeface="楷体" charset="0"/>
                <a:ea typeface="楷体" charset="0"/>
              </a:rPr>
              <a:t>她</a:t>
            </a:r>
            <a:r>
              <a:rPr lang="zh-CN" altLang="en-US" sz="6000" dirty="0">
                <a:solidFill>
                  <a:srgbClr val="C00000"/>
                </a:solidFill>
                <a:latin typeface="楷体" charset="0"/>
                <a:ea typeface="楷体" charset="0"/>
              </a:rPr>
              <a:t>过</a:t>
            </a:r>
            <a:r>
              <a:rPr lang="zh-CN" altLang="en-US" sz="6000" dirty="0">
                <a:solidFill>
                  <a:srgbClr val="0070C0"/>
                </a:solidFill>
                <a:latin typeface="楷体" charset="0"/>
                <a:ea typeface="楷体" charset="0"/>
              </a:rPr>
              <a:t>去</a:t>
            </a:r>
            <a:r>
              <a:rPr lang="zh-CN" altLang="en-US" sz="6000" dirty="0">
                <a:latin typeface="楷体" charset="0"/>
                <a:ea typeface="楷体" charset="0"/>
              </a:rPr>
              <a:t>了。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65DD2E47-2962-9ECC-4F0A-77291B434980}"/>
              </a:ext>
            </a:extLst>
          </p:cNvPr>
          <p:cNvSpPr/>
          <p:nvPr/>
        </p:nvSpPr>
        <p:spPr>
          <a:xfrm>
            <a:off x="235585" y="330896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4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圖片 1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890"/>
            <a:ext cx="12192000" cy="68446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97485" y="150495"/>
            <a:ext cx="11758930" cy="655701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/>
            </a:solidFill>
          </a:ln>
          <a:effectLst>
            <a:softEdge rad="101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4" name="图片 13" descr="Video_20201017_093132_4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0216" y="1381760"/>
            <a:ext cx="7278298" cy="409448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2611387" y="5663650"/>
            <a:ext cx="48120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 dirty="0">
                <a:latin typeface="楷体" charset="0"/>
                <a:ea typeface="楷体" charset="0"/>
                <a:sym typeface="+mn-ea"/>
              </a:rPr>
              <a:t>她</a:t>
            </a:r>
            <a:r>
              <a:rPr lang="zh-CN" altLang="en-US" sz="5400" dirty="0">
                <a:solidFill>
                  <a:srgbClr val="C00000"/>
                </a:solidFill>
                <a:latin typeface="楷体" charset="0"/>
                <a:ea typeface="楷体" charset="0"/>
                <a:sym typeface="+mn-ea"/>
              </a:rPr>
              <a:t>过</a:t>
            </a:r>
            <a:r>
              <a:rPr lang="zh-CN" altLang="en-US" sz="5400" dirty="0">
                <a:solidFill>
                  <a:srgbClr val="0070C0"/>
                </a:solidFill>
                <a:latin typeface="楷体" charset="0"/>
                <a:ea typeface="楷体" charset="0"/>
                <a:sym typeface="+mn-ea"/>
              </a:rPr>
              <a:t>来</a:t>
            </a:r>
            <a:r>
              <a:rPr lang="zh-CN" altLang="en-US" sz="5400" dirty="0">
                <a:latin typeface="楷体" charset="0"/>
                <a:ea typeface="楷体" charset="0"/>
                <a:sym typeface="+mn-ea"/>
              </a:rPr>
              <a:t>了。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1197EBDD-8694-6FE5-3A11-D79D0C928798}"/>
              </a:ext>
            </a:extLst>
          </p:cNvPr>
          <p:cNvSpPr/>
          <p:nvPr/>
        </p:nvSpPr>
        <p:spPr>
          <a:xfrm>
            <a:off x="255472" y="424909"/>
            <a:ext cx="372089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4400" b="1" cap="none" spc="0" dirty="0" err="1">
                <a:ln/>
                <a:solidFill>
                  <a:schemeClr val="accent4"/>
                </a:solidFill>
                <a:effectLst/>
              </a:rPr>
              <a:t>verbo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+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 来</a:t>
            </a:r>
            <a:r>
              <a:rPr lang="en-US" altLang="zh-CN" sz="4400" b="1" dirty="0">
                <a:ln/>
                <a:solidFill>
                  <a:schemeClr val="accent4"/>
                </a:solidFill>
              </a:rPr>
              <a:t>/</a:t>
            </a:r>
            <a:r>
              <a:rPr lang="zh-CN" altLang="en-US" sz="4400" b="1" dirty="0">
                <a:ln/>
                <a:solidFill>
                  <a:schemeClr val="accent4"/>
                </a:solidFill>
              </a:rPr>
              <a:t>去</a:t>
            </a:r>
            <a:endParaRPr lang="en-US" altLang="zh-CN" sz="4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8727693-B232-CE40-87BA-5BB5A3665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430538"/>
            <a:ext cx="10515600" cy="1053042"/>
          </a:xfrm>
        </p:spPr>
        <p:txBody>
          <a:bodyPr>
            <a:normAutofit/>
          </a:bodyPr>
          <a:lstStyle/>
          <a:p>
            <a:r>
              <a:rPr kumimoji="1"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妈妈刚给我</a:t>
            </a:r>
            <a:r>
              <a:rPr kumimoji="1" lang="zh-CN" altLang="en-US" sz="54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打来</a:t>
            </a:r>
            <a:r>
              <a:rPr kumimoji="1"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一个电话。</a:t>
            </a:r>
          </a:p>
        </p:txBody>
      </p:sp>
      <p:pic>
        <p:nvPicPr>
          <p:cNvPr id="4102" name="Picture 6" descr="给妈妈打电话的矢量图插图，女儿给妈妈打电话，说着智能手机库存例证- 插画包括有女儿, 交谈: 218337350">
            <a:extLst>
              <a:ext uri="{FF2B5EF4-FFF2-40B4-BE49-F238E27FC236}">
                <a16:creationId xmlns:a16="http://schemas.microsoft.com/office/drawing/2014/main" id="{5018FE00-E504-FD65-8DF6-B1409179DF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67"/>
          <a:stretch/>
        </p:blipFill>
        <p:spPr bwMode="auto">
          <a:xfrm>
            <a:off x="1078654" y="179635"/>
            <a:ext cx="7150946" cy="4717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卡通打电话来电呼叫信息元素GIF电话元素[gif]GIF下载- 觅知网">
            <a:extLst>
              <a:ext uri="{FF2B5EF4-FFF2-40B4-BE49-F238E27FC236}">
                <a16:creationId xmlns:a16="http://schemas.microsoft.com/office/drawing/2014/main" id="{A4E5DEFC-161D-42FB-91AD-E18101B32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650" y="900941"/>
            <a:ext cx="1652270" cy="1652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右箭头 1">
            <a:extLst>
              <a:ext uri="{FF2B5EF4-FFF2-40B4-BE49-F238E27FC236}">
                <a16:creationId xmlns:a16="http://schemas.microsoft.com/office/drawing/2014/main" id="{1414169E-BCCD-CB86-8AE0-DBC5E086D513}"/>
              </a:ext>
            </a:extLst>
          </p:cNvPr>
          <p:cNvSpPr/>
          <p:nvPr/>
        </p:nvSpPr>
        <p:spPr>
          <a:xfrm rot="10800000">
            <a:off x="3802379" y="731519"/>
            <a:ext cx="2050627" cy="47115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349892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内容占位符 2">
            <a:extLst>
              <a:ext uri="{FF2B5EF4-FFF2-40B4-BE49-F238E27FC236}">
                <a16:creationId xmlns:a16="http://schemas.microsoft.com/office/drawing/2014/main" id="{AB6CAD0D-CE09-4843-B1D6-4ADDD82E613D}"/>
              </a:ext>
            </a:extLst>
          </p:cNvPr>
          <p:cNvSpPr txBox="1">
            <a:spLocks/>
          </p:cNvSpPr>
          <p:nvPr/>
        </p:nvSpPr>
        <p:spPr>
          <a:xfrm>
            <a:off x="381032" y="5594435"/>
            <a:ext cx="12443395" cy="12731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朋友住院了，我们给她</a:t>
            </a:r>
            <a:r>
              <a:rPr kumimoji="1" lang="zh-CN" altLang="en-US" sz="54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送去</a:t>
            </a:r>
            <a:r>
              <a:rPr kumimoji="1"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一些水果。</a:t>
            </a:r>
          </a:p>
        </p:txBody>
      </p:sp>
      <p:pic>
        <p:nvPicPr>
          <p:cNvPr id="5122" name="Picture 2" descr="Femme qui pose dans le lit d'hôpital et qui parle au médecin.Consultation  du patient Image Vectorielle Stock - Alamy">
            <a:extLst>
              <a:ext uri="{FF2B5EF4-FFF2-40B4-BE49-F238E27FC236}">
                <a16:creationId xmlns:a16="http://schemas.microsoft.com/office/drawing/2014/main" id="{DEBAEBE6-A0C9-5205-763F-A680FD1ACD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89"/>
          <a:stretch/>
        </p:blipFill>
        <p:spPr bwMode="auto">
          <a:xfrm>
            <a:off x="2833688" y="115792"/>
            <a:ext cx="3769042" cy="2247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卡通人物背影图片-卡通人物背影设计素材-卡通人物背影素材免费下载-万素网">
            <a:extLst>
              <a:ext uri="{FF2B5EF4-FFF2-40B4-BE49-F238E27FC236}">
                <a16:creationId xmlns:a16="http://schemas.microsoft.com/office/drawing/2014/main" id="{2992B6A8-F406-7C4D-3B14-A2EF8078F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615" y="3451540"/>
            <a:ext cx="3618230" cy="16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一袋水果图片-一袋水果素材-一袋水果插画-摄图新视界">
            <a:extLst>
              <a:ext uri="{FF2B5EF4-FFF2-40B4-BE49-F238E27FC236}">
                <a16:creationId xmlns:a16="http://schemas.microsoft.com/office/drawing/2014/main" id="{8E0B0AE5-06AD-07A0-11E0-E27A6F0E2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3585" y="3966843"/>
            <a:ext cx="119380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右箭头 5">
            <a:extLst>
              <a:ext uri="{FF2B5EF4-FFF2-40B4-BE49-F238E27FC236}">
                <a16:creationId xmlns:a16="http://schemas.microsoft.com/office/drawing/2014/main" id="{336A148E-6E71-E056-061F-AA04B02F12EB}"/>
              </a:ext>
            </a:extLst>
          </p:cNvPr>
          <p:cNvSpPr/>
          <p:nvPr/>
        </p:nvSpPr>
        <p:spPr>
          <a:xfrm rot="13188006">
            <a:off x="4708004" y="2438546"/>
            <a:ext cx="2094342" cy="49065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70601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内容占位符 2">
            <a:extLst>
              <a:ext uri="{FF2B5EF4-FFF2-40B4-BE49-F238E27FC236}">
                <a16:creationId xmlns:a16="http://schemas.microsoft.com/office/drawing/2014/main" id="{28240CFA-900B-E34A-9247-43D7EDE874B7}"/>
              </a:ext>
            </a:extLst>
          </p:cNvPr>
          <p:cNvSpPr txBox="1">
            <a:spLocks/>
          </p:cNvSpPr>
          <p:nvPr/>
        </p:nvSpPr>
        <p:spPr>
          <a:xfrm>
            <a:off x="672384" y="4581949"/>
            <a:ext cx="10515600" cy="10530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 dirty="0">
                <a:latin typeface="KaiTi" panose="02010609060101010101" pitchFamily="49" charset="-122"/>
                <a:ea typeface="KaiTi" panose="02010609060101010101" pitchFamily="49" charset="-122"/>
              </a:rPr>
              <a:t>老师给我们</a:t>
            </a:r>
            <a:r>
              <a:rPr kumimoji="1" lang="zh-CN" altLang="en-US" sz="60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带来</a:t>
            </a:r>
            <a:r>
              <a:rPr kumimoji="1" lang="zh-CN" altLang="en-US" sz="6000" dirty="0">
                <a:latin typeface="KaiTi" panose="02010609060101010101" pitchFamily="49" charset="-122"/>
                <a:ea typeface="KaiTi" panose="02010609060101010101" pitchFamily="49" charset="-122"/>
              </a:rPr>
              <a:t>了汉语书。</a:t>
            </a:r>
          </a:p>
        </p:txBody>
      </p:sp>
      <p:pic>
        <p:nvPicPr>
          <p:cNvPr id="6146" name="Picture 2" descr="家长或老师带孩子来书籍的孩子正在逃避教育，阅读矢量卡通杆状图例向量例证- 插画包括有父项, 字符: 263735895">
            <a:extLst>
              <a:ext uri="{FF2B5EF4-FFF2-40B4-BE49-F238E27FC236}">
                <a16:creationId xmlns:a16="http://schemas.microsoft.com/office/drawing/2014/main" id="{5E9A536E-07BA-DA08-A421-B632F77849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10" b="10815"/>
          <a:stretch/>
        </p:blipFill>
        <p:spPr bwMode="auto">
          <a:xfrm flipH="1">
            <a:off x="1261534" y="636748"/>
            <a:ext cx="2052320" cy="3342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學生圖案素材| PNG和向量圖| 透明背景圖片| 免費下载- Pngtree">
            <a:extLst>
              <a:ext uri="{FF2B5EF4-FFF2-40B4-BE49-F238E27FC236}">
                <a16:creationId xmlns:a16="http://schemas.microsoft.com/office/drawing/2014/main" id="{C61DDA27-7DFD-0F1C-9CF6-E7BD848339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802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右箭头 1">
            <a:extLst>
              <a:ext uri="{FF2B5EF4-FFF2-40B4-BE49-F238E27FC236}">
                <a16:creationId xmlns:a16="http://schemas.microsoft.com/office/drawing/2014/main" id="{B42BB29D-F4A2-6CF3-2CE6-1D1EB2F6421C}"/>
              </a:ext>
            </a:extLst>
          </p:cNvPr>
          <p:cNvSpPr/>
          <p:nvPr/>
        </p:nvSpPr>
        <p:spPr>
          <a:xfrm>
            <a:off x="3313854" y="2458866"/>
            <a:ext cx="2094342" cy="49065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8950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内容占位符 4" descr="白板上写着字&#10;&#10;描述已自动生成">
            <a:extLst>
              <a:ext uri="{FF2B5EF4-FFF2-40B4-BE49-F238E27FC236}">
                <a16:creationId xmlns:a16="http://schemas.microsoft.com/office/drawing/2014/main" id="{33DD2708-917B-7C4C-B4CF-F60D6A0D61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0961" y="1209398"/>
            <a:ext cx="5742269" cy="3735134"/>
          </a:xfrm>
          <a:prstGeom prst="rect">
            <a:avLst/>
          </a:prstGeom>
        </p:spPr>
      </p:pic>
      <p:sp>
        <p:nvSpPr>
          <p:cNvPr id="11" name="下箭头 10">
            <a:extLst>
              <a:ext uri="{FF2B5EF4-FFF2-40B4-BE49-F238E27FC236}">
                <a16:creationId xmlns:a16="http://schemas.microsoft.com/office/drawing/2014/main" id="{B33D18C1-0D37-D844-9D17-93CD31A76210}"/>
              </a:ext>
            </a:extLst>
          </p:cNvPr>
          <p:cNvSpPr/>
          <p:nvPr/>
        </p:nvSpPr>
        <p:spPr>
          <a:xfrm rot="18213904">
            <a:off x="8392346" y="1825516"/>
            <a:ext cx="406400" cy="6513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CAB059FF-1E18-3646-8A92-B16BB952D8BC}"/>
              </a:ext>
            </a:extLst>
          </p:cNvPr>
          <p:cNvSpPr/>
          <p:nvPr/>
        </p:nvSpPr>
        <p:spPr>
          <a:xfrm>
            <a:off x="6511370" y="5225444"/>
            <a:ext cx="530145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it-IT" altLang="zh-CN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A</a:t>
            </a:r>
            <a:r>
              <a:rPr lang="zh-CN" altLang="en-US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it-IT" altLang="zh-CN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it-IT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下</a:t>
            </a:r>
            <a:r>
              <a:rPr lang="en-US" altLang="zh-CN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___</a:t>
            </a:r>
            <a:r>
              <a:rPr lang="zh-CN" altLang="en-US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zh-CN" altLang="en-US" sz="6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内容占位符 4" descr="白板上写着字&#10;&#10;描述已自动生成">
            <a:extLst>
              <a:ext uri="{FF2B5EF4-FFF2-40B4-BE49-F238E27FC236}">
                <a16:creationId xmlns:a16="http://schemas.microsoft.com/office/drawing/2014/main" id="{95E5D1EA-A675-1E4C-8734-B29FB0B87E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209399"/>
            <a:ext cx="5742270" cy="3735134"/>
          </a:xfr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51B1E14B-C566-804A-AF12-FCC6788F5C0D}"/>
              </a:ext>
            </a:extLst>
          </p:cNvPr>
          <p:cNvSpPr/>
          <p:nvPr/>
        </p:nvSpPr>
        <p:spPr>
          <a:xfrm>
            <a:off x="276102" y="343711"/>
            <a:ext cx="758252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 algn="ctr"/>
            <a:r>
              <a:rPr lang="it-IT" altLang="zh-CN" sz="32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 è la persona che parla,</a:t>
            </a:r>
            <a:r>
              <a:rPr lang="en-US" altLang="zh-CN" sz="32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A dice a B </a:t>
            </a:r>
            <a:r>
              <a:rPr lang="it-IT" altLang="zh-CN" sz="32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…… </a:t>
            </a:r>
          </a:p>
        </p:txBody>
      </p:sp>
      <p:sp>
        <p:nvSpPr>
          <p:cNvPr id="8" name="下箭头 7">
            <a:extLst>
              <a:ext uri="{FF2B5EF4-FFF2-40B4-BE49-F238E27FC236}">
                <a16:creationId xmlns:a16="http://schemas.microsoft.com/office/drawing/2014/main" id="{0BBD8583-DE61-1D47-AF54-10A25815A008}"/>
              </a:ext>
            </a:extLst>
          </p:cNvPr>
          <p:cNvSpPr/>
          <p:nvPr/>
        </p:nvSpPr>
        <p:spPr>
          <a:xfrm rot="7624525">
            <a:off x="3481845" y="3202892"/>
            <a:ext cx="406400" cy="6513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20FD35DD-3E38-4E46-AF8A-50C9F5C7CE3F}"/>
              </a:ext>
            </a:extLst>
          </p:cNvPr>
          <p:cNvSpPr/>
          <p:nvPr/>
        </p:nvSpPr>
        <p:spPr>
          <a:xfrm>
            <a:off x="191628" y="5140769"/>
            <a:ext cx="530145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it-IT" altLang="zh-CN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A</a:t>
            </a:r>
            <a:r>
              <a:rPr lang="zh-CN" altLang="en-US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it-IT" altLang="zh-CN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你上</a:t>
            </a:r>
            <a:r>
              <a:rPr lang="en-US" altLang="zh-CN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___</a:t>
            </a:r>
            <a:r>
              <a:rPr lang="zh-CN" altLang="en-US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zh-CN" altLang="en-US" sz="6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F40AE95D-03C0-4D44-9AB3-5618275926B9}"/>
              </a:ext>
            </a:extLst>
          </p:cNvPr>
          <p:cNvSpPr/>
          <p:nvPr/>
        </p:nvSpPr>
        <p:spPr>
          <a:xfrm>
            <a:off x="3628783" y="5163181"/>
            <a:ext cx="8771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来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63C50BE-82C1-AE43-9847-5D1CFEB62383}"/>
              </a:ext>
            </a:extLst>
          </p:cNvPr>
          <p:cNvSpPr/>
          <p:nvPr/>
        </p:nvSpPr>
        <p:spPr>
          <a:xfrm>
            <a:off x="9830988" y="5242067"/>
            <a:ext cx="8771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去</a:t>
            </a:r>
            <a:endParaRPr lang="zh-CN" altLang="en-US" sz="5400" b="1" cap="none" spc="0" dirty="0">
              <a:ln w="0"/>
              <a:solidFill>
                <a:srgbClr val="C0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577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3" grpId="0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内容占位符 4" descr="白板上写着字&#10;&#10;描述已自动生成">
            <a:extLst>
              <a:ext uri="{FF2B5EF4-FFF2-40B4-BE49-F238E27FC236}">
                <a16:creationId xmlns:a16="http://schemas.microsoft.com/office/drawing/2014/main" id="{95E5D1EA-A675-1E4C-8734-B29FB0B87E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949987"/>
            <a:ext cx="5926667" cy="3855078"/>
          </a:xfrm>
        </p:spPr>
      </p:pic>
      <p:sp>
        <p:nvSpPr>
          <p:cNvPr id="8" name="下箭头 7">
            <a:extLst>
              <a:ext uri="{FF2B5EF4-FFF2-40B4-BE49-F238E27FC236}">
                <a16:creationId xmlns:a16="http://schemas.microsoft.com/office/drawing/2014/main" id="{0BBD8583-DE61-1D47-AF54-10A25815A008}"/>
              </a:ext>
            </a:extLst>
          </p:cNvPr>
          <p:cNvSpPr/>
          <p:nvPr/>
        </p:nvSpPr>
        <p:spPr>
          <a:xfrm rot="7624525">
            <a:off x="3817144" y="2987464"/>
            <a:ext cx="406400" cy="6513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20FD35DD-3E38-4E46-AF8A-50C9F5C7CE3F}"/>
              </a:ext>
            </a:extLst>
          </p:cNvPr>
          <p:cNvSpPr/>
          <p:nvPr/>
        </p:nvSpPr>
        <p:spPr>
          <a:xfrm>
            <a:off x="124162" y="4913217"/>
            <a:ext cx="570060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it-IT" altLang="zh-CN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it-IT" altLang="zh-CN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我上</a:t>
            </a:r>
            <a:r>
              <a:rPr lang="en-US" altLang="zh-CN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____</a:t>
            </a:r>
            <a:r>
              <a:rPr lang="zh-CN" altLang="en-US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zh-CN" altLang="en-US" sz="6000" b="1" cap="none" spc="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10" name="内容占位符 4" descr="白板上写着字&#10;&#10;描述已自动生成">
            <a:extLst>
              <a:ext uri="{FF2B5EF4-FFF2-40B4-BE49-F238E27FC236}">
                <a16:creationId xmlns:a16="http://schemas.microsoft.com/office/drawing/2014/main" id="{9A0EDF2C-DD52-574C-AFBC-DEC5B1AA5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949987"/>
            <a:ext cx="5967649" cy="3881735"/>
          </a:xfrm>
          <a:prstGeom prst="rect">
            <a:avLst/>
          </a:prstGeom>
        </p:spPr>
      </p:pic>
      <p:sp>
        <p:nvSpPr>
          <p:cNvPr id="11" name="下箭头 10">
            <a:extLst>
              <a:ext uri="{FF2B5EF4-FFF2-40B4-BE49-F238E27FC236}">
                <a16:creationId xmlns:a16="http://schemas.microsoft.com/office/drawing/2014/main" id="{78CA3D93-8270-9D4A-8991-50839F154E88}"/>
              </a:ext>
            </a:extLst>
          </p:cNvPr>
          <p:cNvSpPr/>
          <p:nvPr/>
        </p:nvSpPr>
        <p:spPr>
          <a:xfrm rot="18535648">
            <a:off x="7895116" y="1558185"/>
            <a:ext cx="319379" cy="5769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A5857A2B-ABBF-7646-BBF4-5C109C40162C}"/>
              </a:ext>
            </a:extLst>
          </p:cNvPr>
          <p:cNvSpPr/>
          <p:nvPr/>
        </p:nvSpPr>
        <p:spPr>
          <a:xfrm>
            <a:off x="6753320" y="4913217"/>
            <a:ext cx="510047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it-IT" altLang="zh-CN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it-IT" altLang="zh-CN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你下</a:t>
            </a:r>
            <a:r>
              <a:rPr lang="en-US" altLang="zh-CN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___</a:t>
            </a:r>
            <a:r>
              <a:rPr lang="zh-CN" altLang="en-US" sz="60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zh-CN" altLang="en-US" sz="6000" b="1" cap="none" spc="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94B34707-64C9-8645-95B0-7FC34378A183}"/>
              </a:ext>
            </a:extLst>
          </p:cNvPr>
          <p:cNvSpPr/>
          <p:nvPr/>
        </p:nvSpPr>
        <p:spPr>
          <a:xfrm>
            <a:off x="286986" y="115277"/>
            <a:ext cx="744306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 algn="ctr"/>
            <a:r>
              <a:rPr lang="en-US" altLang="zh-CN" sz="32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</a:t>
            </a:r>
            <a:r>
              <a:rPr lang="zh-CN" altLang="en-US" sz="32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it-IT" altLang="zh-CN" sz="3200" b="1" dirty="0">
                <a:ln w="0"/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è la persona che parla, B dice a A…… 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E9CE7393-73DC-C54F-B5CF-4346E27BF690}"/>
              </a:ext>
            </a:extLst>
          </p:cNvPr>
          <p:cNvSpPr/>
          <p:nvPr/>
        </p:nvSpPr>
        <p:spPr>
          <a:xfrm>
            <a:off x="3389785" y="4871788"/>
            <a:ext cx="8771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去</a:t>
            </a:r>
            <a:endParaRPr lang="zh-CN" altLang="en-US" sz="5400" b="1" cap="none" spc="0" dirty="0">
              <a:ln w="0"/>
              <a:solidFill>
                <a:srgbClr val="C0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308CC0C1-825A-9846-BE69-0FC7ED6C909E}"/>
              </a:ext>
            </a:extLst>
          </p:cNvPr>
          <p:cNvSpPr/>
          <p:nvPr/>
        </p:nvSpPr>
        <p:spPr>
          <a:xfrm>
            <a:off x="10053262" y="4913217"/>
            <a:ext cx="907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来</a:t>
            </a:r>
            <a:endParaRPr lang="zh-CN" altLang="en-US" sz="5400" b="1" cap="none" spc="0" dirty="0">
              <a:ln w="0"/>
              <a:solidFill>
                <a:srgbClr val="C0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516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4" grpId="0"/>
      <p:bldP spid="1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71120"/>
            <a:ext cx="12748260" cy="8500745"/>
          </a:xfrm>
          <a:prstGeom prst="rect">
            <a:avLst/>
          </a:prstGeom>
        </p:spPr>
      </p:pic>
      <p:pic>
        <p:nvPicPr>
          <p:cNvPr id="5" name="图片 4" descr="千库网_走路的冬装女孩背包长发短裙学生png格式_元素编号11624458 (2)_副本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200" y="2684780"/>
            <a:ext cx="2340610" cy="3121660"/>
          </a:xfrm>
          <a:prstGeom prst="rect">
            <a:avLst/>
          </a:prstGeom>
        </p:spPr>
      </p:pic>
      <p:pic>
        <p:nvPicPr>
          <p:cNvPr id="8" name="图片 7" descr="千库网_穿着棕绿色夹克的高个子卡通手绘男人_元素编号11628898 (1)_副本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852285" y="2743835"/>
            <a:ext cx="3603625" cy="3603625"/>
          </a:xfrm>
          <a:prstGeom prst="rect">
            <a:avLst/>
          </a:prstGeom>
        </p:spPr>
      </p:pic>
      <p:sp>
        <p:nvSpPr>
          <p:cNvPr id="9" name="右箭头 8"/>
          <p:cNvSpPr/>
          <p:nvPr/>
        </p:nvSpPr>
        <p:spPr>
          <a:xfrm>
            <a:off x="3709670" y="3719195"/>
            <a:ext cx="4413885" cy="720725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椭圆形标注 10"/>
          <p:cNvSpPr/>
          <p:nvPr/>
        </p:nvSpPr>
        <p:spPr>
          <a:xfrm flipH="1">
            <a:off x="6944995" y="1270000"/>
            <a:ext cx="2667000" cy="1473835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7361555" y="1715135"/>
            <a:ext cx="20510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>
                <a:latin typeface="黑体" pitchFamily="49" charset="-122"/>
                <a:ea typeface="黑体" pitchFamily="49" charset="-122"/>
              </a:rPr>
              <a:t>她</a:t>
            </a:r>
            <a:r>
              <a:rPr lang="zh-CN" altLang="en-US" sz="3200">
                <a:solidFill>
                  <a:srgbClr val="C00000"/>
                </a:solidFill>
                <a:latin typeface="黑体" pitchFamily="49" charset="-122"/>
                <a:ea typeface="黑体" pitchFamily="49" charset="-122"/>
              </a:rPr>
              <a:t>过来</a:t>
            </a:r>
            <a:r>
              <a:rPr lang="zh-CN" altLang="en-US" sz="3200">
                <a:latin typeface="黑体" pitchFamily="49" charset="-122"/>
                <a:ea typeface="黑体" pitchFamily="49" charset="-122"/>
              </a:rPr>
              <a:t>了。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11" grpId="1" animBg="1"/>
      <p:bldP spid="12" grpId="0"/>
      <p:bldP spid="12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86995"/>
            <a:ext cx="12748260" cy="8500745"/>
          </a:xfrm>
          <a:prstGeom prst="rect">
            <a:avLst/>
          </a:prstGeom>
        </p:spPr>
      </p:pic>
      <p:pic>
        <p:nvPicPr>
          <p:cNvPr id="5" name="图片 4" descr="千库网_走路的冬装女孩背包长发短裙学生png格式_元素编号11624458 (2)_副本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6736715" y="2753995"/>
            <a:ext cx="2340610" cy="3121660"/>
          </a:xfrm>
          <a:prstGeom prst="rect">
            <a:avLst/>
          </a:prstGeom>
        </p:spPr>
      </p:pic>
      <p:pic>
        <p:nvPicPr>
          <p:cNvPr id="8" name="图片 7" descr="千库网_穿着棕绿色夹克的高个子卡通手绘男人_元素编号11628898 (1)_副本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7417435" y="2448560"/>
            <a:ext cx="3603625" cy="3603625"/>
          </a:xfrm>
          <a:prstGeom prst="rect">
            <a:avLst/>
          </a:prstGeom>
        </p:spPr>
      </p:pic>
      <p:sp>
        <p:nvSpPr>
          <p:cNvPr id="9" name="右箭头 8"/>
          <p:cNvSpPr/>
          <p:nvPr/>
        </p:nvSpPr>
        <p:spPr>
          <a:xfrm flipH="1">
            <a:off x="2764155" y="3294380"/>
            <a:ext cx="4413885" cy="720725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椭圆形标注 10"/>
          <p:cNvSpPr/>
          <p:nvPr/>
        </p:nvSpPr>
        <p:spPr>
          <a:xfrm flipH="1">
            <a:off x="7280910" y="918845"/>
            <a:ext cx="2667000" cy="1473835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7588885" y="1333500"/>
            <a:ext cx="20510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>
                <a:latin typeface="黑体" pitchFamily="49" charset="-122"/>
                <a:ea typeface="黑体" pitchFamily="49" charset="-122"/>
              </a:rPr>
              <a:t>她</a:t>
            </a:r>
            <a:r>
              <a:rPr lang="zh-CN" altLang="en-US" sz="3600">
                <a:solidFill>
                  <a:srgbClr val="C00000"/>
                </a:solidFill>
                <a:latin typeface="黑体" pitchFamily="49" charset="-122"/>
                <a:ea typeface="黑体" pitchFamily="49" charset="-122"/>
              </a:rPr>
              <a:t>过去</a:t>
            </a:r>
            <a:r>
              <a:rPr lang="zh-CN" altLang="en-US" sz="3600">
                <a:latin typeface="黑体" pitchFamily="49" charset="-122"/>
                <a:ea typeface="黑体" pitchFamily="49" charset="-122"/>
              </a:rPr>
              <a:t>了。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11" grpId="1" animBg="1"/>
      <p:bldP spid="12" grpId="0"/>
      <p:bldP spid="12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50611B2-438B-CA4A-B3E5-566C394DA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0050" y="4786313"/>
            <a:ext cx="10515600" cy="1325563"/>
          </a:xfrm>
        </p:spPr>
        <p:txBody>
          <a:bodyPr>
            <a:normAutofit/>
          </a:bodyPr>
          <a:lstStyle/>
          <a:p>
            <a:r>
              <a:rPr kumimoji="1" lang="zh-CN" altLang="en-US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天气真好，我们</a:t>
            </a:r>
            <a:r>
              <a:rPr kumimoji="1" lang="en-US" altLang="zh-CN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_______</a:t>
            </a:r>
            <a:r>
              <a:rPr kumimoji="1" lang="zh-CN" altLang="en-US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走走吧。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CBF126E3-F87B-F349-8F31-9DEE1F26D9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215"/>
          <a:stretch/>
        </p:blipFill>
        <p:spPr>
          <a:xfrm>
            <a:off x="1670050" y="0"/>
            <a:ext cx="8553704" cy="4402667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CA09A410-E651-5E49-8FD4-62F71F6A1178}"/>
              </a:ext>
            </a:extLst>
          </p:cNvPr>
          <p:cNvSpPr/>
          <p:nvPr/>
        </p:nvSpPr>
        <p:spPr>
          <a:xfrm>
            <a:off x="6143020" y="4786313"/>
            <a:ext cx="15696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出去</a:t>
            </a: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43D86A49-35EB-FA4E-B261-3094E4BDEE07}"/>
              </a:ext>
            </a:extLst>
          </p:cNvPr>
          <p:cNvSpPr txBox="1">
            <a:spLocks/>
          </p:cNvSpPr>
          <p:nvPr/>
        </p:nvSpPr>
        <p:spPr>
          <a:xfrm>
            <a:off x="487829" y="0"/>
            <a:ext cx="722485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en-US" altLang="zh-CN" sz="3200" b="1" dirty="0" err="1">
                <a:solidFill>
                  <a:schemeClr val="accent1"/>
                </a:solidFill>
                <a:latin typeface="+mn-ea"/>
                <a:ea typeface="+mn-ea"/>
              </a:rPr>
              <a:t>Riempi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200" b="1" dirty="0" err="1">
                <a:solidFill>
                  <a:schemeClr val="accent1"/>
                </a:solidFill>
                <a:latin typeface="+mn-ea"/>
                <a:ea typeface="+mn-ea"/>
              </a:rPr>
              <a:t>gli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200" b="1" dirty="0" err="1">
                <a:solidFill>
                  <a:schemeClr val="accent1"/>
                </a:solidFill>
                <a:latin typeface="+mn-ea"/>
                <a:ea typeface="+mn-ea"/>
              </a:rPr>
              <a:t>spazi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200" b="1" dirty="0" err="1">
                <a:solidFill>
                  <a:schemeClr val="accent1"/>
                </a:solidFill>
                <a:latin typeface="+mn-ea"/>
                <a:ea typeface="+mn-ea"/>
              </a:rPr>
              <a:t>usando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200" b="1" dirty="0">
                <a:solidFill>
                  <a:schemeClr val="accent1"/>
                </a:solidFill>
                <a:latin typeface="+mn-ea"/>
                <a:ea typeface="+mn-ea"/>
              </a:rPr>
              <a:t>“verbo+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来</a:t>
            </a:r>
            <a:r>
              <a:rPr kumimoji="1" lang="en-US" altLang="zh-CN" sz="3200" b="1" dirty="0">
                <a:solidFill>
                  <a:schemeClr val="accent1"/>
                </a:solidFill>
                <a:latin typeface="+mn-ea"/>
                <a:ea typeface="+mn-ea"/>
              </a:rPr>
              <a:t>/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去”</a:t>
            </a:r>
          </a:p>
        </p:txBody>
      </p:sp>
    </p:spTree>
    <p:extLst>
      <p:ext uri="{BB962C8B-B14F-4D97-AF65-F5344CB8AC3E}">
        <p14:creationId xmlns:p14="http://schemas.microsoft.com/office/powerpoint/2010/main" val="173617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98DB8CE-7BBA-464A-9313-D774B19A9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5831" y="5151968"/>
            <a:ext cx="10515600" cy="1325563"/>
          </a:xfrm>
        </p:spPr>
        <p:txBody>
          <a:bodyPr>
            <a:normAutofit/>
          </a:bodyPr>
          <a:lstStyle/>
          <a:p>
            <a:r>
              <a:rPr kumimoji="1" lang="zh-CN" altLang="en-US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外面很冷，你快</a:t>
            </a:r>
            <a:r>
              <a:rPr kumimoji="1" lang="en-US" altLang="zh-CN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_______</a:t>
            </a:r>
            <a:r>
              <a:rPr kumimoji="1" lang="zh-CN" altLang="en-US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吧。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92764465-1ADA-D549-8692-3CE7D2EE1D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0214"/>
          <a:stretch/>
        </p:blipFill>
        <p:spPr>
          <a:xfrm>
            <a:off x="2511212" y="800100"/>
            <a:ext cx="7386263" cy="435186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BCA495FD-403A-FA45-ACAF-9C9A29E79182}"/>
              </a:ext>
            </a:extLst>
          </p:cNvPr>
          <p:cNvSpPr/>
          <p:nvPr/>
        </p:nvSpPr>
        <p:spPr>
          <a:xfrm>
            <a:off x="6927850" y="5134570"/>
            <a:ext cx="15696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进来</a:t>
            </a:r>
            <a:endParaRPr lang="zh-CN" altLang="en-US" sz="5400" b="1" cap="none" spc="0" dirty="0">
              <a:ln w="0"/>
              <a:solidFill>
                <a:srgbClr val="C0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BDCF8093-CC7C-C04A-AA2E-859A25498070}"/>
              </a:ext>
            </a:extLst>
          </p:cNvPr>
          <p:cNvSpPr txBox="1">
            <a:spLocks/>
          </p:cNvSpPr>
          <p:nvPr/>
        </p:nvSpPr>
        <p:spPr>
          <a:xfrm>
            <a:off x="487829" y="-182880"/>
            <a:ext cx="722485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en-US" altLang="zh-CN" sz="3200" b="1" dirty="0" err="1">
                <a:solidFill>
                  <a:schemeClr val="accent1"/>
                </a:solidFill>
                <a:latin typeface="+mn-ea"/>
                <a:ea typeface="+mn-ea"/>
              </a:rPr>
              <a:t>Riempi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200" b="1" dirty="0" err="1">
                <a:solidFill>
                  <a:schemeClr val="accent1"/>
                </a:solidFill>
                <a:latin typeface="+mn-ea"/>
                <a:ea typeface="+mn-ea"/>
              </a:rPr>
              <a:t>gli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200" b="1" dirty="0" err="1">
                <a:solidFill>
                  <a:schemeClr val="accent1"/>
                </a:solidFill>
                <a:latin typeface="+mn-ea"/>
                <a:ea typeface="+mn-ea"/>
              </a:rPr>
              <a:t>spazi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200" b="1" dirty="0" err="1">
                <a:solidFill>
                  <a:schemeClr val="accent1"/>
                </a:solidFill>
                <a:latin typeface="+mn-ea"/>
                <a:ea typeface="+mn-ea"/>
              </a:rPr>
              <a:t>usando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200" b="1" dirty="0">
                <a:solidFill>
                  <a:schemeClr val="accent1"/>
                </a:solidFill>
                <a:latin typeface="+mn-ea"/>
                <a:ea typeface="+mn-ea"/>
              </a:rPr>
              <a:t>“</a:t>
            </a:r>
            <a:r>
              <a:rPr kumimoji="1" lang="en-US" altLang="zh-CN" sz="3200" b="1" dirty="0" err="1">
                <a:solidFill>
                  <a:schemeClr val="accent1"/>
                </a:solidFill>
                <a:latin typeface="+mn-ea"/>
                <a:ea typeface="+mn-ea"/>
              </a:rPr>
              <a:t>verbo</a:t>
            </a:r>
            <a:r>
              <a:rPr kumimoji="1" lang="en-US" altLang="zh-CN" sz="3200" b="1" dirty="0">
                <a:solidFill>
                  <a:schemeClr val="accent1"/>
                </a:solidFill>
                <a:latin typeface="+mn-ea"/>
                <a:ea typeface="+mn-ea"/>
              </a:rPr>
              <a:t>+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来</a:t>
            </a:r>
            <a:r>
              <a:rPr kumimoji="1" lang="en-US" altLang="zh-CN" sz="3200" b="1" dirty="0">
                <a:solidFill>
                  <a:schemeClr val="accent1"/>
                </a:solidFill>
                <a:latin typeface="+mn-ea"/>
                <a:ea typeface="+mn-ea"/>
              </a:rPr>
              <a:t>/</a:t>
            </a:r>
            <a:r>
              <a:rPr kumimoji="1" lang="zh-CN" altLang="en-US" sz="3200" b="1" dirty="0">
                <a:solidFill>
                  <a:schemeClr val="accent1"/>
                </a:solidFill>
                <a:latin typeface="+mn-ea"/>
                <a:ea typeface="+mn-ea"/>
              </a:rPr>
              <a:t>去”</a:t>
            </a:r>
          </a:p>
        </p:txBody>
      </p:sp>
    </p:spTree>
    <p:extLst>
      <p:ext uri="{BB962C8B-B14F-4D97-AF65-F5344CB8AC3E}">
        <p14:creationId xmlns:p14="http://schemas.microsoft.com/office/powerpoint/2010/main" val="1719728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2737C0C-6FCE-214D-82DD-5691A5CD5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333" y="-159808"/>
            <a:ext cx="10515600" cy="1325563"/>
          </a:xfrm>
        </p:spPr>
        <p:txBody>
          <a:bodyPr>
            <a:normAutofit/>
          </a:bodyPr>
          <a:lstStyle/>
          <a:p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Riempi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gli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spazi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usando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>
                <a:solidFill>
                  <a:schemeClr val="accent1"/>
                </a:solidFill>
                <a:latin typeface="+mn-ea"/>
                <a:ea typeface="+mn-ea"/>
              </a:rPr>
              <a:t>“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来”</a:t>
            </a:r>
            <a:r>
              <a:rPr kumimoji="1" lang="en-US" altLang="zh-CN" sz="3600" b="1" dirty="0">
                <a:solidFill>
                  <a:schemeClr val="accent1"/>
                </a:solidFill>
                <a:latin typeface="+mn-ea"/>
                <a:ea typeface="+mn-ea"/>
              </a:rPr>
              <a:t>o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“去”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2B9415F-F9D8-2949-8140-5D3E8AA07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333" y="1715456"/>
            <a:ext cx="11599334" cy="5907882"/>
          </a:xfrm>
        </p:spPr>
        <p:txBody>
          <a:bodyPr>
            <a:normAutofit/>
          </a:bodyPr>
          <a:lstStyle/>
          <a:p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我在楼下等你，你快下</a:t>
            </a:r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_____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吧。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A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：下个月你去中国，能给我的中国朋友带</a:t>
            </a:r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_____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礼物吗？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：好的，没问题。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kumimoji="1"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kumimoji="1"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kumimoji="1" lang="zh-CN" altLang="en-US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4223FE50-C4F2-2A49-9773-18F9171516B9}"/>
              </a:ext>
            </a:extLst>
          </p:cNvPr>
          <p:cNvSpPr/>
          <p:nvPr/>
        </p:nvSpPr>
        <p:spPr>
          <a:xfrm>
            <a:off x="7098933" y="1578931"/>
            <a:ext cx="82586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4800" b="1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来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5522F927-24DE-6A46-9B3C-A330AEE29D56}"/>
              </a:ext>
            </a:extLst>
          </p:cNvPr>
          <p:cNvSpPr/>
          <p:nvPr/>
        </p:nvSpPr>
        <p:spPr>
          <a:xfrm>
            <a:off x="1456025" y="3838400"/>
            <a:ext cx="80021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48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去</a:t>
            </a:r>
            <a:endParaRPr lang="zh-CN" altLang="en-US" sz="4800" b="1" cap="none" spc="0" dirty="0">
              <a:ln w="0"/>
              <a:solidFill>
                <a:srgbClr val="C0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85497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2737C0C-6FCE-214D-82DD-5691A5CD5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333" y="-159808"/>
            <a:ext cx="10515600" cy="1325563"/>
          </a:xfrm>
        </p:spPr>
        <p:txBody>
          <a:bodyPr>
            <a:normAutofit/>
          </a:bodyPr>
          <a:lstStyle/>
          <a:p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Riempi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gli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spazi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usando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>
                <a:solidFill>
                  <a:schemeClr val="accent1"/>
                </a:solidFill>
                <a:latin typeface="+mn-ea"/>
                <a:ea typeface="+mn-ea"/>
              </a:rPr>
              <a:t>“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来”</a:t>
            </a:r>
            <a:r>
              <a:rPr kumimoji="1" lang="en-US" altLang="zh-CN" sz="3600" b="1" dirty="0">
                <a:solidFill>
                  <a:schemeClr val="accent1"/>
                </a:solidFill>
                <a:latin typeface="+mn-ea"/>
                <a:ea typeface="+mn-ea"/>
              </a:rPr>
              <a:t>o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“去”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2B9415F-F9D8-2949-8140-5D3E8AA07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333" y="950118"/>
            <a:ext cx="11599334" cy="590788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kumimoji="1"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A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：你从中国给妈妈带</a:t>
            </a:r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______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了什么礼物？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：一个漂亮的中国灯笼。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A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：你生病了，别过来了，我给你送</a:t>
            </a:r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______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吧。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：谢谢你，那我就不过</a:t>
            </a:r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_____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了。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kumimoji="1"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kumimoji="1"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kumimoji="1" lang="zh-CN" altLang="en-US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70F03E73-E7CE-EA49-97C8-120951B10C7F}"/>
              </a:ext>
            </a:extLst>
          </p:cNvPr>
          <p:cNvSpPr/>
          <p:nvPr/>
        </p:nvSpPr>
        <p:spPr>
          <a:xfrm>
            <a:off x="6757010" y="1258943"/>
            <a:ext cx="8803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来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9077DB9C-616C-B34C-9C78-B38753F198DE}"/>
              </a:ext>
            </a:extLst>
          </p:cNvPr>
          <p:cNvSpPr/>
          <p:nvPr/>
        </p:nvSpPr>
        <p:spPr>
          <a:xfrm>
            <a:off x="1078199" y="4449131"/>
            <a:ext cx="80021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48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去</a:t>
            </a:r>
            <a:endParaRPr lang="zh-CN" altLang="en-US" sz="4800" b="1" cap="none" spc="0" dirty="0">
              <a:ln w="0"/>
              <a:solidFill>
                <a:srgbClr val="C0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59FCC530-D694-104A-981A-7911E93F6E19}"/>
              </a:ext>
            </a:extLst>
          </p:cNvPr>
          <p:cNvSpPr/>
          <p:nvPr/>
        </p:nvSpPr>
        <p:spPr>
          <a:xfrm>
            <a:off x="7367182" y="5183558"/>
            <a:ext cx="80021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48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去</a:t>
            </a:r>
            <a:endParaRPr lang="zh-CN" altLang="en-US" sz="4800" b="1" cap="none" spc="0" dirty="0">
              <a:ln w="0"/>
              <a:solidFill>
                <a:srgbClr val="C0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78836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65EB2A9-B6D7-0643-998B-5AFF1DC73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881" y="783700"/>
            <a:ext cx="11434233" cy="60743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kumimoji="1"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他在楼上等你呢，你快</a:t>
            </a:r>
            <a:r>
              <a:rPr kumimoji="1" lang="en-US" altLang="zh-CN" sz="4400" dirty="0">
                <a:latin typeface="KaiTi" panose="02010609060101010101" pitchFamily="49" charset="-122"/>
                <a:ea typeface="KaiTi" panose="02010609060101010101" pitchFamily="49" charset="-122"/>
              </a:rPr>
              <a:t>_______</a:t>
            </a:r>
            <a:r>
              <a:rPr kumimoji="1"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吧。</a:t>
            </a:r>
            <a:endParaRPr kumimoji="1" lang="en-US" altLang="zh-CN" sz="44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妈妈很想我，上个月我坐火车</a:t>
            </a:r>
            <a:r>
              <a:rPr kumimoji="1" lang="en-US" altLang="zh-CN" sz="4400" dirty="0">
                <a:latin typeface="KaiTi" panose="02010609060101010101" pitchFamily="49" charset="-122"/>
                <a:ea typeface="KaiTi" panose="02010609060101010101" pitchFamily="49" charset="-122"/>
              </a:rPr>
              <a:t>_______</a:t>
            </a:r>
            <a:r>
              <a:rPr kumimoji="1"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看她了。</a:t>
            </a:r>
            <a:endParaRPr kumimoji="1" lang="en-US" altLang="zh-CN" sz="44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住在楼下的朋友让我有时间</a:t>
            </a:r>
            <a:r>
              <a:rPr kumimoji="1" lang="en-US" altLang="zh-CN" sz="4400" dirty="0">
                <a:latin typeface="KaiTi" panose="02010609060101010101" pitchFamily="49" charset="-122"/>
                <a:ea typeface="KaiTi" panose="02010609060101010101" pitchFamily="49" charset="-122"/>
              </a:rPr>
              <a:t>______</a:t>
            </a:r>
            <a:r>
              <a:rPr kumimoji="1"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玩儿。</a:t>
            </a:r>
            <a:endParaRPr kumimoji="1" lang="en-US" altLang="zh-CN" sz="44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明天去朋友家，我想</a:t>
            </a:r>
            <a:r>
              <a:rPr kumimoji="1" lang="en-US" altLang="zh-CN" sz="4400" dirty="0">
                <a:latin typeface="KaiTi" panose="02010609060101010101" pitchFamily="49" charset="-122"/>
                <a:ea typeface="KaiTi" panose="02010609060101010101" pitchFamily="49" charset="-122"/>
              </a:rPr>
              <a:t>______</a:t>
            </a:r>
            <a:r>
              <a:rPr kumimoji="1"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一些水果。</a:t>
            </a:r>
            <a:endParaRPr kumimoji="1" lang="en-US" altLang="zh-CN" sz="44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kumimoji="1" lang="en-US" altLang="zh-CN" sz="44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kumimoji="1" lang="zh-CN" altLang="en-US" sz="44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" name="标题 1">
            <a:extLst>
              <a:ext uri="{FF2B5EF4-FFF2-40B4-BE49-F238E27FC236}">
                <a16:creationId xmlns:a16="http://schemas.microsoft.com/office/drawing/2014/main" id="{9AE75F9F-13A5-BA4A-9EA2-943DF9D24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-239372"/>
            <a:ext cx="10515600" cy="1325563"/>
          </a:xfrm>
        </p:spPr>
        <p:txBody>
          <a:bodyPr>
            <a:normAutofit/>
          </a:bodyPr>
          <a:lstStyle/>
          <a:p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Riempi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gli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spazi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usando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 </a:t>
            </a:r>
            <a:r>
              <a:rPr kumimoji="1" lang="en-US" altLang="zh-CN" sz="3600" b="1" dirty="0">
                <a:solidFill>
                  <a:schemeClr val="accent1"/>
                </a:solidFill>
                <a:latin typeface="+mn-ea"/>
                <a:ea typeface="+mn-ea"/>
              </a:rPr>
              <a:t>“</a:t>
            </a:r>
            <a:r>
              <a:rPr kumimoji="1" lang="en-US" altLang="zh-CN" sz="3600" b="1" dirty="0" err="1">
                <a:solidFill>
                  <a:schemeClr val="accent1"/>
                </a:solidFill>
                <a:latin typeface="+mn-ea"/>
                <a:ea typeface="+mn-ea"/>
              </a:rPr>
              <a:t>verbo</a:t>
            </a:r>
            <a:r>
              <a:rPr kumimoji="1" lang="en-US" altLang="zh-CN" sz="3600" b="1" dirty="0">
                <a:solidFill>
                  <a:schemeClr val="accent1"/>
                </a:solidFill>
                <a:latin typeface="+mn-ea"/>
                <a:ea typeface="+mn-ea"/>
              </a:rPr>
              <a:t>+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来</a:t>
            </a:r>
            <a:r>
              <a:rPr kumimoji="1" lang="en-US" altLang="zh-CN" sz="3600" b="1" dirty="0">
                <a:solidFill>
                  <a:schemeClr val="accent1"/>
                </a:solidFill>
                <a:latin typeface="+mn-ea"/>
                <a:ea typeface="+mn-ea"/>
              </a:rPr>
              <a:t>/</a:t>
            </a:r>
            <a:r>
              <a:rPr kumimoji="1" lang="zh-CN" altLang="en-US" sz="3600" b="1" dirty="0">
                <a:solidFill>
                  <a:schemeClr val="accent1"/>
                </a:solidFill>
                <a:latin typeface="+mn-ea"/>
                <a:ea typeface="+mn-ea"/>
              </a:rPr>
              <a:t>去”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961E6094-E286-BF4F-A0B6-B74EF2F82D66}"/>
              </a:ext>
            </a:extLst>
          </p:cNvPr>
          <p:cNvSpPr/>
          <p:nvPr/>
        </p:nvSpPr>
        <p:spPr>
          <a:xfrm>
            <a:off x="6453857" y="728772"/>
            <a:ext cx="141577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48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上去</a:t>
            </a:r>
            <a:endParaRPr lang="zh-CN" altLang="en-US" sz="4800" b="1" cap="none" spc="0" dirty="0">
              <a:ln w="0"/>
              <a:solidFill>
                <a:srgbClr val="C0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24651BD8-6E54-3E42-B966-AA0253E39317}"/>
              </a:ext>
            </a:extLst>
          </p:cNvPr>
          <p:cNvSpPr/>
          <p:nvPr/>
        </p:nvSpPr>
        <p:spPr>
          <a:xfrm>
            <a:off x="8074178" y="1976196"/>
            <a:ext cx="141577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48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回去</a:t>
            </a:r>
            <a:endParaRPr lang="zh-CN" altLang="en-US" sz="4800" b="1" cap="none" spc="0" dirty="0">
              <a:ln w="0"/>
              <a:solidFill>
                <a:srgbClr val="C0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56AF90B3-ED04-BD46-9896-41F4E2661BA9}"/>
              </a:ext>
            </a:extLst>
          </p:cNvPr>
          <p:cNvSpPr/>
          <p:nvPr/>
        </p:nvSpPr>
        <p:spPr>
          <a:xfrm>
            <a:off x="7366292" y="3063047"/>
            <a:ext cx="141577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4800" b="1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下去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3158A2C3-6009-3A4C-8EA4-5F14A567571C}"/>
              </a:ext>
            </a:extLst>
          </p:cNvPr>
          <p:cNvSpPr/>
          <p:nvPr/>
        </p:nvSpPr>
        <p:spPr>
          <a:xfrm>
            <a:off x="5745971" y="4179794"/>
            <a:ext cx="141577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4800" b="1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带去</a:t>
            </a:r>
          </a:p>
        </p:txBody>
      </p:sp>
    </p:spTree>
    <p:extLst>
      <p:ext uri="{BB962C8B-B14F-4D97-AF65-F5344CB8AC3E}">
        <p14:creationId xmlns:p14="http://schemas.microsoft.com/office/powerpoint/2010/main" val="91577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41D3BE6-6F5C-D843-A78E-AF327C77C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345" y="157162"/>
            <a:ext cx="10515600" cy="1325563"/>
          </a:xfrm>
        </p:spPr>
        <p:txBody>
          <a:bodyPr/>
          <a:lstStyle/>
          <a:p>
            <a:r>
              <a:rPr kumimoji="1" lang="en-US" altLang="zh-CN" b="1" dirty="0" err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verbo</a:t>
            </a:r>
            <a:r>
              <a:rPr kumimoji="1" lang="en-US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kumimoji="1" lang="zh-CN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kumimoji="1" lang="en-US" altLang="zh-CN" b="1" dirty="0" err="1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Compl</a:t>
            </a:r>
            <a:r>
              <a:rPr kumimoji="1" lang="it-IT" altLang="zh-CN" b="1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.Oggetto </a:t>
            </a:r>
            <a:r>
              <a:rPr kumimoji="1" lang="en-US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kumimoji="1" lang="zh-CN" altLang="en-US" b="1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1" lang="zh-CN" altLang="en-US" sz="5400" b="1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来</a:t>
            </a:r>
            <a:r>
              <a:rPr kumimoji="1" lang="en-US" altLang="zh-CN" sz="5400" b="1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/</a:t>
            </a:r>
            <a:r>
              <a:rPr kumimoji="1" lang="zh-CN" altLang="en-US" sz="5400" b="1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去</a:t>
            </a:r>
            <a:endParaRPr kumimoji="1" lang="zh-CN" altLang="en-US" b="1" dirty="0">
              <a:solidFill>
                <a:srgbClr val="C00000"/>
              </a:solidFill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FA044A2-6352-E149-9139-411540483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06600"/>
            <a:ext cx="10515600" cy="435133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kumimoji="1" lang="zh-CN" altLang="en-US" sz="6600" dirty="0">
                <a:latin typeface="KaiTi" panose="02010609060101010101" pitchFamily="49" charset="-122"/>
                <a:ea typeface="KaiTi" panose="02010609060101010101" pitchFamily="49" charset="-122"/>
              </a:rPr>
              <a:t>老师</a:t>
            </a:r>
            <a:r>
              <a:rPr kumimoji="1" lang="zh-CN" altLang="en-US" sz="6600" dirty="0">
                <a:solidFill>
                  <a:schemeClr val="accent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进</a:t>
            </a:r>
            <a:r>
              <a:rPr kumimoji="1" lang="zh-CN" altLang="en-US" sz="6600" dirty="0">
                <a:solidFill>
                  <a:schemeClr val="accent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教室</a:t>
            </a:r>
            <a:r>
              <a:rPr kumimoji="1" lang="zh-CN" altLang="en-US" sz="66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来</a:t>
            </a:r>
            <a:r>
              <a:rPr kumimoji="1" lang="zh-CN" altLang="en-US" sz="6600" dirty="0">
                <a:latin typeface="KaiTi" panose="02010609060101010101" pitchFamily="49" charset="-122"/>
                <a:ea typeface="KaiTi" panose="02010609060101010101" pitchFamily="49" charset="-122"/>
              </a:rPr>
              <a:t>了。</a:t>
            </a:r>
            <a:endParaRPr kumimoji="1" lang="en-US" altLang="zh-CN" sz="6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6600" dirty="0">
                <a:latin typeface="KaiTi" panose="02010609060101010101" pitchFamily="49" charset="-122"/>
                <a:ea typeface="KaiTi" panose="02010609060101010101" pitchFamily="49" charset="-122"/>
              </a:rPr>
              <a:t>朋友</a:t>
            </a:r>
            <a:r>
              <a:rPr kumimoji="1" lang="zh-CN" altLang="en-US" sz="6600" dirty="0">
                <a:solidFill>
                  <a:schemeClr val="accent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回</a:t>
            </a:r>
            <a:r>
              <a:rPr kumimoji="1" lang="zh-CN" altLang="en-US" sz="6600" dirty="0">
                <a:solidFill>
                  <a:schemeClr val="accent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家</a:t>
            </a:r>
            <a:r>
              <a:rPr kumimoji="1" lang="zh-CN" altLang="en-US" sz="66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去</a:t>
            </a:r>
            <a:r>
              <a:rPr kumimoji="1" lang="zh-CN" altLang="en-US" sz="6600" dirty="0">
                <a:latin typeface="KaiTi" panose="02010609060101010101" pitchFamily="49" charset="-122"/>
                <a:ea typeface="KaiTi" panose="02010609060101010101" pitchFamily="49" charset="-122"/>
              </a:rPr>
              <a:t>了。</a:t>
            </a:r>
            <a:endParaRPr kumimoji="1" lang="en-US" altLang="zh-CN" sz="6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6600" dirty="0">
                <a:latin typeface="KaiTi" panose="02010609060101010101" pitchFamily="49" charset="-122"/>
                <a:ea typeface="KaiTi" panose="02010609060101010101" pitchFamily="49" charset="-122"/>
              </a:rPr>
              <a:t>妈妈</a:t>
            </a:r>
            <a:r>
              <a:rPr kumimoji="1" lang="zh-CN" altLang="en-US" sz="6600" dirty="0">
                <a:solidFill>
                  <a:schemeClr val="accent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下</a:t>
            </a:r>
            <a:r>
              <a:rPr kumimoji="1" lang="zh-CN" altLang="en-US" sz="6600" dirty="0">
                <a:solidFill>
                  <a:schemeClr val="accent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楼</a:t>
            </a:r>
            <a:r>
              <a:rPr kumimoji="1" lang="zh-CN" altLang="en-US" sz="66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去</a:t>
            </a:r>
            <a:r>
              <a:rPr kumimoji="1" lang="zh-CN" altLang="en-US" sz="6600" dirty="0">
                <a:latin typeface="KaiTi" panose="02010609060101010101" pitchFamily="49" charset="-122"/>
                <a:ea typeface="KaiTi" panose="02010609060101010101" pitchFamily="49" charset="-122"/>
              </a:rPr>
              <a:t>了。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C1B0A6D6-CAF4-475A-A492-CA5B57F7B051}"/>
              </a:ext>
            </a:extLst>
          </p:cNvPr>
          <p:cNvSpPr txBox="1"/>
          <p:nvPr/>
        </p:nvSpPr>
        <p:spPr>
          <a:xfrm>
            <a:off x="4682893" y="1360269"/>
            <a:ext cx="61007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en-US" altLang="zh-CN" sz="3600" b="1" dirty="0" err="1">
                <a:solidFill>
                  <a:schemeClr val="accent6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Luogo</a:t>
            </a:r>
            <a:endParaRPr lang="zh-CN" altLang="en-US" sz="36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31886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内容占位符 2">
            <a:extLst>
              <a:ext uri="{FF2B5EF4-FFF2-40B4-BE49-F238E27FC236}">
                <a16:creationId xmlns:a16="http://schemas.microsoft.com/office/drawing/2014/main" id="{558D1577-F3EE-D247-8C5A-B6E10010C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691" y="1948222"/>
            <a:ext cx="8170622" cy="18881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  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朋友给我</a:t>
            </a:r>
            <a:r>
              <a:rPr kumimoji="1" lang="zh-CN" altLang="en-US" sz="4800" dirty="0">
                <a:solidFill>
                  <a:schemeClr val="accent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买</a:t>
            </a:r>
            <a:r>
              <a:rPr kumimoji="1" lang="zh-CN" altLang="en-US" sz="48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来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了</a:t>
            </a:r>
            <a:r>
              <a:rPr kumimoji="1" lang="zh-CN" altLang="en-US" sz="4800" dirty="0">
                <a:solidFill>
                  <a:schemeClr val="accent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一本书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   朋友给我</a:t>
            </a:r>
            <a:r>
              <a:rPr kumimoji="1" lang="zh-CN" altLang="en-US" sz="4800" dirty="0">
                <a:solidFill>
                  <a:schemeClr val="accent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买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了</a:t>
            </a:r>
            <a:r>
              <a:rPr kumimoji="1" lang="zh-CN" altLang="en-US" sz="4800" dirty="0">
                <a:solidFill>
                  <a:schemeClr val="accent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一本书</a:t>
            </a:r>
            <a:r>
              <a:rPr kumimoji="1" lang="zh-CN" altLang="en-US" sz="48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来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4F22A51C-740A-1445-8F16-0656AC96D5EF}"/>
              </a:ext>
            </a:extLst>
          </p:cNvPr>
          <p:cNvSpPr txBox="1">
            <a:spLocks/>
          </p:cNvSpPr>
          <p:nvPr/>
        </p:nvSpPr>
        <p:spPr>
          <a:xfrm>
            <a:off x="-35704" y="0"/>
            <a:ext cx="119888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kumimoji="1" lang="en-US" altLang="zh-CN" b="1" dirty="0" err="1">
                <a:solidFill>
                  <a:schemeClr val="accent1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verbo</a:t>
            </a:r>
            <a:r>
              <a:rPr kumimoji="1" lang="en-US" altLang="zh-CN" b="1" dirty="0"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+</a:t>
            </a:r>
            <a:r>
              <a:rPr kumimoji="1" lang="zh-CN" altLang="en-US" b="1" dirty="0"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kumimoji="1" lang="zh-CN" altLang="en-US" sz="4800" b="1" dirty="0">
                <a:solidFill>
                  <a:srgbClr val="C00000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来</a:t>
            </a:r>
            <a:r>
              <a:rPr kumimoji="1" lang="en-US" altLang="zh-CN" sz="4800" b="1" dirty="0">
                <a:solidFill>
                  <a:srgbClr val="C00000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/</a:t>
            </a:r>
            <a:r>
              <a:rPr kumimoji="1" lang="zh-CN" altLang="en-US" sz="4800" b="1" dirty="0">
                <a:solidFill>
                  <a:srgbClr val="C00000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去</a:t>
            </a:r>
            <a:r>
              <a:rPr kumimoji="1" lang="zh-CN" altLang="en-US" sz="3600" b="1" dirty="0">
                <a:solidFill>
                  <a:srgbClr val="C00000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kumimoji="1" lang="en-US" altLang="zh-CN" b="1" dirty="0"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+</a:t>
            </a:r>
            <a:r>
              <a:rPr kumimoji="1" lang="zh-CN" altLang="en-US" b="1" dirty="0">
                <a:solidFill>
                  <a:srgbClr val="C00000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kumimoji="1" lang="en-US" altLang="zh-CN" b="1" dirty="0" err="1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Compl</a:t>
            </a:r>
            <a:r>
              <a:rPr kumimoji="1" lang="it-IT" altLang="zh-CN" b="1" dirty="0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.Oggetto</a:t>
            </a:r>
            <a:r>
              <a:rPr kumimoji="1" lang="en-US" altLang="zh-CN" b="1" dirty="0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≠</a:t>
            </a:r>
            <a:r>
              <a:rPr kumimoji="1" lang="zh-CN" altLang="en-US" b="1" dirty="0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kumimoji="1" lang="en-US" altLang="zh-CN" b="1" dirty="0" err="1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Luogo</a:t>
            </a:r>
            <a:r>
              <a:rPr kumimoji="1" lang="zh-CN" altLang="en-US" b="1" dirty="0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</a:t>
            </a:r>
            <a:endParaRPr kumimoji="1" lang="zh-CN" altLang="en-US" b="1" dirty="0">
              <a:solidFill>
                <a:srgbClr val="C00000"/>
              </a:solidFill>
              <a:latin typeface="Times New Roman" panose="02020603050405020304" pitchFamily="18" charset="0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BB0364AA-FC16-644D-8075-5198D8AE558B}"/>
              </a:ext>
            </a:extLst>
          </p:cNvPr>
          <p:cNvSpPr/>
          <p:nvPr/>
        </p:nvSpPr>
        <p:spPr>
          <a:xfrm>
            <a:off x="595691" y="4351069"/>
            <a:ext cx="10726013" cy="10272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85800" indent="-6858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老师说：“明天你们要</a:t>
            </a:r>
            <a:r>
              <a:rPr kumimoji="1" lang="zh-CN" altLang="en-US" sz="4800" dirty="0">
                <a:solidFill>
                  <a:schemeClr val="accent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带</a:t>
            </a:r>
            <a:r>
              <a:rPr kumimoji="1" lang="zh-CN" altLang="en-US" sz="4800" dirty="0">
                <a:solidFill>
                  <a:schemeClr val="accent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作业</a:t>
            </a:r>
            <a:r>
              <a:rPr kumimoji="1" lang="zh-CN" altLang="en-US" sz="48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来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。”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6E791174-D0B5-6341-B617-DF2837730A7C}"/>
              </a:ext>
            </a:extLst>
          </p:cNvPr>
          <p:cNvSpPr/>
          <p:nvPr/>
        </p:nvSpPr>
        <p:spPr>
          <a:xfrm>
            <a:off x="595691" y="5438803"/>
            <a:ext cx="10649069" cy="10272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-US" altLang="zh-CN" sz="4800" dirty="0">
                <a:latin typeface="KaiTi" panose="02010609060101010101" pitchFamily="49" charset="-122"/>
                <a:ea typeface="KaiTi" panose="02010609060101010101" pitchFamily="49" charset="-122"/>
              </a:rPr>
              <a:t>  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老师说：“明天你们要</a:t>
            </a:r>
            <a:r>
              <a:rPr kumimoji="1" lang="zh-CN" altLang="en-US" sz="4800" dirty="0">
                <a:solidFill>
                  <a:schemeClr val="accent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带</a:t>
            </a:r>
            <a:r>
              <a:rPr kumimoji="1" lang="zh-CN" altLang="en-US" sz="48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来</a:t>
            </a:r>
            <a:r>
              <a:rPr kumimoji="1" lang="zh-CN" altLang="it-IT" sz="4800" dirty="0">
                <a:solidFill>
                  <a:schemeClr val="accent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作业</a:t>
            </a:r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。”</a:t>
            </a:r>
            <a:endParaRPr kumimoji="1" lang="en-US" altLang="zh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标题 1">
            <a:extLst>
              <a:ext uri="{FF2B5EF4-FFF2-40B4-BE49-F238E27FC236}">
                <a16:creationId xmlns:a16="http://schemas.microsoft.com/office/drawing/2014/main" id="{9CBE332F-F05C-590F-15E7-B2017740C5D2}"/>
              </a:ext>
            </a:extLst>
          </p:cNvPr>
          <p:cNvSpPr txBox="1">
            <a:spLocks/>
          </p:cNvSpPr>
          <p:nvPr/>
        </p:nvSpPr>
        <p:spPr>
          <a:xfrm>
            <a:off x="-74176" y="849971"/>
            <a:ext cx="119888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kumimoji="1" lang="en-US" altLang="zh-CN" b="1" dirty="0">
                <a:solidFill>
                  <a:schemeClr val="accent1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verbo</a:t>
            </a:r>
            <a:r>
              <a:rPr kumimoji="1" lang="en-US" altLang="zh-CN" b="1" dirty="0"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+</a:t>
            </a:r>
            <a:r>
              <a:rPr kumimoji="1" lang="zh-CN" altLang="en-US" b="1" dirty="0"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kumimoji="1" lang="en-US" altLang="zh-CN" b="1" dirty="0" err="1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Compl</a:t>
            </a:r>
            <a:r>
              <a:rPr kumimoji="1" lang="it-IT" altLang="zh-CN" b="1" dirty="0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.Oggetto</a:t>
            </a:r>
            <a:r>
              <a:rPr kumimoji="1" lang="en-US" altLang="zh-CN" b="1" dirty="0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≠</a:t>
            </a:r>
            <a:r>
              <a:rPr kumimoji="1" lang="zh-CN" altLang="en-US" b="1" dirty="0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kumimoji="1" lang="en-US" altLang="zh-CN" b="1" dirty="0" err="1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Luogo</a:t>
            </a:r>
            <a:r>
              <a:rPr kumimoji="1" lang="zh-CN" altLang="en-US" b="1" dirty="0">
                <a:solidFill>
                  <a:schemeClr val="accent6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kumimoji="1" lang="en-US" altLang="zh-CN" b="1" dirty="0"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+</a:t>
            </a:r>
            <a:r>
              <a:rPr kumimoji="1" lang="zh-CN" altLang="en-US" sz="4800" b="1" dirty="0">
                <a:solidFill>
                  <a:srgbClr val="C00000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来</a:t>
            </a:r>
            <a:r>
              <a:rPr kumimoji="1" lang="en-US" altLang="zh-CN" sz="4800" b="1" dirty="0">
                <a:solidFill>
                  <a:srgbClr val="C00000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/</a:t>
            </a:r>
            <a:r>
              <a:rPr kumimoji="1" lang="zh-CN" altLang="en-US" sz="4800" b="1" dirty="0">
                <a:solidFill>
                  <a:srgbClr val="C00000"/>
                </a:solidFill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去</a:t>
            </a:r>
            <a:endParaRPr kumimoji="1" lang="zh-CN" altLang="en-US" b="1" dirty="0">
              <a:solidFill>
                <a:srgbClr val="C00000"/>
              </a:solidFill>
              <a:latin typeface="Times New Roman" panose="02020603050405020304" pitchFamily="18" charset="0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386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/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5E4B152-D069-2545-BC29-624B03A14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33" y="1216025"/>
            <a:ext cx="10515600" cy="1069975"/>
          </a:xfrm>
        </p:spPr>
        <p:txBody>
          <a:bodyPr>
            <a:normAutofit/>
          </a:bodyPr>
          <a:lstStyle/>
          <a:p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他昨天回来意大利了。</a:t>
            </a:r>
          </a:p>
        </p:txBody>
      </p:sp>
      <p:sp>
        <p:nvSpPr>
          <p:cNvPr id="5" name="内容占位符 2">
            <a:extLst>
              <a:ext uri="{FF2B5EF4-FFF2-40B4-BE49-F238E27FC236}">
                <a16:creationId xmlns:a16="http://schemas.microsoft.com/office/drawing/2014/main" id="{5F879D2D-10A0-7C46-834D-BECC162C3DA9}"/>
              </a:ext>
            </a:extLst>
          </p:cNvPr>
          <p:cNvSpPr txBox="1">
            <a:spLocks/>
          </p:cNvSpPr>
          <p:nvPr/>
        </p:nvSpPr>
        <p:spPr>
          <a:xfrm>
            <a:off x="1636311" y="5788025"/>
            <a:ext cx="10515600" cy="1069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kumimoji="1" lang="zh-CN" altLang="en-US" sz="4800" dirty="0">
                <a:solidFill>
                  <a:srgbClr val="C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快上楼去吧，他们在上面等你呢。</a:t>
            </a: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C5D053AC-6602-7B41-800D-D64E1368E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560" y="-127804"/>
            <a:ext cx="10515600" cy="1325563"/>
          </a:xfrm>
        </p:spPr>
        <p:txBody>
          <a:bodyPr/>
          <a:lstStyle/>
          <a:p>
            <a:r>
              <a:rPr kumimoji="1" lang="zh-CN" altLang="en-US" b="1" dirty="0">
                <a:solidFill>
                  <a:schemeClr val="accent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改错句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84A5F29F-6E8D-8C4E-AB55-1E63DAD2143C}"/>
              </a:ext>
            </a:extLst>
          </p:cNvPr>
          <p:cNvSpPr/>
          <p:nvPr/>
        </p:nvSpPr>
        <p:spPr>
          <a:xfrm>
            <a:off x="1636311" y="1946446"/>
            <a:ext cx="71096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0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他昨天回意大利来了。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A698DD90-E8AE-684A-8FEB-9DABC9441A36}"/>
              </a:ext>
            </a:extLst>
          </p:cNvPr>
          <p:cNvSpPr/>
          <p:nvPr/>
        </p:nvSpPr>
        <p:spPr>
          <a:xfrm>
            <a:off x="1447226" y="3730031"/>
            <a:ext cx="780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0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我从家里拿了一本书来。</a:t>
            </a:r>
          </a:p>
        </p:txBody>
      </p:sp>
      <p:sp>
        <p:nvSpPr>
          <p:cNvPr id="10" name="内容占位符 2">
            <a:extLst>
              <a:ext uri="{FF2B5EF4-FFF2-40B4-BE49-F238E27FC236}">
                <a16:creationId xmlns:a16="http://schemas.microsoft.com/office/drawing/2014/main" id="{9730F4FF-EFA7-0D41-8BA4-7570BAD05946}"/>
              </a:ext>
            </a:extLst>
          </p:cNvPr>
          <p:cNvSpPr txBox="1">
            <a:spLocks/>
          </p:cNvSpPr>
          <p:nvPr/>
        </p:nvSpPr>
        <p:spPr>
          <a:xfrm>
            <a:off x="804333" y="3041588"/>
            <a:ext cx="10515600" cy="1069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我从家里拿一本书来了。</a:t>
            </a:r>
          </a:p>
        </p:txBody>
      </p:sp>
      <p:sp>
        <p:nvSpPr>
          <p:cNvPr id="11" name="内容占位符 2">
            <a:extLst>
              <a:ext uri="{FF2B5EF4-FFF2-40B4-BE49-F238E27FC236}">
                <a16:creationId xmlns:a16="http://schemas.microsoft.com/office/drawing/2014/main" id="{2E6FA335-8D01-4B44-8994-6E9A8E66A748}"/>
              </a:ext>
            </a:extLst>
          </p:cNvPr>
          <p:cNvSpPr txBox="1">
            <a:spLocks/>
          </p:cNvSpPr>
          <p:nvPr/>
        </p:nvSpPr>
        <p:spPr>
          <a:xfrm>
            <a:off x="1049994" y="4828353"/>
            <a:ext cx="10515600" cy="1069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快上去楼吧，他们在上面等你呢。</a:t>
            </a:r>
          </a:p>
        </p:txBody>
      </p:sp>
    </p:spTree>
    <p:extLst>
      <p:ext uri="{BB962C8B-B14F-4D97-AF65-F5344CB8AC3E}">
        <p14:creationId xmlns:p14="http://schemas.microsoft.com/office/powerpoint/2010/main" val="1364251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1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00846_1*i*3"/>
  <p:tag name="KSO_WM_TEMPLATE_CATEGORY" val="diagram"/>
  <p:tag name="KSO_WM_TEMPLATE_INDEX" val="20200846"/>
  <p:tag name="KSO_WM_UNIT_LAYERLEVEL" val="1"/>
  <p:tag name="KSO_WM_TAG_VERSION" val="1.0"/>
  <p:tag name="KSO_WM_BEAUTIFY_FLAG" val="#wm#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00846_1*i*3"/>
  <p:tag name="KSO_WM_TEMPLATE_CATEGORY" val="diagram"/>
  <p:tag name="KSO_WM_TEMPLATE_INDEX" val="20200846"/>
  <p:tag name="KSO_WM_UNIT_LAYERLEVEL" val="1"/>
  <p:tag name="KSO_WM_TAG_VERSION" val="1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00846_1*i*4"/>
  <p:tag name="KSO_WM_TEMPLATE_CATEGORY" val="diagram"/>
  <p:tag name="KSO_WM_TEMPLATE_INDEX" val="20200846"/>
  <p:tag name="KSO_WM_UNIT_LAYERLEVEL" val="1"/>
  <p:tag name="KSO_WM_TAG_VERSION" val="1.0"/>
  <p:tag name="KSO_WM_BEAUTIFY_FLAG" val="#wm#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1674</TotalTime>
  <Words>887</Words>
  <Application>Microsoft Macintosh PowerPoint</Application>
  <PresentationFormat>宽屏</PresentationFormat>
  <Paragraphs>176</Paragraphs>
  <Slides>34</Slides>
  <Notes>13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34</vt:i4>
      </vt:variant>
    </vt:vector>
  </HeadingPairs>
  <TitlesOfParts>
    <vt:vector size="43" baseType="lpstr">
      <vt:lpstr>等线</vt:lpstr>
      <vt:lpstr>等线 Light</vt:lpstr>
      <vt:lpstr>黑体</vt:lpstr>
      <vt:lpstr>幼圆</vt:lpstr>
      <vt:lpstr>楷体</vt:lpstr>
      <vt:lpstr>楷体</vt:lpstr>
      <vt:lpstr>Arial</vt:lpstr>
      <vt:lpstr>Times New Roman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天气真好，我们_______走走吧。</vt:lpstr>
      <vt:lpstr>外面很冷，你快_______吧。</vt:lpstr>
      <vt:lpstr>Riempi gli spazi usando “来”o “去”</vt:lpstr>
      <vt:lpstr>Riempi gli spazi usando “来”o “去”</vt:lpstr>
      <vt:lpstr>Riempi gli spazi usando “verbo+来/去”</vt:lpstr>
      <vt:lpstr>verbo+  Compl.Oggetto + 来/去</vt:lpstr>
      <vt:lpstr>PowerPoint 演示文稿</vt:lpstr>
      <vt:lpstr>改错句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凤璇 林</dc:creator>
  <cp:lastModifiedBy>凤璇 林</cp:lastModifiedBy>
  <cp:revision>30</cp:revision>
  <dcterms:created xsi:type="dcterms:W3CDTF">2023-02-13T18:13:29Z</dcterms:created>
  <dcterms:modified xsi:type="dcterms:W3CDTF">2024-02-29T16:50:35Z</dcterms:modified>
</cp:coreProperties>
</file>