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0" r:id="rId4"/>
    <p:sldId id="261" r:id="rId5"/>
    <p:sldId id="262" r:id="rId6"/>
    <p:sldId id="263" r:id="rId7"/>
    <p:sldId id="269" r:id="rId8"/>
    <p:sldId id="264" r:id="rId9"/>
    <p:sldId id="265" r:id="rId10"/>
    <p:sldId id="266" r:id="rId11"/>
    <p:sldId id="267" r:id="rId12"/>
    <p:sldId id="268" r:id="rId13"/>
    <p:sldId id="277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6"/>
  </p:normalViewPr>
  <p:slideViewPr>
    <p:cSldViewPr>
      <p:cViewPr varScale="1">
        <p:scale>
          <a:sx n="98" d="100"/>
          <a:sy n="98" d="100"/>
        </p:scale>
        <p:origin x="14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6A076E9-A600-7B42-9A4B-9EACB04E3E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2B91E08-3AF0-724F-ADE6-56166364FB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E66E126-E491-5844-BD43-9959B4CBB7E0}" type="datetimeFigureOut">
              <a:rPr lang="it-IT"/>
              <a:pPr>
                <a:defRPr/>
              </a:pPr>
              <a:t>01/04/20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C272AAB7-6391-5C45-9437-3D7162D5E7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CDF18D86-D90A-BF4A-AE2F-3FADDD6E8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CB9E000-01CE-564B-AB2D-4F032CDAB0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623F7A-E4F3-BF46-8877-A7F3B668EC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1BD6555-4FB9-D94E-AE2C-766EC10A88A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>
            <a:extLst>
              <a:ext uri="{FF2B5EF4-FFF2-40B4-BE49-F238E27FC236}">
                <a16:creationId xmlns:a16="http://schemas.microsoft.com/office/drawing/2014/main" id="{19A9817C-3AFE-FA43-95DA-43895BCBAF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Segnaposto note 2">
            <a:extLst>
              <a:ext uri="{FF2B5EF4-FFF2-40B4-BE49-F238E27FC236}">
                <a16:creationId xmlns:a16="http://schemas.microsoft.com/office/drawing/2014/main" id="{530BFE53-C88A-DE47-97F9-A5D336FCF7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7411" name="Segnaposto numero diapositiva 3">
            <a:extLst>
              <a:ext uri="{FF2B5EF4-FFF2-40B4-BE49-F238E27FC236}">
                <a16:creationId xmlns:a16="http://schemas.microsoft.com/office/drawing/2014/main" id="{B167FD48-3843-F64A-80A6-071283E3D6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E6B072-7DBC-9B46-9B04-587EF68E3FF1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immagine diapositiva 1">
            <a:extLst>
              <a:ext uri="{FF2B5EF4-FFF2-40B4-BE49-F238E27FC236}">
                <a16:creationId xmlns:a16="http://schemas.microsoft.com/office/drawing/2014/main" id="{B9791F20-7D0F-FA4D-9C0C-52EA696BD5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Segnaposto note 2">
            <a:extLst>
              <a:ext uri="{FF2B5EF4-FFF2-40B4-BE49-F238E27FC236}">
                <a16:creationId xmlns:a16="http://schemas.microsoft.com/office/drawing/2014/main" id="{5693EFFD-1F18-DA42-B082-4401DA12E8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5843" name="Segnaposto numero diapositiva 3">
            <a:extLst>
              <a:ext uri="{FF2B5EF4-FFF2-40B4-BE49-F238E27FC236}">
                <a16:creationId xmlns:a16="http://schemas.microsoft.com/office/drawing/2014/main" id="{A28626D2-F440-8A43-8F30-B4F1DB2642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92E184-3F4F-CB44-B2E3-291886A2BB28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>
            <a:extLst>
              <a:ext uri="{FF2B5EF4-FFF2-40B4-BE49-F238E27FC236}">
                <a16:creationId xmlns:a16="http://schemas.microsoft.com/office/drawing/2014/main" id="{78851F01-65D1-D24C-ADBB-869A0B15BD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Segnaposto note 2">
            <a:extLst>
              <a:ext uri="{FF2B5EF4-FFF2-40B4-BE49-F238E27FC236}">
                <a16:creationId xmlns:a16="http://schemas.microsoft.com/office/drawing/2014/main" id="{E0C4CB13-1C6B-7D4E-BEF6-50EFEC2964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7891" name="Segnaposto numero diapositiva 3">
            <a:extLst>
              <a:ext uri="{FF2B5EF4-FFF2-40B4-BE49-F238E27FC236}">
                <a16:creationId xmlns:a16="http://schemas.microsoft.com/office/drawing/2014/main" id="{E014476E-DD25-674A-928C-D88E8688AE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92E04B-0C4F-054C-B749-B2DF09C03C3B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egnaposto immagine diapositiva 1">
            <a:extLst>
              <a:ext uri="{FF2B5EF4-FFF2-40B4-BE49-F238E27FC236}">
                <a16:creationId xmlns:a16="http://schemas.microsoft.com/office/drawing/2014/main" id="{07B52880-D830-0C40-99AC-63085C4E1D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Segnaposto note 2">
            <a:extLst>
              <a:ext uri="{FF2B5EF4-FFF2-40B4-BE49-F238E27FC236}">
                <a16:creationId xmlns:a16="http://schemas.microsoft.com/office/drawing/2014/main" id="{3B265D1E-C306-9246-B779-50E2D5B89F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9939" name="Segnaposto numero diapositiva 3">
            <a:extLst>
              <a:ext uri="{FF2B5EF4-FFF2-40B4-BE49-F238E27FC236}">
                <a16:creationId xmlns:a16="http://schemas.microsoft.com/office/drawing/2014/main" id="{4E4DFEAB-9A05-1747-BE75-72A950576E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E20EBA-AA31-B549-8BC1-BB8B3E636CD5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immagine diapositiva 1">
            <a:extLst>
              <a:ext uri="{FF2B5EF4-FFF2-40B4-BE49-F238E27FC236}">
                <a16:creationId xmlns:a16="http://schemas.microsoft.com/office/drawing/2014/main" id="{C7B505C6-C1A7-A447-8D13-709FC5A67C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Segnaposto note 2">
            <a:extLst>
              <a:ext uri="{FF2B5EF4-FFF2-40B4-BE49-F238E27FC236}">
                <a16:creationId xmlns:a16="http://schemas.microsoft.com/office/drawing/2014/main" id="{4B6F1463-CBDB-C447-BF11-8193D4CFE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1987" name="Segnaposto numero diapositiva 3">
            <a:extLst>
              <a:ext uri="{FF2B5EF4-FFF2-40B4-BE49-F238E27FC236}">
                <a16:creationId xmlns:a16="http://schemas.microsoft.com/office/drawing/2014/main" id="{A6344D77-BE33-2A41-91BF-175294C25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A2B1D6-B125-6C48-9F49-1C4603BED029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egnaposto immagine diapositiva 1">
            <a:extLst>
              <a:ext uri="{FF2B5EF4-FFF2-40B4-BE49-F238E27FC236}">
                <a16:creationId xmlns:a16="http://schemas.microsoft.com/office/drawing/2014/main" id="{C415A857-5371-8B46-B263-4BF7A88062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Segnaposto note 2">
            <a:extLst>
              <a:ext uri="{FF2B5EF4-FFF2-40B4-BE49-F238E27FC236}">
                <a16:creationId xmlns:a16="http://schemas.microsoft.com/office/drawing/2014/main" id="{7ED9FE1C-7B91-7E42-9483-4000A87967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4035" name="Segnaposto numero diapositiva 3">
            <a:extLst>
              <a:ext uri="{FF2B5EF4-FFF2-40B4-BE49-F238E27FC236}">
                <a16:creationId xmlns:a16="http://schemas.microsoft.com/office/drawing/2014/main" id="{8EC762C7-0688-874B-BE4E-C610749B3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568E44-ABC8-7B43-AFE1-AF894AEB2265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egnaposto immagine diapositiva 1">
            <a:extLst>
              <a:ext uri="{FF2B5EF4-FFF2-40B4-BE49-F238E27FC236}">
                <a16:creationId xmlns:a16="http://schemas.microsoft.com/office/drawing/2014/main" id="{570FC366-E85C-7E4F-B493-C682E42982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Segnaposto note 2">
            <a:extLst>
              <a:ext uri="{FF2B5EF4-FFF2-40B4-BE49-F238E27FC236}">
                <a16:creationId xmlns:a16="http://schemas.microsoft.com/office/drawing/2014/main" id="{D2C03AE1-D515-2143-AD30-36FB41BF7B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6083" name="Segnaposto numero diapositiva 3">
            <a:extLst>
              <a:ext uri="{FF2B5EF4-FFF2-40B4-BE49-F238E27FC236}">
                <a16:creationId xmlns:a16="http://schemas.microsoft.com/office/drawing/2014/main" id="{752068EE-5F62-6449-BF9F-CE550DE69A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802159-8161-4545-A640-9BF4F1951194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egnaposto immagine diapositiva 1">
            <a:extLst>
              <a:ext uri="{FF2B5EF4-FFF2-40B4-BE49-F238E27FC236}">
                <a16:creationId xmlns:a16="http://schemas.microsoft.com/office/drawing/2014/main" id="{8D267039-AAD1-0B4A-BAF1-29C84A8A7C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Segnaposto note 2">
            <a:extLst>
              <a:ext uri="{FF2B5EF4-FFF2-40B4-BE49-F238E27FC236}">
                <a16:creationId xmlns:a16="http://schemas.microsoft.com/office/drawing/2014/main" id="{A7D1A7C1-A27D-6047-B6C8-3D6DD90C02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8131" name="Segnaposto numero diapositiva 3">
            <a:extLst>
              <a:ext uri="{FF2B5EF4-FFF2-40B4-BE49-F238E27FC236}">
                <a16:creationId xmlns:a16="http://schemas.microsoft.com/office/drawing/2014/main" id="{02AF514B-2A16-1D4A-90AE-67537D7AC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AEA842-8E81-D540-A69B-6B6AB13C91C8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immagine diapositiva 1">
            <a:extLst>
              <a:ext uri="{FF2B5EF4-FFF2-40B4-BE49-F238E27FC236}">
                <a16:creationId xmlns:a16="http://schemas.microsoft.com/office/drawing/2014/main" id="{F92E3A5F-5C54-984B-B341-8F77856ED8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Segnaposto note 2">
            <a:extLst>
              <a:ext uri="{FF2B5EF4-FFF2-40B4-BE49-F238E27FC236}">
                <a16:creationId xmlns:a16="http://schemas.microsoft.com/office/drawing/2014/main" id="{2A43CB85-8686-D545-A248-A8C21C8E50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0179" name="Segnaposto numero diapositiva 3">
            <a:extLst>
              <a:ext uri="{FF2B5EF4-FFF2-40B4-BE49-F238E27FC236}">
                <a16:creationId xmlns:a16="http://schemas.microsoft.com/office/drawing/2014/main" id="{8969D974-CCD0-A140-9EB3-1565E56C8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2250B9-8007-7541-9CA8-243815157818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egnaposto immagine diapositiva 1">
            <a:extLst>
              <a:ext uri="{FF2B5EF4-FFF2-40B4-BE49-F238E27FC236}">
                <a16:creationId xmlns:a16="http://schemas.microsoft.com/office/drawing/2014/main" id="{BB93363B-7486-3D4B-9702-C2FC3E1ABB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Segnaposto note 2">
            <a:extLst>
              <a:ext uri="{FF2B5EF4-FFF2-40B4-BE49-F238E27FC236}">
                <a16:creationId xmlns:a16="http://schemas.microsoft.com/office/drawing/2014/main" id="{E6DDEDB3-6B27-4640-9894-E7D81FFF1A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2227" name="Segnaposto numero diapositiva 3">
            <a:extLst>
              <a:ext uri="{FF2B5EF4-FFF2-40B4-BE49-F238E27FC236}">
                <a16:creationId xmlns:a16="http://schemas.microsoft.com/office/drawing/2014/main" id="{E35C5564-DA23-C444-8538-6CD5C45BEC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57D4EB-9F38-8549-A96D-7F934AD7BE7C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egnaposto immagine diapositiva 1">
            <a:extLst>
              <a:ext uri="{FF2B5EF4-FFF2-40B4-BE49-F238E27FC236}">
                <a16:creationId xmlns:a16="http://schemas.microsoft.com/office/drawing/2014/main" id="{6B7B9E74-A8EC-864C-95AF-314505A199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Segnaposto note 2">
            <a:extLst>
              <a:ext uri="{FF2B5EF4-FFF2-40B4-BE49-F238E27FC236}">
                <a16:creationId xmlns:a16="http://schemas.microsoft.com/office/drawing/2014/main" id="{73ED43AF-DDD5-2449-BFA3-FC875F6D25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4275" name="Segnaposto numero diapositiva 3">
            <a:extLst>
              <a:ext uri="{FF2B5EF4-FFF2-40B4-BE49-F238E27FC236}">
                <a16:creationId xmlns:a16="http://schemas.microsoft.com/office/drawing/2014/main" id="{5A4013A9-0074-4E4D-BC17-397BA336E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4AF1F7-EC48-A542-9365-052B63ED9F3A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>
            <a:extLst>
              <a:ext uri="{FF2B5EF4-FFF2-40B4-BE49-F238E27FC236}">
                <a16:creationId xmlns:a16="http://schemas.microsoft.com/office/drawing/2014/main" id="{65A0C800-7402-E043-9BD4-A6DBC2D64A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Segnaposto note 2">
            <a:extLst>
              <a:ext uri="{FF2B5EF4-FFF2-40B4-BE49-F238E27FC236}">
                <a16:creationId xmlns:a16="http://schemas.microsoft.com/office/drawing/2014/main" id="{EB9650C4-806B-2E46-935D-0A5CE34A56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9459" name="Segnaposto numero diapositiva 3">
            <a:extLst>
              <a:ext uri="{FF2B5EF4-FFF2-40B4-BE49-F238E27FC236}">
                <a16:creationId xmlns:a16="http://schemas.microsoft.com/office/drawing/2014/main" id="{0FEE0DDD-B971-FD4D-A122-4132DFC4D0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F5C808-8204-E24D-A91E-4D281401B1AC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egnaposto immagine diapositiva 1">
            <a:extLst>
              <a:ext uri="{FF2B5EF4-FFF2-40B4-BE49-F238E27FC236}">
                <a16:creationId xmlns:a16="http://schemas.microsoft.com/office/drawing/2014/main" id="{4321CBB0-EDB2-314C-AD2A-35490956B5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Segnaposto note 2">
            <a:extLst>
              <a:ext uri="{FF2B5EF4-FFF2-40B4-BE49-F238E27FC236}">
                <a16:creationId xmlns:a16="http://schemas.microsoft.com/office/drawing/2014/main" id="{64FC4751-C00A-A244-A04E-15B3AE6D03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6323" name="Segnaposto numero diapositiva 3">
            <a:extLst>
              <a:ext uri="{FF2B5EF4-FFF2-40B4-BE49-F238E27FC236}">
                <a16:creationId xmlns:a16="http://schemas.microsoft.com/office/drawing/2014/main" id="{A9E984C9-0B77-3D4F-B2ED-55749B375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2354CB-B049-9F49-9616-4C0B171C055B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egnaposto immagine diapositiva 1">
            <a:extLst>
              <a:ext uri="{FF2B5EF4-FFF2-40B4-BE49-F238E27FC236}">
                <a16:creationId xmlns:a16="http://schemas.microsoft.com/office/drawing/2014/main" id="{633F550D-5717-4846-9BD7-8F2E2F3548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Segnaposto note 2">
            <a:extLst>
              <a:ext uri="{FF2B5EF4-FFF2-40B4-BE49-F238E27FC236}">
                <a16:creationId xmlns:a16="http://schemas.microsoft.com/office/drawing/2014/main" id="{3C8FC7DF-31B1-934A-ABC2-9EC4CEFD86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8371" name="Segnaposto numero diapositiva 3">
            <a:extLst>
              <a:ext uri="{FF2B5EF4-FFF2-40B4-BE49-F238E27FC236}">
                <a16:creationId xmlns:a16="http://schemas.microsoft.com/office/drawing/2014/main" id="{929A9DD4-3AF7-6B4A-AFC7-CB6DF4FB68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396056-796B-0F48-868B-10BF8BD930CE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immagine diapositiva 1">
            <a:extLst>
              <a:ext uri="{FF2B5EF4-FFF2-40B4-BE49-F238E27FC236}">
                <a16:creationId xmlns:a16="http://schemas.microsoft.com/office/drawing/2014/main" id="{43687E3B-00BD-3444-A25E-7B20199595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Segnaposto note 2">
            <a:extLst>
              <a:ext uri="{FF2B5EF4-FFF2-40B4-BE49-F238E27FC236}">
                <a16:creationId xmlns:a16="http://schemas.microsoft.com/office/drawing/2014/main" id="{3B998DB1-5AD6-C34E-8481-4106C478C9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1507" name="Segnaposto numero diapositiva 3">
            <a:extLst>
              <a:ext uri="{FF2B5EF4-FFF2-40B4-BE49-F238E27FC236}">
                <a16:creationId xmlns:a16="http://schemas.microsoft.com/office/drawing/2014/main" id="{B01275CD-4597-9745-B04E-4F8D189256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419B65-249B-8A41-80B5-3F198FCC2183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>
            <a:extLst>
              <a:ext uri="{FF2B5EF4-FFF2-40B4-BE49-F238E27FC236}">
                <a16:creationId xmlns:a16="http://schemas.microsoft.com/office/drawing/2014/main" id="{AC31CB5E-5C0C-E34F-86DB-7EFE6C49CF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Segnaposto note 2">
            <a:extLst>
              <a:ext uri="{FF2B5EF4-FFF2-40B4-BE49-F238E27FC236}">
                <a16:creationId xmlns:a16="http://schemas.microsoft.com/office/drawing/2014/main" id="{FD87A234-72ED-8249-B269-10A6AB7D7F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3555" name="Segnaposto numero diapositiva 3">
            <a:extLst>
              <a:ext uri="{FF2B5EF4-FFF2-40B4-BE49-F238E27FC236}">
                <a16:creationId xmlns:a16="http://schemas.microsoft.com/office/drawing/2014/main" id="{F55112B9-2722-FD41-AB22-620963D8C3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F093A6-8DEC-7D4A-B00C-A0C6F7519A1F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immagine diapositiva 1">
            <a:extLst>
              <a:ext uri="{FF2B5EF4-FFF2-40B4-BE49-F238E27FC236}">
                <a16:creationId xmlns:a16="http://schemas.microsoft.com/office/drawing/2014/main" id="{BA50004A-B8AD-6748-A241-E97FEDE684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Segnaposto note 2">
            <a:extLst>
              <a:ext uri="{FF2B5EF4-FFF2-40B4-BE49-F238E27FC236}">
                <a16:creationId xmlns:a16="http://schemas.microsoft.com/office/drawing/2014/main" id="{13B2322A-283C-6649-B4D4-C3E1CCDB21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5603" name="Segnaposto numero diapositiva 3">
            <a:extLst>
              <a:ext uri="{FF2B5EF4-FFF2-40B4-BE49-F238E27FC236}">
                <a16:creationId xmlns:a16="http://schemas.microsoft.com/office/drawing/2014/main" id="{78A781A5-FC65-6645-9AD3-A3A3DFA802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5CD2D6-77FB-4847-94D3-A0F12A3F9E3F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immagine diapositiva 1">
            <a:extLst>
              <a:ext uri="{FF2B5EF4-FFF2-40B4-BE49-F238E27FC236}">
                <a16:creationId xmlns:a16="http://schemas.microsoft.com/office/drawing/2014/main" id="{5996F24A-6B93-6C40-9DA0-DE738635D1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Segnaposto note 2">
            <a:extLst>
              <a:ext uri="{FF2B5EF4-FFF2-40B4-BE49-F238E27FC236}">
                <a16:creationId xmlns:a16="http://schemas.microsoft.com/office/drawing/2014/main" id="{57188C7C-4654-174B-8BFB-58BE8B4E13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7651" name="Segnaposto numero diapositiva 3">
            <a:extLst>
              <a:ext uri="{FF2B5EF4-FFF2-40B4-BE49-F238E27FC236}">
                <a16:creationId xmlns:a16="http://schemas.microsoft.com/office/drawing/2014/main" id="{7673C4E2-E054-8C43-99C7-5075DD1909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8D76D7-23F0-FD44-902F-7938CCC3C6A4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>
            <a:extLst>
              <a:ext uri="{FF2B5EF4-FFF2-40B4-BE49-F238E27FC236}">
                <a16:creationId xmlns:a16="http://schemas.microsoft.com/office/drawing/2014/main" id="{DFE0E5E4-26D6-C444-8DBB-6EF438A656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Segnaposto note 2">
            <a:extLst>
              <a:ext uri="{FF2B5EF4-FFF2-40B4-BE49-F238E27FC236}">
                <a16:creationId xmlns:a16="http://schemas.microsoft.com/office/drawing/2014/main" id="{B1EA117F-5046-3B4F-91AF-29EF06CF39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9699" name="Segnaposto numero diapositiva 3">
            <a:extLst>
              <a:ext uri="{FF2B5EF4-FFF2-40B4-BE49-F238E27FC236}">
                <a16:creationId xmlns:a16="http://schemas.microsoft.com/office/drawing/2014/main" id="{983705FF-9EA3-3148-B6EA-FF33CBD7C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9D95B4-BBD4-8249-906E-21FF4C5AD854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immagine diapositiva 1">
            <a:extLst>
              <a:ext uri="{FF2B5EF4-FFF2-40B4-BE49-F238E27FC236}">
                <a16:creationId xmlns:a16="http://schemas.microsoft.com/office/drawing/2014/main" id="{68C0E1E9-2760-6F4D-B2A3-3BF908D536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Segnaposto note 2">
            <a:extLst>
              <a:ext uri="{FF2B5EF4-FFF2-40B4-BE49-F238E27FC236}">
                <a16:creationId xmlns:a16="http://schemas.microsoft.com/office/drawing/2014/main" id="{55E1F36C-B7DE-9746-AEB8-092C047FFE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1747" name="Segnaposto numero diapositiva 3">
            <a:extLst>
              <a:ext uri="{FF2B5EF4-FFF2-40B4-BE49-F238E27FC236}">
                <a16:creationId xmlns:a16="http://schemas.microsoft.com/office/drawing/2014/main" id="{6B9240E4-8AD1-DD43-A0C4-A945F8C6F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23386F-F066-CC43-B5BC-66B27E4F5CE8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immagine diapositiva 1">
            <a:extLst>
              <a:ext uri="{FF2B5EF4-FFF2-40B4-BE49-F238E27FC236}">
                <a16:creationId xmlns:a16="http://schemas.microsoft.com/office/drawing/2014/main" id="{10501483-8BF3-7F4A-BC75-7820B7E9DD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Segnaposto note 2">
            <a:extLst>
              <a:ext uri="{FF2B5EF4-FFF2-40B4-BE49-F238E27FC236}">
                <a16:creationId xmlns:a16="http://schemas.microsoft.com/office/drawing/2014/main" id="{B4A30C5D-68F8-BA45-AC4E-4F2891B65B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3795" name="Segnaposto numero diapositiva 3">
            <a:extLst>
              <a:ext uri="{FF2B5EF4-FFF2-40B4-BE49-F238E27FC236}">
                <a16:creationId xmlns:a16="http://schemas.microsoft.com/office/drawing/2014/main" id="{7BE76789-2410-484E-9DB3-B5788B79E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8CFC85-1678-AF45-BF2F-04E9A588B966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D944CC-A7FA-0D47-8B0E-320C1FE5A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BB2159-86F4-4D4E-BDC5-DDFC521951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3859D2-41B4-114D-882C-86967347A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6CABF-B086-7948-8A03-61993E702A0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327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F4FA14-0E8E-8446-9E65-4348AE803E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E3F9D2-E23D-8A49-8B87-862D301471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062F9C-A5EE-9F40-9564-A79B99A5AA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25A8F-68BB-EB46-A7C9-9C00AEF5D41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540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447BC8-65E4-DA40-96FA-C6CCB1375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C357F6-B9C4-3447-BAF8-7017ECB466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19C139-3166-2648-A844-D4A987F00C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C80F9-069D-2E40-AC9F-79F2622AC34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7644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497E7EC-FE01-7B45-AE90-48C34988F3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E931370-BB24-BC4B-9586-55E3075FB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D0DA11C-5A7E-2C47-9D0E-047A3236B7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47A9B-5DC8-7443-AD63-F78736B4690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1332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C78F71B-3E87-B84A-BA4C-083C922591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33B9050-A4D8-6843-A28B-041CAE437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5A1112A-7482-D342-8C55-96D2995FAF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291EB-7D8D-B240-9E42-0D6E9E2F379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4020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B15CCB-AE88-EF4B-A9B1-A5074EF52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AD9033-C348-264F-ACA3-AB35976512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53B10C-C5BF-7447-99A1-C56C71F835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3157E-43F8-804C-B38F-E3DECD6D2B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689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C8466E-5825-E949-A06F-DAA52C09B4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745651-BC6A-9942-B5F8-AA1A62576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277386-C68F-A543-9403-1A7657518A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7E318-11FE-AB43-80AA-57DDC3CF1C0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033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8D52FE-49F5-6B4A-B21E-B1BE5ADEEE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8E2C8C-0593-9447-AF19-8A7C98AB1C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A17559-B449-F84D-8B4F-88DA9C35B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F06B6-EC83-D74D-A422-3B7478C1DDB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800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B51943-F67E-DE46-8187-0C6D9BE55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707AE9-BD01-D945-82F2-D9671F4BB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1AFB858-10AC-404F-97A5-01B3446951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00043-9F29-CC47-AD07-C4432FCB2B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238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CAE04DE-895A-434B-8AA9-3E0969B147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1CF5E7D-52F4-8448-9A17-B35A35D382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05A2608-A52A-2546-AB28-3FA0652FE5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8BA02-7987-4049-BCDF-CD82C515582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2124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50D2F60-D019-C743-8613-593C8F3C3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984E01-7F6F-C746-B509-01F17FFE20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4EDEAE-297D-6545-AFEA-F26B2BE2AE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CA412-958F-D945-BFAD-9F9E6BDBA8E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6185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DDA71F-2292-0B44-B98A-69144A8A65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EE9DF5-0CFE-FE4F-A093-9A3CC22C7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D75625-251A-2242-AF07-903CBDB0F8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8494-3C9E-C64C-8B43-F7C9129389F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4077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5D6258-9914-6644-A340-C747116FE4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53099A-7CE8-8A4F-8055-335EA73605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72FA88-B1F7-1C44-9FDF-22941AF633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65B45-B2BA-8244-A11F-224CC74F622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6085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31F5018-787F-024C-AC11-FA28A5169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C37C88-2E12-1A4A-8FBA-9A018226C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E70DFE9-75EB-344D-9178-DE1F4874F0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880092F-5B19-3948-9487-3AB4C8AFE6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171AEF0-3F92-524E-AD8E-8BDD38AA76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981E74BA-D740-2E49-8927-3FE87D5492A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it/imgres?imgurl=http://upload.wikimedia.org/wikipedia/commons/thumb/6/6c/Saint_Thomas_Aquinas.jpg/230px-Saint_Thomas_Aquinas.jpg&amp;imgrefurl=http://wikipedia.sapere.alice.it/wikipedia/wiki/Tommaso_d%27Aquino&amp;h=318&amp;w=230&amp;sz=22&amp;hl=it&amp;start=1&amp;tbnid=pYfnpdRgGQeMRM:&amp;tbnh=118&amp;tbnw=85&amp;prev=/images%3Fq%3Dtommaso%2Bd%2527aquino%26gbv%3D2%26svnum%3D10%26hl%3Dit%26sa%3D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hyperlink" Target="http://images.google.it/imgres?imgurl=http://www.sportmedicina.com/BIOMECCANICA/tavolettapropriocettiva2.jpg&amp;imgrefurl=http://www.sportmedicina.com/la_propriocezione.htm&amp;h=103&amp;w=189&amp;sz=3&amp;hl=it&amp;start=3&amp;tbnid=0HIAU1MEzdpP_M:&amp;tbnh=56&amp;tbnw=103&amp;prev=/images%3Fq%3DTAVOLETTE%2BBASCULANTI%26gbv%3D2%26hl%3Di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DC91A336-F442-A94A-BB54-9DF82FB9AB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52400"/>
            <a:ext cx="5791200" cy="457200"/>
          </a:xfrm>
          <a:solidFill>
            <a:schemeClr val="bg1"/>
          </a:solidFill>
          <a:ln>
            <a:solidFill>
              <a:srgbClr val="00FFFF"/>
            </a:solidFill>
            <a:miter lim="800000"/>
            <a:headEnd/>
            <a:tailEnd/>
          </a:ln>
        </p:spPr>
        <p:txBody>
          <a:bodyPr anchorCtr="1"/>
          <a:lstStyle/>
          <a:p>
            <a:pPr eaLnBrk="1" hangingPunct="1"/>
            <a:r>
              <a:rPr lang="it-IT" altLang="it-IT" sz="3200" b="1">
                <a:solidFill>
                  <a:srgbClr val="002060"/>
                </a:solidFill>
                <a:latin typeface="Garamond" panose="02020404030301010803" pitchFamily="18" charset="0"/>
              </a:rPr>
              <a:t>L'Assistenza</a:t>
            </a:r>
          </a:p>
        </p:txBody>
      </p:sp>
      <p:sp>
        <p:nvSpPr>
          <p:cNvPr id="62467" name="AutoShape 3">
            <a:extLst>
              <a:ext uri="{FF2B5EF4-FFF2-40B4-BE49-F238E27FC236}">
                <a16:creationId xmlns:a16="http://schemas.microsoft.com/office/drawing/2014/main" id="{B6201873-C6C3-7F4C-919E-145952BCD58E}"/>
              </a:ext>
            </a:extLst>
          </p:cNvPr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endParaRPr lang="it-IT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it-IT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774895B0-BBE7-F343-A335-1DF98B46E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66850"/>
            <a:ext cx="8280400" cy="4483100"/>
          </a:xfrm>
          <a:prstGeom prst="rect">
            <a:avLst/>
          </a:prstGeom>
          <a:solidFill>
            <a:schemeClr val="bg1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dirty="0">
                <a:latin typeface="Arial" charset="0"/>
              </a:rPr>
              <a:t> ‘’ </a:t>
            </a:r>
            <a:r>
              <a:rPr lang="it-IT" sz="2400" dirty="0">
                <a:latin typeface="Garamond" pitchFamily="18" charset="0"/>
              </a:rPr>
              <a:t>…. L’</a:t>
            </a: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Assistenza</a:t>
            </a:r>
            <a:r>
              <a:rPr lang="it-IT" sz="2400" dirty="0">
                <a:latin typeface="Garamond" pitchFamily="18" charset="0"/>
              </a:rPr>
              <a:t> è una delle fasi fondamentali dell’azione didattica ’’ </a:t>
            </a:r>
            <a:r>
              <a:rPr lang="it-IT" dirty="0">
                <a:latin typeface="Arial" charset="0"/>
                <a:hlinkClick r:id="rId3"/>
              </a:rPr>
              <a:t>[1]</a:t>
            </a:r>
            <a:r>
              <a:rPr lang="it-IT" dirty="0">
                <a:latin typeface="Arial" charset="0"/>
              </a:rPr>
              <a:t>.</a:t>
            </a:r>
            <a:r>
              <a:rPr lang="it-IT" sz="2400" dirty="0">
                <a:latin typeface="Garamond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it-IT" sz="2400" dirty="0">
                <a:latin typeface="Garamond" pitchFamily="18" charset="0"/>
              </a:rPr>
              <a:t>Essa contiene in sé alcuni principi tecnici e fondamentali che </a:t>
            </a:r>
          </a:p>
          <a:p>
            <a:pPr algn="ctr" eaLnBrk="1" hangingPunct="1">
              <a:defRPr/>
            </a:pPr>
            <a:r>
              <a:rPr lang="it-IT" sz="2400" dirty="0">
                <a:latin typeface="Garamond" pitchFamily="18" charset="0"/>
              </a:rPr>
              <a:t>hanno bisogno di </a:t>
            </a:r>
          </a:p>
          <a:p>
            <a:pPr algn="ctr" eaLnBrk="1" hangingPunct="1">
              <a:defRPr/>
            </a:pPr>
            <a:r>
              <a:rPr lang="it-IT" sz="2400" dirty="0">
                <a:latin typeface="Garamond" pitchFamily="18" charset="0"/>
              </a:rPr>
              <a:t>precise competenze motorie e tecnico-sportive.</a:t>
            </a:r>
          </a:p>
          <a:p>
            <a:pPr algn="ctr" eaLnBrk="1" hangingPunct="1">
              <a:defRPr/>
            </a:pPr>
            <a:r>
              <a:rPr lang="it-IT" sz="2400" dirty="0">
                <a:solidFill>
                  <a:srgbClr val="000000"/>
                </a:solidFill>
                <a:latin typeface="Garamond" pitchFamily="18" charset="0"/>
              </a:rPr>
              <a:t>È  un’attenta condotta, in termini di </a:t>
            </a:r>
          </a:p>
          <a:p>
            <a:pPr algn="ctr" eaLnBrk="1" hangingPunct="1">
              <a:defRPr/>
            </a:pP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sorveglianza, prevenzione e assistenza</a:t>
            </a:r>
            <a:r>
              <a:rPr lang="it-IT" sz="2400" dirty="0">
                <a:solidFill>
                  <a:srgbClr val="000000"/>
                </a:solidFill>
                <a:latin typeface="Garamond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it-IT" sz="2400" dirty="0">
                <a:solidFill>
                  <a:srgbClr val="000000"/>
                </a:solidFill>
                <a:latin typeface="Garamond" pitchFamily="18" charset="0"/>
              </a:rPr>
              <a:t>da parte dell’insegnante e rappresenta un:</a:t>
            </a:r>
          </a:p>
          <a:p>
            <a:pPr algn="ctr" eaLnBrk="1" hangingPunct="1">
              <a:defRPr/>
            </a:pPr>
            <a:r>
              <a:rPr lang="it-IT" sz="2400" dirty="0">
                <a:latin typeface="Garamond" pitchFamily="18" charset="0"/>
              </a:rPr>
              <a:t>• </a:t>
            </a: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dovere morale</a:t>
            </a:r>
          </a:p>
          <a:p>
            <a:pPr algn="ctr" eaLnBrk="1" hangingPunct="1">
              <a:defRPr/>
            </a:pPr>
            <a:r>
              <a:rPr lang="it-IT" sz="2400" b="1" dirty="0">
                <a:latin typeface="Garamond" pitchFamily="18" charset="0"/>
              </a:rPr>
              <a:t>• </a:t>
            </a: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dovere professionale</a:t>
            </a:r>
          </a:p>
          <a:p>
            <a:pPr algn="ctr" eaLnBrk="1" hangingPunct="1">
              <a:defRPr/>
            </a:pPr>
            <a:r>
              <a:rPr lang="it-IT" sz="2400" b="1" dirty="0">
                <a:latin typeface="Garamond" pitchFamily="18" charset="0"/>
              </a:rPr>
              <a:t>• </a:t>
            </a: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necessità a propria salvaguardia</a:t>
            </a:r>
          </a:p>
          <a:p>
            <a:pPr algn="ctr" eaLnBrk="1" hangingPunct="1">
              <a:defRPr/>
            </a:pPr>
            <a:endParaRPr lang="it-IT" sz="240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>
            <a:extLst>
              <a:ext uri="{FF2B5EF4-FFF2-40B4-BE49-F238E27FC236}">
                <a16:creationId xmlns:a16="http://schemas.microsoft.com/office/drawing/2014/main" id="{0EAED75F-B560-424B-BFE6-580DAF3DF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8713788" cy="570547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6FA7F1A3-D447-CE43-BF15-EB826817F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8610600" cy="5767388"/>
          </a:xfrm>
          <a:prstGeom prst="rect">
            <a:avLst/>
          </a:prstGeom>
          <a:solidFill>
            <a:schemeClr val="bg1"/>
          </a:solidFill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Assistenza Morale:</a:t>
            </a:r>
          </a:p>
          <a:p>
            <a:pPr algn="ctr" eaLnBrk="1" hangingPunct="1">
              <a:defRPr/>
            </a:pPr>
            <a:endParaRPr lang="it-IT" sz="2400">
              <a:solidFill>
                <a:srgbClr val="000000"/>
              </a:solidFill>
              <a:latin typeface="Garamond" pitchFamily="18" charset="0"/>
            </a:endParaRPr>
          </a:p>
          <a:p>
            <a:pPr algn="ctr" eaLnBrk="1" hangingPunct="1">
              <a:defRPr/>
            </a:pPr>
            <a:r>
              <a:rPr lang="it-IT" sz="2400">
                <a:solidFill>
                  <a:srgbClr val="000000"/>
                </a:solidFill>
                <a:latin typeface="Garamond" pitchFamily="18" charset="0"/>
              </a:rPr>
              <a:t>L’insegnante occupa, agli occhi dell’allievo, un posto preminente: ha quel prestigio che i genitori spesso non hanno</a:t>
            </a:r>
          </a:p>
          <a:p>
            <a:pPr algn="ctr" eaLnBrk="1" hangingPunct="1">
              <a:defRPr/>
            </a:pPr>
            <a:endParaRPr lang="it-IT" sz="2400">
              <a:solidFill>
                <a:srgbClr val="000000"/>
              </a:solidFill>
              <a:latin typeface="Garamond" pitchFamily="18" charset="0"/>
            </a:endParaRPr>
          </a:p>
          <a:p>
            <a:pPr algn="ctr" eaLnBrk="1" hangingPunct="1">
              <a:buFontTx/>
              <a:buChar char="•"/>
              <a:defRPr/>
            </a:pPr>
            <a:r>
              <a:rPr lang="it-IT" sz="2400">
                <a:solidFill>
                  <a:srgbClr val="000000"/>
                </a:solidFill>
                <a:latin typeface="Garamond" pitchFamily="18" charset="0"/>
              </a:rPr>
              <a:t> L’insegnante deve essere una guida e non un impartitore di ordini e prescrizioni</a:t>
            </a:r>
          </a:p>
          <a:p>
            <a:pPr algn="ctr" eaLnBrk="1" hangingPunct="1">
              <a:defRPr/>
            </a:pPr>
            <a:endParaRPr lang="it-IT" sz="2400">
              <a:solidFill>
                <a:srgbClr val="000000"/>
              </a:solidFill>
              <a:latin typeface="Garamond" pitchFamily="18" charset="0"/>
            </a:endParaRPr>
          </a:p>
          <a:p>
            <a:pPr algn="ctr" eaLnBrk="1" hangingPunct="1">
              <a:buFontTx/>
              <a:buChar char="•"/>
              <a:defRPr/>
            </a:pPr>
            <a:r>
              <a:rPr lang="it-IT" sz="2400">
                <a:solidFill>
                  <a:srgbClr val="000000"/>
                </a:solidFill>
                <a:latin typeface="Garamond" pitchFamily="18" charset="0"/>
              </a:rPr>
              <a:t> L’allievo dovrà sentirsi capito e confortato nei momenti di difficoltà e di paura, ma anche stimolato e incoraggiato</a:t>
            </a:r>
          </a:p>
          <a:p>
            <a:pPr algn="ctr" eaLnBrk="1" hangingPunct="1">
              <a:defRPr/>
            </a:pPr>
            <a:endParaRPr lang="it-IT" sz="2400">
              <a:solidFill>
                <a:srgbClr val="000000"/>
              </a:solidFill>
              <a:latin typeface="Garamond" pitchFamily="18" charset="0"/>
            </a:endParaRPr>
          </a:p>
          <a:p>
            <a:pPr algn="ctr" eaLnBrk="1" hangingPunct="1">
              <a:buFontTx/>
              <a:buChar char="•"/>
              <a:defRPr/>
            </a:pPr>
            <a:r>
              <a:rPr lang="it-IT" sz="240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it-IT" sz="2400">
                <a:latin typeface="Garamond" pitchFamily="18" charset="0"/>
              </a:rPr>
              <a:t>La</a:t>
            </a:r>
            <a:r>
              <a:rPr lang="it-IT" sz="2400" b="1">
                <a:latin typeface="Garamond" pitchFamily="18" charset="0"/>
              </a:rPr>
              <a:t> volontà </a:t>
            </a:r>
            <a:r>
              <a:rPr lang="it-IT" sz="2400">
                <a:latin typeface="Garamond" pitchFamily="18" charset="0"/>
              </a:rPr>
              <a:t>rappresenta l’elemento più solido della moralità</a:t>
            </a:r>
          </a:p>
          <a:p>
            <a:pPr algn="ctr" eaLnBrk="1" hangingPunct="1">
              <a:buFontTx/>
              <a:buChar char="•"/>
              <a:defRPr/>
            </a:pPr>
            <a:endParaRPr lang="it-IT" sz="2400" b="1">
              <a:latin typeface="Garamond" pitchFamily="18" charset="0"/>
            </a:endParaRPr>
          </a:p>
          <a:p>
            <a:pPr algn="ctr" eaLnBrk="1" hangingPunct="1">
              <a:buFontTx/>
              <a:buChar char="•"/>
              <a:defRPr/>
            </a:pPr>
            <a:r>
              <a:rPr lang="it-IT" sz="2400">
                <a:latin typeface="Garamond" pitchFamily="18" charset="0"/>
              </a:rPr>
              <a:t>La </a:t>
            </a:r>
            <a:r>
              <a:rPr lang="it-IT" sz="2400" b="1">
                <a:latin typeface="Garamond" pitchFamily="18" charset="0"/>
              </a:rPr>
              <a:t>coerenza </a:t>
            </a:r>
            <a:r>
              <a:rPr lang="it-IT" sz="2400">
                <a:latin typeface="Garamond" pitchFamily="18" charset="0"/>
              </a:rPr>
              <a:t>e</a:t>
            </a:r>
            <a:r>
              <a:rPr lang="it-IT" sz="2400" b="1">
                <a:latin typeface="Garamond" pitchFamily="18" charset="0"/>
              </a:rPr>
              <a:t> l’esempio dell’insegnante </a:t>
            </a:r>
            <a:r>
              <a:rPr lang="it-IT" sz="2400">
                <a:latin typeface="Garamond" pitchFamily="18" charset="0"/>
              </a:rPr>
              <a:t>(oltre che all’ascolto ed al conforto), rappresentano l’atto più importante dell’assistenza morale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CCEEB417-0005-1642-9D9F-FA59EE487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610600" cy="6350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Assistenza Psicologica:</a:t>
            </a:r>
            <a:endParaRPr lang="it-IT" sz="2400">
              <a:solidFill>
                <a:srgbClr val="000000"/>
              </a:solidFill>
              <a:latin typeface="Garamond" pitchFamily="18" charset="0"/>
            </a:endParaRPr>
          </a:p>
          <a:p>
            <a:pPr algn="ctr" eaLnBrk="1" hangingPunct="1">
              <a:defRPr/>
            </a:pPr>
            <a:r>
              <a:rPr lang="it-IT" sz="2200">
                <a:latin typeface="Garamond" pitchFamily="18" charset="0"/>
              </a:rPr>
              <a:t>L’apprendimento nelle attività ludico-motorie è legato al superamento di difficoltà oggettive ( forza, coordinazione, velocità, ecc…) e soggettive (di ordine psicologico). </a:t>
            </a:r>
          </a:p>
          <a:p>
            <a:pPr algn="ctr" eaLnBrk="1" hangingPunct="1">
              <a:defRPr/>
            </a:pPr>
            <a:r>
              <a:rPr lang="it-IT" sz="2200">
                <a:latin typeface="Garamond" pitchFamily="18" charset="0"/>
              </a:rPr>
              <a:t>Il comportamento psichico è dominato dall’ansietà e dalla paura.</a:t>
            </a:r>
          </a:p>
          <a:p>
            <a:pPr algn="ctr" eaLnBrk="1" hangingPunct="1">
              <a:defRPr/>
            </a:pPr>
            <a:r>
              <a:rPr lang="it-IT" sz="2200">
                <a:latin typeface="Garamond" pitchFamily="18" charset="0"/>
              </a:rPr>
              <a:t>E’ facile intercorrere in vere e proprie barriere psicologiche che </a:t>
            </a:r>
          </a:p>
          <a:p>
            <a:pPr algn="ctr" eaLnBrk="1" hangingPunct="1">
              <a:defRPr/>
            </a:pPr>
            <a:r>
              <a:rPr lang="it-IT" sz="2200">
                <a:latin typeface="Garamond" pitchFamily="18" charset="0"/>
              </a:rPr>
              <a:t>limitano l’apprendimento.</a:t>
            </a:r>
          </a:p>
          <a:p>
            <a:pPr eaLnBrk="1" hangingPunct="1">
              <a:defRPr/>
            </a:pPr>
            <a:endParaRPr lang="it-IT" sz="2200" b="1">
              <a:solidFill>
                <a:srgbClr val="FF0000"/>
              </a:solidFill>
              <a:latin typeface="Garamond" pitchFamily="18" charset="0"/>
            </a:endParaRPr>
          </a:p>
          <a:p>
            <a:pPr eaLnBrk="1" hangingPunct="1">
              <a:defRPr/>
            </a:pPr>
            <a:r>
              <a:rPr lang="it-IT" sz="2200" b="1" u="sng">
                <a:solidFill>
                  <a:srgbClr val="FF0000"/>
                </a:solidFill>
                <a:latin typeface="Garamond" pitchFamily="18" charset="0"/>
              </a:rPr>
              <a:t>Alcune regole di comportamento:</a:t>
            </a:r>
            <a:endParaRPr lang="it-IT" sz="2200" b="1">
              <a:solidFill>
                <a:srgbClr val="FF0000"/>
              </a:solidFill>
              <a:latin typeface="Garamond" pitchFamily="18" charset="0"/>
            </a:endParaRPr>
          </a:p>
          <a:p>
            <a:pPr eaLnBrk="1" hangingPunct="1">
              <a:defRPr/>
            </a:pPr>
            <a:r>
              <a:rPr lang="it-IT" sz="2200">
                <a:latin typeface="Garamond" pitchFamily="18" charset="0"/>
              </a:rPr>
              <a:t>- non avvilire l’allievo inibito o indeciso con rimproveri o modi bruschi;</a:t>
            </a:r>
          </a:p>
          <a:p>
            <a:pPr eaLnBrk="1" hangingPunct="1">
              <a:defRPr/>
            </a:pPr>
            <a:r>
              <a:rPr lang="it-IT" sz="2200">
                <a:latin typeface="Garamond" pitchFamily="18" charset="0"/>
              </a:rPr>
              <a:t>- ricordarsi che nessuno sbaglia volontariamente;</a:t>
            </a:r>
          </a:p>
          <a:p>
            <a:pPr eaLnBrk="1" hangingPunct="1">
              <a:buFontTx/>
              <a:buChar char="-"/>
              <a:defRPr/>
            </a:pPr>
            <a:r>
              <a:rPr lang="it-IT" sz="2200">
                <a:latin typeface="Garamond" pitchFamily="18" charset="0"/>
              </a:rPr>
              <a:t> cercare di mettersi nei panni dei propri allievi;</a:t>
            </a:r>
          </a:p>
          <a:p>
            <a:pPr eaLnBrk="1" hangingPunct="1">
              <a:buFontTx/>
              <a:buChar char="-"/>
              <a:defRPr/>
            </a:pPr>
            <a:r>
              <a:rPr lang="it-IT" sz="2200">
                <a:latin typeface="Garamond" pitchFamily="18" charset="0"/>
              </a:rPr>
              <a:t> collera e nervosismo sono inamissibili;</a:t>
            </a:r>
          </a:p>
          <a:p>
            <a:pPr eaLnBrk="1" hangingPunct="1">
              <a:buFontTx/>
              <a:buChar char="-"/>
              <a:defRPr/>
            </a:pPr>
            <a:r>
              <a:rPr lang="it-IT" sz="2200">
                <a:latin typeface="Garamond" pitchFamily="18" charset="0"/>
              </a:rPr>
              <a:t> più l’allievo è agitato più l’insegnante deve mostrarsi calmo;</a:t>
            </a:r>
          </a:p>
          <a:p>
            <a:pPr eaLnBrk="1" hangingPunct="1">
              <a:buFontTx/>
              <a:buChar char="-"/>
              <a:defRPr/>
            </a:pPr>
            <a:r>
              <a:rPr lang="it-IT" sz="2200">
                <a:latin typeface="Garamond" pitchFamily="18" charset="0"/>
              </a:rPr>
              <a:t> ogni risultato positivo è la molla che fa scattare l’entusiasmo, l’interesse e la volontà per successivi traguardi;</a:t>
            </a:r>
          </a:p>
          <a:p>
            <a:pPr eaLnBrk="1" hangingPunct="1">
              <a:buFontTx/>
              <a:buChar char="-"/>
              <a:defRPr/>
            </a:pPr>
            <a:r>
              <a:rPr lang="it-IT" sz="2200">
                <a:latin typeface="Garamond" pitchFamily="18" charset="0"/>
              </a:rPr>
              <a:t> il successo dei propri alunni è lo stimolo migliore per l’insegnante per andare avanti.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286F25B1-2193-4B4A-8D89-C3B1B36551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81075"/>
            <a:ext cx="5472113" cy="5184775"/>
          </a:xfrm>
          <a:solidFill>
            <a:schemeClr val="bg1"/>
          </a:solidFill>
          <a:ln>
            <a:solidFill>
              <a:srgbClr val="FF66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it-IT" sz="2400" dirty="0">
                <a:latin typeface="Garamond" pitchFamily="18" charset="0"/>
              </a:rPr>
              <a:t>I piccoli e grandi attrezzi sono </a:t>
            </a: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strumenti codificati</a:t>
            </a:r>
            <a:r>
              <a:rPr lang="it-IT" sz="2400" dirty="0">
                <a:latin typeface="Garamond" pitchFamily="18" charset="0"/>
              </a:rPr>
              <a:t> perché di essi si conoscono la forma, i materiali utilizzati, il peso e le finalità generali per il loro utilizzo.</a:t>
            </a:r>
          </a:p>
          <a:p>
            <a:pPr algn="ctr" eaLnBrk="1" hangingPunct="1">
              <a:defRPr/>
            </a:pPr>
            <a:r>
              <a:rPr lang="it-IT" sz="2400" dirty="0">
                <a:latin typeface="Garamond" pitchFamily="18" charset="0"/>
              </a:rPr>
              <a:t>Questi attrezzi si possono usare nella scuola primaria con un approccio didattico che riesce a dare spazio alla </a:t>
            </a: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creatività </a:t>
            </a: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dei bambini, ‘’ …. per i quali l’attrezzo non è una chiave che apre sempre la stessa porta ma deve diventare come l’archetto di un violino che può tradurre suoni e sensazioni sempre diverse ’’.</a:t>
            </a:r>
          </a:p>
        </p:txBody>
      </p:sp>
      <p:pic>
        <p:nvPicPr>
          <p:cNvPr id="40962" name="Picture 8" descr="1081-1083-1085-1087-1">
            <a:extLst>
              <a:ext uri="{FF2B5EF4-FFF2-40B4-BE49-F238E27FC236}">
                <a16:creationId xmlns:a16="http://schemas.microsoft.com/office/drawing/2014/main" id="{AC9AD6AB-44DF-C34E-909F-7B17F20BCF90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981075"/>
            <a:ext cx="2649538" cy="2185988"/>
          </a:xfrm>
          <a:noFill/>
        </p:spPr>
      </p:pic>
      <p:sp>
        <p:nvSpPr>
          <p:cNvPr id="31749" name="Text Box 5">
            <a:extLst>
              <a:ext uri="{FF2B5EF4-FFF2-40B4-BE49-F238E27FC236}">
                <a16:creationId xmlns:a16="http://schemas.microsoft.com/office/drawing/2014/main" id="{A019472B-7CC0-BC4D-ABF5-7B775C3E6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88913"/>
            <a:ext cx="5040312" cy="514350"/>
          </a:xfrm>
          <a:prstGeom prst="rect">
            <a:avLst/>
          </a:prstGeom>
          <a:solidFill>
            <a:schemeClr val="bg1"/>
          </a:solidFill>
          <a:ln w="571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4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PICCOLI E GRANDI ATTREZZI</a:t>
            </a:r>
          </a:p>
        </p:txBody>
      </p:sp>
      <p:pic>
        <p:nvPicPr>
          <p:cNvPr id="40964" name="Picture 12" descr="spalliera1cp">
            <a:extLst>
              <a:ext uri="{FF2B5EF4-FFF2-40B4-BE49-F238E27FC236}">
                <a16:creationId xmlns:a16="http://schemas.microsoft.com/office/drawing/2014/main" id="{D158457A-6537-774E-9477-F671D6F8969F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3573463"/>
            <a:ext cx="2592387" cy="2376487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Document">
            <a:extLst>
              <a:ext uri="{FF2B5EF4-FFF2-40B4-BE49-F238E27FC236}">
                <a16:creationId xmlns:a16="http://schemas.microsoft.com/office/drawing/2014/main" id="{413CEB69-6F9E-964B-AD3C-832235CEA658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76250"/>
            <a:ext cx="3671887" cy="5040313"/>
            <a:chOff x="376" y="956"/>
            <a:chExt cx="1936" cy="2842"/>
          </a:xfrm>
        </p:grpSpPr>
        <p:pic>
          <p:nvPicPr>
            <p:cNvPr id="43013" name="Document">
              <a:extLst>
                <a:ext uri="{FF2B5EF4-FFF2-40B4-BE49-F238E27FC236}">
                  <a16:creationId xmlns:a16="http://schemas.microsoft.com/office/drawing/2014/main" id="{0A3E8207-6A88-2745-8569-8CA411A2D553}"/>
                </a:ext>
              </a:extLst>
            </p:cNvPr>
            <p:cNvPicPr>
              <a:picLocks noEditPoints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" y="956"/>
              <a:ext cx="1936" cy="2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5" name="Text Box 5">
              <a:extLst>
                <a:ext uri="{FF2B5EF4-FFF2-40B4-BE49-F238E27FC236}">
                  <a16:creationId xmlns:a16="http://schemas.microsoft.com/office/drawing/2014/main" id="{723D3C45-B696-754B-A338-2457045C2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" y="1065"/>
              <a:ext cx="1692" cy="2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it-IT" sz="2400" b="1">
                  <a:solidFill>
                    <a:srgbClr val="000066"/>
                  </a:solidFill>
                  <a:latin typeface="Garamond" pitchFamily="18" charset="0"/>
                </a:rPr>
                <a:t>Il </a:t>
              </a:r>
              <a:r>
                <a:rPr lang="it-IT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ramond" pitchFamily="18" charset="0"/>
                </a:rPr>
                <a:t>piccolo attrezzo</a:t>
              </a:r>
              <a:r>
                <a:rPr lang="it-IT" sz="2400" b="1">
                  <a:solidFill>
                    <a:srgbClr val="000066"/>
                  </a:solidFill>
                  <a:latin typeface="Garamond" pitchFamily="18" charset="0"/>
                </a:rPr>
                <a:t> si usa mediamente facendolo muovere intorno al corpo. Permette un uso più dinamico dei movimenti</a:t>
              </a:r>
              <a:r>
                <a:rPr lang="it-IT" sz="2400">
                  <a:solidFill>
                    <a:srgbClr val="000066"/>
                  </a:solidFill>
                  <a:latin typeface="Garamond" pitchFamily="18" charset="0"/>
                </a:rPr>
                <a:t>.</a:t>
              </a:r>
            </a:p>
            <a:p>
              <a:pPr algn="ctr" eaLnBrk="1" hangingPunct="1">
                <a:defRPr/>
              </a:pPr>
              <a:r>
                <a:rPr lang="it-IT" sz="2400">
                  <a:solidFill>
                    <a:srgbClr val="000066"/>
                  </a:solidFill>
                  <a:latin typeface="Garamond" pitchFamily="18" charset="0"/>
                </a:rPr>
                <a:t>Essi sono:</a:t>
              </a:r>
            </a:p>
            <a:p>
              <a:pPr algn="ctr" eaLnBrk="1" hangingPunct="1">
                <a:defRPr/>
              </a:pPr>
              <a:r>
                <a:rPr lang="it-IT" sz="2400" b="1">
                  <a:latin typeface="Garamond" pitchFamily="18" charset="0"/>
                </a:rPr>
                <a:t>la Funicella, la Bacchetta, la Clavetta ed il Cerchio</a:t>
              </a:r>
            </a:p>
          </p:txBody>
        </p:sp>
      </p:grpSp>
      <p:grpSp>
        <p:nvGrpSpPr>
          <p:cNvPr id="43010" name="Document">
            <a:extLst>
              <a:ext uri="{FF2B5EF4-FFF2-40B4-BE49-F238E27FC236}">
                <a16:creationId xmlns:a16="http://schemas.microsoft.com/office/drawing/2014/main" id="{767E7925-D11D-8A43-B654-4AF299D599BE}"/>
              </a:ext>
            </a:extLst>
          </p:cNvPr>
          <p:cNvGrpSpPr>
            <a:grpSpLocks/>
          </p:cNvGrpSpPr>
          <p:nvPr/>
        </p:nvGrpSpPr>
        <p:grpSpPr bwMode="auto">
          <a:xfrm>
            <a:off x="5292725" y="476250"/>
            <a:ext cx="3527425" cy="5040313"/>
            <a:chOff x="3099" y="975"/>
            <a:chExt cx="1935" cy="2842"/>
          </a:xfrm>
        </p:grpSpPr>
        <p:pic>
          <p:nvPicPr>
            <p:cNvPr id="43011" name="Document">
              <a:extLst>
                <a:ext uri="{FF2B5EF4-FFF2-40B4-BE49-F238E27FC236}">
                  <a16:creationId xmlns:a16="http://schemas.microsoft.com/office/drawing/2014/main" id="{57071E5F-3558-AD4E-8A8D-A215B9B51780}"/>
                </a:ext>
              </a:extLst>
            </p:cNvPr>
            <p:cNvPicPr>
              <a:picLocks noEditPoints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" y="975"/>
              <a:ext cx="1935" cy="2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8" name="Text Box 8">
              <a:extLst>
                <a:ext uri="{FF2B5EF4-FFF2-40B4-BE49-F238E27FC236}">
                  <a16:creationId xmlns:a16="http://schemas.microsoft.com/office/drawing/2014/main" id="{D27F24DC-3FDD-594F-B196-F931A204F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1" y="1086"/>
              <a:ext cx="1692" cy="2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it-IT" sz="2400" b="1">
                  <a:solidFill>
                    <a:srgbClr val="000066"/>
                  </a:solidFill>
                  <a:latin typeface="Garamond" pitchFamily="18" charset="0"/>
                </a:rPr>
                <a:t>Il </a:t>
              </a:r>
              <a:r>
                <a:rPr lang="it-IT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ramond" pitchFamily="18" charset="0"/>
                </a:rPr>
                <a:t>grande attrezzo</a:t>
              </a:r>
              <a:r>
                <a:rPr lang="it-IT" sz="2400" b="1">
                  <a:solidFill>
                    <a:srgbClr val="000066"/>
                  </a:solidFill>
                  <a:latin typeface="Garamond" pitchFamily="18" charset="0"/>
                </a:rPr>
                <a:t> è fermo e consente a chi lo usa di muoversi su di lui. Con il grande attrezzo è possibile costruire esperienze di esplorazione e conquista statica e dinamica.</a:t>
              </a:r>
              <a:r>
                <a:rPr lang="it-IT" sz="2400">
                  <a:latin typeface="Garamond" pitchFamily="18" charset="0"/>
                </a:rPr>
                <a:t> </a:t>
              </a:r>
            </a:p>
            <a:p>
              <a:pPr algn="ctr" eaLnBrk="1" hangingPunct="1">
                <a:defRPr/>
              </a:pPr>
              <a:r>
                <a:rPr lang="it-IT" sz="24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Garamond" pitchFamily="18" charset="0"/>
                </a:rPr>
                <a:t>Ricordiamo</a:t>
              </a:r>
              <a:r>
                <a:rPr lang="it-IT" sz="2400" b="1">
                  <a:latin typeface="Garamond" pitchFamily="18" charset="0"/>
                </a:rPr>
                <a:t>: la Spalliera, la Trave e il Quadro</a:t>
              </a:r>
            </a:p>
          </p:txBody>
        </p:sp>
      </p:grpSp>
    </p:spTree>
  </p:cSld>
  <p:clrMapOvr>
    <a:masterClrMapping/>
  </p:clrMapOvr>
  <p:transition advClick="0" advTm="359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Rectangle 5">
            <a:extLst>
              <a:ext uri="{FF2B5EF4-FFF2-40B4-BE49-F238E27FC236}">
                <a16:creationId xmlns:a16="http://schemas.microsoft.com/office/drawing/2014/main" id="{9C728CE2-06AA-E440-B678-3068D2A29BDC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260350"/>
            <a:ext cx="4048125" cy="1535113"/>
            <a:chOff x="2684" y="649"/>
            <a:chExt cx="2746" cy="1478"/>
          </a:xfrm>
        </p:grpSpPr>
        <p:pic>
          <p:nvPicPr>
            <p:cNvPr id="45065" name="Rectangle 5">
              <a:extLst>
                <a:ext uri="{FF2B5EF4-FFF2-40B4-BE49-F238E27FC236}">
                  <a16:creationId xmlns:a16="http://schemas.microsoft.com/office/drawing/2014/main" id="{B153E0B7-3971-DA45-8B5E-EF4C8B130BC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4" y="649"/>
              <a:ext cx="2746" cy="1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6" name="Text Box 7">
              <a:extLst>
                <a:ext uri="{FF2B5EF4-FFF2-40B4-BE49-F238E27FC236}">
                  <a16:creationId xmlns:a16="http://schemas.microsoft.com/office/drawing/2014/main" id="{DAF5AC86-D0E9-C54C-930E-C164356945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" y="663"/>
              <a:ext cx="2721" cy="1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solidFill>
                    <a:srgbClr val="000000"/>
                  </a:solidFill>
                  <a:latin typeface="Garamond" panose="02020404030301010803" pitchFamily="18" charset="0"/>
                </a:rPr>
                <a:t>GRANDI ATTREZZI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 b="1">
                <a:solidFill>
                  <a:srgbClr val="000000"/>
                </a:solidFill>
                <a:latin typeface="Garamond" panose="02020404030301010803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000000"/>
                  </a:solidFill>
                  <a:latin typeface="Garamond" panose="02020404030301010803" pitchFamily="18" charset="0"/>
                </a:rPr>
                <a:t>Tipologie di Spalliere svedesi</a:t>
              </a:r>
            </a:p>
          </p:txBody>
        </p:sp>
      </p:grpSp>
      <p:pic>
        <p:nvPicPr>
          <p:cNvPr id="45058" name="Picture 6">
            <a:extLst>
              <a:ext uri="{FF2B5EF4-FFF2-40B4-BE49-F238E27FC236}">
                <a16:creationId xmlns:a16="http://schemas.microsoft.com/office/drawing/2014/main" id="{107DC085-C2C9-824B-A356-4A468328E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716338"/>
            <a:ext cx="26003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7">
            <a:extLst>
              <a:ext uri="{FF2B5EF4-FFF2-40B4-BE49-F238E27FC236}">
                <a16:creationId xmlns:a16="http://schemas.microsoft.com/office/drawing/2014/main" id="{5C0161F4-1D2C-7740-A0C0-5E25B4F34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572000"/>
            <a:ext cx="1801813" cy="801688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0000"/>
                </a:solidFill>
                <a:latin typeface="Garamond" panose="02020404030301010803" pitchFamily="18" charset="0"/>
              </a:rPr>
              <a:t>Wall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0000"/>
                </a:solidFill>
                <a:latin typeface="Garamond" panose="02020404030301010803" pitchFamily="18" charset="0"/>
              </a:rPr>
              <a:t>Free Climbing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1608F0EE-0773-D149-B902-EF612A41567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62700" y="4762500"/>
            <a:ext cx="990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Garamond" panose="02020404030301010803" pitchFamily="18" charset="0"/>
            </a:endParaRPr>
          </a:p>
        </p:txBody>
      </p:sp>
      <p:pic>
        <p:nvPicPr>
          <p:cNvPr id="45061" name="Picture 12" descr="gin112_01">
            <a:extLst>
              <a:ext uri="{FF2B5EF4-FFF2-40B4-BE49-F238E27FC236}">
                <a16:creationId xmlns:a16="http://schemas.microsoft.com/office/drawing/2014/main" id="{9527AEB9-3F5F-8A41-9127-2D0A9F691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87166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4" descr="gin113_01">
            <a:extLst>
              <a:ext uri="{FF2B5EF4-FFF2-40B4-BE49-F238E27FC236}">
                <a16:creationId xmlns:a16="http://schemas.microsoft.com/office/drawing/2014/main" id="{18545AF5-D343-DE49-B35C-41761747F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61938"/>
            <a:ext cx="187166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6" descr="spalliera112220-112230">
            <a:extLst>
              <a:ext uri="{FF2B5EF4-FFF2-40B4-BE49-F238E27FC236}">
                <a16:creationId xmlns:a16="http://schemas.microsoft.com/office/drawing/2014/main" id="{B766206D-E86F-5D43-8C36-89CB357A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316865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8" descr="curva">
            <a:extLst>
              <a:ext uri="{FF2B5EF4-FFF2-40B4-BE49-F238E27FC236}">
                <a16:creationId xmlns:a16="http://schemas.microsoft.com/office/drawing/2014/main" id="{5BBBD1C0-AB1C-594B-A95D-B140A650A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25975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>
            <a:extLst>
              <a:ext uri="{FF2B5EF4-FFF2-40B4-BE49-F238E27FC236}">
                <a16:creationId xmlns:a16="http://schemas.microsoft.com/office/drawing/2014/main" id="{1E2C74B6-835B-384E-AB66-9479A9DC8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73463"/>
            <a:ext cx="3887787" cy="2735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6" name="Picture 3">
            <a:extLst>
              <a:ext uri="{FF2B5EF4-FFF2-40B4-BE49-F238E27FC236}">
                <a16:creationId xmlns:a16="http://schemas.microsoft.com/office/drawing/2014/main" id="{54508F9E-B42C-954E-9704-21B86696F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52963"/>
            <a:ext cx="3887788" cy="18002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5">
            <a:extLst>
              <a:ext uri="{FF2B5EF4-FFF2-40B4-BE49-F238E27FC236}">
                <a16:creationId xmlns:a16="http://schemas.microsoft.com/office/drawing/2014/main" id="{8AA0B53F-13D2-1E45-A0BB-E94818938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381750"/>
            <a:ext cx="3887788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Garamond" panose="02020404030301010803" pitchFamily="18" charset="0"/>
              </a:rPr>
              <a:t>Conetti</a:t>
            </a:r>
          </a:p>
        </p:txBody>
      </p:sp>
      <p:sp>
        <p:nvSpPr>
          <p:cNvPr id="47108" name="Rectangle 6">
            <a:extLst>
              <a:ext uri="{FF2B5EF4-FFF2-40B4-BE49-F238E27FC236}">
                <a16:creationId xmlns:a16="http://schemas.microsoft.com/office/drawing/2014/main" id="{A081068B-1690-E747-B874-466ACB7FE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6308725"/>
            <a:ext cx="3887787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Garamond" panose="02020404030301010803" pitchFamily="18" charset="0"/>
              </a:rPr>
              <a:t>Aste da slalom</a:t>
            </a:r>
          </a:p>
        </p:txBody>
      </p:sp>
      <p:pic>
        <p:nvPicPr>
          <p:cNvPr id="47109" name="Picture 11" descr="113">
            <a:extLst>
              <a:ext uri="{FF2B5EF4-FFF2-40B4-BE49-F238E27FC236}">
                <a16:creationId xmlns:a16="http://schemas.microsoft.com/office/drawing/2014/main" id="{20B7C913-DB14-2745-823C-ACFFA61BA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8913"/>
            <a:ext cx="30956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13">
            <a:extLst>
              <a:ext uri="{FF2B5EF4-FFF2-40B4-BE49-F238E27FC236}">
                <a16:creationId xmlns:a16="http://schemas.microsoft.com/office/drawing/2014/main" id="{8360D0D5-206C-2D43-8915-567ED439F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349500"/>
            <a:ext cx="3167063" cy="4064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Garamond" panose="02020404030301010803" pitchFamily="18" charset="0"/>
              </a:rPr>
              <a:t>Funicella in polipropilene</a:t>
            </a:r>
          </a:p>
        </p:txBody>
      </p:sp>
      <p:sp>
        <p:nvSpPr>
          <p:cNvPr id="27662" name="Text Box 14">
            <a:extLst>
              <a:ext uri="{FF2B5EF4-FFF2-40B4-BE49-F238E27FC236}">
                <a16:creationId xmlns:a16="http://schemas.microsoft.com/office/drawing/2014/main" id="{99B9E2FF-1252-F341-8CAE-F3D2B3603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4124325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8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PICCOLI ATTREZZI</a:t>
            </a:r>
          </a:p>
        </p:txBody>
      </p:sp>
      <p:pic>
        <p:nvPicPr>
          <p:cNvPr id="47112" name="Picture 16" descr="1081-1083-1085-1087-1">
            <a:extLst>
              <a:ext uri="{FF2B5EF4-FFF2-40B4-BE49-F238E27FC236}">
                <a16:creationId xmlns:a16="http://schemas.microsoft.com/office/drawing/2014/main" id="{D8A91EAE-945B-0D4D-93F2-06E8A3882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3313113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Text Box 17">
            <a:extLst>
              <a:ext uri="{FF2B5EF4-FFF2-40B4-BE49-F238E27FC236}">
                <a16:creationId xmlns:a16="http://schemas.microsoft.com/office/drawing/2014/main" id="{BB97125D-8B28-FC46-B626-6518A8314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716338"/>
            <a:ext cx="3311525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Garamond" panose="02020404030301010803" pitchFamily="18" charset="0"/>
              </a:rPr>
              <a:t>Cerchi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Rectangle 3">
            <a:extLst>
              <a:ext uri="{FF2B5EF4-FFF2-40B4-BE49-F238E27FC236}">
                <a16:creationId xmlns:a16="http://schemas.microsoft.com/office/drawing/2014/main" id="{878760C7-90FB-5A49-A4BE-8EE8585822C5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260350"/>
            <a:ext cx="5184775" cy="755650"/>
            <a:chOff x="637" y="300"/>
            <a:chExt cx="4194" cy="476"/>
          </a:xfrm>
        </p:grpSpPr>
        <p:pic>
          <p:nvPicPr>
            <p:cNvPr id="49157" name="Rectangle 3">
              <a:extLst>
                <a:ext uri="{FF2B5EF4-FFF2-40B4-BE49-F238E27FC236}">
                  <a16:creationId xmlns:a16="http://schemas.microsoft.com/office/drawing/2014/main" id="{C6DB022E-E4B8-0643-A78D-6C3A86935D4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" y="300"/>
              <a:ext cx="4194" cy="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8" name="Text Box 5">
              <a:extLst>
                <a:ext uri="{FF2B5EF4-FFF2-40B4-BE49-F238E27FC236}">
                  <a16:creationId xmlns:a16="http://schemas.microsoft.com/office/drawing/2014/main" id="{D2FC4A24-BD98-E149-8861-C6E133F8D5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36"/>
              <a:ext cx="4128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b="1">
                  <a:solidFill>
                    <a:srgbClr val="000000"/>
                  </a:solidFill>
                  <a:latin typeface="Garamond" panose="02020404030301010803" pitchFamily="18" charset="0"/>
                </a:rPr>
                <a:t>Tavolette basculanti</a:t>
              </a:r>
            </a:p>
          </p:txBody>
        </p:sp>
      </p:grpSp>
      <p:pic>
        <p:nvPicPr>
          <p:cNvPr id="49154" name="Picture 8" descr="tavolettapropriocettiva2">
            <a:hlinkClick r:id="rId4"/>
            <a:extLst>
              <a:ext uri="{FF2B5EF4-FFF2-40B4-BE49-F238E27FC236}">
                <a16:creationId xmlns:a16="http://schemas.microsoft.com/office/drawing/2014/main" id="{8AA35808-31CE-404F-A8A4-46C1DF24E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05038"/>
            <a:ext cx="28797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12" descr="tavolaproptravetto">
            <a:extLst>
              <a:ext uri="{FF2B5EF4-FFF2-40B4-BE49-F238E27FC236}">
                <a16:creationId xmlns:a16="http://schemas.microsoft.com/office/drawing/2014/main" id="{0A801137-89CC-0842-A00B-575BDDFC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33337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14" descr="tavolapropsemi">
            <a:extLst>
              <a:ext uri="{FF2B5EF4-FFF2-40B4-BE49-F238E27FC236}">
                <a16:creationId xmlns:a16="http://schemas.microsoft.com/office/drawing/2014/main" id="{614542D7-92FD-C842-BF44-B6E502F8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724400"/>
            <a:ext cx="3694112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>
            <a:extLst>
              <a:ext uri="{FF2B5EF4-FFF2-40B4-BE49-F238E27FC236}">
                <a16:creationId xmlns:a16="http://schemas.microsoft.com/office/drawing/2014/main" id="{54B96644-5E26-E64A-BDB9-52C07748A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262255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3">
            <a:extLst>
              <a:ext uri="{FF2B5EF4-FFF2-40B4-BE49-F238E27FC236}">
                <a16:creationId xmlns:a16="http://schemas.microsoft.com/office/drawing/2014/main" id="{A9A95FAB-B72E-074B-BE60-D12CD9708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16150"/>
            <a:ext cx="236220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4">
            <a:extLst>
              <a:ext uri="{FF2B5EF4-FFF2-40B4-BE49-F238E27FC236}">
                <a16:creationId xmlns:a16="http://schemas.microsoft.com/office/drawing/2014/main" id="{CB247D32-2111-D44F-8784-933018C5D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66950"/>
            <a:ext cx="25146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4" name="Rectangle 5">
            <a:extLst>
              <a:ext uri="{FF2B5EF4-FFF2-40B4-BE49-F238E27FC236}">
                <a16:creationId xmlns:a16="http://schemas.microsoft.com/office/drawing/2014/main" id="{70E458B4-1B35-DD49-8A65-FD52845BCAFC}"/>
              </a:ext>
            </a:extLst>
          </p:cNvPr>
          <p:cNvGrpSpPr>
            <a:grpSpLocks/>
          </p:cNvGrpSpPr>
          <p:nvPr/>
        </p:nvGrpSpPr>
        <p:grpSpPr bwMode="auto">
          <a:xfrm>
            <a:off x="1085850" y="401638"/>
            <a:ext cx="7094538" cy="1403350"/>
            <a:chOff x="684" y="253"/>
            <a:chExt cx="4469" cy="884"/>
          </a:xfrm>
        </p:grpSpPr>
        <p:pic>
          <p:nvPicPr>
            <p:cNvPr id="51206" name="Rectangle 5">
              <a:extLst>
                <a:ext uri="{FF2B5EF4-FFF2-40B4-BE49-F238E27FC236}">
                  <a16:creationId xmlns:a16="http://schemas.microsoft.com/office/drawing/2014/main" id="{3B2D1AA3-D85A-964C-A967-FA8A2AECE8D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" y="253"/>
              <a:ext cx="4469" cy="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3" name="Text Box 7">
              <a:extLst>
                <a:ext uri="{FF2B5EF4-FFF2-40B4-BE49-F238E27FC236}">
                  <a16:creationId xmlns:a16="http://schemas.microsoft.com/office/drawing/2014/main" id="{96585AA4-F04A-994D-9E31-61AD7B639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88"/>
              <a:ext cx="4400" cy="8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it-IT" sz="2400" b="1" u="sng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ramond" pitchFamily="18" charset="0"/>
                </a:rPr>
                <a:t>Attrezzi in poliuretano </a:t>
              </a:r>
            </a:p>
            <a:p>
              <a:pPr algn="ctr" eaLnBrk="1" hangingPunct="1">
                <a:defRPr/>
              </a:pPr>
              <a:r>
                <a:rPr lang="it-IT" sz="2400" b="1">
                  <a:solidFill>
                    <a:srgbClr val="FF0000"/>
                  </a:solidFill>
                  <a:latin typeface="Garamond" pitchFamily="18" charset="0"/>
                </a:rPr>
                <a:t>per lo sviluppo delle capacità coordinative </a:t>
              </a:r>
            </a:p>
            <a:p>
              <a:pPr algn="ctr" eaLnBrk="1" hangingPunct="1">
                <a:defRPr/>
              </a:pPr>
              <a:r>
                <a:rPr lang="it-IT" sz="2400" b="1">
                  <a:solidFill>
                    <a:srgbClr val="FF0000"/>
                  </a:solidFill>
                  <a:latin typeface="Garamond" pitchFamily="18" charset="0"/>
                </a:rPr>
                <a:t>Giochi ludico esplorativi</a:t>
              </a:r>
            </a:p>
          </p:txBody>
        </p:sp>
      </p:grpSp>
      <p:pic>
        <p:nvPicPr>
          <p:cNvPr id="51205" name="Picture 6">
            <a:extLst>
              <a:ext uri="{FF2B5EF4-FFF2-40B4-BE49-F238E27FC236}">
                <a16:creationId xmlns:a16="http://schemas.microsoft.com/office/drawing/2014/main" id="{21B648CD-897E-AC42-85DF-F5B92F65D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30607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804C9015-81D3-8D47-A60C-C919D02F8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2373313"/>
            <a:ext cx="3455988" cy="28797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3250" name="Text Box 3">
            <a:extLst>
              <a:ext uri="{FF2B5EF4-FFF2-40B4-BE49-F238E27FC236}">
                <a16:creationId xmlns:a16="http://schemas.microsoft.com/office/drawing/2014/main" id="{934FEEE8-19F9-AD4A-997E-630FAFEC2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205038"/>
            <a:ext cx="3384550" cy="29400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 u="sng">
                <a:solidFill>
                  <a:srgbClr val="000000"/>
                </a:solidFill>
                <a:latin typeface="Garamond" panose="02020404030301010803" pitchFamily="18" charset="0"/>
              </a:rPr>
              <a:t>Core Balance</a:t>
            </a:r>
            <a:r>
              <a:rPr lang="it-IT" altLang="it-IT" sz="1800" b="1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it-IT" altLang="it-IT" sz="1800">
                <a:solidFill>
                  <a:srgbClr val="000000"/>
                </a:solidFill>
                <a:latin typeface="Garamond" panose="02020404030301010803" pitchFamily="18" charset="0"/>
              </a:rPr>
              <a:t>è un versatile attrezzo che permette di eseguire allenamenti completi e stimolanti.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it-IT" altLang="it-IT" sz="1800" b="1" u="sng">
                <a:solidFill>
                  <a:srgbClr val="000000"/>
                </a:solidFill>
                <a:latin typeface="Garamond" panose="02020404030301010803" pitchFamily="18" charset="0"/>
              </a:rPr>
              <a:t>Core Balance </a:t>
            </a:r>
            <a:r>
              <a:rPr lang="it-IT" altLang="it-IT" sz="1800">
                <a:solidFill>
                  <a:srgbClr val="000000"/>
                </a:solidFill>
                <a:latin typeface="Garamond" panose="02020404030301010803" pitchFamily="18" charset="0"/>
              </a:rPr>
              <a:t>è composto da due parti, una mezza sfera e una base.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  <a:latin typeface="Garamond" panose="02020404030301010803" pitchFamily="18" charset="0"/>
              </a:rPr>
              <a:t>La combinazione delle due offre sia una superficie stabile che una instabile per esercizi propriocettivi e di equilibrio. 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147CFD9F-99D4-104D-8EE2-F14F1E9C624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52069" y="3212307"/>
            <a:ext cx="1295400" cy="10080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66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Garamond" panose="02020404030301010803" pitchFamily="18" charset="0"/>
            </a:endParaRP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CC2CB696-DC66-7C4C-8962-9C21273EF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04813"/>
            <a:ext cx="3887787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4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IL CORE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F9B482AD-856C-9B46-9391-E24174FA54E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975"/>
            <a:ext cx="4752975" cy="5472113"/>
          </a:xfrm>
          <a:solidFill>
            <a:schemeClr val="bg1"/>
          </a:solidFill>
          <a:ln>
            <a:solidFill>
              <a:srgbClr val="FF99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it-IT" sz="2400">
                <a:solidFill>
                  <a:srgbClr val="000000"/>
                </a:solidFill>
                <a:latin typeface="Garamond" pitchFamily="18" charset="0"/>
              </a:rPr>
              <a:t>L’insegnamento </a:t>
            </a:r>
            <a:r>
              <a:rPr lang="it-IT" sz="2400" i="1">
                <a:solidFill>
                  <a:srgbClr val="000000"/>
                </a:solidFill>
                <a:latin typeface="Garamond" pitchFamily="18" charset="0"/>
              </a:rPr>
              <a:t>sportivo </a:t>
            </a:r>
            <a:r>
              <a:rPr lang="it-IT" sz="2400">
                <a:solidFill>
                  <a:srgbClr val="000000"/>
                </a:solidFill>
                <a:latin typeface="Garamond" pitchFamily="18" charset="0"/>
              </a:rPr>
              <a:t>e </a:t>
            </a:r>
            <a:r>
              <a:rPr lang="it-IT" sz="2800" i="1">
                <a:solidFill>
                  <a:srgbClr val="000000"/>
                </a:solidFill>
                <a:latin typeface="Garamond" pitchFamily="18" charset="0"/>
              </a:rPr>
              <a:t>motorio</a:t>
            </a:r>
            <a:r>
              <a:rPr lang="it-IT" sz="2800">
                <a:solidFill>
                  <a:srgbClr val="000000"/>
                </a:solidFill>
                <a:latin typeface="Garamond" pitchFamily="18" charset="0"/>
              </a:rPr>
              <a:t>, comprende un insieme di interventi,  da parte dell’insegnante, che si susseguono e si integrano fra loro e che consistono nell’assistere i propri alunni in tutte le componenti che identificano il </a:t>
            </a:r>
            <a:r>
              <a:rPr lang="it-IT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processo di insegnamento/apprendimento</a:t>
            </a:r>
            <a:r>
              <a:rPr lang="it-IT" sz="2800">
                <a:solidFill>
                  <a:srgbClr val="000000"/>
                </a:solidFill>
                <a:latin typeface="Garamond" pitchFamily="18" charset="0"/>
              </a:rPr>
              <a:t>, da quello tecnico sportivo a quello pedagogico.</a:t>
            </a:r>
            <a:endParaRPr lang="it-IT" sz="2800">
              <a:latin typeface="Garamond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111CAB5D-F068-A049-9DE3-1092B23F9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60350"/>
            <a:ext cx="4103688" cy="576263"/>
          </a:xfrm>
          <a:prstGeom prst="rect">
            <a:avLst/>
          </a:prstGeom>
          <a:solidFill>
            <a:schemeClr val="bg1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2060"/>
                </a:solidFill>
                <a:latin typeface="Garamond" panose="02020404030301010803" pitchFamily="18" charset="0"/>
              </a:rPr>
              <a:t>Assistenza Tecnica …</a:t>
            </a:r>
          </a:p>
        </p:txBody>
      </p:sp>
      <p:pic>
        <p:nvPicPr>
          <p:cNvPr id="18435" name="Picture 20" descr="gioco">
            <a:extLst>
              <a:ext uri="{FF2B5EF4-FFF2-40B4-BE49-F238E27FC236}">
                <a16:creationId xmlns:a16="http://schemas.microsoft.com/office/drawing/2014/main" id="{F98DB836-027D-9447-BFCF-2573708B43B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8850" y="4079875"/>
            <a:ext cx="1655763" cy="1587500"/>
          </a:xfrm>
        </p:spPr>
      </p:pic>
      <p:pic>
        <p:nvPicPr>
          <p:cNvPr id="18436" name="Picture 22" descr="motoria.gif (6190 bytes)">
            <a:extLst>
              <a:ext uri="{FF2B5EF4-FFF2-40B4-BE49-F238E27FC236}">
                <a16:creationId xmlns:a16="http://schemas.microsoft.com/office/drawing/2014/main" id="{318CA11F-9A6B-B149-85ED-187A5BB98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87166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5" descr="chisegue.gif (8844 bytes)">
            <a:extLst>
              <a:ext uri="{FF2B5EF4-FFF2-40B4-BE49-F238E27FC236}">
                <a16:creationId xmlns:a16="http://schemas.microsoft.com/office/drawing/2014/main" id="{7E5C55E4-84F2-0847-9AF8-3624951DEE4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349500"/>
            <a:ext cx="1871662" cy="1795463"/>
          </a:xfrm>
        </p:spPr>
      </p:pic>
      <p:pic>
        <p:nvPicPr>
          <p:cNvPr id="18438" name="Picture 29" descr="ariaperta.gif (7732 bytes)">
            <a:extLst>
              <a:ext uri="{FF2B5EF4-FFF2-40B4-BE49-F238E27FC236}">
                <a16:creationId xmlns:a16="http://schemas.microsoft.com/office/drawing/2014/main" id="{C819645E-2BA8-9245-8B1F-453AB7B20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013325"/>
            <a:ext cx="1728788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5" descr="thmb_1124">
            <a:extLst>
              <a:ext uri="{FF2B5EF4-FFF2-40B4-BE49-F238E27FC236}">
                <a16:creationId xmlns:a16="http://schemas.microsoft.com/office/drawing/2014/main" id="{69D3BCA4-9561-B046-8FFC-6E069784F292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25538"/>
            <a:ext cx="2857500" cy="3486150"/>
          </a:xfrm>
          <a:noFill/>
        </p:spPr>
      </p:pic>
      <p:sp>
        <p:nvSpPr>
          <p:cNvPr id="55298" name="Text Box 7">
            <a:extLst>
              <a:ext uri="{FF2B5EF4-FFF2-40B4-BE49-F238E27FC236}">
                <a16:creationId xmlns:a16="http://schemas.microsoft.com/office/drawing/2014/main" id="{56A463AA-9011-AB44-8CED-7B7330ED6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652963"/>
            <a:ext cx="2881312" cy="8318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Garamond" panose="02020404030301010803" pitchFamily="18" charset="0"/>
              </a:rPr>
              <a:t>Esercizio con il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Garamond" panose="02020404030301010803" pitchFamily="18" charset="0"/>
              </a:rPr>
              <a:t>Core Balance</a:t>
            </a:r>
          </a:p>
        </p:txBody>
      </p:sp>
      <p:pic>
        <p:nvPicPr>
          <p:cNvPr id="55299" name="Picture 14" descr="BOSUdeadbug">
            <a:extLst>
              <a:ext uri="{FF2B5EF4-FFF2-40B4-BE49-F238E27FC236}">
                <a16:creationId xmlns:a16="http://schemas.microsoft.com/office/drawing/2014/main" id="{F18038D5-A4BC-4E43-9ED1-34677682738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557338"/>
            <a:ext cx="3810000" cy="3057525"/>
          </a:xfrm>
          <a:noFill/>
        </p:spPr>
      </p:pic>
      <p:sp>
        <p:nvSpPr>
          <p:cNvPr id="55300" name="Text Box 17">
            <a:extLst>
              <a:ext uri="{FF2B5EF4-FFF2-40B4-BE49-F238E27FC236}">
                <a16:creationId xmlns:a16="http://schemas.microsoft.com/office/drawing/2014/main" id="{6783B87B-C703-4445-A01A-E44634623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652963"/>
            <a:ext cx="3744912" cy="8318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Garamond" panose="02020404030301010803" pitchFamily="18" charset="0"/>
              </a:rPr>
              <a:t>Esercizio con il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Garamond" panose="02020404030301010803" pitchFamily="18" charset="0"/>
              </a:rPr>
              <a:t>Core Balance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5" descr="Ecc%20flash">
            <a:extLst>
              <a:ext uri="{FF2B5EF4-FFF2-40B4-BE49-F238E27FC236}">
                <a16:creationId xmlns:a16="http://schemas.microsoft.com/office/drawing/2014/main" id="{C7AA8612-6917-EE4B-B537-6B3181098B18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060575"/>
            <a:ext cx="3960813" cy="3600450"/>
          </a:xfrm>
          <a:noFill/>
        </p:spPr>
      </p:pic>
      <p:sp>
        <p:nvSpPr>
          <p:cNvPr id="37895" name="Text Box 7">
            <a:extLst>
              <a:ext uri="{FF2B5EF4-FFF2-40B4-BE49-F238E27FC236}">
                <a16:creationId xmlns:a16="http://schemas.microsoft.com/office/drawing/2014/main" id="{8F34EE5C-6E39-F740-AF2E-75F590AAE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734050"/>
            <a:ext cx="4160837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ESERCIZI CON BANDE ELASTICHE</a:t>
            </a:r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0E5D0255-F051-B043-8322-DDFB9E52D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136" y="1939938"/>
            <a:ext cx="3430567" cy="283048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7348" name="Rectangle 5">
            <a:extLst>
              <a:ext uri="{FF2B5EF4-FFF2-40B4-BE49-F238E27FC236}">
                <a16:creationId xmlns:a16="http://schemas.microsoft.com/office/drawing/2014/main" id="{F31E2EC0-8681-DC47-82D6-1F68945C3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941888"/>
            <a:ext cx="3455987" cy="1236662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rgbClr val="000000"/>
                </a:solidFill>
                <a:latin typeface="Garamond" panose="02020404030301010803" pitchFamily="18" charset="0"/>
              </a:rPr>
              <a:t>Bande Elastiche per esercizi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rgbClr val="000000"/>
                </a:solidFill>
                <a:latin typeface="Garamond" panose="02020404030301010803" pitchFamily="18" charset="0"/>
              </a:rPr>
              <a:t>di elongazione muscolare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rgbClr val="000000"/>
                </a:solidFill>
                <a:latin typeface="Garamond" panose="02020404030301010803" pitchFamily="18" charset="0"/>
              </a:rPr>
              <a:t>ed attività propriocettive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b="1">
              <a:latin typeface="Garamond" panose="02020404030301010803" pitchFamily="18" charset="0"/>
            </a:endParaRPr>
          </a:p>
        </p:txBody>
      </p:sp>
      <p:sp>
        <p:nvSpPr>
          <p:cNvPr id="37900" name="Text Box 12">
            <a:extLst>
              <a:ext uri="{FF2B5EF4-FFF2-40B4-BE49-F238E27FC236}">
                <a16:creationId xmlns:a16="http://schemas.microsoft.com/office/drawing/2014/main" id="{99E5AC8F-E77E-5043-ACA2-C98B33471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33375"/>
            <a:ext cx="365442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24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LE BANDE ELASTICHE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FB024ACB-EA10-164F-895A-3F9B6CCBD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3852862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it-IT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Tipologie di Assistenza</a:t>
            </a:r>
          </a:p>
        </p:txBody>
      </p:sp>
      <p:sp>
        <p:nvSpPr>
          <p:cNvPr id="20482" name="Text Box 8">
            <a:extLst>
              <a:ext uri="{FF2B5EF4-FFF2-40B4-BE49-F238E27FC236}">
                <a16:creationId xmlns:a16="http://schemas.microsoft.com/office/drawing/2014/main" id="{277985C4-C081-C442-9B3E-C04FBC4C6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060575"/>
            <a:ext cx="2879725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Garamond" panose="02020404030301010803" pitchFamily="18" charset="0"/>
              </a:rPr>
              <a:t>PREVENTIVA</a:t>
            </a:r>
          </a:p>
        </p:txBody>
      </p:sp>
      <p:sp>
        <p:nvSpPr>
          <p:cNvPr id="20483" name="Text Box 9">
            <a:extLst>
              <a:ext uri="{FF2B5EF4-FFF2-40B4-BE49-F238E27FC236}">
                <a16:creationId xmlns:a16="http://schemas.microsoft.com/office/drawing/2014/main" id="{32239A83-7E48-244D-AEEF-70981ADFC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84538"/>
            <a:ext cx="2808288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Garamond" panose="02020404030301010803" pitchFamily="18" charset="0"/>
              </a:rPr>
              <a:t>DIRETTA</a:t>
            </a:r>
          </a:p>
        </p:txBody>
      </p:sp>
      <p:sp>
        <p:nvSpPr>
          <p:cNvPr id="20484" name="Text Box 10">
            <a:extLst>
              <a:ext uri="{FF2B5EF4-FFF2-40B4-BE49-F238E27FC236}">
                <a16:creationId xmlns:a16="http://schemas.microsoft.com/office/drawing/2014/main" id="{E4696FCB-166F-1144-AB91-0AED11106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508500"/>
            <a:ext cx="2881313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Garamond" panose="02020404030301010803" pitchFamily="18" charset="0"/>
              </a:rPr>
              <a:t>MORALE</a:t>
            </a:r>
          </a:p>
        </p:txBody>
      </p:sp>
      <p:sp>
        <p:nvSpPr>
          <p:cNvPr id="20485" name="Text Box 11">
            <a:extLst>
              <a:ext uri="{FF2B5EF4-FFF2-40B4-BE49-F238E27FC236}">
                <a16:creationId xmlns:a16="http://schemas.microsoft.com/office/drawing/2014/main" id="{EFD0E957-5A70-CF4C-B616-D50F83A7A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805488"/>
            <a:ext cx="2879725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Garamond" panose="02020404030301010803" pitchFamily="18" charset="0"/>
              </a:rPr>
              <a:t>PSICOLOGICA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3B50A66F-C0CD-9745-B24E-F5BA52CA6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765175"/>
            <a:ext cx="4381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L’</a:t>
            </a:r>
            <a:r>
              <a:rPr lang="it-IT" sz="3200" b="1" u="sng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Assistenza</a:t>
            </a:r>
            <a:r>
              <a:rPr lang="it-IT" sz="3200" b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 può essere:</a:t>
            </a:r>
          </a:p>
        </p:txBody>
      </p:sp>
      <p:sp>
        <p:nvSpPr>
          <p:cNvPr id="20487" name="AutoShape 15">
            <a:extLst>
              <a:ext uri="{FF2B5EF4-FFF2-40B4-BE49-F238E27FC236}">
                <a16:creationId xmlns:a16="http://schemas.microsoft.com/office/drawing/2014/main" id="{54F163AC-F2B9-EC41-8C1C-9A2BABBD3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412875"/>
            <a:ext cx="863600" cy="5032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0488" name="AutoShape 18">
            <a:extLst>
              <a:ext uri="{FF2B5EF4-FFF2-40B4-BE49-F238E27FC236}">
                <a16:creationId xmlns:a16="http://schemas.microsoft.com/office/drawing/2014/main" id="{F9E07964-4341-5947-B48B-906368A75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636838"/>
            <a:ext cx="863600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0489" name="AutoShape 19">
            <a:extLst>
              <a:ext uri="{FF2B5EF4-FFF2-40B4-BE49-F238E27FC236}">
                <a16:creationId xmlns:a16="http://schemas.microsoft.com/office/drawing/2014/main" id="{50461225-E8E1-7E4D-8B7E-5D0BCDC72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933825"/>
            <a:ext cx="863600" cy="5032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0490" name="AutoShape 20">
            <a:extLst>
              <a:ext uri="{FF2B5EF4-FFF2-40B4-BE49-F238E27FC236}">
                <a16:creationId xmlns:a16="http://schemas.microsoft.com/office/drawing/2014/main" id="{8A4E96EC-51A7-C847-8A81-46AA53545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5157788"/>
            <a:ext cx="863600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20491" name="Picture 22" descr="lavagna">
            <a:extLst>
              <a:ext uri="{FF2B5EF4-FFF2-40B4-BE49-F238E27FC236}">
                <a16:creationId xmlns:a16="http://schemas.microsoft.com/office/drawing/2014/main" id="{B0A3F9C1-C1B0-9645-BB1D-4C34AC85B5DB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844675"/>
            <a:ext cx="2519363" cy="2066925"/>
          </a:xfrm>
          <a:noFill/>
        </p:spPr>
      </p:pic>
      <p:pic>
        <p:nvPicPr>
          <p:cNvPr id="20492" name="Picture 25" descr="bni_cerchio">
            <a:extLst>
              <a:ext uri="{FF2B5EF4-FFF2-40B4-BE49-F238E27FC236}">
                <a16:creationId xmlns:a16="http://schemas.microsoft.com/office/drawing/2014/main" id="{BE9BE3D2-0826-B340-8148-EE879E271AEE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724400"/>
            <a:ext cx="2592388" cy="1725613"/>
          </a:xfrm>
          <a:noFill/>
        </p:spPr>
      </p:pic>
      <p:pic>
        <p:nvPicPr>
          <p:cNvPr id="20493" name="Picture 29" descr="gruppo_3">
            <a:extLst>
              <a:ext uri="{FF2B5EF4-FFF2-40B4-BE49-F238E27FC236}">
                <a16:creationId xmlns:a16="http://schemas.microsoft.com/office/drawing/2014/main" id="{6C6D1C16-3C98-B743-8EFB-5AA7A2247B22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1700213"/>
            <a:ext cx="1803400" cy="2016125"/>
          </a:xfrm>
          <a:noFill/>
        </p:spPr>
      </p:pic>
      <p:pic>
        <p:nvPicPr>
          <p:cNvPr id="20494" name="Picture 33" descr="adozione">
            <a:extLst>
              <a:ext uri="{FF2B5EF4-FFF2-40B4-BE49-F238E27FC236}">
                <a16:creationId xmlns:a16="http://schemas.microsoft.com/office/drawing/2014/main" id="{765EF36F-9CD5-0545-8144-FB2204C3BBBC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4365625"/>
            <a:ext cx="1897062" cy="218757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CAC8B36-99DF-F34B-9A6E-B7EDF1BE9E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01625"/>
            <a:ext cx="5029200" cy="534988"/>
          </a:xfrm>
          <a:solidFill>
            <a:schemeClr val="bg1"/>
          </a:solidFill>
          <a:ln w="76200">
            <a:solidFill>
              <a:srgbClr val="00FF00"/>
            </a:solidFill>
          </a:ln>
        </p:spPr>
        <p:txBody>
          <a:bodyPr anchorCtr="1"/>
          <a:lstStyle/>
          <a:p>
            <a:pPr eaLnBrk="1" hangingPunct="1">
              <a:defRPr/>
            </a:pPr>
            <a:r>
              <a:rPr lang="it-IT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Assistenza Preventiva</a:t>
            </a:r>
          </a:p>
        </p:txBody>
      </p:sp>
      <p:grpSp>
        <p:nvGrpSpPr>
          <p:cNvPr id="22530" name="Rectangle 3">
            <a:extLst>
              <a:ext uri="{FF2B5EF4-FFF2-40B4-BE49-F238E27FC236}">
                <a16:creationId xmlns:a16="http://schemas.microsoft.com/office/drawing/2014/main" id="{6A5CD421-C384-DE4B-9185-D3858D15AA25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1573213"/>
            <a:ext cx="7056437" cy="547687"/>
            <a:chOff x="799" y="991"/>
            <a:chExt cx="4112" cy="345"/>
          </a:xfrm>
        </p:grpSpPr>
        <p:pic>
          <p:nvPicPr>
            <p:cNvPr id="22543" name="Rectangle 3">
              <a:extLst>
                <a:ext uri="{FF2B5EF4-FFF2-40B4-BE49-F238E27FC236}">
                  <a16:creationId xmlns:a16="http://schemas.microsoft.com/office/drawing/2014/main" id="{1D212D51-E20E-4D48-AD86-1FFBB0D65A7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991"/>
              <a:ext cx="4112" cy="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4" name="Text Box 5">
              <a:extLst>
                <a:ext uri="{FF2B5EF4-FFF2-40B4-BE49-F238E27FC236}">
                  <a16:creationId xmlns:a16="http://schemas.microsoft.com/office/drawing/2014/main" id="{AED80C83-CDA7-D74B-9389-3A9F27E41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008"/>
              <a:ext cx="4082" cy="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000000"/>
                  </a:solidFill>
                  <a:latin typeface="Garamond" panose="02020404030301010803" pitchFamily="18" charset="0"/>
                </a:rPr>
                <a:t>INTERVENTI DI ASSISTENZA PREVENTIVA</a:t>
              </a:r>
            </a:p>
          </p:txBody>
        </p:sp>
      </p:grpSp>
      <p:grpSp>
        <p:nvGrpSpPr>
          <p:cNvPr id="22531" name="Rectangle 5">
            <a:extLst>
              <a:ext uri="{FF2B5EF4-FFF2-40B4-BE49-F238E27FC236}">
                <a16:creationId xmlns:a16="http://schemas.microsoft.com/office/drawing/2014/main" id="{C20FD2DC-CDCE-8742-B3F4-96C4FD27A80C}"/>
              </a:ext>
            </a:extLst>
          </p:cNvPr>
          <p:cNvGrpSpPr>
            <a:grpSpLocks/>
          </p:cNvGrpSpPr>
          <p:nvPr/>
        </p:nvGrpSpPr>
        <p:grpSpPr bwMode="auto">
          <a:xfrm>
            <a:off x="201613" y="5230813"/>
            <a:ext cx="2693987" cy="908050"/>
            <a:chOff x="127" y="3295"/>
            <a:chExt cx="1697" cy="572"/>
          </a:xfrm>
        </p:grpSpPr>
        <p:pic>
          <p:nvPicPr>
            <p:cNvPr id="22541" name="Rectangle 5">
              <a:extLst>
                <a:ext uri="{FF2B5EF4-FFF2-40B4-BE49-F238E27FC236}">
                  <a16:creationId xmlns:a16="http://schemas.microsoft.com/office/drawing/2014/main" id="{68B0D836-D0E6-3244-8DCF-E25CE07F1AB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" y="3295"/>
              <a:ext cx="1697" cy="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8">
              <a:extLst>
                <a:ext uri="{FF2B5EF4-FFF2-40B4-BE49-F238E27FC236}">
                  <a16:creationId xmlns:a16="http://schemas.microsoft.com/office/drawing/2014/main" id="{00356372-6BAD-9545-B4B7-3320A5C9FA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312"/>
              <a:ext cx="1670" cy="5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it-IT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ramond" pitchFamily="18" charset="0"/>
                </a:rPr>
                <a:t>Igienico - Sanitario</a:t>
              </a:r>
            </a:p>
          </p:txBody>
        </p:sp>
      </p:grpSp>
      <p:grpSp>
        <p:nvGrpSpPr>
          <p:cNvPr id="22532" name="Rectangle 7">
            <a:extLst>
              <a:ext uri="{FF2B5EF4-FFF2-40B4-BE49-F238E27FC236}">
                <a16:creationId xmlns:a16="http://schemas.microsoft.com/office/drawing/2014/main" id="{64729B6D-5670-E84C-94A5-49D45F89F9F5}"/>
              </a:ext>
            </a:extLst>
          </p:cNvPr>
          <p:cNvGrpSpPr>
            <a:grpSpLocks/>
          </p:cNvGrpSpPr>
          <p:nvPr/>
        </p:nvGrpSpPr>
        <p:grpSpPr bwMode="auto">
          <a:xfrm>
            <a:off x="2871788" y="3859213"/>
            <a:ext cx="3321050" cy="768350"/>
            <a:chOff x="1809" y="2431"/>
            <a:chExt cx="2092" cy="484"/>
          </a:xfrm>
        </p:grpSpPr>
        <p:pic>
          <p:nvPicPr>
            <p:cNvPr id="22539" name="Rectangle 7">
              <a:extLst>
                <a:ext uri="{FF2B5EF4-FFF2-40B4-BE49-F238E27FC236}">
                  <a16:creationId xmlns:a16="http://schemas.microsoft.com/office/drawing/2014/main" id="{33A18FF0-1EC9-7C49-B384-36BDE903A75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" y="2431"/>
              <a:ext cx="2092" cy="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0" name="Text Box 11">
              <a:extLst>
                <a:ext uri="{FF2B5EF4-FFF2-40B4-BE49-F238E27FC236}">
                  <a16:creationId xmlns:a16="http://schemas.microsoft.com/office/drawing/2014/main" id="{BB7B3BE3-FBCD-3B48-8563-036C4A369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48"/>
              <a:ext cx="2064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u="sng">
                  <a:solidFill>
                    <a:srgbClr val="000000"/>
                  </a:solidFill>
                  <a:latin typeface="Garamond" panose="02020404030301010803" pitchFamily="18" charset="0"/>
                </a:rPr>
                <a:t>Tecnico - Metodologico</a:t>
              </a:r>
            </a:p>
          </p:txBody>
        </p:sp>
      </p:grpSp>
      <p:grpSp>
        <p:nvGrpSpPr>
          <p:cNvPr id="22533" name="Rectangle 9">
            <a:extLst>
              <a:ext uri="{FF2B5EF4-FFF2-40B4-BE49-F238E27FC236}">
                <a16:creationId xmlns:a16="http://schemas.microsoft.com/office/drawing/2014/main" id="{2C76047B-A9CB-E749-A64A-487BE1B79610}"/>
              </a:ext>
            </a:extLst>
          </p:cNvPr>
          <p:cNvGrpSpPr>
            <a:grpSpLocks/>
          </p:cNvGrpSpPr>
          <p:nvPr/>
        </p:nvGrpSpPr>
        <p:grpSpPr bwMode="auto">
          <a:xfrm>
            <a:off x="5919788" y="5310188"/>
            <a:ext cx="2938462" cy="835025"/>
            <a:chOff x="3729" y="3345"/>
            <a:chExt cx="1851" cy="526"/>
          </a:xfrm>
        </p:grpSpPr>
        <p:pic>
          <p:nvPicPr>
            <p:cNvPr id="22537" name="Rectangle 9">
              <a:extLst>
                <a:ext uri="{FF2B5EF4-FFF2-40B4-BE49-F238E27FC236}">
                  <a16:creationId xmlns:a16="http://schemas.microsoft.com/office/drawing/2014/main" id="{8BBBA532-83F6-E345-A937-6B6E105BD55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" y="3345"/>
              <a:ext cx="1851" cy="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0" name="Text Box 14">
              <a:extLst>
                <a:ext uri="{FF2B5EF4-FFF2-40B4-BE49-F238E27FC236}">
                  <a16:creationId xmlns:a16="http://schemas.microsoft.com/office/drawing/2014/main" id="{235754FD-2EEB-0E41-9DF0-33D8216AF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3360"/>
              <a:ext cx="1824" cy="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it-IT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ramond" pitchFamily="18" charset="0"/>
                </a:rPr>
                <a:t>Mezzi di Protezione</a:t>
              </a:r>
            </a:p>
          </p:txBody>
        </p:sp>
      </p:grpSp>
      <p:sp>
        <p:nvSpPr>
          <p:cNvPr id="10" name="AutoShape 8">
            <a:extLst>
              <a:ext uri="{FF2B5EF4-FFF2-40B4-BE49-F238E27FC236}">
                <a16:creationId xmlns:a16="http://schemas.microsoft.com/office/drawing/2014/main" id="{F1FC9D21-7BE3-614B-A067-AF0E638D4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90800"/>
            <a:ext cx="1295400" cy="2535238"/>
          </a:xfrm>
          <a:prstGeom prst="downArrow">
            <a:avLst>
              <a:gd name="adj1" fmla="val 50000"/>
              <a:gd name="adj2" fmla="val 24998"/>
            </a:avLst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Garamond" panose="02020404030301010803" pitchFamily="18" charset="0"/>
            </a:endParaRP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BC6843AA-9A45-E045-8C3B-8C76C68AD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209800"/>
            <a:ext cx="1295400" cy="1600200"/>
          </a:xfrm>
          <a:prstGeom prst="downArrow">
            <a:avLst>
              <a:gd name="adj1" fmla="val 50000"/>
              <a:gd name="adj2" fmla="val 24998"/>
            </a:avLst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Garamond" panose="02020404030301010803" pitchFamily="18" charset="0"/>
            </a:endParaRPr>
          </a:p>
        </p:txBody>
      </p:sp>
      <p:sp>
        <p:nvSpPr>
          <p:cNvPr id="2" name="AutoShape 8">
            <a:extLst>
              <a:ext uri="{FF2B5EF4-FFF2-40B4-BE49-F238E27FC236}">
                <a16:creationId xmlns:a16="http://schemas.microsoft.com/office/drawing/2014/main" id="{313E9DC4-83A2-E244-A609-D44E1EE1A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2565400"/>
            <a:ext cx="1295400" cy="2535238"/>
          </a:xfrm>
          <a:prstGeom prst="downArrow">
            <a:avLst>
              <a:gd name="adj1" fmla="val 50000"/>
              <a:gd name="adj2" fmla="val 24998"/>
            </a:avLst>
          </a:prstGeom>
          <a:solidFill>
            <a:srgbClr val="FF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Text Box 2">
            <a:extLst>
              <a:ext uri="{FF2B5EF4-FFF2-40B4-BE49-F238E27FC236}">
                <a16:creationId xmlns:a16="http://schemas.microsoft.com/office/drawing/2014/main" id="{55AA1C51-4961-2C49-9C21-349BF4D1A634}"/>
              </a:ext>
            </a:extLst>
          </p:cNvPr>
          <p:cNvGrpSpPr>
            <a:grpSpLocks/>
          </p:cNvGrpSpPr>
          <p:nvPr/>
        </p:nvGrpSpPr>
        <p:grpSpPr bwMode="auto">
          <a:xfrm>
            <a:off x="171450" y="323850"/>
            <a:ext cx="8793163" cy="6076950"/>
            <a:chOff x="108" y="204"/>
            <a:chExt cx="5464" cy="3828"/>
          </a:xfrm>
        </p:grpSpPr>
        <p:pic>
          <p:nvPicPr>
            <p:cNvPr id="24578" name="Text Box 2">
              <a:extLst>
                <a:ext uri="{FF2B5EF4-FFF2-40B4-BE49-F238E27FC236}">
                  <a16:creationId xmlns:a16="http://schemas.microsoft.com/office/drawing/2014/main" id="{0920723C-F9B3-CD47-A87A-299E9B5779B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204"/>
              <a:ext cx="5464" cy="3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4" name="Text Box 4">
              <a:extLst>
                <a:ext uri="{FF2B5EF4-FFF2-40B4-BE49-F238E27FC236}">
                  <a16:creationId xmlns:a16="http://schemas.microsoft.com/office/drawing/2014/main" id="{6FB494B9-750C-0E49-9752-146E031EAC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40"/>
              <a:ext cx="5407" cy="3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it-IT" sz="3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ramond" pitchFamily="18" charset="0"/>
                </a:rPr>
                <a:t>Aspetto Igienico-Sanitario</a:t>
              </a:r>
              <a:r>
                <a:rPr lang="it-IT" sz="32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ramond" pitchFamily="18" charset="0"/>
                </a:rPr>
                <a:t>:</a:t>
              </a:r>
            </a:p>
            <a:p>
              <a:pPr algn="ctr" eaLnBrk="1" hangingPunct="1">
                <a:lnSpc>
                  <a:spcPct val="125000"/>
                </a:lnSpc>
                <a:defRPr/>
              </a:pPr>
              <a:r>
                <a:rPr lang="it-IT" sz="2000" b="1">
                  <a:solidFill>
                    <a:srgbClr val="000000"/>
                  </a:solidFill>
                  <a:latin typeface="Garamond" pitchFamily="18" charset="0"/>
                </a:rPr>
                <a:t>Serie di interventi che tendono a prevenire, </a:t>
              </a:r>
            </a:p>
            <a:p>
              <a:pPr algn="ctr" eaLnBrk="1" hangingPunct="1">
                <a:lnSpc>
                  <a:spcPct val="125000"/>
                </a:lnSpc>
                <a:defRPr/>
              </a:pPr>
              <a:r>
                <a:rPr lang="it-IT" sz="2000" b="1">
                  <a:solidFill>
                    <a:srgbClr val="000000"/>
                  </a:solidFill>
                  <a:latin typeface="Garamond" pitchFamily="18" charset="0"/>
                </a:rPr>
                <a:t>quindi ad eliminare, nei confronti degli allievi, </a:t>
              </a:r>
            </a:p>
            <a:p>
              <a:pPr algn="ctr" eaLnBrk="1" hangingPunct="1">
                <a:lnSpc>
                  <a:spcPct val="125000"/>
                </a:lnSpc>
                <a:defRPr/>
              </a:pPr>
              <a:r>
                <a:rPr lang="it-IT" sz="2000" b="1">
                  <a:solidFill>
                    <a:srgbClr val="000000"/>
                  </a:solidFill>
                  <a:latin typeface="Garamond" pitchFamily="18" charset="0"/>
                </a:rPr>
                <a:t>possibili conseguenze negative che possono danneggiare la loro salute o l’integrità fisica, </a:t>
              </a:r>
            </a:p>
            <a:p>
              <a:pPr algn="ctr" eaLnBrk="1" hangingPunct="1">
                <a:lnSpc>
                  <a:spcPct val="125000"/>
                </a:lnSpc>
                <a:defRPr/>
              </a:pPr>
              <a:r>
                <a:rPr lang="it-IT" sz="2000" b="1">
                  <a:solidFill>
                    <a:srgbClr val="000000"/>
                  </a:solidFill>
                  <a:latin typeface="Garamond" pitchFamily="18" charset="0"/>
                </a:rPr>
                <a:t>nonché ad attenuare le loro difficoltà di apprendimento.</a:t>
              </a:r>
            </a:p>
            <a:p>
              <a:pPr algn="ctr" eaLnBrk="1" hangingPunct="1">
                <a:lnSpc>
                  <a:spcPct val="125000"/>
                </a:lnSpc>
                <a:defRPr/>
              </a:pPr>
              <a:r>
                <a:rPr lang="it-IT" sz="2000" b="1">
                  <a:solidFill>
                    <a:srgbClr val="FF0000"/>
                  </a:solidFill>
                  <a:latin typeface="Garamond" pitchFamily="18" charset="0"/>
                </a:rPr>
                <a:t>Essi consistono nel:</a:t>
              </a:r>
            </a:p>
            <a:p>
              <a:pPr algn="ctr" eaLnBrk="1" hangingPunct="1">
                <a:lnSpc>
                  <a:spcPct val="125000"/>
                </a:lnSpc>
                <a:buFontTx/>
                <a:buChar char="•"/>
                <a:defRPr/>
              </a:pPr>
              <a:r>
                <a:rPr lang="it-IT" sz="2000" b="1">
                  <a:solidFill>
                    <a:srgbClr val="000000"/>
                  </a:solidFill>
                  <a:latin typeface="Garamond" pitchFamily="18" charset="0"/>
                </a:rPr>
                <a:t>controllo dello stato di salute degli allievi.</a:t>
              </a:r>
            </a:p>
            <a:p>
              <a:pPr algn="ctr" eaLnBrk="1" hangingPunct="1">
                <a:lnSpc>
                  <a:spcPct val="125000"/>
                </a:lnSpc>
                <a:defRPr/>
              </a:pPr>
              <a:r>
                <a:rPr lang="it-IT" sz="2000" b="1">
                  <a:solidFill>
                    <a:srgbClr val="000000"/>
                  </a:solidFill>
                  <a:latin typeface="Garamond" pitchFamily="18" charset="0"/>
                </a:rPr>
                <a:t>• indicare agli alunni il corretto vestiario da utilizzare in palestra</a:t>
              </a:r>
            </a:p>
            <a:p>
              <a:pPr algn="ctr" eaLnBrk="1" hangingPunct="1">
                <a:lnSpc>
                  <a:spcPct val="125000"/>
                </a:lnSpc>
                <a:defRPr/>
              </a:pPr>
              <a:r>
                <a:rPr lang="it-IT" sz="2000" b="1">
                  <a:solidFill>
                    <a:srgbClr val="000000"/>
                  </a:solidFill>
                  <a:latin typeface="Garamond" pitchFamily="18" charset="0"/>
                </a:rPr>
                <a:t> (tuta o pantaloncini e maglietta, scarpe adeguate, </a:t>
              </a:r>
            </a:p>
            <a:p>
              <a:pPr algn="ctr" eaLnBrk="1" hangingPunct="1">
                <a:lnSpc>
                  <a:spcPct val="125000"/>
                </a:lnSpc>
                <a:defRPr/>
              </a:pPr>
              <a:r>
                <a:rPr lang="it-IT" sz="2000" b="1">
                  <a:solidFill>
                    <a:srgbClr val="000000"/>
                  </a:solidFill>
                  <a:latin typeface="Garamond" pitchFamily="18" charset="0"/>
                </a:rPr>
                <a:t>assenza di cinture, collane,orologi, ecc)</a:t>
              </a:r>
            </a:p>
            <a:p>
              <a:pPr algn="ctr" eaLnBrk="1" hangingPunct="1">
                <a:lnSpc>
                  <a:spcPct val="125000"/>
                </a:lnSpc>
                <a:defRPr/>
              </a:pPr>
              <a:r>
                <a:rPr lang="it-IT" sz="2000" b="1">
                  <a:solidFill>
                    <a:srgbClr val="000000"/>
                  </a:solidFill>
                  <a:latin typeface="Garamond" pitchFamily="18" charset="0"/>
                </a:rPr>
                <a:t>• mantenere arieggiato il locale palestra e controllare la pulizia del</a:t>
              </a:r>
            </a:p>
            <a:p>
              <a:pPr algn="ctr" eaLnBrk="1" hangingPunct="1">
                <a:lnSpc>
                  <a:spcPct val="125000"/>
                </a:lnSpc>
                <a:defRPr/>
              </a:pPr>
              <a:r>
                <a:rPr lang="it-IT" sz="2000" b="1">
                  <a:solidFill>
                    <a:srgbClr val="000000"/>
                  </a:solidFill>
                  <a:latin typeface="Garamond" pitchFamily="18" charset="0"/>
                </a:rPr>
                <a:t>pavimento, degli attrezzi e dei tappeti</a:t>
              </a:r>
            </a:p>
            <a:p>
              <a:pPr algn="ctr" eaLnBrk="1" hangingPunct="1">
                <a:lnSpc>
                  <a:spcPct val="125000"/>
                </a:lnSpc>
                <a:defRPr/>
              </a:pPr>
              <a:r>
                <a:rPr lang="it-IT" sz="2000" b="1">
                  <a:solidFill>
                    <a:srgbClr val="000000"/>
                  </a:solidFill>
                  <a:latin typeface="Garamond" pitchFamily="18" charset="0"/>
                </a:rPr>
                <a:t>• tenere sempre sotto controllo il livello di affaticamento di ogni singolo allievo durante la lezione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>
            <a:extLst>
              <a:ext uri="{FF2B5EF4-FFF2-40B4-BE49-F238E27FC236}">
                <a16:creationId xmlns:a16="http://schemas.microsoft.com/office/drawing/2014/main" id="{63EE1EA2-3ACC-FD4A-8E60-C3FFE7076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0713"/>
            <a:ext cx="8610600" cy="5292725"/>
          </a:xfrm>
          <a:prstGeom prst="rect">
            <a:avLst/>
          </a:prstGeom>
          <a:solidFill>
            <a:schemeClr val="bg1"/>
          </a:solidFill>
          <a:ln w="76200">
            <a:solidFill>
              <a:srgbClr val="00457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Aspetto Tecnico-metodologico:</a:t>
            </a:r>
          </a:p>
          <a:p>
            <a:pPr algn="ctr" eaLnBrk="1" hangingPunct="1">
              <a:defRPr/>
            </a:pPr>
            <a:r>
              <a:rPr lang="it-IT" sz="2000" b="1">
                <a:latin typeface="Garamond" pitchFamily="18" charset="0"/>
              </a:rPr>
              <a:t>• </a:t>
            </a:r>
            <a:r>
              <a:rPr lang="it-IT" sz="2800">
                <a:solidFill>
                  <a:srgbClr val="000000"/>
                </a:solidFill>
                <a:latin typeface="Garamond" pitchFamily="18" charset="0"/>
              </a:rPr>
              <a:t>conoscenza anticipata del fine da raggiungere per stabilire le tappe e le difficoltà da superare</a:t>
            </a:r>
          </a:p>
          <a:p>
            <a:pPr algn="ctr" eaLnBrk="1" hangingPunct="1">
              <a:defRPr/>
            </a:pPr>
            <a:r>
              <a:rPr lang="it-IT" sz="2800">
                <a:solidFill>
                  <a:srgbClr val="000000"/>
                </a:solidFill>
                <a:latin typeface="Garamond" pitchFamily="18" charset="0"/>
              </a:rPr>
              <a:t>• conoscenza e considerazione del livello di preparazione precedente</a:t>
            </a:r>
          </a:p>
          <a:p>
            <a:pPr algn="ctr" eaLnBrk="1" hangingPunct="1">
              <a:defRPr/>
            </a:pPr>
            <a:r>
              <a:rPr lang="it-IT" sz="2800">
                <a:solidFill>
                  <a:srgbClr val="000000"/>
                </a:solidFill>
                <a:latin typeface="Garamond" pitchFamily="18" charset="0"/>
              </a:rPr>
              <a:t>• valutazione delle possibilità psico-fisiche e tecniche degli alunni</a:t>
            </a:r>
          </a:p>
          <a:p>
            <a:pPr algn="ctr" eaLnBrk="1" hangingPunct="1">
              <a:defRPr/>
            </a:pPr>
            <a:r>
              <a:rPr lang="it-IT" sz="2800">
                <a:solidFill>
                  <a:srgbClr val="000000"/>
                </a:solidFill>
                <a:latin typeface="Garamond" pitchFamily="18" charset="0"/>
              </a:rPr>
              <a:t>• conoscenza della struttura e della tecnica del movimento da eseguire per conoscerne tutti gli aspetti </a:t>
            </a:r>
          </a:p>
          <a:p>
            <a:pPr algn="ctr" eaLnBrk="1" hangingPunct="1">
              <a:defRPr/>
            </a:pPr>
            <a:r>
              <a:rPr lang="it-IT" sz="2800">
                <a:solidFill>
                  <a:srgbClr val="000000"/>
                </a:solidFill>
                <a:latin typeface="Garamond" pitchFamily="18" charset="0"/>
              </a:rPr>
              <a:t>(biomeccanico, escursione geometrica, anatomofunzionale,</a:t>
            </a:r>
          </a:p>
          <a:p>
            <a:pPr algn="ctr" eaLnBrk="1" hangingPunct="1">
              <a:defRPr/>
            </a:pPr>
            <a:r>
              <a:rPr lang="it-IT" sz="2800">
                <a:solidFill>
                  <a:srgbClr val="000000"/>
                </a:solidFill>
                <a:latin typeface="Garamond" pitchFamily="18" charset="0"/>
              </a:rPr>
              <a:t>grado di difficoltà, grado di pericolosità)</a:t>
            </a:r>
          </a:p>
          <a:p>
            <a:pPr algn="ctr" eaLnBrk="1" hangingPunct="1">
              <a:defRPr/>
            </a:pPr>
            <a:r>
              <a:rPr lang="it-IT" sz="2800">
                <a:solidFill>
                  <a:srgbClr val="000000"/>
                </a:solidFill>
                <a:latin typeface="Garamond" pitchFamily="18" charset="0"/>
              </a:rPr>
              <a:t>• scelta del metodo e della didattica più idonei</a:t>
            </a:r>
            <a:endParaRPr lang="it-IT" sz="280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Rectangle 2">
            <a:extLst>
              <a:ext uri="{FF2B5EF4-FFF2-40B4-BE49-F238E27FC236}">
                <a16:creationId xmlns:a16="http://schemas.microsoft.com/office/drawing/2014/main" id="{3BFBA548-2E40-A746-A25A-722FAE665C2C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76250"/>
            <a:ext cx="8496300" cy="2719388"/>
            <a:chOff x="223" y="284"/>
            <a:chExt cx="5214" cy="1713"/>
          </a:xfrm>
        </p:grpSpPr>
        <p:pic>
          <p:nvPicPr>
            <p:cNvPr id="28675" name="Rectangle 2">
              <a:extLst>
                <a:ext uri="{FF2B5EF4-FFF2-40B4-BE49-F238E27FC236}">
                  <a16:creationId xmlns:a16="http://schemas.microsoft.com/office/drawing/2014/main" id="{4F3B139E-E967-5249-8CB6-61B26904F80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284"/>
              <a:ext cx="5214" cy="17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</p:spPr>
        </p:pic>
        <p:sp>
          <p:nvSpPr>
            <p:cNvPr id="23556" name="Text Box 4">
              <a:extLst>
                <a:ext uri="{FF2B5EF4-FFF2-40B4-BE49-F238E27FC236}">
                  <a16:creationId xmlns:a16="http://schemas.microsoft.com/office/drawing/2014/main" id="{F6B2DBE6-BC3D-A040-96F3-A11BA0500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00"/>
              <a:ext cx="5193" cy="16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it-IT" sz="2800" b="1">
                  <a:solidFill>
                    <a:srgbClr val="003E6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ramond" pitchFamily="18" charset="0"/>
                </a:rPr>
                <a:t>Mezzi di protezione:</a:t>
              </a:r>
            </a:p>
            <a:p>
              <a:pPr algn="ctr" eaLnBrk="1" hangingPunct="1">
                <a:defRPr/>
              </a:pPr>
              <a:r>
                <a:rPr lang="it-IT" sz="2000" b="1">
                  <a:solidFill>
                    <a:srgbClr val="000000"/>
                  </a:solidFill>
                  <a:latin typeface="Garamond" pitchFamily="18" charset="0"/>
                </a:rPr>
                <a:t>I principali mezzi di protezione sono i </a:t>
              </a:r>
              <a:r>
                <a:rPr lang="it-IT" sz="2000" b="1">
                  <a:solidFill>
                    <a:srgbClr val="FF0000"/>
                  </a:solidFill>
                  <a:latin typeface="Garamond" pitchFamily="18" charset="0"/>
                </a:rPr>
                <a:t>tappeti</a:t>
              </a:r>
              <a:r>
                <a:rPr lang="it-IT" sz="2000" b="1">
                  <a:solidFill>
                    <a:srgbClr val="000000"/>
                  </a:solidFill>
                  <a:latin typeface="Garamond" pitchFamily="18" charset="0"/>
                </a:rPr>
                <a:t> e i </a:t>
              </a:r>
              <a:r>
                <a:rPr lang="it-IT" sz="2000" b="1">
                  <a:solidFill>
                    <a:srgbClr val="FF0000"/>
                  </a:solidFill>
                  <a:latin typeface="Garamond" pitchFamily="18" charset="0"/>
                </a:rPr>
                <a:t>materassi paracadute</a:t>
              </a:r>
            </a:p>
            <a:p>
              <a:pPr algn="ctr" eaLnBrk="1" hangingPunct="1">
                <a:defRPr/>
              </a:pPr>
              <a:r>
                <a:rPr lang="it-IT" sz="2000" b="1">
                  <a:solidFill>
                    <a:srgbClr val="000000"/>
                  </a:solidFill>
                  <a:latin typeface="Garamond" pitchFamily="18" charset="0"/>
                </a:rPr>
                <a:t>I tappeti sono adatti per attutire un arrivo in piedi dopo una fase di volo (fig.1)</a:t>
              </a:r>
            </a:p>
            <a:p>
              <a:pPr algn="ctr" eaLnBrk="1" hangingPunct="1">
                <a:defRPr/>
              </a:pPr>
              <a:endParaRPr lang="it-IT" sz="2000" b="1">
                <a:solidFill>
                  <a:srgbClr val="000000"/>
                </a:solidFill>
                <a:latin typeface="Garamond" pitchFamily="18" charset="0"/>
              </a:endParaRPr>
            </a:p>
            <a:p>
              <a:pPr algn="ctr" eaLnBrk="1" hangingPunct="1">
                <a:defRPr/>
              </a:pPr>
              <a:r>
                <a:rPr lang="it-IT" sz="2000" b="1">
                  <a:solidFill>
                    <a:srgbClr val="000000"/>
                  </a:solidFill>
                  <a:latin typeface="Garamond" pitchFamily="18" charset="0"/>
                </a:rPr>
                <a:t>I materassi paracadute (o materassoni) sono invece in grado di attutire anche un impatto violento dopo una possibile caduta </a:t>
              </a:r>
            </a:p>
            <a:p>
              <a:pPr algn="ctr" eaLnBrk="1" hangingPunct="1">
                <a:defRPr/>
              </a:pPr>
              <a:r>
                <a:rPr lang="it-IT" sz="2000" b="1">
                  <a:solidFill>
                    <a:srgbClr val="000000"/>
                  </a:solidFill>
                  <a:latin typeface="Garamond" pitchFamily="18" charset="0"/>
                </a:rPr>
                <a:t>(fig. 2)</a:t>
              </a:r>
            </a:p>
          </p:txBody>
        </p:sp>
      </p:grpSp>
      <p:pic>
        <p:nvPicPr>
          <p:cNvPr id="28674" name="Picture 3">
            <a:extLst>
              <a:ext uri="{FF2B5EF4-FFF2-40B4-BE49-F238E27FC236}">
                <a16:creationId xmlns:a16="http://schemas.microsoft.com/office/drawing/2014/main" id="{68B4B495-6718-A94D-A168-BB4D94DBF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8496300" cy="23145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B46B7C26-53AA-BF45-B66F-EB08DD21AF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08175" y="404813"/>
            <a:ext cx="5761038" cy="838200"/>
          </a:xfr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anchorCtr="1"/>
          <a:lstStyle/>
          <a:p>
            <a:pPr eaLnBrk="1" hangingPunct="1"/>
            <a:r>
              <a:rPr lang="it-IT" altLang="it-IT" sz="3200" b="1">
                <a:solidFill>
                  <a:schemeClr val="tx1"/>
                </a:solidFill>
                <a:latin typeface="Garamond" panose="02020404030301010803" pitchFamily="18" charset="0"/>
              </a:rPr>
              <a:t>Assistenza Diretta</a:t>
            </a:r>
          </a:p>
        </p:txBody>
      </p:sp>
      <p:grpSp>
        <p:nvGrpSpPr>
          <p:cNvPr id="30722" name="Text Box 3">
            <a:extLst>
              <a:ext uri="{FF2B5EF4-FFF2-40B4-BE49-F238E27FC236}">
                <a16:creationId xmlns:a16="http://schemas.microsoft.com/office/drawing/2014/main" id="{247FE751-B8E2-EE44-BF90-D95EBCB79D38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557338"/>
            <a:ext cx="8350250" cy="4618037"/>
            <a:chOff x="215" y="1129"/>
            <a:chExt cx="5418" cy="3413"/>
          </a:xfrm>
        </p:grpSpPr>
        <p:pic>
          <p:nvPicPr>
            <p:cNvPr id="30723" name="Text Box 3">
              <a:extLst>
                <a:ext uri="{FF2B5EF4-FFF2-40B4-BE49-F238E27FC236}">
                  <a16:creationId xmlns:a16="http://schemas.microsoft.com/office/drawing/2014/main" id="{E9F81259-817F-9247-A052-A6D3B890C4E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" y="1129"/>
              <a:ext cx="5418" cy="29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</p:pic>
        <p:sp>
          <p:nvSpPr>
            <p:cNvPr id="30724" name="Text Box 5">
              <a:extLst>
                <a:ext uri="{FF2B5EF4-FFF2-40B4-BE49-F238E27FC236}">
                  <a16:creationId xmlns:a16="http://schemas.microsoft.com/office/drawing/2014/main" id="{730FF683-92D2-BD4A-B05E-89AE13CA4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152"/>
              <a:ext cx="5375" cy="33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it-IT" altLang="it-IT" sz="2800"/>
                <a:t> </a:t>
              </a:r>
              <a:r>
                <a:rPr lang="it-IT" altLang="it-IT" sz="2800">
                  <a:solidFill>
                    <a:srgbClr val="000000"/>
                  </a:solidFill>
                  <a:latin typeface="Garamond" panose="02020404030301010803" pitchFamily="18" charset="0"/>
                </a:rPr>
                <a:t>E’ quella che si effettua durante l’esecuzione del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solidFill>
                    <a:srgbClr val="000000"/>
                  </a:solidFill>
                  <a:latin typeface="Garamond" panose="02020404030301010803" pitchFamily="18" charset="0"/>
                </a:rPr>
                <a:t>  movimento stesso, e si realizza tramite un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solidFill>
                    <a:srgbClr val="000000"/>
                  </a:solidFill>
                  <a:latin typeface="Garamond" panose="02020404030301010803" pitchFamily="18" charset="0"/>
                </a:rPr>
                <a:t>  intervento estremamente tecnico. 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it-IT" sz="2800">
                <a:solidFill>
                  <a:srgbClr val="000000"/>
                </a:solidFill>
                <a:latin typeface="Garamond" panose="02020404030301010803" pitchFamily="18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it-IT" altLang="it-IT" sz="2800">
                  <a:solidFill>
                    <a:srgbClr val="000000"/>
                  </a:solidFill>
                  <a:latin typeface="Garamond" panose="02020404030301010803" pitchFamily="18" charset="0"/>
                </a:rPr>
                <a:t> </a:t>
              </a:r>
              <a:r>
                <a:rPr lang="it-IT" altLang="it-IT" sz="2800" b="1" u="sng">
                  <a:solidFill>
                    <a:srgbClr val="FF0000"/>
                  </a:solidFill>
                  <a:latin typeface="Garamond" panose="02020404030301010803" pitchFamily="18" charset="0"/>
                </a:rPr>
                <a:t>E’ un aiuto materiale.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it-IT" sz="2800">
                <a:solidFill>
                  <a:srgbClr val="000000"/>
                </a:solidFill>
                <a:latin typeface="Garamond" panose="02020404030301010803" pitchFamily="18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it-IT" altLang="it-IT" sz="2800">
                  <a:solidFill>
                    <a:srgbClr val="000000"/>
                  </a:solidFill>
                  <a:latin typeface="Garamond" panose="02020404030301010803" pitchFamily="18" charset="0"/>
                </a:rPr>
                <a:t> L’assistenza diretta presuppone, da parte di chi la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solidFill>
                    <a:srgbClr val="000000"/>
                  </a:solidFill>
                  <a:latin typeface="Garamond" panose="02020404030301010803" pitchFamily="18" charset="0"/>
                </a:rPr>
                <a:t>  fa, la conoscenza dell’esercizio stesso e delle sue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solidFill>
                    <a:srgbClr val="000000"/>
                  </a:solidFill>
                  <a:latin typeface="Garamond" panose="02020404030301010803" pitchFamily="18" charset="0"/>
                </a:rPr>
                <a:t>  difficoltà.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2800">
                <a:solidFill>
                  <a:srgbClr val="003E68"/>
                </a:solidFill>
                <a:latin typeface="Garamond" panose="02020404030301010803" pitchFamily="18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>
            <a:extLst>
              <a:ext uri="{FF2B5EF4-FFF2-40B4-BE49-F238E27FC236}">
                <a16:creationId xmlns:a16="http://schemas.microsoft.com/office/drawing/2014/main" id="{294F4685-1F99-D64D-B1E6-61E454E0A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264275"/>
          </a:xfrm>
          <a:prstGeom prst="rect">
            <a:avLst/>
          </a:prstGeom>
          <a:solidFill>
            <a:srgbClr val="FF99CC">
              <a:alpha val="49019"/>
            </a:srgbClr>
          </a:solidFill>
          <a:ln w="635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991</Words>
  <Application>Microsoft Macintosh PowerPoint</Application>
  <PresentationFormat>Presentazione su schermo (4:3)</PresentationFormat>
  <Paragraphs>142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Arial</vt:lpstr>
      <vt:lpstr>Calibri</vt:lpstr>
      <vt:lpstr>Garamond</vt:lpstr>
      <vt:lpstr>Struttura predefinita</vt:lpstr>
      <vt:lpstr>L'Assistenza</vt:lpstr>
      <vt:lpstr>Presentazione standard di PowerPoint</vt:lpstr>
      <vt:lpstr>Presentazione standard di PowerPoint</vt:lpstr>
      <vt:lpstr>Assistenza Preventiva</vt:lpstr>
      <vt:lpstr>Presentazione standard di PowerPoint</vt:lpstr>
      <vt:lpstr>Presentazione standard di PowerPoint</vt:lpstr>
      <vt:lpstr>Presentazione standard di PowerPoint</vt:lpstr>
      <vt:lpstr>Assistenza Diretta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L'Assistenza Tecnica</dc:title>
  <dc:creator>Utente di Microsoft Office</dc:creator>
  <cp:lastModifiedBy>Microsoft Office User</cp:lastModifiedBy>
  <cp:revision>3</cp:revision>
  <dcterms:created xsi:type="dcterms:W3CDTF">2018-04-26T11:14:40Z</dcterms:created>
  <dcterms:modified xsi:type="dcterms:W3CDTF">2020-04-01T08:31:44Z</dcterms:modified>
</cp:coreProperties>
</file>