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9"/>
  </p:notesMasterIdLst>
  <p:sldIdLst>
    <p:sldId id="629" r:id="rId2"/>
    <p:sldId id="630" r:id="rId3"/>
    <p:sldId id="552" r:id="rId4"/>
    <p:sldId id="553" r:id="rId5"/>
    <p:sldId id="554" r:id="rId6"/>
    <p:sldId id="555" r:id="rId7"/>
    <p:sldId id="556" r:id="rId8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A4"/>
    <a:srgbClr val="EB05BF"/>
    <a:srgbClr val="004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68" autoAdjust="0"/>
    <p:restoredTop sz="93770"/>
  </p:normalViewPr>
  <p:slideViewPr>
    <p:cSldViewPr>
      <p:cViewPr varScale="1">
        <p:scale>
          <a:sx n="96" d="100"/>
          <a:sy n="96" d="100"/>
        </p:scale>
        <p:origin x="9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79A3B6-8FFD-4FC0-8729-39E9DD931CAF}" type="doc">
      <dgm:prSet loTypeId="urn:microsoft.com/office/officeart/2005/8/layout/list1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4B8A0F3A-2FBB-4249-AE39-07B212CE33C4}">
      <dgm:prSet phldrT="[Tes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2400" dirty="0"/>
            <a:t>COMPITO MOTORIO</a:t>
          </a:r>
        </a:p>
      </dgm:t>
    </dgm:pt>
    <dgm:pt modelId="{50D59521-11AE-4C07-A1A4-5CC85F73DFC9}" type="parTrans" cxnId="{59613599-FFBD-4A1D-A7DA-D865D40B40A1}">
      <dgm:prSet/>
      <dgm:spPr/>
      <dgm:t>
        <a:bodyPr/>
        <a:lstStyle/>
        <a:p>
          <a:endParaRPr lang="it-IT"/>
        </a:p>
      </dgm:t>
    </dgm:pt>
    <dgm:pt modelId="{A43A95CA-10D4-4C42-BE8A-0672DCFE5527}" type="sibTrans" cxnId="{59613599-FFBD-4A1D-A7DA-D865D40B40A1}">
      <dgm:prSet/>
      <dgm:spPr/>
      <dgm:t>
        <a:bodyPr/>
        <a:lstStyle/>
        <a:p>
          <a:endParaRPr lang="it-IT"/>
        </a:p>
      </dgm:t>
    </dgm:pt>
    <dgm:pt modelId="{23DF019D-662E-4A71-B69C-8540D6423F47}">
      <dgm:prSet phldrT="[Testo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it-IT" sz="2400" dirty="0"/>
            <a:t>POSSONO ESSERE CLASSIFICATE SECONDO DIVERSE DIMENSIONI O CARATTERISTICHE PRINCIPALI </a:t>
          </a:r>
        </a:p>
      </dgm:t>
    </dgm:pt>
    <dgm:pt modelId="{3B345D34-26DF-43FF-BDAD-83F9DCB268AA}" type="parTrans" cxnId="{D2EEA623-EFE5-4A75-B130-D73ECD379F05}">
      <dgm:prSet/>
      <dgm:spPr/>
      <dgm:t>
        <a:bodyPr/>
        <a:lstStyle/>
        <a:p>
          <a:endParaRPr lang="it-IT"/>
        </a:p>
      </dgm:t>
    </dgm:pt>
    <dgm:pt modelId="{38B0F00F-2EDD-4DD3-AC70-1463F77FACCE}" type="sibTrans" cxnId="{D2EEA623-EFE5-4A75-B130-D73ECD379F05}">
      <dgm:prSet/>
      <dgm:spPr/>
      <dgm:t>
        <a:bodyPr/>
        <a:lstStyle/>
        <a:p>
          <a:endParaRPr lang="it-IT"/>
        </a:p>
      </dgm:t>
    </dgm:pt>
    <dgm:pt modelId="{34400449-6AE0-4D08-B1D4-FDC6EEA05438}" type="pres">
      <dgm:prSet presAssocID="{0779A3B6-8FFD-4FC0-8729-39E9DD931CAF}" presName="linear" presStyleCnt="0">
        <dgm:presLayoutVars>
          <dgm:dir/>
          <dgm:animLvl val="lvl"/>
          <dgm:resizeHandles val="exact"/>
        </dgm:presLayoutVars>
      </dgm:prSet>
      <dgm:spPr/>
    </dgm:pt>
    <dgm:pt modelId="{118B041B-89C4-4ADF-9E5A-142922527437}" type="pres">
      <dgm:prSet presAssocID="{4B8A0F3A-2FBB-4249-AE39-07B212CE33C4}" presName="parentLin" presStyleCnt="0"/>
      <dgm:spPr/>
    </dgm:pt>
    <dgm:pt modelId="{9FF66886-89B8-44C0-86FF-CD95A474363C}" type="pres">
      <dgm:prSet presAssocID="{4B8A0F3A-2FBB-4249-AE39-07B212CE33C4}" presName="parentLeftMargin" presStyleLbl="node1" presStyleIdx="0" presStyleCnt="2"/>
      <dgm:spPr/>
    </dgm:pt>
    <dgm:pt modelId="{117600FB-3847-4AAC-A951-CF15598596AC}" type="pres">
      <dgm:prSet presAssocID="{4B8A0F3A-2FBB-4249-AE39-07B212CE33C4}" presName="parentText" presStyleLbl="node1" presStyleIdx="0" presStyleCnt="2" custScaleX="142997" custScaleY="205086" custLinFactNeighborX="-22123" custLinFactNeighborY="-95522">
        <dgm:presLayoutVars>
          <dgm:chMax val="0"/>
          <dgm:bulletEnabled val="1"/>
        </dgm:presLayoutVars>
      </dgm:prSet>
      <dgm:spPr/>
    </dgm:pt>
    <dgm:pt modelId="{4816B9BD-E7C9-467A-AA5E-A8113097FCB3}" type="pres">
      <dgm:prSet presAssocID="{4B8A0F3A-2FBB-4249-AE39-07B212CE33C4}" presName="negativeSpace" presStyleCnt="0"/>
      <dgm:spPr/>
    </dgm:pt>
    <dgm:pt modelId="{F4C40834-21C9-44BC-BEED-EFA679DBFAE5}" type="pres">
      <dgm:prSet presAssocID="{4B8A0F3A-2FBB-4249-AE39-07B212CE33C4}" presName="childText" presStyleLbl="conFgAcc1" presStyleIdx="0" presStyleCnt="2">
        <dgm:presLayoutVars>
          <dgm:bulletEnabled val="1"/>
        </dgm:presLayoutVars>
      </dgm:prSet>
      <dgm:spPr/>
    </dgm:pt>
    <dgm:pt modelId="{7D861AB2-6A62-4E95-A49B-3B59780178EE}" type="pres">
      <dgm:prSet presAssocID="{A43A95CA-10D4-4C42-BE8A-0672DCFE5527}" presName="spaceBetweenRectangles" presStyleCnt="0"/>
      <dgm:spPr/>
    </dgm:pt>
    <dgm:pt modelId="{2CAE3FEC-9311-47F3-BFFD-65FC87D269F2}" type="pres">
      <dgm:prSet presAssocID="{23DF019D-662E-4A71-B69C-8540D6423F47}" presName="parentLin" presStyleCnt="0"/>
      <dgm:spPr/>
    </dgm:pt>
    <dgm:pt modelId="{84AB769D-7721-4F06-81F9-2D1B1435E337}" type="pres">
      <dgm:prSet presAssocID="{23DF019D-662E-4A71-B69C-8540D6423F47}" presName="parentLeftMargin" presStyleLbl="node1" presStyleIdx="0" presStyleCnt="2"/>
      <dgm:spPr/>
    </dgm:pt>
    <dgm:pt modelId="{0381A616-FD52-4D75-86B6-43EC005E7F8E}" type="pres">
      <dgm:prSet presAssocID="{23DF019D-662E-4A71-B69C-8540D6423F47}" presName="parentText" presStyleLbl="node1" presStyleIdx="1" presStyleCnt="2" custScaleX="142997" custScaleY="355137" custLinFactNeighborX="3072" custLinFactNeighborY="-7705">
        <dgm:presLayoutVars>
          <dgm:chMax val="0"/>
          <dgm:bulletEnabled val="1"/>
        </dgm:presLayoutVars>
      </dgm:prSet>
      <dgm:spPr/>
    </dgm:pt>
    <dgm:pt modelId="{FA108821-6336-4735-9F74-AFAA2C674762}" type="pres">
      <dgm:prSet presAssocID="{23DF019D-662E-4A71-B69C-8540D6423F47}" presName="negativeSpace" presStyleCnt="0"/>
      <dgm:spPr/>
    </dgm:pt>
    <dgm:pt modelId="{331F1B8B-56EB-42BA-9F45-D3681220A9FF}" type="pres">
      <dgm:prSet presAssocID="{23DF019D-662E-4A71-B69C-8540D6423F4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2EEA623-EFE5-4A75-B130-D73ECD379F05}" srcId="{0779A3B6-8FFD-4FC0-8729-39E9DD931CAF}" destId="{23DF019D-662E-4A71-B69C-8540D6423F47}" srcOrd="1" destOrd="0" parTransId="{3B345D34-26DF-43FF-BDAD-83F9DCB268AA}" sibTransId="{38B0F00F-2EDD-4DD3-AC70-1463F77FACCE}"/>
    <dgm:cxn modelId="{5F1AEC5E-209C-47A6-BF05-C8B32439E1FB}" type="presOf" srcId="{4B8A0F3A-2FBB-4249-AE39-07B212CE33C4}" destId="{117600FB-3847-4AAC-A951-CF15598596AC}" srcOrd="1" destOrd="0" presId="urn:microsoft.com/office/officeart/2005/8/layout/list1"/>
    <dgm:cxn modelId="{C362E64B-DACD-4838-8213-CE1BEF09BF78}" type="presOf" srcId="{23DF019D-662E-4A71-B69C-8540D6423F47}" destId="{84AB769D-7721-4F06-81F9-2D1B1435E337}" srcOrd="0" destOrd="0" presId="urn:microsoft.com/office/officeart/2005/8/layout/list1"/>
    <dgm:cxn modelId="{4DD1F174-4D6C-48CD-8025-CA96544DDC50}" type="presOf" srcId="{23DF019D-662E-4A71-B69C-8540D6423F47}" destId="{0381A616-FD52-4D75-86B6-43EC005E7F8E}" srcOrd="1" destOrd="0" presId="urn:microsoft.com/office/officeart/2005/8/layout/list1"/>
    <dgm:cxn modelId="{F6AB6E5A-3080-415C-839D-C2884DA965FA}" type="presOf" srcId="{4B8A0F3A-2FBB-4249-AE39-07B212CE33C4}" destId="{9FF66886-89B8-44C0-86FF-CD95A474363C}" srcOrd="0" destOrd="0" presId="urn:microsoft.com/office/officeart/2005/8/layout/list1"/>
    <dgm:cxn modelId="{BF24BB8F-05BF-47D4-A0E2-786D5F6BF1D4}" type="presOf" srcId="{0779A3B6-8FFD-4FC0-8729-39E9DD931CAF}" destId="{34400449-6AE0-4D08-B1D4-FDC6EEA05438}" srcOrd="0" destOrd="0" presId="urn:microsoft.com/office/officeart/2005/8/layout/list1"/>
    <dgm:cxn modelId="{59613599-FFBD-4A1D-A7DA-D865D40B40A1}" srcId="{0779A3B6-8FFD-4FC0-8729-39E9DD931CAF}" destId="{4B8A0F3A-2FBB-4249-AE39-07B212CE33C4}" srcOrd="0" destOrd="0" parTransId="{50D59521-11AE-4C07-A1A4-5CC85F73DFC9}" sibTransId="{A43A95CA-10D4-4C42-BE8A-0672DCFE5527}"/>
    <dgm:cxn modelId="{734D4D0C-5A8A-47CD-B232-F39F7F2DE823}" type="presParOf" srcId="{34400449-6AE0-4D08-B1D4-FDC6EEA05438}" destId="{118B041B-89C4-4ADF-9E5A-142922527437}" srcOrd="0" destOrd="0" presId="urn:microsoft.com/office/officeart/2005/8/layout/list1"/>
    <dgm:cxn modelId="{9A0521FA-939F-43F0-A250-DF2FB8EABC6E}" type="presParOf" srcId="{118B041B-89C4-4ADF-9E5A-142922527437}" destId="{9FF66886-89B8-44C0-86FF-CD95A474363C}" srcOrd="0" destOrd="0" presId="urn:microsoft.com/office/officeart/2005/8/layout/list1"/>
    <dgm:cxn modelId="{9C217FF4-5B5F-42E4-B3B9-9218086BC279}" type="presParOf" srcId="{118B041B-89C4-4ADF-9E5A-142922527437}" destId="{117600FB-3847-4AAC-A951-CF15598596AC}" srcOrd="1" destOrd="0" presId="urn:microsoft.com/office/officeart/2005/8/layout/list1"/>
    <dgm:cxn modelId="{2A85FEB6-6CF2-4F11-8D22-CFEFFEF9276A}" type="presParOf" srcId="{34400449-6AE0-4D08-B1D4-FDC6EEA05438}" destId="{4816B9BD-E7C9-467A-AA5E-A8113097FCB3}" srcOrd="1" destOrd="0" presId="urn:microsoft.com/office/officeart/2005/8/layout/list1"/>
    <dgm:cxn modelId="{3803250B-7ABB-454C-B5C8-18EEA14C1410}" type="presParOf" srcId="{34400449-6AE0-4D08-B1D4-FDC6EEA05438}" destId="{F4C40834-21C9-44BC-BEED-EFA679DBFAE5}" srcOrd="2" destOrd="0" presId="urn:microsoft.com/office/officeart/2005/8/layout/list1"/>
    <dgm:cxn modelId="{7710A1E5-09E9-4FB0-8D8E-FA8329849EC1}" type="presParOf" srcId="{34400449-6AE0-4D08-B1D4-FDC6EEA05438}" destId="{7D861AB2-6A62-4E95-A49B-3B59780178EE}" srcOrd="3" destOrd="0" presId="urn:microsoft.com/office/officeart/2005/8/layout/list1"/>
    <dgm:cxn modelId="{04553AD9-B2EC-4DB4-967F-575988631EB4}" type="presParOf" srcId="{34400449-6AE0-4D08-B1D4-FDC6EEA05438}" destId="{2CAE3FEC-9311-47F3-BFFD-65FC87D269F2}" srcOrd="4" destOrd="0" presId="urn:microsoft.com/office/officeart/2005/8/layout/list1"/>
    <dgm:cxn modelId="{1B7E3DB0-5E32-4132-AB87-39E73904A18D}" type="presParOf" srcId="{2CAE3FEC-9311-47F3-BFFD-65FC87D269F2}" destId="{84AB769D-7721-4F06-81F9-2D1B1435E337}" srcOrd="0" destOrd="0" presId="urn:microsoft.com/office/officeart/2005/8/layout/list1"/>
    <dgm:cxn modelId="{A2FC8A3A-8106-4779-92BD-0A6CA7654147}" type="presParOf" srcId="{2CAE3FEC-9311-47F3-BFFD-65FC87D269F2}" destId="{0381A616-FD52-4D75-86B6-43EC005E7F8E}" srcOrd="1" destOrd="0" presId="urn:microsoft.com/office/officeart/2005/8/layout/list1"/>
    <dgm:cxn modelId="{665F1306-276C-44AA-9267-00D4E1870B91}" type="presParOf" srcId="{34400449-6AE0-4D08-B1D4-FDC6EEA05438}" destId="{FA108821-6336-4735-9F74-AFAA2C674762}" srcOrd="5" destOrd="0" presId="urn:microsoft.com/office/officeart/2005/8/layout/list1"/>
    <dgm:cxn modelId="{BE0AFD0F-C730-4C7A-806A-D784EBAAEBA3}" type="presParOf" srcId="{34400449-6AE0-4D08-B1D4-FDC6EEA05438}" destId="{331F1B8B-56EB-42BA-9F45-D3681220A9F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79A3B6-8FFD-4FC0-8729-39E9DD931CAF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4B8A0F3A-2FBB-4249-AE39-07B212CE33C4}">
      <dgm:prSet phldrT="[Testo]" custT="1"/>
      <dgm:spPr/>
      <dgm:t>
        <a:bodyPr/>
        <a:lstStyle/>
        <a:p>
          <a:r>
            <a:rPr lang="it-IT" sz="2800" dirty="0">
              <a:latin typeface="Calibri" pitchFamily="34" charset="0"/>
              <a:cs typeface="Calibri" pitchFamily="34" charset="0"/>
            </a:rPr>
            <a:t>Modalità di organizzazione del compito</a:t>
          </a:r>
        </a:p>
      </dgm:t>
    </dgm:pt>
    <dgm:pt modelId="{50D59521-11AE-4C07-A1A4-5CC85F73DFC9}" type="parTrans" cxnId="{59613599-FFBD-4A1D-A7DA-D865D40B40A1}">
      <dgm:prSet/>
      <dgm:spPr/>
      <dgm:t>
        <a:bodyPr/>
        <a:lstStyle/>
        <a:p>
          <a:endParaRPr lang="it-IT"/>
        </a:p>
      </dgm:t>
    </dgm:pt>
    <dgm:pt modelId="{A43A95CA-10D4-4C42-BE8A-0672DCFE5527}" type="sibTrans" cxnId="{59613599-FFBD-4A1D-A7DA-D865D40B40A1}">
      <dgm:prSet/>
      <dgm:spPr/>
      <dgm:t>
        <a:bodyPr/>
        <a:lstStyle/>
        <a:p>
          <a:endParaRPr lang="it-IT"/>
        </a:p>
      </dgm:t>
    </dgm:pt>
    <dgm:pt modelId="{23DF019D-662E-4A71-B69C-8540D6423F47}">
      <dgm:prSet phldrT="[Testo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it-IT" sz="1600" dirty="0"/>
        </a:p>
        <a:p>
          <a:pPr>
            <a:lnSpc>
              <a:spcPct val="90000"/>
            </a:lnSpc>
            <a:spcAft>
              <a:spcPct val="35000"/>
            </a:spcAft>
          </a:pPr>
          <a:r>
            <a:rPr lang="it-IT" sz="2800" dirty="0"/>
            <a:t>Importanza relativa di elementi motori o cognitivi</a:t>
          </a:r>
        </a:p>
      </dgm:t>
    </dgm:pt>
    <dgm:pt modelId="{3B345D34-26DF-43FF-BDAD-83F9DCB268AA}" type="parTrans" cxnId="{D2EEA623-EFE5-4A75-B130-D73ECD379F05}">
      <dgm:prSet/>
      <dgm:spPr/>
      <dgm:t>
        <a:bodyPr/>
        <a:lstStyle/>
        <a:p>
          <a:endParaRPr lang="it-IT"/>
        </a:p>
      </dgm:t>
    </dgm:pt>
    <dgm:pt modelId="{38B0F00F-2EDD-4DD3-AC70-1463F77FACCE}" type="sibTrans" cxnId="{D2EEA623-EFE5-4A75-B130-D73ECD379F05}">
      <dgm:prSet/>
      <dgm:spPr/>
      <dgm:t>
        <a:bodyPr/>
        <a:lstStyle/>
        <a:p>
          <a:endParaRPr lang="it-IT"/>
        </a:p>
      </dgm:t>
    </dgm:pt>
    <dgm:pt modelId="{C973C25C-9F7C-416A-A764-7105B38FBDA8}">
      <dgm:prSet custT="1"/>
      <dgm:spPr/>
      <dgm:t>
        <a:bodyPr/>
        <a:lstStyle/>
        <a:p>
          <a:r>
            <a:rPr lang="it-IT" sz="2800" dirty="0"/>
            <a:t>Livello di prevedibilità dell’ambiente nel quale viene eseguita l’abilità</a:t>
          </a:r>
        </a:p>
      </dgm:t>
    </dgm:pt>
    <dgm:pt modelId="{1D7B7984-9D0F-45C2-80FC-C3881A2E3020}" type="sibTrans" cxnId="{2CAFA229-CCAB-4336-A156-E99AA9317556}">
      <dgm:prSet/>
      <dgm:spPr/>
      <dgm:t>
        <a:bodyPr/>
        <a:lstStyle/>
        <a:p>
          <a:endParaRPr lang="it-IT"/>
        </a:p>
      </dgm:t>
    </dgm:pt>
    <dgm:pt modelId="{4E4B03B6-F6E7-4362-8245-96497FD83C2B}" type="parTrans" cxnId="{2CAFA229-CCAB-4336-A156-E99AA9317556}">
      <dgm:prSet/>
      <dgm:spPr/>
      <dgm:t>
        <a:bodyPr/>
        <a:lstStyle/>
        <a:p>
          <a:endParaRPr lang="it-IT"/>
        </a:p>
      </dgm:t>
    </dgm:pt>
    <dgm:pt modelId="{34400449-6AE0-4D08-B1D4-FDC6EEA05438}" type="pres">
      <dgm:prSet presAssocID="{0779A3B6-8FFD-4FC0-8729-39E9DD931CAF}" presName="linear" presStyleCnt="0">
        <dgm:presLayoutVars>
          <dgm:dir/>
          <dgm:animLvl val="lvl"/>
          <dgm:resizeHandles val="exact"/>
        </dgm:presLayoutVars>
      </dgm:prSet>
      <dgm:spPr/>
    </dgm:pt>
    <dgm:pt modelId="{118B041B-89C4-4ADF-9E5A-142922527437}" type="pres">
      <dgm:prSet presAssocID="{4B8A0F3A-2FBB-4249-AE39-07B212CE33C4}" presName="parentLin" presStyleCnt="0"/>
      <dgm:spPr/>
    </dgm:pt>
    <dgm:pt modelId="{9FF66886-89B8-44C0-86FF-CD95A474363C}" type="pres">
      <dgm:prSet presAssocID="{4B8A0F3A-2FBB-4249-AE39-07B212CE33C4}" presName="parentLeftMargin" presStyleLbl="node1" presStyleIdx="0" presStyleCnt="3"/>
      <dgm:spPr/>
    </dgm:pt>
    <dgm:pt modelId="{117600FB-3847-4AAC-A951-CF15598596AC}" type="pres">
      <dgm:prSet presAssocID="{4B8A0F3A-2FBB-4249-AE39-07B212CE33C4}" presName="parentText" presStyleLbl="node1" presStyleIdx="0" presStyleCnt="3" custScaleX="142997" custScaleY="143433">
        <dgm:presLayoutVars>
          <dgm:chMax val="0"/>
          <dgm:bulletEnabled val="1"/>
        </dgm:presLayoutVars>
      </dgm:prSet>
      <dgm:spPr/>
    </dgm:pt>
    <dgm:pt modelId="{4816B9BD-E7C9-467A-AA5E-A8113097FCB3}" type="pres">
      <dgm:prSet presAssocID="{4B8A0F3A-2FBB-4249-AE39-07B212CE33C4}" presName="negativeSpace" presStyleCnt="0"/>
      <dgm:spPr/>
    </dgm:pt>
    <dgm:pt modelId="{F4C40834-21C9-44BC-BEED-EFA679DBFAE5}" type="pres">
      <dgm:prSet presAssocID="{4B8A0F3A-2FBB-4249-AE39-07B212CE33C4}" presName="childText" presStyleLbl="conFgAcc1" presStyleIdx="0" presStyleCnt="3">
        <dgm:presLayoutVars>
          <dgm:bulletEnabled val="1"/>
        </dgm:presLayoutVars>
      </dgm:prSet>
      <dgm:spPr/>
    </dgm:pt>
    <dgm:pt modelId="{7D861AB2-6A62-4E95-A49B-3B59780178EE}" type="pres">
      <dgm:prSet presAssocID="{A43A95CA-10D4-4C42-BE8A-0672DCFE5527}" presName="spaceBetweenRectangles" presStyleCnt="0"/>
      <dgm:spPr/>
    </dgm:pt>
    <dgm:pt modelId="{2CAE3FEC-9311-47F3-BFFD-65FC87D269F2}" type="pres">
      <dgm:prSet presAssocID="{23DF019D-662E-4A71-B69C-8540D6423F47}" presName="parentLin" presStyleCnt="0"/>
      <dgm:spPr/>
    </dgm:pt>
    <dgm:pt modelId="{84AB769D-7721-4F06-81F9-2D1B1435E337}" type="pres">
      <dgm:prSet presAssocID="{23DF019D-662E-4A71-B69C-8540D6423F47}" presName="parentLeftMargin" presStyleLbl="node1" presStyleIdx="0" presStyleCnt="3"/>
      <dgm:spPr/>
    </dgm:pt>
    <dgm:pt modelId="{0381A616-FD52-4D75-86B6-43EC005E7F8E}" type="pres">
      <dgm:prSet presAssocID="{23DF019D-662E-4A71-B69C-8540D6423F47}" presName="parentText" presStyleLbl="node1" presStyleIdx="1" presStyleCnt="3" custScaleX="142997" custScaleY="135998" custLinFactNeighborX="-5366" custLinFactNeighborY="-10227">
        <dgm:presLayoutVars>
          <dgm:chMax val="0"/>
          <dgm:bulletEnabled val="1"/>
        </dgm:presLayoutVars>
      </dgm:prSet>
      <dgm:spPr/>
    </dgm:pt>
    <dgm:pt modelId="{FA108821-6336-4735-9F74-AFAA2C674762}" type="pres">
      <dgm:prSet presAssocID="{23DF019D-662E-4A71-B69C-8540D6423F47}" presName="negativeSpace" presStyleCnt="0"/>
      <dgm:spPr/>
    </dgm:pt>
    <dgm:pt modelId="{331F1B8B-56EB-42BA-9F45-D3681220A9FF}" type="pres">
      <dgm:prSet presAssocID="{23DF019D-662E-4A71-B69C-8540D6423F47}" presName="childText" presStyleLbl="conFgAcc1" presStyleIdx="1" presStyleCnt="3" custFlipVert="1" custScaleY="124130">
        <dgm:presLayoutVars>
          <dgm:bulletEnabled val="1"/>
        </dgm:presLayoutVars>
      </dgm:prSet>
      <dgm:spPr/>
    </dgm:pt>
    <dgm:pt modelId="{02670B82-7456-4559-AC65-C97E21015F93}" type="pres">
      <dgm:prSet presAssocID="{38B0F00F-2EDD-4DD3-AC70-1463F77FACCE}" presName="spaceBetweenRectangles" presStyleCnt="0"/>
      <dgm:spPr/>
    </dgm:pt>
    <dgm:pt modelId="{2F0F829B-F952-4F72-814C-D61A32E5160C}" type="pres">
      <dgm:prSet presAssocID="{C973C25C-9F7C-416A-A764-7105B38FBDA8}" presName="parentLin" presStyleCnt="0"/>
      <dgm:spPr/>
    </dgm:pt>
    <dgm:pt modelId="{E3B880DB-5683-4C93-94EA-D93DA3407699}" type="pres">
      <dgm:prSet presAssocID="{C973C25C-9F7C-416A-A764-7105B38FBDA8}" presName="parentLeftMargin" presStyleLbl="node1" presStyleIdx="1" presStyleCnt="3"/>
      <dgm:spPr/>
    </dgm:pt>
    <dgm:pt modelId="{D29CA8C6-0E36-423C-9FC9-BB383534AF50}" type="pres">
      <dgm:prSet presAssocID="{C973C25C-9F7C-416A-A764-7105B38FBDA8}" presName="parentText" presStyleLbl="node1" presStyleIdx="2" presStyleCnt="3" custScaleX="142857" custScaleY="135553" custLinFactNeighborX="-919" custLinFactNeighborY="11125">
        <dgm:presLayoutVars>
          <dgm:chMax val="0"/>
          <dgm:bulletEnabled val="1"/>
        </dgm:presLayoutVars>
      </dgm:prSet>
      <dgm:spPr/>
    </dgm:pt>
    <dgm:pt modelId="{D9A94DC6-D41F-460D-BB8C-28E1453B197E}" type="pres">
      <dgm:prSet presAssocID="{C973C25C-9F7C-416A-A764-7105B38FBDA8}" presName="negativeSpace" presStyleCnt="0"/>
      <dgm:spPr/>
    </dgm:pt>
    <dgm:pt modelId="{9D9378BB-50EC-4FEE-ABEE-68553CB6ADB3}" type="pres">
      <dgm:prSet presAssocID="{C973C25C-9F7C-416A-A764-7105B38FBDA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931B10D-EE7D-4FC9-8462-67E4E58FE916}" type="presOf" srcId="{4B8A0F3A-2FBB-4249-AE39-07B212CE33C4}" destId="{117600FB-3847-4AAC-A951-CF15598596AC}" srcOrd="1" destOrd="0" presId="urn:microsoft.com/office/officeart/2005/8/layout/list1"/>
    <dgm:cxn modelId="{D2EEA623-EFE5-4A75-B130-D73ECD379F05}" srcId="{0779A3B6-8FFD-4FC0-8729-39E9DD931CAF}" destId="{23DF019D-662E-4A71-B69C-8540D6423F47}" srcOrd="1" destOrd="0" parTransId="{3B345D34-26DF-43FF-BDAD-83F9DCB268AA}" sibTransId="{38B0F00F-2EDD-4DD3-AC70-1463F77FACCE}"/>
    <dgm:cxn modelId="{2CAFA229-CCAB-4336-A156-E99AA9317556}" srcId="{0779A3B6-8FFD-4FC0-8729-39E9DD931CAF}" destId="{C973C25C-9F7C-416A-A764-7105B38FBDA8}" srcOrd="2" destOrd="0" parTransId="{4E4B03B6-F6E7-4362-8245-96497FD83C2B}" sibTransId="{1D7B7984-9D0F-45C2-80FC-C3881A2E3020}"/>
    <dgm:cxn modelId="{11733E5A-FB3A-4691-AE82-D03385203BC4}" type="presOf" srcId="{C973C25C-9F7C-416A-A764-7105B38FBDA8}" destId="{E3B880DB-5683-4C93-94EA-D93DA3407699}" srcOrd="0" destOrd="0" presId="urn:microsoft.com/office/officeart/2005/8/layout/list1"/>
    <dgm:cxn modelId="{59613599-FFBD-4A1D-A7DA-D865D40B40A1}" srcId="{0779A3B6-8FFD-4FC0-8729-39E9DD931CAF}" destId="{4B8A0F3A-2FBB-4249-AE39-07B212CE33C4}" srcOrd="0" destOrd="0" parTransId="{50D59521-11AE-4C07-A1A4-5CC85F73DFC9}" sibTransId="{A43A95CA-10D4-4C42-BE8A-0672DCFE5527}"/>
    <dgm:cxn modelId="{812988A9-AA11-4C30-8019-5A2E4B444B2C}" type="presOf" srcId="{23DF019D-662E-4A71-B69C-8540D6423F47}" destId="{0381A616-FD52-4D75-86B6-43EC005E7F8E}" srcOrd="1" destOrd="0" presId="urn:microsoft.com/office/officeart/2005/8/layout/list1"/>
    <dgm:cxn modelId="{1BD59FB9-BD69-4124-9E21-B1D6787B9ED8}" type="presOf" srcId="{23DF019D-662E-4A71-B69C-8540D6423F47}" destId="{84AB769D-7721-4F06-81F9-2D1B1435E337}" srcOrd="0" destOrd="0" presId="urn:microsoft.com/office/officeart/2005/8/layout/list1"/>
    <dgm:cxn modelId="{71F97BDF-18FC-4502-ADD6-139DBE9C086D}" type="presOf" srcId="{0779A3B6-8FFD-4FC0-8729-39E9DD931CAF}" destId="{34400449-6AE0-4D08-B1D4-FDC6EEA05438}" srcOrd="0" destOrd="0" presId="urn:microsoft.com/office/officeart/2005/8/layout/list1"/>
    <dgm:cxn modelId="{1FA834EC-7B94-49B5-96CF-2F7CA3715205}" type="presOf" srcId="{4B8A0F3A-2FBB-4249-AE39-07B212CE33C4}" destId="{9FF66886-89B8-44C0-86FF-CD95A474363C}" srcOrd="0" destOrd="0" presId="urn:microsoft.com/office/officeart/2005/8/layout/list1"/>
    <dgm:cxn modelId="{F32E98EE-9E70-404B-A1C2-D8551FAEC0D7}" type="presOf" srcId="{C973C25C-9F7C-416A-A764-7105B38FBDA8}" destId="{D29CA8C6-0E36-423C-9FC9-BB383534AF50}" srcOrd="1" destOrd="0" presId="urn:microsoft.com/office/officeart/2005/8/layout/list1"/>
    <dgm:cxn modelId="{FF6F0713-18AE-4D2C-9BD9-1A2D56AAAFD8}" type="presParOf" srcId="{34400449-6AE0-4D08-B1D4-FDC6EEA05438}" destId="{118B041B-89C4-4ADF-9E5A-142922527437}" srcOrd="0" destOrd="0" presId="urn:microsoft.com/office/officeart/2005/8/layout/list1"/>
    <dgm:cxn modelId="{10A8A469-1EF3-404F-8213-7BA3A8108D37}" type="presParOf" srcId="{118B041B-89C4-4ADF-9E5A-142922527437}" destId="{9FF66886-89B8-44C0-86FF-CD95A474363C}" srcOrd="0" destOrd="0" presId="urn:microsoft.com/office/officeart/2005/8/layout/list1"/>
    <dgm:cxn modelId="{6DAAEF57-D1C3-487F-9EBA-B86039B023A7}" type="presParOf" srcId="{118B041B-89C4-4ADF-9E5A-142922527437}" destId="{117600FB-3847-4AAC-A951-CF15598596AC}" srcOrd="1" destOrd="0" presId="urn:microsoft.com/office/officeart/2005/8/layout/list1"/>
    <dgm:cxn modelId="{17C53A70-33DA-4A6B-89E1-FF4443435A1C}" type="presParOf" srcId="{34400449-6AE0-4D08-B1D4-FDC6EEA05438}" destId="{4816B9BD-E7C9-467A-AA5E-A8113097FCB3}" srcOrd="1" destOrd="0" presId="urn:microsoft.com/office/officeart/2005/8/layout/list1"/>
    <dgm:cxn modelId="{5E2B10B7-7F96-4EB2-867F-67E973A69974}" type="presParOf" srcId="{34400449-6AE0-4D08-B1D4-FDC6EEA05438}" destId="{F4C40834-21C9-44BC-BEED-EFA679DBFAE5}" srcOrd="2" destOrd="0" presId="urn:microsoft.com/office/officeart/2005/8/layout/list1"/>
    <dgm:cxn modelId="{8B0D969B-3825-4903-BB55-70B07AE92709}" type="presParOf" srcId="{34400449-6AE0-4D08-B1D4-FDC6EEA05438}" destId="{7D861AB2-6A62-4E95-A49B-3B59780178EE}" srcOrd="3" destOrd="0" presId="urn:microsoft.com/office/officeart/2005/8/layout/list1"/>
    <dgm:cxn modelId="{4AC27759-296D-4F3E-9780-787140E8B47A}" type="presParOf" srcId="{34400449-6AE0-4D08-B1D4-FDC6EEA05438}" destId="{2CAE3FEC-9311-47F3-BFFD-65FC87D269F2}" srcOrd="4" destOrd="0" presId="urn:microsoft.com/office/officeart/2005/8/layout/list1"/>
    <dgm:cxn modelId="{A4BDCCBC-AFBA-4CD3-92A9-1AC7A6188629}" type="presParOf" srcId="{2CAE3FEC-9311-47F3-BFFD-65FC87D269F2}" destId="{84AB769D-7721-4F06-81F9-2D1B1435E337}" srcOrd="0" destOrd="0" presId="urn:microsoft.com/office/officeart/2005/8/layout/list1"/>
    <dgm:cxn modelId="{7D2F1871-8AAA-4113-ADB3-0DCB0863E631}" type="presParOf" srcId="{2CAE3FEC-9311-47F3-BFFD-65FC87D269F2}" destId="{0381A616-FD52-4D75-86B6-43EC005E7F8E}" srcOrd="1" destOrd="0" presId="urn:microsoft.com/office/officeart/2005/8/layout/list1"/>
    <dgm:cxn modelId="{392AC5A3-48A8-44C9-80C3-FC8E85A2C2EA}" type="presParOf" srcId="{34400449-6AE0-4D08-B1D4-FDC6EEA05438}" destId="{FA108821-6336-4735-9F74-AFAA2C674762}" srcOrd="5" destOrd="0" presId="urn:microsoft.com/office/officeart/2005/8/layout/list1"/>
    <dgm:cxn modelId="{5D1E7A0D-2AAD-4559-8F1D-6ABDBCEA0782}" type="presParOf" srcId="{34400449-6AE0-4D08-B1D4-FDC6EEA05438}" destId="{331F1B8B-56EB-42BA-9F45-D3681220A9FF}" srcOrd="6" destOrd="0" presId="urn:microsoft.com/office/officeart/2005/8/layout/list1"/>
    <dgm:cxn modelId="{EA3260C5-4395-46A7-998E-4B080F51DE5B}" type="presParOf" srcId="{34400449-6AE0-4D08-B1D4-FDC6EEA05438}" destId="{02670B82-7456-4559-AC65-C97E21015F93}" srcOrd="7" destOrd="0" presId="urn:microsoft.com/office/officeart/2005/8/layout/list1"/>
    <dgm:cxn modelId="{24396826-4734-4627-8863-337BD71A9F25}" type="presParOf" srcId="{34400449-6AE0-4D08-B1D4-FDC6EEA05438}" destId="{2F0F829B-F952-4F72-814C-D61A32E5160C}" srcOrd="8" destOrd="0" presId="urn:microsoft.com/office/officeart/2005/8/layout/list1"/>
    <dgm:cxn modelId="{1255AEFC-7609-4E85-A88F-3521AA1842A3}" type="presParOf" srcId="{2F0F829B-F952-4F72-814C-D61A32E5160C}" destId="{E3B880DB-5683-4C93-94EA-D93DA3407699}" srcOrd="0" destOrd="0" presId="urn:microsoft.com/office/officeart/2005/8/layout/list1"/>
    <dgm:cxn modelId="{5D0CBB06-3209-49CF-A9C3-1DA816BDA920}" type="presParOf" srcId="{2F0F829B-F952-4F72-814C-D61A32E5160C}" destId="{D29CA8C6-0E36-423C-9FC9-BB383534AF50}" srcOrd="1" destOrd="0" presId="urn:microsoft.com/office/officeart/2005/8/layout/list1"/>
    <dgm:cxn modelId="{68D3F860-3F49-4938-97CA-9066F30C818F}" type="presParOf" srcId="{34400449-6AE0-4D08-B1D4-FDC6EEA05438}" destId="{D9A94DC6-D41F-460D-BB8C-28E1453B197E}" srcOrd="9" destOrd="0" presId="urn:microsoft.com/office/officeart/2005/8/layout/list1"/>
    <dgm:cxn modelId="{9F1E81FE-0308-4EE0-BA8D-E2D40DCA5560}" type="presParOf" srcId="{34400449-6AE0-4D08-B1D4-FDC6EEA05438}" destId="{9D9378BB-50EC-4FEE-ABEE-68553CB6ADB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40834-21C9-44BC-BEED-EFA679DBFAE5}">
      <dsp:nvSpPr>
        <dsp:cNvPr id="0" name=""/>
        <dsp:cNvSpPr/>
      </dsp:nvSpPr>
      <dsp:spPr>
        <a:xfrm>
          <a:off x="0" y="905260"/>
          <a:ext cx="8229600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7600FB-3847-4AAC-A951-CF15598596AC}">
      <dsp:nvSpPr>
        <dsp:cNvPr id="0" name=""/>
        <dsp:cNvSpPr/>
      </dsp:nvSpPr>
      <dsp:spPr>
        <a:xfrm>
          <a:off x="304801" y="0"/>
          <a:ext cx="7835427" cy="10897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kern="1200" dirty="0"/>
            <a:t>COMPITO MOTORIO</a:t>
          </a:r>
        </a:p>
      </dsp:txBody>
      <dsp:txXfrm>
        <a:off x="357998" y="53197"/>
        <a:ext cx="7729033" cy="983350"/>
      </dsp:txXfrm>
    </dsp:sp>
    <dsp:sp modelId="{331F1B8B-56EB-42BA-9F45-D3681220A9FF}">
      <dsp:nvSpPr>
        <dsp:cNvPr id="0" name=""/>
        <dsp:cNvSpPr/>
      </dsp:nvSpPr>
      <dsp:spPr>
        <a:xfrm>
          <a:off x="0" y="3077436"/>
          <a:ext cx="8229600" cy="453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1A616-FD52-4D75-86B6-43EC005E7F8E}">
      <dsp:nvSpPr>
        <dsp:cNvPr id="0" name=""/>
        <dsp:cNvSpPr/>
      </dsp:nvSpPr>
      <dsp:spPr>
        <a:xfrm>
          <a:off x="394172" y="1415119"/>
          <a:ext cx="7835427" cy="1887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POSSONO ESSERE CLASSIFICATE SECONDO DIVERSE DIMENSIONI O CARATTERISTICHE PRINCIPALI </a:t>
          </a:r>
        </a:p>
      </dsp:txBody>
      <dsp:txXfrm>
        <a:off x="486290" y="1507237"/>
        <a:ext cx="7651191" cy="1702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40834-21C9-44BC-BEED-EFA679DBFAE5}">
      <dsp:nvSpPr>
        <dsp:cNvPr id="0" name=""/>
        <dsp:cNvSpPr/>
      </dsp:nvSpPr>
      <dsp:spPr>
        <a:xfrm>
          <a:off x="0" y="839252"/>
          <a:ext cx="8077200" cy="730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7600FB-3847-4AAC-A951-CF15598596AC}">
      <dsp:nvSpPr>
        <dsp:cNvPr id="0" name=""/>
        <dsp:cNvSpPr/>
      </dsp:nvSpPr>
      <dsp:spPr>
        <a:xfrm>
          <a:off x="384140" y="39391"/>
          <a:ext cx="7690326" cy="1227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latin typeface="Calibri" pitchFamily="34" charset="0"/>
              <a:cs typeface="Calibri" pitchFamily="34" charset="0"/>
            </a:rPr>
            <a:t>Modalità di organizzazione del compito</a:t>
          </a:r>
        </a:p>
      </dsp:txBody>
      <dsp:txXfrm>
        <a:off x="444081" y="99332"/>
        <a:ext cx="7570444" cy="1108019"/>
      </dsp:txXfrm>
    </dsp:sp>
    <dsp:sp modelId="{331F1B8B-56EB-42BA-9F45-D3681220A9FF}">
      <dsp:nvSpPr>
        <dsp:cNvPr id="0" name=""/>
        <dsp:cNvSpPr/>
      </dsp:nvSpPr>
      <dsp:spPr>
        <a:xfrm flipV="1">
          <a:off x="0" y="2462864"/>
          <a:ext cx="8077200" cy="907142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1A616-FD52-4D75-86B6-43EC005E7F8E}">
      <dsp:nvSpPr>
        <dsp:cNvPr id="0" name=""/>
        <dsp:cNvSpPr/>
      </dsp:nvSpPr>
      <dsp:spPr>
        <a:xfrm>
          <a:off x="363527" y="1639101"/>
          <a:ext cx="7690326" cy="11642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Importanza relativa di elementi motori o cognitivi</a:t>
          </a:r>
        </a:p>
      </dsp:txBody>
      <dsp:txXfrm>
        <a:off x="420361" y="1695935"/>
        <a:ext cx="7576658" cy="1050583"/>
      </dsp:txXfrm>
    </dsp:sp>
    <dsp:sp modelId="{9D9378BB-50EC-4FEE-ABEE-68553CB6ADB3}">
      <dsp:nvSpPr>
        <dsp:cNvPr id="0" name=""/>
        <dsp:cNvSpPr/>
      </dsp:nvSpPr>
      <dsp:spPr>
        <a:xfrm>
          <a:off x="0" y="4259008"/>
          <a:ext cx="8077200" cy="7308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9CA8C6-0E36-423C-9FC9-BB383534AF50}">
      <dsp:nvSpPr>
        <dsp:cNvPr id="0" name=""/>
        <dsp:cNvSpPr/>
      </dsp:nvSpPr>
      <dsp:spPr>
        <a:xfrm>
          <a:off x="381000" y="3621845"/>
          <a:ext cx="7690685" cy="11604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Livello di prevedibilità dell’ambiente nel quale viene eseguita l’abilità</a:t>
          </a:r>
        </a:p>
      </dsp:txBody>
      <dsp:txXfrm>
        <a:off x="437648" y="3678493"/>
        <a:ext cx="7577389" cy="1047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EA6A0-956C-42B7-A766-74A6A37C40D3}" type="datetimeFigureOut">
              <a:rPr lang="it-IT" smtClean="0"/>
              <a:pPr/>
              <a:t>24/11/2022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A842F-2840-469B-965A-821F3BB35B5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070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  <p:sldLayoutId id="2147484128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47896" y="372345"/>
            <a:ext cx="2269167" cy="1242350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>
              <a:spcBef>
                <a:spcPts val="88"/>
              </a:spcBef>
            </a:pPr>
            <a:r>
              <a:rPr spc="-79" dirty="0">
                <a:solidFill>
                  <a:srgbClr val="FF0000"/>
                </a:solidFill>
              </a:rPr>
              <a:t>CAPACITA’ </a:t>
            </a:r>
            <a:r>
              <a:rPr spc="57" dirty="0">
                <a:solidFill>
                  <a:srgbClr val="FF0000"/>
                </a:solidFill>
              </a:rPr>
              <a:t>DI</a:t>
            </a:r>
            <a:r>
              <a:rPr spc="-39" dirty="0">
                <a:solidFill>
                  <a:srgbClr val="FF0000"/>
                </a:solidFill>
              </a:rPr>
              <a:t> </a:t>
            </a:r>
            <a:r>
              <a:rPr spc="-9" dirty="0">
                <a:solidFill>
                  <a:srgbClr val="FF0000"/>
                </a:solidFill>
              </a:rPr>
              <a:t>RITMO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09601" y="1838001"/>
            <a:ext cx="8001000" cy="4590545"/>
          </a:xfrm>
          <a:prstGeom prst="rect">
            <a:avLst/>
          </a:prstGeom>
        </p:spPr>
        <p:txBody>
          <a:bodyPr vert="horz" wrap="square" lIns="0" tIns="12249" rIns="0" bIns="0" rtlCol="0">
            <a:spAutoFit/>
          </a:bodyPr>
          <a:lstStyle/>
          <a:p>
            <a:pPr marL="11135" marR="25610">
              <a:lnSpc>
                <a:spcPct val="99500"/>
              </a:lnSpc>
              <a:spcBef>
                <a:spcPts val="96"/>
              </a:spcBef>
            </a:pP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Capacità </a:t>
            </a:r>
            <a:r>
              <a:rPr sz="2000" spc="-88" dirty="0">
                <a:solidFill>
                  <a:srgbClr val="FFFFFF"/>
                </a:solidFill>
                <a:latin typeface="DejaVu Serif"/>
                <a:cs typeface="DejaVu Serif"/>
              </a:rPr>
              <a:t>di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riprodurre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all’interno del proprio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movimento un </a:t>
            </a:r>
            <a:r>
              <a:rPr sz="2000" spc="-105" dirty="0">
                <a:solidFill>
                  <a:srgbClr val="FFFFFF"/>
                </a:solidFill>
                <a:latin typeface="DejaVu Serif"/>
                <a:cs typeface="DejaVu Serif"/>
              </a:rPr>
              <a:t>ritmo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esterno, 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(musica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,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battute </a:t>
            </a:r>
            <a:r>
              <a:rPr sz="2000" spc="-88" dirty="0">
                <a:solidFill>
                  <a:srgbClr val="FFFFFF"/>
                </a:solidFill>
                <a:latin typeface="DejaVu Serif"/>
                <a:cs typeface="DejaVu Serif"/>
              </a:rPr>
              <a:t>di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mani </a:t>
            </a:r>
            <a:r>
              <a:rPr sz="2000" spc="-127" dirty="0">
                <a:solidFill>
                  <a:srgbClr val="FFFFFF"/>
                </a:solidFill>
                <a:latin typeface="DejaVu Serif"/>
                <a:cs typeface="DejaVu Serif"/>
              </a:rPr>
              <a:t>ecc.) </a:t>
            </a:r>
            <a:r>
              <a:rPr sz="2000" spc="-158" dirty="0">
                <a:solidFill>
                  <a:srgbClr val="FFFFFF"/>
                </a:solidFill>
                <a:latin typeface="DejaVu Serif"/>
                <a:cs typeface="DejaVu Serif"/>
              </a:rPr>
              <a:t>ma </a:t>
            </a: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anche </a:t>
            </a:r>
            <a:r>
              <a:rPr sz="2000" spc="-88" dirty="0">
                <a:solidFill>
                  <a:srgbClr val="FFFFFF"/>
                </a:solidFill>
                <a:latin typeface="DejaVu Serif"/>
                <a:cs typeface="DejaVu Serif"/>
              </a:rPr>
              <a:t>di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realizzare </a:t>
            </a:r>
            <a:r>
              <a:rPr sz="2000" spc="-61" dirty="0">
                <a:solidFill>
                  <a:srgbClr val="FFFFFF"/>
                </a:solidFill>
                <a:latin typeface="DejaVu Serif"/>
                <a:cs typeface="DejaVu Serif"/>
              </a:rPr>
              <a:t>i </a:t>
            </a:r>
            <a:r>
              <a:rPr sz="2000" spc="-140" dirty="0">
                <a:solidFill>
                  <a:srgbClr val="FFFFFF"/>
                </a:solidFill>
                <a:latin typeface="DejaVu Serif"/>
                <a:cs typeface="DejaVu Serif"/>
              </a:rPr>
              <a:t>gesti </a:t>
            </a:r>
            <a:r>
              <a:rPr sz="2000" spc="-110" dirty="0">
                <a:solidFill>
                  <a:srgbClr val="FFFFFF"/>
                </a:solidFill>
                <a:latin typeface="DejaVu Serif"/>
                <a:cs typeface="DejaVu Serif"/>
              </a:rPr>
              <a:t>sportivi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secondo 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un </a:t>
            </a:r>
            <a:r>
              <a:rPr sz="2000" b="1" spc="-132" dirty="0">
                <a:solidFill>
                  <a:srgbClr val="FFFFFF"/>
                </a:solidFill>
                <a:latin typeface="DejaVu Serif"/>
                <a:cs typeface="DejaVu Serif"/>
              </a:rPr>
              <a:t>andamento</a:t>
            </a:r>
            <a:r>
              <a:rPr sz="2000" b="1" spc="-110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b="1" spc="-105" dirty="0">
                <a:solidFill>
                  <a:srgbClr val="FFFFFF"/>
                </a:solidFill>
                <a:latin typeface="DejaVu Serif"/>
                <a:cs typeface="DejaVu Serif"/>
              </a:rPr>
              <a:t>ritmico.</a:t>
            </a:r>
            <a:endParaRPr sz="2000" b="1" dirty="0">
              <a:latin typeface="DejaVu Serif"/>
              <a:cs typeface="DejaVu Serif"/>
            </a:endParaRPr>
          </a:p>
          <a:p>
            <a:pPr marL="11135">
              <a:lnSpc>
                <a:spcPts val="1841"/>
              </a:lnSpc>
            </a:pPr>
            <a:r>
              <a:rPr sz="2000" spc="-179" dirty="0">
                <a:solidFill>
                  <a:srgbClr val="FFFFFF"/>
                </a:solidFill>
                <a:latin typeface="DejaVu Serif"/>
                <a:cs typeface="DejaVu Serif"/>
              </a:rPr>
              <a:t>La </a:t>
            </a: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capacità </a:t>
            </a:r>
            <a:r>
              <a:rPr sz="2000" spc="-88" dirty="0">
                <a:solidFill>
                  <a:srgbClr val="FFFFFF"/>
                </a:solidFill>
                <a:latin typeface="DejaVu Serif"/>
                <a:cs typeface="DejaVu Serif"/>
              </a:rPr>
              <a:t>di </a:t>
            </a:r>
            <a:r>
              <a:rPr sz="2000" spc="-105" dirty="0">
                <a:solidFill>
                  <a:srgbClr val="FFFFFF"/>
                </a:solidFill>
                <a:latin typeface="DejaVu Serif"/>
                <a:cs typeface="DejaVu Serif"/>
              </a:rPr>
              <a:t>ritmo </a:t>
            </a:r>
            <a:r>
              <a:rPr sz="2000" spc="-179" dirty="0">
                <a:solidFill>
                  <a:srgbClr val="FFFFFF"/>
                </a:solidFill>
                <a:latin typeface="DejaVu Serif"/>
                <a:cs typeface="DejaVu Serif"/>
              </a:rPr>
              <a:t>è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strettamente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collegata </a:t>
            </a:r>
            <a:r>
              <a:rPr sz="2000" spc="-184" dirty="0">
                <a:solidFill>
                  <a:srgbClr val="FFFFFF"/>
                </a:solidFill>
                <a:latin typeface="DejaVu Serif"/>
                <a:cs typeface="DejaVu Serif"/>
              </a:rPr>
              <a:t>a </a:t>
            </a:r>
            <a:r>
              <a:rPr lang="it-IT" sz="2000" spc="-184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10" dirty="0" err="1">
                <a:solidFill>
                  <a:srgbClr val="FFFFFF"/>
                </a:solidFill>
                <a:latin typeface="DejaVu Serif"/>
                <a:cs typeface="DejaVu Serif"/>
              </a:rPr>
              <a:t>tutte</a:t>
            </a:r>
            <a:r>
              <a:rPr sz="2000" spc="-110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le </a:t>
            </a: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capacità</a:t>
            </a:r>
            <a:r>
              <a:rPr sz="2000" spc="201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coordinative</a:t>
            </a:r>
            <a:endParaRPr sz="2000" dirty="0">
              <a:latin typeface="DejaVu Serif"/>
              <a:cs typeface="DejaVu Serif"/>
            </a:endParaRPr>
          </a:p>
          <a:p>
            <a:pPr marL="11135" marR="86856">
              <a:lnSpc>
                <a:spcPts val="1841"/>
              </a:lnSpc>
              <a:spcBef>
                <a:spcPts val="140"/>
              </a:spcBef>
            </a:pP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viene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stimolata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da </a:t>
            </a:r>
            <a:r>
              <a:rPr sz="2000" spc="-110" dirty="0">
                <a:solidFill>
                  <a:srgbClr val="FFFFFF"/>
                </a:solidFill>
                <a:latin typeface="DejaVu Serif"/>
                <a:cs typeface="DejaVu Serif"/>
              </a:rPr>
              <a:t>tutte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le esercitazioni </a:t>
            </a:r>
            <a:r>
              <a:rPr sz="2000" spc="-96" dirty="0">
                <a:solidFill>
                  <a:srgbClr val="FFFFFF"/>
                </a:solidFill>
                <a:latin typeface="DejaVu Serif"/>
                <a:cs typeface="DejaVu Serif"/>
              </a:rPr>
              <a:t>utilizzate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per </a:t>
            </a:r>
            <a:r>
              <a:rPr sz="2000" spc="-83" dirty="0">
                <a:solidFill>
                  <a:srgbClr val="FFFFFF"/>
                </a:solidFill>
                <a:latin typeface="DejaVu Serif"/>
                <a:cs typeface="DejaVu Serif"/>
              </a:rPr>
              <a:t>lo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sviluppo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delle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altre  </a:t>
            </a: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capacità </a:t>
            </a:r>
            <a:r>
              <a:rPr sz="2000" spc="-184" dirty="0">
                <a:solidFill>
                  <a:srgbClr val="FFFFFF"/>
                </a:solidFill>
                <a:latin typeface="DejaVu Serif"/>
                <a:cs typeface="DejaVu Serif"/>
              </a:rPr>
              <a:t>a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patto </a:t>
            </a:r>
            <a:r>
              <a:rPr sz="2000" spc="-149" dirty="0">
                <a:solidFill>
                  <a:srgbClr val="FFFFFF"/>
                </a:solidFill>
                <a:latin typeface="DejaVu Serif"/>
                <a:cs typeface="DejaVu Serif"/>
              </a:rPr>
              <a:t>che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l’allievo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si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concentri </a:t>
            </a:r>
            <a:r>
              <a:rPr sz="2000" spc="-127" dirty="0">
                <a:solidFill>
                  <a:srgbClr val="FFFFFF"/>
                </a:solidFill>
                <a:latin typeface="DejaVu Serif"/>
                <a:cs typeface="DejaVu Serif"/>
              </a:rPr>
              <a:t>sugli aspetti</a:t>
            </a:r>
            <a:r>
              <a:rPr sz="2000" spc="105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ritmici.</a:t>
            </a:r>
            <a:endParaRPr sz="2000" dirty="0">
              <a:latin typeface="DejaVu Serif"/>
              <a:cs typeface="DejaVu Serif"/>
            </a:endParaRPr>
          </a:p>
          <a:p>
            <a:pPr>
              <a:spcBef>
                <a:spcPts val="44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11135"/>
            <a:r>
              <a:rPr sz="2000" spc="-189" dirty="0">
                <a:solidFill>
                  <a:srgbClr val="FFC000"/>
                </a:solidFill>
                <a:latin typeface="DejaVu Serif"/>
                <a:cs typeface="DejaVu Serif"/>
              </a:rPr>
              <a:t>ESERCIZI</a:t>
            </a:r>
            <a:r>
              <a:rPr sz="2000" spc="-114" dirty="0">
                <a:solidFill>
                  <a:srgbClr val="FFC000"/>
                </a:solidFill>
                <a:latin typeface="DejaVu Serif"/>
                <a:cs typeface="DejaVu Serif"/>
              </a:rPr>
              <a:t> </a:t>
            </a:r>
            <a:r>
              <a:rPr sz="2000" spc="-127" dirty="0">
                <a:solidFill>
                  <a:srgbClr val="FFC000"/>
                </a:solidFill>
                <a:latin typeface="DejaVu Serif"/>
                <a:cs typeface="DejaVu Serif"/>
              </a:rPr>
              <a:t>PRATICI</a:t>
            </a:r>
            <a:endParaRPr sz="2000" dirty="0">
              <a:latin typeface="DejaVu Serif"/>
              <a:cs typeface="DejaVu Serif"/>
            </a:endParaRPr>
          </a:p>
          <a:p>
            <a:pPr>
              <a:spcBef>
                <a:spcPts val="44"/>
              </a:spcBef>
            </a:pPr>
            <a:endParaRPr sz="2000" dirty="0">
              <a:latin typeface="Times New Roman"/>
              <a:cs typeface="Times New Roman"/>
            </a:endParaRPr>
          </a:p>
          <a:p>
            <a:pPr marL="354035" indent="-342900">
              <a:buFont typeface="Arial" pitchFamily="34" charset="0"/>
              <a:buChar char="•"/>
              <a:tabLst>
                <a:tab pos="244978" algn="l"/>
              </a:tabLst>
            </a:pP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Camminare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o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correre </a:t>
            </a:r>
            <a:r>
              <a:rPr sz="2000" spc="-149" dirty="0">
                <a:solidFill>
                  <a:srgbClr val="FFFFFF"/>
                </a:solidFill>
                <a:latin typeface="DejaVu Serif"/>
                <a:cs typeface="DejaVu Serif"/>
              </a:rPr>
              <a:t>seguendo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precisi </a:t>
            </a:r>
            <a:r>
              <a:rPr sz="2000" spc="-96" dirty="0">
                <a:solidFill>
                  <a:srgbClr val="FFFFFF"/>
                </a:solidFill>
                <a:latin typeface="DejaVu Serif"/>
                <a:cs typeface="DejaVu Serif"/>
              </a:rPr>
              <a:t>ritmi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scanditi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da </a:t>
            </a:r>
            <a:r>
              <a:rPr sz="2000" spc="-123" dirty="0" err="1">
                <a:solidFill>
                  <a:srgbClr val="FFFFFF"/>
                </a:solidFill>
                <a:latin typeface="DejaVu Serif"/>
                <a:cs typeface="DejaVu Serif"/>
              </a:rPr>
              <a:t>battuta</a:t>
            </a:r>
            <a:endParaRPr lang="it-IT" sz="2000" spc="-123" dirty="0">
              <a:solidFill>
                <a:srgbClr val="FFFFFF"/>
              </a:solidFill>
              <a:latin typeface="DejaVu Serif"/>
              <a:cs typeface="DejaVu Serif"/>
            </a:endParaRPr>
          </a:p>
          <a:p>
            <a:pPr marL="354035" indent="-342900">
              <a:buFont typeface="Arial" pitchFamily="34" charset="0"/>
              <a:buChar char="•"/>
              <a:tabLst>
                <a:tab pos="244978" algn="l"/>
              </a:tabLst>
            </a:pPr>
            <a:r>
              <a:rPr sz="2000" spc="-171" dirty="0" err="1">
                <a:solidFill>
                  <a:srgbClr val="FFFFFF"/>
                </a:solidFill>
                <a:latin typeface="DejaVu Serif"/>
                <a:cs typeface="DejaVu Serif"/>
              </a:rPr>
              <a:t>Seguire</a:t>
            </a:r>
            <a:r>
              <a:rPr sz="2000" spc="-171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61" dirty="0">
                <a:solidFill>
                  <a:srgbClr val="FFFFFF"/>
                </a:solidFill>
                <a:latin typeface="DejaVu Serif"/>
                <a:cs typeface="DejaVu Serif"/>
              </a:rPr>
              <a:t>il </a:t>
            </a:r>
            <a:r>
              <a:rPr sz="2000" spc="-105" dirty="0">
                <a:solidFill>
                  <a:srgbClr val="FFFFFF"/>
                </a:solidFill>
                <a:latin typeface="DejaVu Serif"/>
                <a:cs typeface="DejaVu Serif"/>
              </a:rPr>
              <a:t>ritmo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dell’insegnante </a:t>
            </a:r>
            <a:r>
              <a:rPr sz="2000" spc="-149" dirty="0">
                <a:solidFill>
                  <a:srgbClr val="FFFFFF"/>
                </a:solidFill>
                <a:latin typeface="DejaVu Serif"/>
                <a:cs typeface="DejaVu Serif"/>
              </a:rPr>
              <a:t>che </a:t>
            </a:r>
            <a:r>
              <a:rPr sz="2000" spc="-140" dirty="0">
                <a:solidFill>
                  <a:srgbClr val="FFFFFF"/>
                </a:solidFill>
                <a:latin typeface="DejaVu Serif"/>
                <a:cs typeface="DejaVu Serif"/>
              </a:rPr>
              <a:t>fa </a:t>
            </a:r>
            <a:r>
              <a:rPr sz="2000" spc="-132" dirty="0">
                <a:solidFill>
                  <a:srgbClr val="FFFFFF"/>
                </a:solidFill>
                <a:latin typeface="DejaVu Serif"/>
                <a:cs typeface="DejaVu Serif"/>
              </a:rPr>
              <a:t>rimbalzare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la </a:t>
            </a:r>
            <a:r>
              <a:rPr sz="2000" spc="-127" dirty="0">
                <a:solidFill>
                  <a:srgbClr val="FFFFFF"/>
                </a:solidFill>
                <a:latin typeface="DejaVu Serif"/>
                <a:cs typeface="DejaVu Serif"/>
              </a:rPr>
              <a:t>palla </a:t>
            </a:r>
            <a:r>
              <a:rPr sz="2000" spc="-184" dirty="0">
                <a:solidFill>
                  <a:srgbClr val="FFFFFF"/>
                </a:solidFill>
                <a:latin typeface="DejaVu Serif"/>
                <a:cs typeface="DejaVu Serif"/>
              </a:rPr>
              <a:t>a</a:t>
            </a:r>
            <a:r>
              <a:rPr sz="2000" spc="66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49" dirty="0">
                <a:solidFill>
                  <a:srgbClr val="FFFFFF"/>
                </a:solidFill>
                <a:latin typeface="DejaVu Serif"/>
                <a:cs typeface="DejaVu Serif"/>
              </a:rPr>
              <a:t>terra</a:t>
            </a:r>
            <a:endParaRPr sz="2000" dirty="0">
              <a:latin typeface="DejaVu Serif"/>
              <a:cs typeface="DejaVu Serif"/>
            </a:endParaRPr>
          </a:p>
          <a:p>
            <a:pPr marL="354035" indent="-342900">
              <a:spcBef>
                <a:spcPts val="1000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Adeguare </a:t>
            </a:r>
            <a:r>
              <a:rPr sz="2000" spc="-61" dirty="0">
                <a:solidFill>
                  <a:srgbClr val="FFFFFF"/>
                </a:solidFill>
                <a:latin typeface="DejaVu Serif"/>
                <a:cs typeface="DejaVu Serif"/>
              </a:rPr>
              <a:t>il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proprio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passo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o </a:t>
            </a: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la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corsa </a:t>
            </a:r>
            <a:r>
              <a:rPr sz="2000" spc="-184" dirty="0">
                <a:solidFill>
                  <a:srgbClr val="FFFFFF"/>
                </a:solidFill>
                <a:latin typeface="DejaVu Serif"/>
                <a:cs typeface="DejaVu Serif"/>
              </a:rPr>
              <a:t>a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quello </a:t>
            </a:r>
            <a:r>
              <a:rPr sz="2000" spc="-88" dirty="0">
                <a:solidFill>
                  <a:srgbClr val="FFFFFF"/>
                </a:solidFill>
                <a:latin typeface="DejaVu Serif"/>
                <a:cs typeface="DejaVu Serif"/>
              </a:rPr>
              <a:t>di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un</a:t>
            </a:r>
            <a:r>
              <a:rPr sz="2000" spc="48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40" dirty="0">
                <a:solidFill>
                  <a:srgbClr val="FFFFFF"/>
                </a:solidFill>
                <a:latin typeface="DejaVu Serif"/>
                <a:cs typeface="DejaVu Serif"/>
              </a:rPr>
              <a:t>compagno</a:t>
            </a:r>
            <a:endParaRPr sz="2000" dirty="0">
              <a:latin typeface="DejaVu Serif"/>
              <a:cs typeface="DejaVu Serif"/>
            </a:endParaRPr>
          </a:p>
          <a:p>
            <a:pPr marL="354035" indent="-342900">
              <a:spcBef>
                <a:spcPts val="912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Camminare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o </a:t>
            </a:r>
            <a:r>
              <a:rPr sz="2000" spc="-153" dirty="0">
                <a:solidFill>
                  <a:srgbClr val="FFFFFF"/>
                </a:solidFill>
                <a:latin typeface="DejaVu Serif"/>
                <a:cs typeface="DejaVu Serif"/>
              </a:rPr>
              <a:t>correre </a:t>
            </a:r>
            <a:r>
              <a:rPr sz="2000" spc="-118" dirty="0">
                <a:solidFill>
                  <a:srgbClr val="FFFFFF"/>
                </a:solidFill>
                <a:latin typeface="DejaVu Serif"/>
                <a:cs typeface="DejaVu Serif"/>
              </a:rPr>
              <a:t>con </a:t>
            </a:r>
            <a:r>
              <a:rPr sz="2000" spc="-140" dirty="0">
                <a:solidFill>
                  <a:srgbClr val="FFFFFF"/>
                </a:solidFill>
                <a:latin typeface="DejaVu Serif"/>
                <a:cs typeface="DejaVu Serif"/>
              </a:rPr>
              <a:t>determinare</a:t>
            </a:r>
            <a:r>
              <a:rPr sz="2000" spc="-31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andature.</a:t>
            </a:r>
            <a:endParaRPr sz="2000" dirty="0">
              <a:latin typeface="DejaVu Serif"/>
              <a:cs typeface="DejaVu Serif"/>
            </a:endParaRPr>
          </a:p>
          <a:p>
            <a:pPr marL="354035" indent="-342900">
              <a:spcBef>
                <a:spcPts val="1000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sz="2000" spc="-123" dirty="0">
                <a:solidFill>
                  <a:srgbClr val="FFFFFF"/>
                </a:solidFill>
                <a:latin typeface="DejaVu Serif"/>
                <a:cs typeface="DejaVu Serif"/>
              </a:rPr>
              <a:t>Balzi </a:t>
            </a:r>
            <a:r>
              <a:rPr sz="2000" spc="-140" dirty="0">
                <a:solidFill>
                  <a:srgbClr val="FFFFFF"/>
                </a:solidFill>
                <a:latin typeface="DejaVu Serif"/>
                <a:cs typeface="DejaVu Serif"/>
              </a:rPr>
              <a:t>tra </a:t>
            </a:r>
            <a:r>
              <a:rPr sz="2000" spc="-114" dirty="0">
                <a:solidFill>
                  <a:srgbClr val="FFFFFF"/>
                </a:solidFill>
                <a:latin typeface="DejaVu Serif"/>
                <a:cs typeface="DejaVu Serif"/>
              </a:rPr>
              <a:t>ostacoli </a:t>
            </a:r>
            <a:r>
              <a:rPr sz="2000" spc="-100" dirty="0">
                <a:solidFill>
                  <a:srgbClr val="FFFFFF"/>
                </a:solidFill>
                <a:latin typeface="DejaVu Serif"/>
                <a:cs typeface="DejaVu Serif"/>
              </a:rPr>
              <a:t>o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cerchi </a:t>
            </a:r>
            <a:r>
              <a:rPr sz="2000" spc="-110" dirty="0">
                <a:solidFill>
                  <a:srgbClr val="FFFFFF"/>
                </a:solidFill>
                <a:latin typeface="DejaVu Serif"/>
                <a:cs typeface="DejaVu Serif"/>
              </a:rPr>
              <a:t>disposti </a:t>
            </a:r>
            <a:r>
              <a:rPr sz="2000" spc="-79" dirty="0">
                <a:solidFill>
                  <a:srgbClr val="FFFFFF"/>
                </a:solidFill>
                <a:latin typeface="DejaVu Serif"/>
                <a:cs typeface="DejaVu Serif"/>
              </a:rPr>
              <a:t>in </a:t>
            </a:r>
            <a:r>
              <a:rPr sz="2000" spc="-145" dirty="0">
                <a:solidFill>
                  <a:srgbClr val="FFFFFF"/>
                </a:solidFill>
                <a:latin typeface="DejaVu Serif"/>
                <a:cs typeface="DejaVu Serif"/>
              </a:rPr>
              <a:t>sequenze</a:t>
            </a:r>
            <a:r>
              <a:rPr sz="2000" spc="-66" dirty="0">
                <a:solidFill>
                  <a:srgbClr val="FFFFFF"/>
                </a:solidFill>
                <a:latin typeface="DejaVu Serif"/>
                <a:cs typeface="DejaVu Serif"/>
              </a:rPr>
              <a:t> </a:t>
            </a:r>
            <a:r>
              <a:rPr sz="2000" spc="-136" dirty="0">
                <a:solidFill>
                  <a:srgbClr val="FFFFFF"/>
                </a:solidFill>
                <a:latin typeface="DejaVu Serif"/>
                <a:cs typeface="DejaVu Serif"/>
              </a:rPr>
              <a:t>regolari.</a:t>
            </a:r>
            <a:endParaRPr sz="2000" dirty="0">
              <a:latin typeface="DejaVu Serif"/>
              <a:cs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298600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66800" y="1524000"/>
            <a:ext cx="6019800" cy="1267998"/>
          </a:xfrm>
          <a:prstGeom prst="rect">
            <a:avLst/>
          </a:prstGeom>
          <a:solidFill>
            <a:schemeClr val="tx1"/>
          </a:solidFill>
        </p:spPr>
        <p:txBody>
          <a:bodyPr vert="horz" wrap="square" lIns="0" tIns="11135" rIns="0" bIns="0" rtlCol="0">
            <a:spAutoFit/>
          </a:bodyPr>
          <a:lstStyle/>
          <a:p>
            <a:pPr marL="174625">
              <a:spcBef>
                <a:spcPts val="9"/>
              </a:spcBef>
            </a:pPr>
            <a:endParaRPr sz="2000" dirty="0">
              <a:solidFill>
                <a:schemeClr val="bg2"/>
              </a:solidFill>
              <a:cs typeface="Times New Roman"/>
            </a:endParaRPr>
          </a:p>
          <a:p>
            <a:pPr marL="174625" marR="4454">
              <a:lnSpc>
                <a:spcPts val="1841"/>
              </a:lnSpc>
            </a:pPr>
            <a:r>
              <a:rPr sz="2000" b="1" spc="57" dirty="0">
                <a:solidFill>
                  <a:schemeClr val="bg2"/>
                </a:solidFill>
                <a:cs typeface="Times New Roman"/>
              </a:rPr>
              <a:t>Per </a:t>
            </a:r>
            <a:r>
              <a:rPr sz="2000" b="1" spc="66" dirty="0">
                <a:solidFill>
                  <a:schemeClr val="bg2"/>
                </a:solidFill>
                <a:cs typeface="Times New Roman"/>
              </a:rPr>
              <a:t>reagire </a:t>
            </a:r>
            <a:r>
              <a:rPr sz="2000" b="1" spc="100" dirty="0">
                <a:solidFill>
                  <a:schemeClr val="bg2"/>
                </a:solidFill>
                <a:cs typeface="Times New Roman"/>
              </a:rPr>
              <a:t>adeguatamente</a:t>
            </a:r>
            <a:r>
              <a:rPr sz="2000" b="1" spc="-215" dirty="0">
                <a:solidFill>
                  <a:schemeClr val="bg2"/>
                </a:solidFill>
                <a:cs typeface="Times New Roman"/>
              </a:rPr>
              <a:t> </a:t>
            </a:r>
            <a:r>
              <a:rPr sz="2000" b="1" spc="145" dirty="0">
                <a:solidFill>
                  <a:schemeClr val="bg2"/>
                </a:solidFill>
                <a:cs typeface="Times New Roman"/>
              </a:rPr>
              <a:t>e  </a:t>
            </a:r>
            <a:r>
              <a:rPr sz="2000" b="1" spc="92" dirty="0">
                <a:solidFill>
                  <a:schemeClr val="bg2"/>
                </a:solidFill>
                <a:cs typeface="Times New Roman"/>
              </a:rPr>
              <a:t>rapidamente</a:t>
            </a:r>
            <a:r>
              <a:rPr sz="2000" b="1" spc="-22" dirty="0">
                <a:solidFill>
                  <a:schemeClr val="bg2"/>
                </a:solidFill>
                <a:cs typeface="Times New Roman"/>
              </a:rPr>
              <a:t> </a:t>
            </a:r>
            <a:r>
              <a:rPr sz="2000" b="1" spc="70" dirty="0">
                <a:solidFill>
                  <a:schemeClr val="bg2"/>
                </a:solidFill>
                <a:cs typeface="Times New Roman"/>
              </a:rPr>
              <a:t>agli</a:t>
            </a:r>
            <a:endParaRPr sz="2000" dirty="0">
              <a:solidFill>
                <a:schemeClr val="bg2"/>
              </a:solidFill>
              <a:cs typeface="Times New Roman"/>
            </a:endParaRPr>
          </a:p>
          <a:p>
            <a:pPr marL="174625" marR="17260">
              <a:lnSpc>
                <a:spcPts val="1841"/>
              </a:lnSpc>
              <a:spcBef>
                <a:spcPts val="88"/>
              </a:spcBef>
            </a:pPr>
            <a:r>
              <a:rPr sz="2000" b="1" spc="105" dirty="0">
                <a:solidFill>
                  <a:schemeClr val="bg2"/>
                </a:solidFill>
                <a:cs typeface="Times New Roman"/>
              </a:rPr>
              <a:t>stimoli </a:t>
            </a:r>
            <a:r>
              <a:rPr sz="2000" b="1" spc="83" dirty="0">
                <a:solidFill>
                  <a:schemeClr val="bg2"/>
                </a:solidFill>
                <a:cs typeface="Times New Roman"/>
              </a:rPr>
              <a:t>ottici, </a:t>
            </a:r>
            <a:r>
              <a:rPr sz="2000" b="1" spc="75" dirty="0">
                <a:solidFill>
                  <a:schemeClr val="bg2"/>
                </a:solidFill>
                <a:cs typeface="Times New Roman"/>
              </a:rPr>
              <a:t>acustici,</a:t>
            </a:r>
            <a:r>
              <a:rPr sz="2000" b="1" spc="-276" dirty="0">
                <a:solidFill>
                  <a:schemeClr val="bg2"/>
                </a:solidFill>
                <a:cs typeface="Times New Roman"/>
              </a:rPr>
              <a:t> </a:t>
            </a:r>
            <a:r>
              <a:rPr sz="2000" b="1" spc="79" dirty="0">
                <a:solidFill>
                  <a:schemeClr val="bg2"/>
                </a:solidFill>
                <a:cs typeface="Times New Roman"/>
              </a:rPr>
              <a:t>tattili  </a:t>
            </a:r>
            <a:r>
              <a:rPr sz="2000" b="1" spc="92" dirty="0">
                <a:solidFill>
                  <a:schemeClr val="bg2"/>
                </a:solidFill>
                <a:cs typeface="Times New Roman"/>
              </a:rPr>
              <a:t>provenienti</a:t>
            </a:r>
            <a:r>
              <a:rPr sz="2000" b="1" spc="-22" dirty="0">
                <a:solidFill>
                  <a:schemeClr val="bg2"/>
                </a:solidFill>
                <a:cs typeface="Times New Roman"/>
              </a:rPr>
              <a:t> </a:t>
            </a:r>
            <a:r>
              <a:rPr sz="2000" b="1" spc="75" dirty="0" err="1">
                <a:solidFill>
                  <a:schemeClr val="bg2"/>
                </a:solidFill>
                <a:cs typeface="Times New Roman"/>
              </a:rPr>
              <a:t>dall’ambiente</a:t>
            </a:r>
            <a:r>
              <a:rPr sz="2000" b="1" spc="75" dirty="0">
                <a:solidFill>
                  <a:schemeClr val="bg2"/>
                </a:solidFill>
                <a:cs typeface="Times New Roman"/>
              </a:rPr>
              <a:t>.</a:t>
            </a:r>
            <a:endParaRPr lang="it-IT" sz="2000" b="1" spc="75" dirty="0">
              <a:solidFill>
                <a:schemeClr val="bg2"/>
              </a:solidFill>
              <a:cs typeface="Times New Roman"/>
            </a:endParaRPr>
          </a:p>
          <a:p>
            <a:pPr marL="174625" marR="17260">
              <a:lnSpc>
                <a:spcPts val="1841"/>
              </a:lnSpc>
              <a:spcBef>
                <a:spcPts val="88"/>
              </a:spcBef>
            </a:pPr>
            <a:endParaRPr sz="2000" dirty="0">
              <a:solidFill>
                <a:schemeClr val="bg2"/>
              </a:solidFill>
              <a:cs typeface="Times New Roman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048000" y="609600"/>
            <a:ext cx="2819400" cy="626797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135">
              <a:spcBef>
                <a:spcPts val="88"/>
              </a:spcBef>
            </a:pPr>
            <a:r>
              <a:rPr lang="it-IT" spc="-9" dirty="0">
                <a:solidFill>
                  <a:srgbClr val="FF0000"/>
                </a:solidFill>
              </a:rPr>
              <a:t>REAZIONE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127782" y="3198128"/>
            <a:ext cx="4648200" cy="292054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11135">
              <a:spcBef>
                <a:spcPts val="912"/>
              </a:spcBef>
            </a:pPr>
            <a:r>
              <a:rPr lang="it-IT" b="1" spc="-66" dirty="0">
                <a:solidFill>
                  <a:schemeClr val="bg2"/>
                </a:solidFill>
                <a:latin typeface="Times New Roman"/>
                <a:cs typeface="Times New Roman"/>
              </a:rPr>
              <a:t>ESERCITAZIONI </a:t>
            </a:r>
            <a:r>
              <a:rPr lang="it-IT" b="1" spc="-35" dirty="0">
                <a:solidFill>
                  <a:schemeClr val="bg2"/>
                </a:solidFill>
                <a:latin typeface="Times New Roman"/>
                <a:cs typeface="Times New Roman"/>
              </a:rPr>
              <a:t>PRATICHE:</a:t>
            </a:r>
            <a:endParaRPr lang="it-IT" dirty="0">
              <a:solidFill>
                <a:schemeClr val="bg2"/>
              </a:solidFill>
              <a:latin typeface="Times New Roman"/>
              <a:cs typeface="Times New Roman"/>
            </a:endParaRPr>
          </a:p>
          <a:p>
            <a:pPr marL="296885" indent="-285750">
              <a:spcBef>
                <a:spcPts val="824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lang="it-IT" spc="-136" dirty="0">
                <a:solidFill>
                  <a:schemeClr val="bg2"/>
                </a:solidFill>
                <a:latin typeface="DejaVu Serif"/>
                <a:cs typeface="DejaVu Serif"/>
              </a:rPr>
              <a:t>Reazione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36" dirty="0">
                <a:solidFill>
                  <a:schemeClr val="bg2"/>
                </a:solidFill>
                <a:latin typeface="DejaVu Serif"/>
                <a:cs typeface="DejaVu Serif"/>
              </a:rPr>
              <a:t>semplice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96885" marR="4454" indent="-285750">
              <a:lnSpc>
                <a:spcPct val="148100"/>
              </a:lnSpc>
              <a:buFont typeface="Arial" pitchFamily="34" charset="0"/>
              <a:buChar char="•"/>
              <a:tabLst>
                <a:tab pos="244978" algn="l"/>
              </a:tabLst>
            </a:pP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Partenze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al </a:t>
            </a:r>
            <a:r>
              <a:rPr lang="it-IT" spc="-158" dirty="0">
                <a:solidFill>
                  <a:schemeClr val="bg2"/>
                </a:solidFill>
                <a:latin typeface="DejaVu Serif"/>
                <a:cs typeface="DejaVu Serif"/>
              </a:rPr>
              <a:t>segnale </a:t>
            </a:r>
            <a:r>
              <a:rPr lang="it-IT" spc="-132" dirty="0">
                <a:solidFill>
                  <a:schemeClr val="bg2"/>
                </a:solidFill>
                <a:latin typeface="DejaVu Serif"/>
                <a:cs typeface="DejaVu Serif"/>
              </a:rPr>
              <a:t>dell’insegnante, </a:t>
            </a:r>
            <a:r>
              <a:rPr lang="it-IT" spc="-153" dirty="0">
                <a:solidFill>
                  <a:schemeClr val="bg2"/>
                </a:solidFill>
                <a:latin typeface="DejaVu Serif"/>
                <a:cs typeface="DejaVu Serif"/>
              </a:rPr>
              <a:t>da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seduti </a:t>
            </a:r>
            <a:r>
              <a:rPr lang="it-IT" spc="-79" dirty="0">
                <a:solidFill>
                  <a:schemeClr val="bg2"/>
                </a:solidFill>
                <a:latin typeface="DejaVu Serif"/>
                <a:cs typeface="DejaVu Serif"/>
              </a:rPr>
              <a:t>in </a:t>
            </a:r>
            <a:r>
              <a:rPr lang="it-IT" spc="-110" dirty="0">
                <a:solidFill>
                  <a:schemeClr val="bg2"/>
                </a:solidFill>
                <a:latin typeface="DejaVu Serif"/>
                <a:cs typeface="DejaVu Serif"/>
              </a:rPr>
              <a:t>piedi </a:t>
            </a:r>
            <a:r>
              <a:rPr lang="it-IT" spc="-100" dirty="0">
                <a:solidFill>
                  <a:schemeClr val="bg2"/>
                </a:solidFill>
                <a:latin typeface="DejaVu Serif"/>
                <a:cs typeface="DejaVu Serif"/>
              </a:rPr>
              <a:t> o da decubito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96885" indent="-285750">
              <a:spcBef>
                <a:spcPts val="912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lang="it-IT" spc="-136" dirty="0">
                <a:solidFill>
                  <a:schemeClr val="bg2"/>
                </a:solidFill>
                <a:latin typeface="DejaVu Serif"/>
                <a:cs typeface="DejaVu Serif"/>
              </a:rPr>
              <a:t>Reazione </a:t>
            </a:r>
            <a:r>
              <a:rPr lang="it-IT" spc="-184" dirty="0">
                <a:solidFill>
                  <a:schemeClr val="bg2"/>
                </a:solidFill>
                <a:latin typeface="DejaVu Serif"/>
                <a:cs typeface="DejaVu Serif"/>
              </a:rPr>
              <a:t>a </a:t>
            </a:r>
            <a:r>
              <a:rPr lang="it-IT" spc="-96" dirty="0">
                <a:solidFill>
                  <a:schemeClr val="bg2"/>
                </a:solidFill>
                <a:latin typeface="DejaVu Serif"/>
                <a:cs typeface="DejaVu Serif"/>
              </a:rPr>
              <a:t>stimoli </a:t>
            </a:r>
            <a:r>
              <a:rPr lang="it-IT" spc="-88" dirty="0">
                <a:solidFill>
                  <a:schemeClr val="bg2"/>
                </a:solidFill>
                <a:latin typeface="DejaVu Serif"/>
                <a:cs typeface="DejaVu Serif"/>
              </a:rPr>
              <a:t>di </a:t>
            </a:r>
            <a:r>
              <a:rPr lang="it-IT" spc="-145" dirty="0">
                <a:solidFill>
                  <a:schemeClr val="bg2"/>
                </a:solidFill>
                <a:latin typeface="DejaVu Serif"/>
                <a:cs typeface="DejaVu Serif"/>
              </a:rPr>
              <a:t>diversa </a:t>
            </a:r>
            <a:r>
              <a:rPr lang="it-IT" spc="-140" dirty="0">
                <a:solidFill>
                  <a:schemeClr val="bg2"/>
                </a:solidFill>
                <a:latin typeface="DejaVu Serif"/>
                <a:cs typeface="DejaVu Serif"/>
              </a:rPr>
              <a:t>natura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(acustici, </a:t>
            </a:r>
            <a:r>
              <a:rPr lang="it-IT" spc="-100" dirty="0">
                <a:solidFill>
                  <a:schemeClr val="bg2"/>
                </a:solidFill>
                <a:latin typeface="DejaVu Serif"/>
                <a:cs typeface="DejaVu Serif"/>
              </a:rPr>
              <a:t>visivi,</a:t>
            </a:r>
            <a:r>
              <a:rPr lang="it-IT" spc="35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79" dirty="0">
                <a:solidFill>
                  <a:schemeClr val="bg2"/>
                </a:solidFill>
                <a:latin typeface="DejaVu Serif"/>
                <a:cs typeface="DejaVu Serif"/>
              </a:rPr>
              <a:t>tattili)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pPr marL="296885" indent="-285750">
              <a:spcBef>
                <a:spcPts val="1000"/>
              </a:spcBef>
              <a:buFont typeface="Arial" pitchFamily="34" charset="0"/>
              <a:buChar char="•"/>
              <a:tabLst>
                <a:tab pos="244978" algn="l"/>
              </a:tabLst>
            </a:pPr>
            <a:r>
              <a:rPr lang="it-IT" spc="-105" dirty="0">
                <a:solidFill>
                  <a:schemeClr val="bg2"/>
                </a:solidFill>
                <a:latin typeface="DejaVu Serif"/>
                <a:cs typeface="DejaVu Serif"/>
              </a:rPr>
              <a:t>Giochi </a:t>
            </a:r>
            <a:r>
              <a:rPr lang="it-IT" spc="-132" dirty="0">
                <a:solidFill>
                  <a:schemeClr val="bg2"/>
                </a:solidFill>
                <a:latin typeface="DejaVu Serif"/>
                <a:cs typeface="DejaVu Serif"/>
              </a:rPr>
              <a:t>vari </a:t>
            </a:r>
            <a:r>
              <a:rPr lang="it-IT" spc="-92" dirty="0">
                <a:solidFill>
                  <a:schemeClr val="bg2"/>
                </a:solidFill>
                <a:latin typeface="DejaVu Serif"/>
                <a:cs typeface="DejaVu Serif"/>
              </a:rPr>
              <a:t>tipo </a:t>
            </a:r>
            <a:r>
              <a:rPr lang="it-IT" spc="-149" dirty="0">
                <a:solidFill>
                  <a:schemeClr val="bg2"/>
                </a:solidFill>
                <a:latin typeface="DejaVu Serif"/>
                <a:cs typeface="DejaVu Serif"/>
              </a:rPr>
              <a:t>ruba bandiera` </a:t>
            </a:r>
            <a:r>
              <a:rPr lang="it-IT" spc="-123" dirty="0">
                <a:solidFill>
                  <a:schemeClr val="bg2"/>
                </a:solidFill>
                <a:latin typeface="DejaVu Serif"/>
                <a:cs typeface="DejaVu Serif"/>
              </a:rPr>
              <a:t>quattro</a:t>
            </a:r>
            <a:r>
              <a:rPr lang="it-IT" spc="-31" dirty="0">
                <a:solidFill>
                  <a:schemeClr val="bg2"/>
                </a:solidFill>
                <a:latin typeface="DejaVu Serif"/>
                <a:cs typeface="DejaVu Serif"/>
              </a:rPr>
              <a:t> </a:t>
            </a:r>
            <a:r>
              <a:rPr lang="it-IT" spc="-114" dirty="0">
                <a:solidFill>
                  <a:schemeClr val="bg2"/>
                </a:solidFill>
                <a:latin typeface="DejaVu Serif"/>
                <a:cs typeface="DejaVu Serif"/>
              </a:rPr>
              <a:t>cantoni</a:t>
            </a:r>
            <a:endParaRPr lang="it-IT" dirty="0">
              <a:solidFill>
                <a:schemeClr val="bg2"/>
              </a:solidFill>
              <a:latin typeface="DejaVu Serif"/>
              <a:cs typeface="DejaVu Serif"/>
            </a:endParaRPr>
          </a:p>
          <a:p>
            <a:endParaRPr lang="it-IT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2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Abilità motoria</a:t>
            </a:r>
            <a:endParaRPr lang="it-IT" sz="3600" b="0" cap="none" dirty="0">
              <a:solidFill>
                <a:schemeClr val="tx1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5871421"/>
              </p:ext>
            </p:extLst>
          </p:nvPr>
        </p:nvGraphicFramePr>
        <p:xfrm>
          <a:off x="304800" y="1340768"/>
          <a:ext cx="8229600" cy="3612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1735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cap="none" dirty="0">
                <a:solidFill>
                  <a:schemeClr val="tx1"/>
                </a:solidFill>
              </a:rPr>
              <a:t>Tre caratteristiche per classificare le abilità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6121744"/>
              </p:ext>
            </p:extLst>
          </p:nvPr>
        </p:nvGraphicFramePr>
        <p:xfrm>
          <a:off x="457200" y="1600200"/>
          <a:ext cx="80772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441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tx1"/>
                </a:solidFill>
              </a:rPr>
              <a:t>Modalità di organizzazione del compito</a:t>
            </a:r>
            <a:endParaRPr lang="it-IT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44703580"/>
              </p:ext>
            </p:extLst>
          </p:nvPr>
        </p:nvGraphicFramePr>
        <p:xfrm>
          <a:off x="838200" y="1828800"/>
          <a:ext cx="77724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989">
                <a:tc gridSpan="3">
                  <a:txBody>
                    <a:bodyPr/>
                    <a:lstStyle/>
                    <a:p>
                      <a:r>
                        <a:rPr lang="it-IT" sz="2800" dirty="0"/>
                        <a:t>Dimensione dell’abilità discreta-seriale -continua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474">
                <a:tc>
                  <a:txBody>
                    <a:bodyPr/>
                    <a:lstStyle/>
                    <a:p>
                      <a:r>
                        <a:rPr lang="it-IT" sz="2800" b="1" dirty="0"/>
                        <a:t>Abilità  </a:t>
                      </a:r>
                    </a:p>
                    <a:p>
                      <a:r>
                        <a:rPr lang="it-IT" sz="2800" b="1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Abilità </a:t>
                      </a:r>
                    </a:p>
                    <a:p>
                      <a:r>
                        <a:rPr lang="it-IT" sz="2800" b="1" dirty="0"/>
                        <a:t>SERIALI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/>
                        <a:t>Abilità</a:t>
                      </a:r>
                      <a:r>
                        <a:rPr lang="it-IT" sz="2800" b="1" baseline="0" dirty="0"/>
                        <a:t> CONTINUE</a:t>
                      </a:r>
                      <a:endParaRPr lang="it-IT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989">
                <a:tc>
                  <a:txBody>
                    <a:bodyPr/>
                    <a:lstStyle/>
                    <a:p>
                      <a:r>
                        <a:rPr lang="it-IT" dirty="0"/>
                        <a:t>Inizio</a:t>
                      </a:r>
                      <a:r>
                        <a:rPr lang="it-IT" baseline="0" dirty="0"/>
                        <a:t> e fine distinti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Azioni discrete</a:t>
                      </a:r>
                      <a:r>
                        <a:rPr lang="it-IT" baseline="0" dirty="0"/>
                        <a:t> collegate tra loro in sequenza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Senza un inizio e una fine definiti o identificabili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989">
                <a:tc>
                  <a:txBody>
                    <a:bodyPr/>
                    <a:lstStyle/>
                    <a:p>
                      <a:r>
                        <a:rPr lang="it-IT" dirty="0"/>
                        <a:t>Spesso ha una durata molto breve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L’ordine risulta</a:t>
                      </a:r>
                      <a:r>
                        <a:rPr lang="it-IT" baseline="0" dirty="0"/>
                        <a:t> fondamentale per il successo dell’azione stessa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Si svolge in modo continuativo</a:t>
                      </a:r>
                      <a:r>
                        <a:rPr lang="it-IT" baseline="0" dirty="0"/>
                        <a:t>  e ripetitivo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989">
                <a:tc>
                  <a:txBody>
                    <a:bodyPr/>
                    <a:lstStyle/>
                    <a:p>
                      <a:r>
                        <a:rPr lang="it-IT" dirty="0"/>
                        <a:t>Lanciare </a:t>
                      </a:r>
                      <a:r>
                        <a:rPr lang="it-IT" baseline="0" dirty="0"/>
                        <a:t> una freccetta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Diagonale</a:t>
                      </a:r>
                      <a:r>
                        <a:rPr lang="it-IT" baseline="0" dirty="0"/>
                        <a:t> di ginnastica artistica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Nuotare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90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5667682"/>
              </p:ext>
            </p:extLst>
          </p:nvPr>
        </p:nvGraphicFramePr>
        <p:xfrm>
          <a:off x="457200" y="1981200"/>
          <a:ext cx="8343902" cy="3467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9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780">
                <a:tc gridSpan="3">
                  <a:txBody>
                    <a:bodyPr/>
                    <a:lstStyle/>
                    <a:p>
                      <a:r>
                        <a:rPr lang="it-IT" sz="2800" dirty="0"/>
                        <a:t>Abilità motorie</a:t>
                      </a:r>
                      <a:r>
                        <a:rPr lang="it-IT" sz="2800" baseline="0" dirty="0"/>
                        <a:t>                                           Abilità cognitive</a:t>
                      </a:r>
                    </a:p>
                    <a:p>
                      <a:r>
                        <a:rPr lang="it-IT" sz="2800" b="0" baseline="0" dirty="0"/>
                        <a:t>«eseguire in modo corretto»                « Saper cosa fare»</a:t>
                      </a:r>
                      <a:endParaRPr lang="it-IT" sz="2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8479">
                <a:tc>
                  <a:txBody>
                    <a:bodyPr/>
                    <a:lstStyle/>
                    <a:p>
                      <a:r>
                        <a:rPr lang="it-IT" sz="2200" b="1" dirty="0"/>
                        <a:t>La presa</a:t>
                      </a:r>
                      <a:r>
                        <a:rPr lang="it-IT" sz="2200" b="1" baseline="0" dirty="0"/>
                        <a:t> di decisione è minima il controllo motorio è massimo</a:t>
                      </a:r>
                      <a:endParaRPr lang="it-IT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dirty="0"/>
                        <a:t>Qualche presa di decisione</a:t>
                      </a:r>
                    </a:p>
                    <a:p>
                      <a:r>
                        <a:rPr lang="it-IT" sz="2200" b="1" dirty="0"/>
                        <a:t>Un certo controllo motorio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dirty="0"/>
                        <a:t>La presa di decisione</a:t>
                      </a:r>
                      <a:r>
                        <a:rPr lang="it-IT" sz="2200" b="1" baseline="0" dirty="0"/>
                        <a:t> è massima</a:t>
                      </a:r>
                    </a:p>
                    <a:p>
                      <a:r>
                        <a:rPr lang="it-IT" sz="2200" b="1" baseline="0" dirty="0"/>
                        <a:t>Il controllo motorio è minimo </a:t>
                      </a:r>
                      <a:endParaRPr lang="it-IT" sz="2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41">
                <a:tc>
                  <a:txBody>
                    <a:bodyPr/>
                    <a:lstStyle/>
                    <a:p>
                      <a:r>
                        <a:rPr lang="it-IT" dirty="0"/>
                        <a:t>Salto in alto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Giocare come portiere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Giocare a scacchi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3" name="Connettore 2 2"/>
          <p:cNvCxnSpPr/>
          <p:nvPr/>
        </p:nvCxnSpPr>
        <p:spPr>
          <a:xfrm>
            <a:off x="2971800" y="2209800"/>
            <a:ext cx="3048000" cy="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olo 1">
            <a:extLst>
              <a:ext uri="{FF2B5EF4-FFF2-40B4-BE49-F238E27FC236}">
                <a16:creationId xmlns:a16="http://schemas.microsoft.com/office/drawing/2014/main" id="{9630F7CF-8FAC-654F-947C-B4F8A7AB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14400"/>
            <a:ext cx="7772400" cy="914400"/>
          </a:xfrm>
        </p:spPr>
        <p:txBody>
          <a:bodyPr>
            <a:noAutofit/>
          </a:bodyPr>
          <a:lstStyle/>
          <a:p>
            <a:pPr lvl="0" algn="ctr">
              <a:lnSpc>
                <a:spcPct val="90000"/>
              </a:lnSpc>
              <a:spcAft>
                <a:spcPct val="35000"/>
              </a:spcAft>
            </a:pPr>
            <a:r>
              <a:rPr lang="it-IT" sz="2400" b="1" dirty="0">
                <a:solidFill>
                  <a:schemeClr val="tx1"/>
                </a:solidFill>
              </a:rPr>
              <a:t>Importanza relativa di</a:t>
            </a:r>
            <a:br>
              <a:rPr lang="it-IT" sz="2400" b="1" dirty="0">
                <a:solidFill>
                  <a:schemeClr val="tx1"/>
                </a:solidFill>
              </a:rPr>
            </a:br>
            <a:r>
              <a:rPr lang="it-IT" sz="2400" b="1" dirty="0">
                <a:solidFill>
                  <a:schemeClr val="tx1"/>
                </a:solidFill>
              </a:rPr>
              <a:t> elementi motori o cognitivi nell’esecuzione di un compito</a:t>
            </a:r>
          </a:p>
        </p:txBody>
      </p:sp>
    </p:spTree>
    <p:extLst>
      <p:ext uri="{BB962C8B-B14F-4D97-AF65-F5344CB8AC3E}">
        <p14:creationId xmlns:p14="http://schemas.microsoft.com/office/powerpoint/2010/main" val="426112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12680997"/>
              </p:ext>
            </p:extLst>
          </p:nvPr>
        </p:nvGraphicFramePr>
        <p:xfrm>
          <a:off x="457200" y="1981200"/>
          <a:ext cx="8343902" cy="2631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9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780">
                <a:tc gridSpan="3">
                  <a:txBody>
                    <a:bodyPr/>
                    <a:lstStyle/>
                    <a:p>
                      <a:r>
                        <a:rPr lang="it-IT" sz="2800" b="1" dirty="0"/>
                        <a:t>Dimensione delle open-</a:t>
                      </a:r>
                      <a:r>
                        <a:rPr lang="it-IT" sz="2800" b="1" dirty="0" err="1"/>
                        <a:t>closed</a:t>
                      </a:r>
                      <a:r>
                        <a:rPr lang="it-IT" sz="2800" b="1" dirty="0"/>
                        <a:t> </a:t>
                      </a:r>
                      <a:r>
                        <a:rPr lang="it-IT" sz="2800" b="1" dirty="0" err="1"/>
                        <a:t>skill</a:t>
                      </a:r>
                      <a:endParaRPr lang="it-IT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 gridSpan="3">
                  <a:txBody>
                    <a:bodyPr/>
                    <a:lstStyle/>
                    <a:p>
                      <a:r>
                        <a:rPr lang="it-IT" sz="2800" b="1" dirty="0" err="1"/>
                        <a:t>Closed</a:t>
                      </a:r>
                      <a:r>
                        <a:rPr lang="it-IT" sz="2800" b="1" dirty="0"/>
                        <a:t> </a:t>
                      </a:r>
                      <a:r>
                        <a:rPr lang="it-IT" sz="2800" b="1" dirty="0" err="1"/>
                        <a:t>Skill</a:t>
                      </a:r>
                      <a:r>
                        <a:rPr lang="it-IT" sz="2800" b="1" dirty="0"/>
                        <a:t>                                                           Open </a:t>
                      </a:r>
                      <a:r>
                        <a:rPr lang="it-IT" sz="2800" b="1" dirty="0" err="1"/>
                        <a:t>Skill</a:t>
                      </a:r>
                      <a:endParaRPr lang="it-IT" sz="2800" b="1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it-IT" sz="2200" b="1" dirty="0"/>
                        <a:t>Ambiente stabile e prevedibile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dirty="0"/>
                        <a:t>Ambiente semi-prevedibile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200" b="1" dirty="0"/>
                        <a:t>Ambiente variabile e imprevedibile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741">
                <a:tc>
                  <a:txBody>
                    <a:bodyPr/>
                    <a:lstStyle/>
                    <a:p>
                      <a:r>
                        <a:rPr lang="it-IT" dirty="0"/>
                        <a:t>Ginnastica artistica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Sci di fondo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Sport</a:t>
                      </a:r>
                      <a:r>
                        <a:rPr lang="it-IT" baseline="0" dirty="0"/>
                        <a:t> di situazione 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Connettore 2 8"/>
          <p:cNvCxnSpPr/>
          <p:nvPr/>
        </p:nvCxnSpPr>
        <p:spPr>
          <a:xfrm>
            <a:off x="2438400" y="2743200"/>
            <a:ext cx="4343400" cy="0"/>
          </a:xfrm>
          <a:prstGeom prst="straightConnector1">
            <a:avLst/>
          </a:prstGeom>
          <a:ln w="38100">
            <a:solidFill>
              <a:schemeClr val="bg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1">
            <a:extLst>
              <a:ext uri="{FF2B5EF4-FFF2-40B4-BE49-F238E27FC236}">
                <a16:creationId xmlns:a16="http://schemas.microsoft.com/office/drawing/2014/main" id="{31C951E0-A6E8-A544-B7BD-D155D111337A}"/>
              </a:ext>
            </a:extLst>
          </p:cNvPr>
          <p:cNvSpPr/>
          <p:nvPr/>
        </p:nvSpPr>
        <p:spPr>
          <a:xfrm>
            <a:off x="2286000" y="874060"/>
            <a:ext cx="520616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600" b="1" dirty="0"/>
              <a:t>Livello di prevedibilità dell’ambiente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321687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Elementa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1086</TotalTime>
  <Words>377</Words>
  <Application>Microsoft Office PowerPoint</Application>
  <PresentationFormat>Presentazione su schermo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DejaVu Serif</vt:lpstr>
      <vt:lpstr>Times New Roman</vt:lpstr>
      <vt:lpstr>Wingdings 2</vt:lpstr>
      <vt:lpstr>Universo</vt:lpstr>
      <vt:lpstr>CAPACITA’ DI RITMO</vt:lpstr>
      <vt:lpstr>Presentazione standard di PowerPoint</vt:lpstr>
      <vt:lpstr>Abilità motoria</vt:lpstr>
      <vt:lpstr>Tre caratteristiche per classificare le abilità</vt:lpstr>
      <vt:lpstr>Modalità di organizzazione del compito</vt:lpstr>
      <vt:lpstr>Importanza relativa di  elementi motori o cognitivi nell’esecuzione di un compito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allenamento e sviluppo Forza e Resistenza</dc:title>
  <dc:creator>CRISTIANA D'ANNA</dc:creator>
  <cp:lastModifiedBy>Chiara Gentilozzi</cp:lastModifiedBy>
  <cp:revision>101</cp:revision>
  <dcterms:created xsi:type="dcterms:W3CDTF">2017-03-23T10:38:11Z</dcterms:created>
  <dcterms:modified xsi:type="dcterms:W3CDTF">2022-11-24T07:36:04Z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2016-10-27T00:00:00Z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2017-03-23T00:00:00Z</vt:filetime>
  </property>
</Properties>
</file>